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40"/>
  </p:notesMasterIdLst>
  <p:sldIdLst>
    <p:sldId id="256" r:id="rId3"/>
    <p:sldId id="257" r:id="rId4"/>
    <p:sldId id="2069" r:id="rId5"/>
    <p:sldId id="258" r:id="rId6"/>
    <p:sldId id="264" r:id="rId7"/>
    <p:sldId id="259" r:id="rId8"/>
    <p:sldId id="265" r:id="rId9"/>
    <p:sldId id="262" r:id="rId10"/>
    <p:sldId id="277" r:id="rId11"/>
    <p:sldId id="2066" r:id="rId12"/>
    <p:sldId id="266" r:id="rId13"/>
    <p:sldId id="2067" r:id="rId14"/>
    <p:sldId id="267" r:id="rId15"/>
    <p:sldId id="268" r:id="rId16"/>
    <p:sldId id="269" r:id="rId17"/>
    <p:sldId id="270" r:id="rId18"/>
    <p:sldId id="271" r:id="rId19"/>
    <p:sldId id="2071" r:id="rId20"/>
    <p:sldId id="2072" r:id="rId21"/>
    <p:sldId id="2073" r:id="rId22"/>
    <p:sldId id="2074" r:id="rId23"/>
    <p:sldId id="272" r:id="rId24"/>
    <p:sldId id="273" r:id="rId25"/>
    <p:sldId id="2076" r:id="rId26"/>
    <p:sldId id="274" r:id="rId27"/>
    <p:sldId id="275" r:id="rId28"/>
    <p:sldId id="276" r:id="rId29"/>
    <p:sldId id="278" r:id="rId30"/>
    <p:sldId id="280" r:id="rId31"/>
    <p:sldId id="281" r:id="rId32"/>
    <p:sldId id="2075" r:id="rId33"/>
    <p:sldId id="283" r:id="rId34"/>
    <p:sldId id="2077" r:id="rId35"/>
    <p:sldId id="2068" r:id="rId36"/>
    <p:sldId id="2078" r:id="rId37"/>
    <p:sldId id="2070" r:id="rId38"/>
    <p:sldId id="2079" r:id="rId39"/>
  </p:sldIdLst>
  <p:sldSz cx="12192000" cy="6858000"/>
  <p:notesSz cx="6858000" cy="9144000"/>
  <p:embeddedFontLst>
    <p:embeddedFont>
      <p:font typeface="Cambria Math" panose="02040503050406030204" pitchFamily="18" charset="0"/>
      <p:regular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Geist" panose="020B0806030504020204" pitchFamily="3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Playfair Display" pitchFamily="2" charset="77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  <p:bold r:id="rId59"/>
    </p:embeddedFont>
    <p:embeddedFont>
      <p:font typeface="Tw Cen MT" panose="020B0602020104020603" pitchFamily="34" charset="77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096FF"/>
    <a:srgbClr val="B3D7FF"/>
    <a:srgbClr val="DBF2B5"/>
    <a:srgbClr val="73FBA9"/>
    <a:srgbClr val="00FA00"/>
    <a:srgbClr val="BDE6CE"/>
    <a:srgbClr val="E3F9F0"/>
    <a:srgbClr val="C3EBBE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30"/>
    <p:restoredTop sz="92115"/>
  </p:normalViewPr>
  <p:slideViewPr>
    <p:cSldViewPr snapToGrid="0">
      <p:cViewPr>
        <p:scale>
          <a:sx n="102" d="100"/>
          <a:sy n="102" d="100"/>
        </p:scale>
        <p:origin x="-248" y="-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1BE87-E4F8-8240-A8D3-26E871DA3B8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891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73ba708b0e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73ba708b0e_1_1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>
          <a:extLst>
            <a:ext uri="{FF2B5EF4-FFF2-40B4-BE49-F238E27FC236}">
              <a16:creationId xmlns:a16="http://schemas.microsoft.com/office/drawing/2014/main" id="{87550CA4-5653-1835-EFD6-FC3794525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>
            <a:extLst>
              <a:ext uri="{FF2B5EF4-FFF2-40B4-BE49-F238E27FC236}">
                <a16:creationId xmlns:a16="http://schemas.microsoft.com/office/drawing/2014/main" id="{AA65392F-D4DE-1870-E52B-B8AFAD6E9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:notes">
            <a:extLst>
              <a:ext uri="{FF2B5EF4-FFF2-40B4-BE49-F238E27FC236}">
                <a16:creationId xmlns:a16="http://schemas.microsoft.com/office/drawing/2014/main" id="{A1775164-FB46-B17F-EFB0-5B066E817A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698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1b891dbec_2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371b891dbec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71b891dbec_2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371b891dbe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71b891dbec_2_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g371b891dbec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>
          <a:extLst>
            <a:ext uri="{FF2B5EF4-FFF2-40B4-BE49-F238E27FC236}">
              <a16:creationId xmlns:a16="http://schemas.microsoft.com/office/drawing/2014/main" id="{230FF304-1D52-F910-2D74-94633F557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>
            <a:extLst>
              <a:ext uri="{FF2B5EF4-FFF2-40B4-BE49-F238E27FC236}">
                <a16:creationId xmlns:a16="http://schemas.microsoft.com/office/drawing/2014/main" id="{72ABA3F7-C180-8CCC-28A7-C4268032A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:notes">
            <a:extLst>
              <a:ext uri="{FF2B5EF4-FFF2-40B4-BE49-F238E27FC236}">
                <a16:creationId xmlns:a16="http://schemas.microsoft.com/office/drawing/2014/main" id="{BDF811AB-0A37-BA45-5B35-29A78BA9CE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1078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>
          <a:extLst>
            <a:ext uri="{FF2B5EF4-FFF2-40B4-BE49-F238E27FC236}">
              <a16:creationId xmlns:a16="http://schemas.microsoft.com/office/drawing/2014/main" id="{72F6D30D-F1F9-8EFE-DBBA-1EC45E1F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>
            <a:extLst>
              <a:ext uri="{FF2B5EF4-FFF2-40B4-BE49-F238E27FC236}">
                <a16:creationId xmlns:a16="http://schemas.microsoft.com/office/drawing/2014/main" id="{06D46384-0A63-8E5E-5B5C-E4A541A296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:notes">
            <a:extLst>
              <a:ext uri="{FF2B5EF4-FFF2-40B4-BE49-F238E27FC236}">
                <a16:creationId xmlns:a16="http://schemas.microsoft.com/office/drawing/2014/main" id="{C77F78B0-8395-D167-2CB8-6B4756D781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030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3f9b1bc71_0_1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373f9b1bc7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>
          <a:extLst>
            <a:ext uri="{FF2B5EF4-FFF2-40B4-BE49-F238E27FC236}">
              <a16:creationId xmlns:a16="http://schemas.microsoft.com/office/drawing/2014/main" id="{D6A1977B-4EC9-C7A3-69E8-2A1C44DD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>
            <a:extLst>
              <a:ext uri="{FF2B5EF4-FFF2-40B4-BE49-F238E27FC236}">
                <a16:creationId xmlns:a16="http://schemas.microsoft.com/office/drawing/2014/main" id="{525A2C43-0CE1-6FFE-FB41-8C75E74C6F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3" name="Google Shape;633;p11:notes">
            <a:extLst>
              <a:ext uri="{FF2B5EF4-FFF2-40B4-BE49-F238E27FC236}">
                <a16:creationId xmlns:a16="http://schemas.microsoft.com/office/drawing/2014/main" id="{60B3A05B-F7CF-DABD-9BA9-3D737A246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5916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>
          <a:extLst>
            <a:ext uri="{FF2B5EF4-FFF2-40B4-BE49-F238E27FC236}">
              <a16:creationId xmlns:a16="http://schemas.microsoft.com/office/drawing/2014/main" id="{2DD24A1A-CE3A-E73A-BA91-D7044FD62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>
            <a:extLst>
              <a:ext uri="{FF2B5EF4-FFF2-40B4-BE49-F238E27FC236}">
                <a16:creationId xmlns:a16="http://schemas.microsoft.com/office/drawing/2014/main" id="{61029FFD-9DAA-A355-737A-B0C2A592FA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:notes">
            <a:extLst>
              <a:ext uri="{FF2B5EF4-FFF2-40B4-BE49-F238E27FC236}">
                <a16:creationId xmlns:a16="http://schemas.microsoft.com/office/drawing/2014/main" id="{1B597266-F498-0BF6-C301-721C1E85DD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0807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>
          <a:extLst>
            <a:ext uri="{FF2B5EF4-FFF2-40B4-BE49-F238E27FC236}">
              <a16:creationId xmlns:a16="http://schemas.microsoft.com/office/drawing/2014/main" id="{490C191B-1D76-1D31-1525-6497B6DE9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:notes">
            <a:extLst>
              <a:ext uri="{FF2B5EF4-FFF2-40B4-BE49-F238E27FC236}">
                <a16:creationId xmlns:a16="http://schemas.microsoft.com/office/drawing/2014/main" id="{ABDB3D53-4C47-7F8D-6EEC-A35CD86B8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6:notes">
            <a:extLst>
              <a:ext uri="{FF2B5EF4-FFF2-40B4-BE49-F238E27FC236}">
                <a16:creationId xmlns:a16="http://schemas.microsoft.com/office/drawing/2014/main" id="{3F0B29EA-3154-094F-061E-4B7F5EAB9E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3542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>
          <a:extLst>
            <a:ext uri="{FF2B5EF4-FFF2-40B4-BE49-F238E27FC236}">
              <a16:creationId xmlns:a16="http://schemas.microsoft.com/office/drawing/2014/main" id="{CDEBE2EE-9628-6D15-D4FE-CEF2C42F0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73ba708b0e_1_20:notes">
            <a:extLst>
              <a:ext uri="{FF2B5EF4-FFF2-40B4-BE49-F238E27FC236}">
                <a16:creationId xmlns:a16="http://schemas.microsoft.com/office/drawing/2014/main" id="{57703A06-F5B4-F277-3757-9DA46A601E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73ba708b0e_1_20:notes">
            <a:extLst>
              <a:ext uri="{FF2B5EF4-FFF2-40B4-BE49-F238E27FC236}">
                <a16:creationId xmlns:a16="http://schemas.microsoft.com/office/drawing/2014/main" id="{28AD8ACD-FC82-9B71-DAD3-9859A03836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506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>
          <a:extLst>
            <a:ext uri="{FF2B5EF4-FFF2-40B4-BE49-F238E27FC236}">
              <a16:creationId xmlns:a16="http://schemas.microsoft.com/office/drawing/2014/main" id="{6643736C-1B6B-0B3A-69F8-F859024B3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5:notes">
            <a:extLst>
              <a:ext uri="{FF2B5EF4-FFF2-40B4-BE49-F238E27FC236}">
                <a16:creationId xmlns:a16="http://schemas.microsoft.com/office/drawing/2014/main" id="{815007AB-B55A-FE9E-AC6E-2531F06388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5:notes">
            <a:extLst>
              <a:ext uri="{FF2B5EF4-FFF2-40B4-BE49-F238E27FC236}">
                <a16:creationId xmlns:a16="http://schemas.microsoft.com/office/drawing/2014/main" id="{DA5FE82F-DE92-DA6F-19CE-1C27C0EA0A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11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73f9b1bc71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g373f9b1bc7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>
          <a:extLst>
            <a:ext uri="{FF2B5EF4-FFF2-40B4-BE49-F238E27FC236}">
              <a16:creationId xmlns:a16="http://schemas.microsoft.com/office/drawing/2014/main" id="{07859F51-6126-8AC9-CA05-EF5337307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73f9b1bc71_0_16:notes">
            <a:extLst>
              <a:ext uri="{FF2B5EF4-FFF2-40B4-BE49-F238E27FC236}">
                <a16:creationId xmlns:a16="http://schemas.microsoft.com/office/drawing/2014/main" id="{78D6DB6A-A913-8F78-8CE9-D69AB67A05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g373f9b1bc71_0_16:notes">
            <a:extLst>
              <a:ext uri="{FF2B5EF4-FFF2-40B4-BE49-F238E27FC236}">
                <a16:creationId xmlns:a16="http://schemas.microsoft.com/office/drawing/2014/main" id="{9FF22304-7797-7CBF-B8A3-5A5102D40D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4786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>
          <a:extLst>
            <a:ext uri="{FF2B5EF4-FFF2-40B4-BE49-F238E27FC236}">
              <a16:creationId xmlns:a16="http://schemas.microsoft.com/office/drawing/2014/main" id="{D2F211BF-849E-E4C6-528C-6A3A63051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>
            <a:extLst>
              <a:ext uri="{FF2B5EF4-FFF2-40B4-BE49-F238E27FC236}">
                <a16:creationId xmlns:a16="http://schemas.microsoft.com/office/drawing/2014/main" id="{411FCD3B-B52F-3A6C-17CD-1A45E590A4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:notes">
            <a:extLst>
              <a:ext uri="{FF2B5EF4-FFF2-40B4-BE49-F238E27FC236}">
                <a16:creationId xmlns:a16="http://schemas.microsoft.com/office/drawing/2014/main" id="{16F68DB3-49FC-BF6F-5C5F-7724E17162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053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>
          <a:extLst>
            <a:ext uri="{FF2B5EF4-FFF2-40B4-BE49-F238E27FC236}">
              <a16:creationId xmlns:a16="http://schemas.microsoft.com/office/drawing/2014/main" id="{BC566A55-6D4A-EE1E-2E09-25B59E961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>
            <a:extLst>
              <a:ext uri="{FF2B5EF4-FFF2-40B4-BE49-F238E27FC236}">
                <a16:creationId xmlns:a16="http://schemas.microsoft.com/office/drawing/2014/main" id="{219C76E3-C5B7-7001-CCE6-9D686BEEB0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:notes">
            <a:extLst>
              <a:ext uri="{FF2B5EF4-FFF2-40B4-BE49-F238E27FC236}">
                <a16:creationId xmlns:a16="http://schemas.microsoft.com/office/drawing/2014/main" id="{9CC5A6AF-64C4-4958-A01F-8188464B07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3231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>
          <a:extLst>
            <a:ext uri="{FF2B5EF4-FFF2-40B4-BE49-F238E27FC236}">
              <a16:creationId xmlns:a16="http://schemas.microsoft.com/office/drawing/2014/main" id="{06C76CA3-F4BF-C981-5A89-ED312C862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>
            <a:extLst>
              <a:ext uri="{FF2B5EF4-FFF2-40B4-BE49-F238E27FC236}">
                <a16:creationId xmlns:a16="http://schemas.microsoft.com/office/drawing/2014/main" id="{8C72A632-3740-ED73-B07B-20ACDF7C28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:notes">
            <a:extLst>
              <a:ext uri="{FF2B5EF4-FFF2-40B4-BE49-F238E27FC236}">
                <a16:creationId xmlns:a16="http://schemas.microsoft.com/office/drawing/2014/main" id="{CB290A3D-CD56-24AC-855C-87176EAFAE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62718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>
          <a:extLst>
            <a:ext uri="{FF2B5EF4-FFF2-40B4-BE49-F238E27FC236}">
              <a16:creationId xmlns:a16="http://schemas.microsoft.com/office/drawing/2014/main" id="{C1F56121-8372-17FF-5E7C-792784809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>
            <a:extLst>
              <a:ext uri="{FF2B5EF4-FFF2-40B4-BE49-F238E27FC236}">
                <a16:creationId xmlns:a16="http://schemas.microsoft.com/office/drawing/2014/main" id="{919C917C-E399-0B0D-D391-962C781D97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:notes">
            <a:extLst>
              <a:ext uri="{FF2B5EF4-FFF2-40B4-BE49-F238E27FC236}">
                <a16:creationId xmlns:a16="http://schemas.microsoft.com/office/drawing/2014/main" id="{2E1E816D-33B3-C9E6-81FD-71C301C832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49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73ba708b0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73ba708b0e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73ba708b0e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73ba708b0e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71b891dbec_2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2" name="Google Shape;462;g371b891dbe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73ba708b0e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73ba708b0e_1_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mailto:serena.fattori@lns.infn.it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" type="tx">
  <p:cSld name="TITLE_AND_BODY">
    <p:bg>
      <p:bgPr>
        <a:solidFill>
          <a:srgbClr val="3A865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85508" y="1885650"/>
            <a:ext cx="12021002" cy="2677617"/>
          </a:xfrm>
          <a:prstGeom prst="rect">
            <a:avLst/>
          </a:prstGeom>
          <a:solidFill>
            <a:srgbClr val="5DC07C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62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2"/>
          <p:cNvGrpSpPr/>
          <p:nvPr/>
        </p:nvGrpSpPr>
        <p:grpSpPr>
          <a:xfrm>
            <a:off x="10222017" y="29816"/>
            <a:ext cx="1510142" cy="1023528"/>
            <a:chOff x="0" y="0"/>
            <a:chExt cx="1510140" cy="1023526"/>
          </a:xfrm>
        </p:grpSpPr>
        <p:sp>
          <p:nvSpPr>
            <p:cNvPr id="18" name="Google Shape;18;p2"/>
            <p:cNvSpPr/>
            <p:nvPr/>
          </p:nvSpPr>
          <p:spPr>
            <a:xfrm>
              <a:off x="0" y="0"/>
              <a:ext cx="1510140" cy="1023526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19;p2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20;p2"/>
          <p:cNvSpPr/>
          <p:nvPr/>
        </p:nvSpPr>
        <p:spPr>
          <a:xfrm>
            <a:off x="0" y="6857999"/>
            <a:ext cx="12192000" cy="13671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330200" y="2041236"/>
            <a:ext cx="10515600" cy="245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466076" y="4843246"/>
            <a:ext cx="10515601" cy="53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/>
          <p:nvPr/>
        </p:nvSpPr>
        <p:spPr>
          <a:xfrm>
            <a:off x="96933" y="6442925"/>
            <a:ext cx="11998134" cy="355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</a:pPr>
            <a:r>
              <a:rPr lang="en-US" sz="19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SIRR International Day: 2025 - Simulation and Biological Damage prediction- Catania, September 06, 2025</a:t>
            </a:r>
            <a:endParaRPr dirty="0"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9347198" y="6377767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" type="tx">
  <p:cSld name="TITLE_AND_BODY">
    <p:bg>
      <p:bgPr>
        <a:solidFill>
          <a:srgbClr val="3A865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/>
          <p:nvPr/>
        </p:nvSpPr>
        <p:spPr>
          <a:xfrm>
            <a:off x="85508" y="1885650"/>
            <a:ext cx="12021000" cy="2677500"/>
          </a:xfrm>
          <a:prstGeom prst="rect">
            <a:avLst/>
          </a:prstGeom>
          <a:solidFill>
            <a:srgbClr val="5DC07C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2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62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22"/>
          <p:cNvGrpSpPr/>
          <p:nvPr/>
        </p:nvGrpSpPr>
        <p:grpSpPr>
          <a:xfrm>
            <a:off x="10222017" y="29816"/>
            <a:ext cx="1510200" cy="1023600"/>
            <a:chOff x="0" y="0"/>
            <a:chExt cx="1510200" cy="1023600"/>
          </a:xfrm>
        </p:grpSpPr>
        <p:sp>
          <p:nvSpPr>
            <p:cNvPr id="155" name="Google Shape;155;p22"/>
            <p:cNvSpPr/>
            <p:nvPr/>
          </p:nvSpPr>
          <p:spPr>
            <a:xfrm>
              <a:off x="0" y="0"/>
              <a:ext cx="1510200" cy="1023600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6" name="Google Shape;156;p22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Google Shape;157;p22"/>
          <p:cNvSpPr/>
          <p:nvPr/>
        </p:nvSpPr>
        <p:spPr>
          <a:xfrm>
            <a:off x="0" y="6857999"/>
            <a:ext cx="12192000" cy="13800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330200" y="2041236"/>
            <a:ext cx="10515600" cy="24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466076" y="4843246"/>
            <a:ext cx="10515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2"/>
          <p:cNvSpPr txBox="1"/>
          <p:nvPr/>
        </p:nvSpPr>
        <p:spPr>
          <a:xfrm>
            <a:off x="96933" y="6442925"/>
            <a:ext cx="119982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Monte Carlo Methods and Applications (MCM) - Chicago, July 28 – August 1, 2025</a:t>
            </a:r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titolo">
  <p:cSld name="Diapositiva titolo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24"/>
          <p:cNvGrpSpPr/>
          <p:nvPr/>
        </p:nvGrpSpPr>
        <p:grpSpPr>
          <a:xfrm>
            <a:off x="10222017" y="11345"/>
            <a:ext cx="1510200" cy="1023600"/>
            <a:chOff x="0" y="0"/>
            <a:chExt cx="1510200" cy="1023600"/>
          </a:xfrm>
        </p:grpSpPr>
        <p:sp>
          <p:nvSpPr>
            <p:cNvPr id="167" name="Google Shape;167;p24"/>
            <p:cNvSpPr/>
            <p:nvPr/>
          </p:nvSpPr>
          <p:spPr>
            <a:xfrm>
              <a:off x="0" y="0"/>
              <a:ext cx="1510200" cy="1023600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8" name="Google Shape;168;p24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24"/>
          <p:cNvSpPr/>
          <p:nvPr/>
        </p:nvSpPr>
        <p:spPr>
          <a:xfrm>
            <a:off x="0" y="6733309"/>
            <a:ext cx="12192000" cy="124800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4"/>
          <p:cNvSpPr/>
          <p:nvPr/>
        </p:nvSpPr>
        <p:spPr>
          <a:xfrm>
            <a:off x="0" y="6392251"/>
            <a:ext cx="12192000" cy="467100"/>
          </a:xfrm>
          <a:prstGeom prst="rect">
            <a:avLst/>
          </a:prstGeom>
          <a:solidFill>
            <a:srgbClr val="3A8652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11709987" y="6442925"/>
            <a:ext cx="431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4659282" y="6442925"/>
            <a:ext cx="32634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SIRR International Day: 2025 </a:t>
            </a:r>
            <a:b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Simulation and Biological Damage prediction</a:t>
            </a:r>
            <a:endParaRPr lang="en-US" sz="1200" dirty="0"/>
          </a:p>
        </p:txBody>
      </p:sp>
      <p:sp>
        <p:nvSpPr>
          <p:cNvPr id="176" name="Google Shape;176;p24"/>
          <p:cNvSpPr txBox="1"/>
          <p:nvPr/>
        </p:nvSpPr>
        <p:spPr>
          <a:xfrm>
            <a:off x="93565" y="6485605"/>
            <a:ext cx="32319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Serena Fattori, PhD - </a:t>
            </a:r>
            <a:r>
              <a:rPr lang="en-US" sz="1200" b="0" i="0" u="sng" strike="noStrike" cap="none" dirty="0">
                <a:solidFill>
                  <a:srgbClr val="00FD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serena.fattori@lns.infn.it</a:t>
            </a:r>
            <a:endParaRPr dirty="0"/>
          </a:p>
        </p:txBody>
      </p:sp>
      <p:sp>
        <p:nvSpPr>
          <p:cNvPr id="177" name="Google Shape;177;p24"/>
          <p:cNvSpPr txBox="1"/>
          <p:nvPr/>
        </p:nvSpPr>
        <p:spPr>
          <a:xfrm>
            <a:off x="9256499" y="6496501"/>
            <a:ext cx="24171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Catania, September 06, 2025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ue contenuti">
  <p:cSld name="Due contenuti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5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25"/>
          <p:cNvGrpSpPr/>
          <p:nvPr/>
        </p:nvGrpSpPr>
        <p:grpSpPr>
          <a:xfrm>
            <a:off x="10222017" y="11345"/>
            <a:ext cx="1510200" cy="1023600"/>
            <a:chOff x="0" y="0"/>
            <a:chExt cx="1510200" cy="1023600"/>
          </a:xfrm>
        </p:grpSpPr>
        <p:sp>
          <p:nvSpPr>
            <p:cNvPr id="181" name="Google Shape;181;p25"/>
            <p:cNvSpPr/>
            <p:nvPr/>
          </p:nvSpPr>
          <p:spPr>
            <a:xfrm>
              <a:off x="0" y="0"/>
              <a:ext cx="1510200" cy="1023600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2" name="Google Shape;182;p25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" name="Google Shape;183;p25"/>
          <p:cNvSpPr/>
          <p:nvPr/>
        </p:nvSpPr>
        <p:spPr>
          <a:xfrm>
            <a:off x="0" y="6733309"/>
            <a:ext cx="12192000" cy="124800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titolo">
  <p:cSld name="Solo titolo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" name="Google Shape;189;p26"/>
          <p:cNvGrpSpPr/>
          <p:nvPr/>
        </p:nvGrpSpPr>
        <p:grpSpPr>
          <a:xfrm>
            <a:off x="10222017" y="11345"/>
            <a:ext cx="1510200" cy="1023600"/>
            <a:chOff x="0" y="0"/>
            <a:chExt cx="1510200" cy="1023600"/>
          </a:xfrm>
        </p:grpSpPr>
        <p:sp>
          <p:nvSpPr>
            <p:cNvPr id="190" name="Google Shape;190;p26"/>
            <p:cNvSpPr/>
            <p:nvPr/>
          </p:nvSpPr>
          <p:spPr>
            <a:xfrm>
              <a:off x="0" y="0"/>
              <a:ext cx="1510200" cy="1023600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1" name="Google Shape;191;p26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" name="Google Shape;192;p26"/>
          <p:cNvSpPr/>
          <p:nvPr/>
        </p:nvSpPr>
        <p:spPr>
          <a:xfrm>
            <a:off x="0" y="6733309"/>
            <a:ext cx="12192000" cy="124800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413326" y="152890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a">
  <p:cSld name="Vuota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27"/>
          <p:cNvGrpSpPr/>
          <p:nvPr/>
        </p:nvGrpSpPr>
        <p:grpSpPr>
          <a:xfrm>
            <a:off x="10222017" y="11345"/>
            <a:ext cx="1510200" cy="1023600"/>
            <a:chOff x="0" y="0"/>
            <a:chExt cx="1510200" cy="1023600"/>
          </a:xfrm>
        </p:grpSpPr>
        <p:sp>
          <p:nvSpPr>
            <p:cNvPr id="198" name="Google Shape;198;p27"/>
            <p:cNvSpPr/>
            <p:nvPr/>
          </p:nvSpPr>
          <p:spPr>
            <a:xfrm>
              <a:off x="0" y="0"/>
              <a:ext cx="1510200" cy="1023600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9" name="Google Shape;199;p27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27"/>
          <p:cNvSpPr/>
          <p:nvPr/>
        </p:nvSpPr>
        <p:spPr>
          <a:xfrm>
            <a:off x="0" y="6733309"/>
            <a:ext cx="12192000" cy="124800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7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uto con didascalia">
  <p:cSld name="Contenuto con didascalia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28"/>
          <p:cNvGrpSpPr/>
          <p:nvPr/>
        </p:nvGrpSpPr>
        <p:grpSpPr>
          <a:xfrm>
            <a:off x="10222017" y="11345"/>
            <a:ext cx="1510200" cy="1023600"/>
            <a:chOff x="0" y="0"/>
            <a:chExt cx="1510200" cy="1023600"/>
          </a:xfrm>
        </p:grpSpPr>
        <p:sp>
          <p:nvSpPr>
            <p:cNvPr id="205" name="Google Shape;205;p28"/>
            <p:cNvSpPr/>
            <p:nvPr/>
          </p:nvSpPr>
          <p:spPr>
            <a:xfrm>
              <a:off x="0" y="0"/>
              <a:ext cx="1510200" cy="1023600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6" name="Google Shape;206;p28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28"/>
          <p:cNvSpPr/>
          <p:nvPr/>
        </p:nvSpPr>
        <p:spPr>
          <a:xfrm>
            <a:off x="0" y="6733309"/>
            <a:ext cx="12192000" cy="124800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titolo">
  <p:cSld name="Diapositiva titol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4"/>
          <p:cNvGrpSpPr/>
          <p:nvPr/>
        </p:nvGrpSpPr>
        <p:grpSpPr>
          <a:xfrm>
            <a:off x="10222017" y="11345"/>
            <a:ext cx="1510142" cy="1023527"/>
            <a:chOff x="0" y="0"/>
            <a:chExt cx="1510140" cy="1023526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1510140" cy="1023526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" name="Google Shape;31;p4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Google Shape;32;p4"/>
          <p:cNvSpPr/>
          <p:nvPr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ue contenuti">
  <p:cSld name="Due contenuti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5"/>
          <p:cNvGrpSpPr/>
          <p:nvPr/>
        </p:nvGrpSpPr>
        <p:grpSpPr>
          <a:xfrm>
            <a:off x="10222017" y="11345"/>
            <a:ext cx="1510142" cy="1023527"/>
            <a:chOff x="0" y="0"/>
            <a:chExt cx="1510140" cy="1023526"/>
          </a:xfrm>
        </p:grpSpPr>
        <p:sp>
          <p:nvSpPr>
            <p:cNvPr id="39" name="Google Shape;39;p5"/>
            <p:cNvSpPr/>
            <p:nvPr/>
          </p:nvSpPr>
          <p:spPr>
            <a:xfrm>
              <a:off x="0" y="0"/>
              <a:ext cx="1510140" cy="1023526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40;p5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Google Shape;41;p5"/>
          <p:cNvSpPr/>
          <p:nvPr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titolo">
  <p:cSld name="Solo tito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oogle Shape;47;p6"/>
          <p:cNvGrpSpPr/>
          <p:nvPr/>
        </p:nvGrpSpPr>
        <p:grpSpPr>
          <a:xfrm>
            <a:off x="10222017" y="11345"/>
            <a:ext cx="1510142" cy="1023527"/>
            <a:chOff x="0" y="0"/>
            <a:chExt cx="1510140" cy="1023526"/>
          </a:xfrm>
        </p:grpSpPr>
        <p:sp>
          <p:nvSpPr>
            <p:cNvPr id="48" name="Google Shape;48;p6"/>
            <p:cNvSpPr/>
            <p:nvPr/>
          </p:nvSpPr>
          <p:spPr>
            <a:xfrm>
              <a:off x="0" y="0"/>
              <a:ext cx="1510140" cy="1023526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" name="Google Shape;49;p6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6"/>
          <p:cNvSpPr/>
          <p:nvPr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413326" y="1528906"/>
            <a:ext cx="10515601" cy="132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a">
  <p:cSld name="Vuota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7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7"/>
          <p:cNvGrpSpPr/>
          <p:nvPr/>
        </p:nvGrpSpPr>
        <p:grpSpPr>
          <a:xfrm>
            <a:off x="10222017" y="11345"/>
            <a:ext cx="1510142" cy="1023527"/>
            <a:chOff x="0" y="0"/>
            <a:chExt cx="1510140" cy="1023526"/>
          </a:xfrm>
        </p:grpSpPr>
        <p:sp>
          <p:nvSpPr>
            <p:cNvPr id="56" name="Google Shape;56;p7"/>
            <p:cNvSpPr/>
            <p:nvPr/>
          </p:nvSpPr>
          <p:spPr>
            <a:xfrm>
              <a:off x="0" y="0"/>
              <a:ext cx="1510140" cy="1023526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" name="Google Shape;57;p7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7"/>
          <p:cNvSpPr/>
          <p:nvPr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uto con didascalia">
  <p:cSld name="Contenuto con didascali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 descr="Google Shape;9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9696"/>
            <a:ext cx="12191998" cy="1103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8"/>
          <p:cNvGrpSpPr/>
          <p:nvPr/>
        </p:nvGrpSpPr>
        <p:grpSpPr>
          <a:xfrm>
            <a:off x="10222017" y="11345"/>
            <a:ext cx="1510142" cy="1023527"/>
            <a:chOff x="0" y="0"/>
            <a:chExt cx="1510140" cy="1023526"/>
          </a:xfrm>
        </p:grpSpPr>
        <p:sp>
          <p:nvSpPr>
            <p:cNvPr id="63" name="Google Shape;63;p8"/>
            <p:cNvSpPr/>
            <p:nvPr/>
          </p:nvSpPr>
          <p:spPr>
            <a:xfrm>
              <a:off x="0" y="0"/>
              <a:ext cx="1510140" cy="1023526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" name="Google Shape;64;p8" descr="image2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510140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Google Shape;65;p8"/>
          <p:cNvSpPr/>
          <p:nvPr/>
        </p:nvSpPr>
        <p:spPr>
          <a:xfrm>
            <a:off x="0" y="6733309"/>
            <a:ext cx="12192000" cy="124691"/>
          </a:xfrm>
          <a:prstGeom prst="rect">
            <a:avLst/>
          </a:prstGeom>
          <a:solidFill>
            <a:srgbClr val="5DC07C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E"/>
          </a:solidFill>
          <a:ln>
            <a:noFill/>
          </a:ln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7"/>
          </a:solidFill>
          <a:ln>
            <a:noFill/>
          </a:ln>
        </p:spPr>
        <p:txBody>
          <a:bodyPr spcFirstLastPara="1" wrap="square" lIns="76200" tIns="76200" rIns="76200" bIns="76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9" descr="preencoded.png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346" y="6457950"/>
            <a:ext cx="1435503" cy="3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33E5FA-274F-4B4A-95AB-AC610EB4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2851113-6369-0F46-8060-29128B48846C}" type="datetime1">
              <a:rPr lang="en-US"/>
              <a:pPr>
                <a:defRPr/>
              </a:pPr>
              <a:t>10/6/25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F35776-2AEA-D341-B917-EDF47A2EF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1E3F49-8B91-4F4D-BB0F-DEA00D67D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0420"/>
            <a:ext cx="711200" cy="276959"/>
          </a:xfrm>
        </p:spPr>
        <p:txBody>
          <a:bodyPr/>
          <a:lstStyle>
            <a:lvl1pPr>
              <a:defRPr>
                <a:solidFill>
                  <a:srgbClr val="775F55"/>
                </a:solidFill>
                <a:latin typeface="Tahoma" panose="020B0604030504040204" pitchFamily="34" charset="0"/>
              </a:defRPr>
            </a:lvl1pPr>
          </a:lstStyle>
          <a:p>
            <a:fld id="{98A3CC96-EC87-934C-B13A-375609A67FD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720819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mailto:serena.fattori@lns.infn.it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hyperlink" Target="mailto:serena.fattori@lns.infn.it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6392251"/>
            <a:ext cx="12192001" cy="467203"/>
          </a:xfrm>
          <a:prstGeom prst="rect">
            <a:avLst/>
          </a:prstGeom>
          <a:solidFill>
            <a:srgbClr val="3A8652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/>
          <p:nvPr/>
        </p:nvSpPr>
        <p:spPr>
          <a:xfrm>
            <a:off x="4659282" y="6442925"/>
            <a:ext cx="3263539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SIRR International Day: 2025 </a:t>
            </a:r>
            <a:b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Simulation and Biological Damage prediction</a:t>
            </a:r>
            <a:endParaRPr dirty="0"/>
          </a:p>
        </p:txBody>
      </p:sp>
      <p:sp>
        <p:nvSpPr>
          <p:cNvPr id="8" name="Google Shape;8;p1"/>
          <p:cNvSpPr txBox="1"/>
          <p:nvPr/>
        </p:nvSpPr>
        <p:spPr>
          <a:xfrm>
            <a:off x="50799" y="6523142"/>
            <a:ext cx="3231987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Serena Fattori, PhD - </a:t>
            </a:r>
            <a:r>
              <a:rPr lang="en-US" sz="1200" b="0" i="0" u="sng" strike="noStrike" cap="none" dirty="0">
                <a:solidFill>
                  <a:srgbClr val="00FDFF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serena.fattori@lns.infn.it</a:t>
            </a:r>
            <a:endParaRPr dirty="0"/>
          </a:p>
        </p:txBody>
      </p:sp>
      <p:sp>
        <p:nvSpPr>
          <p:cNvPr id="9" name="Google Shape;9;p1"/>
          <p:cNvSpPr txBox="1"/>
          <p:nvPr/>
        </p:nvSpPr>
        <p:spPr>
          <a:xfrm>
            <a:off x="9254520" y="6496606"/>
            <a:ext cx="2417153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Catania, September 06, 2025</a:t>
            </a:r>
            <a:endParaRPr dirty="0"/>
          </a:p>
        </p:txBody>
      </p:sp>
      <p:sp>
        <p:nvSpPr>
          <p:cNvPr id="10" name="Google Shape;10;p1"/>
          <p:cNvSpPr/>
          <p:nvPr/>
        </p:nvSpPr>
        <p:spPr>
          <a:xfrm>
            <a:off x="0" y="7071"/>
            <a:ext cx="12192001" cy="1032073"/>
          </a:xfrm>
          <a:prstGeom prst="rect">
            <a:avLst/>
          </a:prstGeom>
          <a:solidFill>
            <a:srgbClr val="3A8652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/>
          <p:nvPr/>
        </p:nvSpPr>
        <p:spPr>
          <a:xfrm>
            <a:off x="50898" y="6406351"/>
            <a:ext cx="12192000" cy="467100"/>
          </a:xfrm>
          <a:prstGeom prst="rect">
            <a:avLst/>
          </a:prstGeom>
          <a:solidFill>
            <a:srgbClr val="3A8652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1"/>
          <p:cNvSpPr txBox="1"/>
          <p:nvPr/>
        </p:nvSpPr>
        <p:spPr>
          <a:xfrm>
            <a:off x="4659282" y="6442925"/>
            <a:ext cx="32634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SIRR International Day: 2025 </a:t>
            </a:r>
            <a:b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Simulation and Biological Damage prediction</a:t>
            </a:r>
            <a:endParaRPr lang="en-US" sz="1200" dirty="0"/>
          </a:p>
        </p:txBody>
      </p:sp>
      <p:sp>
        <p:nvSpPr>
          <p:cNvPr id="145" name="Google Shape;145;p21"/>
          <p:cNvSpPr txBox="1"/>
          <p:nvPr/>
        </p:nvSpPr>
        <p:spPr>
          <a:xfrm>
            <a:off x="50898" y="6476973"/>
            <a:ext cx="32319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Serena Fattori, PhD - </a:t>
            </a:r>
            <a:r>
              <a:rPr lang="en-US" sz="1200" b="0" i="0" u="sng" strike="noStrike" cap="none" dirty="0">
                <a:solidFill>
                  <a:srgbClr val="00FDFF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serena.fattori@lns.infn.it</a:t>
            </a:r>
            <a:endParaRPr dirty="0"/>
          </a:p>
        </p:txBody>
      </p:sp>
      <p:sp>
        <p:nvSpPr>
          <p:cNvPr id="146" name="Google Shape;146;p21"/>
          <p:cNvSpPr txBox="1"/>
          <p:nvPr userDrawn="1"/>
        </p:nvSpPr>
        <p:spPr>
          <a:xfrm>
            <a:off x="9165300" y="6525970"/>
            <a:ext cx="24171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Catania, September 06, 2025</a:t>
            </a:r>
            <a:endParaRPr lang="en-US" sz="1200" dirty="0"/>
          </a:p>
        </p:txBody>
      </p:sp>
      <p:sp>
        <p:nvSpPr>
          <p:cNvPr id="147" name="Google Shape;147;p21"/>
          <p:cNvSpPr/>
          <p:nvPr/>
        </p:nvSpPr>
        <p:spPr>
          <a:xfrm>
            <a:off x="0" y="7071"/>
            <a:ext cx="12192000" cy="1032000"/>
          </a:xfrm>
          <a:prstGeom prst="rect">
            <a:avLst/>
          </a:prstGeom>
          <a:solidFill>
            <a:srgbClr val="3A8652"/>
          </a:solidFill>
          <a:ln w="12700" cap="flat" cmpd="sng">
            <a:solidFill>
              <a:srgbClr val="5DC07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hyperlink" Target="https://www.sciencedirect.com/science/article/pii/S1875389215001637?via%3Dihub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jp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55.png"/><Relationship Id="rId18" Type="http://schemas.openxmlformats.org/officeDocument/2006/relationships/image" Target="../media/image60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53.png"/><Relationship Id="rId5" Type="http://schemas.openxmlformats.org/officeDocument/2006/relationships/image" Target="../media/image48.jp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61.jpg"/><Relationship Id="rId21" Type="http://schemas.openxmlformats.org/officeDocument/2006/relationships/image" Target="../media/image77.png"/><Relationship Id="rId34" Type="http://schemas.openxmlformats.org/officeDocument/2006/relationships/hyperlink" Target="https://doi.org/10.3390/biom12101376" TargetMode="External"/><Relationship Id="rId7" Type="http://schemas.openxmlformats.org/officeDocument/2006/relationships/image" Target="../media/image630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32" Type="http://schemas.openxmlformats.org/officeDocument/2006/relationships/image" Target="../media/image88.png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4.png"/><Relationship Id="rId10" Type="http://schemas.openxmlformats.org/officeDocument/2006/relationships/image" Target="../media/image660.png"/><Relationship Id="rId19" Type="http://schemas.openxmlformats.org/officeDocument/2006/relationships/image" Target="../media/image75.png"/><Relationship Id="rId31" Type="http://schemas.openxmlformats.org/officeDocument/2006/relationships/image" Target="../media/image87.png"/><Relationship Id="rId4" Type="http://schemas.openxmlformats.org/officeDocument/2006/relationships/image" Target="../media/image62.jp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Relationship Id="rId8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90/ijms2211602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2409.11993" TargetMode="Externa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90/ijms2211602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doi:10.1098/rspa.1972.0065" TargetMode="External"/><Relationship Id="rId13" Type="http://schemas.openxmlformats.org/officeDocument/2006/relationships/hyperlink" Target="https://doi.org/10.1016/0020-7055(75)90077-7" TargetMode="External"/><Relationship Id="rId18" Type="http://schemas.openxmlformats.org/officeDocument/2006/relationships/hyperlink" Target="https://doi.org/10.1021/jp970637d" TargetMode="External"/><Relationship Id="rId3" Type="http://schemas.openxmlformats.org/officeDocument/2006/relationships/hyperlink" Target="https://link.springer.com/article/10.1007/s00411-011-0368-7" TargetMode="External"/><Relationship Id="rId21" Type="http://schemas.openxmlformats.org/officeDocument/2006/relationships/hyperlink" Target="http://dx.doi.org/10.1016/S0009-2614(99)01397-4" TargetMode="External"/><Relationship Id="rId7" Type="http://schemas.openxmlformats.org/officeDocument/2006/relationships/hyperlink" Target="https://doi.org/10.1021/j100842a018" TargetMode="External"/><Relationship Id="rId12" Type="http://schemas.openxmlformats.org/officeDocument/2006/relationships/hyperlink" Target="https://doi.org/10.1021/j100630a008" TargetMode="External"/><Relationship Id="rId17" Type="http://schemas.openxmlformats.org/officeDocument/2006/relationships/hyperlink" Target="https://doi.org/10.1039/ft9938901193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doi.org/10.1021/j100161a044" TargetMode="External"/><Relationship Id="rId20" Type="http://schemas.openxmlformats.org/officeDocument/2006/relationships/hyperlink" Target="https://doi.org/10.1021/jp992723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1/j100726a047" TargetMode="External"/><Relationship Id="rId11" Type="http://schemas.openxmlformats.org/officeDocument/2006/relationships/hyperlink" Target="https://doi.org/10.1021/j100636a026" TargetMode="External"/><Relationship Id="rId5" Type="http://schemas.openxmlformats.org/officeDocument/2006/relationships/hyperlink" Target="https://doi.org/10.1063/1.1840498" TargetMode="External"/><Relationship Id="rId15" Type="http://schemas.openxmlformats.org/officeDocument/2006/relationships/hyperlink" Target="https://doi.org/10.1021/j100321a061" TargetMode="External"/><Relationship Id="rId23" Type="http://schemas.openxmlformats.org/officeDocument/2006/relationships/image" Target="../media/image93.png"/><Relationship Id="rId10" Type="http://schemas.openxmlformats.org/officeDocument/2006/relationships/hyperlink" Target="https://doi.org/10.2307/3573674" TargetMode="External"/><Relationship Id="rId19" Type="http://schemas.openxmlformats.org/officeDocument/2006/relationships/hyperlink" Target="https://doi.org/10.1667/0033-7587(2000)153%5B0196:ORAOPI%5D2.0.CO;2" TargetMode="External"/><Relationship Id="rId4" Type="http://schemas.openxmlformats.org/officeDocument/2006/relationships/hyperlink" Target="https://doi.org/10.1021/j100905a007" TargetMode="External"/><Relationship Id="rId9" Type="http://schemas.openxmlformats.org/officeDocument/2006/relationships/hyperlink" Target="https://doi.org/10.1021/j100653a007" TargetMode="External"/><Relationship Id="rId14" Type="http://schemas.openxmlformats.org/officeDocument/2006/relationships/hyperlink" Target="https://doi.org/10.1246/cl.1982.1887" TargetMode="External"/><Relationship Id="rId22" Type="http://schemas.openxmlformats.org/officeDocument/2006/relationships/hyperlink" Target="https://aapm.onlinelibrary.wiley.com/doi/10.1002/mp.13048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S0021-9258(17)32878-8" TargetMode="External"/><Relationship Id="rId13" Type="http://schemas.openxmlformats.org/officeDocument/2006/relationships/image" Target="../media/image105.png"/><Relationship Id="rId3" Type="http://schemas.openxmlformats.org/officeDocument/2006/relationships/hyperlink" Target="https://doi.org/10.1063/1.555739" TargetMode="External"/><Relationship Id="rId7" Type="http://schemas.openxmlformats.org/officeDocument/2006/relationships/hyperlink" Target="https://doi.org/10.1021/j100845a030" TargetMode="External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1/j100857a024" TargetMode="External"/><Relationship Id="rId11" Type="http://schemas.openxmlformats.org/officeDocument/2006/relationships/image" Target="../media/image103.png"/><Relationship Id="rId5" Type="http://schemas.openxmlformats.org/officeDocument/2006/relationships/hyperlink" Target="https://doi.org/10.1021/j100711a009" TargetMode="External"/><Relationship Id="rId10" Type="http://schemas.openxmlformats.org/officeDocument/2006/relationships/image" Target="../media/image102.png"/><Relationship Id="rId4" Type="http://schemas.openxmlformats.org/officeDocument/2006/relationships/hyperlink" Target="https://doi.org/10.1021/j100526a005" TargetMode="External"/><Relationship Id="rId9" Type="http://schemas.openxmlformats.org/officeDocument/2006/relationships/hyperlink" Target="https://doi.org/10.1063/1.1672489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rac.iaea.org/" TargetMode="External"/><Relationship Id="rId5" Type="http://schemas.openxmlformats.org/officeDocument/2006/relationships/hyperlink" Target="https://doi.org/10.1016/j.radonc.2025.111061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b.2011.07.048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gif"/><Relationship Id="rId4" Type="http://schemas.openxmlformats.org/officeDocument/2006/relationships/hyperlink" Target="https://doi.org/10.1051/snamc/20140310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ant4.web.cern.ch/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26/scitranslmed.3008973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chapter/10.1007/978-1-4614-5647-6_5" TargetMode="External"/><Relationship Id="rId5" Type="http://schemas.openxmlformats.org/officeDocument/2006/relationships/image" Target="../media/image16.png"/><Relationship Id="rId10" Type="http://schemas.openxmlformats.org/officeDocument/2006/relationships/hyperlink" Target="https://doi.org/10.3390/biomedicines13092154" TargetMode="External"/><Relationship Id="rId4" Type="http://schemas.openxmlformats.org/officeDocument/2006/relationships/hyperlink" Target="https://doi.org/10.3389/fonc.2021.601820" TargetMode="External"/><Relationship Id="rId9" Type="http://schemas.openxmlformats.org/officeDocument/2006/relationships/hyperlink" Target="https://doi.org/10.3390/jpm1004017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ant4-dna.or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9" descr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696"/>
            <a:ext cx="12191998" cy="1162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9"/>
          <p:cNvGrpSpPr/>
          <p:nvPr/>
        </p:nvGrpSpPr>
        <p:grpSpPr>
          <a:xfrm>
            <a:off x="10271713" y="18000"/>
            <a:ext cx="1510143" cy="1023527"/>
            <a:chOff x="0" y="0"/>
            <a:chExt cx="1510141" cy="1023526"/>
          </a:xfrm>
        </p:grpSpPr>
        <p:sp>
          <p:nvSpPr>
            <p:cNvPr id="218" name="Google Shape;218;p29"/>
            <p:cNvSpPr/>
            <p:nvPr/>
          </p:nvSpPr>
          <p:spPr>
            <a:xfrm>
              <a:off x="0" y="0"/>
              <a:ext cx="1510141" cy="1023526"/>
            </a:xfrm>
            <a:prstGeom prst="rect">
              <a:avLst/>
            </a:prstGeom>
            <a:solidFill>
              <a:srgbClr val="3A865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9" name="Google Shape;219;p29" descr="image4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510141" cy="1023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0" name="Google Shape;220;p29"/>
          <p:cNvSpPr txBox="1"/>
          <p:nvPr/>
        </p:nvSpPr>
        <p:spPr>
          <a:xfrm>
            <a:off x="75028" y="1826629"/>
            <a:ext cx="12042000" cy="242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"/>
              <a:buNone/>
            </a:pPr>
            <a:r>
              <a:rPr lang="en-US" sz="3600" b="1" dirty="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Geant4-DNA Chemistry Modelling: </a:t>
            </a:r>
            <a:br>
              <a:rPr lang="en-US" sz="3600" b="1" dirty="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</a:br>
            <a:r>
              <a:rPr lang="en-US" sz="3600" b="1" dirty="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General Overview, current status and future developments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imes"/>
              <a:buNone/>
            </a:pPr>
            <a:r>
              <a:rPr lang="en-US" sz="2900" b="1" i="0" u="none" strike="noStrike" cap="none" dirty="0">
                <a:solidFill>
                  <a:srgbClr val="272A8B"/>
                </a:solidFill>
                <a:latin typeface="Times"/>
                <a:ea typeface="Times"/>
                <a:cs typeface="Times"/>
                <a:sym typeface="Times"/>
              </a:rPr>
              <a:t>Serena Fattori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A8B"/>
              </a:buClr>
              <a:buSzPts val="2900"/>
              <a:buFont typeface="Times"/>
              <a:buNone/>
            </a:pPr>
            <a:r>
              <a:rPr lang="en-US" sz="2900" b="0" i="0" u="none" strike="noStrike" cap="none" dirty="0">
                <a:solidFill>
                  <a:srgbClr val="272A8B"/>
                </a:solidFill>
                <a:latin typeface="Times"/>
                <a:ea typeface="Times"/>
                <a:cs typeface="Times"/>
                <a:sym typeface="Times"/>
              </a:rPr>
              <a:t>On behalf of the Geant4-DNA Collaboration</a:t>
            </a:r>
            <a:endParaRPr dirty="0"/>
          </a:p>
        </p:txBody>
      </p:sp>
      <p:pic>
        <p:nvPicPr>
          <p:cNvPr id="224" name="Google Shape;224;p29" descr="pasted-movie.png"/>
          <p:cNvPicPr preferRelativeResize="0"/>
          <p:nvPr/>
        </p:nvPicPr>
        <p:blipFill rotWithShape="1">
          <a:blip r:embed="rId5">
            <a:alphaModFix/>
          </a:blip>
          <a:srcRect l="6735" t="15203" r="4915" b="23605"/>
          <a:stretch/>
        </p:blipFill>
        <p:spPr>
          <a:xfrm>
            <a:off x="3221540" y="4677872"/>
            <a:ext cx="5748921" cy="1320801"/>
          </a:xfrm>
          <a:custGeom>
            <a:avLst/>
            <a:gdLst/>
            <a:ahLst/>
            <a:cxnLst/>
            <a:rect l="l" t="t" r="r" b="b"/>
            <a:pathLst>
              <a:path w="21588" h="21600" extrusionOk="0">
                <a:moveTo>
                  <a:pt x="1648" y="0"/>
                </a:moveTo>
                <a:cubicBezTo>
                  <a:pt x="1631" y="1"/>
                  <a:pt x="1614" y="24"/>
                  <a:pt x="1608" y="65"/>
                </a:cubicBezTo>
                <a:cubicBezTo>
                  <a:pt x="1603" y="101"/>
                  <a:pt x="1609" y="139"/>
                  <a:pt x="1620" y="156"/>
                </a:cubicBezTo>
                <a:cubicBezTo>
                  <a:pt x="1646" y="196"/>
                  <a:pt x="1681" y="147"/>
                  <a:pt x="1681" y="65"/>
                </a:cubicBezTo>
                <a:cubicBezTo>
                  <a:pt x="1681" y="24"/>
                  <a:pt x="1665" y="0"/>
                  <a:pt x="1648" y="0"/>
                </a:cubicBezTo>
                <a:close/>
                <a:moveTo>
                  <a:pt x="1344" y="1084"/>
                </a:moveTo>
                <a:cubicBezTo>
                  <a:pt x="1342" y="1092"/>
                  <a:pt x="1341" y="1115"/>
                  <a:pt x="1341" y="1156"/>
                </a:cubicBezTo>
                <a:cubicBezTo>
                  <a:pt x="1340" y="1230"/>
                  <a:pt x="1345" y="1276"/>
                  <a:pt x="1350" y="1253"/>
                </a:cubicBezTo>
                <a:cubicBezTo>
                  <a:pt x="1355" y="1230"/>
                  <a:pt x="1355" y="1168"/>
                  <a:pt x="1350" y="1117"/>
                </a:cubicBezTo>
                <a:cubicBezTo>
                  <a:pt x="1347" y="1089"/>
                  <a:pt x="1346" y="1077"/>
                  <a:pt x="1344" y="1084"/>
                </a:cubicBezTo>
                <a:close/>
                <a:moveTo>
                  <a:pt x="1250" y="1272"/>
                </a:moveTo>
                <a:cubicBezTo>
                  <a:pt x="1237" y="1272"/>
                  <a:pt x="1226" y="1299"/>
                  <a:pt x="1226" y="1337"/>
                </a:cubicBezTo>
                <a:cubicBezTo>
                  <a:pt x="1226" y="1376"/>
                  <a:pt x="1237" y="1409"/>
                  <a:pt x="1250" y="1409"/>
                </a:cubicBezTo>
                <a:cubicBezTo>
                  <a:pt x="1263" y="1409"/>
                  <a:pt x="1274" y="1376"/>
                  <a:pt x="1274" y="1337"/>
                </a:cubicBezTo>
                <a:cubicBezTo>
                  <a:pt x="1274" y="1299"/>
                  <a:pt x="1263" y="1272"/>
                  <a:pt x="1250" y="1272"/>
                </a:cubicBezTo>
                <a:close/>
                <a:moveTo>
                  <a:pt x="1125" y="1636"/>
                </a:moveTo>
                <a:cubicBezTo>
                  <a:pt x="1105" y="1648"/>
                  <a:pt x="1086" y="1711"/>
                  <a:pt x="1083" y="1779"/>
                </a:cubicBezTo>
                <a:cubicBezTo>
                  <a:pt x="1079" y="1870"/>
                  <a:pt x="1088" y="1908"/>
                  <a:pt x="1119" y="1908"/>
                </a:cubicBezTo>
                <a:cubicBezTo>
                  <a:pt x="1150" y="1908"/>
                  <a:pt x="1161" y="1869"/>
                  <a:pt x="1161" y="1759"/>
                </a:cubicBezTo>
                <a:cubicBezTo>
                  <a:pt x="1161" y="1648"/>
                  <a:pt x="1153" y="1619"/>
                  <a:pt x="1125" y="1636"/>
                </a:cubicBezTo>
                <a:close/>
                <a:moveTo>
                  <a:pt x="821" y="2752"/>
                </a:moveTo>
                <a:cubicBezTo>
                  <a:pt x="799" y="2752"/>
                  <a:pt x="784" y="2883"/>
                  <a:pt x="796" y="2966"/>
                </a:cubicBezTo>
                <a:cubicBezTo>
                  <a:pt x="813" y="3086"/>
                  <a:pt x="836" y="3044"/>
                  <a:pt x="836" y="2895"/>
                </a:cubicBezTo>
                <a:cubicBezTo>
                  <a:pt x="836" y="2817"/>
                  <a:pt x="829" y="2752"/>
                  <a:pt x="821" y="2752"/>
                </a:cubicBezTo>
                <a:close/>
                <a:moveTo>
                  <a:pt x="723" y="3460"/>
                </a:moveTo>
                <a:cubicBezTo>
                  <a:pt x="714" y="3460"/>
                  <a:pt x="706" y="3492"/>
                  <a:pt x="706" y="3531"/>
                </a:cubicBezTo>
                <a:cubicBezTo>
                  <a:pt x="706" y="3570"/>
                  <a:pt x="714" y="3596"/>
                  <a:pt x="723" y="3596"/>
                </a:cubicBezTo>
                <a:cubicBezTo>
                  <a:pt x="731" y="3596"/>
                  <a:pt x="739" y="3570"/>
                  <a:pt x="739" y="3531"/>
                </a:cubicBezTo>
                <a:cubicBezTo>
                  <a:pt x="739" y="3492"/>
                  <a:pt x="731" y="3460"/>
                  <a:pt x="723" y="3460"/>
                </a:cubicBezTo>
                <a:close/>
                <a:moveTo>
                  <a:pt x="624" y="4868"/>
                </a:moveTo>
                <a:cubicBezTo>
                  <a:pt x="605" y="4869"/>
                  <a:pt x="530" y="5282"/>
                  <a:pt x="529" y="5387"/>
                </a:cubicBezTo>
                <a:cubicBezTo>
                  <a:pt x="529" y="5402"/>
                  <a:pt x="547" y="5399"/>
                  <a:pt x="569" y="5381"/>
                </a:cubicBezTo>
                <a:cubicBezTo>
                  <a:pt x="598" y="5357"/>
                  <a:pt x="609" y="5301"/>
                  <a:pt x="609" y="5193"/>
                </a:cubicBezTo>
                <a:cubicBezTo>
                  <a:pt x="609" y="5108"/>
                  <a:pt x="618" y="4999"/>
                  <a:pt x="629" y="4952"/>
                </a:cubicBezTo>
                <a:cubicBezTo>
                  <a:pt x="644" y="4887"/>
                  <a:pt x="642" y="4867"/>
                  <a:pt x="624" y="4868"/>
                </a:cubicBezTo>
                <a:close/>
                <a:moveTo>
                  <a:pt x="483" y="5958"/>
                </a:moveTo>
                <a:cubicBezTo>
                  <a:pt x="478" y="5978"/>
                  <a:pt x="485" y="6048"/>
                  <a:pt x="496" y="6108"/>
                </a:cubicBezTo>
                <a:cubicBezTo>
                  <a:pt x="507" y="6168"/>
                  <a:pt x="520" y="6198"/>
                  <a:pt x="524" y="6179"/>
                </a:cubicBezTo>
                <a:cubicBezTo>
                  <a:pt x="529" y="6160"/>
                  <a:pt x="524" y="6096"/>
                  <a:pt x="512" y="6036"/>
                </a:cubicBezTo>
                <a:cubicBezTo>
                  <a:pt x="501" y="5976"/>
                  <a:pt x="487" y="5939"/>
                  <a:pt x="483" y="5958"/>
                </a:cubicBezTo>
                <a:close/>
                <a:moveTo>
                  <a:pt x="1802" y="6887"/>
                </a:moveTo>
                <a:cubicBezTo>
                  <a:pt x="1606" y="6883"/>
                  <a:pt x="1500" y="6941"/>
                  <a:pt x="1381" y="7146"/>
                </a:cubicBezTo>
                <a:cubicBezTo>
                  <a:pt x="1380" y="7148"/>
                  <a:pt x="1378" y="7151"/>
                  <a:pt x="1377" y="7153"/>
                </a:cubicBezTo>
                <a:cubicBezTo>
                  <a:pt x="1376" y="7154"/>
                  <a:pt x="1376" y="7152"/>
                  <a:pt x="1375" y="7153"/>
                </a:cubicBezTo>
                <a:cubicBezTo>
                  <a:pt x="1330" y="7232"/>
                  <a:pt x="1283" y="7328"/>
                  <a:pt x="1229" y="7458"/>
                </a:cubicBezTo>
                <a:cubicBezTo>
                  <a:pt x="981" y="8052"/>
                  <a:pt x="770" y="9218"/>
                  <a:pt x="664" y="10586"/>
                </a:cubicBezTo>
                <a:cubicBezTo>
                  <a:pt x="648" y="10800"/>
                  <a:pt x="629" y="11015"/>
                  <a:pt x="621" y="11060"/>
                </a:cubicBezTo>
                <a:cubicBezTo>
                  <a:pt x="614" y="11105"/>
                  <a:pt x="600" y="11482"/>
                  <a:pt x="591" y="11904"/>
                </a:cubicBezTo>
                <a:cubicBezTo>
                  <a:pt x="559" y="13436"/>
                  <a:pt x="541" y="13719"/>
                  <a:pt x="490" y="13403"/>
                </a:cubicBezTo>
                <a:cubicBezTo>
                  <a:pt x="476" y="13313"/>
                  <a:pt x="463" y="13207"/>
                  <a:pt x="463" y="13163"/>
                </a:cubicBezTo>
                <a:cubicBezTo>
                  <a:pt x="463" y="13118"/>
                  <a:pt x="449" y="13004"/>
                  <a:pt x="432" y="12910"/>
                </a:cubicBezTo>
                <a:cubicBezTo>
                  <a:pt x="411" y="12796"/>
                  <a:pt x="402" y="12630"/>
                  <a:pt x="402" y="12423"/>
                </a:cubicBezTo>
                <a:cubicBezTo>
                  <a:pt x="403" y="12250"/>
                  <a:pt x="398" y="11971"/>
                  <a:pt x="392" y="11806"/>
                </a:cubicBezTo>
                <a:cubicBezTo>
                  <a:pt x="381" y="11537"/>
                  <a:pt x="374" y="11508"/>
                  <a:pt x="334" y="11508"/>
                </a:cubicBezTo>
                <a:cubicBezTo>
                  <a:pt x="244" y="11508"/>
                  <a:pt x="217" y="11000"/>
                  <a:pt x="304" y="10956"/>
                </a:cubicBezTo>
                <a:cubicBezTo>
                  <a:pt x="363" y="10926"/>
                  <a:pt x="390" y="10780"/>
                  <a:pt x="368" y="10599"/>
                </a:cubicBezTo>
                <a:cubicBezTo>
                  <a:pt x="358" y="10521"/>
                  <a:pt x="350" y="10391"/>
                  <a:pt x="350" y="10313"/>
                </a:cubicBezTo>
                <a:cubicBezTo>
                  <a:pt x="350" y="10223"/>
                  <a:pt x="337" y="10166"/>
                  <a:pt x="314" y="10151"/>
                </a:cubicBezTo>
                <a:cubicBezTo>
                  <a:pt x="291" y="10136"/>
                  <a:pt x="274" y="10061"/>
                  <a:pt x="266" y="9930"/>
                </a:cubicBezTo>
                <a:cubicBezTo>
                  <a:pt x="260" y="9820"/>
                  <a:pt x="241" y="9684"/>
                  <a:pt x="225" y="9632"/>
                </a:cubicBezTo>
                <a:cubicBezTo>
                  <a:pt x="196" y="9540"/>
                  <a:pt x="196" y="9535"/>
                  <a:pt x="225" y="9411"/>
                </a:cubicBezTo>
                <a:cubicBezTo>
                  <a:pt x="254" y="9288"/>
                  <a:pt x="256" y="9290"/>
                  <a:pt x="280" y="9444"/>
                </a:cubicBezTo>
                <a:cubicBezTo>
                  <a:pt x="294" y="9531"/>
                  <a:pt x="321" y="9599"/>
                  <a:pt x="341" y="9599"/>
                </a:cubicBezTo>
                <a:cubicBezTo>
                  <a:pt x="372" y="9599"/>
                  <a:pt x="380" y="9543"/>
                  <a:pt x="396" y="9152"/>
                </a:cubicBezTo>
                <a:cubicBezTo>
                  <a:pt x="423" y="8529"/>
                  <a:pt x="420" y="8377"/>
                  <a:pt x="383" y="8275"/>
                </a:cubicBezTo>
                <a:cubicBezTo>
                  <a:pt x="365" y="8227"/>
                  <a:pt x="350" y="8138"/>
                  <a:pt x="350" y="8074"/>
                </a:cubicBezTo>
                <a:cubicBezTo>
                  <a:pt x="350" y="8011"/>
                  <a:pt x="338" y="7920"/>
                  <a:pt x="323" y="7873"/>
                </a:cubicBezTo>
                <a:cubicBezTo>
                  <a:pt x="307" y="7822"/>
                  <a:pt x="301" y="7736"/>
                  <a:pt x="307" y="7665"/>
                </a:cubicBezTo>
                <a:cubicBezTo>
                  <a:pt x="322" y="7488"/>
                  <a:pt x="367" y="7439"/>
                  <a:pt x="390" y="7575"/>
                </a:cubicBezTo>
                <a:cubicBezTo>
                  <a:pt x="401" y="7639"/>
                  <a:pt x="422" y="7691"/>
                  <a:pt x="438" y="7691"/>
                </a:cubicBezTo>
                <a:cubicBezTo>
                  <a:pt x="461" y="7691"/>
                  <a:pt x="460" y="7660"/>
                  <a:pt x="424" y="7477"/>
                </a:cubicBezTo>
                <a:cubicBezTo>
                  <a:pt x="401" y="7358"/>
                  <a:pt x="383" y="7214"/>
                  <a:pt x="383" y="7159"/>
                </a:cubicBezTo>
                <a:cubicBezTo>
                  <a:pt x="383" y="6977"/>
                  <a:pt x="359" y="7053"/>
                  <a:pt x="310" y="7393"/>
                </a:cubicBezTo>
                <a:cubicBezTo>
                  <a:pt x="216" y="8043"/>
                  <a:pt x="201" y="8211"/>
                  <a:pt x="211" y="8509"/>
                </a:cubicBezTo>
                <a:cubicBezTo>
                  <a:pt x="231" y="9104"/>
                  <a:pt x="230" y="9125"/>
                  <a:pt x="183" y="9243"/>
                </a:cubicBezTo>
                <a:cubicBezTo>
                  <a:pt x="125" y="9387"/>
                  <a:pt x="91" y="9686"/>
                  <a:pt x="91" y="10034"/>
                </a:cubicBezTo>
                <a:cubicBezTo>
                  <a:pt x="91" y="10289"/>
                  <a:pt x="93" y="10307"/>
                  <a:pt x="137" y="10307"/>
                </a:cubicBezTo>
                <a:cubicBezTo>
                  <a:pt x="163" y="10307"/>
                  <a:pt x="192" y="10355"/>
                  <a:pt x="202" y="10411"/>
                </a:cubicBezTo>
                <a:cubicBezTo>
                  <a:pt x="234" y="10575"/>
                  <a:pt x="217" y="10890"/>
                  <a:pt x="171" y="10988"/>
                </a:cubicBezTo>
                <a:cubicBezTo>
                  <a:pt x="149" y="11036"/>
                  <a:pt x="127" y="11153"/>
                  <a:pt x="122" y="11242"/>
                </a:cubicBezTo>
                <a:cubicBezTo>
                  <a:pt x="117" y="11332"/>
                  <a:pt x="102" y="11379"/>
                  <a:pt x="82" y="11404"/>
                </a:cubicBezTo>
                <a:cubicBezTo>
                  <a:pt x="67" y="11572"/>
                  <a:pt x="47" y="11753"/>
                  <a:pt x="21" y="11923"/>
                </a:cubicBezTo>
                <a:cubicBezTo>
                  <a:pt x="15" y="12094"/>
                  <a:pt x="9" y="12215"/>
                  <a:pt x="1" y="12591"/>
                </a:cubicBezTo>
                <a:cubicBezTo>
                  <a:pt x="-3" y="12790"/>
                  <a:pt x="4" y="13158"/>
                  <a:pt x="15" y="13546"/>
                </a:cubicBezTo>
                <a:cubicBezTo>
                  <a:pt x="59" y="14282"/>
                  <a:pt x="86" y="14807"/>
                  <a:pt x="98" y="15201"/>
                </a:cubicBezTo>
                <a:cubicBezTo>
                  <a:pt x="123" y="15505"/>
                  <a:pt x="152" y="15824"/>
                  <a:pt x="179" y="16064"/>
                </a:cubicBezTo>
                <a:cubicBezTo>
                  <a:pt x="242" y="16628"/>
                  <a:pt x="271" y="16788"/>
                  <a:pt x="414" y="17388"/>
                </a:cubicBezTo>
                <a:cubicBezTo>
                  <a:pt x="504" y="17763"/>
                  <a:pt x="586" y="18069"/>
                  <a:pt x="596" y="18069"/>
                </a:cubicBezTo>
                <a:cubicBezTo>
                  <a:pt x="606" y="18069"/>
                  <a:pt x="626" y="18119"/>
                  <a:pt x="641" y="18173"/>
                </a:cubicBezTo>
                <a:cubicBezTo>
                  <a:pt x="681" y="18327"/>
                  <a:pt x="867" y="18641"/>
                  <a:pt x="974" y="18738"/>
                </a:cubicBezTo>
                <a:cubicBezTo>
                  <a:pt x="1067" y="18821"/>
                  <a:pt x="1112" y="18823"/>
                  <a:pt x="1405" y="18751"/>
                </a:cubicBezTo>
                <a:cubicBezTo>
                  <a:pt x="1555" y="18714"/>
                  <a:pt x="1835" y="18324"/>
                  <a:pt x="2046" y="17862"/>
                </a:cubicBezTo>
                <a:cubicBezTo>
                  <a:pt x="2214" y="17492"/>
                  <a:pt x="2233" y="17378"/>
                  <a:pt x="2271" y="16505"/>
                </a:cubicBezTo>
                <a:cubicBezTo>
                  <a:pt x="2300" y="15847"/>
                  <a:pt x="2283" y="15195"/>
                  <a:pt x="2225" y="14694"/>
                </a:cubicBezTo>
                <a:cubicBezTo>
                  <a:pt x="2178" y="14295"/>
                  <a:pt x="2060" y="13623"/>
                  <a:pt x="2036" y="13623"/>
                </a:cubicBezTo>
                <a:cubicBezTo>
                  <a:pt x="2026" y="13623"/>
                  <a:pt x="1985" y="13750"/>
                  <a:pt x="1943" y="13903"/>
                </a:cubicBezTo>
                <a:cubicBezTo>
                  <a:pt x="1850" y="14244"/>
                  <a:pt x="1639" y="14785"/>
                  <a:pt x="1533" y="14960"/>
                </a:cubicBezTo>
                <a:cubicBezTo>
                  <a:pt x="1431" y="15130"/>
                  <a:pt x="1420" y="15082"/>
                  <a:pt x="1401" y="14279"/>
                </a:cubicBezTo>
                <a:cubicBezTo>
                  <a:pt x="1370" y="13039"/>
                  <a:pt x="1419" y="11608"/>
                  <a:pt x="1514" y="10956"/>
                </a:cubicBezTo>
                <a:cubicBezTo>
                  <a:pt x="1612" y="10278"/>
                  <a:pt x="1747" y="9767"/>
                  <a:pt x="1885" y="9561"/>
                </a:cubicBezTo>
                <a:cubicBezTo>
                  <a:pt x="2129" y="9195"/>
                  <a:pt x="2500" y="9461"/>
                  <a:pt x="2808" y="10216"/>
                </a:cubicBezTo>
                <a:cubicBezTo>
                  <a:pt x="2897" y="10435"/>
                  <a:pt x="2971" y="10642"/>
                  <a:pt x="3043" y="10865"/>
                </a:cubicBezTo>
                <a:cubicBezTo>
                  <a:pt x="3062" y="10906"/>
                  <a:pt x="3081" y="10969"/>
                  <a:pt x="3097" y="11034"/>
                </a:cubicBezTo>
                <a:cubicBezTo>
                  <a:pt x="3190" y="11343"/>
                  <a:pt x="3284" y="11704"/>
                  <a:pt x="3404" y="12209"/>
                </a:cubicBezTo>
                <a:cubicBezTo>
                  <a:pt x="3515" y="12678"/>
                  <a:pt x="3618" y="13059"/>
                  <a:pt x="3632" y="13059"/>
                </a:cubicBezTo>
                <a:cubicBezTo>
                  <a:pt x="3666" y="13059"/>
                  <a:pt x="3688" y="13201"/>
                  <a:pt x="3694" y="13448"/>
                </a:cubicBezTo>
                <a:cubicBezTo>
                  <a:pt x="3699" y="13631"/>
                  <a:pt x="3708" y="13665"/>
                  <a:pt x="3760" y="13701"/>
                </a:cubicBezTo>
                <a:cubicBezTo>
                  <a:pt x="3814" y="13739"/>
                  <a:pt x="3819" y="13732"/>
                  <a:pt x="3805" y="13617"/>
                </a:cubicBezTo>
                <a:cubicBezTo>
                  <a:pt x="3796" y="13547"/>
                  <a:pt x="3775" y="13455"/>
                  <a:pt x="3758" y="13416"/>
                </a:cubicBezTo>
                <a:cubicBezTo>
                  <a:pt x="3741" y="13374"/>
                  <a:pt x="3714" y="13155"/>
                  <a:pt x="3694" y="12884"/>
                </a:cubicBezTo>
                <a:cubicBezTo>
                  <a:pt x="3657" y="12363"/>
                  <a:pt x="3609" y="12052"/>
                  <a:pt x="3557" y="11994"/>
                </a:cubicBezTo>
                <a:cubicBezTo>
                  <a:pt x="3533" y="11968"/>
                  <a:pt x="3521" y="11905"/>
                  <a:pt x="3521" y="11787"/>
                </a:cubicBezTo>
                <a:cubicBezTo>
                  <a:pt x="3521" y="11692"/>
                  <a:pt x="3500" y="11470"/>
                  <a:pt x="3474" y="11300"/>
                </a:cubicBezTo>
                <a:cubicBezTo>
                  <a:pt x="3447" y="11129"/>
                  <a:pt x="3413" y="10906"/>
                  <a:pt x="3399" y="10800"/>
                </a:cubicBezTo>
                <a:cubicBezTo>
                  <a:pt x="3321" y="10182"/>
                  <a:pt x="2855" y="8334"/>
                  <a:pt x="2775" y="8327"/>
                </a:cubicBezTo>
                <a:cubicBezTo>
                  <a:pt x="2766" y="8327"/>
                  <a:pt x="2743" y="8253"/>
                  <a:pt x="2724" y="8165"/>
                </a:cubicBezTo>
                <a:cubicBezTo>
                  <a:pt x="2691" y="8015"/>
                  <a:pt x="2503" y="7590"/>
                  <a:pt x="2377" y="7360"/>
                </a:cubicBezTo>
                <a:cubicBezTo>
                  <a:pt x="2337" y="7323"/>
                  <a:pt x="2293" y="7256"/>
                  <a:pt x="2250" y="7166"/>
                </a:cubicBezTo>
                <a:cubicBezTo>
                  <a:pt x="2077" y="6926"/>
                  <a:pt x="2020" y="6890"/>
                  <a:pt x="1802" y="6887"/>
                </a:cubicBezTo>
                <a:close/>
                <a:moveTo>
                  <a:pt x="6217" y="6984"/>
                </a:moveTo>
                <a:cubicBezTo>
                  <a:pt x="6088" y="6973"/>
                  <a:pt x="5961" y="7022"/>
                  <a:pt x="5855" y="7133"/>
                </a:cubicBezTo>
                <a:cubicBezTo>
                  <a:pt x="5397" y="7615"/>
                  <a:pt x="5100" y="9022"/>
                  <a:pt x="5006" y="11157"/>
                </a:cubicBezTo>
                <a:cubicBezTo>
                  <a:pt x="4929" y="12904"/>
                  <a:pt x="5004" y="14658"/>
                  <a:pt x="5213" y="16038"/>
                </a:cubicBezTo>
                <a:cubicBezTo>
                  <a:pt x="5276" y="16457"/>
                  <a:pt x="5416" y="17082"/>
                  <a:pt x="5447" y="17083"/>
                </a:cubicBezTo>
                <a:cubicBezTo>
                  <a:pt x="5453" y="17083"/>
                  <a:pt x="5490" y="17174"/>
                  <a:pt x="5529" y="17284"/>
                </a:cubicBezTo>
                <a:cubicBezTo>
                  <a:pt x="5642" y="17609"/>
                  <a:pt x="5820" y="17859"/>
                  <a:pt x="6003" y="17972"/>
                </a:cubicBezTo>
                <a:cubicBezTo>
                  <a:pt x="6110" y="17993"/>
                  <a:pt x="6236" y="17988"/>
                  <a:pt x="6362" y="17978"/>
                </a:cubicBezTo>
                <a:cubicBezTo>
                  <a:pt x="6521" y="17913"/>
                  <a:pt x="6685" y="17791"/>
                  <a:pt x="6767" y="17641"/>
                </a:cubicBezTo>
                <a:cubicBezTo>
                  <a:pt x="6794" y="17592"/>
                  <a:pt x="6845" y="17508"/>
                  <a:pt x="6881" y="17446"/>
                </a:cubicBezTo>
                <a:cubicBezTo>
                  <a:pt x="6994" y="17252"/>
                  <a:pt x="7170" y="16808"/>
                  <a:pt x="7225" y="16583"/>
                </a:cubicBezTo>
                <a:lnTo>
                  <a:pt x="7273" y="16395"/>
                </a:lnTo>
                <a:cubicBezTo>
                  <a:pt x="7275" y="16300"/>
                  <a:pt x="7276" y="16210"/>
                  <a:pt x="7277" y="16083"/>
                </a:cubicBezTo>
                <a:lnTo>
                  <a:pt x="7274" y="14201"/>
                </a:lnTo>
                <a:lnTo>
                  <a:pt x="7270" y="12040"/>
                </a:lnTo>
                <a:lnTo>
                  <a:pt x="6727" y="12040"/>
                </a:lnTo>
                <a:lnTo>
                  <a:pt x="6183" y="12040"/>
                </a:lnTo>
                <a:lnTo>
                  <a:pt x="6179" y="13007"/>
                </a:lnTo>
                <a:cubicBezTo>
                  <a:pt x="6173" y="14157"/>
                  <a:pt x="6140" y="14040"/>
                  <a:pt x="6483" y="14065"/>
                </a:cubicBezTo>
                <a:lnTo>
                  <a:pt x="6718" y="14084"/>
                </a:lnTo>
                <a:lnTo>
                  <a:pt x="6718" y="14383"/>
                </a:lnTo>
                <a:cubicBezTo>
                  <a:pt x="6726" y="14441"/>
                  <a:pt x="6732" y="14506"/>
                  <a:pt x="6735" y="14597"/>
                </a:cubicBezTo>
                <a:cubicBezTo>
                  <a:pt x="6738" y="14713"/>
                  <a:pt x="6731" y="14834"/>
                  <a:pt x="6718" y="14941"/>
                </a:cubicBezTo>
                <a:lnTo>
                  <a:pt x="6718" y="15201"/>
                </a:lnTo>
                <a:lnTo>
                  <a:pt x="6629" y="15441"/>
                </a:lnTo>
                <a:cubicBezTo>
                  <a:pt x="6482" y="15826"/>
                  <a:pt x="6350" y="15983"/>
                  <a:pt x="6183" y="15979"/>
                </a:cubicBezTo>
                <a:cubicBezTo>
                  <a:pt x="6056" y="15977"/>
                  <a:pt x="6023" y="15948"/>
                  <a:pt x="5931" y="15765"/>
                </a:cubicBezTo>
                <a:cubicBezTo>
                  <a:pt x="5808" y="15519"/>
                  <a:pt x="5686" y="15019"/>
                  <a:pt x="5627" y="14513"/>
                </a:cubicBezTo>
                <a:cubicBezTo>
                  <a:pt x="5581" y="14113"/>
                  <a:pt x="5526" y="13002"/>
                  <a:pt x="5526" y="12468"/>
                </a:cubicBezTo>
                <a:cubicBezTo>
                  <a:pt x="5526" y="11893"/>
                  <a:pt x="5570" y="10947"/>
                  <a:pt x="5617" y="10521"/>
                </a:cubicBezTo>
                <a:cubicBezTo>
                  <a:pt x="5674" y="10002"/>
                  <a:pt x="5813" y="9435"/>
                  <a:pt x="5930" y="9243"/>
                </a:cubicBezTo>
                <a:cubicBezTo>
                  <a:pt x="6070" y="9012"/>
                  <a:pt x="6258" y="8982"/>
                  <a:pt x="6389" y="9171"/>
                </a:cubicBezTo>
                <a:cubicBezTo>
                  <a:pt x="6521" y="9363"/>
                  <a:pt x="6641" y="9831"/>
                  <a:pt x="6685" y="10333"/>
                </a:cubicBezTo>
                <a:lnTo>
                  <a:pt x="6715" y="10677"/>
                </a:lnTo>
                <a:lnTo>
                  <a:pt x="6815" y="10631"/>
                </a:lnTo>
                <a:cubicBezTo>
                  <a:pt x="6960" y="10562"/>
                  <a:pt x="7147" y="10363"/>
                  <a:pt x="7214" y="10229"/>
                </a:cubicBezTo>
                <a:cubicBezTo>
                  <a:pt x="7218" y="10200"/>
                  <a:pt x="7219" y="10184"/>
                  <a:pt x="7223" y="10151"/>
                </a:cubicBezTo>
                <a:cubicBezTo>
                  <a:pt x="7230" y="10096"/>
                  <a:pt x="7233" y="10058"/>
                  <a:pt x="7238" y="10008"/>
                </a:cubicBezTo>
                <a:cubicBezTo>
                  <a:pt x="7227" y="9735"/>
                  <a:pt x="7181" y="9171"/>
                  <a:pt x="7150" y="8976"/>
                </a:cubicBezTo>
                <a:cubicBezTo>
                  <a:pt x="7134" y="8874"/>
                  <a:pt x="7101" y="8653"/>
                  <a:pt x="7076" y="8490"/>
                </a:cubicBezTo>
                <a:cubicBezTo>
                  <a:pt x="7027" y="8163"/>
                  <a:pt x="6903" y="7729"/>
                  <a:pt x="6794" y="7490"/>
                </a:cubicBezTo>
                <a:cubicBezTo>
                  <a:pt x="6655" y="7187"/>
                  <a:pt x="6433" y="7002"/>
                  <a:pt x="6217" y="6984"/>
                </a:cubicBezTo>
                <a:close/>
                <a:moveTo>
                  <a:pt x="15113" y="7140"/>
                </a:moveTo>
                <a:lnTo>
                  <a:pt x="14840" y="7146"/>
                </a:lnTo>
                <a:cubicBezTo>
                  <a:pt x="14832" y="7146"/>
                  <a:pt x="14829" y="7146"/>
                  <a:pt x="14821" y="7146"/>
                </a:cubicBezTo>
                <a:lnTo>
                  <a:pt x="14729" y="7717"/>
                </a:lnTo>
                <a:cubicBezTo>
                  <a:pt x="14676" y="8041"/>
                  <a:pt x="14623" y="8380"/>
                  <a:pt x="14612" y="8464"/>
                </a:cubicBezTo>
                <a:cubicBezTo>
                  <a:pt x="14602" y="8547"/>
                  <a:pt x="14584" y="8613"/>
                  <a:pt x="14571" y="8613"/>
                </a:cubicBezTo>
                <a:cubicBezTo>
                  <a:pt x="14558" y="8613"/>
                  <a:pt x="14547" y="8663"/>
                  <a:pt x="14547" y="8723"/>
                </a:cubicBezTo>
                <a:cubicBezTo>
                  <a:pt x="14547" y="8784"/>
                  <a:pt x="14504" y="9105"/>
                  <a:pt x="14453" y="9437"/>
                </a:cubicBezTo>
                <a:cubicBezTo>
                  <a:pt x="14402" y="9769"/>
                  <a:pt x="14344" y="10149"/>
                  <a:pt x="14323" y="10281"/>
                </a:cubicBezTo>
                <a:cubicBezTo>
                  <a:pt x="14303" y="10413"/>
                  <a:pt x="14280" y="10521"/>
                  <a:pt x="14271" y="10521"/>
                </a:cubicBezTo>
                <a:cubicBezTo>
                  <a:pt x="14262" y="10521"/>
                  <a:pt x="14255" y="10567"/>
                  <a:pt x="14255" y="10625"/>
                </a:cubicBezTo>
                <a:cubicBezTo>
                  <a:pt x="14255" y="10683"/>
                  <a:pt x="14222" y="10914"/>
                  <a:pt x="14182" y="11144"/>
                </a:cubicBezTo>
                <a:cubicBezTo>
                  <a:pt x="14142" y="11374"/>
                  <a:pt x="14109" y="11593"/>
                  <a:pt x="14109" y="11631"/>
                </a:cubicBezTo>
                <a:cubicBezTo>
                  <a:pt x="14109" y="11669"/>
                  <a:pt x="14086" y="11805"/>
                  <a:pt x="14060" y="11929"/>
                </a:cubicBezTo>
                <a:cubicBezTo>
                  <a:pt x="14033" y="12054"/>
                  <a:pt x="14012" y="12203"/>
                  <a:pt x="14012" y="12254"/>
                </a:cubicBezTo>
                <a:cubicBezTo>
                  <a:pt x="14012" y="12305"/>
                  <a:pt x="13987" y="12455"/>
                  <a:pt x="13958" y="12591"/>
                </a:cubicBezTo>
                <a:cubicBezTo>
                  <a:pt x="13929" y="12728"/>
                  <a:pt x="13905" y="12869"/>
                  <a:pt x="13903" y="12903"/>
                </a:cubicBezTo>
                <a:cubicBezTo>
                  <a:pt x="13901" y="12937"/>
                  <a:pt x="13868" y="13175"/>
                  <a:pt x="13829" y="13435"/>
                </a:cubicBezTo>
                <a:lnTo>
                  <a:pt x="13757" y="13909"/>
                </a:lnTo>
                <a:lnTo>
                  <a:pt x="13763" y="14578"/>
                </a:lnTo>
                <a:cubicBezTo>
                  <a:pt x="13766" y="14946"/>
                  <a:pt x="13762" y="15297"/>
                  <a:pt x="13754" y="15363"/>
                </a:cubicBezTo>
                <a:cubicBezTo>
                  <a:pt x="13744" y="15440"/>
                  <a:pt x="13745" y="15540"/>
                  <a:pt x="13756" y="15642"/>
                </a:cubicBezTo>
                <a:cubicBezTo>
                  <a:pt x="13770" y="15784"/>
                  <a:pt x="13780" y="15802"/>
                  <a:pt x="13851" y="15765"/>
                </a:cubicBezTo>
                <a:cubicBezTo>
                  <a:pt x="13901" y="15739"/>
                  <a:pt x="13939" y="15756"/>
                  <a:pt x="13954" y="15811"/>
                </a:cubicBezTo>
                <a:cubicBezTo>
                  <a:pt x="13972" y="15877"/>
                  <a:pt x="13985" y="15876"/>
                  <a:pt x="14013" y="15811"/>
                </a:cubicBezTo>
                <a:cubicBezTo>
                  <a:pt x="14042" y="15743"/>
                  <a:pt x="14053" y="15746"/>
                  <a:pt x="14067" y="15824"/>
                </a:cubicBezTo>
                <a:cubicBezTo>
                  <a:pt x="14082" y="15908"/>
                  <a:pt x="14116" y="15932"/>
                  <a:pt x="14141" y="15882"/>
                </a:cubicBezTo>
                <a:cubicBezTo>
                  <a:pt x="14167" y="15834"/>
                  <a:pt x="14300" y="15838"/>
                  <a:pt x="14331" y="15889"/>
                </a:cubicBezTo>
                <a:cubicBezTo>
                  <a:pt x="14352" y="15924"/>
                  <a:pt x="14371" y="15919"/>
                  <a:pt x="14377" y="15876"/>
                </a:cubicBezTo>
                <a:cubicBezTo>
                  <a:pt x="14383" y="15836"/>
                  <a:pt x="14399" y="15813"/>
                  <a:pt x="14414" y="15824"/>
                </a:cubicBezTo>
                <a:cubicBezTo>
                  <a:pt x="14429" y="15834"/>
                  <a:pt x="14450" y="15820"/>
                  <a:pt x="14460" y="15791"/>
                </a:cubicBezTo>
                <a:cubicBezTo>
                  <a:pt x="14486" y="15722"/>
                  <a:pt x="14496" y="15807"/>
                  <a:pt x="14501" y="16116"/>
                </a:cubicBezTo>
                <a:cubicBezTo>
                  <a:pt x="14503" y="16255"/>
                  <a:pt x="14512" y="16363"/>
                  <a:pt x="14522" y="16356"/>
                </a:cubicBezTo>
                <a:cubicBezTo>
                  <a:pt x="14547" y="16337"/>
                  <a:pt x="14540" y="16782"/>
                  <a:pt x="14508" y="17258"/>
                </a:cubicBezTo>
                <a:cubicBezTo>
                  <a:pt x="14493" y="17488"/>
                  <a:pt x="14475" y="17801"/>
                  <a:pt x="14471" y="17959"/>
                </a:cubicBezTo>
                <a:cubicBezTo>
                  <a:pt x="14466" y="18117"/>
                  <a:pt x="14455" y="18293"/>
                  <a:pt x="14444" y="18348"/>
                </a:cubicBezTo>
                <a:cubicBezTo>
                  <a:pt x="14428" y="18435"/>
                  <a:pt x="14430" y="18436"/>
                  <a:pt x="14457" y="18361"/>
                </a:cubicBezTo>
                <a:cubicBezTo>
                  <a:pt x="14482" y="18296"/>
                  <a:pt x="14497" y="18107"/>
                  <a:pt x="14519" y="17634"/>
                </a:cubicBezTo>
                <a:cubicBezTo>
                  <a:pt x="14551" y="16917"/>
                  <a:pt x="14571" y="16719"/>
                  <a:pt x="14602" y="16771"/>
                </a:cubicBezTo>
                <a:cubicBezTo>
                  <a:pt x="14618" y="16798"/>
                  <a:pt x="14626" y="16710"/>
                  <a:pt x="14633" y="16447"/>
                </a:cubicBezTo>
                <a:cubicBezTo>
                  <a:pt x="14644" y="16070"/>
                  <a:pt x="14710" y="15646"/>
                  <a:pt x="14733" y="15811"/>
                </a:cubicBezTo>
                <a:cubicBezTo>
                  <a:pt x="14739" y="15853"/>
                  <a:pt x="14749" y="16323"/>
                  <a:pt x="14754" y="16849"/>
                </a:cubicBezTo>
                <a:cubicBezTo>
                  <a:pt x="14763" y="17780"/>
                  <a:pt x="14763" y="17805"/>
                  <a:pt x="14802" y="17868"/>
                </a:cubicBezTo>
                <a:cubicBezTo>
                  <a:pt x="14823" y="17904"/>
                  <a:pt x="14848" y="17917"/>
                  <a:pt x="14857" y="17894"/>
                </a:cubicBezTo>
                <a:cubicBezTo>
                  <a:pt x="14865" y="17871"/>
                  <a:pt x="14882" y="17882"/>
                  <a:pt x="14894" y="17927"/>
                </a:cubicBezTo>
                <a:cubicBezTo>
                  <a:pt x="14909" y="17982"/>
                  <a:pt x="14920" y="17984"/>
                  <a:pt x="14927" y="17933"/>
                </a:cubicBezTo>
                <a:cubicBezTo>
                  <a:pt x="14933" y="17889"/>
                  <a:pt x="15005" y="17862"/>
                  <a:pt x="15100" y="17862"/>
                </a:cubicBezTo>
                <a:lnTo>
                  <a:pt x="15261" y="17862"/>
                </a:lnTo>
                <a:lnTo>
                  <a:pt x="15262" y="17316"/>
                </a:lnTo>
                <a:cubicBezTo>
                  <a:pt x="15267" y="15762"/>
                  <a:pt x="15266" y="15776"/>
                  <a:pt x="15301" y="15804"/>
                </a:cubicBezTo>
                <a:cubicBezTo>
                  <a:pt x="15345" y="15840"/>
                  <a:pt x="15419" y="15831"/>
                  <a:pt x="15496" y="15778"/>
                </a:cubicBezTo>
                <a:lnTo>
                  <a:pt x="15560" y="15733"/>
                </a:lnTo>
                <a:lnTo>
                  <a:pt x="15556" y="15168"/>
                </a:lnTo>
                <a:cubicBezTo>
                  <a:pt x="15553" y="14821"/>
                  <a:pt x="15558" y="14572"/>
                  <a:pt x="15569" y="14513"/>
                </a:cubicBezTo>
                <a:cubicBezTo>
                  <a:pt x="15582" y="14447"/>
                  <a:pt x="15581" y="14401"/>
                  <a:pt x="15569" y="14370"/>
                </a:cubicBezTo>
                <a:cubicBezTo>
                  <a:pt x="15560" y="14345"/>
                  <a:pt x="15553" y="14197"/>
                  <a:pt x="15553" y="14045"/>
                </a:cubicBezTo>
                <a:lnTo>
                  <a:pt x="15553" y="13773"/>
                </a:lnTo>
                <a:lnTo>
                  <a:pt x="15411" y="13753"/>
                </a:lnTo>
                <a:lnTo>
                  <a:pt x="15268" y="13734"/>
                </a:lnTo>
                <a:lnTo>
                  <a:pt x="15265" y="10521"/>
                </a:lnTo>
                <a:cubicBezTo>
                  <a:pt x="15263" y="8754"/>
                  <a:pt x="15257" y="7266"/>
                  <a:pt x="15253" y="7218"/>
                </a:cubicBezTo>
                <a:cubicBezTo>
                  <a:pt x="15249" y="7169"/>
                  <a:pt x="15198" y="7149"/>
                  <a:pt x="15113" y="7140"/>
                </a:cubicBezTo>
                <a:close/>
                <a:moveTo>
                  <a:pt x="2097" y="9638"/>
                </a:moveTo>
                <a:cubicBezTo>
                  <a:pt x="2079" y="9639"/>
                  <a:pt x="2060" y="9653"/>
                  <a:pt x="2034" y="9671"/>
                </a:cubicBezTo>
                <a:cubicBezTo>
                  <a:pt x="1821" y="9822"/>
                  <a:pt x="1641" y="10426"/>
                  <a:pt x="1542" y="11332"/>
                </a:cubicBezTo>
                <a:cubicBezTo>
                  <a:pt x="1486" y="11845"/>
                  <a:pt x="1482" y="11999"/>
                  <a:pt x="1523" y="12001"/>
                </a:cubicBezTo>
                <a:cubicBezTo>
                  <a:pt x="1578" y="12003"/>
                  <a:pt x="1807" y="12532"/>
                  <a:pt x="1940" y="12961"/>
                </a:cubicBezTo>
                <a:cubicBezTo>
                  <a:pt x="2139" y="13603"/>
                  <a:pt x="2205" y="13905"/>
                  <a:pt x="2274" y="14513"/>
                </a:cubicBezTo>
                <a:cubicBezTo>
                  <a:pt x="2406" y="15671"/>
                  <a:pt x="2376" y="17025"/>
                  <a:pt x="2193" y="18206"/>
                </a:cubicBezTo>
                <a:cubicBezTo>
                  <a:pt x="2113" y="18725"/>
                  <a:pt x="2046" y="19022"/>
                  <a:pt x="1895" y="19517"/>
                </a:cubicBezTo>
                <a:cubicBezTo>
                  <a:pt x="1798" y="19835"/>
                  <a:pt x="1775" y="19993"/>
                  <a:pt x="1810" y="20088"/>
                </a:cubicBezTo>
                <a:cubicBezTo>
                  <a:pt x="1819" y="20112"/>
                  <a:pt x="1826" y="20210"/>
                  <a:pt x="1827" y="20315"/>
                </a:cubicBezTo>
                <a:cubicBezTo>
                  <a:pt x="1828" y="20503"/>
                  <a:pt x="1829" y="20507"/>
                  <a:pt x="1852" y="20276"/>
                </a:cubicBezTo>
                <a:cubicBezTo>
                  <a:pt x="1875" y="20045"/>
                  <a:pt x="1878" y="20041"/>
                  <a:pt x="1973" y="20062"/>
                </a:cubicBezTo>
                <a:cubicBezTo>
                  <a:pt x="2026" y="20073"/>
                  <a:pt x="2076" y="20048"/>
                  <a:pt x="2085" y="20010"/>
                </a:cubicBezTo>
                <a:cubicBezTo>
                  <a:pt x="2093" y="19972"/>
                  <a:pt x="2103" y="19834"/>
                  <a:pt x="2106" y="19698"/>
                </a:cubicBezTo>
                <a:lnTo>
                  <a:pt x="2110" y="19452"/>
                </a:lnTo>
                <a:lnTo>
                  <a:pt x="2220" y="19426"/>
                </a:lnTo>
                <a:cubicBezTo>
                  <a:pt x="2321" y="19407"/>
                  <a:pt x="2333" y="19418"/>
                  <a:pt x="2341" y="19549"/>
                </a:cubicBezTo>
                <a:cubicBezTo>
                  <a:pt x="2345" y="19619"/>
                  <a:pt x="2348" y="19656"/>
                  <a:pt x="2354" y="19659"/>
                </a:cubicBezTo>
                <a:cubicBezTo>
                  <a:pt x="2356" y="19657"/>
                  <a:pt x="2357" y="19654"/>
                  <a:pt x="2359" y="19653"/>
                </a:cubicBezTo>
                <a:cubicBezTo>
                  <a:pt x="2367" y="19647"/>
                  <a:pt x="2378" y="19622"/>
                  <a:pt x="2401" y="19562"/>
                </a:cubicBezTo>
                <a:cubicBezTo>
                  <a:pt x="2429" y="19487"/>
                  <a:pt x="2487" y="19279"/>
                  <a:pt x="2532" y="19101"/>
                </a:cubicBezTo>
                <a:cubicBezTo>
                  <a:pt x="2576" y="18924"/>
                  <a:pt x="2622" y="18777"/>
                  <a:pt x="2633" y="18777"/>
                </a:cubicBezTo>
                <a:cubicBezTo>
                  <a:pt x="2644" y="18777"/>
                  <a:pt x="2654" y="18741"/>
                  <a:pt x="2654" y="18699"/>
                </a:cubicBezTo>
                <a:cubicBezTo>
                  <a:pt x="2654" y="18656"/>
                  <a:pt x="2705" y="18342"/>
                  <a:pt x="2767" y="17998"/>
                </a:cubicBezTo>
                <a:cubicBezTo>
                  <a:pt x="2830" y="17653"/>
                  <a:pt x="2881" y="17337"/>
                  <a:pt x="2881" y="17297"/>
                </a:cubicBezTo>
                <a:cubicBezTo>
                  <a:pt x="2881" y="17257"/>
                  <a:pt x="2900" y="17059"/>
                  <a:pt x="2924" y="16856"/>
                </a:cubicBezTo>
                <a:cubicBezTo>
                  <a:pt x="2961" y="16531"/>
                  <a:pt x="2988" y="16053"/>
                  <a:pt x="3022" y="15090"/>
                </a:cubicBezTo>
                <a:cubicBezTo>
                  <a:pt x="3038" y="14644"/>
                  <a:pt x="2925" y="13093"/>
                  <a:pt x="2827" y="12423"/>
                </a:cubicBezTo>
                <a:cubicBezTo>
                  <a:pt x="2737" y="11807"/>
                  <a:pt x="2482" y="10664"/>
                  <a:pt x="2322" y="10164"/>
                </a:cubicBezTo>
                <a:cubicBezTo>
                  <a:pt x="2186" y="9739"/>
                  <a:pt x="2149" y="9636"/>
                  <a:pt x="2097" y="9638"/>
                </a:cubicBezTo>
                <a:close/>
                <a:moveTo>
                  <a:pt x="20617" y="10268"/>
                </a:moveTo>
                <a:cubicBezTo>
                  <a:pt x="20590" y="10282"/>
                  <a:pt x="20569" y="10304"/>
                  <a:pt x="20562" y="10326"/>
                </a:cubicBezTo>
                <a:cubicBezTo>
                  <a:pt x="20547" y="10375"/>
                  <a:pt x="20506" y="10775"/>
                  <a:pt x="20471" y="11222"/>
                </a:cubicBezTo>
                <a:cubicBezTo>
                  <a:pt x="20370" y="12508"/>
                  <a:pt x="20271" y="13748"/>
                  <a:pt x="20136" y="15421"/>
                </a:cubicBezTo>
                <a:cubicBezTo>
                  <a:pt x="20067" y="16276"/>
                  <a:pt x="20007" y="17080"/>
                  <a:pt x="20003" y="17206"/>
                </a:cubicBezTo>
                <a:lnTo>
                  <a:pt x="19996" y="17440"/>
                </a:lnTo>
                <a:lnTo>
                  <a:pt x="20115" y="17433"/>
                </a:lnTo>
                <a:cubicBezTo>
                  <a:pt x="20180" y="17433"/>
                  <a:pt x="20242" y="17412"/>
                  <a:pt x="20253" y="17381"/>
                </a:cubicBezTo>
                <a:cubicBezTo>
                  <a:pt x="20264" y="17351"/>
                  <a:pt x="20297" y="17008"/>
                  <a:pt x="20325" y="16622"/>
                </a:cubicBezTo>
                <a:cubicBezTo>
                  <a:pt x="20353" y="16235"/>
                  <a:pt x="20383" y="15879"/>
                  <a:pt x="20392" y="15830"/>
                </a:cubicBezTo>
                <a:cubicBezTo>
                  <a:pt x="20399" y="15792"/>
                  <a:pt x="20443" y="15772"/>
                  <a:pt x="20516" y="15759"/>
                </a:cubicBezTo>
                <a:cubicBezTo>
                  <a:pt x="20519" y="15752"/>
                  <a:pt x="20521" y="15745"/>
                  <a:pt x="20525" y="15739"/>
                </a:cubicBezTo>
                <a:cubicBezTo>
                  <a:pt x="20551" y="15696"/>
                  <a:pt x="20593" y="15673"/>
                  <a:pt x="20641" y="15668"/>
                </a:cubicBezTo>
                <a:cubicBezTo>
                  <a:pt x="20718" y="15659"/>
                  <a:pt x="20810" y="15694"/>
                  <a:pt x="20881" y="15752"/>
                </a:cubicBezTo>
                <a:cubicBezTo>
                  <a:pt x="20989" y="15763"/>
                  <a:pt x="21057" y="15784"/>
                  <a:pt x="21066" y="15830"/>
                </a:cubicBezTo>
                <a:cubicBezTo>
                  <a:pt x="21074" y="15879"/>
                  <a:pt x="21104" y="16234"/>
                  <a:pt x="21133" y="16622"/>
                </a:cubicBezTo>
                <a:cubicBezTo>
                  <a:pt x="21161" y="17010"/>
                  <a:pt x="21194" y="17352"/>
                  <a:pt x="21204" y="17381"/>
                </a:cubicBezTo>
                <a:cubicBezTo>
                  <a:pt x="21215" y="17410"/>
                  <a:pt x="21279" y="17433"/>
                  <a:pt x="21349" y="17433"/>
                </a:cubicBezTo>
                <a:cubicBezTo>
                  <a:pt x="21446" y="17434"/>
                  <a:pt x="21479" y="17411"/>
                  <a:pt x="21486" y="17329"/>
                </a:cubicBezTo>
                <a:cubicBezTo>
                  <a:pt x="21491" y="17271"/>
                  <a:pt x="21444" y="16584"/>
                  <a:pt x="21382" y="15798"/>
                </a:cubicBezTo>
                <a:cubicBezTo>
                  <a:pt x="21012" y="11168"/>
                  <a:pt x="20953" y="10464"/>
                  <a:pt x="20923" y="10333"/>
                </a:cubicBezTo>
                <a:lnTo>
                  <a:pt x="20847" y="10326"/>
                </a:lnTo>
                <a:cubicBezTo>
                  <a:pt x="20752" y="10317"/>
                  <a:pt x="20676" y="10292"/>
                  <a:pt x="20617" y="10268"/>
                </a:cubicBezTo>
                <a:close/>
                <a:moveTo>
                  <a:pt x="19604" y="10294"/>
                </a:moveTo>
                <a:cubicBezTo>
                  <a:pt x="19563" y="10288"/>
                  <a:pt x="19528" y="10298"/>
                  <a:pt x="19493" y="10307"/>
                </a:cubicBezTo>
                <a:lnTo>
                  <a:pt x="19480" y="10320"/>
                </a:lnTo>
                <a:lnTo>
                  <a:pt x="19475" y="12903"/>
                </a:lnTo>
                <a:cubicBezTo>
                  <a:pt x="19472" y="14830"/>
                  <a:pt x="19466" y="15491"/>
                  <a:pt x="19452" y="15512"/>
                </a:cubicBezTo>
                <a:cubicBezTo>
                  <a:pt x="19440" y="15529"/>
                  <a:pt x="19400" y="15239"/>
                  <a:pt x="19353" y="14811"/>
                </a:cubicBezTo>
                <a:cubicBezTo>
                  <a:pt x="19286" y="14193"/>
                  <a:pt x="18892" y="10942"/>
                  <a:pt x="18841" y="10580"/>
                </a:cubicBezTo>
                <a:cubicBezTo>
                  <a:pt x="18811" y="10373"/>
                  <a:pt x="18752" y="10307"/>
                  <a:pt x="18587" y="10307"/>
                </a:cubicBezTo>
                <a:cubicBezTo>
                  <a:pt x="18445" y="10307"/>
                  <a:pt x="18423" y="10322"/>
                  <a:pt x="18408" y="10443"/>
                </a:cubicBezTo>
                <a:cubicBezTo>
                  <a:pt x="18382" y="10657"/>
                  <a:pt x="18386" y="17341"/>
                  <a:pt x="18413" y="17388"/>
                </a:cubicBezTo>
                <a:cubicBezTo>
                  <a:pt x="18442" y="17439"/>
                  <a:pt x="18573" y="17446"/>
                  <a:pt x="18617" y="17394"/>
                </a:cubicBezTo>
                <a:lnTo>
                  <a:pt x="18654" y="17349"/>
                </a:lnTo>
                <a:lnTo>
                  <a:pt x="18650" y="14552"/>
                </a:lnTo>
                <a:cubicBezTo>
                  <a:pt x="18647" y="12370"/>
                  <a:pt x="18651" y="11754"/>
                  <a:pt x="18666" y="11754"/>
                </a:cubicBezTo>
                <a:cubicBezTo>
                  <a:pt x="18677" y="11754"/>
                  <a:pt x="18711" y="12007"/>
                  <a:pt x="18742" y="12312"/>
                </a:cubicBezTo>
                <a:cubicBezTo>
                  <a:pt x="18803" y="12913"/>
                  <a:pt x="19228" y="16412"/>
                  <a:pt x="19306" y="16959"/>
                </a:cubicBezTo>
                <a:cubicBezTo>
                  <a:pt x="19361" y="17352"/>
                  <a:pt x="19431" y="17467"/>
                  <a:pt x="19580" y="17420"/>
                </a:cubicBezTo>
                <a:cubicBezTo>
                  <a:pt x="19735" y="17371"/>
                  <a:pt x="19723" y="17677"/>
                  <a:pt x="19723" y="13766"/>
                </a:cubicBezTo>
                <a:cubicBezTo>
                  <a:pt x="19723" y="11313"/>
                  <a:pt x="19726" y="10561"/>
                  <a:pt x="19697" y="10333"/>
                </a:cubicBezTo>
                <a:cubicBezTo>
                  <a:pt x="19666" y="10319"/>
                  <a:pt x="19635" y="10299"/>
                  <a:pt x="19604" y="10294"/>
                </a:cubicBezTo>
                <a:close/>
                <a:moveTo>
                  <a:pt x="9603" y="10300"/>
                </a:moveTo>
                <a:lnTo>
                  <a:pt x="9575" y="10625"/>
                </a:lnTo>
                <a:cubicBezTo>
                  <a:pt x="9559" y="10803"/>
                  <a:pt x="9551" y="10967"/>
                  <a:pt x="9556" y="10988"/>
                </a:cubicBezTo>
                <a:cubicBezTo>
                  <a:pt x="9561" y="11010"/>
                  <a:pt x="9546" y="11129"/>
                  <a:pt x="9524" y="11254"/>
                </a:cubicBezTo>
                <a:cubicBezTo>
                  <a:pt x="9503" y="11380"/>
                  <a:pt x="9484" y="11511"/>
                  <a:pt x="9484" y="11547"/>
                </a:cubicBezTo>
                <a:cubicBezTo>
                  <a:pt x="9484" y="11619"/>
                  <a:pt x="9379" y="12840"/>
                  <a:pt x="9346" y="13163"/>
                </a:cubicBezTo>
                <a:cubicBezTo>
                  <a:pt x="9333" y="13279"/>
                  <a:pt x="9302" y="13650"/>
                  <a:pt x="9274" y="13980"/>
                </a:cubicBezTo>
                <a:cubicBezTo>
                  <a:pt x="9246" y="14310"/>
                  <a:pt x="9209" y="14721"/>
                  <a:pt x="9192" y="14896"/>
                </a:cubicBezTo>
                <a:cubicBezTo>
                  <a:pt x="9165" y="15169"/>
                  <a:pt x="9083" y="16084"/>
                  <a:pt x="8983" y="17226"/>
                </a:cubicBezTo>
                <a:cubicBezTo>
                  <a:pt x="8939" y="17731"/>
                  <a:pt x="8910" y="17644"/>
                  <a:pt x="8900" y="16979"/>
                </a:cubicBezTo>
                <a:lnTo>
                  <a:pt x="8893" y="16414"/>
                </a:lnTo>
                <a:lnTo>
                  <a:pt x="8438" y="16382"/>
                </a:lnTo>
                <a:lnTo>
                  <a:pt x="7983" y="16343"/>
                </a:lnTo>
                <a:lnTo>
                  <a:pt x="7983" y="15843"/>
                </a:lnTo>
                <a:cubicBezTo>
                  <a:pt x="7977" y="15730"/>
                  <a:pt x="7978" y="15580"/>
                  <a:pt x="7983" y="15395"/>
                </a:cubicBezTo>
                <a:lnTo>
                  <a:pt x="7983" y="14681"/>
                </a:lnTo>
                <a:lnTo>
                  <a:pt x="8386" y="14662"/>
                </a:lnTo>
                <a:cubicBezTo>
                  <a:pt x="8723" y="14648"/>
                  <a:pt x="8790" y="14627"/>
                  <a:pt x="8803" y="14539"/>
                </a:cubicBezTo>
                <a:cubicBezTo>
                  <a:pt x="8820" y="14421"/>
                  <a:pt x="8824" y="13606"/>
                  <a:pt x="8809" y="13357"/>
                </a:cubicBezTo>
                <a:lnTo>
                  <a:pt x="8800" y="13202"/>
                </a:lnTo>
                <a:lnTo>
                  <a:pt x="8396" y="13202"/>
                </a:lnTo>
                <a:cubicBezTo>
                  <a:pt x="8119" y="13202"/>
                  <a:pt x="7991" y="13177"/>
                  <a:pt x="7983" y="13124"/>
                </a:cubicBezTo>
                <a:cubicBezTo>
                  <a:pt x="7967" y="13008"/>
                  <a:pt x="7969" y="11925"/>
                  <a:pt x="7986" y="11852"/>
                </a:cubicBezTo>
                <a:cubicBezTo>
                  <a:pt x="7994" y="11817"/>
                  <a:pt x="8194" y="11784"/>
                  <a:pt x="8431" y="11774"/>
                </a:cubicBezTo>
                <a:lnTo>
                  <a:pt x="8860" y="11754"/>
                </a:lnTo>
                <a:lnTo>
                  <a:pt x="8864" y="11027"/>
                </a:lnTo>
                <a:lnTo>
                  <a:pt x="8869" y="10307"/>
                </a:lnTo>
                <a:lnTo>
                  <a:pt x="8216" y="10326"/>
                </a:lnTo>
                <a:lnTo>
                  <a:pt x="7609" y="10339"/>
                </a:lnTo>
                <a:cubicBezTo>
                  <a:pt x="7590" y="10345"/>
                  <a:pt x="7577" y="10358"/>
                  <a:pt x="7562" y="10365"/>
                </a:cubicBezTo>
                <a:lnTo>
                  <a:pt x="7557" y="14013"/>
                </a:lnTo>
                <a:cubicBezTo>
                  <a:pt x="7555" y="16032"/>
                  <a:pt x="7557" y="17722"/>
                  <a:pt x="7562" y="17771"/>
                </a:cubicBezTo>
                <a:cubicBezTo>
                  <a:pt x="7568" y="17841"/>
                  <a:pt x="7758" y="17865"/>
                  <a:pt x="8460" y="17862"/>
                </a:cubicBezTo>
                <a:lnTo>
                  <a:pt x="9287" y="17855"/>
                </a:lnTo>
                <a:cubicBezTo>
                  <a:pt x="9326" y="17844"/>
                  <a:pt x="9341" y="17829"/>
                  <a:pt x="9356" y="17816"/>
                </a:cubicBezTo>
                <a:lnTo>
                  <a:pt x="9380" y="17485"/>
                </a:lnTo>
                <a:cubicBezTo>
                  <a:pt x="9395" y="17283"/>
                  <a:pt x="9413" y="17089"/>
                  <a:pt x="9419" y="17050"/>
                </a:cubicBezTo>
                <a:cubicBezTo>
                  <a:pt x="9425" y="17011"/>
                  <a:pt x="9438" y="16849"/>
                  <a:pt x="9450" y="16693"/>
                </a:cubicBezTo>
                <a:cubicBezTo>
                  <a:pt x="9486" y="16219"/>
                  <a:pt x="9475" y="16239"/>
                  <a:pt x="9811" y="16239"/>
                </a:cubicBezTo>
                <a:lnTo>
                  <a:pt x="10118" y="16239"/>
                </a:lnTo>
                <a:lnTo>
                  <a:pt x="10147" y="16538"/>
                </a:lnTo>
                <a:cubicBezTo>
                  <a:pt x="10164" y="16703"/>
                  <a:pt x="10199" y="17067"/>
                  <a:pt x="10223" y="17349"/>
                </a:cubicBezTo>
                <a:lnTo>
                  <a:pt x="10268" y="17862"/>
                </a:lnTo>
                <a:lnTo>
                  <a:pt x="10477" y="17862"/>
                </a:lnTo>
                <a:cubicBezTo>
                  <a:pt x="10598" y="17862"/>
                  <a:pt x="10685" y="17829"/>
                  <a:pt x="10685" y="17790"/>
                </a:cubicBezTo>
                <a:cubicBezTo>
                  <a:pt x="10685" y="17684"/>
                  <a:pt x="10449" y="15034"/>
                  <a:pt x="10386" y="14435"/>
                </a:cubicBezTo>
                <a:cubicBezTo>
                  <a:pt x="10374" y="14318"/>
                  <a:pt x="10345" y="14019"/>
                  <a:pt x="10323" y="13766"/>
                </a:cubicBezTo>
                <a:cubicBezTo>
                  <a:pt x="10271" y="13153"/>
                  <a:pt x="10093" y="11214"/>
                  <a:pt x="10045" y="10729"/>
                </a:cubicBezTo>
                <a:lnTo>
                  <a:pt x="10006" y="10339"/>
                </a:lnTo>
                <a:lnTo>
                  <a:pt x="9805" y="10320"/>
                </a:lnTo>
                <a:lnTo>
                  <a:pt x="9603" y="10300"/>
                </a:lnTo>
                <a:close/>
                <a:moveTo>
                  <a:pt x="12000" y="10307"/>
                </a:moveTo>
                <a:cubicBezTo>
                  <a:pt x="11868" y="10307"/>
                  <a:pt x="11821" y="10326"/>
                  <a:pt x="11821" y="10391"/>
                </a:cubicBezTo>
                <a:cubicBezTo>
                  <a:pt x="11821" y="10440"/>
                  <a:pt x="11819" y="11366"/>
                  <a:pt x="11818" y="12442"/>
                </a:cubicBezTo>
                <a:cubicBezTo>
                  <a:pt x="11816" y="14723"/>
                  <a:pt x="11809" y="14868"/>
                  <a:pt x="11726" y="14253"/>
                </a:cubicBezTo>
                <a:cubicBezTo>
                  <a:pt x="11657" y="13745"/>
                  <a:pt x="11645" y="13665"/>
                  <a:pt x="11568" y="13130"/>
                </a:cubicBezTo>
                <a:cubicBezTo>
                  <a:pt x="11511" y="12738"/>
                  <a:pt x="11417" y="12072"/>
                  <a:pt x="11219" y="10644"/>
                </a:cubicBezTo>
                <a:lnTo>
                  <a:pt x="11183" y="10378"/>
                </a:lnTo>
                <a:cubicBezTo>
                  <a:pt x="11155" y="10361"/>
                  <a:pt x="11109" y="10350"/>
                  <a:pt x="11065" y="10339"/>
                </a:cubicBezTo>
                <a:lnTo>
                  <a:pt x="10985" y="10339"/>
                </a:lnTo>
                <a:lnTo>
                  <a:pt x="10791" y="10339"/>
                </a:lnTo>
                <a:lnTo>
                  <a:pt x="10787" y="14013"/>
                </a:lnTo>
                <a:cubicBezTo>
                  <a:pt x="10784" y="16032"/>
                  <a:pt x="10785" y="17722"/>
                  <a:pt x="10790" y="17771"/>
                </a:cubicBezTo>
                <a:cubicBezTo>
                  <a:pt x="10798" y="17868"/>
                  <a:pt x="11156" y="17906"/>
                  <a:pt x="11156" y="17810"/>
                </a:cubicBezTo>
                <a:cubicBezTo>
                  <a:pt x="11157" y="17781"/>
                  <a:pt x="11157" y="16887"/>
                  <a:pt x="11158" y="15830"/>
                </a:cubicBezTo>
                <a:cubicBezTo>
                  <a:pt x="11159" y="14373"/>
                  <a:pt x="11165" y="13894"/>
                  <a:pt x="11180" y="13838"/>
                </a:cubicBezTo>
                <a:cubicBezTo>
                  <a:pt x="11201" y="13762"/>
                  <a:pt x="11223" y="13839"/>
                  <a:pt x="11261" y="14117"/>
                </a:cubicBezTo>
                <a:cubicBezTo>
                  <a:pt x="11270" y="14185"/>
                  <a:pt x="11289" y="14316"/>
                  <a:pt x="11304" y="14409"/>
                </a:cubicBezTo>
                <a:cubicBezTo>
                  <a:pt x="11318" y="14501"/>
                  <a:pt x="11419" y="15216"/>
                  <a:pt x="11529" y="15992"/>
                </a:cubicBezTo>
                <a:cubicBezTo>
                  <a:pt x="11638" y="16769"/>
                  <a:pt x="11743" y="17502"/>
                  <a:pt x="11761" y="17628"/>
                </a:cubicBezTo>
                <a:lnTo>
                  <a:pt x="11797" y="17862"/>
                </a:lnTo>
                <a:lnTo>
                  <a:pt x="11988" y="17862"/>
                </a:lnTo>
                <a:lnTo>
                  <a:pt x="12179" y="17862"/>
                </a:lnTo>
                <a:lnTo>
                  <a:pt x="12179" y="14084"/>
                </a:lnTo>
                <a:lnTo>
                  <a:pt x="12179" y="10307"/>
                </a:lnTo>
                <a:lnTo>
                  <a:pt x="12000" y="10307"/>
                </a:lnTo>
                <a:close/>
                <a:moveTo>
                  <a:pt x="13736" y="10307"/>
                </a:moveTo>
                <a:lnTo>
                  <a:pt x="13043" y="10326"/>
                </a:lnTo>
                <a:lnTo>
                  <a:pt x="12349" y="10339"/>
                </a:lnTo>
                <a:lnTo>
                  <a:pt x="12343" y="10904"/>
                </a:lnTo>
                <a:cubicBezTo>
                  <a:pt x="12335" y="11843"/>
                  <a:pt x="12318" y="11783"/>
                  <a:pt x="12596" y="11806"/>
                </a:cubicBezTo>
                <a:lnTo>
                  <a:pt x="12836" y="11826"/>
                </a:lnTo>
                <a:lnTo>
                  <a:pt x="12837" y="14746"/>
                </a:lnTo>
                <a:cubicBezTo>
                  <a:pt x="12839" y="16353"/>
                  <a:pt x="12845" y="17711"/>
                  <a:pt x="12849" y="17764"/>
                </a:cubicBezTo>
                <a:cubicBezTo>
                  <a:pt x="12856" y="17838"/>
                  <a:pt x="12902" y="17862"/>
                  <a:pt x="13045" y="17862"/>
                </a:cubicBezTo>
                <a:lnTo>
                  <a:pt x="13232" y="17862"/>
                </a:lnTo>
                <a:lnTo>
                  <a:pt x="13232" y="17297"/>
                </a:lnTo>
                <a:cubicBezTo>
                  <a:pt x="13232" y="16969"/>
                  <a:pt x="13240" y="16721"/>
                  <a:pt x="13250" y="16693"/>
                </a:cubicBezTo>
                <a:cubicBezTo>
                  <a:pt x="13263" y="16659"/>
                  <a:pt x="13263" y="16625"/>
                  <a:pt x="13250" y="16570"/>
                </a:cubicBezTo>
                <a:cubicBezTo>
                  <a:pt x="13227" y="16467"/>
                  <a:pt x="13227" y="14148"/>
                  <a:pt x="13250" y="14084"/>
                </a:cubicBezTo>
                <a:cubicBezTo>
                  <a:pt x="13262" y="14053"/>
                  <a:pt x="13261" y="14006"/>
                  <a:pt x="13249" y="13941"/>
                </a:cubicBezTo>
                <a:cubicBezTo>
                  <a:pt x="13237" y="13881"/>
                  <a:pt x="13232" y="13497"/>
                  <a:pt x="13235" y="12838"/>
                </a:cubicBezTo>
                <a:lnTo>
                  <a:pt x="13240" y="11826"/>
                </a:lnTo>
                <a:lnTo>
                  <a:pt x="13484" y="11787"/>
                </a:lnTo>
                <a:lnTo>
                  <a:pt x="13727" y="11754"/>
                </a:lnTo>
                <a:lnTo>
                  <a:pt x="13732" y="11027"/>
                </a:lnTo>
                <a:lnTo>
                  <a:pt x="13736" y="10307"/>
                </a:lnTo>
                <a:close/>
                <a:moveTo>
                  <a:pt x="17076" y="10307"/>
                </a:moveTo>
                <a:cubicBezTo>
                  <a:pt x="16759" y="10307"/>
                  <a:pt x="16737" y="10315"/>
                  <a:pt x="16721" y="10443"/>
                </a:cubicBezTo>
                <a:cubicBezTo>
                  <a:pt x="16695" y="10656"/>
                  <a:pt x="16699" y="17173"/>
                  <a:pt x="16726" y="17290"/>
                </a:cubicBezTo>
                <a:cubicBezTo>
                  <a:pt x="16741" y="17360"/>
                  <a:pt x="16829" y="17370"/>
                  <a:pt x="17110" y="17349"/>
                </a:cubicBezTo>
                <a:cubicBezTo>
                  <a:pt x="17438" y="17325"/>
                  <a:pt x="17487" y="17304"/>
                  <a:pt x="17581" y="17161"/>
                </a:cubicBezTo>
                <a:cubicBezTo>
                  <a:pt x="17892" y="16691"/>
                  <a:pt x="18032" y="15747"/>
                  <a:pt x="18048" y="14026"/>
                </a:cubicBezTo>
                <a:cubicBezTo>
                  <a:pt x="18057" y="13053"/>
                  <a:pt x="18036" y="12500"/>
                  <a:pt x="17970" y="11929"/>
                </a:cubicBezTo>
                <a:cubicBezTo>
                  <a:pt x="17908" y="11398"/>
                  <a:pt x="17852" y="11108"/>
                  <a:pt x="17748" y="10820"/>
                </a:cubicBezTo>
                <a:cubicBezTo>
                  <a:pt x="17600" y="10408"/>
                  <a:pt x="17465" y="10307"/>
                  <a:pt x="17076" y="10307"/>
                </a:cubicBezTo>
                <a:close/>
                <a:moveTo>
                  <a:pt x="19802" y="10586"/>
                </a:moveTo>
                <a:cubicBezTo>
                  <a:pt x="19799" y="10586"/>
                  <a:pt x="19798" y="10923"/>
                  <a:pt x="19796" y="11131"/>
                </a:cubicBezTo>
                <a:cubicBezTo>
                  <a:pt x="19798" y="11117"/>
                  <a:pt x="19801" y="11103"/>
                  <a:pt x="19803" y="11105"/>
                </a:cubicBezTo>
                <a:cubicBezTo>
                  <a:pt x="19814" y="11114"/>
                  <a:pt x="19824" y="11302"/>
                  <a:pt x="19833" y="11605"/>
                </a:cubicBezTo>
                <a:cubicBezTo>
                  <a:pt x="19832" y="11152"/>
                  <a:pt x="19830" y="10746"/>
                  <a:pt x="19827" y="10709"/>
                </a:cubicBezTo>
                <a:cubicBezTo>
                  <a:pt x="19821" y="10645"/>
                  <a:pt x="19810" y="10586"/>
                  <a:pt x="19802" y="10586"/>
                </a:cubicBezTo>
                <a:close/>
                <a:moveTo>
                  <a:pt x="14750" y="10631"/>
                </a:moveTo>
                <a:cubicBezTo>
                  <a:pt x="14753" y="10627"/>
                  <a:pt x="14758" y="10628"/>
                  <a:pt x="14760" y="10638"/>
                </a:cubicBezTo>
                <a:cubicBezTo>
                  <a:pt x="14769" y="10676"/>
                  <a:pt x="14773" y="11303"/>
                  <a:pt x="14770" y="12111"/>
                </a:cubicBezTo>
                <a:cubicBezTo>
                  <a:pt x="14766" y="13477"/>
                  <a:pt x="14765" y="13519"/>
                  <a:pt x="14732" y="13539"/>
                </a:cubicBezTo>
                <a:cubicBezTo>
                  <a:pt x="14713" y="13551"/>
                  <a:pt x="14688" y="13509"/>
                  <a:pt x="14677" y="13448"/>
                </a:cubicBezTo>
                <a:cubicBezTo>
                  <a:pt x="14665" y="13387"/>
                  <a:pt x="14644" y="13356"/>
                  <a:pt x="14629" y="13377"/>
                </a:cubicBezTo>
                <a:cubicBezTo>
                  <a:pt x="14614" y="13397"/>
                  <a:pt x="14588" y="13369"/>
                  <a:pt x="14571" y="13312"/>
                </a:cubicBezTo>
                <a:cubicBezTo>
                  <a:pt x="14553" y="13255"/>
                  <a:pt x="14524" y="13203"/>
                  <a:pt x="14505" y="13202"/>
                </a:cubicBezTo>
                <a:cubicBezTo>
                  <a:pt x="14458" y="13198"/>
                  <a:pt x="14414" y="12973"/>
                  <a:pt x="14428" y="12806"/>
                </a:cubicBezTo>
                <a:cubicBezTo>
                  <a:pt x="14434" y="12732"/>
                  <a:pt x="14456" y="12599"/>
                  <a:pt x="14477" y="12507"/>
                </a:cubicBezTo>
                <a:cubicBezTo>
                  <a:pt x="14497" y="12415"/>
                  <a:pt x="14510" y="12309"/>
                  <a:pt x="14505" y="12273"/>
                </a:cubicBezTo>
                <a:cubicBezTo>
                  <a:pt x="14494" y="12195"/>
                  <a:pt x="14545" y="11831"/>
                  <a:pt x="14559" y="11891"/>
                </a:cubicBezTo>
                <a:cubicBezTo>
                  <a:pt x="14580" y="11982"/>
                  <a:pt x="14627" y="11684"/>
                  <a:pt x="14627" y="11462"/>
                </a:cubicBezTo>
                <a:cubicBezTo>
                  <a:pt x="14627" y="11335"/>
                  <a:pt x="14636" y="11215"/>
                  <a:pt x="14645" y="11190"/>
                </a:cubicBezTo>
                <a:cubicBezTo>
                  <a:pt x="14655" y="11165"/>
                  <a:pt x="14681" y="11015"/>
                  <a:pt x="14703" y="10859"/>
                </a:cubicBezTo>
                <a:cubicBezTo>
                  <a:pt x="14723" y="10726"/>
                  <a:pt x="14738" y="10646"/>
                  <a:pt x="14750" y="10631"/>
                </a:cubicBezTo>
                <a:close/>
                <a:moveTo>
                  <a:pt x="21039" y="10742"/>
                </a:moveTo>
                <a:cubicBezTo>
                  <a:pt x="21037" y="10758"/>
                  <a:pt x="21038" y="10815"/>
                  <a:pt x="21046" y="10904"/>
                </a:cubicBezTo>
                <a:cubicBezTo>
                  <a:pt x="21052" y="10967"/>
                  <a:pt x="21061" y="11007"/>
                  <a:pt x="21066" y="10988"/>
                </a:cubicBezTo>
                <a:cubicBezTo>
                  <a:pt x="21070" y="10970"/>
                  <a:pt x="21065" y="10897"/>
                  <a:pt x="21055" y="10826"/>
                </a:cubicBezTo>
                <a:cubicBezTo>
                  <a:pt x="21046" y="10755"/>
                  <a:pt x="21040" y="10726"/>
                  <a:pt x="21039" y="10742"/>
                </a:cubicBezTo>
                <a:close/>
                <a:moveTo>
                  <a:pt x="17152" y="11229"/>
                </a:moveTo>
                <a:cubicBezTo>
                  <a:pt x="17220" y="11228"/>
                  <a:pt x="17299" y="11252"/>
                  <a:pt x="17361" y="11306"/>
                </a:cubicBezTo>
                <a:cubicBezTo>
                  <a:pt x="17531" y="11456"/>
                  <a:pt x="17662" y="11973"/>
                  <a:pt x="17718" y="12734"/>
                </a:cubicBezTo>
                <a:cubicBezTo>
                  <a:pt x="17752" y="13183"/>
                  <a:pt x="17751" y="14389"/>
                  <a:pt x="17718" y="14870"/>
                </a:cubicBezTo>
                <a:cubicBezTo>
                  <a:pt x="17673" y="15538"/>
                  <a:pt x="17557" y="16091"/>
                  <a:pt x="17419" y="16297"/>
                </a:cubicBezTo>
                <a:cubicBezTo>
                  <a:pt x="17401" y="16323"/>
                  <a:pt x="17372" y="16343"/>
                  <a:pt x="17343" y="16362"/>
                </a:cubicBezTo>
                <a:cubicBezTo>
                  <a:pt x="17288" y="16421"/>
                  <a:pt x="17240" y="16449"/>
                  <a:pt x="17201" y="16427"/>
                </a:cubicBezTo>
                <a:cubicBezTo>
                  <a:pt x="17112" y="16445"/>
                  <a:pt x="17029" y="16427"/>
                  <a:pt x="17016" y="16369"/>
                </a:cubicBezTo>
                <a:cubicBezTo>
                  <a:pt x="16988" y="16239"/>
                  <a:pt x="16988" y="11431"/>
                  <a:pt x="17016" y="11306"/>
                </a:cubicBezTo>
                <a:cubicBezTo>
                  <a:pt x="17029" y="11252"/>
                  <a:pt x="17084" y="11229"/>
                  <a:pt x="17152" y="11229"/>
                </a:cubicBezTo>
                <a:close/>
                <a:moveTo>
                  <a:pt x="17061" y="11417"/>
                </a:moveTo>
                <a:lnTo>
                  <a:pt x="17061" y="13792"/>
                </a:lnTo>
                <a:cubicBezTo>
                  <a:pt x="17061" y="15847"/>
                  <a:pt x="17066" y="16168"/>
                  <a:pt x="17086" y="16168"/>
                </a:cubicBezTo>
                <a:cubicBezTo>
                  <a:pt x="17094" y="16168"/>
                  <a:pt x="17099" y="16084"/>
                  <a:pt x="17103" y="15921"/>
                </a:cubicBezTo>
                <a:cubicBezTo>
                  <a:pt x="17096" y="15512"/>
                  <a:pt x="17094" y="14711"/>
                  <a:pt x="17100" y="13857"/>
                </a:cubicBezTo>
                <a:lnTo>
                  <a:pt x="17113" y="11787"/>
                </a:lnTo>
                <a:lnTo>
                  <a:pt x="17118" y="11787"/>
                </a:lnTo>
                <a:lnTo>
                  <a:pt x="17118" y="11754"/>
                </a:lnTo>
                <a:lnTo>
                  <a:pt x="17262" y="11735"/>
                </a:lnTo>
                <a:cubicBezTo>
                  <a:pt x="17342" y="11723"/>
                  <a:pt x="17429" y="11746"/>
                  <a:pt x="17456" y="11787"/>
                </a:cubicBezTo>
                <a:cubicBezTo>
                  <a:pt x="17535" y="11906"/>
                  <a:pt x="17527" y="11807"/>
                  <a:pt x="17446" y="11650"/>
                </a:cubicBezTo>
                <a:cubicBezTo>
                  <a:pt x="17397" y="11556"/>
                  <a:pt x="17318" y="11491"/>
                  <a:pt x="17216" y="11462"/>
                </a:cubicBezTo>
                <a:lnTo>
                  <a:pt x="17061" y="11417"/>
                </a:lnTo>
                <a:close/>
                <a:moveTo>
                  <a:pt x="21119" y="11689"/>
                </a:moveTo>
                <a:cubicBezTo>
                  <a:pt x="21119" y="11731"/>
                  <a:pt x="21130" y="11914"/>
                  <a:pt x="21145" y="12098"/>
                </a:cubicBezTo>
                <a:cubicBezTo>
                  <a:pt x="21159" y="12282"/>
                  <a:pt x="21172" y="12418"/>
                  <a:pt x="21176" y="12403"/>
                </a:cubicBezTo>
                <a:cubicBezTo>
                  <a:pt x="21179" y="12388"/>
                  <a:pt x="21169" y="12205"/>
                  <a:pt x="21152" y="11994"/>
                </a:cubicBezTo>
                <a:cubicBezTo>
                  <a:pt x="21135" y="11784"/>
                  <a:pt x="21120" y="11648"/>
                  <a:pt x="21119" y="11689"/>
                </a:cubicBezTo>
                <a:close/>
                <a:moveTo>
                  <a:pt x="20785" y="12248"/>
                </a:moveTo>
                <a:cubicBezTo>
                  <a:pt x="20803" y="12248"/>
                  <a:pt x="20987" y="14614"/>
                  <a:pt x="20976" y="14701"/>
                </a:cubicBezTo>
                <a:cubicBezTo>
                  <a:pt x="20968" y="14765"/>
                  <a:pt x="20560" y="14771"/>
                  <a:pt x="20545" y="14707"/>
                </a:cubicBezTo>
                <a:cubicBezTo>
                  <a:pt x="20529" y="14635"/>
                  <a:pt x="20549" y="14539"/>
                  <a:pt x="20581" y="14539"/>
                </a:cubicBezTo>
                <a:cubicBezTo>
                  <a:pt x="20605" y="14539"/>
                  <a:pt x="20626" y="14352"/>
                  <a:pt x="20686" y="13572"/>
                </a:cubicBezTo>
                <a:cubicBezTo>
                  <a:pt x="20726" y="13038"/>
                  <a:pt x="20762" y="12520"/>
                  <a:pt x="20765" y="12423"/>
                </a:cubicBezTo>
                <a:cubicBezTo>
                  <a:pt x="20767" y="12326"/>
                  <a:pt x="20776" y="12248"/>
                  <a:pt x="20785" y="12248"/>
                </a:cubicBezTo>
                <a:close/>
                <a:moveTo>
                  <a:pt x="18076" y="12293"/>
                </a:moveTo>
                <a:cubicBezTo>
                  <a:pt x="18073" y="12306"/>
                  <a:pt x="18082" y="12527"/>
                  <a:pt x="18094" y="12780"/>
                </a:cubicBezTo>
                <a:cubicBezTo>
                  <a:pt x="18140" y="13730"/>
                  <a:pt x="18110" y="14954"/>
                  <a:pt x="18021" y="15785"/>
                </a:cubicBezTo>
                <a:cubicBezTo>
                  <a:pt x="17954" y="16403"/>
                  <a:pt x="17845" y="16893"/>
                  <a:pt x="17705" y="17193"/>
                </a:cubicBezTo>
                <a:cubicBezTo>
                  <a:pt x="17535" y="17557"/>
                  <a:pt x="17408" y="17646"/>
                  <a:pt x="17070" y="17647"/>
                </a:cubicBezTo>
                <a:cubicBezTo>
                  <a:pt x="16803" y="17649"/>
                  <a:pt x="16742" y="17695"/>
                  <a:pt x="16842" y="17816"/>
                </a:cubicBezTo>
                <a:cubicBezTo>
                  <a:pt x="16854" y="17830"/>
                  <a:pt x="16897" y="17832"/>
                  <a:pt x="16936" y="17836"/>
                </a:cubicBezTo>
                <a:cubicBezTo>
                  <a:pt x="16991" y="17831"/>
                  <a:pt x="17045" y="17825"/>
                  <a:pt x="17106" y="17829"/>
                </a:cubicBezTo>
                <a:cubicBezTo>
                  <a:pt x="17145" y="17832"/>
                  <a:pt x="17178" y="17818"/>
                  <a:pt x="17215" y="17816"/>
                </a:cubicBezTo>
                <a:cubicBezTo>
                  <a:pt x="17378" y="17786"/>
                  <a:pt x="17542" y="17734"/>
                  <a:pt x="17590" y="17680"/>
                </a:cubicBezTo>
                <a:cubicBezTo>
                  <a:pt x="17981" y="17238"/>
                  <a:pt x="18152" y="16146"/>
                  <a:pt x="18152" y="14084"/>
                </a:cubicBezTo>
                <a:cubicBezTo>
                  <a:pt x="18152" y="13413"/>
                  <a:pt x="18144" y="13137"/>
                  <a:pt x="18116" y="12754"/>
                </a:cubicBezTo>
                <a:cubicBezTo>
                  <a:pt x="18097" y="12488"/>
                  <a:pt x="18079" y="12279"/>
                  <a:pt x="18076" y="12293"/>
                </a:cubicBezTo>
                <a:close/>
                <a:moveTo>
                  <a:pt x="21185" y="12533"/>
                </a:moveTo>
                <a:cubicBezTo>
                  <a:pt x="21184" y="12560"/>
                  <a:pt x="21189" y="12665"/>
                  <a:pt x="21203" y="12832"/>
                </a:cubicBezTo>
                <a:cubicBezTo>
                  <a:pt x="21214" y="12963"/>
                  <a:pt x="21225" y="13042"/>
                  <a:pt x="21228" y="13007"/>
                </a:cubicBezTo>
                <a:cubicBezTo>
                  <a:pt x="21231" y="12972"/>
                  <a:pt x="21222" y="12835"/>
                  <a:pt x="21209" y="12702"/>
                </a:cubicBezTo>
                <a:cubicBezTo>
                  <a:pt x="21194" y="12555"/>
                  <a:pt x="21186" y="12506"/>
                  <a:pt x="21185" y="12533"/>
                </a:cubicBezTo>
                <a:close/>
                <a:moveTo>
                  <a:pt x="18718" y="12695"/>
                </a:moveTo>
                <a:cubicBezTo>
                  <a:pt x="18705" y="12657"/>
                  <a:pt x="18703" y="13123"/>
                  <a:pt x="18702" y="15019"/>
                </a:cubicBezTo>
                <a:cubicBezTo>
                  <a:pt x="18700" y="17861"/>
                  <a:pt x="18712" y="17647"/>
                  <a:pt x="18547" y="17647"/>
                </a:cubicBezTo>
                <a:cubicBezTo>
                  <a:pt x="18461" y="17647"/>
                  <a:pt x="18426" y="17741"/>
                  <a:pt x="18486" y="17810"/>
                </a:cubicBezTo>
                <a:cubicBezTo>
                  <a:pt x="18541" y="17873"/>
                  <a:pt x="18687" y="17856"/>
                  <a:pt x="18718" y="17784"/>
                </a:cubicBezTo>
                <a:cubicBezTo>
                  <a:pt x="18748" y="17714"/>
                  <a:pt x="18749" y="17620"/>
                  <a:pt x="18748" y="15337"/>
                </a:cubicBezTo>
                <a:cubicBezTo>
                  <a:pt x="18748" y="13474"/>
                  <a:pt x="18743" y="12907"/>
                  <a:pt x="18726" y="12741"/>
                </a:cubicBezTo>
                <a:cubicBezTo>
                  <a:pt x="18723" y="12718"/>
                  <a:pt x="18720" y="12701"/>
                  <a:pt x="18718" y="12695"/>
                </a:cubicBezTo>
                <a:close/>
                <a:moveTo>
                  <a:pt x="9808" y="12819"/>
                </a:moveTo>
                <a:cubicBezTo>
                  <a:pt x="9813" y="12831"/>
                  <a:pt x="9818" y="12854"/>
                  <a:pt x="9823" y="12890"/>
                </a:cubicBezTo>
                <a:cubicBezTo>
                  <a:pt x="9860" y="13198"/>
                  <a:pt x="9971" y="14567"/>
                  <a:pt x="9963" y="14623"/>
                </a:cubicBezTo>
                <a:cubicBezTo>
                  <a:pt x="9953" y="14690"/>
                  <a:pt x="9659" y="14708"/>
                  <a:pt x="9644" y="14642"/>
                </a:cubicBezTo>
                <a:cubicBezTo>
                  <a:pt x="9630" y="14583"/>
                  <a:pt x="9763" y="12964"/>
                  <a:pt x="9793" y="12825"/>
                </a:cubicBezTo>
                <a:cubicBezTo>
                  <a:pt x="9796" y="12808"/>
                  <a:pt x="9802" y="12806"/>
                  <a:pt x="9808" y="12819"/>
                </a:cubicBezTo>
                <a:close/>
                <a:moveTo>
                  <a:pt x="21265" y="13520"/>
                </a:moveTo>
                <a:cubicBezTo>
                  <a:pt x="21265" y="13561"/>
                  <a:pt x="21279" y="13796"/>
                  <a:pt x="21298" y="14039"/>
                </a:cubicBezTo>
                <a:cubicBezTo>
                  <a:pt x="21317" y="14282"/>
                  <a:pt x="21335" y="14469"/>
                  <a:pt x="21338" y="14454"/>
                </a:cubicBezTo>
                <a:cubicBezTo>
                  <a:pt x="21342" y="14439"/>
                  <a:pt x="21327" y="14204"/>
                  <a:pt x="21306" y="13935"/>
                </a:cubicBezTo>
                <a:cubicBezTo>
                  <a:pt x="21284" y="13666"/>
                  <a:pt x="21266" y="13479"/>
                  <a:pt x="21265" y="13520"/>
                </a:cubicBezTo>
                <a:close/>
                <a:moveTo>
                  <a:pt x="3836" y="13980"/>
                </a:moveTo>
                <a:cubicBezTo>
                  <a:pt x="3814" y="13980"/>
                  <a:pt x="3819" y="14243"/>
                  <a:pt x="3842" y="14279"/>
                </a:cubicBezTo>
                <a:cubicBezTo>
                  <a:pt x="3869" y="14322"/>
                  <a:pt x="3870" y="14309"/>
                  <a:pt x="3860" y="14130"/>
                </a:cubicBezTo>
                <a:cubicBezTo>
                  <a:pt x="3855" y="14044"/>
                  <a:pt x="3844" y="13980"/>
                  <a:pt x="3836" y="13980"/>
                </a:cubicBezTo>
                <a:close/>
                <a:moveTo>
                  <a:pt x="15800" y="14188"/>
                </a:moveTo>
                <a:lnTo>
                  <a:pt x="15790" y="14415"/>
                </a:lnTo>
                <a:cubicBezTo>
                  <a:pt x="15784" y="14540"/>
                  <a:pt x="15784" y="14746"/>
                  <a:pt x="15790" y="14876"/>
                </a:cubicBezTo>
                <a:lnTo>
                  <a:pt x="15800" y="15110"/>
                </a:lnTo>
                <a:lnTo>
                  <a:pt x="16094" y="15090"/>
                </a:lnTo>
                <a:lnTo>
                  <a:pt x="16389" y="15071"/>
                </a:lnTo>
                <a:lnTo>
                  <a:pt x="16389" y="14649"/>
                </a:lnTo>
                <a:lnTo>
                  <a:pt x="16389" y="14324"/>
                </a:lnTo>
                <a:lnTo>
                  <a:pt x="16164" y="14292"/>
                </a:lnTo>
                <a:cubicBezTo>
                  <a:pt x="16068" y="14278"/>
                  <a:pt x="15990" y="14241"/>
                  <a:pt x="15918" y="14195"/>
                </a:cubicBezTo>
                <a:lnTo>
                  <a:pt x="15800" y="14188"/>
                </a:lnTo>
                <a:close/>
                <a:moveTo>
                  <a:pt x="3875" y="14500"/>
                </a:moveTo>
                <a:cubicBezTo>
                  <a:pt x="3873" y="14507"/>
                  <a:pt x="3872" y="14530"/>
                  <a:pt x="3872" y="14571"/>
                </a:cubicBezTo>
                <a:cubicBezTo>
                  <a:pt x="3871" y="14645"/>
                  <a:pt x="3875" y="14685"/>
                  <a:pt x="3881" y="14662"/>
                </a:cubicBezTo>
                <a:cubicBezTo>
                  <a:pt x="3886" y="14638"/>
                  <a:pt x="3887" y="14583"/>
                  <a:pt x="3882" y="14532"/>
                </a:cubicBezTo>
                <a:cubicBezTo>
                  <a:pt x="3879" y="14504"/>
                  <a:pt x="3876" y="14492"/>
                  <a:pt x="3875" y="14500"/>
                </a:cubicBezTo>
                <a:close/>
                <a:moveTo>
                  <a:pt x="16471" y="14519"/>
                </a:moveTo>
                <a:cubicBezTo>
                  <a:pt x="16464" y="14521"/>
                  <a:pt x="16459" y="14608"/>
                  <a:pt x="16453" y="14792"/>
                </a:cubicBezTo>
                <a:cubicBezTo>
                  <a:pt x="16433" y="15381"/>
                  <a:pt x="16431" y="15389"/>
                  <a:pt x="16127" y="15389"/>
                </a:cubicBezTo>
                <a:cubicBezTo>
                  <a:pt x="15977" y="15389"/>
                  <a:pt x="15861" y="15417"/>
                  <a:pt x="15861" y="15454"/>
                </a:cubicBezTo>
                <a:cubicBezTo>
                  <a:pt x="15861" y="15489"/>
                  <a:pt x="15869" y="15530"/>
                  <a:pt x="15879" y="15545"/>
                </a:cubicBezTo>
                <a:cubicBezTo>
                  <a:pt x="15909" y="15588"/>
                  <a:pt x="16451" y="15547"/>
                  <a:pt x="16475" y="15499"/>
                </a:cubicBezTo>
                <a:cubicBezTo>
                  <a:pt x="16477" y="15488"/>
                  <a:pt x="16478" y="15473"/>
                  <a:pt x="16480" y="15460"/>
                </a:cubicBezTo>
                <a:cubicBezTo>
                  <a:pt x="16497" y="15332"/>
                  <a:pt x="16497" y="14674"/>
                  <a:pt x="16478" y="14545"/>
                </a:cubicBezTo>
                <a:cubicBezTo>
                  <a:pt x="16476" y="14527"/>
                  <a:pt x="16473" y="14518"/>
                  <a:pt x="16471" y="14519"/>
                </a:cubicBezTo>
                <a:close/>
                <a:moveTo>
                  <a:pt x="21362" y="14759"/>
                </a:moveTo>
                <a:cubicBezTo>
                  <a:pt x="21361" y="14760"/>
                  <a:pt x="21364" y="14789"/>
                  <a:pt x="21368" y="14850"/>
                </a:cubicBezTo>
                <a:cubicBezTo>
                  <a:pt x="21373" y="14921"/>
                  <a:pt x="21378" y="15012"/>
                  <a:pt x="21379" y="15058"/>
                </a:cubicBezTo>
                <a:cubicBezTo>
                  <a:pt x="21379" y="15117"/>
                  <a:pt x="21382" y="15120"/>
                  <a:pt x="21387" y="15058"/>
                </a:cubicBezTo>
                <a:cubicBezTo>
                  <a:pt x="21392" y="15011"/>
                  <a:pt x="21387" y="14913"/>
                  <a:pt x="21377" y="14844"/>
                </a:cubicBezTo>
                <a:cubicBezTo>
                  <a:pt x="21368" y="14784"/>
                  <a:pt x="21363" y="14759"/>
                  <a:pt x="21362" y="14759"/>
                </a:cubicBezTo>
                <a:close/>
                <a:moveTo>
                  <a:pt x="21395" y="15194"/>
                </a:moveTo>
                <a:cubicBezTo>
                  <a:pt x="21393" y="15210"/>
                  <a:pt x="21396" y="15261"/>
                  <a:pt x="21404" y="15350"/>
                </a:cubicBezTo>
                <a:cubicBezTo>
                  <a:pt x="21409" y="15413"/>
                  <a:pt x="21418" y="15452"/>
                  <a:pt x="21422" y="15434"/>
                </a:cubicBezTo>
                <a:cubicBezTo>
                  <a:pt x="21426" y="15416"/>
                  <a:pt x="21422" y="15343"/>
                  <a:pt x="21413" y="15272"/>
                </a:cubicBezTo>
                <a:cubicBezTo>
                  <a:pt x="21403" y="15200"/>
                  <a:pt x="21396" y="15178"/>
                  <a:pt x="21395" y="15194"/>
                </a:cubicBezTo>
                <a:close/>
                <a:moveTo>
                  <a:pt x="21428" y="15571"/>
                </a:moveTo>
                <a:cubicBezTo>
                  <a:pt x="21427" y="15613"/>
                  <a:pt x="21434" y="15751"/>
                  <a:pt x="21444" y="15876"/>
                </a:cubicBezTo>
                <a:cubicBezTo>
                  <a:pt x="21454" y="16000"/>
                  <a:pt x="21466" y="16092"/>
                  <a:pt x="21469" y="16077"/>
                </a:cubicBezTo>
                <a:cubicBezTo>
                  <a:pt x="21473" y="16062"/>
                  <a:pt x="21464" y="15924"/>
                  <a:pt x="21452" y="15772"/>
                </a:cubicBezTo>
                <a:cubicBezTo>
                  <a:pt x="21439" y="15620"/>
                  <a:pt x="21428" y="15528"/>
                  <a:pt x="21428" y="15571"/>
                </a:cubicBezTo>
                <a:close/>
                <a:moveTo>
                  <a:pt x="20441" y="15953"/>
                </a:moveTo>
                <a:lnTo>
                  <a:pt x="20399" y="16466"/>
                </a:lnTo>
                <a:cubicBezTo>
                  <a:pt x="20377" y="16749"/>
                  <a:pt x="20354" y="17057"/>
                  <a:pt x="20347" y="17154"/>
                </a:cubicBezTo>
                <a:cubicBezTo>
                  <a:pt x="20323" y="17525"/>
                  <a:pt x="20277" y="17647"/>
                  <a:pt x="20165" y="17647"/>
                </a:cubicBezTo>
                <a:cubicBezTo>
                  <a:pt x="20071" y="17647"/>
                  <a:pt x="20047" y="17689"/>
                  <a:pt x="20075" y="17810"/>
                </a:cubicBezTo>
                <a:cubicBezTo>
                  <a:pt x="20080" y="17836"/>
                  <a:pt x="20139" y="17862"/>
                  <a:pt x="20204" y="17862"/>
                </a:cubicBezTo>
                <a:cubicBezTo>
                  <a:pt x="20353" y="17862"/>
                  <a:pt x="20367" y="17812"/>
                  <a:pt x="20428" y="16979"/>
                </a:cubicBezTo>
                <a:cubicBezTo>
                  <a:pt x="20453" y="16631"/>
                  <a:pt x="20480" y="16301"/>
                  <a:pt x="20489" y="16252"/>
                </a:cubicBezTo>
                <a:cubicBezTo>
                  <a:pt x="20495" y="16218"/>
                  <a:pt x="20524" y="16201"/>
                  <a:pt x="20574" y="16187"/>
                </a:cubicBezTo>
                <a:cubicBezTo>
                  <a:pt x="20530" y="16163"/>
                  <a:pt x="20498" y="16118"/>
                  <a:pt x="20489" y="16057"/>
                </a:cubicBezTo>
                <a:cubicBezTo>
                  <a:pt x="20484" y="16023"/>
                  <a:pt x="20482" y="15990"/>
                  <a:pt x="20483" y="15953"/>
                </a:cubicBezTo>
                <a:lnTo>
                  <a:pt x="20441" y="15953"/>
                </a:lnTo>
                <a:close/>
                <a:moveTo>
                  <a:pt x="20978" y="16018"/>
                </a:moveTo>
                <a:cubicBezTo>
                  <a:pt x="20957" y="16086"/>
                  <a:pt x="20901" y="16127"/>
                  <a:pt x="20839" y="16161"/>
                </a:cubicBezTo>
                <a:cubicBezTo>
                  <a:pt x="20975" y="16155"/>
                  <a:pt x="21037" y="16134"/>
                  <a:pt x="21033" y="16077"/>
                </a:cubicBezTo>
                <a:cubicBezTo>
                  <a:pt x="21031" y="16049"/>
                  <a:pt x="21011" y="16034"/>
                  <a:pt x="20978" y="16018"/>
                </a:cubicBezTo>
                <a:close/>
                <a:moveTo>
                  <a:pt x="4250" y="16096"/>
                </a:moveTo>
                <a:cubicBezTo>
                  <a:pt x="4237" y="16096"/>
                  <a:pt x="4233" y="16138"/>
                  <a:pt x="4238" y="16200"/>
                </a:cubicBezTo>
                <a:cubicBezTo>
                  <a:pt x="4243" y="16258"/>
                  <a:pt x="4257" y="16304"/>
                  <a:pt x="4270" y="16304"/>
                </a:cubicBezTo>
                <a:cubicBezTo>
                  <a:pt x="4283" y="16304"/>
                  <a:pt x="4288" y="16262"/>
                  <a:pt x="4283" y="16200"/>
                </a:cubicBezTo>
                <a:cubicBezTo>
                  <a:pt x="4278" y="16142"/>
                  <a:pt x="4262" y="16096"/>
                  <a:pt x="4250" y="16096"/>
                </a:cubicBezTo>
                <a:close/>
                <a:moveTo>
                  <a:pt x="21481" y="16187"/>
                </a:moveTo>
                <a:cubicBezTo>
                  <a:pt x="21478" y="16201"/>
                  <a:pt x="21492" y="16422"/>
                  <a:pt x="21511" y="16680"/>
                </a:cubicBezTo>
                <a:cubicBezTo>
                  <a:pt x="21531" y="16939"/>
                  <a:pt x="21549" y="17138"/>
                  <a:pt x="21553" y="17122"/>
                </a:cubicBezTo>
                <a:cubicBezTo>
                  <a:pt x="21557" y="17106"/>
                  <a:pt x="21543" y="16886"/>
                  <a:pt x="21523" y="16628"/>
                </a:cubicBezTo>
                <a:cubicBezTo>
                  <a:pt x="21503" y="16371"/>
                  <a:pt x="21485" y="16173"/>
                  <a:pt x="21481" y="16187"/>
                </a:cubicBezTo>
                <a:close/>
                <a:moveTo>
                  <a:pt x="19830" y="16304"/>
                </a:moveTo>
                <a:cubicBezTo>
                  <a:pt x="19830" y="16306"/>
                  <a:pt x="19829" y="16315"/>
                  <a:pt x="19829" y="16317"/>
                </a:cubicBezTo>
                <a:cubicBezTo>
                  <a:pt x="19812" y="16389"/>
                  <a:pt x="19798" y="16404"/>
                  <a:pt x="19787" y="16382"/>
                </a:cubicBezTo>
                <a:lnTo>
                  <a:pt x="19787" y="17232"/>
                </a:lnTo>
                <a:lnTo>
                  <a:pt x="19741" y="17440"/>
                </a:lnTo>
                <a:cubicBezTo>
                  <a:pt x="19696" y="17634"/>
                  <a:pt x="19684" y="17649"/>
                  <a:pt x="19557" y="17654"/>
                </a:cubicBezTo>
                <a:cubicBezTo>
                  <a:pt x="19428" y="17659"/>
                  <a:pt x="19424" y="17662"/>
                  <a:pt x="19471" y="17758"/>
                </a:cubicBezTo>
                <a:cubicBezTo>
                  <a:pt x="19528" y="17876"/>
                  <a:pt x="19760" y="17868"/>
                  <a:pt x="19788" y="17745"/>
                </a:cubicBezTo>
                <a:cubicBezTo>
                  <a:pt x="19798" y="17701"/>
                  <a:pt x="19812" y="17547"/>
                  <a:pt x="19820" y="17401"/>
                </a:cubicBezTo>
                <a:cubicBezTo>
                  <a:pt x="19823" y="17327"/>
                  <a:pt x="19828" y="16886"/>
                  <a:pt x="19830" y="16304"/>
                </a:cubicBezTo>
                <a:close/>
                <a:moveTo>
                  <a:pt x="14446" y="16966"/>
                </a:moveTo>
                <a:cubicBezTo>
                  <a:pt x="14445" y="16958"/>
                  <a:pt x="14441" y="16979"/>
                  <a:pt x="14434" y="17031"/>
                </a:cubicBezTo>
                <a:cubicBezTo>
                  <a:pt x="14424" y="17099"/>
                  <a:pt x="14405" y="17265"/>
                  <a:pt x="14392" y="17401"/>
                </a:cubicBezTo>
                <a:cubicBezTo>
                  <a:pt x="14379" y="17536"/>
                  <a:pt x="14371" y="17647"/>
                  <a:pt x="14375" y="17647"/>
                </a:cubicBezTo>
                <a:cubicBezTo>
                  <a:pt x="14386" y="17647"/>
                  <a:pt x="14426" y="17295"/>
                  <a:pt x="14440" y="17083"/>
                </a:cubicBezTo>
                <a:cubicBezTo>
                  <a:pt x="14444" y="17009"/>
                  <a:pt x="14447" y="16974"/>
                  <a:pt x="14446" y="16966"/>
                </a:cubicBezTo>
                <a:close/>
                <a:moveTo>
                  <a:pt x="21559" y="17232"/>
                </a:moveTo>
                <a:cubicBezTo>
                  <a:pt x="21557" y="17231"/>
                  <a:pt x="21556" y="17249"/>
                  <a:pt x="21556" y="17290"/>
                </a:cubicBezTo>
                <a:cubicBezTo>
                  <a:pt x="21556" y="17346"/>
                  <a:pt x="21544" y="17447"/>
                  <a:pt x="21529" y="17518"/>
                </a:cubicBezTo>
                <a:cubicBezTo>
                  <a:pt x="21507" y="17622"/>
                  <a:pt x="21478" y="17647"/>
                  <a:pt x="21376" y="17647"/>
                </a:cubicBezTo>
                <a:cubicBezTo>
                  <a:pt x="21261" y="17647"/>
                  <a:pt x="21214" y="17715"/>
                  <a:pt x="21268" y="17810"/>
                </a:cubicBezTo>
                <a:cubicBezTo>
                  <a:pt x="21298" y="17861"/>
                  <a:pt x="21533" y="17867"/>
                  <a:pt x="21563" y="17816"/>
                </a:cubicBezTo>
                <a:cubicBezTo>
                  <a:pt x="21592" y="17769"/>
                  <a:pt x="21597" y="17463"/>
                  <a:pt x="21572" y="17297"/>
                </a:cubicBezTo>
                <a:cubicBezTo>
                  <a:pt x="21566" y="17253"/>
                  <a:pt x="21561" y="17233"/>
                  <a:pt x="21559" y="17232"/>
                </a:cubicBezTo>
                <a:close/>
                <a:moveTo>
                  <a:pt x="14377" y="17751"/>
                </a:moveTo>
                <a:cubicBezTo>
                  <a:pt x="14373" y="17755"/>
                  <a:pt x="14367" y="17766"/>
                  <a:pt x="14361" y="17790"/>
                </a:cubicBezTo>
                <a:cubicBezTo>
                  <a:pt x="14347" y="17838"/>
                  <a:pt x="14340" y="17907"/>
                  <a:pt x="14346" y="17946"/>
                </a:cubicBezTo>
                <a:cubicBezTo>
                  <a:pt x="14352" y="17989"/>
                  <a:pt x="14363" y="17978"/>
                  <a:pt x="14371" y="17920"/>
                </a:cubicBezTo>
                <a:cubicBezTo>
                  <a:pt x="14388" y="17806"/>
                  <a:pt x="14389" y="17739"/>
                  <a:pt x="14377" y="17751"/>
                </a:cubicBezTo>
                <a:close/>
                <a:moveTo>
                  <a:pt x="4439" y="18141"/>
                </a:moveTo>
                <a:cubicBezTo>
                  <a:pt x="4419" y="18141"/>
                  <a:pt x="4407" y="18186"/>
                  <a:pt x="4407" y="18251"/>
                </a:cubicBezTo>
                <a:cubicBezTo>
                  <a:pt x="4407" y="18317"/>
                  <a:pt x="4417" y="18355"/>
                  <a:pt x="4433" y="18342"/>
                </a:cubicBezTo>
                <a:cubicBezTo>
                  <a:pt x="4442" y="18334"/>
                  <a:pt x="4449" y="18320"/>
                  <a:pt x="4454" y="18303"/>
                </a:cubicBezTo>
                <a:cubicBezTo>
                  <a:pt x="4455" y="18297"/>
                  <a:pt x="4455" y="18296"/>
                  <a:pt x="4456" y="18290"/>
                </a:cubicBezTo>
                <a:cubicBezTo>
                  <a:pt x="4456" y="18284"/>
                  <a:pt x="4458" y="18277"/>
                  <a:pt x="4459" y="18270"/>
                </a:cubicBezTo>
                <a:cubicBezTo>
                  <a:pt x="4461" y="18247"/>
                  <a:pt x="4460" y="18213"/>
                  <a:pt x="4462" y="18186"/>
                </a:cubicBezTo>
                <a:cubicBezTo>
                  <a:pt x="4458" y="18162"/>
                  <a:pt x="4452" y="18141"/>
                  <a:pt x="4439" y="18141"/>
                </a:cubicBezTo>
                <a:close/>
                <a:moveTo>
                  <a:pt x="14337" y="18219"/>
                </a:moveTo>
                <a:cubicBezTo>
                  <a:pt x="14333" y="18220"/>
                  <a:pt x="14327" y="18226"/>
                  <a:pt x="14320" y="18245"/>
                </a:cubicBezTo>
                <a:cubicBezTo>
                  <a:pt x="14311" y="18270"/>
                  <a:pt x="14304" y="18361"/>
                  <a:pt x="14304" y="18446"/>
                </a:cubicBezTo>
                <a:cubicBezTo>
                  <a:pt x="14304" y="18595"/>
                  <a:pt x="14305" y="18596"/>
                  <a:pt x="14326" y="18426"/>
                </a:cubicBezTo>
                <a:cubicBezTo>
                  <a:pt x="14344" y="18285"/>
                  <a:pt x="14348" y="18214"/>
                  <a:pt x="14337" y="18219"/>
                </a:cubicBezTo>
                <a:close/>
                <a:moveTo>
                  <a:pt x="8389" y="19205"/>
                </a:moveTo>
                <a:cubicBezTo>
                  <a:pt x="8355" y="19205"/>
                  <a:pt x="8307" y="19600"/>
                  <a:pt x="8244" y="20386"/>
                </a:cubicBezTo>
                <a:cubicBezTo>
                  <a:pt x="8227" y="20603"/>
                  <a:pt x="8224" y="20662"/>
                  <a:pt x="8235" y="20678"/>
                </a:cubicBezTo>
                <a:cubicBezTo>
                  <a:pt x="8246" y="20665"/>
                  <a:pt x="8256" y="20657"/>
                  <a:pt x="8265" y="20652"/>
                </a:cubicBezTo>
                <a:cubicBezTo>
                  <a:pt x="8278" y="20623"/>
                  <a:pt x="8289" y="20579"/>
                  <a:pt x="8296" y="20510"/>
                </a:cubicBezTo>
                <a:cubicBezTo>
                  <a:pt x="8312" y="20365"/>
                  <a:pt x="8327" y="20334"/>
                  <a:pt x="8380" y="20334"/>
                </a:cubicBezTo>
                <a:cubicBezTo>
                  <a:pt x="8430" y="20334"/>
                  <a:pt x="8450" y="20371"/>
                  <a:pt x="8474" y="20516"/>
                </a:cubicBezTo>
                <a:cubicBezTo>
                  <a:pt x="8491" y="20617"/>
                  <a:pt x="8515" y="20684"/>
                  <a:pt x="8529" y="20672"/>
                </a:cubicBezTo>
                <a:cubicBezTo>
                  <a:pt x="8550" y="20651"/>
                  <a:pt x="8543" y="20521"/>
                  <a:pt x="8489" y="19926"/>
                </a:cubicBezTo>
                <a:cubicBezTo>
                  <a:pt x="8435" y="19335"/>
                  <a:pt x="8416" y="19205"/>
                  <a:pt x="8389" y="19205"/>
                </a:cubicBezTo>
                <a:close/>
                <a:moveTo>
                  <a:pt x="11890" y="19517"/>
                </a:moveTo>
                <a:cubicBezTo>
                  <a:pt x="11859" y="19521"/>
                  <a:pt x="11826" y="19578"/>
                  <a:pt x="11790" y="19679"/>
                </a:cubicBezTo>
                <a:cubicBezTo>
                  <a:pt x="11754" y="19777"/>
                  <a:pt x="11749" y="19777"/>
                  <a:pt x="11732" y="19672"/>
                </a:cubicBezTo>
                <a:cubicBezTo>
                  <a:pt x="11726" y="19640"/>
                  <a:pt x="11712" y="19614"/>
                  <a:pt x="11694" y="19595"/>
                </a:cubicBezTo>
                <a:cubicBezTo>
                  <a:pt x="11679" y="19603"/>
                  <a:pt x="11671" y="19612"/>
                  <a:pt x="11653" y="19620"/>
                </a:cubicBezTo>
                <a:cubicBezTo>
                  <a:pt x="11593" y="19648"/>
                  <a:pt x="11547" y="19681"/>
                  <a:pt x="11514" y="19724"/>
                </a:cubicBezTo>
                <a:cubicBezTo>
                  <a:pt x="11515" y="19733"/>
                  <a:pt x="11516" y="19743"/>
                  <a:pt x="11517" y="19750"/>
                </a:cubicBezTo>
                <a:cubicBezTo>
                  <a:pt x="11522" y="19761"/>
                  <a:pt x="11527" y="19779"/>
                  <a:pt x="11533" y="19783"/>
                </a:cubicBezTo>
                <a:cubicBezTo>
                  <a:pt x="11566" y="19803"/>
                  <a:pt x="11569" y="19847"/>
                  <a:pt x="11574" y="20244"/>
                </a:cubicBezTo>
                <a:cubicBezTo>
                  <a:pt x="11575" y="20362"/>
                  <a:pt x="11579" y="20423"/>
                  <a:pt x="11581" y="20490"/>
                </a:cubicBezTo>
                <a:cubicBezTo>
                  <a:pt x="11597" y="20535"/>
                  <a:pt x="11607" y="20581"/>
                  <a:pt x="11620" y="20626"/>
                </a:cubicBezTo>
                <a:cubicBezTo>
                  <a:pt x="11624" y="20582"/>
                  <a:pt x="11626" y="20510"/>
                  <a:pt x="11626" y="20406"/>
                </a:cubicBezTo>
                <a:cubicBezTo>
                  <a:pt x="11626" y="19968"/>
                  <a:pt x="11648" y="19792"/>
                  <a:pt x="11702" y="19796"/>
                </a:cubicBezTo>
                <a:cubicBezTo>
                  <a:pt x="11741" y="19799"/>
                  <a:pt x="11749" y="19830"/>
                  <a:pt x="11752" y="20010"/>
                </a:cubicBezTo>
                <a:cubicBezTo>
                  <a:pt x="11761" y="20418"/>
                  <a:pt x="11773" y="20539"/>
                  <a:pt x="11817" y="20646"/>
                </a:cubicBezTo>
                <a:cubicBezTo>
                  <a:pt x="11914" y="20883"/>
                  <a:pt x="12022" y="20605"/>
                  <a:pt x="12022" y="20114"/>
                </a:cubicBezTo>
                <a:cubicBezTo>
                  <a:pt x="12022" y="19877"/>
                  <a:pt x="12014" y="19791"/>
                  <a:pt x="11975" y="19653"/>
                </a:cubicBezTo>
                <a:cubicBezTo>
                  <a:pt x="11948" y="19560"/>
                  <a:pt x="11920" y="19512"/>
                  <a:pt x="11890" y="19517"/>
                </a:cubicBezTo>
                <a:close/>
                <a:moveTo>
                  <a:pt x="8821" y="19556"/>
                </a:moveTo>
                <a:cubicBezTo>
                  <a:pt x="8722" y="19556"/>
                  <a:pt x="8689" y="19839"/>
                  <a:pt x="8757" y="20114"/>
                </a:cubicBezTo>
                <a:lnTo>
                  <a:pt x="8791" y="20257"/>
                </a:lnTo>
                <a:lnTo>
                  <a:pt x="8749" y="20328"/>
                </a:lnTo>
                <a:cubicBezTo>
                  <a:pt x="8700" y="20410"/>
                  <a:pt x="8706" y="20588"/>
                  <a:pt x="8761" y="20685"/>
                </a:cubicBezTo>
                <a:cubicBezTo>
                  <a:pt x="8766" y="20693"/>
                  <a:pt x="8769" y="20692"/>
                  <a:pt x="8773" y="20698"/>
                </a:cubicBezTo>
                <a:cubicBezTo>
                  <a:pt x="8807" y="20674"/>
                  <a:pt x="8847" y="20658"/>
                  <a:pt x="8893" y="20646"/>
                </a:cubicBezTo>
                <a:cubicBezTo>
                  <a:pt x="8940" y="20512"/>
                  <a:pt x="8955" y="20257"/>
                  <a:pt x="8891" y="20075"/>
                </a:cubicBezTo>
                <a:cubicBezTo>
                  <a:pt x="8848" y="19952"/>
                  <a:pt x="8854" y="19870"/>
                  <a:pt x="8907" y="19828"/>
                </a:cubicBezTo>
                <a:cubicBezTo>
                  <a:pt x="8964" y="19784"/>
                  <a:pt x="8891" y="19556"/>
                  <a:pt x="8821" y="19556"/>
                </a:cubicBezTo>
                <a:close/>
                <a:moveTo>
                  <a:pt x="10442" y="19556"/>
                </a:moveTo>
                <a:cubicBezTo>
                  <a:pt x="10355" y="19556"/>
                  <a:pt x="10328" y="19575"/>
                  <a:pt x="10328" y="19653"/>
                </a:cubicBezTo>
                <a:cubicBezTo>
                  <a:pt x="10328" y="19708"/>
                  <a:pt x="10345" y="19770"/>
                  <a:pt x="10365" y="19783"/>
                </a:cubicBezTo>
                <a:cubicBezTo>
                  <a:pt x="10398" y="19803"/>
                  <a:pt x="10402" y="19847"/>
                  <a:pt x="10407" y="20244"/>
                </a:cubicBezTo>
                <a:cubicBezTo>
                  <a:pt x="10410" y="20500"/>
                  <a:pt x="10413" y="20607"/>
                  <a:pt x="10423" y="20652"/>
                </a:cubicBezTo>
                <a:cubicBezTo>
                  <a:pt x="10433" y="20656"/>
                  <a:pt x="10451" y="20655"/>
                  <a:pt x="10460" y="20659"/>
                </a:cubicBezTo>
                <a:cubicBezTo>
                  <a:pt x="10472" y="20618"/>
                  <a:pt x="10475" y="20512"/>
                  <a:pt x="10478" y="20244"/>
                </a:cubicBezTo>
                <a:cubicBezTo>
                  <a:pt x="10483" y="19847"/>
                  <a:pt x="10486" y="19803"/>
                  <a:pt x="10518" y="19783"/>
                </a:cubicBezTo>
                <a:cubicBezTo>
                  <a:pt x="10539" y="19770"/>
                  <a:pt x="10556" y="19708"/>
                  <a:pt x="10556" y="19653"/>
                </a:cubicBezTo>
                <a:cubicBezTo>
                  <a:pt x="10556" y="19575"/>
                  <a:pt x="10530" y="19556"/>
                  <a:pt x="10442" y="19556"/>
                </a:cubicBezTo>
                <a:close/>
                <a:moveTo>
                  <a:pt x="10635" y="19556"/>
                </a:moveTo>
                <a:cubicBezTo>
                  <a:pt x="10607" y="19556"/>
                  <a:pt x="10603" y="19613"/>
                  <a:pt x="10603" y="20120"/>
                </a:cubicBezTo>
                <a:cubicBezTo>
                  <a:pt x="10603" y="20639"/>
                  <a:pt x="10606" y="20685"/>
                  <a:pt x="10636" y="20685"/>
                </a:cubicBezTo>
                <a:cubicBezTo>
                  <a:pt x="10666" y="20685"/>
                  <a:pt x="10669" y="20641"/>
                  <a:pt x="10668" y="20120"/>
                </a:cubicBezTo>
                <a:cubicBezTo>
                  <a:pt x="10666" y="19616"/>
                  <a:pt x="10662" y="19556"/>
                  <a:pt x="10635" y="19556"/>
                </a:cubicBezTo>
                <a:close/>
                <a:moveTo>
                  <a:pt x="12212" y="19556"/>
                </a:moveTo>
                <a:cubicBezTo>
                  <a:pt x="12085" y="19556"/>
                  <a:pt x="12033" y="20216"/>
                  <a:pt x="12131" y="20575"/>
                </a:cubicBezTo>
                <a:cubicBezTo>
                  <a:pt x="12151" y="20649"/>
                  <a:pt x="12169" y="20690"/>
                  <a:pt x="12188" y="20717"/>
                </a:cubicBezTo>
                <a:cubicBezTo>
                  <a:pt x="12214" y="20701"/>
                  <a:pt x="12242" y="20688"/>
                  <a:pt x="12271" y="20678"/>
                </a:cubicBezTo>
                <a:cubicBezTo>
                  <a:pt x="12284" y="20646"/>
                  <a:pt x="12296" y="20604"/>
                  <a:pt x="12308" y="20549"/>
                </a:cubicBezTo>
                <a:cubicBezTo>
                  <a:pt x="12402" y="20139"/>
                  <a:pt x="12345" y="19556"/>
                  <a:pt x="12212" y="19556"/>
                </a:cubicBezTo>
                <a:close/>
                <a:moveTo>
                  <a:pt x="12453" y="19556"/>
                </a:moveTo>
                <a:cubicBezTo>
                  <a:pt x="12424" y="19556"/>
                  <a:pt x="12422" y="19607"/>
                  <a:pt x="12422" y="20120"/>
                </a:cubicBezTo>
                <a:lnTo>
                  <a:pt x="12422" y="20659"/>
                </a:lnTo>
                <a:cubicBezTo>
                  <a:pt x="12493" y="20667"/>
                  <a:pt x="12560" y="20650"/>
                  <a:pt x="12614" y="20613"/>
                </a:cubicBezTo>
                <a:cubicBezTo>
                  <a:pt x="12618" y="20581"/>
                  <a:pt x="12601" y="20545"/>
                  <a:pt x="12556" y="20529"/>
                </a:cubicBezTo>
                <a:lnTo>
                  <a:pt x="12495" y="20510"/>
                </a:lnTo>
                <a:lnTo>
                  <a:pt x="12493" y="20334"/>
                </a:lnTo>
                <a:cubicBezTo>
                  <a:pt x="12490" y="20316"/>
                  <a:pt x="12485" y="20300"/>
                  <a:pt x="12483" y="20276"/>
                </a:cubicBezTo>
                <a:cubicBezTo>
                  <a:pt x="12475" y="20187"/>
                  <a:pt x="12475" y="19914"/>
                  <a:pt x="12480" y="19633"/>
                </a:cubicBezTo>
                <a:cubicBezTo>
                  <a:pt x="12475" y="19567"/>
                  <a:pt x="12467" y="19556"/>
                  <a:pt x="12453" y="19556"/>
                </a:cubicBezTo>
                <a:close/>
                <a:moveTo>
                  <a:pt x="12715" y="19556"/>
                </a:moveTo>
                <a:cubicBezTo>
                  <a:pt x="12683" y="19556"/>
                  <a:pt x="12681" y="19592"/>
                  <a:pt x="12681" y="20120"/>
                </a:cubicBezTo>
                <a:cubicBezTo>
                  <a:pt x="12681" y="20351"/>
                  <a:pt x="12682" y="20461"/>
                  <a:pt x="12685" y="20542"/>
                </a:cubicBezTo>
                <a:cubicBezTo>
                  <a:pt x="12702" y="20517"/>
                  <a:pt x="12714" y="20488"/>
                  <a:pt x="12721" y="20458"/>
                </a:cubicBezTo>
                <a:cubicBezTo>
                  <a:pt x="12731" y="20413"/>
                  <a:pt x="12743" y="20388"/>
                  <a:pt x="12754" y="20367"/>
                </a:cubicBezTo>
                <a:cubicBezTo>
                  <a:pt x="12754" y="20364"/>
                  <a:pt x="12754" y="20356"/>
                  <a:pt x="12754" y="20354"/>
                </a:cubicBezTo>
                <a:cubicBezTo>
                  <a:pt x="12768" y="20271"/>
                  <a:pt x="12778" y="20279"/>
                  <a:pt x="12794" y="20341"/>
                </a:cubicBezTo>
                <a:cubicBezTo>
                  <a:pt x="12806" y="20352"/>
                  <a:pt x="12818" y="20373"/>
                  <a:pt x="12829" y="20412"/>
                </a:cubicBezTo>
                <a:cubicBezTo>
                  <a:pt x="12841" y="20456"/>
                  <a:pt x="12870" y="20500"/>
                  <a:pt x="12906" y="20542"/>
                </a:cubicBezTo>
                <a:cubicBezTo>
                  <a:pt x="12901" y="20493"/>
                  <a:pt x="12895" y="20446"/>
                  <a:pt x="12878" y="20334"/>
                </a:cubicBezTo>
                <a:lnTo>
                  <a:pt x="12829" y="20010"/>
                </a:lnTo>
                <a:lnTo>
                  <a:pt x="12879" y="19783"/>
                </a:lnTo>
                <a:cubicBezTo>
                  <a:pt x="12930" y="19556"/>
                  <a:pt x="12931" y="19556"/>
                  <a:pt x="12893" y="19556"/>
                </a:cubicBezTo>
                <a:cubicBezTo>
                  <a:pt x="12871" y="19556"/>
                  <a:pt x="12833" y="19636"/>
                  <a:pt x="12809" y="19737"/>
                </a:cubicBezTo>
                <a:cubicBezTo>
                  <a:pt x="12761" y="19938"/>
                  <a:pt x="12727" y="19921"/>
                  <a:pt x="12741" y="19698"/>
                </a:cubicBezTo>
                <a:cubicBezTo>
                  <a:pt x="12747" y="19590"/>
                  <a:pt x="12742" y="19556"/>
                  <a:pt x="12715" y="19556"/>
                </a:cubicBezTo>
                <a:close/>
                <a:moveTo>
                  <a:pt x="13013" y="19556"/>
                </a:moveTo>
                <a:cubicBezTo>
                  <a:pt x="12994" y="19556"/>
                  <a:pt x="12989" y="19665"/>
                  <a:pt x="12989" y="20120"/>
                </a:cubicBezTo>
                <a:cubicBezTo>
                  <a:pt x="12989" y="20405"/>
                  <a:pt x="12992" y="20548"/>
                  <a:pt x="12998" y="20620"/>
                </a:cubicBezTo>
                <a:cubicBezTo>
                  <a:pt x="13008" y="20627"/>
                  <a:pt x="13017" y="20633"/>
                  <a:pt x="13027" y="20639"/>
                </a:cubicBezTo>
                <a:cubicBezTo>
                  <a:pt x="13034" y="20576"/>
                  <a:pt x="13037" y="20431"/>
                  <a:pt x="13037" y="20120"/>
                </a:cubicBezTo>
                <a:cubicBezTo>
                  <a:pt x="13037" y="19665"/>
                  <a:pt x="13033" y="19556"/>
                  <a:pt x="13013" y="19556"/>
                </a:cubicBezTo>
                <a:close/>
                <a:moveTo>
                  <a:pt x="13216" y="19556"/>
                </a:moveTo>
                <a:cubicBezTo>
                  <a:pt x="13128" y="19556"/>
                  <a:pt x="13103" y="19575"/>
                  <a:pt x="13103" y="19653"/>
                </a:cubicBezTo>
                <a:cubicBezTo>
                  <a:pt x="13103" y="19708"/>
                  <a:pt x="13118" y="19770"/>
                  <a:pt x="13139" y="19783"/>
                </a:cubicBezTo>
                <a:cubicBezTo>
                  <a:pt x="13171" y="19803"/>
                  <a:pt x="13176" y="19847"/>
                  <a:pt x="13180" y="20244"/>
                </a:cubicBezTo>
                <a:cubicBezTo>
                  <a:pt x="13184" y="20623"/>
                  <a:pt x="13189" y="20685"/>
                  <a:pt x="13216" y="20685"/>
                </a:cubicBezTo>
                <a:cubicBezTo>
                  <a:pt x="13243" y="20685"/>
                  <a:pt x="13248" y="20623"/>
                  <a:pt x="13252" y="20244"/>
                </a:cubicBezTo>
                <a:cubicBezTo>
                  <a:pt x="13256" y="19847"/>
                  <a:pt x="13261" y="19803"/>
                  <a:pt x="13293" y="19783"/>
                </a:cubicBezTo>
                <a:cubicBezTo>
                  <a:pt x="13314" y="19770"/>
                  <a:pt x="13329" y="19708"/>
                  <a:pt x="13329" y="19653"/>
                </a:cubicBezTo>
                <a:cubicBezTo>
                  <a:pt x="13329" y="19575"/>
                  <a:pt x="13304" y="19556"/>
                  <a:pt x="13216" y="19556"/>
                </a:cubicBezTo>
                <a:close/>
                <a:moveTo>
                  <a:pt x="10194" y="19569"/>
                </a:moveTo>
                <a:cubicBezTo>
                  <a:pt x="10172" y="19576"/>
                  <a:pt x="10150" y="19720"/>
                  <a:pt x="10124" y="20003"/>
                </a:cubicBezTo>
                <a:cubicBezTo>
                  <a:pt x="10089" y="20376"/>
                  <a:pt x="10074" y="20505"/>
                  <a:pt x="10043" y="20542"/>
                </a:cubicBezTo>
                <a:cubicBezTo>
                  <a:pt x="10060" y="20562"/>
                  <a:pt x="10090" y="20578"/>
                  <a:pt x="10131" y="20588"/>
                </a:cubicBezTo>
                <a:cubicBezTo>
                  <a:pt x="10136" y="20578"/>
                  <a:pt x="10144" y="20573"/>
                  <a:pt x="10149" y="20562"/>
                </a:cubicBezTo>
                <a:cubicBezTo>
                  <a:pt x="10197" y="20444"/>
                  <a:pt x="10201" y="20444"/>
                  <a:pt x="10249" y="20562"/>
                </a:cubicBezTo>
                <a:cubicBezTo>
                  <a:pt x="10261" y="20591"/>
                  <a:pt x="10267" y="20601"/>
                  <a:pt x="10276" y="20620"/>
                </a:cubicBezTo>
                <a:cubicBezTo>
                  <a:pt x="10293" y="20623"/>
                  <a:pt x="10306" y="20623"/>
                  <a:pt x="10322" y="20626"/>
                </a:cubicBezTo>
                <a:cubicBezTo>
                  <a:pt x="10324" y="20539"/>
                  <a:pt x="10304" y="20332"/>
                  <a:pt x="10265" y="19958"/>
                </a:cubicBezTo>
                <a:cubicBezTo>
                  <a:pt x="10237" y="19692"/>
                  <a:pt x="10215" y="19561"/>
                  <a:pt x="10194" y="19569"/>
                </a:cubicBezTo>
                <a:close/>
                <a:moveTo>
                  <a:pt x="10834" y="19569"/>
                </a:moveTo>
                <a:cubicBezTo>
                  <a:pt x="10772" y="19604"/>
                  <a:pt x="10733" y="19795"/>
                  <a:pt x="10733" y="20107"/>
                </a:cubicBezTo>
                <a:cubicBezTo>
                  <a:pt x="10733" y="20392"/>
                  <a:pt x="10755" y="20546"/>
                  <a:pt x="10808" y="20672"/>
                </a:cubicBezTo>
                <a:cubicBezTo>
                  <a:pt x="10924" y="20948"/>
                  <a:pt x="11049" y="20370"/>
                  <a:pt x="10986" y="19848"/>
                </a:cubicBezTo>
                <a:cubicBezTo>
                  <a:pt x="10966" y="19679"/>
                  <a:pt x="10948" y="19606"/>
                  <a:pt x="10910" y="19575"/>
                </a:cubicBezTo>
                <a:cubicBezTo>
                  <a:pt x="10882" y="19573"/>
                  <a:pt x="10866" y="19571"/>
                  <a:pt x="10834" y="19569"/>
                </a:cubicBezTo>
                <a:close/>
                <a:moveTo>
                  <a:pt x="9012" y="19575"/>
                </a:moveTo>
                <a:cubicBezTo>
                  <a:pt x="8999" y="19616"/>
                  <a:pt x="8998" y="19743"/>
                  <a:pt x="8998" y="20120"/>
                </a:cubicBezTo>
                <a:cubicBezTo>
                  <a:pt x="8998" y="20440"/>
                  <a:pt x="8999" y="20573"/>
                  <a:pt x="9007" y="20633"/>
                </a:cubicBezTo>
                <a:cubicBezTo>
                  <a:pt x="9022" y="20632"/>
                  <a:pt x="9038" y="20626"/>
                  <a:pt x="9053" y="20626"/>
                </a:cubicBezTo>
                <a:cubicBezTo>
                  <a:pt x="9061" y="20565"/>
                  <a:pt x="9062" y="20437"/>
                  <a:pt x="9062" y="20120"/>
                </a:cubicBezTo>
                <a:cubicBezTo>
                  <a:pt x="9062" y="19747"/>
                  <a:pt x="9061" y="19618"/>
                  <a:pt x="9049" y="19575"/>
                </a:cubicBezTo>
                <a:cubicBezTo>
                  <a:pt x="9037" y="19574"/>
                  <a:pt x="9023" y="19576"/>
                  <a:pt x="9012" y="19575"/>
                </a:cubicBezTo>
                <a:close/>
                <a:moveTo>
                  <a:pt x="9144" y="19588"/>
                </a:moveTo>
                <a:lnTo>
                  <a:pt x="9144" y="20120"/>
                </a:lnTo>
                <a:cubicBezTo>
                  <a:pt x="9144" y="20431"/>
                  <a:pt x="9146" y="20576"/>
                  <a:pt x="9153" y="20639"/>
                </a:cubicBezTo>
                <a:cubicBezTo>
                  <a:pt x="9163" y="20641"/>
                  <a:pt x="9173" y="20638"/>
                  <a:pt x="9183" y="20639"/>
                </a:cubicBezTo>
                <a:cubicBezTo>
                  <a:pt x="9189" y="20605"/>
                  <a:pt x="9192" y="20557"/>
                  <a:pt x="9192" y="20477"/>
                </a:cubicBezTo>
                <a:cubicBezTo>
                  <a:pt x="9192" y="20171"/>
                  <a:pt x="9221" y="20146"/>
                  <a:pt x="9249" y="20432"/>
                </a:cubicBezTo>
                <a:cubicBezTo>
                  <a:pt x="9262" y="20575"/>
                  <a:pt x="9277" y="20656"/>
                  <a:pt x="9292" y="20672"/>
                </a:cubicBezTo>
                <a:cubicBezTo>
                  <a:pt x="9293" y="20672"/>
                  <a:pt x="9294" y="20671"/>
                  <a:pt x="9295" y="20672"/>
                </a:cubicBezTo>
                <a:cubicBezTo>
                  <a:pt x="9309" y="20678"/>
                  <a:pt x="9324" y="20624"/>
                  <a:pt x="9337" y="20503"/>
                </a:cubicBezTo>
                <a:cubicBezTo>
                  <a:pt x="9357" y="20305"/>
                  <a:pt x="9387" y="20333"/>
                  <a:pt x="9387" y="20549"/>
                </a:cubicBezTo>
                <a:cubicBezTo>
                  <a:pt x="9387" y="20624"/>
                  <a:pt x="9398" y="20685"/>
                  <a:pt x="9411" y="20685"/>
                </a:cubicBezTo>
                <a:cubicBezTo>
                  <a:pt x="9431" y="20685"/>
                  <a:pt x="9437" y="20575"/>
                  <a:pt x="9437" y="20120"/>
                </a:cubicBezTo>
                <a:cubicBezTo>
                  <a:pt x="9437" y="19769"/>
                  <a:pt x="9435" y="19645"/>
                  <a:pt x="9425" y="19595"/>
                </a:cubicBezTo>
                <a:cubicBezTo>
                  <a:pt x="9405" y="19594"/>
                  <a:pt x="9388" y="19594"/>
                  <a:pt x="9366" y="19595"/>
                </a:cubicBezTo>
                <a:cubicBezTo>
                  <a:pt x="9355" y="19633"/>
                  <a:pt x="9347" y="19701"/>
                  <a:pt x="9337" y="19835"/>
                </a:cubicBezTo>
                <a:cubicBezTo>
                  <a:pt x="9325" y="19990"/>
                  <a:pt x="9307" y="20123"/>
                  <a:pt x="9298" y="20127"/>
                </a:cubicBezTo>
                <a:cubicBezTo>
                  <a:pt x="9289" y="20131"/>
                  <a:pt x="9271" y="20007"/>
                  <a:pt x="9258" y="19848"/>
                </a:cubicBezTo>
                <a:cubicBezTo>
                  <a:pt x="9246" y="19700"/>
                  <a:pt x="9237" y="19624"/>
                  <a:pt x="9223" y="19588"/>
                </a:cubicBezTo>
                <a:cubicBezTo>
                  <a:pt x="9193" y="19588"/>
                  <a:pt x="9172" y="19589"/>
                  <a:pt x="9144" y="19588"/>
                </a:cubicBezTo>
                <a:close/>
                <a:moveTo>
                  <a:pt x="11086" y="19588"/>
                </a:moveTo>
                <a:cubicBezTo>
                  <a:pt x="11076" y="19639"/>
                  <a:pt x="11074" y="19772"/>
                  <a:pt x="11074" y="20120"/>
                </a:cubicBezTo>
                <a:cubicBezTo>
                  <a:pt x="11074" y="20454"/>
                  <a:pt x="11077" y="20597"/>
                  <a:pt x="11086" y="20652"/>
                </a:cubicBezTo>
                <a:cubicBezTo>
                  <a:pt x="11098" y="20638"/>
                  <a:pt x="11107" y="20635"/>
                  <a:pt x="11116" y="20633"/>
                </a:cubicBezTo>
                <a:cubicBezTo>
                  <a:pt x="11121" y="20594"/>
                  <a:pt x="11124" y="20535"/>
                  <a:pt x="11124" y="20445"/>
                </a:cubicBezTo>
                <a:cubicBezTo>
                  <a:pt x="11124" y="20092"/>
                  <a:pt x="11149" y="20074"/>
                  <a:pt x="11197" y="20399"/>
                </a:cubicBezTo>
                <a:cubicBezTo>
                  <a:pt x="11210" y="20492"/>
                  <a:pt x="11224" y="20564"/>
                  <a:pt x="11237" y="20613"/>
                </a:cubicBezTo>
                <a:cubicBezTo>
                  <a:pt x="11282" y="20559"/>
                  <a:pt x="11301" y="20417"/>
                  <a:pt x="11301" y="20120"/>
                </a:cubicBezTo>
                <a:cubicBezTo>
                  <a:pt x="11301" y="19892"/>
                  <a:pt x="11282" y="19698"/>
                  <a:pt x="11258" y="19633"/>
                </a:cubicBezTo>
                <a:cubicBezTo>
                  <a:pt x="11254" y="19673"/>
                  <a:pt x="11253" y="19720"/>
                  <a:pt x="11253" y="19796"/>
                </a:cubicBezTo>
                <a:cubicBezTo>
                  <a:pt x="11253" y="20148"/>
                  <a:pt x="11228" y="20166"/>
                  <a:pt x="11179" y="19841"/>
                </a:cubicBezTo>
                <a:cubicBezTo>
                  <a:pt x="11160" y="19715"/>
                  <a:pt x="11138" y="19634"/>
                  <a:pt x="11121" y="19595"/>
                </a:cubicBezTo>
                <a:cubicBezTo>
                  <a:pt x="11114" y="19594"/>
                  <a:pt x="11094" y="19589"/>
                  <a:pt x="11086" y="19588"/>
                </a:cubicBezTo>
                <a:close/>
                <a:moveTo>
                  <a:pt x="9544" y="19601"/>
                </a:moveTo>
                <a:cubicBezTo>
                  <a:pt x="9536" y="19659"/>
                  <a:pt x="9533" y="19781"/>
                  <a:pt x="9533" y="20042"/>
                </a:cubicBezTo>
                <a:cubicBezTo>
                  <a:pt x="9533" y="20469"/>
                  <a:pt x="9538" y="20550"/>
                  <a:pt x="9569" y="20646"/>
                </a:cubicBezTo>
                <a:cubicBezTo>
                  <a:pt x="9612" y="20776"/>
                  <a:pt x="9647" y="20781"/>
                  <a:pt x="9702" y="20672"/>
                </a:cubicBezTo>
                <a:cubicBezTo>
                  <a:pt x="9735" y="20606"/>
                  <a:pt x="9745" y="20527"/>
                  <a:pt x="9752" y="20231"/>
                </a:cubicBezTo>
                <a:cubicBezTo>
                  <a:pt x="9761" y="19893"/>
                  <a:pt x="9758" y="19713"/>
                  <a:pt x="9744" y="19627"/>
                </a:cubicBezTo>
                <a:cubicBezTo>
                  <a:pt x="9731" y="19623"/>
                  <a:pt x="9717" y="19624"/>
                  <a:pt x="9702" y="19620"/>
                </a:cubicBezTo>
                <a:cubicBezTo>
                  <a:pt x="9697" y="19675"/>
                  <a:pt x="9696" y="19774"/>
                  <a:pt x="9696" y="19964"/>
                </a:cubicBezTo>
                <a:cubicBezTo>
                  <a:pt x="9696" y="20434"/>
                  <a:pt x="9666" y="20632"/>
                  <a:pt x="9617" y="20497"/>
                </a:cubicBezTo>
                <a:cubicBezTo>
                  <a:pt x="9597" y="20444"/>
                  <a:pt x="9589" y="20302"/>
                  <a:pt x="9586" y="19990"/>
                </a:cubicBezTo>
                <a:cubicBezTo>
                  <a:pt x="9583" y="19771"/>
                  <a:pt x="9579" y="19656"/>
                  <a:pt x="9571" y="19601"/>
                </a:cubicBezTo>
                <a:cubicBezTo>
                  <a:pt x="9563" y="19601"/>
                  <a:pt x="9551" y="19601"/>
                  <a:pt x="9544" y="19601"/>
                </a:cubicBezTo>
                <a:close/>
                <a:moveTo>
                  <a:pt x="8396" y="19672"/>
                </a:moveTo>
                <a:cubicBezTo>
                  <a:pt x="8407" y="19693"/>
                  <a:pt x="8414" y="19770"/>
                  <a:pt x="8417" y="19906"/>
                </a:cubicBezTo>
                <a:cubicBezTo>
                  <a:pt x="8421" y="20039"/>
                  <a:pt x="8414" y="20091"/>
                  <a:pt x="8387" y="20107"/>
                </a:cubicBezTo>
                <a:cubicBezTo>
                  <a:pt x="8338" y="20138"/>
                  <a:pt x="8326" y="20002"/>
                  <a:pt x="8358" y="19789"/>
                </a:cubicBezTo>
                <a:cubicBezTo>
                  <a:pt x="8373" y="19689"/>
                  <a:pt x="8386" y="19652"/>
                  <a:pt x="8396" y="19672"/>
                </a:cubicBezTo>
                <a:close/>
                <a:moveTo>
                  <a:pt x="9830" y="19672"/>
                </a:moveTo>
                <a:cubicBezTo>
                  <a:pt x="9826" y="19752"/>
                  <a:pt x="9826" y="19879"/>
                  <a:pt x="9825" y="20120"/>
                </a:cubicBezTo>
                <a:lnTo>
                  <a:pt x="9825" y="20685"/>
                </a:lnTo>
                <a:lnTo>
                  <a:pt x="9830" y="20685"/>
                </a:lnTo>
                <a:cubicBezTo>
                  <a:pt x="9868" y="20642"/>
                  <a:pt x="9890" y="20564"/>
                  <a:pt x="9899" y="20445"/>
                </a:cubicBezTo>
                <a:lnTo>
                  <a:pt x="9894" y="20029"/>
                </a:lnTo>
                <a:cubicBezTo>
                  <a:pt x="9894" y="19991"/>
                  <a:pt x="9893" y="19990"/>
                  <a:pt x="9893" y="19958"/>
                </a:cubicBezTo>
                <a:cubicBezTo>
                  <a:pt x="9885" y="19810"/>
                  <a:pt x="9872" y="19724"/>
                  <a:pt x="9830" y="19672"/>
                </a:cubicBezTo>
                <a:close/>
                <a:moveTo>
                  <a:pt x="10858" y="19776"/>
                </a:moveTo>
                <a:cubicBezTo>
                  <a:pt x="10882" y="19769"/>
                  <a:pt x="10902" y="19842"/>
                  <a:pt x="10915" y="19945"/>
                </a:cubicBezTo>
                <a:cubicBezTo>
                  <a:pt x="10918" y="19941"/>
                  <a:pt x="10921" y="19935"/>
                  <a:pt x="10924" y="19938"/>
                </a:cubicBezTo>
                <a:cubicBezTo>
                  <a:pt x="10928" y="19943"/>
                  <a:pt x="10933" y="19953"/>
                  <a:pt x="10936" y="19971"/>
                </a:cubicBezTo>
                <a:cubicBezTo>
                  <a:pt x="10941" y="20008"/>
                  <a:pt x="10938" y="20059"/>
                  <a:pt x="10930" y="20081"/>
                </a:cubicBezTo>
                <a:cubicBezTo>
                  <a:pt x="10928" y="20086"/>
                  <a:pt x="10926" y="20086"/>
                  <a:pt x="10924" y="20088"/>
                </a:cubicBezTo>
                <a:cubicBezTo>
                  <a:pt x="10928" y="20187"/>
                  <a:pt x="10928" y="20290"/>
                  <a:pt x="10912" y="20373"/>
                </a:cubicBezTo>
                <a:cubicBezTo>
                  <a:pt x="10901" y="20429"/>
                  <a:pt x="10880" y="20471"/>
                  <a:pt x="10864" y="20471"/>
                </a:cubicBezTo>
                <a:cubicBezTo>
                  <a:pt x="10798" y="20471"/>
                  <a:pt x="10775" y="19970"/>
                  <a:pt x="10834" y="19809"/>
                </a:cubicBezTo>
                <a:cubicBezTo>
                  <a:pt x="10842" y="19788"/>
                  <a:pt x="10851" y="19779"/>
                  <a:pt x="10858" y="19776"/>
                </a:cubicBezTo>
                <a:close/>
                <a:moveTo>
                  <a:pt x="12222" y="19776"/>
                </a:moveTo>
                <a:cubicBezTo>
                  <a:pt x="12235" y="19778"/>
                  <a:pt x="12249" y="19820"/>
                  <a:pt x="12265" y="19900"/>
                </a:cubicBezTo>
                <a:cubicBezTo>
                  <a:pt x="12300" y="20067"/>
                  <a:pt x="12299" y="20209"/>
                  <a:pt x="12262" y="20354"/>
                </a:cubicBezTo>
                <a:cubicBezTo>
                  <a:pt x="12224" y="20504"/>
                  <a:pt x="12206" y="20500"/>
                  <a:pt x="12173" y="20341"/>
                </a:cubicBezTo>
                <a:cubicBezTo>
                  <a:pt x="12138" y="20173"/>
                  <a:pt x="12139" y="20025"/>
                  <a:pt x="12176" y="19880"/>
                </a:cubicBezTo>
                <a:cubicBezTo>
                  <a:pt x="12195" y="19805"/>
                  <a:pt x="12208" y="19774"/>
                  <a:pt x="12222" y="19776"/>
                </a:cubicBezTo>
                <a:close/>
                <a:moveTo>
                  <a:pt x="11897" y="19796"/>
                </a:moveTo>
                <a:cubicBezTo>
                  <a:pt x="11910" y="19804"/>
                  <a:pt x="11923" y="19827"/>
                  <a:pt x="11934" y="19874"/>
                </a:cubicBezTo>
                <a:cubicBezTo>
                  <a:pt x="11975" y="20033"/>
                  <a:pt x="11976" y="20202"/>
                  <a:pt x="11937" y="20354"/>
                </a:cubicBezTo>
                <a:cubicBezTo>
                  <a:pt x="11880" y="20579"/>
                  <a:pt x="11821" y="20449"/>
                  <a:pt x="11821" y="20101"/>
                </a:cubicBezTo>
                <a:cubicBezTo>
                  <a:pt x="11821" y="19891"/>
                  <a:pt x="11859" y="19769"/>
                  <a:pt x="11897" y="19796"/>
                </a:cubicBezTo>
                <a:close/>
                <a:moveTo>
                  <a:pt x="10195" y="20081"/>
                </a:moveTo>
                <a:cubicBezTo>
                  <a:pt x="10200" y="20086"/>
                  <a:pt x="10203" y="20095"/>
                  <a:pt x="10206" y="20114"/>
                </a:cubicBezTo>
                <a:cubicBezTo>
                  <a:pt x="10211" y="20151"/>
                  <a:pt x="10208" y="20201"/>
                  <a:pt x="10200" y="20224"/>
                </a:cubicBezTo>
                <a:cubicBezTo>
                  <a:pt x="10191" y="20247"/>
                  <a:pt x="10181" y="20235"/>
                  <a:pt x="10176" y="20198"/>
                </a:cubicBezTo>
                <a:cubicBezTo>
                  <a:pt x="10170" y="20161"/>
                  <a:pt x="10172" y="20110"/>
                  <a:pt x="10180" y="20088"/>
                </a:cubicBezTo>
                <a:cubicBezTo>
                  <a:pt x="10184" y="20076"/>
                  <a:pt x="10191" y="20077"/>
                  <a:pt x="10195" y="20081"/>
                </a:cubicBezTo>
                <a:close/>
                <a:moveTo>
                  <a:pt x="1544" y="20438"/>
                </a:moveTo>
                <a:cubicBezTo>
                  <a:pt x="1527" y="20437"/>
                  <a:pt x="1511" y="20440"/>
                  <a:pt x="1502" y="20451"/>
                </a:cubicBezTo>
                <a:lnTo>
                  <a:pt x="1468" y="20490"/>
                </a:lnTo>
                <a:lnTo>
                  <a:pt x="1500" y="20588"/>
                </a:lnTo>
                <a:cubicBezTo>
                  <a:pt x="1524" y="20660"/>
                  <a:pt x="1535" y="20770"/>
                  <a:pt x="1535" y="20970"/>
                </a:cubicBezTo>
                <a:cubicBezTo>
                  <a:pt x="1535" y="21255"/>
                  <a:pt x="1543" y="21296"/>
                  <a:pt x="1581" y="21191"/>
                </a:cubicBezTo>
                <a:cubicBezTo>
                  <a:pt x="1598" y="21143"/>
                  <a:pt x="1596" y="21123"/>
                  <a:pt x="1575" y="21087"/>
                </a:cubicBezTo>
                <a:cubicBezTo>
                  <a:pt x="1556" y="21056"/>
                  <a:pt x="1551" y="20971"/>
                  <a:pt x="1554" y="20808"/>
                </a:cubicBezTo>
                <a:cubicBezTo>
                  <a:pt x="1558" y="20616"/>
                  <a:pt x="1567" y="20575"/>
                  <a:pt x="1608" y="20542"/>
                </a:cubicBezTo>
                <a:lnTo>
                  <a:pt x="1655" y="20503"/>
                </a:lnTo>
                <a:lnTo>
                  <a:pt x="1596" y="20458"/>
                </a:lnTo>
                <a:cubicBezTo>
                  <a:pt x="1579" y="20445"/>
                  <a:pt x="1561" y="20439"/>
                  <a:pt x="1544" y="20438"/>
                </a:cubicBezTo>
                <a:close/>
                <a:moveTo>
                  <a:pt x="1731" y="20685"/>
                </a:moveTo>
                <a:cubicBezTo>
                  <a:pt x="1709" y="20685"/>
                  <a:pt x="1698" y="20747"/>
                  <a:pt x="1693" y="20893"/>
                </a:cubicBezTo>
                <a:cubicBezTo>
                  <a:pt x="1687" y="21074"/>
                  <a:pt x="1690" y="21089"/>
                  <a:pt x="1720" y="21042"/>
                </a:cubicBezTo>
                <a:cubicBezTo>
                  <a:pt x="1765" y="20969"/>
                  <a:pt x="1775" y="20685"/>
                  <a:pt x="1731" y="20685"/>
                </a:cubicBezTo>
                <a:close/>
                <a:moveTo>
                  <a:pt x="1268" y="20944"/>
                </a:moveTo>
                <a:cubicBezTo>
                  <a:pt x="1255" y="20954"/>
                  <a:pt x="1243" y="20976"/>
                  <a:pt x="1243" y="21009"/>
                </a:cubicBezTo>
                <a:cubicBezTo>
                  <a:pt x="1243" y="21025"/>
                  <a:pt x="1257" y="21035"/>
                  <a:pt x="1275" y="21035"/>
                </a:cubicBezTo>
                <a:cubicBezTo>
                  <a:pt x="1294" y="21035"/>
                  <a:pt x="1305" y="21008"/>
                  <a:pt x="1299" y="20970"/>
                </a:cubicBezTo>
                <a:cubicBezTo>
                  <a:pt x="1295" y="20940"/>
                  <a:pt x="1281" y="20935"/>
                  <a:pt x="1268" y="20944"/>
                </a:cubicBezTo>
                <a:close/>
                <a:moveTo>
                  <a:pt x="1047" y="21146"/>
                </a:moveTo>
                <a:cubicBezTo>
                  <a:pt x="1038" y="21170"/>
                  <a:pt x="1035" y="21220"/>
                  <a:pt x="1040" y="21256"/>
                </a:cubicBezTo>
                <a:cubicBezTo>
                  <a:pt x="1054" y="21354"/>
                  <a:pt x="1064" y="21335"/>
                  <a:pt x="1064" y="21211"/>
                </a:cubicBezTo>
                <a:cubicBezTo>
                  <a:pt x="1064" y="21150"/>
                  <a:pt x="1056" y="21121"/>
                  <a:pt x="1047" y="21146"/>
                </a:cubicBezTo>
                <a:close/>
                <a:moveTo>
                  <a:pt x="900" y="21250"/>
                </a:moveTo>
                <a:cubicBezTo>
                  <a:pt x="890" y="21250"/>
                  <a:pt x="887" y="21282"/>
                  <a:pt x="892" y="21321"/>
                </a:cubicBezTo>
                <a:cubicBezTo>
                  <a:pt x="898" y="21360"/>
                  <a:pt x="906" y="21392"/>
                  <a:pt x="910" y="21392"/>
                </a:cubicBezTo>
                <a:cubicBezTo>
                  <a:pt x="914" y="21392"/>
                  <a:pt x="918" y="21360"/>
                  <a:pt x="918" y="21321"/>
                </a:cubicBezTo>
                <a:cubicBezTo>
                  <a:pt x="918" y="21282"/>
                  <a:pt x="909" y="21250"/>
                  <a:pt x="900" y="21250"/>
                </a:cubicBezTo>
                <a:close/>
                <a:moveTo>
                  <a:pt x="1076" y="21444"/>
                </a:moveTo>
                <a:cubicBezTo>
                  <a:pt x="1068" y="21455"/>
                  <a:pt x="1064" y="21477"/>
                  <a:pt x="1064" y="21509"/>
                </a:cubicBezTo>
                <a:cubicBezTo>
                  <a:pt x="1064" y="21566"/>
                  <a:pt x="1083" y="21600"/>
                  <a:pt x="1113" y="21600"/>
                </a:cubicBezTo>
                <a:cubicBezTo>
                  <a:pt x="1140" y="21600"/>
                  <a:pt x="1161" y="21576"/>
                  <a:pt x="1161" y="21542"/>
                </a:cubicBezTo>
                <a:cubicBezTo>
                  <a:pt x="1161" y="21507"/>
                  <a:pt x="1140" y="21461"/>
                  <a:pt x="1113" y="21444"/>
                </a:cubicBezTo>
                <a:cubicBezTo>
                  <a:pt x="1096" y="21434"/>
                  <a:pt x="1084" y="21434"/>
                  <a:pt x="1076" y="2144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05"/>
          <p:cNvGrpSpPr>
            <a:grpSpLocks/>
          </p:cNvGrpSpPr>
          <p:nvPr/>
        </p:nvGrpSpPr>
        <p:grpSpPr bwMode="auto">
          <a:xfrm>
            <a:off x="5951540" y="1557339"/>
            <a:ext cx="3673475" cy="2303463"/>
            <a:chOff x="4427984" y="1556792"/>
            <a:chExt cx="3672408" cy="2304256"/>
          </a:xfrm>
        </p:grpSpPr>
        <p:sp>
          <p:nvSpPr>
            <p:cNvPr id="68" name="Ellipse 67"/>
            <p:cNvSpPr>
              <a:spLocks noChangeArrowheads="1"/>
            </p:cNvSpPr>
            <p:nvPr/>
          </p:nvSpPr>
          <p:spPr bwMode="auto">
            <a:xfrm>
              <a:off x="4427984" y="1556792"/>
              <a:ext cx="3672408" cy="2304256"/>
            </a:xfrm>
            <a:prstGeom prst="ellipse">
              <a:avLst/>
            </a:prstGeom>
            <a:solidFill>
              <a:srgbClr val="CBD9D5"/>
            </a:solidFill>
            <a:ln w="10000">
              <a:solidFill>
                <a:srgbClr val="7BA79D"/>
              </a:solidFill>
              <a:round/>
              <a:headEnd/>
              <a:tailE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sz="1867" dirty="0">
                <a:solidFill>
                  <a:prstClr val="black"/>
                </a:solidFill>
              </a:endParaRPr>
            </a:p>
          </p:txBody>
        </p:sp>
        <p:sp>
          <p:nvSpPr>
            <p:cNvPr id="52321" name="ZoneTexte 68"/>
            <p:cNvSpPr txBox="1">
              <a:spLocks noChangeArrowheads="1"/>
            </p:cNvSpPr>
            <p:nvPr/>
          </p:nvSpPr>
          <p:spPr bwMode="auto">
            <a:xfrm>
              <a:off x="5004047" y="1916832"/>
              <a:ext cx="707040" cy="37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fr-FR" altLang="en-US" sz="1867">
                  <a:solidFill>
                    <a:srgbClr val="000000"/>
                  </a:solidFill>
                  <a:latin typeface="Tw Cen MT" charset="0"/>
                </a:rPr>
                <a:t>H</a:t>
              </a:r>
              <a:r>
                <a:rPr lang="fr-FR" altLang="en-US" sz="1867" baseline="-25000">
                  <a:solidFill>
                    <a:srgbClr val="000000"/>
                  </a:solidFill>
                  <a:latin typeface="Tw Cen MT" charset="0"/>
                </a:rPr>
                <a:t>3</a:t>
              </a:r>
              <a:r>
                <a:rPr lang="fr-FR" altLang="en-US" sz="1867">
                  <a:solidFill>
                    <a:srgbClr val="000000"/>
                  </a:solidFill>
                  <a:latin typeface="Tw Cen MT" charset="0"/>
                </a:rPr>
                <a:t>O</a:t>
              </a:r>
              <a:r>
                <a:rPr lang="fr-FR" altLang="en-US" sz="1867" baseline="30000">
                  <a:solidFill>
                    <a:srgbClr val="000000"/>
                  </a:solidFill>
                  <a:latin typeface="Tw Cen MT" charset="0"/>
                </a:rPr>
                <a:t>+</a:t>
              </a:r>
            </a:p>
          </p:txBody>
        </p:sp>
      </p:grpSp>
      <p:grpSp>
        <p:nvGrpSpPr>
          <p:cNvPr id="4" name="Groupe 76"/>
          <p:cNvGrpSpPr>
            <a:grpSpLocks/>
          </p:cNvGrpSpPr>
          <p:nvPr/>
        </p:nvGrpSpPr>
        <p:grpSpPr bwMode="auto">
          <a:xfrm>
            <a:off x="5448301" y="4005264"/>
            <a:ext cx="5219699" cy="3168651"/>
            <a:chOff x="3923928" y="4005064"/>
            <a:chExt cx="5220072" cy="3168352"/>
          </a:xfrm>
        </p:grpSpPr>
        <p:sp>
          <p:nvSpPr>
            <p:cNvPr id="75" name="Ellipse 74"/>
            <p:cNvSpPr>
              <a:spLocks noChangeArrowheads="1"/>
            </p:cNvSpPr>
            <p:nvPr/>
          </p:nvSpPr>
          <p:spPr bwMode="auto">
            <a:xfrm>
              <a:off x="3923928" y="4005064"/>
              <a:ext cx="5220072" cy="3168352"/>
            </a:xfrm>
            <a:prstGeom prst="ellipse">
              <a:avLst/>
            </a:prstGeom>
            <a:solidFill>
              <a:srgbClr val="D8B25C"/>
            </a:solidFill>
            <a:ln w="10000">
              <a:solidFill>
                <a:srgbClr val="D8B25C"/>
              </a:solidFill>
              <a:round/>
              <a:headEnd/>
              <a:tailE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sp>
          <p:nvSpPr>
            <p:cNvPr id="52319" name="ZoneTexte 75"/>
            <p:cNvSpPr txBox="1">
              <a:spLocks noChangeArrowheads="1"/>
            </p:cNvSpPr>
            <p:nvPr/>
          </p:nvSpPr>
          <p:spPr bwMode="auto">
            <a:xfrm>
              <a:off x="8316415" y="5013176"/>
              <a:ext cx="534159" cy="379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fr-FR" altLang="en-US" sz="1867">
                  <a:solidFill>
                    <a:srgbClr val="000000"/>
                  </a:solidFill>
                  <a:latin typeface="Tw Cen MT" charset="0"/>
                </a:rPr>
                <a:t>e</a:t>
              </a:r>
              <a:r>
                <a:rPr lang="fr-FR" altLang="en-US" sz="1867" baseline="30000">
                  <a:solidFill>
                    <a:srgbClr val="000000"/>
                  </a:solidFill>
                  <a:latin typeface="Tw Cen MT" charset="0"/>
                </a:rPr>
                <a:t>-</a:t>
              </a:r>
              <a:r>
                <a:rPr lang="fr-FR" altLang="en-US" sz="1867" baseline="-25000">
                  <a:solidFill>
                    <a:srgbClr val="000000"/>
                  </a:solidFill>
                  <a:latin typeface="Tw Cen MT" charset="0"/>
                </a:rPr>
                <a:t>aq</a:t>
              </a:r>
              <a:endParaRPr lang="fr-FR" altLang="en-US" sz="1867" baseline="30000">
                <a:solidFill>
                  <a:srgbClr val="000000"/>
                </a:solidFill>
                <a:latin typeface="Tw Cen MT" charset="0"/>
              </a:endParaRPr>
            </a:p>
          </p:txBody>
        </p:sp>
      </p:grpSp>
      <p:cxnSp>
        <p:nvCxnSpPr>
          <p:cNvPr id="28" name="Connecteur droit 27"/>
          <p:cNvCxnSpPr>
            <a:stCxn id="7" idx="7"/>
          </p:cNvCxnSpPr>
          <p:nvPr/>
        </p:nvCxnSpPr>
        <p:spPr>
          <a:xfrm flipV="1">
            <a:off x="6032503" y="4167190"/>
            <a:ext cx="434975" cy="4048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6403975" y="3797300"/>
            <a:ext cx="431800" cy="431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sz="1867">
              <a:solidFill>
                <a:prstClr val="black"/>
              </a:solidFill>
            </a:endParaRPr>
          </a:p>
        </p:txBody>
      </p:sp>
      <p:grpSp>
        <p:nvGrpSpPr>
          <p:cNvPr id="5" name="Groupe 39"/>
          <p:cNvGrpSpPr>
            <a:grpSpLocks/>
          </p:cNvGrpSpPr>
          <p:nvPr/>
        </p:nvGrpSpPr>
        <p:grpSpPr bwMode="auto">
          <a:xfrm rot="2655110">
            <a:off x="7094539" y="2054225"/>
            <a:ext cx="1892300" cy="1150939"/>
            <a:chOff x="5416366" y="2276872"/>
            <a:chExt cx="1891938" cy="1152128"/>
          </a:xfrm>
        </p:grpSpPr>
        <p:sp>
          <p:nvSpPr>
            <p:cNvPr id="35" name="Ellipse 34"/>
            <p:cNvSpPr/>
            <p:nvPr/>
          </p:nvSpPr>
          <p:spPr>
            <a:xfrm>
              <a:off x="6135607" y="2996845"/>
              <a:ext cx="431717" cy="4322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36" name="Connecteur droit 35"/>
            <p:cNvCxnSpPr>
              <a:stCxn id="35" idx="1"/>
            </p:cNvCxnSpPr>
            <p:nvPr/>
          </p:nvCxnSpPr>
          <p:spPr>
            <a:xfrm flipH="1" flipV="1">
              <a:off x="5784021" y="2645206"/>
              <a:ext cx="415845" cy="41476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Ellipse 36"/>
            <p:cNvSpPr/>
            <p:nvPr/>
          </p:nvSpPr>
          <p:spPr>
            <a:xfrm flipH="1">
              <a:off x="5415425" y="2277195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38" name="Connecteur droit 37"/>
            <p:cNvCxnSpPr>
              <a:stCxn id="35" idx="7"/>
            </p:cNvCxnSpPr>
            <p:nvPr/>
          </p:nvCxnSpPr>
          <p:spPr>
            <a:xfrm flipV="1">
              <a:off x="6504000" y="2655016"/>
              <a:ext cx="434892" cy="4052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Ellipse 38"/>
            <p:cNvSpPr/>
            <p:nvPr/>
          </p:nvSpPr>
          <p:spPr>
            <a:xfrm>
              <a:off x="6875596" y="2283924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e 40"/>
          <p:cNvGrpSpPr>
            <a:grpSpLocks/>
          </p:cNvGrpSpPr>
          <p:nvPr/>
        </p:nvGrpSpPr>
        <p:grpSpPr bwMode="auto">
          <a:xfrm rot="-3140577">
            <a:off x="5699919" y="5496720"/>
            <a:ext cx="1892300" cy="1150939"/>
            <a:chOff x="5416366" y="2276872"/>
            <a:chExt cx="1891938" cy="1152128"/>
          </a:xfrm>
        </p:grpSpPr>
        <p:sp>
          <p:nvSpPr>
            <p:cNvPr id="42" name="Ellipse 41"/>
            <p:cNvSpPr/>
            <p:nvPr/>
          </p:nvSpPr>
          <p:spPr>
            <a:xfrm>
              <a:off x="6138223" y="2995470"/>
              <a:ext cx="431717" cy="4322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43" name="Connecteur droit 42"/>
            <p:cNvCxnSpPr>
              <a:stCxn id="42" idx="1"/>
            </p:cNvCxnSpPr>
            <p:nvPr/>
          </p:nvCxnSpPr>
          <p:spPr>
            <a:xfrm flipH="1" flipV="1">
              <a:off x="5784544" y="2644284"/>
              <a:ext cx="415845" cy="41476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Ellipse 43"/>
            <p:cNvSpPr/>
            <p:nvPr/>
          </p:nvSpPr>
          <p:spPr>
            <a:xfrm flipH="1">
              <a:off x="5417218" y="2275903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45" name="Connecteur droit 44"/>
            <p:cNvCxnSpPr>
              <a:stCxn id="42" idx="7"/>
            </p:cNvCxnSpPr>
            <p:nvPr/>
          </p:nvCxnSpPr>
          <p:spPr>
            <a:xfrm flipV="1">
              <a:off x="6505280" y="2654898"/>
              <a:ext cx="434892" cy="4052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Ellipse 45"/>
            <p:cNvSpPr/>
            <p:nvPr/>
          </p:nvSpPr>
          <p:spPr>
            <a:xfrm>
              <a:off x="6877054" y="2284111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e 46"/>
          <p:cNvGrpSpPr>
            <a:grpSpLocks/>
          </p:cNvGrpSpPr>
          <p:nvPr/>
        </p:nvGrpSpPr>
        <p:grpSpPr bwMode="auto">
          <a:xfrm rot="332619">
            <a:off x="3086979" y="5539679"/>
            <a:ext cx="1890712" cy="1152525"/>
            <a:chOff x="5416366" y="2276872"/>
            <a:chExt cx="1891938" cy="1152128"/>
          </a:xfrm>
        </p:grpSpPr>
        <p:sp>
          <p:nvSpPr>
            <p:cNvPr id="48" name="Ellipse 47"/>
            <p:cNvSpPr/>
            <p:nvPr/>
          </p:nvSpPr>
          <p:spPr>
            <a:xfrm>
              <a:off x="6135762" y="2996874"/>
              <a:ext cx="432080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49" name="Connecteur droit 48"/>
            <p:cNvCxnSpPr>
              <a:stCxn id="48" idx="1"/>
            </p:cNvCxnSpPr>
            <p:nvPr/>
          </p:nvCxnSpPr>
          <p:spPr>
            <a:xfrm flipH="1" flipV="1">
              <a:off x="5784687" y="2644282"/>
              <a:ext cx="414607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Ellipse 49"/>
            <p:cNvSpPr/>
            <p:nvPr/>
          </p:nvSpPr>
          <p:spPr>
            <a:xfrm flipH="1">
              <a:off x="5416139" y="2275822"/>
              <a:ext cx="432080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51" name="Connecteur droit 50"/>
            <p:cNvCxnSpPr>
              <a:stCxn id="48" idx="7"/>
            </p:cNvCxnSpPr>
            <p:nvPr/>
          </p:nvCxnSpPr>
          <p:spPr>
            <a:xfrm flipV="1">
              <a:off x="6503346" y="2653297"/>
              <a:ext cx="435257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Ellipse 51"/>
            <p:cNvSpPr/>
            <p:nvPr/>
          </p:nvSpPr>
          <p:spPr>
            <a:xfrm>
              <a:off x="6875843" y="2285755"/>
              <a:ext cx="432080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e 52"/>
          <p:cNvGrpSpPr>
            <a:grpSpLocks/>
          </p:cNvGrpSpPr>
          <p:nvPr/>
        </p:nvGrpSpPr>
        <p:grpSpPr bwMode="auto">
          <a:xfrm rot="-1615755">
            <a:off x="3216278" y="2205040"/>
            <a:ext cx="1890713" cy="1152525"/>
            <a:chOff x="5416366" y="2276872"/>
            <a:chExt cx="1891938" cy="1152128"/>
          </a:xfrm>
        </p:grpSpPr>
        <p:sp>
          <p:nvSpPr>
            <p:cNvPr id="54" name="Ellipse 53"/>
            <p:cNvSpPr/>
            <p:nvPr/>
          </p:nvSpPr>
          <p:spPr>
            <a:xfrm>
              <a:off x="6135483" y="2996515"/>
              <a:ext cx="432080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55" name="Connecteur droit 54"/>
            <p:cNvCxnSpPr>
              <a:stCxn id="54" idx="1"/>
            </p:cNvCxnSpPr>
            <p:nvPr/>
          </p:nvCxnSpPr>
          <p:spPr>
            <a:xfrm flipH="1" flipV="1">
              <a:off x="5784907" y="2644114"/>
              <a:ext cx="41460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Ellipse 55"/>
            <p:cNvSpPr/>
            <p:nvPr/>
          </p:nvSpPr>
          <p:spPr>
            <a:xfrm flipH="1">
              <a:off x="5416855" y="2275843"/>
              <a:ext cx="432080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57" name="Connecteur droit 56"/>
            <p:cNvCxnSpPr>
              <a:stCxn id="54" idx="7"/>
            </p:cNvCxnSpPr>
            <p:nvPr/>
          </p:nvCxnSpPr>
          <p:spPr>
            <a:xfrm flipV="1">
              <a:off x="6503446" y="2653858"/>
              <a:ext cx="435257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Ellipse 57"/>
            <p:cNvSpPr/>
            <p:nvPr/>
          </p:nvSpPr>
          <p:spPr>
            <a:xfrm>
              <a:off x="6876002" y="2286529"/>
              <a:ext cx="432080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e 58"/>
          <p:cNvGrpSpPr>
            <a:grpSpLocks/>
          </p:cNvGrpSpPr>
          <p:nvPr/>
        </p:nvGrpSpPr>
        <p:grpSpPr bwMode="auto">
          <a:xfrm rot="6693207">
            <a:off x="7545390" y="4376739"/>
            <a:ext cx="1892300" cy="1152525"/>
            <a:chOff x="5416366" y="2276872"/>
            <a:chExt cx="1891938" cy="1152128"/>
          </a:xfrm>
        </p:grpSpPr>
        <p:sp>
          <p:nvSpPr>
            <p:cNvPr id="60" name="Ellipse 59"/>
            <p:cNvSpPr/>
            <p:nvPr/>
          </p:nvSpPr>
          <p:spPr>
            <a:xfrm>
              <a:off x="6136960" y="2997478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61" name="Connecteur droit 60"/>
            <p:cNvCxnSpPr>
              <a:stCxn id="60" idx="1"/>
            </p:cNvCxnSpPr>
            <p:nvPr/>
          </p:nvCxnSpPr>
          <p:spPr>
            <a:xfrm flipH="1" flipV="1">
              <a:off x="5784512" y="2646097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Ellipse 61"/>
            <p:cNvSpPr/>
            <p:nvPr/>
          </p:nvSpPr>
          <p:spPr>
            <a:xfrm flipH="1">
              <a:off x="5415611" y="2277369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63" name="Connecteur droit 62"/>
            <p:cNvCxnSpPr>
              <a:stCxn id="60" idx="7"/>
            </p:cNvCxnSpPr>
            <p:nvPr/>
          </p:nvCxnSpPr>
          <p:spPr>
            <a:xfrm flipV="1">
              <a:off x="6505624" y="2655788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Ellipse 63"/>
            <p:cNvSpPr/>
            <p:nvPr/>
          </p:nvSpPr>
          <p:spPr>
            <a:xfrm>
              <a:off x="6876878" y="2287229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cxnSp>
        <p:nvCxnSpPr>
          <p:cNvPr id="67" name="Connecteur droit 66"/>
          <p:cNvCxnSpPr>
            <a:stCxn id="35" idx="4"/>
          </p:cNvCxnSpPr>
          <p:nvPr/>
        </p:nvCxnSpPr>
        <p:spPr>
          <a:xfrm flipH="1">
            <a:off x="7391402" y="3035300"/>
            <a:ext cx="239713" cy="17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e 71"/>
          <p:cNvGrpSpPr>
            <a:grpSpLocks/>
          </p:cNvGrpSpPr>
          <p:nvPr/>
        </p:nvGrpSpPr>
        <p:grpSpPr bwMode="auto">
          <a:xfrm>
            <a:off x="1774827" y="3500439"/>
            <a:ext cx="2520951" cy="1657351"/>
            <a:chOff x="251520" y="3501008"/>
            <a:chExt cx="2520280" cy="1656184"/>
          </a:xfrm>
        </p:grpSpPr>
        <p:sp>
          <p:nvSpPr>
            <p:cNvPr id="70" name="Ellipse 69"/>
            <p:cNvSpPr>
              <a:spLocks noChangeArrowheads="1"/>
            </p:cNvSpPr>
            <p:nvPr/>
          </p:nvSpPr>
          <p:spPr bwMode="auto">
            <a:xfrm>
              <a:off x="251520" y="3501008"/>
              <a:ext cx="2520280" cy="1656184"/>
            </a:xfrm>
            <a:prstGeom prst="ellipse">
              <a:avLst/>
            </a:prstGeom>
            <a:solidFill>
              <a:srgbClr val="EFCDC1"/>
            </a:solidFill>
            <a:ln w="10000">
              <a:solidFill>
                <a:schemeClr val="accent2"/>
              </a:solidFill>
              <a:round/>
              <a:headEnd/>
              <a:tailE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sp>
          <p:nvSpPr>
            <p:cNvPr id="52292" name="ZoneTexte 70"/>
            <p:cNvSpPr txBox="1">
              <a:spLocks noChangeArrowheads="1"/>
            </p:cNvSpPr>
            <p:nvPr/>
          </p:nvSpPr>
          <p:spPr bwMode="auto">
            <a:xfrm>
              <a:off x="791316" y="3774807"/>
              <a:ext cx="609300" cy="37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fr-FR" altLang="en-US" sz="1867" dirty="0">
                  <a:solidFill>
                    <a:srgbClr val="000000"/>
                  </a:solidFill>
                  <a:latin typeface="Tw Cen MT" charset="0"/>
                </a:rPr>
                <a:t>°OH</a:t>
              </a:r>
              <a:endParaRPr lang="fr-FR" altLang="en-US" sz="1867" baseline="30000" dirty="0">
                <a:solidFill>
                  <a:srgbClr val="000000"/>
                </a:solidFill>
                <a:latin typeface="Tw Cen MT" charset="0"/>
              </a:endParaRPr>
            </a:p>
          </p:txBody>
        </p:sp>
      </p:grpSp>
      <p:sp>
        <p:nvSpPr>
          <p:cNvPr id="7" name="Ellipse 6"/>
          <p:cNvSpPr/>
          <p:nvPr/>
        </p:nvSpPr>
        <p:spPr>
          <a:xfrm>
            <a:off x="5664200" y="4508502"/>
            <a:ext cx="431800" cy="433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67">
              <a:solidFill>
                <a:prstClr val="white"/>
              </a:solidFill>
            </a:endParaRPr>
          </a:p>
        </p:txBody>
      </p:sp>
      <p:cxnSp>
        <p:nvCxnSpPr>
          <p:cNvPr id="25" name="Connecteur droit 24"/>
          <p:cNvCxnSpPr>
            <a:stCxn id="7" idx="1"/>
          </p:cNvCxnSpPr>
          <p:nvPr/>
        </p:nvCxnSpPr>
        <p:spPr>
          <a:xfrm flipH="1" flipV="1">
            <a:off x="5313366" y="4157666"/>
            <a:ext cx="414337" cy="414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 flipH="1">
            <a:off x="4943475" y="3789363"/>
            <a:ext cx="431800" cy="431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sz="1867">
              <a:solidFill>
                <a:prstClr val="black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2063751" y="4292602"/>
            <a:ext cx="21590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67">
              <a:solidFill>
                <a:prstClr val="white"/>
              </a:solidFill>
            </a:endParaRPr>
          </a:p>
        </p:txBody>
      </p:sp>
      <p:sp>
        <p:nvSpPr>
          <p:cNvPr id="74" name="Ellipse 73"/>
          <p:cNvSpPr>
            <a:spLocks noChangeArrowheads="1"/>
          </p:cNvSpPr>
          <p:nvPr/>
        </p:nvSpPr>
        <p:spPr bwMode="auto">
          <a:xfrm>
            <a:off x="6311903" y="4508503"/>
            <a:ext cx="144463" cy="144463"/>
          </a:xfrm>
          <a:prstGeom prst="ellipse">
            <a:avLst/>
          </a:prstGeom>
          <a:solidFill>
            <a:srgbClr val="FF0000"/>
          </a:solidFill>
          <a:ln w="10000">
            <a:solidFill>
              <a:schemeClr val="accent1"/>
            </a:solidFill>
            <a:round/>
            <a:headEnd/>
            <a:tailE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sz="1867">
              <a:solidFill>
                <a:prstClr val="white"/>
              </a:solidFill>
            </a:endParaRPr>
          </a:p>
        </p:txBody>
      </p:sp>
      <p:grpSp>
        <p:nvGrpSpPr>
          <p:cNvPr id="12" name="Groupe 77"/>
          <p:cNvGrpSpPr>
            <a:grpSpLocks/>
          </p:cNvGrpSpPr>
          <p:nvPr/>
        </p:nvGrpSpPr>
        <p:grpSpPr bwMode="auto">
          <a:xfrm rot="9963926">
            <a:off x="8629651" y="6076949"/>
            <a:ext cx="1892300" cy="1150939"/>
            <a:chOff x="5416366" y="2276872"/>
            <a:chExt cx="1891938" cy="1152128"/>
          </a:xfrm>
        </p:grpSpPr>
        <p:sp>
          <p:nvSpPr>
            <p:cNvPr id="79" name="Ellipse 78"/>
            <p:cNvSpPr/>
            <p:nvPr/>
          </p:nvSpPr>
          <p:spPr>
            <a:xfrm>
              <a:off x="6137680" y="2995658"/>
              <a:ext cx="431717" cy="4322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80" name="Connecteur droit 79"/>
            <p:cNvCxnSpPr>
              <a:stCxn id="79" idx="1"/>
            </p:cNvCxnSpPr>
            <p:nvPr/>
          </p:nvCxnSpPr>
          <p:spPr>
            <a:xfrm flipH="1" flipV="1">
              <a:off x="5784475" y="2646981"/>
              <a:ext cx="415845" cy="41476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Ellipse 80"/>
            <p:cNvSpPr/>
            <p:nvPr/>
          </p:nvSpPr>
          <p:spPr>
            <a:xfrm flipH="1">
              <a:off x="5416545" y="2276197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82" name="Connecteur droit 81"/>
            <p:cNvCxnSpPr>
              <a:stCxn id="79" idx="7"/>
            </p:cNvCxnSpPr>
            <p:nvPr/>
          </p:nvCxnSpPr>
          <p:spPr>
            <a:xfrm flipV="1">
              <a:off x="6506370" y="2656615"/>
              <a:ext cx="434892" cy="4052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Ellipse 82"/>
            <p:cNvSpPr/>
            <p:nvPr/>
          </p:nvSpPr>
          <p:spPr>
            <a:xfrm>
              <a:off x="6878223" y="2284006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e 83"/>
          <p:cNvGrpSpPr>
            <a:grpSpLocks/>
          </p:cNvGrpSpPr>
          <p:nvPr/>
        </p:nvGrpSpPr>
        <p:grpSpPr bwMode="auto">
          <a:xfrm rot="-3949162">
            <a:off x="1490663" y="1503364"/>
            <a:ext cx="1892300" cy="1152525"/>
            <a:chOff x="5416366" y="2276872"/>
            <a:chExt cx="1891938" cy="1152128"/>
          </a:xfrm>
        </p:grpSpPr>
        <p:sp>
          <p:nvSpPr>
            <p:cNvPr id="85" name="Ellipse 84"/>
            <p:cNvSpPr/>
            <p:nvPr/>
          </p:nvSpPr>
          <p:spPr>
            <a:xfrm>
              <a:off x="6137207" y="2996148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86" name="Connecteur droit 85"/>
            <p:cNvCxnSpPr>
              <a:stCxn id="85" idx="1"/>
            </p:cNvCxnSpPr>
            <p:nvPr/>
          </p:nvCxnSpPr>
          <p:spPr>
            <a:xfrm flipH="1" flipV="1">
              <a:off x="5785036" y="2643873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Ellipse 86"/>
            <p:cNvSpPr/>
            <p:nvPr/>
          </p:nvSpPr>
          <p:spPr>
            <a:xfrm flipH="1">
              <a:off x="5416994" y="227573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88" name="Connecteur droit 87"/>
            <p:cNvCxnSpPr>
              <a:stCxn id="85" idx="7"/>
            </p:cNvCxnSpPr>
            <p:nvPr/>
          </p:nvCxnSpPr>
          <p:spPr>
            <a:xfrm flipV="1">
              <a:off x="6504925" y="2653430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Ellipse 88"/>
            <p:cNvSpPr/>
            <p:nvPr/>
          </p:nvSpPr>
          <p:spPr>
            <a:xfrm>
              <a:off x="6877267" y="2284673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e 90"/>
          <p:cNvGrpSpPr>
            <a:grpSpLocks/>
          </p:cNvGrpSpPr>
          <p:nvPr/>
        </p:nvGrpSpPr>
        <p:grpSpPr bwMode="auto">
          <a:xfrm rot="-6897371">
            <a:off x="1102519" y="5611020"/>
            <a:ext cx="1892300" cy="1150939"/>
            <a:chOff x="5416366" y="2276872"/>
            <a:chExt cx="1891938" cy="1152128"/>
          </a:xfrm>
        </p:grpSpPr>
        <p:sp>
          <p:nvSpPr>
            <p:cNvPr id="92" name="Ellipse 91"/>
            <p:cNvSpPr/>
            <p:nvPr/>
          </p:nvSpPr>
          <p:spPr>
            <a:xfrm>
              <a:off x="6137028" y="2996116"/>
              <a:ext cx="431717" cy="4322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93" name="Connecteur droit 92"/>
            <p:cNvCxnSpPr>
              <a:stCxn id="92" idx="1"/>
            </p:cNvCxnSpPr>
            <p:nvPr/>
          </p:nvCxnSpPr>
          <p:spPr>
            <a:xfrm flipH="1" flipV="1">
              <a:off x="5785154" y="2645272"/>
              <a:ext cx="415845" cy="414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Ellipse 93"/>
            <p:cNvSpPr/>
            <p:nvPr/>
          </p:nvSpPr>
          <p:spPr>
            <a:xfrm flipH="1">
              <a:off x="5420188" y="2274738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95" name="Connecteur droit 94"/>
            <p:cNvCxnSpPr>
              <a:stCxn id="92" idx="7"/>
            </p:cNvCxnSpPr>
            <p:nvPr/>
          </p:nvCxnSpPr>
          <p:spPr>
            <a:xfrm flipV="1">
              <a:off x="6507151" y="2654352"/>
              <a:ext cx="434892" cy="4052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Ellipse 95"/>
            <p:cNvSpPr/>
            <p:nvPr/>
          </p:nvSpPr>
          <p:spPr>
            <a:xfrm>
              <a:off x="6877571" y="2284232"/>
              <a:ext cx="431717" cy="43224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e 96"/>
          <p:cNvGrpSpPr>
            <a:grpSpLocks/>
          </p:cNvGrpSpPr>
          <p:nvPr/>
        </p:nvGrpSpPr>
        <p:grpSpPr bwMode="auto">
          <a:xfrm rot="4653220">
            <a:off x="9517063" y="2892427"/>
            <a:ext cx="1892300" cy="1152525"/>
            <a:chOff x="5416366" y="2276872"/>
            <a:chExt cx="1891938" cy="1152128"/>
          </a:xfrm>
        </p:grpSpPr>
        <p:sp>
          <p:nvSpPr>
            <p:cNvPr id="98" name="Ellipse 97"/>
            <p:cNvSpPr/>
            <p:nvPr/>
          </p:nvSpPr>
          <p:spPr>
            <a:xfrm>
              <a:off x="6136838" y="2997392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99" name="Connecteur droit 98"/>
            <p:cNvCxnSpPr>
              <a:stCxn id="98" idx="1"/>
            </p:cNvCxnSpPr>
            <p:nvPr/>
          </p:nvCxnSpPr>
          <p:spPr>
            <a:xfrm flipH="1" flipV="1">
              <a:off x="5783590" y="2646095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Ellipse 99"/>
            <p:cNvSpPr/>
            <p:nvPr/>
          </p:nvSpPr>
          <p:spPr>
            <a:xfrm flipH="1">
              <a:off x="5414813" y="227738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101" name="Connecteur droit 100"/>
            <p:cNvCxnSpPr>
              <a:stCxn id="98" idx="7"/>
            </p:cNvCxnSpPr>
            <p:nvPr/>
          </p:nvCxnSpPr>
          <p:spPr>
            <a:xfrm flipV="1">
              <a:off x="6504360" y="2656003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Ellipse 101"/>
            <p:cNvSpPr/>
            <p:nvPr/>
          </p:nvSpPr>
          <p:spPr>
            <a:xfrm>
              <a:off x="6875397" y="2287671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e 112"/>
          <p:cNvGrpSpPr>
            <a:grpSpLocks/>
          </p:cNvGrpSpPr>
          <p:nvPr/>
        </p:nvGrpSpPr>
        <p:grpSpPr bwMode="auto">
          <a:xfrm rot="-3949162">
            <a:off x="85727" y="927102"/>
            <a:ext cx="1892300" cy="1152527"/>
            <a:chOff x="5416366" y="2276872"/>
            <a:chExt cx="1891938" cy="1152128"/>
          </a:xfrm>
        </p:grpSpPr>
        <p:sp>
          <p:nvSpPr>
            <p:cNvPr id="114" name="Ellipse 113"/>
            <p:cNvSpPr/>
            <p:nvPr/>
          </p:nvSpPr>
          <p:spPr>
            <a:xfrm>
              <a:off x="6137207" y="2996147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115" name="Connecteur droit 114"/>
            <p:cNvCxnSpPr>
              <a:stCxn id="114" idx="1"/>
            </p:cNvCxnSpPr>
            <p:nvPr/>
          </p:nvCxnSpPr>
          <p:spPr>
            <a:xfrm flipH="1" flipV="1">
              <a:off x="5785037" y="2643873"/>
              <a:ext cx="415845" cy="4157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Ellipse 115"/>
            <p:cNvSpPr/>
            <p:nvPr/>
          </p:nvSpPr>
          <p:spPr>
            <a:xfrm flipH="1">
              <a:off x="5416995" y="227573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117" name="Connecteur droit 116"/>
            <p:cNvCxnSpPr>
              <a:stCxn id="114" idx="7"/>
            </p:cNvCxnSpPr>
            <p:nvPr/>
          </p:nvCxnSpPr>
          <p:spPr>
            <a:xfrm flipV="1">
              <a:off x="6504926" y="2653430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Ellipse 117"/>
            <p:cNvSpPr/>
            <p:nvPr/>
          </p:nvSpPr>
          <p:spPr>
            <a:xfrm>
              <a:off x="6876470" y="228677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e 89"/>
          <p:cNvGrpSpPr>
            <a:grpSpLocks/>
          </p:cNvGrpSpPr>
          <p:nvPr/>
        </p:nvGrpSpPr>
        <p:grpSpPr bwMode="auto">
          <a:xfrm rot="4653220">
            <a:off x="8775703" y="868364"/>
            <a:ext cx="1892300" cy="1152525"/>
            <a:chOff x="5416366" y="2276872"/>
            <a:chExt cx="1891938" cy="1152129"/>
          </a:xfrm>
        </p:grpSpPr>
        <p:sp>
          <p:nvSpPr>
            <p:cNvPr id="103" name="Ellipse 102"/>
            <p:cNvSpPr/>
            <p:nvPr/>
          </p:nvSpPr>
          <p:spPr>
            <a:xfrm>
              <a:off x="6136839" y="2997392"/>
              <a:ext cx="431717" cy="43165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104" name="Connecteur droit 103"/>
            <p:cNvCxnSpPr>
              <a:stCxn id="103" idx="1"/>
            </p:cNvCxnSpPr>
            <p:nvPr/>
          </p:nvCxnSpPr>
          <p:spPr>
            <a:xfrm flipH="1" flipV="1">
              <a:off x="5783591" y="2646097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Ellipse 104"/>
            <p:cNvSpPr/>
            <p:nvPr/>
          </p:nvSpPr>
          <p:spPr>
            <a:xfrm flipH="1">
              <a:off x="5414814" y="2277381"/>
              <a:ext cx="431717" cy="43165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107" name="Connecteur droit 106"/>
            <p:cNvCxnSpPr>
              <a:stCxn id="103" idx="7"/>
            </p:cNvCxnSpPr>
            <p:nvPr/>
          </p:nvCxnSpPr>
          <p:spPr>
            <a:xfrm flipV="1">
              <a:off x="6504361" y="2656003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" name="Ellipse 107"/>
            <p:cNvSpPr/>
            <p:nvPr/>
          </p:nvSpPr>
          <p:spPr>
            <a:xfrm>
              <a:off x="6875398" y="2287673"/>
              <a:ext cx="431717" cy="43165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e 108"/>
          <p:cNvGrpSpPr>
            <a:grpSpLocks/>
          </p:cNvGrpSpPr>
          <p:nvPr/>
        </p:nvGrpSpPr>
        <p:grpSpPr bwMode="auto">
          <a:xfrm rot="4653220">
            <a:off x="4672015" y="515939"/>
            <a:ext cx="1892300" cy="1152525"/>
            <a:chOff x="5416366" y="2276872"/>
            <a:chExt cx="1891938" cy="1152128"/>
          </a:xfrm>
        </p:grpSpPr>
        <p:sp>
          <p:nvSpPr>
            <p:cNvPr id="110" name="Ellipse 109"/>
            <p:cNvSpPr/>
            <p:nvPr/>
          </p:nvSpPr>
          <p:spPr>
            <a:xfrm>
              <a:off x="6136839" y="2997392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111" name="Connecteur droit 110"/>
            <p:cNvCxnSpPr>
              <a:stCxn id="110" idx="1"/>
            </p:cNvCxnSpPr>
            <p:nvPr/>
          </p:nvCxnSpPr>
          <p:spPr>
            <a:xfrm flipH="1" flipV="1">
              <a:off x="5783591" y="2646095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Ellipse 111"/>
            <p:cNvSpPr/>
            <p:nvPr/>
          </p:nvSpPr>
          <p:spPr>
            <a:xfrm flipH="1">
              <a:off x="5414814" y="227738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119" name="Connecteur droit 118"/>
            <p:cNvCxnSpPr>
              <a:stCxn id="110" idx="7"/>
            </p:cNvCxnSpPr>
            <p:nvPr/>
          </p:nvCxnSpPr>
          <p:spPr>
            <a:xfrm flipV="1">
              <a:off x="6504361" y="2656003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Ellipse 119"/>
            <p:cNvSpPr/>
            <p:nvPr/>
          </p:nvSpPr>
          <p:spPr>
            <a:xfrm>
              <a:off x="6875398" y="2287672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e 120"/>
          <p:cNvGrpSpPr>
            <a:grpSpLocks/>
          </p:cNvGrpSpPr>
          <p:nvPr/>
        </p:nvGrpSpPr>
        <p:grpSpPr bwMode="auto">
          <a:xfrm rot="4653220">
            <a:off x="6688139" y="-60325"/>
            <a:ext cx="1892301" cy="1152525"/>
            <a:chOff x="5416366" y="2276872"/>
            <a:chExt cx="1891938" cy="1152128"/>
          </a:xfrm>
        </p:grpSpPr>
        <p:sp>
          <p:nvSpPr>
            <p:cNvPr id="122" name="Ellipse 121"/>
            <p:cNvSpPr/>
            <p:nvPr/>
          </p:nvSpPr>
          <p:spPr>
            <a:xfrm>
              <a:off x="6136838" y="2997391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white"/>
                </a:solidFill>
              </a:endParaRPr>
            </a:p>
          </p:txBody>
        </p:sp>
        <p:cxnSp>
          <p:nvCxnSpPr>
            <p:cNvPr id="123" name="Connecteur droit 122"/>
            <p:cNvCxnSpPr>
              <a:stCxn id="122" idx="1"/>
            </p:cNvCxnSpPr>
            <p:nvPr/>
          </p:nvCxnSpPr>
          <p:spPr>
            <a:xfrm flipH="1" flipV="1">
              <a:off x="5783591" y="2646095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4" name="Ellipse 123"/>
            <p:cNvSpPr/>
            <p:nvPr/>
          </p:nvSpPr>
          <p:spPr>
            <a:xfrm flipH="1">
              <a:off x="5414813" y="227738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  <p:cxnSp>
          <p:nvCxnSpPr>
            <p:cNvPr id="125" name="Connecteur droit 124"/>
            <p:cNvCxnSpPr>
              <a:stCxn id="122" idx="7"/>
            </p:cNvCxnSpPr>
            <p:nvPr/>
          </p:nvCxnSpPr>
          <p:spPr>
            <a:xfrm flipV="1">
              <a:off x="6504360" y="2656002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Ellipse 125"/>
            <p:cNvSpPr/>
            <p:nvPr/>
          </p:nvSpPr>
          <p:spPr>
            <a:xfrm>
              <a:off x="6875397" y="2287671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67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4765" y="-5374"/>
            <a:ext cx="516655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latin typeface="Tw Cen MT"/>
                <a:cs typeface="Tw Cen MT"/>
              </a:rPr>
              <a:t>Radicals from </a:t>
            </a:r>
            <a:r>
              <a:rPr lang="en-US" sz="1867" b="1" dirty="0">
                <a:solidFill>
                  <a:srgbClr val="00B050"/>
                </a:solidFill>
                <a:latin typeface="Tw Cen MT"/>
                <a:cs typeface="Tw Cen MT"/>
              </a:rPr>
              <a:t>auto-</a:t>
            </a:r>
            <a:r>
              <a:rPr lang="en-US" sz="1867" b="1" dirty="0" err="1">
                <a:solidFill>
                  <a:srgbClr val="00B050"/>
                </a:solidFill>
                <a:latin typeface="Tw Cen MT"/>
                <a:cs typeface="Tw Cen MT"/>
              </a:rPr>
              <a:t>ionisation</a:t>
            </a:r>
            <a:r>
              <a:rPr lang="en-US" sz="1867" b="1" dirty="0">
                <a:solidFill>
                  <a:srgbClr val="00B050"/>
                </a:solidFill>
                <a:latin typeface="Tw Cen MT"/>
                <a:cs typeface="Tw Cen MT"/>
              </a:rPr>
              <a:t> states</a:t>
            </a:r>
          </a:p>
          <a:p>
            <a:r>
              <a:rPr lang="en-US" sz="1867" b="1" dirty="0">
                <a:latin typeface="Tw Cen MT"/>
                <a:cs typeface="Tw Cen MT"/>
              </a:rPr>
              <a:t>        by M. Karamitros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01224" y="23563"/>
            <a:ext cx="330731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H</a:t>
            </a:r>
            <a:r>
              <a:rPr lang="en-US" sz="1867" baseline="-25000" dirty="0"/>
              <a:t>2</a:t>
            </a:r>
            <a:r>
              <a:rPr lang="en-US" sz="1867" dirty="0"/>
              <a:t>O</a:t>
            </a:r>
            <a:r>
              <a:rPr lang="en-US" sz="1867" baseline="30000" dirty="0"/>
              <a:t>+</a:t>
            </a:r>
            <a:r>
              <a:rPr lang="en-US" sz="1867" dirty="0"/>
              <a:t>+ e</a:t>
            </a:r>
            <a:r>
              <a:rPr lang="en-US" sz="1867" baseline="30000" dirty="0"/>
              <a:t>-</a:t>
            </a:r>
            <a:r>
              <a:rPr lang="en-US" sz="1867" dirty="0"/>
              <a:t>→H</a:t>
            </a:r>
            <a:r>
              <a:rPr lang="en-US" sz="1867" baseline="-25000" dirty="0"/>
              <a:t>3</a:t>
            </a:r>
            <a:r>
              <a:rPr lang="en-US" sz="1867" dirty="0"/>
              <a:t>O</a:t>
            </a:r>
            <a:r>
              <a:rPr lang="en-US" sz="1867" baseline="30000" dirty="0"/>
              <a:t> +</a:t>
            </a:r>
            <a:r>
              <a:rPr lang="en-US" sz="1867" dirty="0"/>
              <a:t> + </a:t>
            </a:r>
            <a:r>
              <a:rPr lang="en-US" sz="2000" baseline="30000" dirty="0"/>
              <a:t>•</a:t>
            </a:r>
            <a:r>
              <a:rPr lang="en-US" sz="1867" dirty="0"/>
              <a:t>OH + e</a:t>
            </a:r>
            <a:r>
              <a:rPr lang="en-US" sz="1867" baseline="30000" dirty="0"/>
              <a:t>-</a:t>
            </a:r>
            <a:r>
              <a:rPr lang="en-US" sz="1867" baseline="-25000" dirty="0" err="1"/>
              <a:t>aq</a:t>
            </a:r>
            <a:r>
              <a:rPr lang="en-US" sz="1867" baseline="-25000" dirty="0"/>
              <a:t> </a:t>
            </a:r>
            <a:endParaRPr lang="fr-FR" sz="1867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6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372">
        <p:fade/>
      </p:transition>
    </mc:Choice>
    <mc:Fallback xmlns="">
      <p:transition spd="med" advTm="33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8048E-6 L 0.40556 -0.005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56 -0.00508 L 0.98837 -0.16258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-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953E-6 L 0.16546 0.2099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1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1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1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84829E-6 L 0.06875 -0.0955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-4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500000">
                                      <p:cBhvr>
                                        <p:cTn id="1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5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6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 nodeType="clickPar">
                      <p:stCondLst>
                        <p:cond delay="indefinite"/>
                      </p:stCondLst>
                      <p:childTnLst>
                        <p:par>
                          <p:cTn id="3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3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3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3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56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75 -0.09551 L 0.32066 -0.43131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16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3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3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3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3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20999 L 0.25781 0.34343 " pathEditMode="relative" rAng="0" ptsTypes="AA">
                                      <p:cBhvr>
                                        <p:cTn id="3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67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3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0.00799 2.22222E-6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59259E-6 L 8.33333E-7 0.00023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1.11111E-6 L 1.11111E-6 1.11111E-6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3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62428E-7 L 0.2309 -0.04462 " pathEditMode="relative" rAng="0" ptsTypes="AA">
                                      <p:cBhvr>
                                        <p:cTn id="3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-22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72254E-6 L -0.14965 0.10498 " pathEditMode="relative" ptsTypes="AA">
                                      <p:cBhvr>
                                        <p:cTn id="3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10156 -0.17662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8519"/>
                                    </p:animMotion>
                                  </p:childTnLst>
                                </p:cTn>
                              </p:par>
                              <p:par>
                                <p:cTn id="3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72254E-6 L -0.14965 0.10498 " pathEditMode="relative" ptsTypes="AA">
                                      <p:cBhvr>
                                        <p:cTn id="3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72254E-6 L -0.14965 0.10498 " pathEditMode="relative" ptsTypes="AA">
                                      <p:cBhvr>
                                        <p:cTn id="3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72254E-6 L -0.14965 0.10498 " pathEditMode="relative" ptsTypes="AA">
                                      <p:cBhvr>
                                        <p:cTn id="3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29" grpId="3" animBg="1"/>
      <p:bldP spid="29" grpId="4" animBg="1"/>
      <p:bldP spid="7" grpId="0" animBg="1"/>
      <p:bldP spid="7" grpId="1" animBg="1"/>
      <p:bldP spid="26" grpId="0" animBg="1"/>
      <p:bldP spid="26" grpId="1" animBg="1"/>
      <p:bldP spid="26" grpId="2" animBg="1"/>
      <p:bldP spid="26" grpId="3" animBg="1"/>
      <p:bldP spid="26" grpId="4" animBg="1"/>
      <p:bldP spid="13" grpId="0" animBg="1"/>
      <p:bldP spid="13" grpId="1" animBg="1"/>
      <p:bldP spid="13" grpId="2" animBg="1"/>
      <p:bldP spid="74" grpId="0" animBg="1"/>
      <p:bldP spid="74" grpId="1" animBg="1"/>
      <p:bldP spid="7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9"/>
          <p:cNvSpPr txBox="1"/>
          <p:nvPr/>
        </p:nvSpPr>
        <p:spPr>
          <a:xfrm>
            <a:off x="0" y="0"/>
            <a:ext cx="11889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indirect damage  → the Chemical stage</a:t>
            </a:r>
            <a:endParaRPr sz="42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7" name="Google Shape;477;p39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11</a:t>
            </a:fld>
            <a:endParaRPr/>
          </a:p>
        </p:txBody>
      </p:sp>
      <p:pic>
        <p:nvPicPr>
          <p:cNvPr id="2" name="chem3_100ns_1kev_e">
            <a:hlinkClick r:id="" action="ppaction://media"/>
            <a:extLst>
              <a:ext uri="{FF2B5EF4-FFF2-40B4-BE49-F238E27FC236}">
                <a16:creationId xmlns:a16="http://schemas.microsoft.com/office/drawing/2014/main" id="{CEBFFC08-D807-111D-72CD-3D0693267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694" r="8906"/>
          <a:stretch/>
        </p:blipFill>
        <p:spPr>
          <a:xfrm>
            <a:off x="6453198" y="1124953"/>
            <a:ext cx="5436402" cy="5135092"/>
          </a:xfrm>
          <a:prstGeom prst="rect">
            <a:avLst/>
          </a:prstGeom>
        </p:spPr>
      </p:pic>
      <p:pic>
        <p:nvPicPr>
          <p:cNvPr id="466" name="Picture 465" descr="A diagram of a chemical process&#10;&#10;AI-generated content may be incorrect.">
            <a:extLst>
              <a:ext uri="{FF2B5EF4-FFF2-40B4-BE49-F238E27FC236}">
                <a16:creationId xmlns:a16="http://schemas.microsoft.com/office/drawing/2014/main" id="{F934E582-899B-5D6C-44E7-24F8AC7A7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48" y="1069566"/>
            <a:ext cx="5914152" cy="5258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81000">
              <a:srgbClr val="555971"/>
            </a:gs>
          </a:gsLst>
          <a:lin ang="5400000" scaled="1"/>
        </a:gradFill>
        <a:effectLst/>
      </p:bgPr>
    </p:bg>
    <p:spTree>
      <p:nvGrpSpPr>
        <p:cNvPr id="1" name="Shape 634">
          <a:extLst>
            <a:ext uri="{FF2B5EF4-FFF2-40B4-BE49-F238E27FC236}">
              <a16:creationId xmlns:a16="http://schemas.microsoft.com/office/drawing/2014/main" id="{011C4AB0-FBC8-F6DD-3956-CBAAC4A94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0">
            <a:extLst>
              <a:ext uri="{FF2B5EF4-FFF2-40B4-BE49-F238E27FC236}">
                <a16:creationId xmlns:a16="http://schemas.microsoft.com/office/drawing/2014/main" id="{3398DC09-80EF-5E3A-6EBA-8FDF526165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12</a:t>
            </a:fld>
            <a:endParaRPr/>
          </a:p>
        </p:txBody>
      </p:sp>
      <p:sp>
        <p:nvSpPr>
          <p:cNvPr id="2" name="Google Shape;482;p40">
            <a:extLst>
              <a:ext uri="{FF2B5EF4-FFF2-40B4-BE49-F238E27FC236}">
                <a16:creationId xmlns:a16="http://schemas.microsoft.com/office/drawing/2014/main" id="{4606670D-7415-09DF-1E23-26A08C11BE2D}"/>
              </a:ext>
            </a:extLst>
          </p:cNvPr>
          <p:cNvSpPr txBox="1"/>
          <p:nvPr/>
        </p:nvSpPr>
        <p:spPr>
          <a:xfrm>
            <a:off x="189927" y="152175"/>
            <a:ext cx="1182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Chemical Stage in Geant4-DNA</a:t>
            </a:r>
            <a:endParaRPr sz="5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ZoneTexte 7">
            <a:extLst>
              <a:ext uri="{FF2B5EF4-FFF2-40B4-BE49-F238E27FC236}">
                <a16:creationId xmlns:a16="http://schemas.microsoft.com/office/drawing/2014/main" id="{144EF1EC-9BD2-B4CA-9BCE-C8A1A3658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218" y="5270359"/>
            <a:ext cx="2507418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fr-FR" sz="135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fr-FR" sz="135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Protein</a:t>
            </a:r>
            <a:r>
              <a:rPr lang="fr-FR" sz="1350" b="1" dirty="0">
                <a:solidFill>
                  <a:srgbClr val="FFC000"/>
                </a:solidFill>
                <a:latin typeface="Century Gothic" panose="020B0502020202020204" pitchFamily="34" charset="0"/>
              </a:rPr>
              <a:t>/Enzyme</a:t>
            </a:r>
            <a:r>
              <a:rPr lang="en-US" sz="135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kinetics</a:t>
            </a:r>
            <a:endParaRPr lang="fr-FR" sz="135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fr-FR" sz="135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DNA </a:t>
            </a:r>
            <a:r>
              <a:rPr lang="fr-FR" sz="135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rejoining</a:t>
            </a:r>
            <a:endParaRPr lang="fr-FR" sz="135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fr-FR" sz="135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fr-FR" sz="135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Cell</a:t>
            </a:r>
            <a:r>
              <a:rPr lang="fr-FR" sz="135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fr-FR" sz="135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survival</a:t>
            </a:r>
            <a:endParaRPr lang="fr-FR" sz="135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8" name="Group 577">
            <a:extLst>
              <a:ext uri="{FF2B5EF4-FFF2-40B4-BE49-F238E27FC236}">
                <a16:creationId xmlns:a16="http://schemas.microsoft.com/office/drawing/2014/main" id="{5BE9CC12-7719-3B7B-8EC8-EB7F8885D874}"/>
              </a:ext>
            </a:extLst>
          </p:cNvPr>
          <p:cNvGrpSpPr/>
          <p:nvPr/>
        </p:nvGrpSpPr>
        <p:grpSpPr>
          <a:xfrm>
            <a:off x="2076884" y="1197203"/>
            <a:ext cx="6826334" cy="4811287"/>
            <a:chOff x="1976618" y="1199653"/>
            <a:chExt cx="6826334" cy="4811287"/>
          </a:xfrm>
        </p:grpSpPr>
        <p:sp>
          <p:nvSpPr>
            <p:cNvPr id="56" name="Rectangle à coins arrondis 15">
              <a:extLst>
                <a:ext uri="{FF2B5EF4-FFF2-40B4-BE49-F238E27FC236}">
                  <a16:creationId xmlns:a16="http://schemas.microsoft.com/office/drawing/2014/main" id="{11D1CEA2-6180-F665-D68C-71250C9B0C8B}"/>
                </a:ext>
              </a:extLst>
            </p:cNvPr>
            <p:cNvSpPr/>
            <p:nvPr/>
          </p:nvSpPr>
          <p:spPr>
            <a:xfrm>
              <a:off x="2868518" y="5287664"/>
              <a:ext cx="5870416" cy="723276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altLang="ja-JP" sz="1050" b="1" dirty="0">
                  <a:solidFill>
                    <a:srgbClr val="FF0000"/>
                  </a:solidFill>
                  <a:latin typeface="Copperplate Gothic Bold"/>
                </a:rPr>
                <a:t>BIOLOGICAL REPAIR</a:t>
              </a:r>
            </a:p>
            <a:p>
              <a:pPr algn="ctr">
                <a:defRPr/>
              </a:pPr>
              <a:r>
                <a:rPr lang="fr-FR" altLang="ja-JP" sz="1100" dirty="0" err="1">
                  <a:solidFill>
                    <a:srgbClr val="000000"/>
                  </a:solidFill>
                </a:rPr>
                <a:t>Prediction</a:t>
              </a:r>
              <a:r>
                <a:rPr lang="fr-FR" altLang="ja-JP" sz="1100" dirty="0">
                  <a:solidFill>
                    <a:srgbClr val="000000"/>
                  </a:solidFill>
                </a:rPr>
                <a:t> </a:t>
              </a:r>
              <a:r>
                <a:rPr lang="fr-FR" altLang="ja-JP" sz="1100" dirty="0" err="1">
                  <a:solidFill>
                    <a:srgbClr val="000000"/>
                  </a:solidFill>
                </a:rPr>
                <a:t>yields</a:t>
              </a:r>
              <a:r>
                <a:rPr lang="fr-FR" altLang="ja-JP" sz="1100" dirty="0">
                  <a:solidFill>
                    <a:srgbClr val="000000"/>
                  </a:solidFill>
                </a:rPr>
                <a:t> </a:t>
              </a:r>
              <a:r>
                <a:rPr lang="en-US" altLang="ja-JP" sz="1100" dirty="0">
                  <a:solidFill>
                    <a:srgbClr val="000000"/>
                  </a:solidFill>
                </a:rPr>
                <a:t>of biological endpoints </a:t>
              </a:r>
              <a:r>
                <a:rPr lang="fr-FR" altLang="ja-JP" sz="1100" dirty="0" err="1">
                  <a:solidFill>
                    <a:srgbClr val="000000"/>
                  </a:solidFill>
                </a:rPr>
                <a:t>using</a:t>
              </a:r>
              <a:r>
                <a:rPr lang="fr-FR" altLang="ja-JP" sz="1100" dirty="0">
                  <a:solidFill>
                    <a:srgbClr val="000000"/>
                  </a:solidFill>
                </a:rPr>
                <a:t> semi-</a:t>
              </a:r>
              <a:r>
                <a:rPr lang="fr-FR" altLang="ja-JP" sz="1100" dirty="0" err="1">
                  <a:solidFill>
                    <a:srgbClr val="000000"/>
                  </a:solidFill>
                </a:rPr>
                <a:t>empirical</a:t>
              </a:r>
              <a:r>
                <a:rPr lang="fr-FR" altLang="ja-JP" sz="1100" dirty="0">
                  <a:solidFill>
                    <a:srgbClr val="000000"/>
                  </a:solidFill>
                </a:rPr>
                <a:t> </a:t>
              </a:r>
              <a:r>
                <a:rPr lang="fr-FR" altLang="ja-JP" sz="1100" dirty="0" err="1">
                  <a:solidFill>
                    <a:srgbClr val="000000"/>
                  </a:solidFill>
                </a:rPr>
                <a:t>biological</a:t>
              </a:r>
              <a:r>
                <a:rPr lang="fr-FR" altLang="ja-JP" sz="1100" dirty="0">
                  <a:solidFill>
                    <a:srgbClr val="000000"/>
                  </a:solidFill>
                </a:rPr>
                <a:t> </a:t>
              </a:r>
              <a:r>
                <a:rPr lang="fr-FR" altLang="ja-JP" sz="1100" dirty="0" err="1">
                  <a:solidFill>
                    <a:srgbClr val="000000"/>
                  </a:solidFill>
                </a:rPr>
                <a:t>repair</a:t>
              </a:r>
              <a:r>
                <a:rPr lang="fr-FR" altLang="ja-JP" sz="1100" dirty="0">
                  <a:solidFill>
                    <a:srgbClr val="000000"/>
                  </a:solidFill>
                </a:rPr>
                <a:t> model </a:t>
              </a:r>
              <a:r>
                <a:rPr lang="fr-FR" altLang="ja-JP" sz="1100" dirty="0" err="1">
                  <a:solidFill>
                    <a:srgbClr val="000000"/>
                  </a:solidFill>
                </a:rPr>
                <a:t>from</a:t>
              </a:r>
              <a:r>
                <a:rPr lang="fr-FR" altLang="ja-JP" sz="1100" dirty="0">
                  <a:solidFill>
                    <a:srgbClr val="000000"/>
                  </a:solidFill>
                </a:rPr>
                <a:t> </a:t>
              </a:r>
              <a:r>
                <a:rPr lang="fr-FR" altLang="ja-JP" sz="1100" dirty="0" err="1">
                  <a:solidFill>
                    <a:srgbClr val="000000"/>
                  </a:solidFill>
                </a:rPr>
                <a:t>nDSB</a:t>
              </a:r>
              <a:r>
                <a:rPr lang="fr-FR" altLang="ja-JP" sz="1100" dirty="0">
                  <a:solidFill>
                    <a:srgbClr val="000000"/>
                  </a:solidFill>
                </a:rPr>
                <a:t> and </a:t>
              </a:r>
              <a:r>
                <a:rPr lang="fr-FR" altLang="ja-JP" sz="1100" dirty="0" err="1">
                  <a:solidFill>
                    <a:srgbClr val="000000"/>
                  </a:solidFill>
                </a:rPr>
                <a:t>complex</a:t>
              </a:r>
              <a:r>
                <a:rPr lang="fr-FR" altLang="ja-JP" sz="1100" dirty="0">
                  <a:solidFill>
                    <a:srgbClr val="000000"/>
                  </a:solidFill>
                </a:rPr>
                <a:t> DSB fraction. 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AE0E511-A645-B6CC-B4A8-9FD6396A90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76618" y="1199653"/>
              <a:ext cx="6826334" cy="3950860"/>
              <a:chOff x="415883" y="896893"/>
              <a:chExt cx="7102519" cy="4110707"/>
            </a:xfrm>
            <a:gradFill>
              <a:gsLst>
                <a:gs pos="27000">
                  <a:schemeClr val="tx1"/>
                </a:gs>
                <a:gs pos="59000">
                  <a:srgbClr val="555971"/>
                </a:gs>
              </a:gsLst>
              <a:lin ang="5400000" scaled="1"/>
            </a:gradFill>
          </p:grpSpPr>
          <p:pic>
            <p:nvPicPr>
              <p:cNvPr id="55" name="Picture 54" descr="A diagram of a diagram&#10;&#10;AI-generated content may be incorrect.">
                <a:extLst>
                  <a:ext uri="{FF2B5EF4-FFF2-40B4-BE49-F238E27FC236}">
                    <a16:creationId xmlns:a16="http://schemas.microsoft.com/office/drawing/2014/main" id="{0614C9D2-C7D7-CDB7-793B-B9F58DA0D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8619"/>
              <a:stretch>
                <a:fillRect/>
              </a:stretch>
            </p:blipFill>
            <p:spPr>
              <a:xfrm>
                <a:off x="415883" y="896893"/>
                <a:ext cx="7102517" cy="4098377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EC797927-FA2C-928E-7BBF-198088B0D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7129736" y="4330800"/>
                <a:ext cx="388666" cy="676800"/>
              </a:xfrm>
              <a:prstGeom prst="rect">
                <a:avLst/>
              </a:prstGeom>
              <a:grpFill/>
            </p:spPr>
          </p:pic>
        </p:grpSp>
        <p:sp>
          <p:nvSpPr>
            <p:cNvPr id="576" name="Down Arrow 575">
              <a:extLst>
                <a:ext uri="{FF2B5EF4-FFF2-40B4-BE49-F238E27FC236}">
                  <a16:creationId xmlns:a16="http://schemas.microsoft.com/office/drawing/2014/main" id="{1B38F293-3465-4EDD-2A67-5286790E08A5}"/>
                </a:ext>
              </a:extLst>
            </p:cNvPr>
            <p:cNvSpPr/>
            <p:nvPr/>
          </p:nvSpPr>
          <p:spPr>
            <a:xfrm>
              <a:off x="6751904" y="5016664"/>
              <a:ext cx="621792" cy="357799"/>
            </a:xfrm>
            <a:prstGeom prst="downArrow">
              <a:avLst/>
            </a:prstGeom>
            <a:solidFill>
              <a:srgbClr val="FFC000"/>
            </a:solidFill>
            <a:ln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99000">
                    <a:schemeClr val="tx1"/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77" name="Down Arrow 576">
              <a:extLst>
                <a:ext uri="{FF2B5EF4-FFF2-40B4-BE49-F238E27FC236}">
                  <a16:creationId xmlns:a16="http://schemas.microsoft.com/office/drawing/2014/main" id="{4D1A836E-E7BD-33A7-7218-CD9AA2117520}"/>
                </a:ext>
              </a:extLst>
            </p:cNvPr>
            <p:cNvSpPr/>
            <p:nvPr/>
          </p:nvSpPr>
          <p:spPr>
            <a:xfrm>
              <a:off x="3762602" y="5016075"/>
              <a:ext cx="621792" cy="357799"/>
            </a:xfrm>
            <a:prstGeom prst="downArrow">
              <a:avLst/>
            </a:prstGeom>
            <a:solidFill>
              <a:srgbClr val="FFC000"/>
            </a:solidFill>
            <a:ln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99000">
                    <a:schemeClr val="tx1"/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4" name="Google Shape;485;p40">
            <a:extLst>
              <a:ext uri="{FF2B5EF4-FFF2-40B4-BE49-F238E27FC236}">
                <a16:creationId xmlns:a16="http://schemas.microsoft.com/office/drawing/2014/main" id="{4946D548-D701-23B4-2E76-0E9FD455B160}"/>
              </a:ext>
            </a:extLst>
          </p:cNvPr>
          <p:cNvSpPr txBox="1"/>
          <p:nvPr/>
        </p:nvSpPr>
        <p:spPr>
          <a:xfrm>
            <a:off x="1492770" y="2566353"/>
            <a:ext cx="1127881" cy="1864245"/>
          </a:xfrm>
          <a:prstGeom prst="rect">
            <a:avLst/>
          </a:prstGeom>
          <a:solidFill>
            <a:srgbClr val="75D4FE"/>
          </a:solidFill>
          <a:ln w="31750">
            <a:solidFill>
              <a:schemeClr val="bg1"/>
            </a:solidFill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entury Gothic"/>
              <a:buNone/>
            </a:pP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Chemical stage starts when chemical species start to diffuse and react. </a:t>
            </a:r>
            <a:endParaRPr dirty="0"/>
          </a:p>
        </p:txBody>
      </p: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FFFFD18F-5E09-1BE3-40B2-4EB5C2496E6E}"/>
              </a:ext>
            </a:extLst>
          </p:cNvPr>
          <p:cNvGrpSpPr/>
          <p:nvPr/>
        </p:nvGrpSpPr>
        <p:grpSpPr>
          <a:xfrm>
            <a:off x="8839200" y="1669020"/>
            <a:ext cx="2636334" cy="2620391"/>
            <a:chOff x="8839200" y="1669020"/>
            <a:chExt cx="2636334" cy="2620391"/>
          </a:xfrm>
        </p:grpSpPr>
        <p:sp>
          <p:nvSpPr>
            <p:cNvPr id="583" name="Pentagon 582">
              <a:extLst>
                <a:ext uri="{FF2B5EF4-FFF2-40B4-BE49-F238E27FC236}">
                  <a16:creationId xmlns:a16="http://schemas.microsoft.com/office/drawing/2014/main" id="{87FAE279-566A-B5FD-89B8-C9924D4EE318}"/>
                </a:ext>
              </a:extLst>
            </p:cNvPr>
            <p:cNvSpPr/>
            <p:nvPr/>
          </p:nvSpPr>
          <p:spPr>
            <a:xfrm>
              <a:off x="9777064" y="1669020"/>
              <a:ext cx="1689814" cy="460725"/>
            </a:xfrm>
            <a:prstGeom prst="homePlate">
              <a:avLst/>
            </a:prstGeom>
            <a:solidFill>
              <a:srgbClr val="76D6FF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2800" dirty="0">
                  <a:solidFill>
                    <a:srgbClr val="FF0000"/>
                  </a:solidFill>
                </a:rPr>
                <a:t>SBS</a:t>
              </a:r>
            </a:p>
          </p:txBody>
        </p:sp>
        <p:sp>
          <p:nvSpPr>
            <p:cNvPr id="584" name="Pentagon 583">
              <a:extLst>
                <a:ext uri="{FF2B5EF4-FFF2-40B4-BE49-F238E27FC236}">
                  <a16:creationId xmlns:a16="http://schemas.microsoft.com/office/drawing/2014/main" id="{CDBD976C-F010-6973-7548-1573BE5E3946}"/>
                </a:ext>
              </a:extLst>
            </p:cNvPr>
            <p:cNvSpPr/>
            <p:nvPr/>
          </p:nvSpPr>
          <p:spPr>
            <a:xfrm>
              <a:off x="9777064" y="2736650"/>
              <a:ext cx="1688400" cy="460800"/>
            </a:xfrm>
            <a:prstGeom prst="homePlate">
              <a:avLst/>
            </a:prstGeom>
            <a:solidFill>
              <a:srgbClr val="76D6FF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2800" dirty="0">
                  <a:solidFill>
                    <a:srgbClr val="FF0000"/>
                  </a:solidFill>
                </a:rPr>
                <a:t>IRT</a:t>
              </a:r>
            </a:p>
          </p:txBody>
        </p:sp>
        <p:sp>
          <p:nvSpPr>
            <p:cNvPr id="585" name="Pentagon 584">
              <a:extLst>
                <a:ext uri="{FF2B5EF4-FFF2-40B4-BE49-F238E27FC236}">
                  <a16:creationId xmlns:a16="http://schemas.microsoft.com/office/drawing/2014/main" id="{CB6DB45D-FF89-441E-F733-0E27FF31BA23}"/>
                </a:ext>
              </a:extLst>
            </p:cNvPr>
            <p:cNvSpPr/>
            <p:nvPr/>
          </p:nvSpPr>
          <p:spPr>
            <a:xfrm>
              <a:off x="9787134" y="3828611"/>
              <a:ext cx="1688400" cy="460800"/>
            </a:xfrm>
            <a:prstGeom prst="homePlate">
              <a:avLst/>
            </a:prstGeom>
            <a:solidFill>
              <a:srgbClr val="76D6FF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2800" dirty="0">
                  <a:solidFill>
                    <a:srgbClr val="FF0000"/>
                  </a:solidFill>
                </a:rPr>
                <a:t>RDME</a:t>
              </a:r>
            </a:p>
          </p:txBody>
        </p:sp>
        <p:cxnSp>
          <p:nvCxnSpPr>
            <p:cNvPr id="587" name="Straight Connector 586">
              <a:extLst>
                <a:ext uri="{FF2B5EF4-FFF2-40B4-BE49-F238E27FC236}">
                  <a16:creationId xmlns:a16="http://schemas.microsoft.com/office/drawing/2014/main" id="{6C4B7C4E-FA63-8259-BD93-229575E3B2A3}"/>
                </a:ext>
              </a:extLst>
            </p:cNvPr>
            <p:cNvCxnSpPr>
              <a:cxnSpLocks/>
              <a:endCxn id="583" idx="1"/>
            </p:cNvCxnSpPr>
            <p:nvPr/>
          </p:nvCxnSpPr>
          <p:spPr>
            <a:xfrm flipV="1">
              <a:off x="8839200" y="1899383"/>
              <a:ext cx="937864" cy="71497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Connector 589">
              <a:extLst>
                <a:ext uri="{FF2B5EF4-FFF2-40B4-BE49-F238E27FC236}">
                  <a16:creationId xmlns:a16="http://schemas.microsoft.com/office/drawing/2014/main" id="{643BF409-157A-0379-3BF1-B2655575A4DB}"/>
                </a:ext>
              </a:extLst>
            </p:cNvPr>
            <p:cNvCxnSpPr>
              <a:cxnSpLocks/>
              <a:endCxn id="584" idx="1"/>
            </p:cNvCxnSpPr>
            <p:nvPr/>
          </p:nvCxnSpPr>
          <p:spPr>
            <a:xfrm flipV="1">
              <a:off x="8839200" y="2967050"/>
              <a:ext cx="937864" cy="7593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71567C78-3A1E-FB95-F817-C00A2D9B2D89}"/>
                </a:ext>
              </a:extLst>
            </p:cNvPr>
            <p:cNvCxnSpPr>
              <a:cxnSpLocks/>
              <a:endCxn id="585" idx="1"/>
            </p:cNvCxnSpPr>
            <p:nvPr/>
          </p:nvCxnSpPr>
          <p:spPr>
            <a:xfrm>
              <a:off x="8839200" y="3369138"/>
              <a:ext cx="947934" cy="689873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83AAE370-4D0C-3573-0751-9063607F23B9}"/>
              </a:ext>
            </a:extLst>
          </p:cNvPr>
          <p:cNvGrpSpPr/>
          <p:nvPr/>
        </p:nvGrpSpPr>
        <p:grpSpPr>
          <a:xfrm>
            <a:off x="174917" y="1380164"/>
            <a:ext cx="1374115" cy="4896893"/>
            <a:chOff x="174917" y="1380164"/>
            <a:chExt cx="1374115" cy="4896893"/>
          </a:xfrm>
        </p:grpSpPr>
        <p:grpSp>
          <p:nvGrpSpPr>
            <p:cNvPr id="598" name="Group 597">
              <a:extLst>
                <a:ext uri="{FF2B5EF4-FFF2-40B4-BE49-F238E27FC236}">
                  <a16:creationId xmlns:a16="http://schemas.microsoft.com/office/drawing/2014/main" id="{5FBEB9AE-7AD8-2012-E8F1-AE5F709654E8}"/>
                </a:ext>
              </a:extLst>
            </p:cNvPr>
            <p:cNvGrpSpPr/>
            <p:nvPr/>
          </p:nvGrpSpPr>
          <p:grpSpPr>
            <a:xfrm>
              <a:off x="174917" y="1380164"/>
              <a:ext cx="1374115" cy="4896893"/>
              <a:chOff x="334123" y="1266163"/>
              <a:chExt cx="1374115" cy="4896893"/>
            </a:xfrm>
          </p:grpSpPr>
          <p:sp>
            <p:nvSpPr>
              <p:cNvPr id="60" name="Down Arrow 59">
                <a:extLst>
                  <a:ext uri="{FF2B5EF4-FFF2-40B4-BE49-F238E27FC236}">
                    <a16:creationId xmlns:a16="http://schemas.microsoft.com/office/drawing/2014/main" id="{16666D85-9056-1E08-34A6-D9FA92A2BD6B}"/>
                  </a:ext>
                </a:extLst>
              </p:cNvPr>
              <p:cNvSpPr/>
              <p:nvPr/>
            </p:nvSpPr>
            <p:spPr>
              <a:xfrm>
                <a:off x="334123" y="1266163"/>
                <a:ext cx="1374115" cy="4896893"/>
              </a:xfrm>
              <a:prstGeom prst="downArrow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  <p:sp>
            <p:nvSpPr>
              <p:cNvPr id="579" name="TextBox 578">
                <a:extLst>
                  <a:ext uri="{FF2B5EF4-FFF2-40B4-BE49-F238E27FC236}">
                    <a16:creationId xmlns:a16="http://schemas.microsoft.com/office/drawing/2014/main" id="{5FCCE98C-1FF4-FFBA-5EC3-8F9B9BEE7DA2}"/>
                  </a:ext>
                </a:extLst>
              </p:cNvPr>
              <p:cNvSpPr txBox="1"/>
              <p:nvPr/>
            </p:nvSpPr>
            <p:spPr>
              <a:xfrm>
                <a:off x="686058" y="1355654"/>
                <a:ext cx="7680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73FBA9"/>
                    </a:solidFill>
                  </a:rPr>
                  <a:t>10</a:t>
                </a:r>
                <a:r>
                  <a:rPr lang="it-IT" b="1" baseline="30000" dirty="0">
                    <a:solidFill>
                      <a:srgbClr val="73FBA9"/>
                    </a:solidFill>
                  </a:rPr>
                  <a:t>-15</a:t>
                </a:r>
                <a:r>
                  <a:rPr lang="it-IT" b="1" dirty="0">
                    <a:solidFill>
                      <a:srgbClr val="73FBA9"/>
                    </a:solidFill>
                  </a:rPr>
                  <a:t> </a:t>
                </a:r>
                <a:r>
                  <a:rPr lang="it-IT" b="1" dirty="0" err="1">
                    <a:solidFill>
                      <a:srgbClr val="73FBA9"/>
                    </a:solidFill>
                  </a:rPr>
                  <a:t>s</a:t>
                </a:r>
                <a:endParaRPr lang="en-IT" b="1" dirty="0">
                  <a:solidFill>
                    <a:srgbClr val="73FBA9"/>
                  </a:solidFill>
                </a:endParaRPr>
              </a:p>
            </p:txBody>
          </p:sp>
          <p:sp>
            <p:nvSpPr>
              <p:cNvPr id="580" name="TextBox 579">
                <a:extLst>
                  <a:ext uri="{FF2B5EF4-FFF2-40B4-BE49-F238E27FC236}">
                    <a16:creationId xmlns:a16="http://schemas.microsoft.com/office/drawing/2014/main" id="{AFD11E05-8DE6-8522-5A25-B002B8196A7F}"/>
                  </a:ext>
                </a:extLst>
              </p:cNvPr>
              <p:cNvSpPr txBox="1"/>
              <p:nvPr/>
            </p:nvSpPr>
            <p:spPr>
              <a:xfrm>
                <a:off x="686057" y="4713840"/>
                <a:ext cx="6714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FFC000"/>
                    </a:solidFill>
                  </a:rPr>
                  <a:t>10</a:t>
                </a:r>
                <a:r>
                  <a:rPr lang="it-IT" b="1" baseline="30000" dirty="0">
                    <a:solidFill>
                      <a:srgbClr val="FFC000"/>
                    </a:solidFill>
                  </a:rPr>
                  <a:t>-6</a:t>
                </a:r>
                <a:r>
                  <a:rPr lang="it-IT" b="1" dirty="0">
                    <a:solidFill>
                      <a:srgbClr val="FFC000"/>
                    </a:solidFill>
                  </a:rPr>
                  <a:t> </a:t>
                </a:r>
                <a:r>
                  <a:rPr lang="it-IT" b="1" dirty="0" err="1">
                    <a:solidFill>
                      <a:srgbClr val="FFC000"/>
                    </a:solidFill>
                  </a:rPr>
                  <a:t>s</a:t>
                </a:r>
                <a:endParaRPr lang="en-IT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581" name="TextBox 580">
                <a:extLst>
                  <a:ext uri="{FF2B5EF4-FFF2-40B4-BE49-F238E27FC236}">
                    <a16:creationId xmlns:a16="http://schemas.microsoft.com/office/drawing/2014/main" id="{73230BED-372F-9752-372B-16A9B92F3405}"/>
                  </a:ext>
                </a:extLst>
              </p:cNvPr>
              <p:cNvSpPr txBox="1"/>
              <p:nvPr/>
            </p:nvSpPr>
            <p:spPr>
              <a:xfrm>
                <a:off x="686057" y="2405119"/>
                <a:ext cx="7680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76D6FF"/>
                    </a:solidFill>
                  </a:rPr>
                  <a:t>10</a:t>
                </a:r>
                <a:r>
                  <a:rPr lang="it-IT" b="1" baseline="30000" dirty="0">
                    <a:solidFill>
                      <a:srgbClr val="76D6FF"/>
                    </a:solidFill>
                  </a:rPr>
                  <a:t>-12</a:t>
                </a:r>
                <a:r>
                  <a:rPr lang="it-IT" b="1" dirty="0">
                    <a:solidFill>
                      <a:srgbClr val="76D6FF"/>
                    </a:solidFill>
                  </a:rPr>
                  <a:t> </a:t>
                </a:r>
                <a:r>
                  <a:rPr lang="it-IT" b="1" dirty="0" err="1">
                    <a:solidFill>
                      <a:srgbClr val="76D6FF"/>
                    </a:solidFill>
                  </a:rPr>
                  <a:t>s</a:t>
                </a:r>
                <a:endParaRPr lang="en-IT" b="1" dirty="0">
                  <a:solidFill>
                    <a:srgbClr val="76D6FF"/>
                  </a:solidFill>
                </a:endParaRPr>
              </a:p>
            </p:txBody>
          </p:sp>
        </p:grpSp>
        <p:sp>
          <p:nvSpPr>
            <p:cNvPr id="599" name="TextBox 598">
              <a:extLst>
                <a:ext uri="{FF2B5EF4-FFF2-40B4-BE49-F238E27FC236}">
                  <a16:creationId xmlns:a16="http://schemas.microsoft.com/office/drawing/2014/main" id="{5B43BCA5-8510-74DE-3AE3-2177150678CD}"/>
                </a:ext>
              </a:extLst>
            </p:cNvPr>
            <p:cNvSpPr txBox="1"/>
            <p:nvPr/>
          </p:nvSpPr>
          <p:spPr>
            <a:xfrm rot="10800000" flipV="1">
              <a:off x="533156" y="5628149"/>
              <a:ext cx="671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600" dirty="0">
                  <a:solidFill>
                    <a:schemeClr val="bg1"/>
                  </a:solidFill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08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0"/>
          <p:cNvSpPr txBox="1"/>
          <p:nvPr/>
        </p:nvSpPr>
        <p:spPr>
          <a:xfrm>
            <a:off x="210247" y="142015"/>
            <a:ext cx="11825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Step-By-Step ( SBS ) approach</a:t>
            </a:r>
          </a:p>
        </p:txBody>
      </p:sp>
      <p:sp>
        <p:nvSpPr>
          <p:cNvPr id="484" name="Google Shape;484;p40"/>
          <p:cNvSpPr txBox="1"/>
          <p:nvPr/>
        </p:nvSpPr>
        <p:spPr>
          <a:xfrm>
            <a:off x="106329" y="1136960"/>
            <a:ext cx="6337500" cy="5136750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429126" marR="0" lvl="0" indent="-2730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b="1" i="0" u="none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Brownian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transport of molecules from the </a:t>
            </a:r>
            <a:r>
              <a:rPr lang="en-US" sz="22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Smoluchowski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model</a:t>
            </a:r>
            <a:b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29126" marR="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Chemical </a:t>
            </a:r>
            <a:r>
              <a:rPr lang="en-US" sz="2200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species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represented by </a:t>
            </a:r>
            <a:r>
              <a:rPr lang="en-US" sz="2200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point objects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which </a:t>
            </a:r>
            <a:r>
              <a:rPr lang="en-US" sz="2200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diffuse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the liquid medium (continuum). </a:t>
            </a:r>
          </a:p>
          <a:p>
            <a:pPr marL="156076"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29126" marR="0" lvl="0" indent="-273050" algn="l" rtl="0"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200"/>
              <a:buFont typeface="Century Gothic"/>
              <a:buChar char="•"/>
            </a:pPr>
            <a:r>
              <a:rPr lang="en-US" sz="2200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each step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(bigger than a </a:t>
            </a:r>
            <a:r>
              <a:rPr lang="en-US" sz="2200" b="1" i="0" u="sng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Minimum Time Step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the </a:t>
            </a:r>
            <a:r>
              <a:rPr lang="en-US" sz="2200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separation distance 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“d" of </a:t>
            </a:r>
            <a:r>
              <a:rPr lang="en-US" sz="2200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pairs of reactants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</a:t>
            </a:r>
            <a:r>
              <a:rPr lang="en-US" sz="2200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checked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29126" marR="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species </a:t>
            </a:r>
            <a:r>
              <a:rPr lang="en-US" sz="2200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react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each other when </a:t>
            </a:r>
            <a:r>
              <a:rPr lang="en-US" sz="2200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 is below a given threshold “R”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called </a:t>
            </a:r>
            <a:r>
              <a:rPr lang="en-US" sz="22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reaction radius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6" name="Google Shape;486;p40"/>
          <p:cNvGrpSpPr/>
          <p:nvPr/>
        </p:nvGrpSpPr>
        <p:grpSpPr>
          <a:xfrm>
            <a:off x="6603754" y="1845134"/>
            <a:ext cx="5481917" cy="3167731"/>
            <a:chOff x="7822059" y="1632476"/>
            <a:chExt cx="3930817" cy="2271426"/>
          </a:xfrm>
        </p:grpSpPr>
        <p:pic>
          <p:nvPicPr>
            <p:cNvPr id="487" name="Google Shape;487;p40" descr="pasted-movie.png"/>
            <p:cNvPicPr preferRelativeResize="0"/>
            <p:nvPr/>
          </p:nvPicPr>
          <p:blipFill rotWithShape="1">
            <a:blip r:embed="rId3">
              <a:alphaModFix/>
            </a:blip>
            <a:srcRect b="10215"/>
            <a:stretch/>
          </p:blipFill>
          <p:spPr>
            <a:xfrm>
              <a:off x="7822059" y="1645170"/>
              <a:ext cx="3930817" cy="22587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8" name="Google Shape;488;p40"/>
            <p:cNvSpPr txBox="1"/>
            <p:nvPr/>
          </p:nvSpPr>
          <p:spPr>
            <a:xfrm>
              <a:off x="10104403" y="1632476"/>
              <a:ext cx="1633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725" tIns="63725" rIns="63725" bIns="637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92"/>
                <a:buFont typeface="Times"/>
                <a:buNone/>
              </a:pPr>
              <a:r>
                <a:rPr lang="en-US" sz="2092" b="0" i="0" u="none" strike="noStrike" cap="none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rPr>
                <a:t> Tracking of species</a:t>
              </a:r>
              <a:endParaRPr sz="1952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953"/>
                <a:buFont typeface="Times"/>
                <a:buNone/>
              </a:pPr>
              <a:r>
                <a:rPr lang="en-US" sz="1952" b="1" i="0" u="sng" strike="noStrike" cap="none">
                  <a:solidFill>
                    <a:srgbClr val="FF0000"/>
                  </a:solidFill>
                  <a:latin typeface="Times"/>
                  <a:ea typeface="Times"/>
                  <a:cs typeface="Times"/>
                  <a:sym typeface="Times"/>
                </a:rPr>
                <a:t>Very slow</a:t>
              </a:r>
              <a:endParaRPr sz="1952"/>
            </a:p>
          </p:txBody>
        </p:sp>
      </p:grpSp>
      <p:sp>
        <p:nvSpPr>
          <p:cNvPr id="489" name="Google Shape;489;p40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"/>
          <p:cNvSpPr txBox="1"/>
          <p:nvPr/>
        </p:nvSpPr>
        <p:spPr>
          <a:xfrm>
            <a:off x="189927" y="152175"/>
            <a:ext cx="11769900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4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Independent Reaction Times ( IRT ) approach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lang="en-US" sz="50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41"/>
          <p:cNvSpPr txBox="1"/>
          <p:nvPr/>
        </p:nvSpPr>
        <p:spPr>
          <a:xfrm>
            <a:off x="0" y="1148165"/>
            <a:ext cx="7911000" cy="501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431800" marR="0" lvl="0" indent="-2730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 table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constructed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the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initial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chemical species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positions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reaction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times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(calculated with </a:t>
            </a:r>
            <a:r>
              <a:rPr lang="en-US" sz="2200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probability functions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each reactant pair 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interest. 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31800" marR="0" lvl="0" indent="-2730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Table’s entries are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sorted in ascending reaction time order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then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processed one by one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starting with the pairs having the shortest reaction times.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31800" marR="0" lvl="0" indent="-2730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Reaction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 positions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randomly sampled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within a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sphere </a:t>
            </a:r>
            <a:r>
              <a:rPr lang="en-US" sz="2200" b="1" i="0" u="none" strike="noStrike" cap="none" dirty="0" err="1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centred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 the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reaction site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31800" marR="0" lvl="0" indent="-2730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9300"/>
              </a:buClr>
              <a:buSzPts val="2200"/>
              <a:buFont typeface="Century Gothic"/>
              <a:buChar char="•"/>
            </a:pPr>
            <a:r>
              <a:rPr lang="en-US" sz="2200" b="1" i="0" u="sng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longer necessary to </a:t>
            </a:r>
            <a:r>
              <a:rPr lang="en-US" sz="2200" b="1" i="0" u="sng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diffuse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molecular species and to calculate the possible reactions between the species at each time step.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p41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14</a:t>
            </a:fld>
            <a:endParaRPr/>
          </a:p>
        </p:txBody>
      </p:sp>
      <p:pic>
        <p:nvPicPr>
          <p:cNvPr id="498" name="Google Shape;4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5750" y="4671165"/>
            <a:ext cx="31432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5350" y="1326850"/>
            <a:ext cx="4239100" cy="294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2"/>
          <p:cNvSpPr txBox="1"/>
          <p:nvPr/>
        </p:nvSpPr>
        <p:spPr>
          <a:xfrm>
            <a:off x="138425" y="150820"/>
            <a:ext cx="1205992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43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new approach: The MESOSCOPIC Model</a:t>
            </a:r>
            <a:endParaRPr sz="43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5" name="Google Shape;505;p42" descr="pasted-movie.png"/>
          <p:cNvPicPr preferRelativeResize="0"/>
          <p:nvPr/>
        </p:nvPicPr>
        <p:blipFill rotWithShape="1">
          <a:blip r:embed="rId3">
            <a:alphaModFix/>
          </a:blip>
          <a:srcRect t="7221"/>
          <a:stretch/>
        </p:blipFill>
        <p:spPr>
          <a:xfrm>
            <a:off x="6320464" y="1182626"/>
            <a:ext cx="5828363" cy="300984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2"/>
          <p:cNvSpPr txBox="1"/>
          <p:nvPr/>
        </p:nvSpPr>
        <p:spPr>
          <a:xfrm>
            <a:off x="138425" y="1049850"/>
            <a:ext cx="6257400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SBS</a:t>
            </a: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 and</a:t>
            </a: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IRT models, computation time remains the main ﻿drawback when simulations deal with a </a:t>
            </a:r>
            <a:r>
              <a:rPr lang="en-US" sz="2200" b="1" i="0" u="none" strike="noStrike" cap="none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large number of species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 </a:t>
            </a:r>
            <a:r>
              <a:rPr lang="en-US" sz="2200" b="1" i="0" u="none" strike="noStrike" cap="none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long-time scales</a:t>
            </a: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alternative approach has recently been implemented in Geant4-DNA using the </a:t>
            </a:r>
            <a:r>
              <a:rPr lang="en-US" sz="2200" b="1" i="0" u="none" strike="noStrike" cap="none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compartment-based</a:t>
            </a: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representation, based on the </a:t>
            </a:r>
            <a:r>
              <a:rPr lang="en-US" sz="2200" b="1" i="0" u="none" strike="noStrike" cap="none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RDME</a:t>
            </a: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7" name="Google Shape;507;p42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15</a:t>
            </a:fld>
            <a:endParaRPr/>
          </a:p>
        </p:txBody>
      </p:sp>
      <p:pic>
        <p:nvPicPr>
          <p:cNvPr id="508" name="Google Shape;50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975" y="4170814"/>
            <a:ext cx="4525625" cy="2241261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2"/>
          <p:cNvSpPr txBox="1"/>
          <p:nvPr/>
        </p:nvSpPr>
        <p:spPr>
          <a:xfrm>
            <a:off x="6469800" y="4231475"/>
            <a:ext cx="56712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AutoNum type="arabicPeriod"/>
            </a:pPr>
            <a:r>
              <a:rPr lang="en-US" sz="2200" b="1">
                <a:solidFill>
                  <a:schemeClr val="dk1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Well-mixed</a:t>
            </a:r>
            <a:r>
              <a:rPr lang="en-US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species in voxels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AutoNum type="arabicPeriod"/>
            </a:pPr>
            <a:r>
              <a:rPr lang="en-US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Species can </a:t>
            </a:r>
            <a:r>
              <a:rPr lang="en-US" sz="2200" b="1">
                <a:solidFill>
                  <a:schemeClr val="dk1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react</a:t>
            </a:r>
            <a:r>
              <a:rPr lang="en-US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each other </a:t>
            </a:r>
            <a:r>
              <a:rPr lang="en-US" sz="2200" b="1">
                <a:solidFill>
                  <a:schemeClr val="dk1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in the voxels</a:t>
            </a:r>
            <a:endParaRPr sz="2200" b="1">
              <a:solidFill>
                <a:schemeClr val="dk1"/>
              </a:solidFill>
              <a:highlight>
                <a:srgbClr val="B6D7A8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AutoNum type="arabicPeriod"/>
            </a:pPr>
            <a:r>
              <a:rPr lang="en-US" sz="2200" b="1">
                <a:solidFill>
                  <a:schemeClr val="dk1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Diffusion</a:t>
            </a:r>
            <a:r>
              <a:rPr lang="en-US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modelled by </a:t>
            </a:r>
            <a:r>
              <a:rPr lang="en-US" sz="2200" b="1">
                <a:solidFill>
                  <a:schemeClr val="dk1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jumps</a:t>
            </a:r>
            <a:r>
              <a:rPr lang="en-US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between </a:t>
            </a:r>
            <a:r>
              <a:rPr lang="en-US" sz="2200" b="1">
                <a:solidFill>
                  <a:schemeClr val="dk1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adjacent</a:t>
            </a:r>
            <a:r>
              <a:rPr lang="en-US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voxels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3"/>
          <p:cNvSpPr txBox="1"/>
          <p:nvPr/>
        </p:nvSpPr>
        <p:spPr>
          <a:xfrm>
            <a:off x="479301" y="75975"/>
            <a:ext cx="11400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RDME</a:t>
            </a:r>
            <a:endParaRPr sz="50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5" name="Google Shape;515;p43"/>
          <p:cNvSpPr txBox="1"/>
          <p:nvPr/>
        </p:nvSpPr>
        <p:spPr>
          <a:xfrm>
            <a:off x="156750" y="4044150"/>
            <a:ext cx="118785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302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➡"/>
            </a:pP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Calculation of the </a:t>
            </a:r>
            <a:r>
              <a:rPr lang="en-US" sz="1600" b="1" i="0" u="none" strike="noStrike" cap="none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propensity functions </a:t>
            </a:r>
            <a:r>
              <a:rPr lang="en-US" sz="1600" b="1" i="1" u="none" strike="noStrike" cap="none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US" sz="1600" b="1" i="1" u="none" strike="noStrike" cap="none" baseline="-25000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all voxels </a:t>
            </a:r>
            <a:endParaRPr lang="en-US"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3020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➡"/>
            </a:pP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Sampling of the </a:t>
            </a:r>
            <a:r>
              <a:rPr lang="en-US" sz="1600" b="1" i="0" u="none" strike="noStrike" cap="none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time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                       when the next event occurs</a:t>
            </a:r>
            <a:r>
              <a:rPr lang="en-US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302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➡"/>
            </a:pP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Sampling </a:t>
            </a:r>
            <a:r>
              <a:rPr lang="en-US" sz="1600" b="1" i="0" u="none" strike="noStrike" cap="none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which reaction or diffusion will take place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according to the propensity function </a:t>
            </a:r>
            <a:r>
              <a:rPr lang="en-US" sz="1600" i="1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US" sz="1600" i="1" u="none" strike="noStrike" cap="none" baseline="-25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6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302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➡"/>
            </a:pPr>
            <a:r>
              <a:rPr lang="en-US" sz="1600" b="1" i="0" u="none" strike="noStrike" cap="none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Processing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</a:t>
            </a:r>
            <a:r>
              <a:rPr lang="en-US" sz="1600" b="1" i="0" u="none" strike="noStrike" cap="none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first event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the queue and </a:t>
            </a:r>
            <a:r>
              <a:rPr lang="en-US" sz="1600" b="1" i="0" u="none" strike="noStrike" cap="none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changing concentrations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the voxels involved in the event: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600" marR="0" lvl="2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๏"/>
            </a:pPr>
            <a:r>
              <a:rPr lang="en-US" sz="1600" b="1" i="0" u="none" strike="noStrike" cap="none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Reaction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eliminate reactants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 products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6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600" marR="0" lvl="2" indent="-3556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Char char="๏"/>
            </a:pPr>
            <a:r>
              <a:rPr lang="en-US" sz="1600" b="1" i="0" u="none" strike="noStrike" cap="none" dirty="0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Diffusion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remove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particle 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the voxel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 it was located and 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it </a:t>
            </a:r>
            <a:r>
              <a:rPr lang="en-US" sz="1600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﻿the voxel where it goes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6" name="Google Shape;516;p43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16</a:t>
            </a:fld>
            <a:endParaRPr/>
          </a:p>
        </p:txBody>
      </p:sp>
      <p:grpSp>
        <p:nvGrpSpPr>
          <p:cNvPr id="517" name="Google Shape;517;p43"/>
          <p:cNvGrpSpPr/>
          <p:nvPr/>
        </p:nvGrpSpPr>
        <p:grpSpPr>
          <a:xfrm>
            <a:off x="76200" y="1038725"/>
            <a:ext cx="11959200" cy="3079350"/>
            <a:chOff x="0" y="1038725"/>
            <a:chExt cx="11959200" cy="3079350"/>
          </a:xfrm>
        </p:grpSpPr>
        <p:sp>
          <p:nvSpPr>
            <p:cNvPr id="518" name="Google Shape;518;p43"/>
            <p:cNvSpPr txBox="1"/>
            <p:nvPr/>
          </p:nvSpPr>
          <p:spPr>
            <a:xfrm>
              <a:off x="0" y="1166313"/>
              <a:ext cx="1366200" cy="861900"/>
            </a:xfrm>
            <a:prstGeom prst="rect">
              <a:avLst/>
            </a:prstGeom>
            <a:noFill/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latin typeface="Century Gothic"/>
                  <a:ea typeface="Century Gothic"/>
                  <a:cs typeface="Century Gothic"/>
                  <a:sym typeface="Century Gothic"/>
                </a:rPr>
                <a:t>P(n,t): probability of the system being in state </a:t>
              </a:r>
              <a:r>
                <a:rPr lang="en-US" sz="1100" b="1">
                  <a:latin typeface="Century Gothic"/>
                  <a:ea typeface="Century Gothic"/>
                  <a:cs typeface="Century Gothic"/>
                  <a:sym typeface="Century Gothic"/>
                </a:rPr>
                <a:t>n</a:t>
              </a:r>
              <a:r>
                <a:rPr lang="en-US" sz="1100">
                  <a:latin typeface="Century Gothic"/>
                  <a:ea typeface="Century Gothic"/>
                  <a:cs typeface="Century Gothic"/>
                  <a:sym typeface="Century Gothic"/>
                </a:rPr>
                <a:t> at time </a:t>
              </a:r>
              <a:r>
                <a:rPr lang="en-US" sz="1100" i="1">
                  <a:latin typeface="Century Gothic"/>
                  <a:ea typeface="Century Gothic"/>
                  <a:cs typeface="Century Gothic"/>
                  <a:sym typeface="Century Gothic"/>
                </a:rPr>
                <a:t>t</a:t>
              </a:r>
              <a:r>
                <a:rPr lang="en-US" sz="1100">
                  <a:latin typeface="Century Gothic"/>
                  <a:ea typeface="Century Gothic"/>
                  <a:cs typeface="Century Gothic"/>
                  <a:sym typeface="Century Gothic"/>
                </a:rPr>
                <a:t>.</a:t>
              </a:r>
              <a:endParaRPr sz="11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9" name="Google Shape;519;p43"/>
            <p:cNvSpPr txBox="1"/>
            <p:nvPr/>
          </p:nvSpPr>
          <p:spPr>
            <a:xfrm>
              <a:off x="902025" y="3124788"/>
              <a:ext cx="1366200" cy="8619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sum over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all possible reaction channels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in all voxels</a:t>
              </a:r>
              <a:endParaRPr sz="11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0" name="Google Shape;520;p43"/>
            <p:cNvSpPr txBox="1"/>
            <p:nvPr/>
          </p:nvSpPr>
          <p:spPr>
            <a:xfrm>
              <a:off x="1552275" y="1073175"/>
              <a:ext cx="2320500" cy="1031400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</a:t>
              </a:r>
              <a:r>
                <a:rPr lang="en-US" sz="1100" b="1" baseline="-25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rxn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​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(n′→n):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reaction propensity function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giving the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rate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(probability per unit time) that a reaction will take the system from state n′ to n.</a:t>
              </a:r>
              <a:endParaRPr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1" name="Google Shape;521;p43"/>
            <p:cNvSpPr txBox="1"/>
            <p:nvPr/>
          </p:nvSpPr>
          <p:spPr>
            <a:xfrm>
              <a:off x="2967850" y="3040050"/>
              <a:ext cx="1696200" cy="1031400"/>
            </a:xfrm>
            <a:prstGeom prst="rect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P(n′,t):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probability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that the system is currently in the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previous state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n′ (before the reaction occurred).</a:t>
              </a:r>
              <a:endParaRPr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2" name="Google Shape;522;p43"/>
            <p:cNvSpPr txBox="1"/>
            <p:nvPr/>
          </p:nvSpPr>
          <p:spPr>
            <a:xfrm>
              <a:off x="4069350" y="1089902"/>
              <a:ext cx="2488800" cy="908100"/>
            </a:xfrm>
            <a:prstGeom prst="rect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</a:t>
              </a:r>
              <a:r>
                <a:rPr lang="en-US" sz="1100" b="1" baseline="-25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rxn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​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(n→n′′)P(n,t):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outgoing term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accounting for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loss of probability from state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as it reacts and transitions to a new state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n′′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</a:t>
              </a:r>
              <a:endParaRPr b="1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3" name="Google Shape;523;p43"/>
            <p:cNvSpPr txBox="1"/>
            <p:nvPr/>
          </p:nvSpPr>
          <p:spPr>
            <a:xfrm>
              <a:off x="6323700" y="3086675"/>
              <a:ext cx="1476900" cy="1031400"/>
            </a:xfrm>
            <a:prstGeom prst="rect">
              <a:avLst/>
            </a:prstGeom>
            <a:noFill/>
            <a:ln w="2857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sum over all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diffusion events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(i.e., species moving from one voxel to another).</a:t>
              </a:r>
              <a:endParaRPr sz="11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4" name="Google Shape;524;p43"/>
            <p:cNvSpPr txBox="1"/>
            <p:nvPr/>
          </p:nvSpPr>
          <p:spPr>
            <a:xfrm>
              <a:off x="6678525" y="1089800"/>
              <a:ext cx="2839800" cy="1031400"/>
            </a:xfrm>
            <a:prstGeom prst="rect">
              <a:avLst/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</a:t>
              </a:r>
              <a:r>
                <a:rPr lang="en-US" sz="1100" b="1" baseline="-25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diff​(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n′→n):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diffusion propensity function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representing the rate at which a molecule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moves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from a neighboring voxel to the voxel under consideration, thereby causing a transition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n′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→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</a:t>
              </a:r>
              <a:endParaRPr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5" name="Google Shape;525;p43"/>
            <p:cNvSpPr txBox="1"/>
            <p:nvPr/>
          </p:nvSpPr>
          <p:spPr>
            <a:xfrm>
              <a:off x="8355875" y="3048600"/>
              <a:ext cx="1696200" cy="1031400"/>
            </a:xfrm>
            <a:prstGeom prst="rect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P(n′,t):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probability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that the system is currently in the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previous state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n′ (before the diffusion occurred).</a:t>
              </a:r>
              <a:endParaRPr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526" name="Google Shape;526;p43"/>
            <p:cNvGrpSpPr/>
            <p:nvPr/>
          </p:nvGrpSpPr>
          <p:grpSpPr>
            <a:xfrm>
              <a:off x="78650" y="2180450"/>
              <a:ext cx="11878502" cy="815950"/>
              <a:chOff x="78650" y="2180450"/>
              <a:chExt cx="11878502" cy="815950"/>
            </a:xfrm>
          </p:grpSpPr>
          <p:pic>
            <p:nvPicPr>
              <p:cNvPr id="527" name="Google Shape;527;p43" title="Screenshot 2025-07-31 at 15.57.51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8650" y="2180450"/>
                <a:ext cx="11878502" cy="810679"/>
              </a:xfrm>
              <a:prstGeom prst="rect">
                <a:avLst/>
              </a:prstGeom>
              <a:noFill/>
              <a:ln w="38100" cap="flat" cmpd="sng">
                <a:solidFill>
                  <a:srgbClr val="3A865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528" name="Google Shape;528;p43"/>
              <p:cNvSpPr/>
              <p:nvPr/>
            </p:nvSpPr>
            <p:spPr>
              <a:xfrm>
                <a:off x="156750" y="2242774"/>
                <a:ext cx="945900" cy="6216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98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29" name="Google Shape;529;p43"/>
              <p:cNvSpPr/>
              <p:nvPr/>
            </p:nvSpPr>
            <p:spPr>
              <a:xfrm>
                <a:off x="1276325" y="2286000"/>
                <a:ext cx="675000" cy="7104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30" name="Google Shape;530;p43"/>
              <p:cNvSpPr/>
              <p:nvPr/>
            </p:nvSpPr>
            <p:spPr>
              <a:xfrm>
                <a:off x="1993775" y="2286000"/>
                <a:ext cx="1297500" cy="4755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31" name="Google Shape;531;p43"/>
              <p:cNvSpPr/>
              <p:nvPr/>
            </p:nvSpPr>
            <p:spPr>
              <a:xfrm>
                <a:off x="3333725" y="2286000"/>
                <a:ext cx="767700" cy="4755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32" name="Google Shape;532;p43"/>
              <p:cNvSpPr/>
              <p:nvPr/>
            </p:nvSpPr>
            <p:spPr>
              <a:xfrm>
                <a:off x="4313525" y="2285600"/>
                <a:ext cx="2121600" cy="4755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33" name="Google Shape;533;p43"/>
              <p:cNvSpPr/>
              <p:nvPr/>
            </p:nvSpPr>
            <p:spPr>
              <a:xfrm>
                <a:off x="6710550" y="2286000"/>
                <a:ext cx="675000" cy="6402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00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34" name="Google Shape;534;p43"/>
              <p:cNvSpPr/>
              <p:nvPr/>
            </p:nvSpPr>
            <p:spPr>
              <a:xfrm>
                <a:off x="7403975" y="2286000"/>
                <a:ext cx="1297500" cy="4755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4A86E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35" name="Google Shape;535;p43"/>
              <p:cNvSpPr/>
              <p:nvPr/>
            </p:nvSpPr>
            <p:spPr>
              <a:xfrm>
                <a:off x="8743925" y="2286000"/>
                <a:ext cx="767700" cy="4755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36" name="Google Shape;536;p43"/>
              <p:cNvSpPr/>
              <p:nvPr/>
            </p:nvSpPr>
            <p:spPr>
              <a:xfrm>
                <a:off x="9723725" y="2285600"/>
                <a:ext cx="2121600" cy="4755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537" name="Google Shape;537;p43"/>
            <p:cNvSpPr txBox="1"/>
            <p:nvPr/>
          </p:nvSpPr>
          <p:spPr>
            <a:xfrm>
              <a:off x="9638700" y="1038725"/>
              <a:ext cx="2320500" cy="1077300"/>
            </a:xfrm>
            <a:prstGeom prst="rect">
              <a:avLst/>
            </a:prstGeom>
            <a:noFill/>
            <a:ln w="28575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</a:t>
              </a:r>
              <a:r>
                <a:rPr lang="en-US" sz="1100" b="1" baseline="-25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diff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​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→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n′′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)P(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,t):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loss term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corresponding to the transition of a molecule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out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of the current voxel/state </a:t>
              </a:r>
              <a:r>
                <a:rPr lang="en-US" sz="11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</a:t>
              </a:r>
              <a:r>
                <a:rPr lang="en-US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decreasing its probability.</a:t>
              </a:r>
              <a:endParaRPr b="1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538" name="Google Shape;538;p43" title="Screenshot 2025-07-31 at 16.49.3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8725" y="4443754"/>
            <a:ext cx="1080347" cy="475500"/>
          </a:xfrm>
          <a:prstGeom prst="rect">
            <a:avLst/>
          </a:prstGeom>
          <a:noFill/>
          <a:ln w="38100" cap="flat" cmpd="sng">
            <a:solidFill>
              <a:srgbClr val="3A8652"/>
            </a:solidFill>
            <a:prstDash val="solid"/>
            <a:miter lim="8000"/>
            <a:headEnd type="none" w="sm" len="sm"/>
            <a:tailEnd type="none" w="sm" len="sm"/>
          </a:ln>
        </p:spPr>
      </p:pic>
      <p:grpSp>
        <p:nvGrpSpPr>
          <p:cNvPr id="539" name="Google Shape;539;p43"/>
          <p:cNvGrpSpPr/>
          <p:nvPr/>
        </p:nvGrpSpPr>
        <p:grpSpPr>
          <a:xfrm>
            <a:off x="8456502" y="4287079"/>
            <a:ext cx="3684600" cy="615600"/>
            <a:chOff x="8866025" y="4294213"/>
            <a:chExt cx="3684600" cy="615600"/>
          </a:xfrm>
        </p:grpSpPr>
        <p:pic>
          <p:nvPicPr>
            <p:cNvPr id="540" name="Google Shape;540;p43" title="Screenshot 2025-07-31 at 16.48.37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921750" y="4318887"/>
              <a:ext cx="261900" cy="3226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" name="Google Shape;541;p43"/>
            <p:cNvSpPr txBox="1"/>
            <p:nvPr/>
          </p:nvSpPr>
          <p:spPr>
            <a:xfrm>
              <a:off x="8866025" y="4294213"/>
              <a:ext cx="3684600" cy="6156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is a </a:t>
              </a:r>
              <a:r>
                <a:rPr lang="en-US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uniform random number</a:t>
              </a:r>
              <a:r>
                <a:rPr lang="en-US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sampled from a uniform distribution (0,1].</a:t>
              </a:r>
              <a:endParaRPr sz="100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4"/>
          <p:cNvSpPr txBox="1"/>
          <p:nvPr/>
        </p:nvSpPr>
        <p:spPr>
          <a:xfrm>
            <a:off x="479300" y="75975"/>
            <a:ext cx="8338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50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three sub-stages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547" name="Google Shape;547;p44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17</a:t>
            </a:fld>
            <a:endParaRPr/>
          </a:p>
        </p:txBody>
      </p:sp>
      <p:sp>
        <p:nvSpPr>
          <p:cNvPr id="548" name="Google Shape;548;p44"/>
          <p:cNvSpPr txBox="1"/>
          <p:nvPr/>
        </p:nvSpPr>
        <p:spPr>
          <a:xfrm>
            <a:off x="76200" y="1197775"/>
            <a:ext cx="55641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Since spur sizes are comparable with their reaction radius </a:t>
            </a:r>
            <a:r>
              <a:rPr lang="en-US" sz="2200" b="1" u="sng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within</a:t>
            </a:r>
            <a:r>
              <a:rPr lang="en-US" sz="2200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few ns </a:t>
            </a:r>
            <a:br>
              <a:rPr lang="en-US" sz="2200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200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US" sz="2200" b="1" u="sng">
                <a:solidFill>
                  <a:srgbClr val="222222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5 ns</a:t>
            </a:r>
            <a:r>
              <a:rPr lang="en-US" sz="2200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default) after exposure, this period </a:t>
            </a:r>
            <a:r>
              <a:rPr lang="en-US" sz="2200" b="1" u="sng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cannot be described</a:t>
            </a:r>
            <a:r>
              <a:rPr lang="en-US" sz="2200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by using the “</a:t>
            </a:r>
            <a:r>
              <a:rPr lang="en-US" sz="2200" b="1" u="sng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well-mixed</a:t>
            </a:r>
            <a:r>
              <a:rPr lang="en-US" sz="2200">
                <a:solidFill>
                  <a:srgbClr val="22222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 model. </a:t>
            </a:r>
            <a:endParaRPr sz="2200">
              <a:solidFill>
                <a:srgbClr val="22222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9" name="Google Shape;5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950" y="1045375"/>
            <a:ext cx="6483950" cy="2624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0" name="Google Shape;550;p44"/>
          <p:cNvGrpSpPr/>
          <p:nvPr/>
        </p:nvGrpSpPr>
        <p:grpSpPr>
          <a:xfrm>
            <a:off x="312790" y="4042857"/>
            <a:ext cx="3699900" cy="2229356"/>
            <a:chOff x="793790" y="3119557"/>
            <a:chExt cx="3699900" cy="2229356"/>
          </a:xfrm>
        </p:grpSpPr>
        <p:sp>
          <p:nvSpPr>
            <p:cNvPr id="551" name="Google Shape;551;p44"/>
            <p:cNvSpPr/>
            <p:nvPr/>
          </p:nvSpPr>
          <p:spPr>
            <a:xfrm>
              <a:off x="793790" y="3119557"/>
              <a:ext cx="3699900" cy="2229356"/>
            </a:xfrm>
            <a:prstGeom prst="roundRect">
              <a:avLst>
                <a:gd name="adj" fmla="val 9332"/>
              </a:avLst>
            </a:prstGeom>
            <a:solidFill>
              <a:srgbClr val="E5F9F2">
                <a:alpha val="74900"/>
              </a:srgbClr>
            </a:solidFill>
            <a:ln w="30475" cap="flat" cmpd="sng">
              <a:solidFill>
                <a:srgbClr val="B7D5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4"/>
            <p:cNvSpPr/>
            <p:nvPr/>
          </p:nvSpPr>
          <p:spPr>
            <a:xfrm>
              <a:off x="1039654" y="3365421"/>
              <a:ext cx="3086400" cy="3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619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>
                  <a:solidFill>
                    <a:srgbClr val="4B4A4A"/>
                  </a:solidFill>
                  <a:highlight>
                    <a:srgbClr val="F4CCCC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Microscopic Sub-stage</a:t>
              </a:r>
              <a:endParaRPr sz="2100" i="0" u="none" strike="noStrike" cap="none">
                <a:highlight>
                  <a:srgbClr val="F4CCCC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53" name="Google Shape;553;p44"/>
            <p:cNvSpPr/>
            <p:nvPr/>
          </p:nvSpPr>
          <p:spPr>
            <a:xfrm>
              <a:off x="1039650" y="3841205"/>
              <a:ext cx="3208200" cy="128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3636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650"/>
                <a:buFont typeface="Geist"/>
                <a:buNone/>
              </a:pPr>
              <a:r>
                <a:rPr lang="en-US" sz="2000" i="0" u="none" strike="noStrike" cap="none" dirty="0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Particle-based </a:t>
              </a:r>
              <a:r>
                <a:rPr lang="en-US" sz="2000" b="1" i="0" u="none" strike="noStrike" cap="none" dirty="0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SBS</a:t>
              </a:r>
              <a:r>
                <a:rPr lang="en-US" sz="2000" i="0" u="none" strike="noStrike" cap="none" dirty="0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method for initial high-precision tracking</a:t>
              </a:r>
              <a:endParaRPr sz="2000" i="0" u="none" strike="noStrike" cap="none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554" name="Google Shape;554;p44"/>
          <p:cNvGrpSpPr/>
          <p:nvPr/>
        </p:nvGrpSpPr>
        <p:grpSpPr>
          <a:xfrm>
            <a:off x="4246060" y="4042782"/>
            <a:ext cx="3699900" cy="2229356"/>
            <a:chOff x="4709160" y="3119557"/>
            <a:chExt cx="3699900" cy="2229356"/>
          </a:xfrm>
        </p:grpSpPr>
        <p:sp>
          <p:nvSpPr>
            <p:cNvPr id="555" name="Google Shape;555;p44"/>
            <p:cNvSpPr/>
            <p:nvPr/>
          </p:nvSpPr>
          <p:spPr>
            <a:xfrm>
              <a:off x="4709160" y="3119557"/>
              <a:ext cx="3699900" cy="2229356"/>
            </a:xfrm>
            <a:prstGeom prst="roundRect">
              <a:avLst>
                <a:gd name="adj" fmla="val 9332"/>
              </a:avLst>
            </a:prstGeom>
            <a:solidFill>
              <a:srgbClr val="E5F9F2">
                <a:alpha val="74900"/>
              </a:srgbClr>
            </a:solidFill>
            <a:ln w="30475" cap="flat" cmpd="sng">
              <a:solidFill>
                <a:srgbClr val="B7D5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4"/>
            <p:cNvSpPr/>
            <p:nvPr/>
          </p:nvSpPr>
          <p:spPr>
            <a:xfrm>
              <a:off x="4955024" y="3365421"/>
              <a:ext cx="2991000" cy="3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619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>
                  <a:solidFill>
                    <a:srgbClr val="4B4A4A"/>
                  </a:solidFill>
                  <a:highlight>
                    <a:srgbClr val="FCE5CD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Mesoscopic Sub-stage</a:t>
              </a:r>
              <a:endParaRPr sz="2100" i="0" u="none" strike="noStrike" cap="none">
                <a:highlight>
                  <a:srgbClr val="FCE5CD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57" name="Google Shape;557;p44"/>
            <p:cNvSpPr/>
            <p:nvPr/>
          </p:nvSpPr>
          <p:spPr>
            <a:xfrm>
              <a:off x="4955025" y="3841200"/>
              <a:ext cx="3208200" cy="13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3636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650"/>
                <a:buFont typeface="Geist"/>
                <a:buNone/>
              </a:pPr>
              <a:r>
                <a:rPr lang="en-US" sz="2000" i="0" u="none" strike="noStrike" cap="none" dirty="0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Initial fine mesh resolution with </a:t>
              </a:r>
              <a:r>
                <a:rPr lang="en-US" sz="2000" b="1" i="0" u="sng" strike="noStrike" cap="none" dirty="0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increasingly coarser meshes</a:t>
              </a:r>
              <a:r>
                <a:rPr lang="en-US" sz="2000" i="0" u="none" strike="noStrike" cap="none" dirty="0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over time</a:t>
              </a:r>
              <a:endParaRPr sz="2000" i="0" u="none" strike="noStrike" cap="none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558" name="Google Shape;558;p44"/>
          <p:cNvGrpSpPr/>
          <p:nvPr/>
        </p:nvGrpSpPr>
        <p:grpSpPr>
          <a:xfrm>
            <a:off x="8179310" y="4042782"/>
            <a:ext cx="3699892" cy="2229356"/>
            <a:chOff x="4709160" y="3119557"/>
            <a:chExt cx="3699892" cy="2229356"/>
          </a:xfrm>
        </p:grpSpPr>
        <p:sp>
          <p:nvSpPr>
            <p:cNvPr id="559" name="Google Shape;559;p44"/>
            <p:cNvSpPr/>
            <p:nvPr/>
          </p:nvSpPr>
          <p:spPr>
            <a:xfrm>
              <a:off x="4709160" y="3119557"/>
              <a:ext cx="3699892" cy="2229356"/>
            </a:xfrm>
            <a:prstGeom prst="roundRect">
              <a:avLst>
                <a:gd name="adj" fmla="val 9332"/>
              </a:avLst>
            </a:prstGeom>
            <a:solidFill>
              <a:srgbClr val="E5F9F2">
                <a:alpha val="74900"/>
              </a:srgbClr>
            </a:solidFill>
            <a:ln w="30475" cap="flat" cmpd="sng">
              <a:solidFill>
                <a:srgbClr val="B7D5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4"/>
            <p:cNvSpPr/>
            <p:nvPr/>
          </p:nvSpPr>
          <p:spPr>
            <a:xfrm>
              <a:off x="4955025" y="3365426"/>
              <a:ext cx="3208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6190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2100"/>
                <a:buFont typeface="Arial"/>
                <a:buNone/>
              </a:pPr>
              <a:r>
                <a:rPr lang="en-US" sz="2000" b="1">
                  <a:solidFill>
                    <a:srgbClr val="222222"/>
                  </a:solidFill>
                  <a:highlight>
                    <a:srgbClr val="FFF2CC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Homogeneous</a:t>
              </a:r>
              <a:r>
                <a:rPr lang="en-US" sz="2100" b="1" i="0" u="none" strike="noStrike" cap="none">
                  <a:solidFill>
                    <a:srgbClr val="4B4A4A"/>
                  </a:solidFill>
                  <a:highlight>
                    <a:srgbClr val="FFF2CC"/>
                  </a:highlight>
                  <a:latin typeface="Century Gothic"/>
                  <a:ea typeface="Century Gothic"/>
                  <a:cs typeface="Century Gothic"/>
                  <a:sym typeface="Century Gothic"/>
                </a:rPr>
                <a:t> Sub-stage</a:t>
              </a:r>
              <a:endParaRPr sz="2100" i="0" u="none" strike="noStrike" cap="none"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61" name="Google Shape;561;p44"/>
            <p:cNvSpPr/>
            <p:nvPr/>
          </p:nvSpPr>
          <p:spPr>
            <a:xfrm>
              <a:off x="4955025" y="3841200"/>
              <a:ext cx="3378000" cy="13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3636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650"/>
                <a:buFont typeface="Geist"/>
                <a:buNone/>
              </a:pPr>
              <a:r>
                <a:rPr lang="en-US" sz="1900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Chemical Master Equation (</a:t>
              </a:r>
              <a:r>
                <a:rPr lang="en-US" sz="1900" b="1" u="sng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CME</a:t>
              </a:r>
              <a:r>
                <a:rPr lang="en-US" sz="1900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) stochastic process samples only reactive events</a:t>
              </a:r>
              <a:endParaRPr sz="1900" i="0" u="none" strike="noStrike" cap="none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634">
          <a:extLst>
            <a:ext uri="{FF2B5EF4-FFF2-40B4-BE49-F238E27FC236}">
              <a16:creationId xmlns:a16="http://schemas.microsoft.com/office/drawing/2014/main" id="{70434639-D9A5-62B3-461D-10EA2AD22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0">
            <a:extLst>
              <a:ext uri="{FF2B5EF4-FFF2-40B4-BE49-F238E27FC236}">
                <a16:creationId xmlns:a16="http://schemas.microsoft.com/office/drawing/2014/main" id="{44EE11AF-C9A1-6DFF-21D2-B57B86439A6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18</a:t>
            </a:fld>
            <a:endParaRPr/>
          </a:p>
        </p:txBody>
      </p:sp>
      <p:sp>
        <p:nvSpPr>
          <p:cNvPr id="2" name="Google Shape;482;p40">
            <a:extLst>
              <a:ext uri="{FF2B5EF4-FFF2-40B4-BE49-F238E27FC236}">
                <a16:creationId xmlns:a16="http://schemas.microsoft.com/office/drawing/2014/main" id="{0B0CB6DF-889A-15D0-1E19-0F5C1E0863A4}"/>
              </a:ext>
            </a:extLst>
          </p:cNvPr>
          <p:cNvSpPr txBox="1"/>
          <p:nvPr/>
        </p:nvSpPr>
        <p:spPr>
          <a:xfrm>
            <a:off x="189927" y="152175"/>
            <a:ext cx="1182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Practical Applications</a:t>
            </a:r>
            <a:endParaRPr sz="5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green and white text&#10;&#10;AI-generated content may be incorrect.">
            <a:extLst>
              <a:ext uri="{FF2B5EF4-FFF2-40B4-BE49-F238E27FC236}">
                <a16:creationId xmlns:a16="http://schemas.microsoft.com/office/drawing/2014/main" id="{62B00D2E-5DD9-ECE3-CB83-47B89CF36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40" y="1641829"/>
            <a:ext cx="8299173" cy="4142861"/>
          </a:xfrm>
          <a:prstGeom prst="rect">
            <a:avLst/>
          </a:prstGeom>
          <a:effectLst>
            <a:glow rad="640205">
              <a:schemeClr val="accent1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00707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4">
          <a:extLst>
            <a:ext uri="{FF2B5EF4-FFF2-40B4-BE49-F238E27FC236}">
              <a16:creationId xmlns:a16="http://schemas.microsoft.com/office/drawing/2014/main" id="{473071A8-84BE-1958-4570-FEEE8239A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0">
            <a:extLst>
              <a:ext uri="{FF2B5EF4-FFF2-40B4-BE49-F238E27FC236}">
                <a16:creationId xmlns:a16="http://schemas.microsoft.com/office/drawing/2014/main" id="{BBB41F91-7C94-9F9C-2F0E-B9F3A71ABA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19</a:t>
            </a:fld>
            <a:endParaRPr/>
          </a:p>
        </p:txBody>
      </p:sp>
      <p:sp>
        <p:nvSpPr>
          <p:cNvPr id="2" name="Google Shape;482;p40">
            <a:extLst>
              <a:ext uri="{FF2B5EF4-FFF2-40B4-BE49-F238E27FC236}">
                <a16:creationId xmlns:a16="http://schemas.microsoft.com/office/drawing/2014/main" id="{689EF2E3-BA5A-6B76-9F6E-BCCA78A39F2B}"/>
              </a:ext>
            </a:extLst>
          </p:cNvPr>
          <p:cNvSpPr txBox="1"/>
          <p:nvPr/>
        </p:nvSpPr>
        <p:spPr>
          <a:xfrm>
            <a:off x="189927" y="152175"/>
            <a:ext cx="1182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Boron Neutron Capture Therapy</a:t>
            </a:r>
            <a:endParaRPr sz="5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3" name="Google Shape;682;p14">
            <a:extLst>
              <a:ext uri="{FF2B5EF4-FFF2-40B4-BE49-F238E27FC236}">
                <a16:creationId xmlns:a16="http://schemas.microsoft.com/office/drawing/2014/main" id="{D3B3D1DF-BC9F-BEC2-CABA-07B505B1DA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9809" y="1117311"/>
            <a:ext cx="2699400" cy="2230582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TextBox 585">
            <a:extLst>
              <a:ext uri="{FF2B5EF4-FFF2-40B4-BE49-F238E27FC236}">
                <a16:creationId xmlns:a16="http://schemas.microsoft.com/office/drawing/2014/main" id="{CBE2163B-A95B-1E14-5E8A-97B7B368A08C}"/>
              </a:ext>
            </a:extLst>
          </p:cNvPr>
          <p:cNvSpPr txBox="1"/>
          <p:nvPr/>
        </p:nvSpPr>
        <p:spPr>
          <a:xfrm>
            <a:off x="9206331" y="3370048"/>
            <a:ext cx="27198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800"/>
            </a:pPr>
            <a:r>
              <a:rPr lang="it-IT" sz="1000" dirty="0" err="1"/>
              <a:t>Final</a:t>
            </a:r>
            <a:r>
              <a:rPr lang="it-IT" sz="1000" dirty="0"/>
              <a:t> image </a:t>
            </a:r>
            <a:r>
              <a:rPr lang="it-IT" sz="1000" dirty="0" err="1"/>
              <a:t>returned</a:t>
            </a:r>
            <a:r>
              <a:rPr lang="it-IT" sz="1000" dirty="0"/>
              <a:t> by the </a:t>
            </a:r>
            <a:r>
              <a:rPr lang="it-IT" sz="1000" dirty="0" err="1"/>
              <a:t>Metafer</a:t>
            </a:r>
            <a:r>
              <a:rPr lang="it-IT" sz="1000" dirty="0"/>
              <a:t> software for a </a:t>
            </a:r>
            <a:r>
              <a:rPr lang="it-IT" sz="1000" dirty="0" err="1"/>
              <a:t>cell</a:t>
            </a:r>
            <a:r>
              <a:rPr lang="it-IT" sz="1000" dirty="0"/>
              <a:t> </a:t>
            </a:r>
            <a:r>
              <a:rPr lang="it-IT" sz="1000" dirty="0" err="1"/>
              <a:t>irradiated</a:t>
            </a:r>
            <a:r>
              <a:rPr lang="it-IT" sz="1000" dirty="0"/>
              <a:t> with 2 </a:t>
            </a:r>
            <a:r>
              <a:rPr lang="it-IT" sz="1000" dirty="0" err="1"/>
              <a:t>Gy</a:t>
            </a:r>
            <a:r>
              <a:rPr lang="it-IT" sz="1000" dirty="0"/>
              <a:t> and </a:t>
            </a:r>
            <a:r>
              <a:rPr lang="it-IT" sz="1000" dirty="0" err="1"/>
              <a:t>fixed</a:t>
            </a:r>
            <a:r>
              <a:rPr lang="it-IT" sz="1000" dirty="0"/>
              <a:t> after 5 hours. The </a:t>
            </a:r>
            <a:r>
              <a:rPr lang="it-IT" sz="1000" dirty="0" err="1"/>
              <a:t>nucleus</a:t>
            </a:r>
            <a:r>
              <a:rPr lang="it-IT" sz="1000" dirty="0"/>
              <a:t> </a:t>
            </a:r>
            <a:r>
              <a:rPr lang="it-IT" sz="1000" dirty="0" err="1"/>
              <a:t>appears</a:t>
            </a:r>
            <a:r>
              <a:rPr lang="it-IT" sz="1000" dirty="0"/>
              <a:t> in blue, </a:t>
            </a:r>
            <a:r>
              <a:rPr lang="el-GR" sz="1000" dirty="0"/>
              <a:t>γ</a:t>
            </a:r>
            <a:r>
              <a:rPr lang="it-IT" sz="1000" dirty="0"/>
              <a:t>H2AX foci in red, and 53BP1 foci in green. (</a:t>
            </a:r>
            <a:r>
              <a:rPr lang="it-IT" sz="1000" dirty="0" err="1"/>
              <a:t>F</a:t>
            </a:r>
            <a:r>
              <a:rPr lang="it-IT" sz="1000" dirty="0"/>
              <a:t>. Fede, </a:t>
            </a:r>
            <a:r>
              <a:rPr lang="it-IT" sz="1000" dirty="0" err="1"/>
              <a:t>MSc</a:t>
            </a:r>
            <a:r>
              <a:rPr lang="it-IT" sz="1000" dirty="0"/>
              <a:t> </a:t>
            </a:r>
            <a:r>
              <a:rPr lang="it-IT" sz="1000" dirty="0" err="1"/>
              <a:t>thesis</a:t>
            </a:r>
            <a:r>
              <a:rPr lang="it-IT" sz="1000" dirty="0"/>
              <a:t>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717EB25-B046-0424-CD11-42C7309C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2" y="1562661"/>
            <a:ext cx="2559765" cy="16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4" name="Group 593">
            <a:extLst>
              <a:ext uri="{FF2B5EF4-FFF2-40B4-BE49-F238E27FC236}">
                <a16:creationId xmlns:a16="http://schemas.microsoft.com/office/drawing/2014/main" id="{4E07F7BD-A99C-F5A5-2955-456FBE0F833F}"/>
              </a:ext>
            </a:extLst>
          </p:cNvPr>
          <p:cNvGrpSpPr/>
          <p:nvPr/>
        </p:nvGrpSpPr>
        <p:grpSpPr>
          <a:xfrm>
            <a:off x="2516756" y="1166609"/>
            <a:ext cx="6441693" cy="3118981"/>
            <a:chOff x="2042033" y="1105640"/>
            <a:chExt cx="6441693" cy="3118981"/>
          </a:xfrm>
        </p:grpSpPr>
        <p:sp>
          <p:nvSpPr>
            <p:cNvPr id="20" name="Google Shape;533;p9">
              <a:extLst>
                <a:ext uri="{FF2B5EF4-FFF2-40B4-BE49-F238E27FC236}">
                  <a16:creationId xmlns:a16="http://schemas.microsoft.com/office/drawing/2014/main" id="{DB0D43D4-1AEA-EBC8-F7CA-76AB68252C37}"/>
                </a:ext>
              </a:extLst>
            </p:cNvPr>
            <p:cNvSpPr/>
            <p:nvPr/>
          </p:nvSpPr>
          <p:spPr>
            <a:xfrm>
              <a:off x="4423890" y="3209981"/>
              <a:ext cx="4059836" cy="809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0000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strike="noStrik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Fractal-based</a:t>
              </a:r>
              <a:r>
                <a:rPr lang="it-IT" sz="18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DNA chain </a:t>
              </a:r>
              <a:r>
                <a:rPr lang="it-IT" sz="1800" b="0" strike="noStrik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structure</a:t>
              </a:r>
              <a:r>
                <a:rPr lang="it-IT" sz="18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~6.4 </a:t>
              </a:r>
              <a:r>
                <a:rPr lang="it-IT" sz="1800" b="0" strike="noStrik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Gbp</a:t>
              </a:r>
              <a:r>
                <a:rPr lang="it-IT" sz="18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inside an </a:t>
              </a:r>
              <a:r>
                <a:rPr lang="it-IT" sz="1800" b="0" strike="noStrik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ellipsoidal</a:t>
              </a:r>
              <a:r>
                <a:rPr lang="it-IT" sz="18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it-IT" sz="1800" b="0" strike="noStrik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nucleus</a:t>
              </a:r>
              <a:r>
                <a:rPr lang="it-IT" sz="2000" b="0" strike="noStrik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000" b="0" strike="noStrik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6DE92B7-7FB5-E0D2-6AB2-FDD04EA11475}"/>
                </a:ext>
              </a:extLst>
            </p:cNvPr>
            <p:cNvGrpSpPr/>
            <p:nvPr/>
          </p:nvGrpSpPr>
          <p:grpSpPr>
            <a:xfrm>
              <a:off x="2042033" y="1105640"/>
              <a:ext cx="6441693" cy="3118981"/>
              <a:chOff x="4259812" y="2637419"/>
              <a:chExt cx="6441693" cy="3118981"/>
            </a:xfrm>
          </p:grpSpPr>
          <p:sp>
            <p:nvSpPr>
              <p:cNvPr id="58" name="Google Shape;528;p9">
                <a:extLst>
                  <a:ext uri="{FF2B5EF4-FFF2-40B4-BE49-F238E27FC236}">
                    <a16:creationId xmlns:a16="http://schemas.microsoft.com/office/drawing/2014/main" id="{97F144AE-DCA2-6B05-80D3-16385CFC2779}"/>
                  </a:ext>
                </a:extLst>
              </p:cNvPr>
              <p:cNvSpPr/>
              <p:nvPr/>
            </p:nvSpPr>
            <p:spPr>
              <a:xfrm>
                <a:off x="4259812" y="2637419"/>
                <a:ext cx="2895892" cy="3917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spcFirstLastPara="1" wrap="square" lIns="90000" tIns="91425" rIns="90000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Cell semi-</a:t>
                </a:r>
                <a:r>
                  <a:rPr lang="it-IT" sz="16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axis</a:t>
                </a:r>
                <a:r>
                  <a:rPr lang="it-IT" sz="16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(14, 2.5, 14)</a:t>
                </a:r>
                <a:r>
                  <a:rPr lang="it-IT" sz="1600" b="0" strike="noStrike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um</a:t>
                </a:r>
                <a:r>
                  <a:rPr lang="it-IT" sz="1600" b="0" strike="noStrik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600" b="0" strike="noStrike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972933D-AC07-85FB-1583-289991916287}"/>
                  </a:ext>
                </a:extLst>
              </p:cNvPr>
              <p:cNvGrpSpPr/>
              <p:nvPr/>
            </p:nvGrpSpPr>
            <p:grpSpPr>
              <a:xfrm>
                <a:off x="4703400" y="2930548"/>
                <a:ext cx="5998105" cy="2825852"/>
                <a:chOff x="4703400" y="2930548"/>
                <a:chExt cx="5998105" cy="2825852"/>
              </a:xfrm>
            </p:grpSpPr>
            <p:pic>
              <p:nvPicPr>
                <p:cNvPr id="60" name="Google Shape;523;p9">
                  <a:extLst>
                    <a:ext uri="{FF2B5EF4-FFF2-40B4-BE49-F238E27FC236}">
                      <a16:creationId xmlns:a16="http://schemas.microsoft.com/office/drawing/2014/main" id="{1B8BF96D-74B6-DCFA-4FCB-0C7BDF8C41A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5040000" y="3135240"/>
                  <a:ext cx="4485600" cy="13906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1" name="Google Shape;524;p9">
                  <a:extLst>
                    <a:ext uri="{FF2B5EF4-FFF2-40B4-BE49-F238E27FC236}">
                      <a16:creationId xmlns:a16="http://schemas.microsoft.com/office/drawing/2014/main" id="{E602FB0B-43A3-D0AB-528E-030316C87D41}"/>
                    </a:ext>
                  </a:extLst>
                </p:cNvPr>
                <p:cNvSpPr/>
                <p:nvPr/>
              </p:nvSpPr>
              <p:spPr>
                <a:xfrm rot="10800000" flipH="1">
                  <a:off x="7120800" y="4115520"/>
                  <a:ext cx="948240" cy="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IT" dirty="0"/>
                </a:p>
              </p:txBody>
            </p:sp>
            <p:sp>
              <p:nvSpPr>
                <p:cNvPr id="62" name="Google Shape;525;p9">
                  <a:extLst>
                    <a:ext uri="{FF2B5EF4-FFF2-40B4-BE49-F238E27FC236}">
                      <a16:creationId xmlns:a16="http://schemas.microsoft.com/office/drawing/2014/main" id="{81592A60-FE01-7B16-D19D-6A0E02BFAE73}"/>
                    </a:ext>
                  </a:extLst>
                </p:cNvPr>
                <p:cNvSpPr/>
                <p:nvPr/>
              </p:nvSpPr>
              <p:spPr>
                <a:xfrm rot="10800000">
                  <a:off x="5122080" y="4109760"/>
                  <a:ext cx="2076480" cy="2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63" name="Google Shape;526;p9">
                  <a:extLst>
                    <a:ext uri="{FF2B5EF4-FFF2-40B4-BE49-F238E27FC236}">
                      <a16:creationId xmlns:a16="http://schemas.microsoft.com/office/drawing/2014/main" id="{F2EE7DFF-91EB-499F-1A2A-ECBDD3C2550C}"/>
                    </a:ext>
                  </a:extLst>
                </p:cNvPr>
                <p:cNvSpPr/>
                <p:nvPr/>
              </p:nvSpPr>
              <p:spPr>
                <a:xfrm rot="10800000">
                  <a:off x="7198920" y="3769560"/>
                  <a:ext cx="5400" cy="36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77" name="Google Shape;529;p9">
                  <a:extLst>
                    <a:ext uri="{FF2B5EF4-FFF2-40B4-BE49-F238E27FC236}">
                      <a16:creationId xmlns:a16="http://schemas.microsoft.com/office/drawing/2014/main" id="{4810B05A-C371-546E-2C72-03AFA5BE1B3B}"/>
                    </a:ext>
                  </a:extLst>
                </p:cNvPr>
                <p:cNvSpPr/>
                <p:nvPr/>
              </p:nvSpPr>
              <p:spPr>
                <a:xfrm>
                  <a:off x="5348160" y="3025080"/>
                  <a:ext cx="637920" cy="978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E284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78" name="Google Shape;530;p9">
                  <a:extLst>
                    <a:ext uri="{FF2B5EF4-FFF2-40B4-BE49-F238E27FC236}">
                      <a16:creationId xmlns:a16="http://schemas.microsoft.com/office/drawing/2014/main" id="{5CF866C3-D3C9-37F3-7497-5828AE811E6E}"/>
                    </a:ext>
                  </a:extLst>
                </p:cNvPr>
                <p:cNvSpPr/>
                <p:nvPr/>
              </p:nvSpPr>
              <p:spPr>
                <a:xfrm rot="10800000">
                  <a:off x="7205040" y="4133520"/>
                  <a:ext cx="5400" cy="36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79" name="Google Shape;531;p9">
                  <a:extLst>
                    <a:ext uri="{FF2B5EF4-FFF2-40B4-BE49-F238E27FC236}">
                      <a16:creationId xmlns:a16="http://schemas.microsoft.com/office/drawing/2014/main" id="{98CA74E8-806B-B0D9-5542-03288794EE42}"/>
                    </a:ext>
                  </a:extLst>
                </p:cNvPr>
                <p:cNvSpPr/>
                <p:nvPr/>
              </p:nvSpPr>
              <p:spPr>
                <a:xfrm flipH="1">
                  <a:off x="8152560" y="3366038"/>
                  <a:ext cx="595878" cy="726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9525" cap="flat" cmpd="sng">
                  <a:solidFill>
                    <a:srgbClr val="0E284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80" name="Google Shape;532;p9">
                  <a:extLst>
                    <a:ext uri="{FF2B5EF4-FFF2-40B4-BE49-F238E27FC236}">
                      <a16:creationId xmlns:a16="http://schemas.microsoft.com/office/drawing/2014/main" id="{7DA6E680-00A7-8B6C-39AA-1EA8EC8A2DB4}"/>
                    </a:ext>
                  </a:extLst>
                </p:cNvPr>
                <p:cNvSpPr/>
                <p:nvPr/>
              </p:nvSpPr>
              <p:spPr>
                <a:xfrm>
                  <a:off x="6237360" y="3142494"/>
                  <a:ext cx="1877952" cy="625625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581" name="Google Shape;536;p9" descr="Immagine che contiene modello, vestiti, tessuto, design&#10;&#10;Descrizione generata automaticamente">
                  <a:extLst>
                    <a:ext uri="{FF2B5EF4-FFF2-40B4-BE49-F238E27FC236}">
                      <a16:creationId xmlns:a16="http://schemas.microsoft.com/office/drawing/2014/main" id="{8C7F49C6-1E3F-508C-57F9-8236FC59412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4703400" y="4626720"/>
                  <a:ext cx="1802880" cy="11296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582" name="Google Shape;537;p9">
                  <a:extLst>
                    <a:ext uri="{FF2B5EF4-FFF2-40B4-BE49-F238E27FC236}">
                      <a16:creationId xmlns:a16="http://schemas.microsoft.com/office/drawing/2014/main" id="{2B06180D-4327-A805-924A-22AAC7BD2368}"/>
                    </a:ext>
                  </a:extLst>
                </p:cNvPr>
                <p:cNvCxnSpPr/>
                <p:nvPr/>
              </p:nvCxnSpPr>
              <p:spPr>
                <a:xfrm flipH="1">
                  <a:off x="6311160" y="4362120"/>
                  <a:ext cx="632520" cy="38052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156082"/>
                  </a:solidFill>
                  <a:prstDash val="solid"/>
                  <a:miter lim="8000"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sp>
              <p:nvSpPr>
                <p:cNvPr id="576" name="Google Shape;527;p9">
                  <a:extLst>
                    <a:ext uri="{FF2B5EF4-FFF2-40B4-BE49-F238E27FC236}">
                      <a16:creationId xmlns:a16="http://schemas.microsoft.com/office/drawing/2014/main" id="{88D6277F-D29A-D06F-6199-96C12BF06B86}"/>
                    </a:ext>
                  </a:extLst>
                </p:cNvPr>
                <p:cNvSpPr/>
                <p:nvPr/>
              </p:nvSpPr>
              <p:spPr>
                <a:xfrm>
                  <a:off x="7328304" y="2930548"/>
                  <a:ext cx="3373201" cy="42048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spcFirstLastPara="1" wrap="square" lIns="90000" tIns="91425" rIns="90000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it-IT" sz="1600" b="0" strike="noStrike" dirty="0" err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Nucleus</a:t>
                  </a:r>
                  <a:r>
                    <a:rPr lang="it-IT" sz="1600" b="0" strike="noStrik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semi-</a:t>
                  </a:r>
                  <a:r>
                    <a:rPr lang="it-IT" sz="1600" b="0" strike="noStrike" dirty="0" err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axis</a:t>
                  </a:r>
                  <a:r>
                    <a:rPr lang="it-IT" sz="1600" b="0" strike="noStrik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(7.1, 2.5 7.1)</a:t>
                  </a:r>
                  <a:r>
                    <a:rPr lang="it-IT" sz="1600" b="0" strike="noStrike" dirty="0" err="1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um</a:t>
                  </a:r>
                  <a:r>
                    <a:rPr lang="it-IT" sz="1600" b="0" strike="noStrik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</a:t>
                  </a:r>
                  <a:endParaRPr sz="1600" b="0" strike="noStrike" dirty="0"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B9EA868-0ED6-F690-C7E1-322F7701152A}"/>
                </a:ext>
              </a:extLst>
            </p:cNvPr>
            <p:cNvGrpSpPr/>
            <p:nvPr/>
          </p:nvGrpSpPr>
          <p:grpSpPr>
            <a:xfrm>
              <a:off x="3772188" y="2068949"/>
              <a:ext cx="2364455" cy="886344"/>
              <a:chOff x="7332480" y="2332440"/>
              <a:chExt cx="2363760" cy="791399"/>
            </a:xfrm>
          </p:grpSpPr>
          <p:sp>
            <p:nvSpPr>
              <p:cNvPr id="23" name="Google Shape;580;p12">
                <a:extLst>
                  <a:ext uri="{FF2B5EF4-FFF2-40B4-BE49-F238E27FC236}">
                    <a16:creationId xmlns:a16="http://schemas.microsoft.com/office/drawing/2014/main" id="{73B0196A-BC3C-F7BC-78AD-6D3C1F93CBBA}"/>
                  </a:ext>
                </a:extLst>
              </p:cNvPr>
              <p:cNvSpPr/>
              <p:nvPr/>
            </p:nvSpPr>
            <p:spPr>
              <a:xfrm>
                <a:off x="7703307" y="2488377"/>
                <a:ext cx="1753893" cy="635462"/>
              </a:xfrm>
              <a:prstGeom prst="ellips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81;p12">
                <a:extLst>
                  <a:ext uri="{FF2B5EF4-FFF2-40B4-BE49-F238E27FC236}">
                    <a16:creationId xmlns:a16="http://schemas.microsoft.com/office/drawing/2014/main" id="{43F3727D-4A7C-2AA6-B579-1E3BD15DFC2F}"/>
                  </a:ext>
                </a:extLst>
              </p:cNvPr>
              <p:cNvSpPr/>
              <p:nvPr/>
            </p:nvSpPr>
            <p:spPr>
              <a:xfrm>
                <a:off x="7985520" y="2584080"/>
                <a:ext cx="270360" cy="1857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25" name="Google Shape;582;p12">
                <a:extLst>
                  <a:ext uri="{FF2B5EF4-FFF2-40B4-BE49-F238E27FC236}">
                    <a16:creationId xmlns:a16="http://schemas.microsoft.com/office/drawing/2014/main" id="{8A77CEF0-590D-9EC0-2A46-07A95BF0CAFD}"/>
                  </a:ext>
                </a:extLst>
              </p:cNvPr>
              <p:cNvSpPr/>
              <p:nvPr/>
            </p:nvSpPr>
            <p:spPr>
              <a:xfrm>
                <a:off x="7925760" y="2569320"/>
                <a:ext cx="226800" cy="2149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26" name="Google Shape;583;p12">
                <a:extLst>
                  <a:ext uri="{FF2B5EF4-FFF2-40B4-BE49-F238E27FC236}">
                    <a16:creationId xmlns:a16="http://schemas.microsoft.com/office/drawing/2014/main" id="{F48027CD-619F-867E-79FC-D1D1BE980440}"/>
                  </a:ext>
                </a:extLst>
              </p:cNvPr>
              <p:cNvSpPr/>
              <p:nvPr/>
            </p:nvSpPr>
            <p:spPr>
              <a:xfrm rot="10800000" flipH="1">
                <a:off x="7985520" y="2919960"/>
                <a:ext cx="236880" cy="889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27" name="Google Shape;584;p12">
                <a:extLst>
                  <a:ext uri="{FF2B5EF4-FFF2-40B4-BE49-F238E27FC236}">
                    <a16:creationId xmlns:a16="http://schemas.microsoft.com/office/drawing/2014/main" id="{6DE32A19-C11F-52CB-9F2C-6E13211665E6}"/>
                  </a:ext>
                </a:extLst>
              </p:cNvPr>
              <p:cNvSpPr/>
              <p:nvPr/>
            </p:nvSpPr>
            <p:spPr>
              <a:xfrm>
                <a:off x="7814880" y="2711880"/>
                <a:ext cx="226800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28" name="Google Shape;585;p12">
                <a:extLst>
                  <a:ext uri="{FF2B5EF4-FFF2-40B4-BE49-F238E27FC236}">
                    <a16:creationId xmlns:a16="http://schemas.microsoft.com/office/drawing/2014/main" id="{5E7DC689-B121-90D1-98EB-B8A81CEC6BC2}"/>
                  </a:ext>
                </a:extLst>
              </p:cNvPr>
              <p:cNvSpPr/>
              <p:nvPr/>
            </p:nvSpPr>
            <p:spPr>
              <a:xfrm flipH="1">
                <a:off x="8986680" y="2708640"/>
                <a:ext cx="413280" cy="655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29" name="Google Shape;586;p12">
                <a:extLst>
                  <a:ext uri="{FF2B5EF4-FFF2-40B4-BE49-F238E27FC236}">
                    <a16:creationId xmlns:a16="http://schemas.microsoft.com/office/drawing/2014/main" id="{5FFFF5A3-21F2-2E37-AEC8-4F4773733FF9}"/>
                  </a:ext>
                </a:extLst>
              </p:cNvPr>
              <p:cNvSpPr/>
              <p:nvPr/>
            </p:nvSpPr>
            <p:spPr>
              <a:xfrm flipH="1">
                <a:off x="9030960" y="2800800"/>
                <a:ext cx="3974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0" name="Google Shape;587;p12">
                <a:extLst>
                  <a:ext uri="{FF2B5EF4-FFF2-40B4-BE49-F238E27FC236}">
                    <a16:creationId xmlns:a16="http://schemas.microsoft.com/office/drawing/2014/main" id="{01E1D1E6-AB2C-EBC2-B1E1-CFDB52FBD5B3}"/>
                  </a:ext>
                </a:extLst>
              </p:cNvPr>
              <p:cNvSpPr/>
              <p:nvPr/>
            </p:nvSpPr>
            <p:spPr>
              <a:xfrm flipH="1">
                <a:off x="8975520" y="2592000"/>
                <a:ext cx="228240" cy="1821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1" name="Google Shape;588;p12">
                <a:extLst>
                  <a:ext uri="{FF2B5EF4-FFF2-40B4-BE49-F238E27FC236}">
                    <a16:creationId xmlns:a16="http://schemas.microsoft.com/office/drawing/2014/main" id="{5CB7D302-BDC4-8EA7-8A52-5244F68179E5}"/>
                  </a:ext>
                </a:extLst>
              </p:cNvPr>
              <p:cNvSpPr/>
              <p:nvPr/>
            </p:nvSpPr>
            <p:spPr>
              <a:xfrm flipH="1">
                <a:off x="8975520" y="2548080"/>
                <a:ext cx="68760" cy="1821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2" name="Google Shape;589;p12">
                <a:extLst>
                  <a:ext uri="{FF2B5EF4-FFF2-40B4-BE49-F238E27FC236}">
                    <a16:creationId xmlns:a16="http://schemas.microsoft.com/office/drawing/2014/main" id="{5361C7ED-C728-C414-7162-04F8B7BD9489}"/>
                  </a:ext>
                </a:extLst>
              </p:cNvPr>
              <p:cNvSpPr/>
              <p:nvPr/>
            </p:nvSpPr>
            <p:spPr>
              <a:xfrm flipH="1">
                <a:off x="9204480" y="2938320"/>
                <a:ext cx="1137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3" name="Google Shape;590;p12">
                <a:extLst>
                  <a:ext uri="{FF2B5EF4-FFF2-40B4-BE49-F238E27FC236}">
                    <a16:creationId xmlns:a16="http://schemas.microsoft.com/office/drawing/2014/main" id="{AD683D11-655E-9F5B-B5F7-DB8DF127F03E}"/>
                  </a:ext>
                </a:extLst>
              </p:cNvPr>
              <p:cNvSpPr/>
              <p:nvPr/>
            </p:nvSpPr>
            <p:spPr>
              <a:xfrm rot="10800000">
                <a:off x="8965440" y="2930760"/>
                <a:ext cx="28116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4" name="Google Shape;591;p12">
                <a:extLst>
                  <a:ext uri="{FF2B5EF4-FFF2-40B4-BE49-F238E27FC236}">
                    <a16:creationId xmlns:a16="http://schemas.microsoft.com/office/drawing/2014/main" id="{80E6B8A2-9208-94CC-AFE7-E35D417659D8}"/>
                  </a:ext>
                </a:extLst>
              </p:cNvPr>
              <p:cNvSpPr/>
              <p:nvPr/>
            </p:nvSpPr>
            <p:spPr>
              <a:xfrm>
                <a:off x="8153280" y="2549520"/>
                <a:ext cx="224280" cy="2361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5" name="Google Shape;592;p12">
                <a:extLst>
                  <a:ext uri="{FF2B5EF4-FFF2-40B4-BE49-F238E27FC236}">
                    <a16:creationId xmlns:a16="http://schemas.microsoft.com/office/drawing/2014/main" id="{08068213-5117-AB6E-2319-28F71D1F7FB1}"/>
                  </a:ext>
                </a:extLst>
              </p:cNvPr>
              <p:cNvSpPr/>
              <p:nvPr/>
            </p:nvSpPr>
            <p:spPr>
              <a:xfrm>
                <a:off x="8280360" y="2517840"/>
                <a:ext cx="108360" cy="1458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6" name="Google Shape;593;p12">
                <a:extLst>
                  <a:ext uri="{FF2B5EF4-FFF2-40B4-BE49-F238E27FC236}">
                    <a16:creationId xmlns:a16="http://schemas.microsoft.com/office/drawing/2014/main" id="{7B45A578-65D5-5F01-0FA1-1377222D34FD}"/>
                  </a:ext>
                </a:extLst>
              </p:cNvPr>
              <p:cNvSpPr/>
              <p:nvPr/>
            </p:nvSpPr>
            <p:spPr>
              <a:xfrm flipH="1">
                <a:off x="8698680" y="2523960"/>
                <a:ext cx="199440" cy="217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7" name="Google Shape;594;p12">
                <a:extLst>
                  <a:ext uri="{FF2B5EF4-FFF2-40B4-BE49-F238E27FC236}">
                    <a16:creationId xmlns:a16="http://schemas.microsoft.com/office/drawing/2014/main" id="{3C9343B3-15D2-E811-132E-367285E782E7}"/>
                  </a:ext>
                </a:extLst>
              </p:cNvPr>
              <p:cNvSpPr/>
              <p:nvPr/>
            </p:nvSpPr>
            <p:spPr>
              <a:xfrm rot="10800000">
                <a:off x="7609680" y="3006720"/>
                <a:ext cx="3758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8" name="Google Shape;595;p12">
                <a:extLst>
                  <a:ext uri="{FF2B5EF4-FFF2-40B4-BE49-F238E27FC236}">
                    <a16:creationId xmlns:a16="http://schemas.microsoft.com/office/drawing/2014/main" id="{1A09E93E-A6C6-1BEE-B77E-6FACAD433528}"/>
                  </a:ext>
                </a:extLst>
              </p:cNvPr>
              <p:cNvSpPr/>
              <p:nvPr/>
            </p:nvSpPr>
            <p:spPr>
              <a:xfrm rot="10800000">
                <a:off x="7332480" y="2644920"/>
                <a:ext cx="424440" cy="135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39" name="Google Shape;596;p12">
                <a:extLst>
                  <a:ext uri="{FF2B5EF4-FFF2-40B4-BE49-F238E27FC236}">
                    <a16:creationId xmlns:a16="http://schemas.microsoft.com/office/drawing/2014/main" id="{0894F742-06AA-4A82-0673-64242D44B4EC}"/>
                  </a:ext>
                </a:extLst>
              </p:cNvPr>
              <p:cNvSpPr/>
              <p:nvPr/>
            </p:nvSpPr>
            <p:spPr>
              <a:xfrm rot="10800000">
                <a:off x="7500240" y="2873160"/>
                <a:ext cx="408960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0" name="Google Shape;597;p12">
                <a:extLst>
                  <a:ext uri="{FF2B5EF4-FFF2-40B4-BE49-F238E27FC236}">
                    <a16:creationId xmlns:a16="http://schemas.microsoft.com/office/drawing/2014/main" id="{DCB01E00-89A5-801E-BE18-FBCB42F8EC07}"/>
                  </a:ext>
                </a:extLst>
              </p:cNvPr>
              <p:cNvSpPr/>
              <p:nvPr/>
            </p:nvSpPr>
            <p:spPr>
              <a:xfrm>
                <a:off x="9205200" y="3008880"/>
                <a:ext cx="49104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" name="Google Shape;598;p12">
                <a:extLst>
                  <a:ext uri="{FF2B5EF4-FFF2-40B4-BE49-F238E27FC236}">
                    <a16:creationId xmlns:a16="http://schemas.microsoft.com/office/drawing/2014/main" id="{6E8348A4-DA9D-3B3C-BF3B-3D205EFAE196}"/>
                  </a:ext>
                </a:extLst>
              </p:cNvPr>
              <p:cNvSpPr/>
              <p:nvPr/>
            </p:nvSpPr>
            <p:spPr>
              <a:xfrm>
                <a:off x="9457920" y="2798640"/>
                <a:ext cx="214200" cy="370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2" name="Google Shape;599;p12">
                <a:extLst>
                  <a:ext uri="{FF2B5EF4-FFF2-40B4-BE49-F238E27FC236}">
                    <a16:creationId xmlns:a16="http://schemas.microsoft.com/office/drawing/2014/main" id="{4A7A97B7-F72A-FC47-4729-3E6A9FAA6BAC}"/>
                  </a:ext>
                </a:extLst>
              </p:cNvPr>
              <p:cNvSpPr/>
              <p:nvPr/>
            </p:nvSpPr>
            <p:spPr>
              <a:xfrm rot="10800000">
                <a:off x="8811720" y="2583360"/>
                <a:ext cx="46908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3" name="Google Shape;600;p12">
                <a:extLst>
                  <a:ext uri="{FF2B5EF4-FFF2-40B4-BE49-F238E27FC236}">
                    <a16:creationId xmlns:a16="http://schemas.microsoft.com/office/drawing/2014/main" id="{DF6CFAD6-DCD8-184B-7B09-7B41291D4590}"/>
                  </a:ext>
                </a:extLst>
              </p:cNvPr>
              <p:cNvSpPr/>
              <p:nvPr/>
            </p:nvSpPr>
            <p:spPr>
              <a:xfrm rot="10800000">
                <a:off x="7545960" y="2416320"/>
                <a:ext cx="424440" cy="135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4" name="Google Shape;615;p12">
                <a:extLst>
                  <a:ext uri="{FF2B5EF4-FFF2-40B4-BE49-F238E27FC236}">
                    <a16:creationId xmlns:a16="http://schemas.microsoft.com/office/drawing/2014/main" id="{50EE2520-CEF9-FF6A-F7A5-B9DA1F4675E1}"/>
                  </a:ext>
                </a:extLst>
              </p:cNvPr>
              <p:cNvSpPr/>
              <p:nvPr/>
            </p:nvSpPr>
            <p:spPr>
              <a:xfrm>
                <a:off x="8305560" y="2701800"/>
                <a:ext cx="224280" cy="2361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5" name="Google Shape;616;p12">
                <a:extLst>
                  <a:ext uri="{FF2B5EF4-FFF2-40B4-BE49-F238E27FC236}">
                    <a16:creationId xmlns:a16="http://schemas.microsoft.com/office/drawing/2014/main" id="{12BAE579-75E3-A315-2230-818E07657951}"/>
                  </a:ext>
                </a:extLst>
              </p:cNvPr>
              <p:cNvSpPr/>
              <p:nvPr/>
            </p:nvSpPr>
            <p:spPr>
              <a:xfrm>
                <a:off x="8584920" y="2599560"/>
                <a:ext cx="30960" cy="243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6" name="Google Shape;617;p12">
                <a:extLst>
                  <a:ext uri="{FF2B5EF4-FFF2-40B4-BE49-F238E27FC236}">
                    <a16:creationId xmlns:a16="http://schemas.microsoft.com/office/drawing/2014/main" id="{5AF0BDF7-F153-C897-5A02-D44D25C64CB1}"/>
                  </a:ext>
                </a:extLst>
              </p:cNvPr>
              <p:cNvSpPr/>
              <p:nvPr/>
            </p:nvSpPr>
            <p:spPr>
              <a:xfrm rot="10800000" flipH="1">
                <a:off x="8694720" y="2700000"/>
                <a:ext cx="195480" cy="2124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7" name="Google Shape;618;p12">
                <a:extLst>
                  <a:ext uri="{FF2B5EF4-FFF2-40B4-BE49-F238E27FC236}">
                    <a16:creationId xmlns:a16="http://schemas.microsoft.com/office/drawing/2014/main" id="{5144EC01-ACCF-CE00-5349-B5F055810C78}"/>
                  </a:ext>
                </a:extLst>
              </p:cNvPr>
              <p:cNvSpPr/>
              <p:nvPr/>
            </p:nvSpPr>
            <p:spPr>
              <a:xfrm flipH="1">
                <a:off x="8304840" y="2736720"/>
                <a:ext cx="15336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8" name="Google Shape;619;p12">
                <a:extLst>
                  <a:ext uri="{FF2B5EF4-FFF2-40B4-BE49-F238E27FC236}">
                    <a16:creationId xmlns:a16="http://schemas.microsoft.com/office/drawing/2014/main" id="{0AF5CEDC-BA9A-126A-E4D7-E2EE6ADB421F}"/>
                  </a:ext>
                </a:extLst>
              </p:cNvPr>
              <p:cNvSpPr/>
              <p:nvPr/>
            </p:nvSpPr>
            <p:spPr>
              <a:xfrm flipH="1">
                <a:off x="8508240" y="2887200"/>
                <a:ext cx="3974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9" name="Google Shape;620;p12">
                <a:extLst>
                  <a:ext uri="{FF2B5EF4-FFF2-40B4-BE49-F238E27FC236}">
                    <a16:creationId xmlns:a16="http://schemas.microsoft.com/office/drawing/2014/main" id="{9F9E739D-3C83-2CBB-8051-E7D9CB93E746}"/>
                  </a:ext>
                </a:extLst>
              </p:cNvPr>
              <p:cNvSpPr/>
              <p:nvPr/>
            </p:nvSpPr>
            <p:spPr>
              <a:xfrm rot="10800000">
                <a:off x="8843040" y="2745000"/>
                <a:ext cx="214920" cy="2930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50" name="Google Shape;621;p12">
                <a:extLst>
                  <a:ext uri="{FF2B5EF4-FFF2-40B4-BE49-F238E27FC236}">
                    <a16:creationId xmlns:a16="http://schemas.microsoft.com/office/drawing/2014/main" id="{28B7AA56-F075-8B0E-4089-26E14470EFB9}"/>
                  </a:ext>
                </a:extLst>
              </p:cNvPr>
              <p:cNvSpPr/>
              <p:nvPr/>
            </p:nvSpPr>
            <p:spPr>
              <a:xfrm flipH="1">
                <a:off x="8066520" y="2666880"/>
                <a:ext cx="297000" cy="1972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51" name="Google Shape;622;p12">
                <a:extLst>
                  <a:ext uri="{FF2B5EF4-FFF2-40B4-BE49-F238E27FC236}">
                    <a16:creationId xmlns:a16="http://schemas.microsoft.com/office/drawing/2014/main" id="{253FAEE7-73EF-8F0D-B9E3-AFEBBA7315C3}"/>
                  </a:ext>
                </a:extLst>
              </p:cNvPr>
              <p:cNvSpPr/>
              <p:nvPr/>
            </p:nvSpPr>
            <p:spPr>
              <a:xfrm>
                <a:off x="8517240" y="2819160"/>
                <a:ext cx="24336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52" name="Google Shape;623;p12">
                <a:extLst>
                  <a:ext uri="{FF2B5EF4-FFF2-40B4-BE49-F238E27FC236}">
                    <a16:creationId xmlns:a16="http://schemas.microsoft.com/office/drawing/2014/main" id="{F4EA6CD9-58B5-681B-0C67-325E8A31D443}"/>
                  </a:ext>
                </a:extLst>
              </p:cNvPr>
              <p:cNvSpPr/>
              <p:nvPr/>
            </p:nvSpPr>
            <p:spPr>
              <a:xfrm>
                <a:off x="8201520" y="2694960"/>
                <a:ext cx="49104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53" name="Google Shape;625;p12">
                <a:extLst>
                  <a:ext uri="{FF2B5EF4-FFF2-40B4-BE49-F238E27FC236}">
                    <a16:creationId xmlns:a16="http://schemas.microsoft.com/office/drawing/2014/main" id="{4DA3CC43-0CF4-C084-4E56-D5B06F6B6FDC}"/>
                  </a:ext>
                </a:extLst>
              </p:cNvPr>
              <p:cNvSpPr/>
              <p:nvPr/>
            </p:nvSpPr>
            <p:spPr>
              <a:xfrm rot="10800000" flipH="1">
                <a:off x="8818560" y="2715120"/>
                <a:ext cx="247680" cy="208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54" name="Google Shape;626;p12">
                <a:extLst>
                  <a:ext uri="{FF2B5EF4-FFF2-40B4-BE49-F238E27FC236}">
                    <a16:creationId xmlns:a16="http://schemas.microsoft.com/office/drawing/2014/main" id="{D6971D9B-7952-4D1E-25EA-1B6615A3B193}"/>
                  </a:ext>
                </a:extLst>
              </p:cNvPr>
              <p:cNvSpPr/>
              <p:nvPr/>
            </p:nvSpPr>
            <p:spPr>
              <a:xfrm rot="10800000">
                <a:off x="8639927" y="2526180"/>
                <a:ext cx="145873" cy="216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 dirty="0"/>
              </a:p>
            </p:txBody>
          </p:sp>
          <p:sp>
            <p:nvSpPr>
              <p:cNvPr id="55" name="Google Shape;627;p12">
                <a:extLst>
                  <a:ext uri="{FF2B5EF4-FFF2-40B4-BE49-F238E27FC236}">
                    <a16:creationId xmlns:a16="http://schemas.microsoft.com/office/drawing/2014/main" id="{E8E66A82-5573-4F02-7B84-EA795BAA0F90}"/>
                  </a:ext>
                </a:extLst>
              </p:cNvPr>
              <p:cNvSpPr/>
              <p:nvPr/>
            </p:nvSpPr>
            <p:spPr>
              <a:xfrm rot="10800000">
                <a:off x="8118360" y="2332440"/>
                <a:ext cx="2880" cy="3700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56" name="Google Shape;628;p12">
                <a:extLst>
                  <a:ext uri="{FF2B5EF4-FFF2-40B4-BE49-F238E27FC236}">
                    <a16:creationId xmlns:a16="http://schemas.microsoft.com/office/drawing/2014/main" id="{146B15A1-F916-9906-58FC-B2075FCC17EF}"/>
                  </a:ext>
                </a:extLst>
              </p:cNvPr>
              <p:cNvSpPr/>
              <p:nvPr/>
            </p:nvSpPr>
            <p:spPr>
              <a:xfrm rot="10800000" flipH="1">
                <a:off x="7909200" y="2438280"/>
                <a:ext cx="361800" cy="4928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57" name="Google Shape;629;p12">
                <a:extLst>
                  <a:ext uri="{FF2B5EF4-FFF2-40B4-BE49-F238E27FC236}">
                    <a16:creationId xmlns:a16="http://schemas.microsoft.com/office/drawing/2014/main" id="{90F8A1E3-8783-164C-4E3F-5C364C696F68}"/>
                  </a:ext>
                </a:extLst>
              </p:cNvPr>
              <p:cNvSpPr/>
              <p:nvPr/>
            </p:nvSpPr>
            <p:spPr>
              <a:xfrm rot="10800000">
                <a:off x="8986680" y="2342880"/>
                <a:ext cx="213120" cy="4921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IT"/>
              </a:p>
            </p:txBody>
          </p:sp>
        </p:grpSp>
        <p:sp>
          <p:nvSpPr>
            <p:cNvPr id="590" name="Google Shape;622;p12">
              <a:extLst>
                <a:ext uri="{FF2B5EF4-FFF2-40B4-BE49-F238E27FC236}">
                  <a16:creationId xmlns:a16="http://schemas.microsoft.com/office/drawing/2014/main" id="{9C1F204D-3D6D-1774-5DF3-6F9BCA955817}"/>
                </a:ext>
              </a:extLst>
            </p:cNvPr>
            <p:cNvSpPr/>
            <p:nvPr/>
          </p:nvSpPr>
          <p:spPr>
            <a:xfrm>
              <a:off x="5109696" y="2758341"/>
              <a:ext cx="51422" cy="1915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591" name="Google Shape;622;p12">
              <a:extLst>
                <a:ext uri="{FF2B5EF4-FFF2-40B4-BE49-F238E27FC236}">
                  <a16:creationId xmlns:a16="http://schemas.microsoft.com/office/drawing/2014/main" id="{3C3F8573-9497-FA23-B496-FAC13B63CCC1}"/>
                </a:ext>
              </a:extLst>
            </p:cNvPr>
            <p:cNvSpPr/>
            <p:nvPr/>
          </p:nvSpPr>
          <p:spPr>
            <a:xfrm rot="12613029">
              <a:off x="5290657" y="2723825"/>
              <a:ext cx="51422" cy="1915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592" name="Google Shape;622;p12">
              <a:extLst>
                <a:ext uri="{FF2B5EF4-FFF2-40B4-BE49-F238E27FC236}">
                  <a16:creationId xmlns:a16="http://schemas.microsoft.com/office/drawing/2014/main" id="{7A0810B3-81AE-5FD3-127D-B48CF4D54E6E}"/>
                </a:ext>
              </a:extLst>
            </p:cNvPr>
            <p:cNvSpPr/>
            <p:nvPr/>
          </p:nvSpPr>
          <p:spPr>
            <a:xfrm>
              <a:off x="4823230" y="2701728"/>
              <a:ext cx="51422" cy="1915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593" name="Google Shape;622;p12">
              <a:extLst>
                <a:ext uri="{FF2B5EF4-FFF2-40B4-BE49-F238E27FC236}">
                  <a16:creationId xmlns:a16="http://schemas.microsoft.com/office/drawing/2014/main" id="{AB295446-55C0-C78A-C0C5-40933024D9E2}"/>
                </a:ext>
              </a:extLst>
            </p:cNvPr>
            <p:cNvSpPr/>
            <p:nvPr/>
          </p:nvSpPr>
          <p:spPr>
            <a:xfrm rot="13720394">
              <a:off x="5003198" y="2727531"/>
              <a:ext cx="47950" cy="19157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IT"/>
            </a:p>
          </p:txBody>
        </p:sp>
      </p:grpSp>
      <p:sp>
        <p:nvSpPr>
          <p:cNvPr id="597" name="TextBox 596">
            <a:extLst>
              <a:ext uri="{FF2B5EF4-FFF2-40B4-BE49-F238E27FC236}">
                <a16:creationId xmlns:a16="http://schemas.microsoft.com/office/drawing/2014/main" id="{45D885A7-F452-99FE-1465-33E7F653DE9F}"/>
              </a:ext>
            </a:extLst>
          </p:cNvPr>
          <p:cNvSpPr txBox="1"/>
          <p:nvPr/>
        </p:nvSpPr>
        <p:spPr>
          <a:xfrm>
            <a:off x="265803" y="3219698"/>
            <a:ext cx="20821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800"/>
            </a:pPr>
            <a:r>
              <a:rPr lang="it-IT" sz="800" dirty="0"/>
              <a:t>The </a:t>
            </a:r>
            <a:r>
              <a:rPr lang="it-IT" sz="800" dirty="0" err="1"/>
              <a:t>Perspectives</a:t>
            </a:r>
            <a:r>
              <a:rPr lang="it-IT" sz="800" dirty="0"/>
              <a:t> of the Boron </a:t>
            </a:r>
            <a:r>
              <a:rPr lang="it-IT" sz="800" dirty="0" err="1"/>
              <a:t>Neutron</a:t>
            </a:r>
            <a:r>
              <a:rPr lang="it-IT" sz="800" dirty="0"/>
              <a:t> </a:t>
            </a:r>
            <a:r>
              <a:rPr lang="it-IT" sz="800" dirty="0" err="1"/>
              <a:t>Capture</a:t>
            </a:r>
            <a:r>
              <a:rPr lang="it-IT" sz="800" dirty="0"/>
              <a:t> Therapy-Clinical Applications </a:t>
            </a:r>
            <a:r>
              <a:rPr lang="it-IT" sz="800" dirty="0" err="1"/>
              <a:t>Research</a:t>
            </a:r>
            <a:r>
              <a:rPr lang="it-IT" sz="800" dirty="0"/>
              <a:t> and Development </a:t>
            </a:r>
          </a:p>
          <a:p>
            <a:pPr lvl="0">
              <a:buSzPts val="800"/>
            </a:pPr>
            <a:r>
              <a:rPr lang="it-IT" sz="800" dirty="0" err="1"/>
              <a:t>December</a:t>
            </a:r>
            <a:r>
              <a:rPr lang="it-IT" sz="800" dirty="0"/>
              <a:t> 2015 </a:t>
            </a:r>
            <a:r>
              <a:rPr lang="it-IT" sz="800" dirty="0" err="1"/>
              <a:t>Physics</a:t>
            </a:r>
            <a:r>
              <a:rPr lang="it-IT" sz="800" dirty="0"/>
              <a:t> </a:t>
            </a:r>
            <a:r>
              <a:rPr lang="it-IT" sz="800" dirty="0" err="1"/>
              <a:t>Procedia</a:t>
            </a:r>
            <a:r>
              <a:rPr lang="it-IT" sz="800" dirty="0"/>
              <a:t> 66</a:t>
            </a:r>
          </a:p>
          <a:p>
            <a:pPr lvl="0">
              <a:buSzPts val="800"/>
            </a:pPr>
            <a:r>
              <a:rPr lang="it-IT" sz="800" dirty="0">
                <a:hlinkClick r:id="rId7"/>
              </a:rPr>
              <a:t>DOI: 10.1016/j.phpro.2015.05.010</a:t>
            </a:r>
            <a:endParaRPr lang="en-IT" dirty="0"/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627F919B-B5D6-6409-145B-60D1970561C4}"/>
              </a:ext>
            </a:extLst>
          </p:cNvPr>
          <p:cNvSpPr txBox="1"/>
          <p:nvPr/>
        </p:nvSpPr>
        <p:spPr>
          <a:xfrm>
            <a:off x="139045" y="4542377"/>
            <a:ext cx="5673967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dirty="0"/>
              <a:t>Mixed-field irradiations @TRIGA reactor (Pavia)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dirty="0"/>
              <a:t>Single BNCT components irradiation @CIRCE  (Caserta)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dirty="0"/>
              <a:t>New BNCT Facility under construction in Caserta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C06588-421F-235E-3AC0-1C07CFDBD1B3}"/>
              </a:ext>
            </a:extLst>
          </p:cNvPr>
          <p:cNvGrpSpPr/>
          <p:nvPr/>
        </p:nvGrpSpPr>
        <p:grpSpPr>
          <a:xfrm>
            <a:off x="6285070" y="4512321"/>
            <a:ext cx="1411918" cy="1784415"/>
            <a:chOff x="5890434" y="4512321"/>
            <a:chExt cx="1411918" cy="1784415"/>
          </a:xfrm>
        </p:grpSpPr>
        <p:pic>
          <p:nvPicPr>
            <p:cNvPr id="602" name="Picture 601">
              <a:extLst>
                <a:ext uri="{FF2B5EF4-FFF2-40B4-BE49-F238E27FC236}">
                  <a16:creationId xmlns:a16="http://schemas.microsoft.com/office/drawing/2014/main" id="{51B275B0-9605-C5E3-0A0D-0FE91D385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0632" y="4512321"/>
              <a:ext cx="1317000" cy="1322751"/>
            </a:xfrm>
            <a:prstGeom prst="rect">
              <a:avLst/>
            </a:prstGeom>
          </p:spPr>
        </p:pic>
        <p:sp>
          <p:nvSpPr>
            <p:cNvPr id="603" name="TextBox 602">
              <a:extLst>
                <a:ext uri="{FF2B5EF4-FFF2-40B4-BE49-F238E27FC236}">
                  <a16:creationId xmlns:a16="http://schemas.microsoft.com/office/drawing/2014/main" id="{C3602DA2-64F5-8E89-97AD-A2A16AF8AD98}"/>
                </a:ext>
              </a:extLst>
            </p:cNvPr>
            <p:cNvSpPr txBox="1"/>
            <p:nvPr/>
          </p:nvSpPr>
          <p:spPr>
            <a:xfrm>
              <a:off x="5890434" y="5835071"/>
              <a:ext cx="14119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200" dirty="0"/>
                <a:t>Laura Bagnale</a:t>
              </a:r>
              <a:br>
                <a:rPr lang="en-IT" sz="1200" dirty="0"/>
              </a:br>
              <a:r>
                <a:rPr lang="en-GB" sz="1200" dirty="0"/>
                <a:t>Uni. "L. </a:t>
              </a:r>
              <a:r>
                <a:rPr lang="en-GB" sz="1200" dirty="0" err="1"/>
                <a:t>Vanvitelli</a:t>
              </a:r>
              <a:r>
                <a:rPr lang="en-GB" sz="1200" dirty="0"/>
                <a:t>" </a:t>
              </a:r>
              <a:endParaRPr lang="en-IT" sz="1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0C6F97-55B5-17E7-238D-3175406F5077}"/>
              </a:ext>
            </a:extLst>
          </p:cNvPr>
          <p:cNvGrpSpPr/>
          <p:nvPr/>
        </p:nvGrpSpPr>
        <p:grpSpPr>
          <a:xfrm>
            <a:off x="7767440" y="4513871"/>
            <a:ext cx="1252585" cy="1930586"/>
            <a:chOff x="7526807" y="4513871"/>
            <a:chExt cx="1252585" cy="1930586"/>
          </a:xfrm>
        </p:grpSpPr>
        <p:pic>
          <p:nvPicPr>
            <p:cNvPr id="2052" name="Picture 4" descr="Konstantinos P. Chatzipapas">
              <a:extLst>
                <a:ext uri="{FF2B5EF4-FFF2-40B4-BE49-F238E27FC236}">
                  <a16:creationId xmlns:a16="http://schemas.microsoft.com/office/drawing/2014/main" id="{6C139F92-4CC9-ACA8-8340-86AA5AD845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0"/>
            <a:stretch>
              <a:fillRect/>
            </a:stretch>
          </p:blipFill>
          <p:spPr bwMode="auto">
            <a:xfrm>
              <a:off x="7547423" y="4513871"/>
              <a:ext cx="1169101" cy="132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97720A49-4B81-796D-92DF-64F9815CA9F2}"/>
                </a:ext>
              </a:extLst>
            </p:cNvPr>
            <p:cNvSpPr txBox="1"/>
            <p:nvPr/>
          </p:nvSpPr>
          <p:spPr>
            <a:xfrm>
              <a:off x="7526807" y="5798126"/>
              <a:ext cx="1252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200" dirty="0"/>
                <a:t>Konstantinos Chatzipapas</a:t>
              </a:r>
              <a:br>
                <a:rPr lang="en-IT" sz="1200" dirty="0"/>
              </a:br>
              <a:r>
                <a:rPr lang="en-IT" sz="1200" dirty="0"/>
                <a:t>TU </a:t>
              </a:r>
              <a:r>
                <a:rPr lang="en-GB" sz="1200" dirty="0"/>
                <a:t>Delft</a:t>
              </a:r>
              <a:endParaRPr lang="en-IT" sz="12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C68EE0-F63C-94F7-183E-343AF85D01CA}"/>
              </a:ext>
            </a:extLst>
          </p:cNvPr>
          <p:cNvGrpSpPr/>
          <p:nvPr/>
        </p:nvGrpSpPr>
        <p:grpSpPr>
          <a:xfrm>
            <a:off x="9101204" y="4512321"/>
            <a:ext cx="1454828" cy="1787857"/>
            <a:chOff x="8985699" y="4512321"/>
            <a:chExt cx="1454828" cy="1787857"/>
          </a:xfrm>
        </p:grpSpPr>
        <p:pic>
          <p:nvPicPr>
            <p:cNvPr id="600" name="Picture 599">
              <a:extLst>
                <a:ext uri="{FF2B5EF4-FFF2-40B4-BE49-F238E27FC236}">
                  <a16:creationId xmlns:a16="http://schemas.microsoft.com/office/drawing/2014/main" id="{501EBAEE-964F-9877-B020-9C2489B9A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85699" y="4512321"/>
              <a:ext cx="1322750" cy="1322750"/>
            </a:xfrm>
            <a:prstGeom prst="rect">
              <a:avLst/>
            </a:prstGeom>
          </p:spPr>
        </p:pic>
        <p:sp>
          <p:nvSpPr>
            <p:cNvPr id="605" name="TextBox 604">
              <a:extLst>
                <a:ext uri="{FF2B5EF4-FFF2-40B4-BE49-F238E27FC236}">
                  <a16:creationId xmlns:a16="http://schemas.microsoft.com/office/drawing/2014/main" id="{394E242D-F120-4AE4-33DD-64E34F5161DB}"/>
                </a:ext>
              </a:extLst>
            </p:cNvPr>
            <p:cNvSpPr txBox="1"/>
            <p:nvPr/>
          </p:nvSpPr>
          <p:spPr>
            <a:xfrm>
              <a:off x="9028609" y="5838513"/>
              <a:ext cx="14119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200" dirty="0"/>
                <a:t>Ian Postuma</a:t>
              </a:r>
              <a:br>
                <a:rPr lang="en-IT" sz="1200" dirty="0"/>
              </a:br>
              <a:r>
                <a:rPr lang="en-GB" sz="1200" dirty="0"/>
                <a:t>INFN Pavia</a:t>
              </a:r>
              <a:endParaRPr lang="en-IT" sz="1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87D122-6C16-065B-8BB2-9829B02F5E77}"/>
              </a:ext>
            </a:extLst>
          </p:cNvPr>
          <p:cNvGrpSpPr/>
          <p:nvPr/>
        </p:nvGrpSpPr>
        <p:grpSpPr>
          <a:xfrm>
            <a:off x="10577624" y="4502064"/>
            <a:ext cx="1458892" cy="1805852"/>
            <a:chOff x="10577624" y="4502064"/>
            <a:chExt cx="1458892" cy="1805852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091375C4-8412-59DD-4257-74EDD8431D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1" t="15733" r="16290" b="40507"/>
            <a:stretch>
              <a:fillRect/>
            </a:stretch>
          </p:blipFill>
          <p:spPr bwMode="auto">
            <a:xfrm>
              <a:off x="10577624" y="4502064"/>
              <a:ext cx="1432577" cy="1322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CDD55970-4CD6-5373-8891-0FFC9DA830C5}"/>
                </a:ext>
              </a:extLst>
            </p:cNvPr>
            <p:cNvSpPr txBox="1"/>
            <p:nvPr/>
          </p:nvSpPr>
          <p:spPr>
            <a:xfrm>
              <a:off x="10624598" y="5846251"/>
              <a:ext cx="14119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Silva Bortolussi</a:t>
              </a:r>
            </a:p>
            <a:p>
              <a:r>
                <a:rPr lang="it-IT" sz="1200" dirty="0"/>
                <a:t>Pavia University</a:t>
              </a:r>
              <a:endParaRPr lang="en-IT" sz="1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552DF3-7F22-24AE-8049-C5441846561F}"/>
              </a:ext>
            </a:extLst>
          </p:cNvPr>
          <p:cNvSpPr txBox="1"/>
          <p:nvPr/>
        </p:nvSpPr>
        <p:spPr>
          <a:xfrm>
            <a:off x="44142" y="5703774"/>
            <a:ext cx="617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ighlight>
                  <a:srgbClr val="FFFF00"/>
                </a:highlight>
                <a:sym typeface="Wingdings" pitchFamily="2" charset="2"/>
              </a:rPr>
              <a:t> </a:t>
            </a:r>
            <a:r>
              <a:rPr lang="en-GB" sz="1200" dirty="0">
                <a:highlight>
                  <a:srgbClr val="FFFF00"/>
                </a:highlight>
              </a:rPr>
              <a:t>12:30 → 13:00 </a:t>
            </a:r>
          </a:p>
          <a:p>
            <a:r>
              <a:rPr lang="en-GB" sz="1200" i="1" dirty="0">
                <a:highlight>
                  <a:srgbClr val="FFFF00"/>
                </a:highlight>
              </a:rPr>
              <a:t>Translational BNCT: Coupling Experimental Radiobiology with Model-Based Dosimetry </a:t>
            </a:r>
            <a:br>
              <a:rPr lang="en-GB" sz="1200" dirty="0">
                <a:highlight>
                  <a:srgbClr val="FFFF00"/>
                </a:highlight>
              </a:rPr>
            </a:br>
            <a:r>
              <a:rPr lang="en-GB" sz="1200" dirty="0">
                <a:highlight>
                  <a:srgbClr val="FFFF00"/>
                </a:highlight>
              </a:rPr>
              <a:t>Speaker: Ian Postuma</a:t>
            </a:r>
          </a:p>
        </p:txBody>
      </p:sp>
    </p:spTree>
    <p:extLst>
      <p:ext uri="{BB962C8B-B14F-4D97-AF65-F5344CB8AC3E}">
        <p14:creationId xmlns:p14="http://schemas.microsoft.com/office/powerpoint/2010/main" val="506150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>
            <a:spLocks noGrp="1"/>
          </p:cNvSpPr>
          <p:nvPr>
            <p:ph type="sldNum" idx="12"/>
          </p:nvPr>
        </p:nvSpPr>
        <p:spPr>
          <a:xfrm>
            <a:off x="11172458" y="6414780"/>
            <a:ext cx="181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/>
          </a:p>
        </p:txBody>
      </p:sp>
      <p:sp>
        <p:nvSpPr>
          <p:cNvPr id="234" name="Google Shape;234;p30"/>
          <p:cNvSpPr txBox="1"/>
          <p:nvPr/>
        </p:nvSpPr>
        <p:spPr>
          <a:xfrm>
            <a:off x="30000" y="1210725"/>
            <a:ext cx="12162000" cy="84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i="1" dirty="0">
                <a:solidFill>
                  <a:srgbClr val="3A8652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From Geant4 </a:t>
            </a:r>
            <a:r>
              <a:rPr lang="en-US" sz="4300" b="1" i="1" dirty="0">
                <a:solidFill>
                  <a:srgbClr val="3A8652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Wingdings" pitchFamily="2" charset="2"/>
              </a:rPr>
              <a:t>to Geant4-DNA: the motivation </a:t>
            </a:r>
            <a:endParaRPr sz="4300" b="1" i="1" dirty="0">
              <a:solidFill>
                <a:srgbClr val="3A8652"/>
              </a:solidFill>
              <a:highlight>
                <a:srgbClr val="FFF2CC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30"/>
          <p:cNvSpPr/>
          <p:nvPr/>
        </p:nvSpPr>
        <p:spPr>
          <a:xfrm>
            <a:off x="0" y="2382500"/>
            <a:ext cx="12192000" cy="190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8652"/>
          </a:solidFill>
          <a:ln w="9525" cap="flat" cmpd="sng">
            <a:solidFill>
              <a:srgbClr val="3A86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236" name="Google Shape;236;p30" title="CONV-RT_mo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550" y="2587752"/>
            <a:ext cx="2170499" cy="149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 title="Proton-Therapy_mo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001" y="2587752"/>
            <a:ext cx="2151869" cy="149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 title="FLASH-RT_mo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4950" y="2587752"/>
            <a:ext cx="2179815" cy="14904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30"/>
          <p:cNvGrpSpPr/>
          <p:nvPr/>
        </p:nvGrpSpPr>
        <p:grpSpPr>
          <a:xfrm>
            <a:off x="6172842" y="4539726"/>
            <a:ext cx="5833450" cy="1685640"/>
            <a:chOff x="666512" y="2357438"/>
            <a:chExt cx="6640239" cy="2038259"/>
          </a:xfrm>
        </p:grpSpPr>
        <p:sp>
          <p:nvSpPr>
            <p:cNvPr id="240" name="Google Shape;240;p30"/>
            <p:cNvSpPr/>
            <p:nvPr/>
          </p:nvSpPr>
          <p:spPr>
            <a:xfrm>
              <a:off x="753251" y="2380297"/>
              <a:ext cx="6553500" cy="2015400"/>
            </a:xfrm>
            <a:prstGeom prst="roundRect">
              <a:avLst>
                <a:gd name="adj" fmla="val 5445"/>
              </a:avLst>
            </a:prstGeom>
            <a:solidFill>
              <a:srgbClr val="E5F9F2">
                <a:alpha val="74900"/>
              </a:srgbClr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666512" y="2357438"/>
              <a:ext cx="6553500" cy="91500"/>
            </a:xfrm>
            <a:prstGeom prst="roundRect">
              <a:avLst>
                <a:gd name="adj" fmla="val 187453"/>
              </a:avLst>
            </a:prstGeom>
            <a:solidFill>
              <a:srgbClr val="006747"/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879812" y="2677975"/>
              <a:ext cx="6126900" cy="1527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>
                  <a:latin typeface="Century Gothic"/>
                  <a:ea typeface="Century Gothic"/>
                  <a:cs typeface="Century Gothic"/>
                  <a:sym typeface="Century Gothic"/>
                </a:rPr>
                <a:t>Developing novel computational techniques that bridge </a:t>
              </a:r>
              <a:r>
                <a:rPr lang="en-US" sz="2000" b="1" dirty="0">
                  <a:latin typeface="Century Gothic"/>
                  <a:ea typeface="Century Gothic"/>
                  <a:cs typeface="Century Gothic"/>
                  <a:sym typeface="Century Gothic"/>
                </a:rPr>
                <a:t>mathematical</a:t>
              </a:r>
              <a:r>
                <a:rPr lang="en-US" sz="2000" dirty="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2000" b="1" dirty="0">
                  <a:latin typeface="Century Gothic"/>
                  <a:ea typeface="Century Gothic"/>
                  <a:cs typeface="Century Gothic"/>
                  <a:sym typeface="Century Gothic"/>
                </a:rPr>
                <a:t>modeling</a:t>
              </a:r>
              <a:r>
                <a:rPr lang="en-US" sz="2000" dirty="0">
                  <a:latin typeface="Century Gothic"/>
                  <a:ea typeface="Century Gothic"/>
                  <a:cs typeface="Century Gothic"/>
                  <a:sym typeface="Century Gothic"/>
                </a:rPr>
                <a:t> with </a:t>
              </a:r>
              <a:r>
                <a:rPr lang="en-US" sz="2000" b="1" dirty="0">
                  <a:latin typeface="Century Gothic"/>
                  <a:ea typeface="Century Gothic"/>
                  <a:cs typeface="Century Gothic"/>
                  <a:sym typeface="Century Gothic"/>
                </a:rPr>
                <a:t>clinical</a:t>
              </a:r>
              <a:r>
                <a:rPr lang="en-US" sz="2000" dirty="0"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2000" b="1" dirty="0">
                  <a:latin typeface="Century Gothic"/>
                  <a:ea typeface="Century Gothic"/>
                  <a:cs typeface="Century Gothic"/>
                  <a:sym typeface="Century Gothic"/>
                </a:rPr>
                <a:t>application</a:t>
              </a:r>
              <a:endParaRPr sz="2000" b="1" dirty="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910"/>
                <a:buFont typeface="Arial"/>
                <a:buNone/>
              </a:pPr>
              <a:endParaRPr sz="2000" dirty="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lnSpc>
                  <a:spcPct val="162069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199"/>
                <a:buFont typeface="Geist"/>
                <a:buNone/>
              </a:pPr>
              <a:endParaRPr sz="1199" dirty="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endParaRPr>
            </a:p>
          </p:txBody>
        </p:sp>
      </p:grpSp>
      <p:grpSp>
        <p:nvGrpSpPr>
          <p:cNvPr id="243" name="Google Shape;243;p30"/>
          <p:cNvGrpSpPr/>
          <p:nvPr/>
        </p:nvGrpSpPr>
        <p:grpSpPr>
          <a:xfrm>
            <a:off x="230967" y="4542424"/>
            <a:ext cx="5757250" cy="1685640"/>
            <a:chOff x="666512" y="2357438"/>
            <a:chExt cx="6553500" cy="2038259"/>
          </a:xfrm>
        </p:grpSpPr>
        <p:sp>
          <p:nvSpPr>
            <p:cNvPr id="244" name="Google Shape;244;p30"/>
            <p:cNvSpPr/>
            <p:nvPr/>
          </p:nvSpPr>
          <p:spPr>
            <a:xfrm>
              <a:off x="666512" y="2380297"/>
              <a:ext cx="6553500" cy="2015400"/>
            </a:xfrm>
            <a:prstGeom prst="roundRect">
              <a:avLst>
                <a:gd name="adj" fmla="val 5445"/>
              </a:avLst>
            </a:prstGeom>
            <a:solidFill>
              <a:srgbClr val="E5F9F2">
                <a:alpha val="74900"/>
              </a:srgbClr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666512" y="2357438"/>
              <a:ext cx="6553500" cy="91500"/>
            </a:xfrm>
            <a:prstGeom prst="roundRect">
              <a:avLst>
                <a:gd name="adj" fmla="val 187453"/>
              </a:avLst>
            </a:prstGeom>
            <a:solidFill>
              <a:srgbClr val="006747"/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879812" y="2689276"/>
              <a:ext cx="61269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Using advanced Monte Carlo simulations to understand cell and </a:t>
              </a:r>
              <a:r>
                <a:rPr lang="en-US" sz="20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tissue</a:t>
              </a:r>
              <a:r>
                <a:rPr lang="en-US" sz="20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20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response</a:t>
              </a:r>
              <a:r>
                <a:rPr lang="en-US" sz="20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to novel </a:t>
              </a:r>
              <a:r>
                <a:rPr lang="en-US" sz="20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irradiation</a:t>
              </a:r>
              <a:r>
                <a:rPr lang="en-US" sz="20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techniques</a:t>
              </a:r>
              <a:endParaRPr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2000" dirty="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910"/>
                <a:buFont typeface="Arial"/>
                <a:buNone/>
              </a:pPr>
              <a:endParaRPr sz="2000" dirty="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lnSpc>
                  <a:spcPct val="162069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199"/>
                <a:buFont typeface="Geist"/>
                <a:buNone/>
              </a:pPr>
              <a:endParaRPr sz="1199" dirty="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endParaRPr>
            </a:p>
          </p:txBody>
        </p:sp>
      </p:grpSp>
      <p:sp>
        <p:nvSpPr>
          <p:cNvPr id="247" name="Google Shape;247;p30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4">
          <a:extLst>
            <a:ext uri="{FF2B5EF4-FFF2-40B4-BE49-F238E27FC236}">
              <a16:creationId xmlns:a16="http://schemas.microsoft.com/office/drawing/2014/main" id="{144CE2EB-C598-3267-28B0-D7F6C4697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0">
            <a:extLst>
              <a:ext uri="{FF2B5EF4-FFF2-40B4-BE49-F238E27FC236}">
                <a16:creationId xmlns:a16="http://schemas.microsoft.com/office/drawing/2014/main" id="{045D224D-C765-5DFB-07CA-77CBDAB89D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20</a:t>
            </a:fld>
            <a:endParaRPr/>
          </a:p>
        </p:txBody>
      </p:sp>
      <p:sp>
        <p:nvSpPr>
          <p:cNvPr id="2" name="Google Shape;482;p40">
            <a:extLst>
              <a:ext uri="{FF2B5EF4-FFF2-40B4-BE49-F238E27FC236}">
                <a16:creationId xmlns:a16="http://schemas.microsoft.com/office/drawing/2014/main" id="{7E804F8A-EA70-FEC6-8125-A45C92C90661}"/>
              </a:ext>
            </a:extLst>
          </p:cNvPr>
          <p:cNvSpPr txBox="1"/>
          <p:nvPr/>
        </p:nvSpPr>
        <p:spPr>
          <a:xfrm>
            <a:off x="189927" y="152175"/>
            <a:ext cx="1182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Biologically Adapted Radiotherapy</a:t>
            </a:r>
            <a:endParaRPr sz="5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A459B60-A3F3-D862-98C3-1BA3F35A79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11" name="Picture 4" descr="Cancers 14 00035 g007">
            <a:extLst>
              <a:ext uri="{FF2B5EF4-FFF2-40B4-BE49-F238E27FC236}">
                <a16:creationId xmlns:a16="http://schemas.microsoft.com/office/drawing/2014/main" id="{FE7F4D08-0926-6FED-CBD3-EAB43EFAB7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589651" y="1121244"/>
            <a:ext cx="5362200" cy="1676520"/>
          </a:xfrm>
          <a:prstGeom prst="rect">
            <a:avLst/>
          </a:prstGeom>
          <a:ln w="0"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BC439BC-ED64-8A6C-BF60-64992ED3CB5E}"/>
              </a:ext>
            </a:extLst>
          </p:cNvPr>
          <p:cNvGrpSpPr/>
          <p:nvPr/>
        </p:nvGrpSpPr>
        <p:grpSpPr>
          <a:xfrm>
            <a:off x="0" y="1094262"/>
            <a:ext cx="2561401" cy="3071362"/>
            <a:chOff x="181799" y="1130742"/>
            <a:chExt cx="2561401" cy="3071362"/>
          </a:xfrm>
        </p:grpSpPr>
        <p:pic>
          <p:nvPicPr>
            <p:cNvPr id="4104" name="Picture 8" descr="Khan Academy">
              <a:extLst>
                <a:ext uri="{FF2B5EF4-FFF2-40B4-BE49-F238E27FC236}">
                  <a16:creationId xmlns:a16="http://schemas.microsoft.com/office/drawing/2014/main" id="{750F4014-03D8-FF2B-88B2-2903FA55D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99" y="1130742"/>
              <a:ext cx="2561401" cy="3071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2937FF-3470-BD76-0C39-C95C23634174}"/>
                </a:ext>
              </a:extLst>
            </p:cNvPr>
            <p:cNvSpPr txBox="1"/>
            <p:nvPr/>
          </p:nvSpPr>
          <p:spPr>
            <a:xfrm>
              <a:off x="339162" y="2066802"/>
              <a:ext cx="324981" cy="21544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IT" dirty="0"/>
                <a:t>cell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9E58C1-E3CC-45CA-1019-D182433CE497}"/>
              </a:ext>
            </a:extLst>
          </p:cNvPr>
          <p:cNvGrpSpPr/>
          <p:nvPr/>
        </p:nvGrpSpPr>
        <p:grpSpPr>
          <a:xfrm>
            <a:off x="11007072" y="4557499"/>
            <a:ext cx="1081837" cy="1717825"/>
            <a:chOff x="4235421" y="4572001"/>
            <a:chExt cx="1081837" cy="1717825"/>
          </a:xfrm>
        </p:grpSpPr>
        <p:pic>
          <p:nvPicPr>
            <p:cNvPr id="10" name="Picture 9" descr="A person standing in front of a sign&#10;&#10;AI-generated content may be incorrect.">
              <a:extLst>
                <a:ext uri="{FF2B5EF4-FFF2-40B4-BE49-F238E27FC236}">
                  <a16:creationId xmlns:a16="http://schemas.microsoft.com/office/drawing/2014/main" id="{0A1BFA8F-6A30-7091-002A-010A0036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21194"/>
            <a:stretch>
              <a:fillRect/>
            </a:stretch>
          </p:blipFill>
          <p:spPr>
            <a:xfrm>
              <a:off x="4240835" y="4572001"/>
              <a:ext cx="1076423" cy="1321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C9698D-A755-496B-56EB-3F8759AD4F1E}"/>
                </a:ext>
              </a:extLst>
            </p:cNvPr>
            <p:cNvSpPr txBox="1"/>
            <p:nvPr/>
          </p:nvSpPr>
          <p:spPr>
            <a:xfrm>
              <a:off x="4235421" y="5889716"/>
              <a:ext cx="10764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000" dirty="0"/>
                <a:t>Giorgio Russo</a:t>
              </a:r>
              <a:br>
                <a:rPr lang="en-IT" sz="1000" dirty="0"/>
              </a:br>
              <a:r>
                <a:rPr lang="en-GB" sz="1000" dirty="0"/>
                <a:t>CNR IBSBC</a:t>
              </a:r>
              <a:endParaRPr lang="en-IT" sz="10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422293-D22A-816A-5C0A-71CA6FAC6385}"/>
              </a:ext>
            </a:extLst>
          </p:cNvPr>
          <p:cNvGrpSpPr/>
          <p:nvPr/>
        </p:nvGrpSpPr>
        <p:grpSpPr>
          <a:xfrm>
            <a:off x="6206974" y="4565032"/>
            <a:ext cx="1064553" cy="1841737"/>
            <a:chOff x="1539536" y="4568516"/>
            <a:chExt cx="1064553" cy="1841737"/>
          </a:xfrm>
        </p:grpSpPr>
        <p:pic>
          <p:nvPicPr>
            <p:cNvPr id="7" name="Picture 6" descr="A person sitting in front of a machine&#10;&#10;AI-generated content may be incorrect.">
              <a:extLst>
                <a:ext uri="{FF2B5EF4-FFF2-40B4-BE49-F238E27FC236}">
                  <a16:creationId xmlns:a16="http://schemas.microsoft.com/office/drawing/2014/main" id="{315DCACE-B52B-B356-98CE-FCB3768F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489" t="17709"/>
            <a:stretch>
              <a:fillRect/>
            </a:stretch>
          </p:blipFill>
          <p:spPr>
            <a:xfrm>
              <a:off x="1539536" y="4568516"/>
              <a:ext cx="1064553" cy="1321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F7A126-0D26-ABD3-D172-D09DC6463ADF}"/>
                </a:ext>
              </a:extLst>
            </p:cNvPr>
            <p:cNvSpPr txBox="1"/>
            <p:nvPr/>
          </p:nvSpPr>
          <p:spPr>
            <a:xfrm>
              <a:off x="1645963" y="5856255"/>
              <a:ext cx="8830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000" dirty="0"/>
                <a:t>Francesco Cammarata</a:t>
              </a:r>
              <a:br>
                <a:rPr lang="en-IT" sz="1000" dirty="0"/>
              </a:br>
              <a:r>
                <a:rPr lang="en-GB" sz="1000" dirty="0"/>
                <a:t>CNR IBSBC</a:t>
              </a:r>
              <a:endParaRPr lang="en-IT" sz="10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5322DE-87B4-5C0D-BB31-8527AA6F5D47}"/>
              </a:ext>
            </a:extLst>
          </p:cNvPr>
          <p:cNvGrpSpPr/>
          <p:nvPr/>
        </p:nvGrpSpPr>
        <p:grpSpPr>
          <a:xfrm>
            <a:off x="139608" y="4572001"/>
            <a:ext cx="1258176" cy="1684365"/>
            <a:chOff x="157363" y="4572001"/>
            <a:chExt cx="1258176" cy="16843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35EDEA-B87D-1EE0-D485-CFCDA8033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4500" b="8898"/>
            <a:stretch>
              <a:fillRect/>
            </a:stretch>
          </p:blipFill>
          <p:spPr>
            <a:xfrm>
              <a:off x="157363" y="4572001"/>
              <a:ext cx="1258176" cy="12842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D7FDE4-2788-B741-5686-D456105D4761}"/>
                </a:ext>
              </a:extLst>
            </p:cNvPr>
            <p:cNvSpPr txBox="1"/>
            <p:nvPr/>
          </p:nvSpPr>
          <p:spPr>
            <a:xfrm>
              <a:off x="159630" y="5856256"/>
              <a:ext cx="1255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000" dirty="0"/>
                <a:t>Samuele Calì</a:t>
              </a:r>
              <a:br>
                <a:rPr lang="en-IT" sz="1000" dirty="0"/>
              </a:br>
              <a:r>
                <a:rPr lang="en-GB" sz="1000" dirty="0"/>
                <a:t>Catania University</a:t>
              </a:r>
              <a:endParaRPr lang="en-IT" sz="10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EBF484-8C67-88BC-FD41-9357045D5324}"/>
              </a:ext>
            </a:extLst>
          </p:cNvPr>
          <p:cNvGrpSpPr/>
          <p:nvPr/>
        </p:nvGrpSpPr>
        <p:grpSpPr>
          <a:xfrm>
            <a:off x="1450865" y="4568516"/>
            <a:ext cx="1252585" cy="1838253"/>
            <a:chOff x="1521479" y="4572001"/>
            <a:chExt cx="1252585" cy="1838253"/>
          </a:xfrm>
        </p:grpSpPr>
        <p:pic>
          <p:nvPicPr>
            <p:cNvPr id="19" name="Picture 4" descr="Konstantinos P. Chatzipapas">
              <a:extLst>
                <a:ext uri="{FF2B5EF4-FFF2-40B4-BE49-F238E27FC236}">
                  <a16:creationId xmlns:a16="http://schemas.microsoft.com/office/drawing/2014/main" id="{4E31C30B-D81E-BC78-3ED7-C8392B351C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0"/>
            <a:stretch>
              <a:fillRect/>
            </a:stretch>
          </p:blipFill>
          <p:spPr bwMode="auto">
            <a:xfrm>
              <a:off x="1542095" y="4572001"/>
              <a:ext cx="1169101" cy="132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D08665-2C47-2DBA-8B02-A6AA2357BFD2}"/>
                </a:ext>
              </a:extLst>
            </p:cNvPr>
            <p:cNvSpPr txBox="1"/>
            <p:nvPr/>
          </p:nvSpPr>
          <p:spPr>
            <a:xfrm>
              <a:off x="1521479" y="5856256"/>
              <a:ext cx="12525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000" dirty="0"/>
                <a:t>Konstantinos Chatzipapas</a:t>
              </a:r>
              <a:br>
                <a:rPr lang="en-IT" sz="1000" dirty="0"/>
              </a:br>
              <a:r>
                <a:rPr lang="en-IT" sz="1000" dirty="0"/>
                <a:t>TU </a:t>
              </a:r>
              <a:r>
                <a:rPr lang="en-GB" sz="1000" dirty="0"/>
                <a:t>Delft</a:t>
              </a:r>
              <a:endParaRPr lang="en-IT" sz="1000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7041D53-5C5A-ECC3-6857-81A4D52FBD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1693" y="4568516"/>
            <a:ext cx="992141" cy="1321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AEEECE-04B1-4871-80E2-5159CB380FCB}"/>
              </a:ext>
            </a:extLst>
          </p:cNvPr>
          <p:cNvSpPr txBox="1"/>
          <p:nvPr/>
        </p:nvSpPr>
        <p:spPr>
          <a:xfrm>
            <a:off x="2715558" y="5888927"/>
            <a:ext cx="1073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Cristiana </a:t>
            </a:r>
            <a:r>
              <a:rPr lang="en-GB" sz="1000" dirty="0" err="1"/>
              <a:t>Alberghina</a:t>
            </a:r>
            <a:br>
              <a:rPr lang="en-IT" sz="1000" dirty="0"/>
            </a:br>
            <a:r>
              <a:rPr lang="en-GB" sz="1000" dirty="0"/>
              <a:t>CNR IBSBC</a:t>
            </a:r>
            <a:endParaRPr lang="en-IT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23AF23-4772-7A37-3C7E-2A72DDDE53B1}"/>
              </a:ext>
            </a:extLst>
          </p:cNvPr>
          <p:cNvSpPr txBox="1"/>
          <p:nvPr/>
        </p:nvSpPr>
        <p:spPr>
          <a:xfrm>
            <a:off x="9889422" y="5943805"/>
            <a:ext cx="883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Gaia Pucci</a:t>
            </a:r>
            <a:br>
              <a:rPr lang="en-IT" sz="1000" dirty="0"/>
            </a:br>
            <a:r>
              <a:rPr lang="en-GB" sz="1000" dirty="0"/>
              <a:t>CNR IBSBC</a:t>
            </a:r>
            <a:endParaRPr lang="en-IT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E24AC1-73DA-5944-1754-B86577D61978}"/>
              </a:ext>
            </a:extLst>
          </p:cNvPr>
          <p:cNvSpPr txBox="1"/>
          <p:nvPr/>
        </p:nvSpPr>
        <p:spPr>
          <a:xfrm>
            <a:off x="8683454" y="5943805"/>
            <a:ext cx="1064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Luigi </a:t>
            </a:r>
            <a:r>
              <a:rPr lang="en-GB" sz="1000" dirty="0" err="1"/>
              <a:t>Minafra</a:t>
            </a:r>
            <a:br>
              <a:rPr lang="en-IT" sz="1000" dirty="0"/>
            </a:br>
            <a:r>
              <a:rPr lang="en-GB" sz="1000" dirty="0"/>
              <a:t>CNR IBSBC</a:t>
            </a:r>
            <a:endParaRPr lang="en-IT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A87A75-2E1E-F9B0-A002-579B963727DE}"/>
              </a:ext>
            </a:extLst>
          </p:cNvPr>
          <p:cNvSpPr txBox="1"/>
          <p:nvPr/>
        </p:nvSpPr>
        <p:spPr>
          <a:xfrm>
            <a:off x="7639724" y="5943805"/>
            <a:ext cx="883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Giusi Forte</a:t>
            </a:r>
            <a:br>
              <a:rPr lang="en-IT" sz="1000" dirty="0"/>
            </a:br>
            <a:r>
              <a:rPr lang="en-GB" sz="1000" dirty="0"/>
              <a:t>CNR IBSBC</a:t>
            </a:r>
            <a:endParaRPr lang="en-IT" sz="1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9C03F8-B811-C1B1-A38A-8436F0888F9E}"/>
              </a:ext>
            </a:extLst>
          </p:cNvPr>
          <p:cNvSpPr txBox="1"/>
          <p:nvPr/>
        </p:nvSpPr>
        <p:spPr>
          <a:xfrm>
            <a:off x="3808445" y="5929715"/>
            <a:ext cx="119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Valentina </a:t>
            </a:r>
            <a:r>
              <a:rPr lang="en-GB" sz="1000" dirty="0" err="1"/>
              <a:t>Bravatà</a:t>
            </a:r>
            <a:br>
              <a:rPr lang="en-GB" sz="1000" dirty="0"/>
            </a:br>
            <a:r>
              <a:rPr lang="en-GB" sz="1000" dirty="0"/>
              <a:t>CNR IBSBC</a:t>
            </a:r>
            <a:endParaRPr lang="en-IT" sz="1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36DEA7-E338-F136-7DB0-FC42AFB82ED0}"/>
              </a:ext>
            </a:extLst>
          </p:cNvPr>
          <p:cNvSpPr txBox="1"/>
          <p:nvPr/>
        </p:nvSpPr>
        <p:spPr>
          <a:xfrm>
            <a:off x="5021046" y="5919562"/>
            <a:ext cx="1140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Marco Calvaruso</a:t>
            </a:r>
            <a:br>
              <a:rPr lang="en-IT" sz="1000" dirty="0"/>
            </a:br>
            <a:r>
              <a:rPr lang="en-GB" sz="1000" dirty="0"/>
              <a:t>CNR IBSBC</a:t>
            </a:r>
            <a:endParaRPr lang="en-IT" sz="10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9FCB07-ECE6-120D-385B-E851B2A54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9253" y="3084121"/>
            <a:ext cx="4826000" cy="444500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333217D-78CE-5581-3FD8-6361C96307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9253" y="3912696"/>
            <a:ext cx="4832645" cy="4445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9300"/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FD250A9-AC47-DA6C-3F4E-4C2E369AFEDC}"/>
              </a:ext>
            </a:extLst>
          </p:cNvPr>
          <p:cNvSpPr txBox="1"/>
          <p:nvPr/>
        </p:nvSpPr>
        <p:spPr>
          <a:xfrm>
            <a:off x="7676531" y="3782885"/>
            <a:ext cx="43988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dirty="0">
                <a:solidFill>
                  <a:schemeClr val="tx1"/>
                </a:solidFill>
              </a:rPr>
              <a:t>Surviving Fraction </a:t>
            </a:r>
            <a:r>
              <a:rPr lang="en-GB" dirty="0"/>
              <a:t>(</a:t>
            </a:r>
            <a:r>
              <a:rPr lang="en-GB" b="1" dirty="0">
                <a:solidFill>
                  <a:srgbClr val="FF9300"/>
                </a:solidFill>
              </a:rPr>
              <a:t>SF</a:t>
            </a:r>
            <a:r>
              <a:rPr lang="en-GB" dirty="0"/>
              <a:t>) of </a:t>
            </a:r>
            <a:r>
              <a:rPr lang="en-GB" u="sng" dirty="0"/>
              <a:t>specific cells</a:t>
            </a:r>
            <a:r>
              <a:rPr lang="en-GB" dirty="0"/>
              <a:t> is obtained according to the </a:t>
            </a:r>
            <a:r>
              <a:rPr lang="en-GB" b="1" dirty="0">
                <a:solidFill>
                  <a:srgbClr val="FF9300"/>
                </a:solidFill>
              </a:rPr>
              <a:t>Two-Lesion Kinetics</a:t>
            </a:r>
            <a:r>
              <a:rPr lang="en-GB" dirty="0"/>
              <a:t> (TLK) repair model depending on the ”</a:t>
            </a:r>
            <a:r>
              <a:rPr lang="en-GB" b="1" dirty="0">
                <a:solidFill>
                  <a:srgbClr val="FF9300"/>
                </a:solidFill>
              </a:rPr>
              <a:t>Lethal</a:t>
            </a:r>
            <a:r>
              <a:rPr lang="en-GB" dirty="0"/>
              <a:t>” lesions</a:t>
            </a:r>
            <a:endParaRPr lang="en-IT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F6C9CC-5F70-39D9-E15A-5F8432E37CB0}"/>
              </a:ext>
            </a:extLst>
          </p:cNvPr>
          <p:cNvSpPr txBox="1"/>
          <p:nvPr/>
        </p:nvSpPr>
        <p:spPr>
          <a:xfrm>
            <a:off x="7639724" y="2947483"/>
            <a:ext cx="40325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b="1" dirty="0">
                <a:solidFill>
                  <a:schemeClr val="accent1"/>
                </a:solidFill>
              </a:rPr>
              <a:t>temporal evolution</a:t>
            </a:r>
            <a:r>
              <a:rPr lang="en-GB" dirty="0"/>
              <a:t> of the number of </a:t>
            </a:r>
            <a:r>
              <a:rPr lang="en-GB" b="1" dirty="0">
                <a:solidFill>
                  <a:schemeClr val="accent1"/>
                </a:solidFill>
              </a:rPr>
              <a:t>DSBs</a:t>
            </a:r>
            <a:r>
              <a:rPr lang="en-GB" dirty="0"/>
              <a:t> of </a:t>
            </a:r>
            <a:r>
              <a:rPr lang="en-GB" u="sng" dirty="0"/>
              <a:t>specific cells</a:t>
            </a:r>
            <a:r>
              <a:rPr lang="en-GB" dirty="0"/>
              <a:t> is obtained according to </a:t>
            </a:r>
            <a:r>
              <a:rPr lang="fr-FR" b="1" dirty="0" err="1">
                <a:solidFill>
                  <a:schemeClr val="accent1"/>
                </a:solidFill>
              </a:rPr>
              <a:t>Belov’s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repair</a:t>
            </a:r>
            <a:r>
              <a:rPr lang="fr-FR" dirty="0">
                <a:solidFill>
                  <a:schemeClr val="tx1"/>
                </a:solidFill>
              </a:rPr>
              <a:t> model </a:t>
            </a:r>
            <a:endParaRPr lang="en-IT" dirty="0">
              <a:solidFill>
                <a:schemeClr val="tx1"/>
              </a:solidFill>
            </a:endParaRPr>
          </a:p>
        </p:txBody>
      </p:sp>
      <p:pic>
        <p:nvPicPr>
          <p:cNvPr id="53" name="Image 4">
            <a:extLst>
              <a:ext uri="{FF2B5EF4-FFF2-40B4-BE49-F238E27FC236}">
                <a16:creationId xmlns:a16="http://schemas.microsoft.com/office/drawing/2014/main" id="{5E3A4BDC-FB8A-6C45-C69A-E77901BC6E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5400" y="1172845"/>
            <a:ext cx="1792701" cy="1104716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57" name="Picture 56" descr="A graph of a function&#10;&#10;AI-generated content may be incorrect.">
            <a:extLst>
              <a:ext uri="{FF2B5EF4-FFF2-40B4-BE49-F238E27FC236}">
                <a16:creationId xmlns:a16="http://schemas.microsoft.com/office/drawing/2014/main" id="{6AE1E059-8E80-48D8-7ADC-6D17DD3944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1362" y="1151508"/>
            <a:ext cx="2127910" cy="1732020"/>
          </a:xfrm>
          <a:prstGeom prst="rect">
            <a:avLst/>
          </a:prstGeom>
          <a:ln w="25400">
            <a:solidFill>
              <a:srgbClr val="FF9300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40662A-A6DE-0201-E648-59BB19F8F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300" y="4551307"/>
            <a:ext cx="637960" cy="12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A0F30F-8950-1CA7-FF7F-0893A9FA4DE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479" t="6576" r="12307" b="18329"/>
          <a:stretch>
            <a:fillRect/>
          </a:stretch>
        </p:blipFill>
        <p:spPr>
          <a:xfrm>
            <a:off x="7498253" y="4585504"/>
            <a:ext cx="1095391" cy="1334058"/>
          </a:xfrm>
          <a:prstGeom prst="rect">
            <a:avLst/>
          </a:prstGeom>
        </p:spPr>
      </p:pic>
      <p:pic>
        <p:nvPicPr>
          <p:cNvPr id="1030" name="Picture 6" descr="Valentina BRAVATÀ | Researcher | PhD Molecular Medicine - Biopathology |  Italian National Research Council, Rome | CNR | Institute of Molecular  Bioimaging and Physiology IBFM | Research profile">
            <a:extLst>
              <a:ext uri="{FF2B5EF4-FFF2-40B4-BE49-F238E27FC236}">
                <a16:creationId xmlns:a16="http://schemas.microsoft.com/office/drawing/2014/main" id="{C35400F3-0751-83D3-4996-1B1266CB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630" y="4561078"/>
            <a:ext cx="1164755" cy="11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64123-4452-182D-A565-45661099EA7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4088" t="19096" r="5568"/>
          <a:stretch>
            <a:fillRect/>
          </a:stretch>
        </p:blipFill>
        <p:spPr>
          <a:xfrm>
            <a:off x="5091025" y="4561078"/>
            <a:ext cx="992141" cy="1332067"/>
          </a:xfrm>
          <a:prstGeom prst="rect">
            <a:avLst/>
          </a:prstGeom>
        </p:spPr>
      </p:pic>
      <p:pic>
        <p:nvPicPr>
          <p:cNvPr id="1032" name="Picture 8" descr="europassl">
            <a:extLst>
              <a:ext uri="{FF2B5EF4-FFF2-40B4-BE49-F238E27FC236}">
                <a16:creationId xmlns:a16="http://schemas.microsoft.com/office/drawing/2014/main" id="{912F824A-7E28-1ED8-73C8-7A2C3512C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867" r="236" b="30995"/>
          <a:stretch>
            <a:fillRect/>
          </a:stretch>
        </p:blipFill>
        <p:spPr bwMode="auto">
          <a:xfrm>
            <a:off x="9687723" y="4551307"/>
            <a:ext cx="1177935" cy="133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75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4">
          <a:extLst>
            <a:ext uri="{FF2B5EF4-FFF2-40B4-BE49-F238E27FC236}">
              <a16:creationId xmlns:a16="http://schemas.microsoft.com/office/drawing/2014/main" id="{2F18195F-04B3-7BAA-BBE3-9ECE17FC7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0">
            <a:extLst>
              <a:ext uri="{FF2B5EF4-FFF2-40B4-BE49-F238E27FC236}">
                <a16:creationId xmlns:a16="http://schemas.microsoft.com/office/drawing/2014/main" id="{B7ABB938-2748-BEFB-8A3E-16A6B0B8AC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21</a:t>
            </a:fld>
            <a:endParaRPr/>
          </a:p>
        </p:txBody>
      </p:sp>
      <p:sp>
        <p:nvSpPr>
          <p:cNvPr id="2" name="Google Shape;482;p40">
            <a:extLst>
              <a:ext uri="{FF2B5EF4-FFF2-40B4-BE49-F238E27FC236}">
                <a16:creationId xmlns:a16="http://schemas.microsoft.com/office/drawing/2014/main" id="{91F26EAC-25EC-E737-A85B-3948D53B2D95}"/>
              </a:ext>
            </a:extLst>
          </p:cNvPr>
          <p:cNvSpPr txBox="1"/>
          <p:nvPr/>
        </p:nvSpPr>
        <p:spPr>
          <a:xfrm>
            <a:off x="189927" y="152175"/>
            <a:ext cx="11825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FLASH Radiotherapy</a:t>
            </a:r>
            <a:endParaRPr sz="5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Google Shape;702;p56" descr="Image">
            <a:extLst>
              <a:ext uri="{FF2B5EF4-FFF2-40B4-BE49-F238E27FC236}">
                <a16:creationId xmlns:a16="http://schemas.microsoft.com/office/drawing/2014/main" id="{AFE765B9-EEA2-557A-E202-5486312FDD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583" r="14420" b="7884"/>
          <a:stretch>
            <a:fillRect/>
          </a:stretch>
        </p:blipFill>
        <p:spPr>
          <a:xfrm>
            <a:off x="6937774" y="4340995"/>
            <a:ext cx="1546136" cy="165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03;p56" descr="Image">
            <a:extLst>
              <a:ext uri="{FF2B5EF4-FFF2-40B4-BE49-F238E27FC236}">
                <a16:creationId xmlns:a16="http://schemas.microsoft.com/office/drawing/2014/main" id="{5D506711-BCF0-D53C-73CF-C5DAEF9FEB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559" r="4123"/>
          <a:stretch/>
        </p:blipFill>
        <p:spPr>
          <a:xfrm>
            <a:off x="8601140" y="4340995"/>
            <a:ext cx="1545692" cy="165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06;p56" descr="pasted-movie.png">
            <a:extLst>
              <a:ext uri="{FF2B5EF4-FFF2-40B4-BE49-F238E27FC236}">
                <a16:creationId xmlns:a16="http://schemas.microsoft.com/office/drawing/2014/main" id="{8CB7E44C-09CD-04AF-C3A2-EA3D598CAD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1881" t="8036" r="10322" b="10717"/>
          <a:stretch>
            <a:fillRect/>
          </a:stretch>
        </p:blipFill>
        <p:spPr>
          <a:xfrm>
            <a:off x="10264062" y="4340995"/>
            <a:ext cx="1546136" cy="1651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82A777-5976-4CAE-C9D1-94262E2627B3}"/>
              </a:ext>
            </a:extLst>
          </p:cNvPr>
          <p:cNvGrpSpPr/>
          <p:nvPr/>
        </p:nvGrpSpPr>
        <p:grpSpPr>
          <a:xfrm>
            <a:off x="9217167" y="961911"/>
            <a:ext cx="2844134" cy="3217408"/>
            <a:chOff x="5661844" y="895262"/>
            <a:chExt cx="2844134" cy="3217408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BA88BD89-81A2-2EBD-55C3-B997029C3973}"/>
                </a:ext>
              </a:extLst>
            </p:cNvPr>
            <p:cNvSpPr/>
            <p:nvPr/>
          </p:nvSpPr>
          <p:spPr>
            <a:xfrm>
              <a:off x="5892872" y="1566376"/>
              <a:ext cx="2124000" cy="2052000"/>
            </a:xfrm>
            <a:prstGeom prst="cube">
              <a:avLst>
                <a:gd name="adj" fmla="val 30057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9" name="Oval 13">
              <a:extLst>
                <a:ext uri="{FF2B5EF4-FFF2-40B4-BE49-F238E27FC236}">
                  <a16:creationId xmlns:a16="http://schemas.microsoft.com/office/drawing/2014/main" id="{FF1A95D9-5EA8-A38B-6BAD-445C67863308}"/>
                </a:ext>
              </a:extLst>
            </p:cNvPr>
            <p:cNvSpPr/>
            <p:nvPr/>
          </p:nvSpPr>
          <p:spPr>
            <a:xfrm>
              <a:off x="6626593" y="2374312"/>
              <a:ext cx="204638" cy="19533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0" name="Oval 14">
              <a:extLst>
                <a:ext uri="{FF2B5EF4-FFF2-40B4-BE49-F238E27FC236}">
                  <a16:creationId xmlns:a16="http://schemas.microsoft.com/office/drawing/2014/main" id="{FA448E98-C112-8B6F-ECBA-A7043457EA0A}"/>
                </a:ext>
              </a:extLst>
            </p:cNvPr>
            <p:cNvSpPr/>
            <p:nvPr/>
          </p:nvSpPr>
          <p:spPr>
            <a:xfrm>
              <a:off x="6883103" y="3166091"/>
              <a:ext cx="204638" cy="195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797C22-BC35-48D2-EA9E-B5D9D1902653}"/>
                </a:ext>
              </a:extLst>
            </p:cNvPr>
            <p:cNvSpPr/>
            <p:nvPr/>
          </p:nvSpPr>
          <p:spPr>
            <a:xfrm>
              <a:off x="6145583" y="3017130"/>
              <a:ext cx="204638" cy="19533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2" name="Straight Arrow Connector 32">
              <a:extLst>
                <a:ext uri="{FF2B5EF4-FFF2-40B4-BE49-F238E27FC236}">
                  <a16:creationId xmlns:a16="http://schemas.microsoft.com/office/drawing/2014/main" id="{AB215063-C239-0DEA-DAC3-AC701B470842}"/>
                </a:ext>
              </a:extLst>
            </p:cNvPr>
            <p:cNvSpPr/>
            <p:nvPr/>
          </p:nvSpPr>
          <p:spPr>
            <a:xfrm flipH="1" flipV="1">
              <a:off x="6960017" y="2882090"/>
              <a:ext cx="18590" cy="244802"/>
            </a:xfrm>
            <a:prstGeom prst="line">
              <a:avLst/>
            </a:prstGeom>
            <a:ln w="6350">
              <a:solidFill>
                <a:srgbClr val="000000"/>
              </a:solidFill>
              <a:tailEnd type="triangle"/>
            </a:ln>
          </p:spPr>
          <p:txBody>
            <a:bodyPr lIns="34289" rIns="34289"/>
            <a:lstStyle/>
            <a:p>
              <a:endParaRPr sz="1350"/>
            </a:p>
          </p:txBody>
        </p:sp>
        <p:sp>
          <p:nvSpPr>
            <p:cNvPr id="13" name="Straight Arrow Connector 27">
              <a:extLst>
                <a:ext uri="{FF2B5EF4-FFF2-40B4-BE49-F238E27FC236}">
                  <a16:creationId xmlns:a16="http://schemas.microsoft.com/office/drawing/2014/main" id="{79BFCC96-7EA9-4E84-093E-79787F273EBA}"/>
                </a:ext>
              </a:extLst>
            </p:cNvPr>
            <p:cNvSpPr/>
            <p:nvPr/>
          </p:nvSpPr>
          <p:spPr>
            <a:xfrm>
              <a:off x="6787114" y="2577849"/>
              <a:ext cx="164951" cy="229948"/>
            </a:xfrm>
            <a:prstGeom prst="line">
              <a:avLst/>
            </a:prstGeom>
            <a:ln w="6350">
              <a:solidFill>
                <a:srgbClr val="000000"/>
              </a:solidFill>
              <a:tailEnd type="triangle"/>
            </a:ln>
          </p:spPr>
          <p:txBody>
            <a:bodyPr lIns="34289" rIns="34289"/>
            <a:lstStyle/>
            <a:p>
              <a:endParaRPr sz="1350"/>
            </a:p>
          </p:txBody>
        </p:sp>
        <p:sp>
          <p:nvSpPr>
            <p:cNvPr id="14" name="Straight Arrow Connector 16">
              <a:extLst>
                <a:ext uri="{FF2B5EF4-FFF2-40B4-BE49-F238E27FC236}">
                  <a16:creationId xmlns:a16="http://schemas.microsoft.com/office/drawing/2014/main" id="{511AEE1C-D69B-0AF3-68D1-322301B7A1BE}"/>
                </a:ext>
              </a:extLst>
            </p:cNvPr>
            <p:cNvSpPr/>
            <p:nvPr/>
          </p:nvSpPr>
          <p:spPr>
            <a:xfrm flipH="1" flipV="1">
              <a:off x="5933707" y="2815748"/>
              <a:ext cx="211874" cy="201381"/>
            </a:xfrm>
            <a:prstGeom prst="line">
              <a:avLst/>
            </a:prstGeom>
            <a:ln w="6350">
              <a:solidFill>
                <a:srgbClr val="000000"/>
              </a:solidFill>
              <a:tailEnd type="triangle"/>
            </a:ln>
          </p:spPr>
          <p:txBody>
            <a:bodyPr lIns="34289" rIns="34289"/>
            <a:lstStyle/>
            <a:p>
              <a:endParaRPr sz="1350"/>
            </a:p>
          </p:txBody>
        </p:sp>
        <p:sp>
          <p:nvSpPr>
            <p:cNvPr id="15" name="Straight Arrow Connector 19">
              <a:extLst>
                <a:ext uri="{FF2B5EF4-FFF2-40B4-BE49-F238E27FC236}">
                  <a16:creationId xmlns:a16="http://schemas.microsoft.com/office/drawing/2014/main" id="{83464B0B-C3E6-F15B-AE7C-2BC417592E8B}"/>
                </a:ext>
              </a:extLst>
            </p:cNvPr>
            <p:cNvSpPr/>
            <p:nvPr/>
          </p:nvSpPr>
          <p:spPr>
            <a:xfrm flipV="1">
              <a:off x="5933707" y="2514320"/>
              <a:ext cx="333740" cy="248983"/>
            </a:xfrm>
            <a:prstGeom prst="line">
              <a:avLst/>
            </a:prstGeom>
            <a:ln w="6350">
              <a:solidFill>
                <a:srgbClr val="000000"/>
              </a:solidFill>
              <a:tailEnd type="triangle"/>
            </a:ln>
          </p:spPr>
          <p:txBody>
            <a:bodyPr lIns="34289" rIns="34289"/>
            <a:lstStyle/>
            <a:p>
              <a:endParaRPr sz="1350"/>
            </a:p>
          </p:txBody>
        </p:sp>
        <p:sp>
          <p:nvSpPr>
            <p:cNvPr id="16" name="Straight Arrow Connector 7">
              <a:extLst>
                <a:ext uri="{FF2B5EF4-FFF2-40B4-BE49-F238E27FC236}">
                  <a16:creationId xmlns:a16="http://schemas.microsoft.com/office/drawing/2014/main" id="{FAE96966-21EF-38B5-DDC9-09792C10E3F2}"/>
                </a:ext>
              </a:extLst>
            </p:cNvPr>
            <p:cNvSpPr/>
            <p:nvPr/>
          </p:nvSpPr>
          <p:spPr>
            <a:xfrm flipV="1">
              <a:off x="5892872" y="3777059"/>
              <a:ext cx="1485938" cy="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/>
              <a:tailEnd type="triangle"/>
            </a:ln>
          </p:spPr>
          <p:txBody>
            <a:bodyPr lIns="34289" rIns="34289"/>
            <a:lstStyle/>
            <a:p>
              <a:endParaRPr sz="1350"/>
            </a:p>
          </p:txBody>
        </p:sp>
        <p:sp>
          <p:nvSpPr>
            <p:cNvPr id="17" name="Straight Arrow Connector 7">
              <a:extLst>
                <a:ext uri="{FF2B5EF4-FFF2-40B4-BE49-F238E27FC236}">
                  <a16:creationId xmlns:a16="http://schemas.microsoft.com/office/drawing/2014/main" id="{5447A920-34AE-8E32-AAC6-355F2C50F1A6}"/>
                </a:ext>
              </a:extLst>
            </p:cNvPr>
            <p:cNvSpPr/>
            <p:nvPr/>
          </p:nvSpPr>
          <p:spPr>
            <a:xfrm flipV="1">
              <a:off x="5723484" y="1555915"/>
              <a:ext cx="567713" cy="56742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/>
              <a:tailEnd type="triangle"/>
            </a:ln>
          </p:spPr>
          <p:txBody>
            <a:bodyPr lIns="34289" rIns="34289"/>
            <a:lstStyle/>
            <a:p>
              <a:endParaRPr sz="1350"/>
            </a:p>
          </p:txBody>
        </p:sp>
        <p:sp>
          <p:nvSpPr>
            <p:cNvPr id="18" name="Straight Arrow Connector 7">
              <a:extLst>
                <a:ext uri="{FF2B5EF4-FFF2-40B4-BE49-F238E27FC236}">
                  <a16:creationId xmlns:a16="http://schemas.microsoft.com/office/drawing/2014/main" id="{CB95BDC8-E390-98C9-B950-5FE61479A505}"/>
                </a:ext>
              </a:extLst>
            </p:cNvPr>
            <p:cNvSpPr/>
            <p:nvPr/>
          </p:nvSpPr>
          <p:spPr>
            <a:xfrm>
              <a:off x="8171752" y="1553225"/>
              <a:ext cx="11052" cy="1414640"/>
            </a:xfrm>
            <a:prstGeom prst="line">
              <a:avLst/>
            </a:prstGeom>
            <a:ln w="6350">
              <a:solidFill>
                <a:schemeClr val="tx1"/>
              </a:solidFill>
              <a:headEnd type="triangle"/>
              <a:tailEnd type="triangle"/>
            </a:ln>
          </p:spPr>
          <p:txBody>
            <a:bodyPr lIns="34289" rIns="34289"/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0">
                  <a:extLst>
                    <a:ext uri="{FF2B5EF4-FFF2-40B4-BE49-F238E27FC236}">
                      <a16:creationId xmlns:a16="http://schemas.microsoft.com/office/drawing/2014/main" id="{BA3CB86E-10CC-BD69-4711-4299F0BAD443}"/>
                    </a:ext>
                  </a:extLst>
                </p:cNvPr>
                <p:cNvSpPr txBox="1"/>
                <p:nvPr/>
              </p:nvSpPr>
              <p:spPr>
                <a:xfrm rot="16200000">
                  <a:off x="8139394" y="2091367"/>
                  <a:ext cx="433085" cy="30008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r>
                    <a:rPr lang="fr-FR" sz="1300" dirty="0"/>
                    <a:t>3</a:t>
                  </a:r>
                  <a:r>
                    <a:rPr sz="1300" dirty="0"/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H" sz="1300" i="0" smtClean="0">
                          <a:latin typeface="Cambria Math" panose="02040503050406030204" pitchFamily="18" charset="0"/>
                        </a:rPr>
                        <m:t>μ</m:t>
                      </m:r>
                    </m:oMath>
                  </a14:m>
                  <a:r>
                    <a:rPr sz="1300" dirty="0"/>
                    <a:t>m</a:t>
                  </a:r>
                </a:p>
              </p:txBody>
            </p:sp>
          </mc:Choice>
          <mc:Fallback xmlns="">
            <p:sp>
              <p:nvSpPr>
                <p:cNvPr id="19" name="TextBox 10">
                  <a:extLst>
                    <a:ext uri="{FF2B5EF4-FFF2-40B4-BE49-F238E27FC236}">
                      <a16:creationId xmlns:a16="http://schemas.microsoft.com/office/drawing/2014/main" id="{BA3CB86E-10CC-BD69-4711-4299F0BAD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139394" y="2091367"/>
                  <a:ext cx="433085" cy="300082"/>
                </a:xfrm>
                <a:prstGeom prst="rect">
                  <a:avLst/>
                </a:prstGeom>
                <a:blipFill>
                  <a:blip r:embed="rId6"/>
                  <a:stretch>
                    <a:fillRect l="-4167" r="-83333" b="-17143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80">
              <a:extLst>
                <a:ext uri="{FF2B5EF4-FFF2-40B4-BE49-F238E27FC236}">
                  <a16:creationId xmlns:a16="http://schemas.microsoft.com/office/drawing/2014/main" id="{2DEA5279-3812-79F9-BF18-726D183E2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0693" y="1163178"/>
              <a:ext cx="8448" cy="7685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81">
              <a:extLst>
                <a:ext uri="{FF2B5EF4-FFF2-40B4-BE49-F238E27FC236}">
                  <a16:creationId xmlns:a16="http://schemas.microsoft.com/office/drawing/2014/main" id="{60FB49FE-7CA2-8600-A6B5-8C138ECC73BF}"/>
                </a:ext>
              </a:extLst>
            </p:cNvPr>
            <p:cNvCxnSpPr>
              <a:cxnSpLocks/>
            </p:cNvCxnSpPr>
            <p:nvPr/>
          </p:nvCxnSpPr>
          <p:spPr>
            <a:xfrm>
              <a:off x="6913475" y="1200924"/>
              <a:ext cx="0" cy="600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82">
              <a:extLst>
                <a:ext uri="{FF2B5EF4-FFF2-40B4-BE49-F238E27FC236}">
                  <a16:creationId xmlns:a16="http://schemas.microsoft.com/office/drawing/2014/main" id="{DFAD00B9-B89D-95B2-F120-991065722ADC}"/>
                </a:ext>
              </a:extLst>
            </p:cNvPr>
            <p:cNvCxnSpPr>
              <a:cxnSpLocks/>
            </p:cNvCxnSpPr>
            <p:nvPr/>
          </p:nvCxnSpPr>
          <p:spPr>
            <a:xfrm>
              <a:off x="7291688" y="1163178"/>
              <a:ext cx="0" cy="6109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83">
              <a:extLst>
                <a:ext uri="{FF2B5EF4-FFF2-40B4-BE49-F238E27FC236}">
                  <a16:creationId xmlns:a16="http://schemas.microsoft.com/office/drawing/2014/main" id="{8D497C6F-8025-97C9-AC86-B7EA35120AC0}"/>
                </a:ext>
              </a:extLst>
            </p:cNvPr>
            <p:cNvCxnSpPr>
              <a:cxnSpLocks/>
            </p:cNvCxnSpPr>
            <p:nvPr/>
          </p:nvCxnSpPr>
          <p:spPr>
            <a:xfrm>
              <a:off x="7094320" y="1200924"/>
              <a:ext cx="0" cy="8207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10">
                  <a:extLst>
                    <a:ext uri="{FF2B5EF4-FFF2-40B4-BE49-F238E27FC236}">
                      <a16:creationId xmlns:a16="http://schemas.microsoft.com/office/drawing/2014/main" id="{DC6EC2A0-BD06-1930-6F45-74A6C55CD9A2}"/>
                    </a:ext>
                  </a:extLst>
                </p:cNvPr>
                <p:cNvSpPr txBox="1"/>
                <p:nvPr/>
              </p:nvSpPr>
              <p:spPr>
                <a:xfrm>
                  <a:off x="6438520" y="3812588"/>
                  <a:ext cx="433085" cy="30008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r>
                    <a:rPr lang="fr-FR" sz="1300" dirty="0"/>
                    <a:t>3</a:t>
                  </a:r>
                  <a:r>
                    <a:rPr sz="1300" dirty="0"/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H" sz="1300" i="0" smtClean="0">
                          <a:latin typeface="Cambria Math" panose="02040503050406030204" pitchFamily="18" charset="0"/>
                        </a:rPr>
                        <m:t>μ</m:t>
                      </m:r>
                    </m:oMath>
                  </a14:m>
                  <a:r>
                    <a:rPr sz="1300" dirty="0"/>
                    <a:t>m</a:t>
                  </a:r>
                </a:p>
              </p:txBody>
            </p:sp>
          </mc:Choice>
          <mc:Fallback xmlns="">
            <p:sp>
              <p:nvSpPr>
                <p:cNvPr id="24" name="TextBox 10">
                  <a:extLst>
                    <a:ext uri="{FF2B5EF4-FFF2-40B4-BE49-F238E27FC236}">
                      <a16:creationId xmlns:a16="http://schemas.microsoft.com/office/drawing/2014/main" id="{DC6EC2A0-BD06-1930-6F45-74A6C55CD9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8520" y="3812588"/>
                  <a:ext cx="433085" cy="300082"/>
                </a:xfrm>
                <a:prstGeom prst="rect">
                  <a:avLst/>
                </a:prstGeom>
                <a:blipFill>
                  <a:blip r:embed="rId7"/>
                  <a:stretch>
                    <a:fillRect l="-17143" b="-76000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10">
                  <a:extLst>
                    <a:ext uri="{FF2B5EF4-FFF2-40B4-BE49-F238E27FC236}">
                      <a16:creationId xmlns:a16="http://schemas.microsoft.com/office/drawing/2014/main" id="{7B8BB018-4FDB-134C-75E4-915F6F786C72}"/>
                    </a:ext>
                  </a:extLst>
                </p:cNvPr>
                <p:cNvSpPr txBox="1"/>
                <p:nvPr/>
              </p:nvSpPr>
              <p:spPr>
                <a:xfrm rot="18919533">
                  <a:off x="5661844" y="1554979"/>
                  <a:ext cx="433085" cy="30008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r>
                    <a:rPr lang="fr-FR" sz="1300" dirty="0"/>
                    <a:t>3</a:t>
                  </a:r>
                  <a:r>
                    <a:rPr sz="1300" dirty="0"/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H" sz="1300" i="0" smtClean="0">
                          <a:latin typeface="Cambria Math" panose="02040503050406030204" pitchFamily="18" charset="0"/>
                        </a:rPr>
                        <m:t>μ</m:t>
                      </m:r>
                    </m:oMath>
                  </a14:m>
                  <a:r>
                    <a:rPr sz="1300" dirty="0"/>
                    <a:t>m</a:t>
                  </a:r>
                </a:p>
              </p:txBody>
            </p:sp>
          </mc:Choice>
          <mc:Fallback xmlns="">
            <p:sp>
              <p:nvSpPr>
                <p:cNvPr id="25" name="TextBox 10">
                  <a:extLst>
                    <a:ext uri="{FF2B5EF4-FFF2-40B4-BE49-F238E27FC236}">
                      <a16:creationId xmlns:a16="http://schemas.microsoft.com/office/drawing/2014/main" id="{7B8BB018-4FDB-134C-75E4-915F6F786C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19533">
                  <a:off x="5661844" y="1554979"/>
                  <a:ext cx="433085" cy="300082"/>
                </a:xfrm>
                <a:prstGeom prst="rect">
                  <a:avLst/>
                </a:prstGeom>
                <a:blipFill>
                  <a:blip r:embed="rId8"/>
                  <a:stretch>
                    <a:fillRect l="-9524" r="-23810" b="-28571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10">
                  <a:extLst>
                    <a:ext uri="{FF2B5EF4-FFF2-40B4-BE49-F238E27FC236}">
                      <a16:creationId xmlns:a16="http://schemas.microsoft.com/office/drawing/2014/main" id="{7B4A6F6C-602D-5F89-7CA2-8C760BAA56F0}"/>
                    </a:ext>
                  </a:extLst>
                </p:cNvPr>
                <p:cNvSpPr txBox="1"/>
                <p:nvPr/>
              </p:nvSpPr>
              <p:spPr>
                <a:xfrm>
                  <a:off x="7217498" y="895262"/>
                  <a:ext cx="247828" cy="2923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ar-AE" sz="1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ar-AE" sz="13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sz="13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sz="1300" dirty="0"/>
                </a:p>
              </p:txBody>
            </p:sp>
          </mc:Choice>
          <mc:Fallback xmlns="">
            <p:sp>
              <p:nvSpPr>
                <p:cNvPr id="26" name="TextBox 10">
                  <a:extLst>
                    <a:ext uri="{FF2B5EF4-FFF2-40B4-BE49-F238E27FC236}">
                      <a16:creationId xmlns:a16="http://schemas.microsoft.com/office/drawing/2014/main" id="{7B4A6F6C-602D-5F89-7CA2-8C760BAA5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7498" y="895262"/>
                  <a:ext cx="247828" cy="292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10">
                  <a:extLst>
                    <a:ext uri="{FF2B5EF4-FFF2-40B4-BE49-F238E27FC236}">
                      <a16:creationId xmlns:a16="http://schemas.microsoft.com/office/drawing/2014/main" id="{E7145BC3-7EEF-EFAE-FE59-F1F2DBEC7FF9}"/>
                    </a:ext>
                  </a:extLst>
                </p:cNvPr>
                <p:cNvSpPr txBox="1"/>
                <p:nvPr/>
              </p:nvSpPr>
              <p:spPr>
                <a:xfrm>
                  <a:off x="6764542" y="950205"/>
                  <a:ext cx="247828" cy="2923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ar-AE" sz="1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ar-AE" sz="13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sz="13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sz="1300" dirty="0"/>
                </a:p>
              </p:txBody>
            </p:sp>
          </mc:Choice>
          <mc:Fallback xmlns="">
            <p:sp>
              <p:nvSpPr>
                <p:cNvPr id="27" name="TextBox 10">
                  <a:extLst>
                    <a:ext uri="{FF2B5EF4-FFF2-40B4-BE49-F238E27FC236}">
                      <a16:creationId xmlns:a16="http://schemas.microsoft.com/office/drawing/2014/main" id="{E7145BC3-7EEF-EFAE-FE59-F1F2DBEC7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542" y="950205"/>
                  <a:ext cx="247828" cy="292388"/>
                </a:xfrm>
                <a:prstGeom prst="rect">
                  <a:avLst/>
                </a:prstGeom>
                <a:blipFill>
                  <a:blip r:embed="rId10"/>
                  <a:stretch>
                    <a:fillRect l="-5000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10">
                  <a:extLst>
                    <a:ext uri="{FF2B5EF4-FFF2-40B4-BE49-F238E27FC236}">
                      <a16:creationId xmlns:a16="http://schemas.microsoft.com/office/drawing/2014/main" id="{13612E0F-F484-1DAE-EB17-F81CCCEE9636}"/>
                    </a:ext>
                  </a:extLst>
                </p:cNvPr>
                <p:cNvSpPr txBox="1"/>
                <p:nvPr/>
              </p:nvSpPr>
              <p:spPr>
                <a:xfrm>
                  <a:off x="6467725" y="906494"/>
                  <a:ext cx="247828" cy="2923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ar-AE" sz="1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ar-AE" sz="13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sz="13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sz="1300" dirty="0"/>
                </a:p>
              </p:txBody>
            </p:sp>
          </mc:Choice>
          <mc:Fallback xmlns="">
            <p:sp>
              <p:nvSpPr>
                <p:cNvPr id="28" name="TextBox 10">
                  <a:extLst>
                    <a:ext uri="{FF2B5EF4-FFF2-40B4-BE49-F238E27FC236}">
                      <a16:creationId xmlns:a16="http://schemas.microsoft.com/office/drawing/2014/main" id="{13612E0F-F484-1DAE-EB17-F81CCCEE9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7725" y="906494"/>
                  <a:ext cx="247828" cy="2923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10">
                  <a:extLst>
                    <a:ext uri="{FF2B5EF4-FFF2-40B4-BE49-F238E27FC236}">
                      <a16:creationId xmlns:a16="http://schemas.microsoft.com/office/drawing/2014/main" id="{E620CB97-4401-487A-AB7B-10C4497BB612}"/>
                    </a:ext>
                  </a:extLst>
                </p:cNvPr>
                <p:cNvSpPr txBox="1"/>
                <p:nvPr/>
              </p:nvSpPr>
              <p:spPr>
                <a:xfrm>
                  <a:off x="7004261" y="946856"/>
                  <a:ext cx="247828" cy="2923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ar-AE" sz="1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ar-AE" sz="13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sz="13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sz="1300" dirty="0"/>
                </a:p>
              </p:txBody>
            </p:sp>
          </mc:Choice>
          <mc:Fallback xmlns="">
            <p:sp>
              <p:nvSpPr>
                <p:cNvPr id="29" name="TextBox 10">
                  <a:extLst>
                    <a:ext uri="{FF2B5EF4-FFF2-40B4-BE49-F238E27FC236}">
                      <a16:creationId xmlns:a16="http://schemas.microsoft.com/office/drawing/2014/main" id="{E620CB97-4401-487A-AB7B-10C4497BB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261" y="946856"/>
                  <a:ext cx="247828" cy="2923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848EB54-02D9-7873-EA79-8081E9CCBABC}"/>
                </a:ext>
              </a:extLst>
            </p:cNvPr>
            <p:cNvSpPr/>
            <p:nvPr/>
          </p:nvSpPr>
          <p:spPr>
            <a:xfrm>
              <a:off x="7117157" y="2389177"/>
              <a:ext cx="100341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09694AD-F5A1-A18A-60D2-D507BB37047A}"/>
                </a:ext>
              </a:extLst>
            </p:cNvPr>
            <p:cNvSpPr/>
            <p:nvPr/>
          </p:nvSpPr>
          <p:spPr>
            <a:xfrm>
              <a:off x="6145683" y="2260493"/>
              <a:ext cx="100341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95AAB6F-B5AC-DDDD-8861-84D368BB625B}"/>
                </a:ext>
              </a:extLst>
            </p:cNvPr>
            <p:cNvSpPr/>
            <p:nvPr/>
          </p:nvSpPr>
          <p:spPr>
            <a:xfrm>
              <a:off x="6487959" y="3203835"/>
              <a:ext cx="100341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FC9BDDF-DB13-7B6C-082A-611802076AC6}"/>
                </a:ext>
              </a:extLst>
            </p:cNvPr>
            <p:cNvSpPr/>
            <p:nvPr/>
          </p:nvSpPr>
          <p:spPr>
            <a:xfrm>
              <a:off x="6746914" y="3421059"/>
              <a:ext cx="100341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63D08CF-3A21-DFF8-52B5-17D85C5ED1D6}"/>
                </a:ext>
              </a:extLst>
            </p:cNvPr>
            <p:cNvSpPr/>
            <p:nvPr/>
          </p:nvSpPr>
          <p:spPr>
            <a:xfrm>
              <a:off x="6137864" y="3409188"/>
              <a:ext cx="100341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0D9DBC0-6E95-E270-FA69-3F1A9EFE6471}"/>
                </a:ext>
              </a:extLst>
            </p:cNvPr>
            <p:cNvSpPr/>
            <p:nvPr/>
          </p:nvSpPr>
          <p:spPr>
            <a:xfrm>
              <a:off x="7191334" y="2855342"/>
              <a:ext cx="100341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1FA876-C849-12E7-2808-FE57EC4A9642}"/>
                </a:ext>
              </a:extLst>
            </p:cNvPr>
            <p:cNvSpPr/>
            <p:nvPr/>
          </p:nvSpPr>
          <p:spPr>
            <a:xfrm>
              <a:off x="6767522" y="2893430"/>
              <a:ext cx="100341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A314FD-9C7C-C564-0E97-21B139EADA41}"/>
                </a:ext>
              </a:extLst>
            </p:cNvPr>
            <p:cNvSpPr/>
            <p:nvPr/>
          </p:nvSpPr>
          <p:spPr>
            <a:xfrm>
              <a:off x="6313302" y="2709126"/>
              <a:ext cx="100341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863A53B-0CFB-9A3D-60C1-E1C11F761739}"/>
                </a:ext>
              </a:extLst>
            </p:cNvPr>
            <p:cNvSpPr/>
            <p:nvPr/>
          </p:nvSpPr>
          <p:spPr>
            <a:xfrm>
              <a:off x="7549938" y="3136128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067F094-55AD-6B8E-6334-6EA8C29D9BA9}"/>
                </a:ext>
              </a:extLst>
            </p:cNvPr>
            <p:cNvSpPr/>
            <p:nvPr/>
          </p:nvSpPr>
          <p:spPr>
            <a:xfrm>
              <a:off x="7223175" y="3470395"/>
              <a:ext cx="100341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A2463C1-450B-3BB7-4358-1DBD05636E0B}"/>
                </a:ext>
              </a:extLst>
            </p:cNvPr>
            <p:cNvSpPr/>
            <p:nvPr/>
          </p:nvSpPr>
          <p:spPr>
            <a:xfrm>
              <a:off x="7913616" y="2918529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511D403-86DD-0E23-1A08-2E46253A8D6F}"/>
                </a:ext>
              </a:extLst>
            </p:cNvPr>
            <p:cNvSpPr/>
            <p:nvPr/>
          </p:nvSpPr>
          <p:spPr>
            <a:xfrm>
              <a:off x="7694213" y="2709125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3FD7D3-7542-57D0-B293-83D564D303BA}"/>
                </a:ext>
              </a:extLst>
            </p:cNvPr>
            <p:cNvSpPr/>
            <p:nvPr/>
          </p:nvSpPr>
          <p:spPr>
            <a:xfrm>
              <a:off x="7868366" y="2408615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B48DDF-3F87-D1E3-4BCD-E4D8CE0D890E}"/>
                </a:ext>
              </a:extLst>
            </p:cNvPr>
            <p:cNvSpPr/>
            <p:nvPr/>
          </p:nvSpPr>
          <p:spPr>
            <a:xfrm>
              <a:off x="7556077" y="2290506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3BD3DC2-35E1-829E-3C06-8D24DDDCE417}"/>
                </a:ext>
              </a:extLst>
            </p:cNvPr>
            <p:cNvSpPr/>
            <p:nvPr/>
          </p:nvSpPr>
          <p:spPr>
            <a:xfrm>
              <a:off x="7813772" y="1910623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627554F-2AC4-3F04-AD92-996197DD8AC0}"/>
                </a:ext>
              </a:extLst>
            </p:cNvPr>
            <p:cNvSpPr/>
            <p:nvPr/>
          </p:nvSpPr>
          <p:spPr>
            <a:xfrm rot="16200000">
              <a:off x="6848745" y="2033463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D6879B1-2040-18ED-C46D-1B453683D6BF}"/>
                </a:ext>
              </a:extLst>
            </p:cNvPr>
            <p:cNvSpPr/>
            <p:nvPr/>
          </p:nvSpPr>
          <p:spPr>
            <a:xfrm rot="16200000">
              <a:off x="6354440" y="1982818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B0EAFE3-CAF2-28D7-E988-0D317E0149D2}"/>
                </a:ext>
              </a:extLst>
            </p:cNvPr>
            <p:cNvSpPr/>
            <p:nvPr/>
          </p:nvSpPr>
          <p:spPr>
            <a:xfrm rot="16200000">
              <a:off x="7332516" y="1882478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0D28B52-2D1F-8BF6-A9AC-9ADAF9651AEE}"/>
                </a:ext>
              </a:extLst>
            </p:cNvPr>
            <p:cNvSpPr/>
            <p:nvPr/>
          </p:nvSpPr>
          <p:spPr>
            <a:xfrm rot="16200000">
              <a:off x="6976751" y="1798883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5FD3019-D843-D9BA-6BD1-7C420914D007}"/>
                </a:ext>
              </a:extLst>
            </p:cNvPr>
            <p:cNvSpPr/>
            <p:nvPr/>
          </p:nvSpPr>
          <p:spPr>
            <a:xfrm rot="16200000">
              <a:off x="6704828" y="1640980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4639E8C-CB44-67B5-B355-C50C89286FE9}"/>
                </a:ext>
              </a:extLst>
            </p:cNvPr>
            <p:cNvSpPr/>
            <p:nvPr/>
          </p:nvSpPr>
          <p:spPr>
            <a:xfrm rot="16200000">
              <a:off x="7642311" y="1618120"/>
              <a:ext cx="45719" cy="9867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lIns="34289" rIns="3428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10">
                  <a:extLst>
                    <a:ext uri="{FF2B5EF4-FFF2-40B4-BE49-F238E27FC236}">
                      <a16:creationId xmlns:a16="http://schemas.microsoft.com/office/drawing/2014/main" id="{28F64F3E-C448-3DCC-CB71-52FCCC3F77E2}"/>
                    </a:ext>
                  </a:extLst>
                </p:cNvPr>
                <p:cNvSpPr txBox="1"/>
                <p:nvPr/>
              </p:nvSpPr>
              <p:spPr>
                <a:xfrm>
                  <a:off x="7174172" y="3423735"/>
                  <a:ext cx="204638" cy="18466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600" dirty="0"/>
                </a:p>
              </p:txBody>
            </p:sp>
          </mc:Choice>
          <mc:Fallback xmlns="">
            <p:sp>
              <p:nvSpPr>
                <p:cNvPr id="51" name="TextBox 10">
                  <a:extLst>
                    <a:ext uri="{FF2B5EF4-FFF2-40B4-BE49-F238E27FC236}">
                      <a16:creationId xmlns:a16="http://schemas.microsoft.com/office/drawing/2014/main" id="{28F64F3E-C448-3DCC-CB71-52FCCC3F77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72" y="3423735"/>
                  <a:ext cx="204638" cy="1846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id="{0068A776-40BF-8010-BA84-B7F02BABBBC9}"/>
                    </a:ext>
                  </a:extLst>
                </p:cNvPr>
                <p:cNvSpPr txBox="1"/>
                <p:nvPr/>
              </p:nvSpPr>
              <p:spPr>
                <a:xfrm>
                  <a:off x="6698733" y="3376047"/>
                  <a:ext cx="204638" cy="18466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600" dirty="0"/>
                </a:p>
              </p:txBody>
            </p:sp>
          </mc:Choice>
          <mc:Fallback xmlns=""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id="{0068A776-40BF-8010-BA84-B7F02BABBB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8733" y="3376047"/>
                  <a:ext cx="204638" cy="18466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10">
                  <a:extLst>
                    <a:ext uri="{FF2B5EF4-FFF2-40B4-BE49-F238E27FC236}">
                      <a16:creationId xmlns:a16="http://schemas.microsoft.com/office/drawing/2014/main" id="{DC4548E2-590F-71B6-6E90-13F80DB2E0B5}"/>
                    </a:ext>
                  </a:extLst>
                </p:cNvPr>
                <p:cNvSpPr txBox="1"/>
                <p:nvPr/>
              </p:nvSpPr>
              <p:spPr>
                <a:xfrm>
                  <a:off x="6090739" y="3366190"/>
                  <a:ext cx="204638" cy="18466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600" dirty="0"/>
                </a:p>
              </p:txBody>
            </p:sp>
          </mc:Choice>
          <mc:Fallback xmlns="">
            <p:sp>
              <p:nvSpPr>
                <p:cNvPr id="53" name="TextBox 10">
                  <a:extLst>
                    <a:ext uri="{FF2B5EF4-FFF2-40B4-BE49-F238E27FC236}">
                      <a16:creationId xmlns:a16="http://schemas.microsoft.com/office/drawing/2014/main" id="{DC4548E2-590F-71B6-6E90-13F80DB2E0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0739" y="3366190"/>
                  <a:ext cx="204638" cy="18466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10">
                  <a:extLst>
                    <a:ext uri="{FF2B5EF4-FFF2-40B4-BE49-F238E27FC236}">
                      <a16:creationId xmlns:a16="http://schemas.microsoft.com/office/drawing/2014/main" id="{47A7C0E7-C199-A371-21B9-FE668310BB7F}"/>
                    </a:ext>
                  </a:extLst>
                </p:cNvPr>
                <p:cNvSpPr txBox="1"/>
                <p:nvPr/>
              </p:nvSpPr>
              <p:spPr>
                <a:xfrm>
                  <a:off x="6437921" y="3159434"/>
                  <a:ext cx="204638" cy="18466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600" dirty="0"/>
                </a:p>
              </p:txBody>
            </p:sp>
          </mc:Choice>
          <mc:Fallback xmlns="">
            <p:sp>
              <p:nvSpPr>
                <p:cNvPr id="54" name="TextBox 10">
                  <a:extLst>
                    <a:ext uri="{FF2B5EF4-FFF2-40B4-BE49-F238E27FC236}">
                      <a16:creationId xmlns:a16="http://schemas.microsoft.com/office/drawing/2014/main" id="{47A7C0E7-C199-A371-21B9-FE668310B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7921" y="3159434"/>
                  <a:ext cx="204638" cy="18466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10">
                  <a:extLst>
                    <a:ext uri="{FF2B5EF4-FFF2-40B4-BE49-F238E27FC236}">
                      <a16:creationId xmlns:a16="http://schemas.microsoft.com/office/drawing/2014/main" id="{4265DA35-6BAE-A8E7-2625-8C7071A39D05}"/>
                    </a:ext>
                  </a:extLst>
                </p:cNvPr>
                <p:cNvSpPr txBox="1"/>
                <p:nvPr/>
              </p:nvSpPr>
              <p:spPr>
                <a:xfrm>
                  <a:off x="6719950" y="2846996"/>
                  <a:ext cx="204638" cy="18466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600" dirty="0"/>
                </a:p>
              </p:txBody>
            </p:sp>
          </mc:Choice>
          <mc:Fallback xmlns="">
            <p:sp>
              <p:nvSpPr>
                <p:cNvPr id="55" name="TextBox 10">
                  <a:extLst>
                    <a:ext uri="{FF2B5EF4-FFF2-40B4-BE49-F238E27FC236}">
                      <a16:creationId xmlns:a16="http://schemas.microsoft.com/office/drawing/2014/main" id="{4265DA35-6BAE-A8E7-2625-8C7071A39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950" y="2846996"/>
                  <a:ext cx="204638" cy="18466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10">
                  <a:extLst>
                    <a:ext uri="{FF2B5EF4-FFF2-40B4-BE49-F238E27FC236}">
                      <a16:creationId xmlns:a16="http://schemas.microsoft.com/office/drawing/2014/main" id="{0A95E172-4DD1-1D37-A91C-C702EACC7FDE}"/>
                    </a:ext>
                  </a:extLst>
                </p:cNvPr>
                <p:cNvSpPr txBox="1"/>
                <p:nvPr/>
              </p:nvSpPr>
              <p:spPr>
                <a:xfrm>
                  <a:off x="7141607" y="2808878"/>
                  <a:ext cx="204638" cy="18466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600" dirty="0"/>
                </a:p>
              </p:txBody>
            </p:sp>
          </mc:Choice>
          <mc:Fallback xmlns="">
            <p:sp>
              <p:nvSpPr>
                <p:cNvPr id="56" name="TextBox 10">
                  <a:extLst>
                    <a:ext uri="{FF2B5EF4-FFF2-40B4-BE49-F238E27FC236}">
                      <a16:creationId xmlns:a16="http://schemas.microsoft.com/office/drawing/2014/main" id="{0A95E172-4DD1-1D37-A91C-C702EACC7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1607" y="2808878"/>
                  <a:ext cx="204638" cy="18466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10">
                  <a:extLst>
                    <a:ext uri="{FF2B5EF4-FFF2-40B4-BE49-F238E27FC236}">
                      <a16:creationId xmlns:a16="http://schemas.microsoft.com/office/drawing/2014/main" id="{B2CE860B-B9E8-1846-7939-75102FA9EA82}"/>
                    </a:ext>
                  </a:extLst>
                </p:cNvPr>
                <p:cNvSpPr txBox="1"/>
                <p:nvPr/>
              </p:nvSpPr>
              <p:spPr>
                <a:xfrm>
                  <a:off x="6268215" y="2661846"/>
                  <a:ext cx="204638" cy="18466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600" dirty="0"/>
                </a:p>
              </p:txBody>
            </p:sp>
          </mc:Choice>
          <mc:Fallback xmlns="">
            <p:sp>
              <p:nvSpPr>
                <p:cNvPr id="57" name="TextBox 10">
                  <a:extLst>
                    <a:ext uri="{FF2B5EF4-FFF2-40B4-BE49-F238E27FC236}">
                      <a16:creationId xmlns:a16="http://schemas.microsoft.com/office/drawing/2014/main" id="{B2CE860B-B9E8-1846-7939-75102FA9EA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8215" y="2661846"/>
                  <a:ext cx="204638" cy="18466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10">
                  <a:extLst>
                    <a:ext uri="{FF2B5EF4-FFF2-40B4-BE49-F238E27FC236}">
                      <a16:creationId xmlns:a16="http://schemas.microsoft.com/office/drawing/2014/main" id="{106F0748-92F5-779F-C608-29278BD5C99F}"/>
                    </a:ext>
                  </a:extLst>
                </p:cNvPr>
                <p:cNvSpPr txBox="1"/>
                <p:nvPr/>
              </p:nvSpPr>
              <p:spPr>
                <a:xfrm>
                  <a:off x="7070032" y="2345009"/>
                  <a:ext cx="204638" cy="18466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600" dirty="0"/>
                </a:p>
              </p:txBody>
            </p:sp>
          </mc:Choice>
          <mc:Fallback xmlns="">
            <p:sp>
              <p:nvSpPr>
                <p:cNvPr id="58" name="TextBox 10">
                  <a:extLst>
                    <a:ext uri="{FF2B5EF4-FFF2-40B4-BE49-F238E27FC236}">
                      <a16:creationId xmlns:a16="http://schemas.microsoft.com/office/drawing/2014/main" id="{106F0748-92F5-779F-C608-29278BD5C9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0032" y="2345009"/>
                  <a:ext cx="204638" cy="184666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10">
                  <a:extLst>
                    <a:ext uri="{FF2B5EF4-FFF2-40B4-BE49-F238E27FC236}">
                      <a16:creationId xmlns:a16="http://schemas.microsoft.com/office/drawing/2014/main" id="{C36AA455-7480-F226-8654-84654CA29AD8}"/>
                    </a:ext>
                  </a:extLst>
                </p:cNvPr>
                <p:cNvSpPr txBox="1"/>
                <p:nvPr/>
              </p:nvSpPr>
              <p:spPr>
                <a:xfrm>
                  <a:off x="6095763" y="2214501"/>
                  <a:ext cx="204638" cy="18466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6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600" dirty="0"/>
                </a:p>
              </p:txBody>
            </p:sp>
          </mc:Choice>
          <mc:Fallback xmlns="">
            <p:sp>
              <p:nvSpPr>
                <p:cNvPr id="59" name="TextBox 10">
                  <a:extLst>
                    <a:ext uri="{FF2B5EF4-FFF2-40B4-BE49-F238E27FC236}">
                      <a16:creationId xmlns:a16="http://schemas.microsoft.com/office/drawing/2014/main" id="{C36AA455-7480-F226-8654-84654CA29A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5763" y="2214501"/>
                  <a:ext cx="204638" cy="18466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10">
                  <a:extLst>
                    <a:ext uri="{FF2B5EF4-FFF2-40B4-BE49-F238E27FC236}">
                      <a16:creationId xmlns:a16="http://schemas.microsoft.com/office/drawing/2014/main" id="{F82604D8-4F9F-5918-BA29-6D70476BB3E1}"/>
                    </a:ext>
                  </a:extLst>
                </p:cNvPr>
                <p:cNvSpPr txBox="1"/>
                <p:nvPr/>
              </p:nvSpPr>
              <p:spPr>
                <a:xfrm>
                  <a:off x="7479764" y="2259450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60" name="TextBox 10">
                  <a:extLst>
                    <a:ext uri="{FF2B5EF4-FFF2-40B4-BE49-F238E27FC236}">
                      <a16:creationId xmlns:a16="http://schemas.microsoft.com/office/drawing/2014/main" id="{F82604D8-4F9F-5918-BA29-6D70476BB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764" y="2259450"/>
                  <a:ext cx="204638" cy="15388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10">
                  <a:extLst>
                    <a:ext uri="{FF2B5EF4-FFF2-40B4-BE49-F238E27FC236}">
                      <a16:creationId xmlns:a16="http://schemas.microsoft.com/office/drawing/2014/main" id="{0CD67CEC-3FE1-47A6-D33F-FB6D84688C09}"/>
                    </a:ext>
                  </a:extLst>
                </p:cNvPr>
                <p:cNvSpPr txBox="1"/>
                <p:nvPr/>
              </p:nvSpPr>
              <p:spPr>
                <a:xfrm>
                  <a:off x="7616606" y="2678832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61" name="TextBox 10">
                  <a:extLst>
                    <a:ext uri="{FF2B5EF4-FFF2-40B4-BE49-F238E27FC236}">
                      <a16:creationId xmlns:a16="http://schemas.microsoft.com/office/drawing/2014/main" id="{0CD67CEC-3FE1-47A6-D33F-FB6D84688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606" y="2678832"/>
                  <a:ext cx="204638" cy="15388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10">
                  <a:extLst>
                    <a:ext uri="{FF2B5EF4-FFF2-40B4-BE49-F238E27FC236}">
                      <a16:creationId xmlns:a16="http://schemas.microsoft.com/office/drawing/2014/main" id="{247A70B8-F5DA-D391-7EBC-65F11ED3EA40}"/>
                    </a:ext>
                  </a:extLst>
                </p:cNvPr>
                <p:cNvSpPr txBox="1"/>
                <p:nvPr/>
              </p:nvSpPr>
              <p:spPr>
                <a:xfrm>
                  <a:off x="7789633" y="2376451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62" name="TextBox 10">
                  <a:extLst>
                    <a:ext uri="{FF2B5EF4-FFF2-40B4-BE49-F238E27FC236}">
                      <a16:creationId xmlns:a16="http://schemas.microsoft.com/office/drawing/2014/main" id="{247A70B8-F5DA-D391-7EBC-65F11ED3EA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9633" y="2376451"/>
                  <a:ext cx="204638" cy="15388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10">
                  <a:extLst>
                    <a:ext uri="{FF2B5EF4-FFF2-40B4-BE49-F238E27FC236}">
                      <a16:creationId xmlns:a16="http://schemas.microsoft.com/office/drawing/2014/main" id="{FB22CAAB-B617-15B7-E341-CC0FAE5B75B4}"/>
                    </a:ext>
                  </a:extLst>
                </p:cNvPr>
                <p:cNvSpPr txBox="1"/>
                <p:nvPr/>
              </p:nvSpPr>
              <p:spPr>
                <a:xfrm>
                  <a:off x="7736800" y="1881137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63" name="TextBox 10">
                  <a:extLst>
                    <a:ext uri="{FF2B5EF4-FFF2-40B4-BE49-F238E27FC236}">
                      <a16:creationId xmlns:a16="http://schemas.microsoft.com/office/drawing/2014/main" id="{FB22CAAB-B617-15B7-E341-CC0FAE5B7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6800" y="1881137"/>
                  <a:ext cx="204638" cy="15388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6" name="TextBox 10">
                  <a:extLst>
                    <a:ext uri="{FF2B5EF4-FFF2-40B4-BE49-F238E27FC236}">
                      <a16:creationId xmlns:a16="http://schemas.microsoft.com/office/drawing/2014/main" id="{AD7288E6-460C-65CC-2692-C23942A611B4}"/>
                    </a:ext>
                  </a:extLst>
                </p:cNvPr>
                <p:cNvSpPr txBox="1"/>
                <p:nvPr/>
              </p:nvSpPr>
              <p:spPr>
                <a:xfrm>
                  <a:off x="7470829" y="3106412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576" name="TextBox 10">
                  <a:extLst>
                    <a:ext uri="{FF2B5EF4-FFF2-40B4-BE49-F238E27FC236}">
                      <a16:creationId xmlns:a16="http://schemas.microsoft.com/office/drawing/2014/main" id="{AD7288E6-460C-65CC-2692-C23942A611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0829" y="3106412"/>
                  <a:ext cx="204638" cy="15388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7" name="TextBox 10">
                  <a:extLst>
                    <a:ext uri="{FF2B5EF4-FFF2-40B4-BE49-F238E27FC236}">
                      <a16:creationId xmlns:a16="http://schemas.microsoft.com/office/drawing/2014/main" id="{C563F1D3-E199-5CFE-A018-7E55C383BA8C}"/>
                    </a:ext>
                  </a:extLst>
                </p:cNvPr>
                <p:cNvSpPr txBox="1"/>
                <p:nvPr/>
              </p:nvSpPr>
              <p:spPr>
                <a:xfrm>
                  <a:off x="7836254" y="2886855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577" name="TextBox 10">
                  <a:extLst>
                    <a:ext uri="{FF2B5EF4-FFF2-40B4-BE49-F238E27FC236}">
                      <a16:creationId xmlns:a16="http://schemas.microsoft.com/office/drawing/2014/main" id="{C563F1D3-E199-5CFE-A018-7E55C383BA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6254" y="2886855"/>
                  <a:ext cx="204638" cy="15388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8" name="TextBox 10">
                  <a:extLst>
                    <a:ext uri="{FF2B5EF4-FFF2-40B4-BE49-F238E27FC236}">
                      <a16:creationId xmlns:a16="http://schemas.microsoft.com/office/drawing/2014/main" id="{FF8DF019-30B2-9DD9-2C5C-18EB1A3B77DE}"/>
                    </a:ext>
                  </a:extLst>
                </p:cNvPr>
                <p:cNvSpPr txBox="1"/>
                <p:nvPr/>
              </p:nvSpPr>
              <p:spPr>
                <a:xfrm>
                  <a:off x="6772889" y="2000966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578" name="TextBox 10">
                  <a:extLst>
                    <a:ext uri="{FF2B5EF4-FFF2-40B4-BE49-F238E27FC236}">
                      <a16:creationId xmlns:a16="http://schemas.microsoft.com/office/drawing/2014/main" id="{FF8DF019-30B2-9DD9-2C5C-18EB1A3B7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889" y="2000966"/>
                  <a:ext cx="204638" cy="153888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9" name="TextBox 10">
                  <a:extLst>
                    <a:ext uri="{FF2B5EF4-FFF2-40B4-BE49-F238E27FC236}">
                      <a16:creationId xmlns:a16="http://schemas.microsoft.com/office/drawing/2014/main" id="{CF3FD5F0-167F-367E-C46B-1C7BEE661C41}"/>
                    </a:ext>
                  </a:extLst>
                </p:cNvPr>
                <p:cNvSpPr txBox="1"/>
                <p:nvPr/>
              </p:nvSpPr>
              <p:spPr>
                <a:xfrm>
                  <a:off x="7259587" y="1848218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579" name="TextBox 10">
                  <a:extLst>
                    <a:ext uri="{FF2B5EF4-FFF2-40B4-BE49-F238E27FC236}">
                      <a16:creationId xmlns:a16="http://schemas.microsoft.com/office/drawing/2014/main" id="{CF3FD5F0-167F-367E-C46B-1C7BEE661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587" y="1848218"/>
                  <a:ext cx="204638" cy="15388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0" name="TextBox 10">
                  <a:extLst>
                    <a:ext uri="{FF2B5EF4-FFF2-40B4-BE49-F238E27FC236}">
                      <a16:creationId xmlns:a16="http://schemas.microsoft.com/office/drawing/2014/main" id="{1D10EFC1-DD88-B9D8-447E-B660D4B9CC7C}"/>
                    </a:ext>
                  </a:extLst>
                </p:cNvPr>
                <p:cNvSpPr txBox="1"/>
                <p:nvPr/>
              </p:nvSpPr>
              <p:spPr>
                <a:xfrm>
                  <a:off x="6902733" y="1767984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580" name="TextBox 10">
                  <a:extLst>
                    <a:ext uri="{FF2B5EF4-FFF2-40B4-BE49-F238E27FC236}">
                      <a16:creationId xmlns:a16="http://schemas.microsoft.com/office/drawing/2014/main" id="{1D10EFC1-DD88-B9D8-447E-B660D4B9C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733" y="1767984"/>
                  <a:ext cx="204638" cy="15388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1" name="TextBox 10">
                  <a:extLst>
                    <a:ext uri="{FF2B5EF4-FFF2-40B4-BE49-F238E27FC236}">
                      <a16:creationId xmlns:a16="http://schemas.microsoft.com/office/drawing/2014/main" id="{6F1A04B1-F789-BA15-B6A0-CD74AE95986D}"/>
                    </a:ext>
                  </a:extLst>
                </p:cNvPr>
                <p:cNvSpPr txBox="1"/>
                <p:nvPr/>
              </p:nvSpPr>
              <p:spPr>
                <a:xfrm>
                  <a:off x="6277723" y="1951290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581" name="TextBox 10">
                  <a:extLst>
                    <a:ext uri="{FF2B5EF4-FFF2-40B4-BE49-F238E27FC236}">
                      <a16:creationId xmlns:a16="http://schemas.microsoft.com/office/drawing/2014/main" id="{6F1A04B1-F789-BA15-B6A0-CD74AE9598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7723" y="1951290"/>
                  <a:ext cx="204638" cy="15388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2" name="TextBox 10">
                  <a:extLst>
                    <a:ext uri="{FF2B5EF4-FFF2-40B4-BE49-F238E27FC236}">
                      <a16:creationId xmlns:a16="http://schemas.microsoft.com/office/drawing/2014/main" id="{7C0D72D4-0C32-FF2F-A437-843CDF5492A4}"/>
                    </a:ext>
                  </a:extLst>
                </p:cNvPr>
                <p:cNvSpPr txBox="1"/>
                <p:nvPr/>
              </p:nvSpPr>
              <p:spPr>
                <a:xfrm>
                  <a:off x="7565572" y="1584749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582" name="TextBox 10">
                  <a:extLst>
                    <a:ext uri="{FF2B5EF4-FFF2-40B4-BE49-F238E27FC236}">
                      <a16:creationId xmlns:a16="http://schemas.microsoft.com/office/drawing/2014/main" id="{7C0D72D4-0C32-FF2F-A437-843CDF5492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5572" y="1584749"/>
                  <a:ext cx="204638" cy="153888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3" name="TextBox 10">
                  <a:extLst>
                    <a:ext uri="{FF2B5EF4-FFF2-40B4-BE49-F238E27FC236}">
                      <a16:creationId xmlns:a16="http://schemas.microsoft.com/office/drawing/2014/main" id="{9AA7F9BD-F682-498D-883F-B565C24BC6DB}"/>
                    </a:ext>
                  </a:extLst>
                </p:cNvPr>
                <p:cNvSpPr txBox="1"/>
                <p:nvPr/>
              </p:nvSpPr>
              <p:spPr>
                <a:xfrm>
                  <a:off x="6627497" y="1609440"/>
                  <a:ext cx="204638" cy="15388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4289" rIns="34289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400" b="0" i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400" dirty="0"/>
                </a:p>
              </p:txBody>
            </p:sp>
          </mc:Choice>
          <mc:Fallback xmlns="">
            <p:sp>
              <p:nvSpPr>
                <p:cNvPr id="583" name="TextBox 10">
                  <a:extLst>
                    <a:ext uri="{FF2B5EF4-FFF2-40B4-BE49-F238E27FC236}">
                      <a16:creationId xmlns:a16="http://schemas.microsoft.com/office/drawing/2014/main" id="{9AA7F9BD-F682-498D-883F-B565C24BC6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7497" y="1609440"/>
                  <a:ext cx="204638" cy="15388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84" name="Google Shape;286;p33" title="The-FLASH-oxygen-hypothesis-FLASH-RT-causes-rapid-depletion-of-oxygen-Therefore-the_W640.jpg">
            <a:extLst>
              <a:ext uri="{FF2B5EF4-FFF2-40B4-BE49-F238E27FC236}">
                <a16:creationId xmlns:a16="http://schemas.microsoft.com/office/drawing/2014/main" id="{7F12C159-941D-EA5A-9C9B-7D552217E6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32945" y="1089120"/>
            <a:ext cx="2022297" cy="258159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301;p33">
            <a:extLst>
              <a:ext uri="{FF2B5EF4-FFF2-40B4-BE49-F238E27FC236}">
                <a16:creationId xmlns:a16="http://schemas.microsoft.com/office/drawing/2014/main" id="{09BAADDC-3D91-E5CF-F9E5-047CEF1A1A75}"/>
              </a:ext>
            </a:extLst>
          </p:cNvPr>
          <p:cNvSpPr txBox="1"/>
          <p:nvPr/>
        </p:nvSpPr>
        <p:spPr>
          <a:xfrm>
            <a:off x="6937774" y="3643142"/>
            <a:ext cx="2225477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buNone/>
            </a:pPr>
            <a:r>
              <a:rPr lang="en-US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Hageman E, Che P-P, </a:t>
            </a:r>
            <a:r>
              <a:rPr lang="en-US" sz="7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Dahele</a:t>
            </a:r>
            <a:r>
              <a:rPr lang="en-US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M, Slotman BJ, </a:t>
            </a:r>
            <a:r>
              <a:rPr lang="en-US" sz="7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Sminia</a:t>
            </a:r>
            <a:r>
              <a:rPr lang="en-US" sz="7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P. Radiobiological Aspects of FLASH Radiotherapy. Biomolecules. 2022; 12(10):1376. </a:t>
            </a:r>
            <a:r>
              <a:rPr lang="en-US" sz="800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4"/>
              </a:rPr>
              <a:t>https://doi.org/10.3390/biom12101376</a:t>
            </a:r>
            <a:endParaRPr sz="8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287;p33">
            <a:extLst>
              <a:ext uri="{FF2B5EF4-FFF2-40B4-BE49-F238E27FC236}">
                <a16:creationId xmlns:a16="http://schemas.microsoft.com/office/drawing/2014/main" id="{350EA8F6-50E7-C9F2-812E-4B5BB6EB4C80}"/>
              </a:ext>
            </a:extLst>
          </p:cNvPr>
          <p:cNvSpPr txBox="1"/>
          <p:nvPr/>
        </p:nvSpPr>
        <p:spPr>
          <a:xfrm>
            <a:off x="189927" y="1194998"/>
            <a:ext cx="577536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lang="en-US" sz="1600" b="1" dirty="0">
                <a:solidFill>
                  <a:schemeClr val="dk1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mechanism</a:t>
            </a:r>
            <a:r>
              <a:rPr lang="en-US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behind the FLASH effect is </a:t>
            </a:r>
            <a:r>
              <a:rPr lang="en-US" sz="1600" b="1" dirty="0">
                <a:solidFill>
                  <a:schemeClr val="dk1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still unknown</a:t>
            </a:r>
            <a:r>
              <a:rPr lang="en-US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Several </a:t>
            </a:r>
            <a:r>
              <a:rPr lang="en-US" sz="1600" dirty="0">
                <a:solidFill>
                  <a:schemeClr val="dk1"/>
                </a:solidFill>
                <a:highlight>
                  <a:srgbClr val="DBF2B5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hypotheses</a:t>
            </a:r>
            <a:r>
              <a:rPr lang="en-US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currently </a:t>
            </a:r>
            <a:r>
              <a:rPr lang="en-US" sz="1600" dirty="0">
                <a:solidFill>
                  <a:schemeClr val="dk1"/>
                </a:solidFill>
                <a:highlight>
                  <a:srgbClr val="DBF2B5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under investigation</a:t>
            </a:r>
            <a:r>
              <a:rPr lang="en-US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89" name="Google Shape;288;p33">
            <a:extLst>
              <a:ext uri="{FF2B5EF4-FFF2-40B4-BE49-F238E27FC236}">
                <a16:creationId xmlns:a16="http://schemas.microsoft.com/office/drawing/2014/main" id="{5FC47DB5-8827-8B48-F857-5A6E03EB6244}"/>
              </a:ext>
            </a:extLst>
          </p:cNvPr>
          <p:cNvGrpSpPr/>
          <p:nvPr/>
        </p:nvGrpSpPr>
        <p:grpSpPr>
          <a:xfrm>
            <a:off x="185567" y="2411658"/>
            <a:ext cx="5793805" cy="3623285"/>
            <a:chOff x="479617" y="1592858"/>
            <a:chExt cx="5449206" cy="3562516"/>
          </a:xfrm>
        </p:grpSpPr>
        <p:sp>
          <p:nvSpPr>
            <p:cNvPr id="590" name="Google Shape;289;p33">
              <a:extLst>
                <a:ext uri="{FF2B5EF4-FFF2-40B4-BE49-F238E27FC236}">
                  <a16:creationId xmlns:a16="http://schemas.microsoft.com/office/drawing/2014/main" id="{2C9A9A71-C37F-B177-2D57-E640DB3AB4A1}"/>
                </a:ext>
              </a:extLst>
            </p:cNvPr>
            <p:cNvSpPr/>
            <p:nvPr/>
          </p:nvSpPr>
          <p:spPr>
            <a:xfrm>
              <a:off x="479617" y="1798348"/>
              <a:ext cx="5449200" cy="1644300"/>
            </a:xfrm>
            <a:prstGeom prst="roundRect">
              <a:avLst>
                <a:gd name="adj" fmla="val 6066"/>
              </a:avLst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88075" tIns="88075" rIns="88075" bIns="88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9"/>
            </a:p>
          </p:txBody>
        </p:sp>
        <p:sp>
          <p:nvSpPr>
            <p:cNvPr id="591" name="Google Shape;290;p33">
              <a:extLst>
                <a:ext uri="{FF2B5EF4-FFF2-40B4-BE49-F238E27FC236}">
                  <a16:creationId xmlns:a16="http://schemas.microsoft.com/office/drawing/2014/main" id="{BEC19916-232C-7047-1AAB-C864C3FDF236}"/>
                </a:ext>
              </a:extLst>
            </p:cNvPr>
            <p:cNvSpPr/>
            <p:nvPr/>
          </p:nvSpPr>
          <p:spPr>
            <a:xfrm>
              <a:off x="479623" y="1779290"/>
              <a:ext cx="5449200" cy="76200"/>
            </a:xfrm>
            <a:prstGeom prst="roundRect">
              <a:avLst>
                <a:gd name="adj" fmla="val 26977"/>
              </a:avLst>
            </a:prstGeom>
            <a:solidFill>
              <a:srgbClr val="101014"/>
            </a:solidFill>
            <a:ln>
              <a:noFill/>
            </a:ln>
          </p:spPr>
          <p:txBody>
            <a:bodyPr spcFirstLastPara="1" wrap="square" lIns="88075" tIns="88075" rIns="88075" bIns="88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91;p33">
              <a:extLst>
                <a:ext uri="{FF2B5EF4-FFF2-40B4-BE49-F238E27FC236}">
                  <a16:creationId xmlns:a16="http://schemas.microsoft.com/office/drawing/2014/main" id="{00B0A781-E21B-156F-BA8C-CB561F2EE4CF}"/>
                </a:ext>
              </a:extLst>
            </p:cNvPr>
            <p:cNvSpPr/>
            <p:nvPr/>
          </p:nvSpPr>
          <p:spPr>
            <a:xfrm>
              <a:off x="2998638" y="1592858"/>
              <a:ext cx="411000" cy="411000"/>
            </a:xfrm>
            <a:prstGeom prst="roundRect">
              <a:avLst>
                <a:gd name="adj" fmla="val 185373"/>
              </a:avLst>
            </a:prstGeom>
            <a:solidFill>
              <a:srgbClr val="101014"/>
            </a:solidFill>
            <a:ln>
              <a:noFill/>
            </a:ln>
          </p:spPr>
          <p:txBody>
            <a:bodyPr spcFirstLastPara="1" wrap="square" lIns="88075" tIns="88075" rIns="88075" bIns="88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92;p33">
              <a:extLst>
                <a:ext uri="{FF2B5EF4-FFF2-40B4-BE49-F238E27FC236}">
                  <a16:creationId xmlns:a16="http://schemas.microsoft.com/office/drawing/2014/main" id="{15ECCBBF-D56C-4378-0FC6-471185C639DA}"/>
                </a:ext>
              </a:extLst>
            </p:cNvPr>
            <p:cNvSpPr/>
            <p:nvPr/>
          </p:nvSpPr>
          <p:spPr>
            <a:xfrm>
              <a:off x="3158760" y="1631262"/>
              <a:ext cx="164400" cy="20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806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3"/>
                <a:buFont typeface="Playfair Display"/>
                <a:buNone/>
              </a:pPr>
              <a:r>
                <a:rPr lang="en-US" sz="1599" b="1" i="0" u="none" strike="noStrike" cap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 sz="1599" i="0" u="none" strike="noStrike" cap="none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4" name="Google Shape;293;p33">
              <a:extLst>
                <a:ext uri="{FF2B5EF4-FFF2-40B4-BE49-F238E27FC236}">
                  <a16:creationId xmlns:a16="http://schemas.microsoft.com/office/drawing/2014/main" id="{B28F88F7-4233-C2FB-B2E0-5540B4A290DB}"/>
                </a:ext>
              </a:extLst>
            </p:cNvPr>
            <p:cNvSpPr/>
            <p:nvPr/>
          </p:nvSpPr>
          <p:spPr>
            <a:xfrm>
              <a:off x="635712" y="1948863"/>
              <a:ext cx="3269700" cy="41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393C"/>
                </a:buClr>
                <a:buSzPts val="1503"/>
                <a:buFont typeface="Playfair Display"/>
                <a:buNone/>
              </a:pPr>
              <a:r>
                <a:rPr lang="en-US" sz="2000" b="1" i="0" u="none" strike="noStrike" cap="none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Rapid Oxygen Depletion</a:t>
              </a:r>
              <a:endParaRPr sz="2000" i="0" u="none" strike="noStrike" cap="none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5" name="Google Shape;294;p33">
              <a:extLst>
                <a:ext uri="{FF2B5EF4-FFF2-40B4-BE49-F238E27FC236}">
                  <a16:creationId xmlns:a16="http://schemas.microsoft.com/office/drawing/2014/main" id="{E54C3874-68BF-DE7F-67C1-167EDBCE9AA9}"/>
                </a:ext>
              </a:extLst>
            </p:cNvPr>
            <p:cNvSpPr/>
            <p:nvPr/>
          </p:nvSpPr>
          <p:spPr>
            <a:xfrm>
              <a:off x="635696" y="2294166"/>
              <a:ext cx="5136900" cy="118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393C"/>
                </a:buClr>
                <a:buSzPts val="1156"/>
                <a:buFont typeface="Open Sans"/>
                <a:buNone/>
              </a:pPr>
              <a:r>
                <a:rPr lang="en-US" sz="1600" i="0" u="none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Ultra-fast dose delivery creates </a:t>
              </a:r>
              <a:r>
                <a:rPr lang="en-US" sz="1600" b="1" i="0" u="sng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transient hypoxia</a:t>
              </a:r>
              <a:r>
                <a:rPr lang="en-US" sz="1600" i="0" u="none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in </a:t>
              </a:r>
              <a:r>
                <a:rPr lang="en-US" sz="1600" b="1" i="0" u="sng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normal tissues</a:t>
              </a:r>
              <a:r>
                <a:rPr lang="en-US" sz="1600" i="0" u="sng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600" i="0" u="none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by rapidly consuming available oxygen, </a:t>
              </a:r>
              <a:r>
                <a:rPr lang="en-US" sz="1600" b="1" i="0" u="sng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limiting radiation-induced damage</a:t>
              </a:r>
              <a:r>
                <a:rPr lang="en-US" sz="1600" i="0" u="none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through oxygen-dependent mechanisms.</a:t>
              </a:r>
              <a:endParaRPr sz="1600" i="0" u="none" strike="noStrike" cap="none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6" name="Google Shape;295;p33">
              <a:extLst>
                <a:ext uri="{FF2B5EF4-FFF2-40B4-BE49-F238E27FC236}">
                  <a16:creationId xmlns:a16="http://schemas.microsoft.com/office/drawing/2014/main" id="{EF9AEFB4-A49D-AF5A-7274-E2172AAB982B}"/>
                </a:ext>
              </a:extLst>
            </p:cNvPr>
            <p:cNvSpPr/>
            <p:nvPr/>
          </p:nvSpPr>
          <p:spPr>
            <a:xfrm>
              <a:off x="479623" y="3648174"/>
              <a:ext cx="5449200" cy="1507200"/>
            </a:xfrm>
            <a:prstGeom prst="roundRect">
              <a:avLst>
                <a:gd name="adj" fmla="val 6066"/>
              </a:avLst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88075" tIns="88075" rIns="88075" bIns="88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96;p33">
              <a:extLst>
                <a:ext uri="{FF2B5EF4-FFF2-40B4-BE49-F238E27FC236}">
                  <a16:creationId xmlns:a16="http://schemas.microsoft.com/office/drawing/2014/main" id="{73DC3FA9-E4F4-FE84-8872-B595D2614750}"/>
                </a:ext>
              </a:extLst>
            </p:cNvPr>
            <p:cNvSpPr/>
            <p:nvPr/>
          </p:nvSpPr>
          <p:spPr>
            <a:xfrm>
              <a:off x="479623" y="3629124"/>
              <a:ext cx="5449200" cy="76200"/>
            </a:xfrm>
            <a:prstGeom prst="roundRect">
              <a:avLst>
                <a:gd name="adj" fmla="val 26977"/>
              </a:avLst>
            </a:prstGeom>
            <a:solidFill>
              <a:srgbClr val="101014"/>
            </a:solidFill>
            <a:ln>
              <a:noFill/>
            </a:ln>
          </p:spPr>
          <p:txBody>
            <a:bodyPr spcFirstLastPara="1" wrap="square" lIns="88075" tIns="88075" rIns="88075" bIns="88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97;p33">
              <a:extLst>
                <a:ext uri="{FF2B5EF4-FFF2-40B4-BE49-F238E27FC236}">
                  <a16:creationId xmlns:a16="http://schemas.microsoft.com/office/drawing/2014/main" id="{8DF534F3-C328-E242-4220-D4711438729F}"/>
                </a:ext>
              </a:extLst>
            </p:cNvPr>
            <p:cNvSpPr/>
            <p:nvPr/>
          </p:nvSpPr>
          <p:spPr>
            <a:xfrm>
              <a:off x="2953260" y="3461698"/>
              <a:ext cx="411000" cy="411000"/>
            </a:xfrm>
            <a:prstGeom prst="roundRect">
              <a:avLst>
                <a:gd name="adj" fmla="val 185373"/>
              </a:avLst>
            </a:prstGeom>
            <a:solidFill>
              <a:srgbClr val="101014"/>
            </a:solidFill>
            <a:ln>
              <a:noFill/>
            </a:ln>
          </p:spPr>
          <p:txBody>
            <a:bodyPr spcFirstLastPara="1" wrap="square" lIns="88075" tIns="88075" rIns="88075" bIns="880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98;p33">
              <a:extLst>
                <a:ext uri="{FF2B5EF4-FFF2-40B4-BE49-F238E27FC236}">
                  <a16:creationId xmlns:a16="http://schemas.microsoft.com/office/drawing/2014/main" id="{7AAC0FE1-544C-52F9-C916-4BA5259D40B6}"/>
                </a:ext>
              </a:extLst>
            </p:cNvPr>
            <p:cNvSpPr/>
            <p:nvPr/>
          </p:nvSpPr>
          <p:spPr>
            <a:xfrm>
              <a:off x="3113352" y="3494236"/>
              <a:ext cx="127607" cy="27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5806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3"/>
                <a:buFont typeface="Playfair Display"/>
                <a:buNone/>
              </a:pPr>
              <a:r>
                <a:rPr lang="en-US" sz="1599" b="1" i="0" u="none" strike="noStrike" cap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sz="1599" i="0" u="none" strike="noStrike" cap="none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0" name="Google Shape;299;p33">
              <a:extLst>
                <a:ext uri="{FF2B5EF4-FFF2-40B4-BE49-F238E27FC236}">
                  <a16:creationId xmlns:a16="http://schemas.microsoft.com/office/drawing/2014/main" id="{191FF6F7-C27C-F191-0660-542B1E07AC7F}"/>
                </a:ext>
              </a:extLst>
            </p:cNvPr>
            <p:cNvSpPr/>
            <p:nvPr/>
          </p:nvSpPr>
          <p:spPr>
            <a:xfrm>
              <a:off x="635685" y="3854555"/>
              <a:ext cx="3403658" cy="32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393C"/>
                </a:buClr>
                <a:buSzPts val="1503"/>
                <a:buFont typeface="Playfair Display"/>
                <a:buNone/>
              </a:pPr>
              <a:r>
                <a:rPr lang="en-US" sz="2000" b="1" i="0" u="none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Altered Radical Chemistry</a:t>
              </a:r>
              <a:endParaRPr sz="2000" i="0" u="none" strike="noStrike" cap="none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1" name="Google Shape;300;p33">
              <a:extLst>
                <a:ext uri="{FF2B5EF4-FFF2-40B4-BE49-F238E27FC236}">
                  <a16:creationId xmlns:a16="http://schemas.microsoft.com/office/drawing/2014/main" id="{EAEB971D-439A-9940-84A8-1F324763D663}"/>
                </a:ext>
              </a:extLst>
            </p:cNvPr>
            <p:cNvSpPr/>
            <p:nvPr/>
          </p:nvSpPr>
          <p:spPr>
            <a:xfrm>
              <a:off x="635696" y="4180099"/>
              <a:ext cx="5136900" cy="81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393C"/>
                </a:buClr>
                <a:buSzPts val="1156"/>
                <a:buFont typeface="Open Sans"/>
                <a:buNone/>
              </a:pPr>
              <a:r>
                <a:rPr lang="en-US" sz="1600" i="0" u="none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Increased </a:t>
              </a:r>
              <a:r>
                <a:rPr lang="en-US" sz="1600" b="1" i="0" u="sng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radical–radical recombination</a:t>
              </a:r>
              <a:r>
                <a:rPr lang="en-US" sz="1600" b="1" i="0" u="none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600" i="0" u="none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at ultra-high dose rates </a:t>
              </a:r>
              <a:r>
                <a:rPr lang="en-US" sz="1600" b="1" i="0" u="sng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reduces harmful free radicals</a:t>
              </a:r>
              <a:r>
                <a:rPr lang="en-US" sz="1600" i="0" u="none" strike="noStrike" cap="none" dirty="0">
                  <a:solidFill>
                    <a:srgbClr val="3939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that would otherwise damage healthy cellular components.</a:t>
              </a:r>
              <a:endParaRPr sz="1600" i="0" u="none" strike="noStrike" cap="none" dirty="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3B8026-4D68-FB8A-7ED4-6B5FF41C3ACB}"/>
              </a:ext>
            </a:extLst>
          </p:cNvPr>
          <p:cNvSpPr txBox="1"/>
          <p:nvPr/>
        </p:nvSpPr>
        <p:spPr>
          <a:xfrm>
            <a:off x="6937774" y="5981260"/>
            <a:ext cx="1411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Hoang N. Tran</a:t>
            </a:r>
            <a:br>
              <a:rPr lang="en-IT" sz="1200" dirty="0"/>
            </a:br>
            <a:r>
              <a:rPr lang="en-GB" sz="1200" dirty="0"/>
              <a:t>CNRS - Bordeaux </a:t>
            </a:r>
            <a:endParaRPr lang="en-IT" sz="1200" dirty="0"/>
          </a:p>
        </p:txBody>
      </p:sp>
      <p:sp>
        <p:nvSpPr>
          <p:cNvPr id="586" name="TextBox 585">
            <a:extLst>
              <a:ext uri="{FF2B5EF4-FFF2-40B4-BE49-F238E27FC236}">
                <a16:creationId xmlns:a16="http://schemas.microsoft.com/office/drawing/2014/main" id="{854B8C20-01D4-E10D-D2BB-AFCEF2DD70D8}"/>
              </a:ext>
            </a:extLst>
          </p:cNvPr>
          <p:cNvSpPr txBox="1"/>
          <p:nvPr/>
        </p:nvSpPr>
        <p:spPr>
          <a:xfrm>
            <a:off x="10331171" y="5981259"/>
            <a:ext cx="1411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Sebastien Incerti</a:t>
            </a:r>
            <a:br>
              <a:rPr lang="en-IT" sz="1200" dirty="0"/>
            </a:br>
            <a:r>
              <a:rPr lang="en-GB" sz="1200" dirty="0"/>
              <a:t>CNRS - Bordeaux </a:t>
            </a:r>
            <a:endParaRPr lang="en-IT" sz="1200" dirty="0"/>
          </a:p>
        </p:txBody>
      </p:sp>
      <p:sp>
        <p:nvSpPr>
          <p:cNvPr id="587" name="TextBox 586">
            <a:extLst>
              <a:ext uri="{FF2B5EF4-FFF2-40B4-BE49-F238E27FC236}">
                <a16:creationId xmlns:a16="http://schemas.microsoft.com/office/drawing/2014/main" id="{DA34EB5E-CDC5-A9B4-CCDB-167875E6D2B9}"/>
              </a:ext>
            </a:extLst>
          </p:cNvPr>
          <p:cNvSpPr txBox="1"/>
          <p:nvPr/>
        </p:nvSpPr>
        <p:spPr>
          <a:xfrm>
            <a:off x="8668249" y="5992035"/>
            <a:ext cx="1411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Anh Le Tuan</a:t>
            </a:r>
            <a:br>
              <a:rPr lang="en-IT" sz="1200" dirty="0"/>
            </a:br>
            <a:r>
              <a:rPr lang="en-GB" sz="1200" dirty="0"/>
              <a:t>VINATOM - Hanoi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719531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5"/>
          <p:cNvSpPr txBox="1"/>
          <p:nvPr/>
        </p:nvSpPr>
        <p:spPr>
          <a:xfrm>
            <a:off x="274022" y="1306107"/>
            <a:ext cx="5712659" cy="4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04806" marR="0" lvl="0" indent="-3429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Uses the </a:t>
            </a:r>
            <a:r>
              <a:rPr lang="en-US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mesoscopic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approach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Combination of the particle-based </a:t>
            </a:r>
            <a:r>
              <a:rPr lang="en-US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SBS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model with the compartment-based model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Coarse-grained model:  compartment based (“on-lattice”)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Simulation from heterogeneous </a:t>
            </a:r>
            <a:b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homogeneous states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</a:t>
            </a:r>
            <a:r>
              <a:rPr lang="it-IT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control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Oxygen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-control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Cut-off dose</a:t>
            </a:r>
            <a:endParaRPr sz="2200" b="1" dirty="0">
              <a:solidFill>
                <a:srgbClr val="0096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45"/>
          <p:cNvSpPr txBox="1"/>
          <p:nvPr/>
        </p:nvSpPr>
        <p:spPr>
          <a:xfrm>
            <a:off x="57375" y="-76200"/>
            <a:ext cx="11922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“UHDR” example (Geant4 v. 11.2)</a:t>
            </a:r>
            <a:endParaRPr sz="5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68" name="Google Shape;568;p45"/>
          <p:cNvGrpSpPr/>
          <p:nvPr/>
        </p:nvGrpSpPr>
        <p:grpSpPr>
          <a:xfrm>
            <a:off x="7301531" y="1136387"/>
            <a:ext cx="2516673" cy="2462635"/>
            <a:chOff x="0" y="0"/>
            <a:chExt cx="1774429" cy="1736329"/>
          </a:xfrm>
        </p:grpSpPr>
        <p:pic>
          <p:nvPicPr>
            <p:cNvPr id="569" name="Google Shape;569;p45" descr="Image"/>
            <p:cNvPicPr preferRelativeResize="0"/>
            <p:nvPr/>
          </p:nvPicPr>
          <p:blipFill rotWithShape="1">
            <a:blip r:embed="rId3">
              <a:alphaModFix/>
            </a:blip>
            <a:srcRect l="21954" t="15807" r="5298" b="24615"/>
            <a:stretch/>
          </p:blipFill>
          <p:spPr>
            <a:xfrm>
              <a:off x="0" y="0"/>
              <a:ext cx="1774429" cy="17363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238" y="0"/>
                  </a:moveTo>
                  <a:lnTo>
                    <a:pt x="21233" y="375"/>
                  </a:lnTo>
                  <a:lnTo>
                    <a:pt x="13083" y="395"/>
                  </a:lnTo>
                  <a:lnTo>
                    <a:pt x="4928" y="415"/>
                  </a:lnTo>
                  <a:lnTo>
                    <a:pt x="4353" y="958"/>
                  </a:lnTo>
                  <a:cubicBezTo>
                    <a:pt x="4035" y="1257"/>
                    <a:pt x="3746" y="1506"/>
                    <a:pt x="3715" y="1506"/>
                  </a:cubicBezTo>
                  <a:cubicBezTo>
                    <a:pt x="3684" y="1506"/>
                    <a:pt x="3187" y="1975"/>
                    <a:pt x="2609" y="2553"/>
                  </a:cubicBezTo>
                  <a:cubicBezTo>
                    <a:pt x="2031" y="3130"/>
                    <a:pt x="1497" y="3604"/>
                    <a:pt x="1420" y="3604"/>
                  </a:cubicBezTo>
                  <a:cubicBezTo>
                    <a:pt x="1344" y="3604"/>
                    <a:pt x="1049" y="3843"/>
                    <a:pt x="768" y="4132"/>
                  </a:cubicBezTo>
                  <a:lnTo>
                    <a:pt x="256" y="4656"/>
                  </a:lnTo>
                  <a:lnTo>
                    <a:pt x="237" y="10689"/>
                  </a:lnTo>
                  <a:lnTo>
                    <a:pt x="217" y="16717"/>
                  </a:lnTo>
                  <a:lnTo>
                    <a:pt x="0" y="16717"/>
                  </a:lnTo>
                  <a:lnTo>
                    <a:pt x="0" y="17102"/>
                  </a:lnTo>
                  <a:lnTo>
                    <a:pt x="217" y="17102"/>
                  </a:lnTo>
                  <a:lnTo>
                    <a:pt x="242" y="19265"/>
                  </a:lnTo>
                  <a:lnTo>
                    <a:pt x="261" y="21422"/>
                  </a:lnTo>
                  <a:lnTo>
                    <a:pt x="8213" y="21422"/>
                  </a:lnTo>
                  <a:cubicBezTo>
                    <a:pt x="13038" y="21422"/>
                    <a:pt x="16177" y="21452"/>
                    <a:pt x="16204" y="21496"/>
                  </a:cubicBezTo>
                  <a:cubicBezTo>
                    <a:pt x="16204" y="21498"/>
                    <a:pt x="16095" y="21595"/>
                    <a:pt x="16093" y="21600"/>
                  </a:cubicBezTo>
                  <a:lnTo>
                    <a:pt x="16740" y="21600"/>
                  </a:lnTo>
                  <a:lnTo>
                    <a:pt x="21600" y="17236"/>
                  </a:lnTo>
                  <a:lnTo>
                    <a:pt x="21586" y="8921"/>
                  </a:lnTo>
                  <a:cubicBezTo>
                    <a:pt x="21579" y="4966"/>
                    <a:pt x="21555" y="1722"/>
                    <a:pt x="21532" y="0"/>
                  </a:cubicBezTo>
                  <a:lnTo>
                    <a:pt x="21238" y="0"/>
                  </a:lnTo>
                  <a:close/>
                  <a:moveTo>
                    <a:pt x="13426" y="7263"/>
                  </a:moveTo>
                  <a:cubicBezTo>
                    <a:pt x="13468" y="7263"/>
                    <a:pt x="13503" y="7384"/>
                    <a:pt x="13503" y="7534"/>
                  </a:cubicBezTo>
                  <a:cubicBezTo>
                    <a:pt x="13503" y="7684"/>
                    <a:pt x="13468" y="7806"/>
                    <a:pt x="13426" y="7806"/>
                  </a:cubicBezTo>
                  <a:cubicBezTo>
                    <a:pt x="13384" y="7806"/>
                    <a:pt x="13353" y="7684"/>
                    <a:pt x="13353" y="7534"/>
                  </a:cubicBezTo>
                  <a:cubicBezTo>
                    <a:pt x="13353" y="7384"/>
                    <a:pt x="13384" y="7263"/>
                    <a:pt x="13426" y="7263"/>
                  </a:cubicBezTo>
                  <a:close/>
                  <a:moveTo>
                    <a:pt x="2589" y="8438"/>
                  </a:moveTo>
                  <a:cubicBezTo>
                    <a:pt x="2703" y="8438"/>
                    <a:pt x="2854" y="8459"/>
                    <a:pt x="2961" y="8507"/>
                  </a:cubicBezTo>
                  <a:cubicBezTo>
                    <a:pt x="3080" y="8559"/>
                    <a:pt x="3040" y="8577"/>
                    <a:pt x="2792" y="8581"/>
                  </a:cubicBezTo>
                  <a:cubicBezTo>
                    <a:pt x="2617" y="8584"/>
                    <a:pt x="2451" y="8549"/>
                    <a:pt x="2425" y="8507"/>
                  </a:cubicBezTo>
                  <a:cubicBezTo>
                    <a:pt x="2397" y="8459"/>
                    <a:pt x="2476" y="8438"/>
                    <a:pt x="2589" y="8438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570" name="Google Shape;570;p45"/>
            <p:cNvSpPr/>
            <p:nvPr/>
          </p:nvSpPr>
          <p:spPr>
            <a:xfrm>
              <a:off x="81612" y="1530686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5"/>
            <p:cNvSpPr/>
            <p:nvPr/>
          </p:nvSpPr>
          <p:spPr>
            <a:xfrm>
              <a:off x="643197" y="742647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5"/>
            <p:cNvSpPr/>
            <p:nvPr/>
          </p:nvSpPr>
          <p:spPr>
            <a:xfrm>
              <a:off x="661960" y="983437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5"/>
            <p:cNvSpPr/>
            <p:nvPr/>
          </p:nvSpPr>
          <p:spPr>
            <a:xfrm>
              <a:off x="716421" y="1079334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1151094" y="1192955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857143" y="1224020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162917" y="1599483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1238654" y="1268007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1089336" y="586290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203313" y="669680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49040" y="853139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5"/>
            <p:cNvSpPr/>
            <p:nvPr/>
          </p:nvSpPr>
          <p:spPr>
            <a:xfrm>
              <a:off x="716421" y="809359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2" name="Google Shape;582;p45"/>
          <p:cNvSpPr txBox="1"/>
          <p:nvPr/>
        </p:nvSpPr>
        <p:spPr>
          <a:xfrm>
            <a:off x="6534907" y="3873500"/>
            <a:ext cx="56625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190500" marR="0" lvl="3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 sub-volume algorithm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90500" marR="0" lvl="3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Hierarchical algorithm for the RDME (“</a:t>
            </a:r>
            <a:r>
              <a:rPr lang="en-US" sz="22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hRDME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”)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90500" marR="0" lvl="3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Spatial distributions are simulated at voxel level. 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90500" marR="0" lvl="3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b="1" i="0" u="none" strike="noStrike" cap="none" dirty="0">
                <a:solidFill>
                  <a:srgbClr val="000000"/>
                </a:solidFill>
                <a:highlight>
                  <a:srgbClr val="C9DAF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Coarser meshes over time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until we reached the coarsest mesh.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4" name="Google Shape;584;p45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22</a:t>
            </a:fld>
            <a:endParaRPr/>
          </a:p>
        </p:txBody>
      </p:sp>
      <p:sp>
        <p:nvSpPr>
          <p:cNvPr id="585" name="Google Shape;585;p45"/>
          <p:cNvSpPr txBox="1"/>
          <p:nvPr/>
        </p:nvSpPr>
        <p:spPr>
          <a:xfrm>
            <a:off x="8920689" y="754407"/>
            <a:ext cx="3220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Times"/>
              <a:buNone/>
            </a:pPr>
            <a:r>
              <a:rPr lang="en-US" sz="1350" b="1" i="0" u="none" strike="noStrike" cap="non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Tran et al., Int. J. Mol. Sci. (2021) 22</a:t>
            </a:r>
            <a:r>
              <a:rPr lang="en-US" sz="135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(</a:t>
            </a:r>
            <a:r>
              <a:rPr lang="en-US" sz="1350" b="1" i="0" u="sng" strike="noStrike" cap="none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35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DB72E3-0476-6719-34C1-1E445DFE6CF7}"/>
              </a:ext>
            </a:extLst>
          </p:cNvPr>
          <p:cNvGrpSpPr/>
          <p:nvPr/>
        </p:nvGrpSpPr>
        <p:grpSpPr>
          <a:xfrm>
            <a:off x="5402578" y="1778558"/>
            <a:ext cx="1399684" cy="411125"/>
            <a:chOff x="5402578" y="1778558"/>
            <a:chExt cx="1399684" cy="411125"/>
          </a:xfrm>
        </p:grpSpPr>
        <p:sp>
          <p:nvSpPr>
            <p:cNvPr id="4" name="Left Arrow 3">
              <a:extLst>
                <a:ext uri="{FF2B5EF4-FFF2-40B4-BE49-F238E27FC236}">
                  <a16:creationId xmlns:a16="http://schemas.microsoft.com/office/drawing/2014/main" id="{4ADB3246-84AF-0094-B1C6-DEC37016E652}"/>
                </a:ext>
              </a:extLst>
            </p:cNvPr>
            <p:cNvSpPr/>
            <p:nvPr/>
          </p:nvSpPr>
          <p:spPr>
            <a:xfrm>
              <a:off x="5966112" y="1889090"/>
              <a:ext cx="836150" cy="197104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4FA1EEB-78D0-DDC3-68D9-903C2761080D}"/>
                </a:ext>
              </a:extLst>
            </p:cNvPr>
            <p:cNvSpPr/>
            <p:nvPr/>
          </p:nvSpPr>
          <p:spPr>
            <a:xfrm>
              <a:off x="5402578" y="1778558"/>
              <a:ext cx="540474" cy="4111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6"/>
          <p:cNvSpPr txBox="1"/>
          <p:nvPr/>
        </p:nvSpPr>
        <p:spPr>
          <a:xfrm>
            <a:off x="51450" y="285386"/>
            <a:ext cx="898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20"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Reproduction of the ultra high dose rate irradiation pulse 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1" name="Google Shape;591;p46" descr="Screenshot 2025-06-25 at 17.55.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948" y="4377988"/>
            <a:ext cx="6153568" cy="196377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6"/>
          <p:cNvSpPr txBox="1"/>
          <p:nvPr/>
        </p:nvSpPr>
        <p:spPr>
          <a:xfrm>
            <a:off x="7917900" y="1069050"/>
            <a:ext cx="42909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version (July 2</a:t>
            </a: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025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overcomes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issue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by combining </a:t>
            </a:r>
            <a:r>
              <a:rPr lang="en-US" sz="1800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</a:t>
            </a:r>
            <a:r>
              <a:rPr lang="en-US" sz="1800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RDME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-US" sz="18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allowing to reproduce a </a:t>
            </a:r>
            <a:r>
              <a:rPr lang="en-US" sz="1800" b="1" i="0" u="none" strike="noStrike" cap="none" dirty="0">
                <a:solidFill>
                  <a:srgbClr val="000000"/>
                </a:solidFill>
                <a:highlight>
                  <a:srgbClr val="00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pulse structure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-US" sz="1800" b="1" i="0" u="none" strike="noStrike" cap="none" dirty="0">
                <a:solidFill>
                  <a:srgbClr val="000000"/>
                </a:solidFill>
                <a:highlight>
                  <a:srgbClr val="00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train of pulses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dirty="0"/>
          </a:p>
        </p:txBody>
      </p:sp>
      <p:pic>
        <p:nvPicPr>
          <p:cNvPr id="593" name="Google Shape;593;p46" descr="Screenshot 2025-06-25 at 17.57.5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8864" y="2515997"/>
            <a:ext cx="4071320" cy="3816023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6"/>
          <p:cNvSpPr txBox="1"/>
          <p:nvPr/>
        </p:nvSpPr>
        <p:spPr>
          <a:xfrm>
            <a:off x="9022804" y="206304"/>
            <a:ext cx="3126672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Times"/>
              <a:buNone/>
            </a:pPr>
            <a:r>
              <a:rPr lang="en-US" sz="1050" b="1" i="0" u="none" strike="noStrike" cap="non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Le et al., “Modeling water radiolysis with Geant4-DNA: Impact of the temporal structure of the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Times"/>
              <a:buNone/>
            </a:pPr>
            <a:r>
              <a:rPr lang="en-US" sz="1050" b="1" i="0" u="none" strike="noStrike" cap="non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irradiation pulse under oxygen conditions”</a:t>
            </a:r>
            <a:r>
              <a:rPr lang="en-US" sz="105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(</a:t>
            </a:r>
            <a:r>
              <a:rPr lang="en-US" sz="1050" b="1" i="0" u="sng" strike="noStrike" cap="none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05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6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23</a:t>
            </a:fld>
            <a:endParaRPr/>
          </a:p>
        </p:txBody>
      </p:sp>
      <p:sp>
        <p:nvSpPr>
          <p:cNvPr id="596" name="Google Shape;596;p46"/>
          <p:cNvSpPr txBox="1"/>
          <p:nvPr/>
        </p:nvSpPr>
        <p:spPr>
          <a:xfrm>
            <a:off x="51450" y="1069050"/>
            <a:ext cx="7463775" cy="337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90945" lvl="0" indent="-3239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</a:pP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limitation of the first "UHDR" example version: particle beams are simulated as a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 instantaneous pulse</a:t>
            </a: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90945" lvl="0" indent="-323965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</a:pP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this instantaneous pulse all incident particles are </a:t>
            </a:r>
            <a:r>
              <a:rPr lang="en-US" sz="1800" b="1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emitted simultaneously</a:t>
            </a: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with </a:t>
            </a:r>
            <a:r>
              <a:rPr lang="en-US" sz="1800" b="1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pulse duration</a:t>
            </a: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90945" lvl="0" indent="-323965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</a:pP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Such irradiation conditions </a:t>
            </a:r>
            <a:r>
              <a:rPr lang="en-US" sz="1800" b="1" dirty="0">
                <a:solidFill>
                  <a:schemeClr val="dk1"/>
                </a:solidFill>
                <a:highlight>
                  <a:srgbClr val="C9DAF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differ from reality</a:t>
            </a: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where the absorbed dose is the same for CONV and FLASH, and it is delivered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 a long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800" b="1" dirty="0">
                <a:solidFill>
                  <a:schemeClr val="dk1"/>
                </a:solidFill>
                <a:highlight>
                  <a:srgbClr val="C9DAF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train </a:t>
            </a:r>
            <a:r>
              <a:rPr lang="en-US" sz="1800" dirty="0">
                <a:solidFill>
                  <a:schemeClr val="dk1"/>
                </a:solidFill>
                <a:highlight>
                  <a:srgbClr val="C9DAF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of</a:t>
            </a:r>
            <a:r>
              <a:rPr lang="en-US" sz="1800" b="1" dirty="0">
                <a:solidFill>
                  <a:schemeClr val="dk1"/>
                </a:solidFill>
                <a:highlight>
                  <a:srgbClr val="C9DAF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individual pulses</a:t>
            </a: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for a beam duration of up to a few minutes.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>
          <a:extLst>
            <a:ext uri="{FF2B5EF4-FFF2-40B4-BE49-F238E27FC236}">
              <a16:creationId xmlns:a16="http://schemas.microsoft.com/office/drawing/2014/main" id="{EA816385-2581-66BA-9497-6772E7BBE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5">
            <a:extLst>
              <a:ext uri="{FF2B5EF4-FFF2-40B4-BE49-F238E27FC236}">
                <a16:creationId xmlns:a16="http://schemas.microsoft.com/office/drawing/2014/main" id="{90FF9E25-0789-56A6-04D6-458350E210CB}"/>
              </a:ext>
            </a:extLst>
          </p:cNvPr>
          <p:cNvSpPr txBox="1"/>
          <p:nvPr/>
        </p:nvSpPr>
        <p:spPr>
          <a:xfrm>
            <a:off x="57375" y="-76200"/>
            <a:ext cx="11922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“UHDR” example (Geant4 v. 11.2)</a:t>
            </a:r>
            <a:endParaRPr sz="5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68" name="Google Shape;568;p45">
            <a:extLst>
              <a:ext uri="{FF2B5EF4-FFF2-40B4-BE49-F238E27FC236}">
                <a16:creationId xmlns:a16="http://schemas.microsoft.com/office/drawing/2014/main" id="{881A9A38-5888-9133-A45F-84FB01CEAB23}"/>
              </a:ext>
            </a:extLst>
          </p:cNvPr>
          <p:cNvGrpSpPr/>
          <p:nvPr/>
        </p:nvGrpSpPr>
        <p:grpSpPr>
          <a:xfrm>
            <a:off x="7301531" y="1136387"/>
            <a:ext cx="2516673" cy="2462635"/>
            <a:chOff x="0" y="0"/>
            <a:chExt cx="1774429" cy="1736329"/>
          </a:xfrm>
        </p:grpSpPr>
        <p:pic>
          <p:nvPicPr>
            <p:cNvPr id="569" name="Google Shape;569;p45" descr="Image">
              <a:extLst>
                <a:ext uri="{FF2B5EF4-FFF2-40B4-BE49-F238E27FC236}">
                  <a16:creationId xmlns:a16="http://schemas.microsoft.com/office/drawing/2014/main" id="{9C378664-C886-6732-B272-16008DEF2D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1954" t="15807" r="5298" b="24615"/>
            <a:stretch/>
          </p:blipFill>
          <p:spPr>
            <a:xfrm>
              <a:off x="0" y="0"/>
              <a:ext cx="1774429" cy="173632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238" y="0"/>
                  </a:moveTo>
                  <a:lnTo>
                    <a:pt x="21233" y="375"/>
                  </a:lnTo>
                  <a:lnTo>
                    <a:pt x="13083" y="395"/>
                  </a:lnTo>
                  <a:lnTo>
                    <a:pt x="4928" y="415"/>
                  </a:lnTo>
                  <a:lnTo>
                    <a:pt x="4353" y="958"/>
                  </a:lnTo>
                  <a:cubicBezTo>
                    <a:pt x="4035" y="1257"/>
                    <a:pt x="3746" y="1506"/>
                    <a:pt x="3715" y="1506"/>
                  </a:cubicBezTo>
                  <a:cubicBezTo>
                    <a:pt x="3684" y="1506"/>
                    <a:pt x="3187" y="1975"/>
                    <a:pt x="2609" y="2553"/>
                  </a:cubicBezTo>
                  <a:cubicBezTo>
                    <a:pt x="2031" y="3130"/>
                    <a:pt x="1497" y="3604"/>
                    <a:pt x="1420" y="3604"/>
                  </a:cubicBezTo>
                  <a:cubicBezTo>
                    <a:pt x="1344" y="3604"/>
                    <a:pt x="1049" y="3843"/>
                    <a:pt x="768" y="4132"/>
                  </a:cubicBezTo>
                  <a:lnTo>
                    <a:pt x="256" y="4656"/>
                  </a:lnTo>
                  <a:lnTo>
                    <a:pt x="237" y="10689"/>
                  </a:lnTo>
                  <a:lnTo>
                    <a:pt x="217" y="16717"/>
                  </a:lnTo>
                  <a:lnTo>
                    <a:pt x="0" y="16717"/>
                  </a:lnTo>
                  <a:lnTo>
                    <a:pt x="0" y="17102"/>
                  </a:lnTo>
                  <a:lnTo>
                    <a:pt x="217" y="17102"/>
                  </a:lnTo>
                  <a:lnTo>
                    <a:pt x="242" y="19265"/>
                  </a:lnTo>
                  <a:lnTo>
                    <a:pt x="261" y="21422"/>
                  </a:lnTo>
                  <a:lnTo>
                    <a:pt x="8213" y="21422"/>
                  </a:lnTo>
                  <a:cubicBezTo>
                    <a:pt x="13038" y="21422"/>
                    <a:pt x="16177" y="21452"/>
                    <a:pt x="16204" y="21496"/>
                  </a:cubicBezTo>
                  <a:cubicBezTo>
                    <a:pt x="16204" y="21498"/>
                    <a:pt x="16095" y="21595"/>
                    <a:pt x="16093" y="21600"/>
                  </a:cubicBezTo>
                  <a:lnTo>
                    <a:pt x="16740" y="21600"/>
                  </a:lnTo>
                  <a:lnTo>
                    <a:pt x="21600" y="17236"/>
                  </a:lnTo>
                  <a:lnTo>
                    <a:pt x="21586" y="8921"/>
                  </a:lnTo>
                  <a:cubicBezTo>
                    <a:pt x="21579" y="4966"/>
                    <a:pt x="21555" y="1722"/>
                    <a:pt x="21532" y="0"/>
                  </a:cubicBezTo>
                  <a:lnTo>
                    <a:pt x="21238" y="0"/>
                  </a:lnTo>
                  <a:close/>
                  <a:moveTo>
                    <a:pt x="13426" y="7263"/>
                  </a:moveTo>
                  <a:cubicBezTo>
                    <a:pt x="13468" y="7263"/>
                    <a:pt x="13503" y="7384"/>
                    <a:pt x="13503" y="7534"/>
                  </a:cubicBezTo>
                  <a:cubicBezTo>
                    <a:pt x="13503" y="7684"/>
                    <a:pt x="13468" y="7806"/>
                    <a:pt x="13426" y="7806"/>
                  </a:cubicBezTo>
                  <a:cubicBezTo>
                    <a:pt x="13384" y="7806"/>
                    <a:pt x="13353" y="7684"/>
                    <a:pt x="13353" y="7534"/>
                  </a:cubicBezTo>
                  <a:cubicBezTo>
                    <a:pt x="13353" y="7384"/>
                    <a:pt x="13384" y="7263"/>
                    <a:pt x="13426" y="7263"/>
                  </a:cubicBezTo>
                  <a:close/>
                  <a:moveTo>
                    <a:pt x="2589" y="8438"/>
                  </a:moveTo>
                  <a:cubicBezTo>
                    <a:pt x="2703" y="8438"/>
                    <a:pt x="2854" y="8459"/>
                    <a:pt x="2961" y="8507"/>
                  </a:cubicBezTo>
                  <a:cubicBezTo>
                    <a:pt x="3080" y="8559"/>
                    <a:pt x="3040" y="8577"/>
                    <a:pt x="2792" y="8581"/>
                  </a:cubicBezTo>
                  <a:cubicBezTo>
                    <a:pt x="2617" y="8584"/>
                    <a:pt x="2451" y="8549"/>
                    <a:pt x="2425" y="8507"/>
                  </a:cubicBezTo>
                  <a:cubicBezTo>
                    <a:pt x="2397" y="8459"/>
                    <a:pt x="2476" y="8438"/>
                    <a:pt x="2589" y="8438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570" name="Google Shape;570;p45">
              <a:extLst>
                <a:ext uri="{FF2B5EF4-FFF2-40B4-BE49-F238E27FC236}">
                  <a16:creationId xmlns:a16="http://schemas.microsoft.com/office/drawing/2014/main" id="{D7B73A22-A496-B29F-920D-AFD3B75B643D}"/>
                </a:ext>
              </a:extLst>
            </p:cNvPr>
            <p:cNvSpPr/>
            <p:nvPr/>
          </p:nvSpPr>
          <p:spPr>
            <a:xfrm>
              <a:off x="81612" y="1530686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5">
              <a:extLst>
                <a:ext uri="{FF2B5EF4-FFF2-40B4-BE49-F238E27FC236}">
                  <a16:creationId xmlns:a16="http://schemas.microsoft.com/office/drawing/2014/main" id="{A6F87282-243F-35E3-039F-B4CABF82A687}"/>
                </a:ext>
              </a:extLst>
            </p:cNvPr>
            <p:cNvSpPr/>
            <p:nvPr/>
          </p:nvSpPr>
          <p:spPr>
            <a:xfrm>
              <a:off x="643197" y="742647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5">
              <a:extLst>
                <a:ext uri="{FF2B5EF4-FFF2-40B4-BE49-F238E27FC236}">
                  <a16:creationId xmlns:a16="http://schemas.microsoft.com/office/drawing/2014/main" id="{313022F1-8329-D578-0B6E-FDB7481097D1}"/>
                </a:ext>
              </a:extLst>
            </p:cNvPr>
            <p:cNvSpPr/>
            <p:nvPr/>
          </p:nvSpPr>
          <p:spPr>
            <a:xfrm>
              <a:off x="661960" y="983437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5">
              <a:extLst>
                <a:ext uri="{FF2B5EF4-FFF2-40B4-BE49-F238E27FC236}">
                  <a16:creationId xmlns:a16="http://schemas.microsoft.com/office/drawing/2014/main" id="{4EFE8AB5-56D4-1E7B-E343-61327F6CBD99}"/>
                </a:ext>
              </a:extLst>
            </p:cNvPr>
            <p:cNvSpPr/>
            <p:nvPr/>
          </p:nvSpPr>
          <p:spPr>
            <a:xfrm>
              <a:off x="716421" y="1079334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5">
              <a:extLst>
                <a:ext uri="{FF2B5EF4-FFF2-40B4-BE49-F238E27FC236}">
                  <a16:creationId xmlns:a16="http://schemas.microsoft.com/office/drawing/2014/main" id="{1B085AF4-2BBF-CB19-24C6-0986B41DFF0C}"/>
                </a:ext>
              </a:extLst>
            </p:cNvPr>
            <p:cNvSpPr/>
            <p:nvPr/>
          </p:nvSpPr>
          <p:spPr>
            <a:xfrm>
              <a:off x="1151094" y="1192955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5">
              <a:extLst>
                <a:ext uri="{FF2B5EF4-FFF2-40B4-BE49-F238E27FC236}">
                  <a16:creationId xmlns:a16="http://schemas.microsoft.com/office/drawing/2014/main" id="{15341C7B-94BF-271D-4A31-0897EE9B683A}"/>
                </a:ext>
              </a:extLst>
            </p:cNvPr>
            <p:cNvSpPr/>
            <p:nvPr/>
          </p:nvSpPr>
          <p:spPr>
            <a:xfrm>
              <a:off x="857143" y="1224020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5">
              <a:extLst>
                <a:ext uri="{FF2B5EF4-FFF2-40B4-BE49-F238E27FC236}">
                  <a16:creationId xmlns:a16="http://schemas.microsoft.com/office/drawing/2014/main" id="{5FEAFCB1-40FF-A50F-1237-2AF0BA89895A}"/>
                </a:ext>
              </a:extLst>
            </p:cNvPr>
            <p:cNvSpPr/>
            <p:nvPr/>
          </p:nvSpPr>
          <p:spPr>
            <a:xfrm>
              <a:off x="162917" y="1599483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5">
              <a:extLst>
                <a:ext uri="{FF2B5EF4-FFF2-40B4-BE49-F238E27FC236}">
                  <a16:creationId xmlns:a16="http://schemas.microsoft.com/office/drawing/2014/main" id="{274E14AC-4A53-1A43-3D94-3D10DD7AD6F6}"/>
                </a:ext>
              </a:extLst>
            </p:cNvPr>
            <p:cNvSpPr/>
            <p:nvPr/>
          </p:nvSpPr>
          <p:spPr>
            <a:xfrm>
              <a:off x="1238654" y="1268007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5">
              <a:extLst>
                <a:ext uri="{FF2B5EF4-FFF2-40B4-BE49-F238E27FC236}">
                  <a16:creationId xmlns:a16="http://schemas.microsoft.com/office/drawing/2014/main" id="{BEEB247F-A632-D006-A0E6-89F21D30923C}"/>
                </a:ext>
              </a:extLst>
            </p:cNvPr>
            <p:cNvSpPr/>
            <p:nvPr/>
          </p:nvSpPr>
          <p:spPr>
            <a:xfrm>
              <a:off x="1089336" y="586290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5">
              <a:extLst>
                <a:ext uri="{FF2B5EF4-FFF2-40B4-BE49-F238E27FC236}">
                  <a16:creationId xmlns:a16="http://schemas.microsoft.com/office/drawing/2014/main" id="{810247C7-FDAC-A293-03F0-1CF12582FADD}"/>
                </a:ext>
              </a:extLst>
            </p:cNvPr>
            <p:cNvSpPr/>
            <p:nvPr/>
          </p:nvSpPr>
          <p:spPr>
            <a:xfrm>
              <a:off x="203313" y="669680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5">
              <a:extLst>
                <a:ext uri="{FF2B5EF4-FFF2-40B4-BE49-F238E27FC236}">
                  <a16:creationId xmlns:a16="http://schemas.microsoft.com/office/drawing/2014/main" id="{D2482BC3-9FD0-D990-72FD-B545262E54A0}"/>
                </a:ext>
              </a:extLst>
            </p:cNvPr>
            <p:cNvSpPr/>
            <p:nvPr/>
          </p:nvSpPr>
          <p:spPr>
            <a:xfrm>
              <a:off x="49040" y="853139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5">
              <a:extLst>
                <a:ext uri="{FF2B5EF4-FFF2-40B4-BE49-F238E27FC236}">
                  <a16:creationId xmlns:a16="http://schemas.microsoft.com/office/drawing/2014/main" id="{DA579439-C532-F9BA-ACCD-477F34851B4F}"/>
                </a:ext>
              </a:extLst>
            </p:cNvPr>
            <p:cNvSpPr/>
            <p:nvPr/>
          </p:nvSpPr>
          <p:spPr>
            <a:xfrm>
              <a:off x="716421" y="809359"/>
              <a:ext cx="41255" cy="41255"/>
            </a:xfrm>
            <a:prstGeom prst="ellipse">
              <a:avLst/>
            </a:prstGeom>
            <a:solidFill>
              <a:srgbClr val="FF2600"/>
            </a:solidFill>
            <a:ln w="18000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4039" dist="32622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64800" tIns="64800" rIns="64800" bIns="648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86"/>
                <a:buFont typeface="Arial"/>
                <a:buNone/>
              </a:pPr>
              <a:endParaRPr sz="198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2" name="Google Shape;582;p45">
            <a:extLst>
              <a:ext uri="{FF2B5EF4-FFF2-40B4-BE49-F238E27FC236}">
                <a16:creationId xmlns:a16="http://schemas.microsoft.com/office/drawing/2014/main" id="{BC7FB45C-AAF5-EE34-7085-B412C2C5C332}"/>
              </a:ext>
            </a:extLst>
          </p:cNvPr>
          <p:cNvSpPr txBox="1"/>
          <p:nvPr/>
        </p:nvSpPr>
        <p:spPr>
          <a:xfrm>
            <a:off x="6534907" y="3873500"/>
            <a:ext cx="56625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190500" marR="0" lvl="3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 sub-volume algorithm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90500" marR="0" lvl="3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Hierarchical algorithm for the RDME (“</a:t>
            </a:r>
            <a:r>
              <a:rPr lang="en-US" sz="22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hRDME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”)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90500" marR="0" lvl="3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Spatial distributions are simulated at voxel level. 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90500" marR="0" lvl="3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b="1" i="0" u="none" strike="noStrike" cap="none" dirty="0">
                <a:solidFill>
                  <a:srgbClr val="000000"/>
                </a:solidFill>
                <a:highlight>
                  <a:srgbClr val="C9DAF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Coarser meshes over time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until we reached the coarsest mesh.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4" name="Google Shape;584;p45">
            <a:extLst>
              <a:ext uri="{FF2B5EF4-FFF2-40B4-BE49-F238E27FC236}">
                <a16:creationId xmlns:a16="http://schemas.microsoft.com/office/drawing/2014/main" id="{8A934E3B-AD3F-9D42-08D2-E929807419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24</a:t>
            </a:fld>
            <a:endParaRPr/>
          </a:p>
        </p:txBody>
      </p:sp>
      <p:sp>
        <p:nvSpPr>
          <p:cNvPr id="585" name="Google Shape;585;p45">
            <a:extLst>
              <a:ext uri="{FF2B5EF4-FFF2-40B4-BE49-F238E27FC236}">
                <a16:creationId xmlns:a16="http://schemas.microsoft.com/office/drawing/2014/main" id="{464EE377-9B9C-DE81-682B-4C904FAE6462}"/>
              </a:ext>
            </a:extLst>
          </p:cNvPr>
          <p:cNvSpPr txBox="1"/>
          <p:nvPr/>
        </p:nvSpPr>
        <p:spPr>
          <a:xfrm>
            <a:off x="8920689" y="754407"/>
            <a:ext cx="3220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Times"/>
              <a:buNone/>
            </a:pPr>
            <a:r>
              <a:rPr lang="en-US" sz="1350" b="1" i="0" u="none" strike="noStrike" cap="non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Tran et al., Int. J. Mol. Sci. (2021) 22</a:t>
            </a:r>
            <a:r>
              <a:rPr lang="en-US" sz="135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(</a:t>
            </a:r>
            <a:r>
              <a:rPr lang="en-US" sz="1350" b="1" i="0" u="sng" strike="noStrike" cap="none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35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566;p45">
            <a:extLst>
              <a:ext uri="{FF2B5EF4-FFF2-40B4-BE49-F238E27FC236}">
                <a16:creationId xmlns:a16="http://schemas.microsoft.com/office/drawing/2014/main" id="{66DD7AC9-CA73-31BF-F23F-329D8048D826}"/>
              </a:ext>
            </a:extLst>
          </p:cNvPr>
          <p:cNvSpPr txBox="1"/>
          <p:nvPr/>
        </p:nvSpPr>
        <p:spPr>
          <a:xfrm>
            <a:off x="274022" y="1306107"/>
            <a:ext cx="5816513" cy="4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04806" marR="0" lvl="0" indent="-34290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Uses the </a:t>
            </a:r>
            <a:r>
              <a:rPr lang="en-US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mesoscopic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approach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Combination of the particle-based </a:t>
            </a:r>
            <a:r>
              <a:rPr lang="en-US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SBS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model with the compartment-based model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Coarse-grained model:  compartment based (“on-lattice”)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Simulation from heterogeneous </a:t>
            </a:r>
            <a:b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homogeneous states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it-IT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</a:t>
            </a:r>
            <a:r>
              <a:rPr lang="it-IT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control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Oxygen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-control</a:t>
            </a:r>
            <a:endParaRPr sz="220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806" marR="0" lvl="0" indent="-34290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entury Gothic"/>
              <a:buChar char="•"/>
            </a:pPr>
            <a:r>
              <a:rPr lang="en-US" sz="2200" b="1" i="0" u="none" strike="noStrike" cap="none" dirty="0">
                <a:solidFill>
                  <a:srgbClr val="0096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Cut-off dose</a:t>
            </a:r>
            <a:endParaRPr sz="2200" b="1" dirty="0">
              <a:solidFill>
                <a:srgbClr val="0096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E081CE-0AD5-0205-D846-2FC506231D4A}"/>
              </a:ext>
            </a:extLst>
          </p:cNvPr>
          <p:cNvGrpSpPr/>
          <p:nvPr/>
        </p:nvGrpSpPr>
        <p:grpSpPr>
          <a:xfrm>
            <a:off x="649708" y="4531806"/>
            <a:ext cx="2585862" cy="411125"/>
            <a:chOff x="649708" y="4531806"/>
            <a:chExt cx="2585862" cy="411125"/>
          </a:xfrm>
        </p:grpSpPr>
        <p:sp>
          <p:nvSpPr>
            <p:cNvPr id="4" name="Left Arrow 3">
              <a:extLst>
                <a:ext uri="{FF2B5EF4-FFF2-40B4-BE49-F238E27FC236}">
                  <a16:creationId xmlns:a16="http://schemas.microsoft.com/office/drawing/2014/main" id="{521BC461-3B83-1061-9BA3-AC914397EF9A}"/>
                </a:ext>
              </a:extLst>
            </p:cNvPr>
            <p:cNvSpPr/>
            <p:nvPr/>
          </p:nvSpPr>
          <p:spPr>
            <a:xfrm>
              <a:off x="2366434" y="4642338"/>
              <a:ext cx="869136" cy="21101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79396CB-BBAA-5DD7-AE1C-967F033F412D}"/>
                </a:ext>
              </a:extLst>
            </p:cNvPr>
            <p:cNvSpPr/>
            <p:nvPr/>
          </p:nvSpPr>
          <p:spPr>
            <a:xfrm>
              <a:off x="649708" y="4531806"/>
              <a:ext cx="1646476" cy="4111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311821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7"/>
          <p:cNvSpPr txBox="1"/>
          <p:nvPr/>
        </p:nvSpPr>
        <p:spPr>
          <a:xfrm>
            <a:off x="516628" y="304574"/>
            <a:ext cx="11362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</a:pPr>
            <a:r>
              <a:rPr lang="en-US" sz="29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Account for the pH of the different tissues</a:t>
            </a:r>
            <a:endParaRPr sz="29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2" name="Google Shape;602;p47" descr="pasted-movi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956" y="3485831"/>
            <a:ext cx="4870339" cy="288710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47"/>
          <p:cNvSpPr txBox="1"/>
          <p:nvPr/>
        </p:nvSpPr>
        <p:spPr>
          <a:xfrm>
            <a:off x="99225" y="1056750"/>
            <a:ext cx="6248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90945" marR="0" lvl="0" indent="-3099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•"/>
            </a:pPr>
            <a:r>
              <a:rPr lang="en-US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products of primary and secondary reactions can participate in </a:t>
            </a:r>
            <a:r>
              <a:rPr lang="en-US" sz="18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equilibrium reactions</a:t>
            </a:r>
            <a:r>
              <a:rPr lang="en-US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which are associated with </a:t>
            </a:r>
            <a:r>
              <a:rPr lang="en-US" sz="18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pKa</a:t>
            </a:r>
            <a:r>
              <a:rPr lang="en-US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(see the table)</a:t>
            </a:r>
            <a:endParaRPr sz="180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90945" marR="0" lvl="0" indent="-2020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80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90945" marR="0" lvl="0" indent="-3099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Char char="•"/>
            </a:pPr>
            <a:r>
              <a:rPr lang="en-US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Based on the </a:t>
            </a:r>
            <a:r>
              <a:rPr lang="en-US" sz="18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[H3O</a:t>
            </a:r>
            <a:r>
              <a:rPr lang="en-US" sz="1800" b="1" i="0" u="none" strike="noStrike" cap="none" baseline="3000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r>
              <a:rPr lang="en-US" sz="18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r>
              <a:rPr lang="en-US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US" sz="18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[OH-]</a:t>
            </a:r>
            <a:r>
              <a:rPr lang="en-US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determined by the </a:t>
            </a:r>
            <a:r>
              <a:rPr lang="en-US" sz="1800" b="1" i="0" u="sng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pH</a:t>
            </a:r>
            <a:r>
              <a:rPr lang="en-US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acid-base reactions </a:t>
            </a:r>
            <a:r>
              <a:rPr lang="en-US" sz="1800" b="1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associated</a:t>
            </a:r>
            <a:r>
              <a:rPr lang="en-US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these </a:t>
            </a:r>
            <a:r>
              <a:rPr lang="en-US" sz="1800" b="1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pKa</a:t>
            </a:r>
            <a:r>
              <a:rPr lang="en-US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simulated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4" name="Google Shape;604;p47" descr="pasted-movi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7796" y="1171398"/>
            <a:ext cx="5212145" cy="5087197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7"/>
          <p:cNvSpPr txBox="1"/>
          <p:nvPr/>
        </p:nvSpPr>
        <p:spPr>
          <a:xfrm>
            <a:off x="824261" y="3078077"/>
            <a:ext cx="2195400" cy="400200"/>
          </a:xfrm>
          <a:prstGeom prst="rect">
            <a:avLst/>
          </a:prstGeom>
          <a:gradFill>
            <a:gsLst>
              <a:gs pos="0">
                <a:srgbClr val="9EEBCC"/>
              </a:gs>
              <a:gs pos="100000">
                <a:srgbClr val="E3F9F0"/>
              </a:gs>
            </a:gsLst>
            <a:lin ang="16200000" scaled="0"/>
          </a:gradFill>
          <a:ln w="25400" cap="flat" cmpd="sng">
            <a:solidFill>
              <a:srgbClr val="0094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pKa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=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-log</a:t>
            </a:r>
            <a:r>
              <a:rPr lang="en-US" sz="2000" b="1" i="0" u="none" strike="noStrike" cap="none" baseline="-2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(Ka) </a:t>
            </a:r>
            <a:endParaRPr/>
          </a:p>
        </p:txBody>
      </p:sp>
      <p:sp>
        <p:nvSpPr>
          <p:cNvPr id="606" name="Google Shape;606;p47"/>
          <p:cNvSpPr txBox="1"/>
          <p:nvPr/>
        </p:nvSpPr>
        <p:spPr>
          <a:xfrm>
            <a:off x="3181585" y="3154277"/>
            <a:ext cx="269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entury Gothic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Ka: </a:t>
            </a:r>
            <a:r>
              <a:rPr lang="en-US" sz="1400" b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acid dissociation constant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607" name="Google Shape;607;p47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8"/>
          <p:cNvSpPr txBox="1"/>
          <p:nvPr/>
        </p:nvSpPr>
        <p:spPr>
          <a:xfrm>
            <a:off x="516628" y="304574"/>
            <a:ext cx="11466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9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 validation: 300 MeV proton irradiation </a:t>
            </a:r>
            <a:endParaRPr sz="29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48"/>
          <p:cNvSpPr txBox="1"/>
          <p:nvPr/>
        </p:nvSpPr>
        <p:spPr>
          <a:xfrm>
            <a:off x="122550" y="1144325"/>
            <a:ext cx="556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entury Gothic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Comparison with Plante SBS, IRT and experimental data in: </a:t>
            </a:r>
            <a:br>
              <a:rPr lang="en-US" sz="15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5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doi:</a:t>
            </a:r>
            <a:r>
              <a:rPr lang="en-US" sz="15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10.1007/s00411-011-0368-7</a:t>
            </a:r>
            <a:endParaRPr/>
          </a:p>
        </p:txBody>
      </p:sp>
      <p:sp>
        <p:nvSpPr>
          <p:cNvPr id="614" name="Google Shape;614;p48"/>
          <p:cNvSpPr txBox="1"/>
          <p:nvPr/>
        </p:nvSpPr>
        <p:spPr>
          <a:xfrm>
            <a:off x="161100" y="1696975"/>
            <a:ext cx="72009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Allen AO. (1961),  The radiation chemistry of water and aqueous solutions. D. Van. Nostrand Company, Princeton, NJ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Hayon E. (1961),  Effect of solute concentration on the recombination of H! and !OH in c-irradiated aqueous solutions. J Phys Chem 65:1502–1505.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10.1021/j100905a007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Cheek C.H. et al. (1962)  Effect of acidity on hydrogen yield in gamma-irradiated aqueous solutions. Report of N.R.L. Progress, pp 13–16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Thomas JK, Bensasson RV (1967) Direct observation of regions of high ion and radical concentration in the radiolysis of water and ethanol. J Chem Phys 46:4147–4148.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10.1063/1.1840498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Schwarz H.A. (1969) Applications of the spur diffusion model to the radiation chemistry of aqueous solutions. J Phys Chem 73:1928–1937.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10.1021/j100726a047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Draganic ́I.G.  et al. (1969) Radiolysis of HCOOH ?O2 at pH 1.3–13 and the yields of primary products in c radiolysis of water. J Phys Chem 75:2564–2571.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10.1021/j100842a018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Buxton G.V. (1972) Nanosecond pulse radiolysis of aqueous solutions containing protons and hydroxyl radical scavengers. Proc R Soc London A 328:9–21.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doi:10.1098/rspa.1972.0065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Matthews R.W. et al. (1972) Elementary processes in the radiolysis of aqueous sulfuric acid solutions. Determinations of both GOH and GSO4. J Phys Chem 76:1265–1272.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10.1021/j100653a007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Sehested K. et al. (1973) The primary species yields in the 60Co c-ray radiolysis of aqueous solutions of H2SO4 between pH 7 and 0.46. Radiat Res 56: 385–399.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10.2307/3573674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Lesigne b. et al. (1973) Pulse radiolysis study of the direct effect on sulfuric acid. J Phys Chem 77:2156–2158.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10.1021/j100636a026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Wolff R.K. et al. (1973) Picosecond pulse radiolysis. IV. Yield of the solvated electron at 30 picoseconds. J Phys Chem 77:1350–1355.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10.1021/j100630a008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Draganic ́ Z.D. and Draganic I.G. ́ (1975)  Formation of primary reducing yields (Geaq- and GH2) in the radiolysis of aqueous solutions of some positive ions. Int J Rad Phys Chem 7:381–386. 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10.1016/0020-7055(75)90077-7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Sumiyoshi T, Katayama M (1982) The yield of hydrated electrons at 30 picoseconds. Chem Lett 11:1887–1890.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10.1246/cl.1982.1887</a:t>
            </a:r>
            <a:r>
              <a:rPr lang="en-US" sz="800" b="0" i="0" u="none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Shiraishi H.  et al. (1988) Pulse-radiolysis study on the yield of hydrated electron at elevated temperatures. J Phys Chem 92:3011–3017.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10.1021/j100321a061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LaVerne JA, Pimblott S (1991) Scavenger and time dependences of radicals and molecular products in the electron radiolysis of water: examination of experiments and models. J Phys Chem 95:3196–3206.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10.1021/j100161a044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Elliot A.J. et al. (1993) Temperature dependence of g values for H2O and D2O irradiated with low linear energy transfer radiation. J Chem Soc Faraday Trans 89:1193–1197.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10.1039/ft9938901193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Pimblott S, LaVerne JA (1997) Stochastic simulation of the electron radiolysis of water and aqueous solutions. J Phys Chem A 101:5828–5838.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10.1021/jp970637d</a:t>
            </a:r>
            <a:r>
              <a:rPr lang="en-US" sz="800" b="0" i="0" u="none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LaVerne JA (2000) OH radicals and oxidizing products in the gamma radiolysis of water. Radiat Res 153:196–200.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10.1667/0033-7587(2000)153[0196:ORAOPI]2.0.CO;2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Bartels D.M. et al. (2000) Spur decay of the solvated electron in picosecond radiolysis measured with time-correlated absorption spectroscopy. J Phys Chem 104:1686– 1691.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10.1021/jp992723e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Jay-Gerin JP, Ferradini C (2000) A new estimate of the !OH radical yield at early times in the radiolysis of liquid water. Chem Phys Lett 317:388–391. </a:t>
            </a:r>
            <a:r>
              <a:rPr lang="en-US" sz="800" b="0" i="0" u="sng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10.1016/S0009-2614(99)01397-4</a:t>
            </a:r>
            <a:endParaRPr/>
          </a:p>
          <a:p>
            <a:pPr marL="3175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AutoNum type="arabicPeriod"/>
            </a:pPr>
            <a:r>
              <a:rPr lang="en-US" sz="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Draganic ́ IG, Draganic ́ ZD (2004) The radiation chemistry of water. Academic Press, New York </a:t>
            </a:r>
            <a:endParaRPr/>
          </a:p>
        </p:txBody>
      </p:sp>
      <p:sp>
        <p:nvSpPr>
          <p:cNvPr id="615" name="Google Shape;615;p48"/>
          <p:cNvSpPr txBox="1"/>
          <p:nvPr/>
        </p:nvSpPr>
        <p:spPr>
          <a:xfrm>
            <a:off x="7776450" y="3838525"/>
            <a:ext cx="3695100" cy="2491500"/>
          </a:xfrm>
          <a:prstGeom prst="rect">
            <a:avLst/>
          </a:prstGeom>
          <a:noFill/>
          <a:ln w="38100" cap="flat" cmpd="sng">
            <a:solidFill>
              <a:srgbClr val="3A86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4700" tIns="44700" rIns="44700" bIns="44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8"/>
              <a:buFont typeface="Century Gothic"/>
              <a:buNone/>
            </a:pPr>
            <a:r>
              <a:rPr lang="en-US" sz="1600" b="0" i="0" u="sng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Simulation Conditions:</a:t>
            </a:r>
            <a:endParaRPr sz="1600" u="sng"/>
          </a:p>
          <a:p>
            <a:pPr marL="223539" marR="0" lvl="0" indent="-20715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Box Half Size: </a:t>
            </a:r>
            <a:r>
              <a:rPr lang="en-US" sz="16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3.2 um</a:t>
            </a:r>
            <a:endParaRPr sz="1600">
              <a:highlight>
                <a:srgbClr val="9EEBCC"/>
              </a:highlight>
            </a:endParaRPr>
          </a:p>
          <a:p>
            <a:pPr marL="223539" marR="0" lvl="0" indent="-20715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Histories: </a:t>
            </a:r>
            <a:r>
              <a:rPr lang="en-US" sz="16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r>
              <a:rPr lang="en-US" sz="1600" b="1" i="0" u="none" strike="noStrike" cap="none" baseline="3000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primary particles</a:t>
            </a:r>
            <a:endParaRPr sz="1600"/>
          </a:p>
          <a:p>
            <a:pPr marL="223539" marR="0" lvl="0" indent="-20715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Oxygen Concentration: </a:t>
            </a:r>
            <a:r>
              <a:rPr lang="en-US" sz="16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0%</a:t>
            </a:r>
            <a:endParaRPr sz="1600">
              <a:highlight>
                <a:srgbClr val="9EEBCC"/>
              </a:highlight>
            </a:endParaRPr>
          </a:p>
          <a:p>
            <a:pPr marL="223539" marR="0" lvl="0" indent="-20715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Physics: </a:t>
            </a:r>
            <a:r>
              <a:rPr lang="en-US" sz="16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opt2</a:t>
            </a:r>
            <a:r>
              <a:rPr lang="en-US" sz="16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22"/>
              </a:rPr>
              <a:t>10.1002/mp.13048</a:t>
            </a:r>
            <a:endParaRPr sz="1600">
              <a:solidFill>
                <a:srgbClr val="0000FF"/>
              </a:solidFill>
            </a:endParaRPr>
          </a:p>
          <a:p>
            <a:pPr marL="223539" marR="0" lvl="0" indent="-20715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 b="1"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PBC</a:t>
            </a: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 to approximate an infinite volume using a small unit cell</a:t>
            </a:r>
            <a:endParaRPr sz="1600"/>
          </a:p>
          <a:p>
            <a:pPr marL="223539" marR="0" lvl="0" indent="-20715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end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1600" b="1" i="0" u="none" strike="noStrike" cap="none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1 us</a:t>
            </a:r>
            <a:endParaRPr sz="1600">
              <a:highlight>
                <a:srgbClr val="9EEBCC"/>
              </a:highlight>
            </a:endParaRPr>
          </a:p>
        </p:txBody>
      </p:sp>
      <p:sp>
        <p:nvSpPr>
          <p:cNvPr id="616" name="Google Shape;616;p48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26</a:t>
            </a:fld>
            <a:endParaRPr/>
          </a:p>
        </p:txBody>
      </p:sp>
      <p:sp>
        <p:nvSpPr>
          <p:cNvPr id="617" name="Google Shape;617;p48"/>
          <p:cNvSpPr txBox="1"/>
          <p:nvPr/>
        </p:nvSpPr>
        <p:spPr>
          <a:xfrm>
            <a:off x="7734225" y="1086700"/>
            <a:ext cx="40428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b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important radiolytic species:</a:t>
            </a:r>
            <a:endParaRPr/>
          </a:p>
          <a:p>
            <a:pPr marL="4953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Solvated electron: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</a:t>
            </a:r>
            <a:r>
              <a:rPr lang="en-US" sz="1600" b="1" i="0" u="none" strike="noStrike" cap="none" baseline="30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endParaRPr b="1"/>
          </a:p>
          <a:p>
            <a:pPr marL="4953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Hydrogen radical: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H° </a:t>
            </a:r>
            <a:endParaRPr b="1"/>
          </a:p>
          <a:p>
            <a:pPr marL="4953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Hydrogen molecule: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b="1"/>
          </a:p>
          <a:p>
            <a:pPr marL="4953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Hydrogen peroxide: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b="1"/>
          </a:p>
          <a:p>
            <a:pPr marL="4953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Hydroxyl radical: </a:t>
            </a:r>
            <a:r>
              <a:rPr lang="en-US" sz="1600" b="1">
                <a:latin typeface="Century Gothic"/>
                <a:ea typeface="Century Gothic"/>
                <a:cs typeface="Century Gothic"/>
                <a:sym typeface="Century Gothic"/>
              </a:rPr>
              <a:t>°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OH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obtained for </a:t>
            </a:r>
            <a:r>
              <a:rPr lang="en-US" sz="1600" b="1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300 MeV proton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irradiation</a:t>
            </a:r>
            <a:endParaRPr/>
          </a:p>
        </p:txBody>
      </p:sp>
      <p:sp>
        <p:nvSpPr>
          <p:cNvPr id="618" name="Google Shape;618;p48"/>
          <p:cNvSpPr/>
          <p:nvPr/>
        </p:nvSpPr>
        <p:spPr>
          <a:xfrm>
            <a:off x="67825" y="1156800"/>
            <a:ext cx="7343100" cy="51666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48" title="Screenshot 2025-07-31 at 17.57.50.png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810425" y="1156800"/>
            <a:ext cx="3661199" cy="659685"/>
          </a:xfrm>
          <a:prstGeom prst="rect">
            <a:avLst/>
          </a:prstGeom>
          <a:noFill/>
          <a:ln w="38100" cap="flat" cmpd="sng">
            <a:solidFill>
              <a:srgbClr val="3A865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9"/>
          <p:cNvSpPr txBox="1"/>
          <p:nvPr/>
        </p:nvSpPr>
        <p:spPr>
          <a:xfrm>
            <a:off x="0" y="46932"/>
            <a:ext cx="121412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>
              <a:buClr>
                <a:srgbClr val="FFFFFF"/>
              </a:buClr>
              <a:buSzPts val="2400"/>
            </a:pPr>
            <a:r>
              <a:rPr lang="en-US" sz="27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pH validation: 300 MeV proton irradiation </a:t>
            </a:r>
            <a:br>
              <a:rPr lang="en-US" sz="27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7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</a:t>
            </a:r>
            <a:r>
              <a:rPr lang="en-US" sz="27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Gvalues</a:t>
            </a:r>
            <a:r>
              <a:rPr lang="en-US" sz="27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vs. Time at pH = 7.0		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Gvalues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vs. pH at t = 1 us</a:t>
            </a:r>
            <a:endParaRPr sz="27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p49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27</a:t>
            </a:fld>
            <a:endParaRPr/>
          </a:p>
        </p:txBody>
      </p:sp>
      <p:pic>
        <p:nvPicPr>
          <p:cNvPr id="626" name="Google Shape;626;p49" descr="G_eaq_vs_time_v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078" y="1160564"/>
            <a:ext cx="2794001" cy="259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9" descr="G_H2_vs_time_v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0079" y="1160564"/>
            <a:ext cx="2794001" cy="259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9" descr="G_H2O2_vs_time_v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078" y="3754993"/>
            <a:ext cx="2794001" cy="259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9" descr="G_OH_vs_time_v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0078" y="3754993"/>
            <a:ext cx="2794001" cy="259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37;p50" descr="G_eaq+H_vs_pH_v2.png">
            <a:extLst>
              <a:ext uri="{FF2B5EF4-FFF2-40B4-BE49-F238E27FC236}">
                <a16:creationId xmlns:a16="http://schemas.microsoft.com/office/drawing/2014/main" id="{2BADBAB8-09AC-AB23-7630-F323A4E0540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5988" y="1101605"/>
            <a:ext cx="2620070" cy="26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38;p50" descr="G_H2_vs_pH_v2.png">
            <a:extLst>
              <a:ext uri="{FF2B5EF4-FFF2-40B4-BE49-F238E27FC236}">
                <a16:creationId xmlns:a16="http://schemas.microsoft.com/office/drawing/2014/main" id="{4146406D-2C0C-11A0-5BE6-C53CAF96E1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86264" y="1101605"/>
            <a:ext cx="2619769" cy="26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39;p50" descr="G_OH_vs_pH_v2.png">
            <a:extLst>
              <a:ext uri="{FF2B5EF4-FFF2-40B4-BE49-F238E27FC236}">
                <a16:creationId xmlns:a16="http://schemas.microsoft.com/office/drawing/2014/main" id="{EE66E9FB-F9B4-425F-24AA-730FD7308BC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35988" y="3722405"/>
            <a:ext cx="2620800" cy="26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40;p50" descr="G_H2O2_vs_pH_v2.png">
            <a:extLst>
              <a:ext uri="{FF2B5EF4-FFF2-40B4-BE49-F238E27FC236}">
                <a16:creationId xmlns:a16="http://schemas.microsoft.com/office/drawing/2014/main" id="{1C4C6AF7-A08E-C1CF-B3E8-70A198767F1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85233" y="3722405"/>
            <a:ext cx="2620800" cy="26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1"/>
          <p:cNvSpPr txBox="1"/>
          <p:nvPr/>
        </p:nvSpPr>
        <p:spPr>
          <a:xfrm>
            <a:off x="516628" y="304574"/>
            <a:ext cx="11675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9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 validation: 1 MeV electron irradiation</a:t>
            </a:r>
            <a:endParaRPr sz="29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6" name="Google Shape;646;p51"/>
          <p:cNvSpPr txBox="1"/>
          <p:nvPr/>
        </p:nvSpPr>
        <p:spPr>
          <a:xfrm>
            <a:off x="75213" y="1150760"/>
            <a:ext cx="437982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entury Gothic"/>
              <a:buNone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“Reactivity of HO</a:t>
            </a:r>
            <a:r>
              <a:rPr lang="en-US" sz="1300" b="0" i="0" u="none" strike="noStrike" cap="none" baseline="-25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</a:t>
            </a:r>
            <a:r>
              <a:rPr lang="en-US" sz="1300" b="0" i="0" u="none" strike="noStrike" cap="none" baseline="-25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2−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Radicals in Aqueous Solution”</a:t>
            </a:r>
            <a:endParaRPr sz="13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entury Gothic"/>
              <a:buNone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H. J. Bielski, D. E. </a:t>
            </a:r>
            <a:r>
              <a:rPr lang="en-US" sz="13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Cabelli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R. L. </a:t>
            </a:r>
            <a:r>
              <a:rPr lang="en-US" sz="13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Arudi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A. B. Ross</a:t>
            </a:r>
            <a:endParaRPr sz="13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entury Gothic"/>
              <a:buNone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J. Phys. Chem. Ref. Data 14, 1041–1100 (1985)</a:t>
            </a:r>
            <a:br>
              <a:rPr lang="en-US" sz="1300" b="0" i="0" u="none" strike="noStrike" cap="none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300" b="0" i="0" u="none" strike="noStrike" cap="none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300" b="0" i="0" u="sng" strike="noStrike" cap="none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https://doi.org/10.1063/1.555739</a:t>
            </a:r>
            <a:endParaRPr sz="1300" dirty="0"/>
          </a:p>
        </p:txBody>
      </p:sp>
      <p:sp>
        <p:nvSpPr>
          <p:cNvPr id="647" name="Google Shape;647;p51"/>
          <p:cNvSpPr txBox="1"/>
          <p:nvPr/>
        </p:nvSpPr>
        <p:spPr>
          <a:xfrm>
            <a:off x="234605" y="2228419"/>
            <a:ext cx="4133340" cy="390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Char char="•"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Bielski, B.H.J., Allen, A.O., Mechanism of the disproportionation of superoxide radicals, J. Phys. Chern. 81: 1048-50 (1977). </a:t>
            </a:r>
            <a:r>
              <a:rPr lang="en-US" sz="1000" b="0" i="0" u="sng" strike="noStrike" cap="none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10.1021/j100526a005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Char char="•"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Behar, D., Czapski, G., Rabani, J., Dorfman, L.M., Schwarz, H.A., The acid dissociation constant and decay kinetics of the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perhydroxyl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radical. J. Phys. Chem. 74: 3209-13 (1970). </a:t>
            </a:r>
            <a:r>
              <a:rPr lang="en-US" sz="1000" b="0" i="0" u="sng" strike="noStrike" cap="none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10.1021/j100711a009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Char char="•"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Bielski, B.H.J., Schwarz, H.A., The absorption spectra and kinetics of hydrogen sesquioxide and the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perhydroxyl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radical. J. Phys. Chern. 72: 3836-41 (1968). </a:t>
            </a:r>
            <a:r>
              <a:rPr lang="en-US" sz="1000" b="0" i="0" u="sng" strike="noStrike" cap="none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10.1021/j100857a024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Char char="•"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Rabani, J., Nielson, S.O., Absorption spectrum and decay kinetics of O2- and HO</a:t>
            </a:r>
            <a:r>
              <a:rPr lang="en-US" sz="1000" b="0" i="0" u="none" strike="noStrike" cap="none" baseline="-25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aqueous solutions by pulse radiolysis. J. Phys. Chern. 73: 3736-44 (1969). </a:t>
            </a:r>
            <a:r>
              <a:rPr lang="en-US" sz="1000" b="0" i="0" u="sng" strike="noStrike" cap="none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10.1021/j100845a030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Char char="•"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Marklund, S., Spectrophotometric study of spontaneous disproportionation of superoxide anion radical and sensitive direct assay for superoxide dismutase, J.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BioI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Chern. 251: 7504-7 (1976). </a:t>
            </a:r>
            <a:r>
              <a:rPr lang="en-US" sz="1000" b="0" i="0" u="sng" strike="noStrike" cap="none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10.1016/S0021-9258(17)32878-8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Char char="•"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Sehested, K., Bjergbakke, E., Rasmussen, O.L., Fricke, H., Reactions of H</a:t>
            </a:r>
            <a:r>
              <a:rPr lang="en-US" sz="1000" b="0" i="0" u="none" strike="noStrike" cap="none" baseline="-25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r>
              <a:rPr lang="en-US" sz="1000" b="0" i="0" u="none" strike="noStrike" cap="none" baseline="-25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the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pulse-irradiated Fe(II)-02 </a:t>
            </a:r>
            <a:r>
              <a:rPr lang="en-US" sz="1000" b="0" i="1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system,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J. Chern. Phys. 51: 3159-66 (l969). </a:t>
            </a:r>
            <a:r>
              <a:rPr lang="en-US" sz="1000" b="0" i="0" u="sng" strike="noStrike" cap="none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10.1063/1.1672489</a:t>
            </a:r>
            <a:endParaRPr dirty="0"/>
          </a:p>
        </p:txBody>
      </p:sp>
      <p:sp>
        <p:nvSpPr>
          <p:cNvPr id="648" name="Google Shape;648;p51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28</a:t>
            </a:fld>
            <a:endParaRPr/>
          </a:p>
        </p:txBody>
      </p:sp>
      <p:sp>
        <p:nvSpPr>
          <p:cNvPr id="649" name="Google Shape;649;p51"/>
          <p:cNvSpPr txBox="1"/>
          <p:nvPr/>
        </p:nvSpPr>
        <p:spPr>
          <a:xfrm>
            <a:off x="4522248" y="1165845"/>
            <a:ext cx="5124603" cy="497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study examines the spontaneous </a:t>
            </a:r>
            <a:r>
              <a:rPr lang="en-US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disproportionation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the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superoxide anion</a:t>
            </a:r>
            <a:r>
              <a:rPr lang="en-US" b="0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US" b="1" baseline="-25000" dirty="0"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b="0" i="0" u="none" strike="noStrike" cap="none" baseline="30000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US" b="0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its conjugate acid, the </a:t>
            </a:r>
            <a:r>
              <a:rPr lang="en-US" b="1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hydroperoxyl</a:t>
            </a:r>
            <a:r>
              <a:rPr lang="en-US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radical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US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</a:t>
            </a:r>
            <a:r>
              <a:rPr lang="en-US" b="1" i="0" u="none" strike="noStrike" cap="none" baseline="-25000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b="0" i="0" u="none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°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), specifically in aqueous solutions</a:t>
            </a:r>
            <a:endParaRPr lang="en-US" dirty="0"/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endParaRPr lang="en-US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Century Gothic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HO₂ and O₂⁻ are two forms of </a:t>
            </a:r>
            <a:r>
              <a:rPr lang="en-US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same radical</a:t>
            </a:r>
            <a:r>
              <a:rPr lang="en-US" b="0" i="0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species:</a:t>
            </a:r>
            <a:endParaRPr lang="en-US" dirty="0"/>
          </a:p>
          <a:p>
            <a:pPr marL="180000" marR="0" lvl="2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280"/>
              <a:buFont typeface="Century Gothic"/>
              <a:buChar char="•"/>
            </a:pPr>
            <a:r>
              <a:rPr lang="en-US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HO₂</a:t>
            </a:r>
            <a:r>
              <a:rPr lang="en-US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°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protonated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form. </a:t>
            </a:r>
            <a:endParaRPr lang="en-US" dirty="0"/>
          </a:p>
          <a:p>
            <a:pPr marL="180000" marR="0" lvl="2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Century Gothic"/>
              <a:buChar char="•"/>
            </a:pP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O₂⁻</a:t>
            </a:r>
            <a:r>
              <a:rPr lang="en-US" b="0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deprotonated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form.</a:t>
            </a:r>
            <a:endParaRPr lang="en-US" dirty="0"/>
          </a:p>
          <a:p>
            <a:pPr marL="180000" marR="0" lvl="2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       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are in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equilibrium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HO₂</a:t>
            </a:r>
            <a:r>
              <a:rPr lang="en-US" dirty="0">
                <a:solidFill>
                  <a:schemeClr val="dk1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°</a:t>
            </a:r>
            <a:r>
              <a:rPr lang="en-US" b="1" i="0" u="none" strike="noStrike" cap="none" dirty="0">
                <a:solidFill>
                  <a:schemeClr val="dk1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⇋ O₂⁻ + H</a:t>
            </a:r>
            <a:r>
              <a:rPr lang="en-US" b="1" i="0" u="none" strike="noStrike" cap="none" baseline="30000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br>
              <a:rPr lang="en-US" b="1" i="0" u="none" strike="noStrike" cap="none" baseline="30000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b="0" i="0" u="none" strike="noStrike" cap="none" baseline="30000" dirty="0">
              <a:solidFill>
                <a:srgbClr val="000000"/>
              </a:solidFill>
              <a:highlight>
                <a:srgbClr val="FFF2CC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Century Gothic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 disproportionation reactions:</a:t>
            </a:r>
            <a:b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(1) </a:t>
            </a:r>
            <a:r>
              <a:rPr lang="en-US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HO₂</a:t>
            </a:r>
            <a:r>
              <a:rPr lang="en-US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°</a:t>
            </a:r>
            <a:r>
              <a:rPr lang="en-US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+ HO₂</a:t>
            </a:r>
            <a:r>
              <a:rPr lang="en-US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°</a:t>
            </a:r>
            <a:r>
              <a:rPr lang="en-US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→ H₂O₂ + O₂</a:t>
            </a:r>
            <a:b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(2)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HO₂</a:t>
            </a:r>
            <a:r>
              <a:rPr lang="en-US" dirty="0">
                <a:solidFill>
                  <a:schemeClr val="dk1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°</a:t>
            </a:r>
            <a:r>
              <a:rPr lang="en-US" b="1" i="0" u="none" strike="noStrike" cap="none" dirty="0">
                <a:solidFill>
                  <a:schemeClr val="dk1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+ O₂⁻ + H₂O → H₂O₂ + O₂ + OH</a:t>
            </a:r>
            <a:r>
              <a:rPr lang="en-US" b="1" i="0" u="none" strike="noStrike" cap="none" baseline="30000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−</a:t>
            </a:r>
            <a:b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lang="en-US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reaction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between </a:t>
            </a:r>
            <a:r>
              <a:rPr lang="en-US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O₂⁻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radicals is </a:t>
            </a:r>
            <a:r>
              <a:rPr lang="en-US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negligible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dirty="0"/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Century Gothic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lang="en-US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protonation state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the radicals </a:t>
            </a:r>
            <a:r>
              <a:rPr lang="en-US" b="1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depends on </a:t>
            </a:r>
            <a:r>
              <a:rPr lang="en-US" b="1" i="0" u="sng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</a:t>
            </a:r>
            <a:r>
              <a:rPr lang="en-US" b="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US" dirty="0"/>
          </a:p>
          <a:p>
            <a:pPr marL="180000" marR="0" lvl="2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Century Gothic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</a:t>
            </a:r>
            <a:r>
              <a:rPr lang="en-US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 pH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b="1" i="0" u="none" strike="noStrike" cap="none" dirty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HO₂</a:t>
            </a:r>
            <a:r>
              <a:rPr lang="en-US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°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dominates → reaction (1) dominates.</a:t>
            </a:r>
            <a:endParaRPr lang="en-US" dirty="0"/>
          </a:p>
          <a:p>
            <a:pPr marL="180000" marR="0" lvl="2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Century Gothic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9EEB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high pH, O₂⁻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dominates → reaction (2) dominates</a:t>
            </a:r>
            <a:endParaRPr lang="en-US" dirty="0"/>
          </a:p>
          <a:p>
            <a:pPr marL="180000" marR="0" lvl="2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The overall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rate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their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disappearance</a:t>
            </a:r>
            <a:r>
              <a:rPr lang="en-US" b="0" i="0" u="none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changes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</a:t>
            </a:r>
            <a:r>
              <a:rPr lang="en-US" b="1" i="0" u="none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pH</a:t>
            </a:r>
            <a:b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dirty="0"/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Century Gothic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Their </a:t>
            </a:r>
            <a:r>
              <a:rPr lang="en-US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disappearance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follow a  </a:t>
            </a:r>
            <a:r>
              <a:rPr lang="en-US" b="1" i="0" u="sng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second-order decay law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described with the </a:t>
            </a:r>
            <a:r>
              <a:rPr lang="en-US" b="1" i="0" u="sng" strike="noStrike" cap="none" dirty="0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pH-dependent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observed rate constant </a:t>
            </a:r>
            <a:r>
              <a:rPr lang="en-US" b="1" i="0" u="sng" strike="noStrike" cap="none" dirty="0" err="1">
                <a:solidFill>
                  <a:srgbClr val="000000"/>
                </a:solidFill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k_obs</a:t>
            </a:r>
            <a:endParaRPr lang="en-US" u="sng" dirty="0">
              <a:highlight>
                <a:srgbClr val="FFF2CC"/>
              </a:highlight>
            </a:endParaRPr>
          </a:p>
        </p:txBody>
      </p:sp>
      <p:sp>
        <p:nvSpPr>
          <p:cNvPr id="650" name="Google Shape;650;p51"/>
          <p:cNvSpPr/>
          <p:nvPr/>
        </p:nvSpPr>
        <p:spPr>
          <a:xfrm>
            <a:off x="32681" y="1082652"/>
            <a:ext cx="4422361" cy="51708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655;p52" descr="AGV_vUe-i42sMp3Bk1j7RJ4tNA5rTnf4mhSuS5J6uq3ZzbyWxANeyeivr4i33btbWvjiv5ckDMSnxRN2X-QWTb0GSc3IQD2VC0tL4K2TxVIvXoOOwLOPAtyzi7uwX6Mvh0MkYwcW09xH=s2048.png">
            <a:extLst>
              <a:ext uri="{FF2B5EF4-FFF2-40B4-BE49-F238E27FC236}">
                <a16:creationId xmlns:a16="http://schemas.microsoft.com/office/drawing/2014/main" id="{9A1AFA09-50DB-A5EB-0DBB-8F9E0085749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69527" y="2841452"/>
            <a:ext cx="2147262" cy="15823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pic>
        <p:nvPicPr>
          <p:cNvPr id="3" name="Google Shape;656;p52" descr="AGV_vUet4d_nZt91n8a_2rRd3vJ8OAXQXtjnudPFiey8L48gTV8mvjnSh9GgvZNnZRT90T4LORiwF1GzzGgi_qJsW3iXPYVf4yVWX6Gh5Do5WS0Mv_NEkAHt0988tm1NePGCFAPtLttZ9w=s2048.png">
            <a:extLst>
              <a:ext uri="{FF2B5EF4-FFF2-40B4-BE49-F238E27FC236}">
                <a16:creationId xmlns:a16="http://schemas.microsoft.com/office/drawing/2014/main" id="{CB7514BB-D1C6-E2A4-BD2E-17FA9430D04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69527" y="1114551"/>
            <a:ext cx="2147260" cy="1582389"/>
          </a:xfrm>
          <a:prstGeom prst="rect">
            <a:avLst/>
          </a:prstGeom>
          <a:noFill/>
          <a:ln w="50800">
            <a:solidFill>
              <a:srgbClr val="9DEACA"/>
            </a:solidFill>
          </a:ln>
        </p:spPr>
      </p:pic>
      <p:pic>
        <p:nvPicPr>
          <p:cNvPr id="4" name="Google Shape;657;p52" descr="AGV_vUdDwW2R4ntcwY7FUvJuxeZqPgXbhzXLVSltsEYdZ5ukKvdeylnCq64yDnzB6OjPmwxJJ-3lNAocL-yCgzX2OoV0D2Ly70T5mpBbBUz7p0xc6YwXN1kvrtBbbi1LnwxAUs736m-yrA=s2048.png">
            <a:extLst>
              <a:ext uri="{FF2B5EF4-FFF2-40B4-BE49-F238E27FC236}">
                <a16:creationId xmlns:a16="http://schemas.microsoft.com/office/drawing/2014/main" id="{0C955F19-7E64-045D-5EA0-9863AA0118E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05942" y="4669452"/>
            <a:ext cx="2310845" cy="15840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F2CC"/>
            </a:solidFill>
          </a:ln>
        </p:spPr>
      </p:pic>
      <p:pic>
        <p:nvPicPr>
          <p:cNvPr id="5" name="Google Shape;661;p52" descr="AGV_vUeGMTPpy3fB4wWlXdgHYdod6xJU8gEsQUzfIO-pFJjK1A1ebI-lgZEzCRTQ7Jz-AgVLk9NKFOJ2ZqzqR0ihiVydXuFAPzCiNu-wGELD6pEakB8eU-dPpCa2hfz9CIT6uEhBQAt3=s2048.png">
            <a:extLst>
              <a:ext uri="{FF2B5EF4-FFF2-40B4-BE49-F238E27FC236}">
                <a16:creationId xmlns:a16="http://schemas.microsoft.com/office/drawing/2014/main" id="{0095FE20-5DF4-A16B-9755-B9AF9561711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1491" y="5926301"/>
            <a:ext cx="2810937" cy="407117"/>
          </a:xfrm>
          <a:prstGeom prst="rect">
            <a:avLst/>
          </a:prstGeom>
          <a:noFill/>
          <a:ln w="25400" cap="flat" cmpd="sng">
            <a:solidFill>
              <a:srgbClr val="FF26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53" descr="pH_9.00_err.png"/>
          <p:cNvPicPr preferRelativeResize="0"/>
          <p:nvPr/>
        </p:nvPicPr>
        <p:blipFill rotWithShape="1">
          <a:blip r:embed="rId3">
            <a:alphaModFix/>
          </a:blip>
          <a:srcRect r="8143"/>
          <a:stretch/>
        </p:blipFill>
        <p:spPr>
          <a:xfrm>
            <a:off x="5307420" y="4334077"/>
            <a:ext cx="2552186" cy="1904534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53"/>
          <p:cNvSpPr txBox="1"/>
          <p:nvPr/>
        </p:nvSpPr>
        <p:spPr>
          <a:xfrm>
            <a:off x="0" y="258300"/>
            <a:ext cx="1219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9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 validation: 1 MeV electron irradiation - Results and comparisons</a:t>
            </a:r>
            <a:endParaRPr sz="29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9" name="Google Shape;669;p53" descr="pasted-movie.png"/>
          <p:cNvPicPr preferRelativeResize="0"/>
          <p:nvPr/>
        </p:nvPicPr>
        <p:blipFill rotWithShape="1">
          <a:blip r:embed="rId4">
            <a:alphaModFix/>
          </a:blip>
          <a:srcRect l="6909" t="75239" r="6910" b="4342"/>
          <a:stretch/>
        </p:blipFill>
        <p:spPr>
          <a:xfrm>
            <a:off x="-35221" y="1085361"/>
            <a:ext cx="8040878" cy="1069716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3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29</a:t>
            </a:fld>
            <a:endParaRPr/>
          </a:p>
        </p:txBody>
      </p:sp>
      <p:pic>
        <p:nvPicPr>
          <p:cNvPr id="671" name="Google Shape;671;p53" descr="UHDR_IRT-RDM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9883" y="1195628"/>
            <a:ext cx="4191001" cy="509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53" descr="Gvalues_pH2.0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317" y="2283509"/>
            <a:ext cx="2540001" cy="19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53" descr="Gvalues_pH9.0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9723" y="2278943"/>
            <a:ext cx="2540001" cy="19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53" descr="Gvalues_pH4.5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15123" y="2270809"/>
            <a:ext cx="2540001" cy="19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3" descr="pH_2.00_er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24833" y="4364625"/>
            <a:ext cx="2775032" cy="190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53" descr="pH_4.50_err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95553" y="4363217"/>
            <a:ext cx="2779142" cy="190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>
          <a:extLst>
            <a:ext uri="{FF2B5EF4-FFF2-40B4-BE49-F238E27FC236}">
              <a16:creationId xmlns:a16="http://schemas.microsoft.com/office/drawing/2014/main" id="{45BC7036-28B1-AD15-1C0B-CBBC52934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2">
            <a:extLst>
              <a:ext uri="{FF2B5EF4-FFF2-40B4-BE49-F238E27FC236}">
                <a16:creationId xmlns:a16="http://schemas.microsoft.com/office/drawing/2014/main" id="{64656B50-397A-BEFB-E7AF-42099C72B9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5840"/>
            <a:ext cx="3558874" cy="539496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2">
            <a:extLst>
              <a:ext uri="{FF2B5EF4-FFF2-40B4-BE49-F238E27FC236}">
                <a16:creationId xmlns:a16="http://schemas.microsoft.com/office/drawing/2014/main" id="{D66ADCE4-CEAA-AE7B-6091-1417F7A704DC}"/>
              </a:ext>
            </a:extLst>
          </p:cNvPr>
          <p:cNvSpPr txBox="1"/>
          <p:nvPr/>
        </p:nvSpPr>
        <p:spPr>
          <a:xfrm>
            <a:off x="0" y="0"/>
            <a:ext cx="12192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Background</a:t>
            </a:r>
            <a:endParaRPr sz="44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p32">
            <a:extLst>
              <a:ext uri="{FF2B5EF4-FFF2-40B4-BE49-F238E27FC236}">
                <a16:creationId xmlns:a16="http://schemas.microsoft.com/office/drawing/2014/main" id="{64883B7F-708C-9A7D-BF4B-552914424572}"/>
              </a:ext>
            </a:extLst>
          </p:cNvPr>
          <p:cNvSpPr txBox="1"/>
          <p:nvPr/>
        </p:nvSpPr>
        <p:spPr>
          <a:xfrm>
            <a:off x="3655687" y="1983991"/>
            <a:ext cx="84395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l" rt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000" dirty="0"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1895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: Wilhelm </a:t>
            </a:r>
            <a:r>
              <a:rPr lang="en-US" sz="2000" dirty="0" err="1"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Röntgen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discovers </a:t>
            </a:r>
            <a:r>
              <a:rPr lang="en-US" sz="2000" dirty="0"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X-rays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000" dirty="0">
                <a:highlight>
                  <a:srgbClr val="9DEAC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1896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, Jan: </a:t>
            </a:r>
            <a:r>
              <a:rPr lang="en-US" sz="2000" dirty="0">
                <a:highlight>
                  <a:srgbClr val="9DEAC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Emil Grubbe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performs the </a:t>
            </a:r>
            <a:r>
              <a:rPr lang="en-US" sz="2000" dirty="0">
                <a:highlight>
                  <a:srgbClr val="9DEAC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first X-ray treatment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on a breast cancer patient: the success was almost instantaneous. </a:t>
            </a:r>
            <a:b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000" dirty="0">
                <a:latin typeface="Century Gothic"/>
                <a:ea typeface="Century Gothic"/>
                <a:cs typeface="Century Gothic"/>
                <a:sym typeface="Wingdings" pitchFamily="2" charset="2"/>
              </a:rPr>
              <a:t> He founded in Feb </a:t>
            </a:r>
            <a:r>
              <a:rPr lang="en-US" sz="2000" dirty="0">
                <a:highlight>
                  <a:srgbClr val="9DEAC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1896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Wingdings" pitchFamily="2" charset="2"/>
              </a:rPr>
              <a:t> in </a:t>
            </a:r>
            <a:r>
              <a:rPr lang="en-US" sz="2000" dirty="0">
                <a:highlight>
                  <a:srgbClr val="9DEACA"/>
                </a:highlight>
                <a:latin typeface="Century Gothic"/>
                <a:ea typeface="Century Gothic"/>
                <a:cs typeface="Century Gothic"/>
                <a:sym typeface="Wingdings" pitchFamily="2" charset="2"/>
              </a:rPr>
              <a:t>Chicago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Wingdings" pitchFamily="2" charset="2"/>
              </a:rPr>
              <a:t> the </a:t>
            </a:r>
            <a:r>
              <a:rPr lang="en-US" sz="2000" dirty="0">
                <a:highlight>
                  <a:srgbClr val="9DEACA"/>
                </a:highlight>
                <a:latin typeface="Century Gothic"/>
                <a:ea typeface="Century Gothic"/>
                <a:cs typeface="Century Gothic"/>
                <a:sym typeface="Wingdings" pitchFamily="2" charset="2"/>
              </a:rPr>
              <a:t>first RT facility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Wingdings" pitchFamily="2" charset="2"/>
              </a:rPr>
              <a:t>.</a:t>
            </a:r>
            <a:endParaRPr lang="en-US" sz="20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32">
            <a:extLst>
              <a:ext uri="{FF2B5EF4-FFF2-40B4-BE49-F238E27FC236}">
                <a16:creationId xmlns:a16="http://schemas.microsoft.com/office/drawing/2014/main" id="{AF169628-893E-0CDC-0A2D-B59EDAE8997F}"/>
              </a:ext>
            </a:extLst>
          </p:cNvPr>
          <p:cNvSpPr txBox="1"/>
          <p:nvPr/>
        </p:nvSpPr>
        <p:spPr>
          <a:xfrm>
            <a:off x="3655687" y="1174591"/>
            <a:ext cx="354494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3A8652"/>
                </a:solidFill>
                <a:highlight>
                  <a:srgbClr val="9DEAC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Radiotherapy</a:t>
            </a:r>
            <a:r>
              <a:rPr lang="en-US" sz="3400" b="1" dirty="0">
                <a:solidFill>
                  <a:srgbClr val="3A86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3400" b="1" dirty="0">
              <a:solidFill>
                <a:srgbClr val="3A865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32">
            <a:extLst>
              <a:ext uri="{FF2B5EF4-FFF2-40B4-BE49-F238E27FC236}">
                <a16:creationId xmlns:a16="http://schemas.microsoft.com/office/drawing/2014/main" id="{A7F36898-6A69-D45A-6AF5-0965DC976A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3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F6D78-B766-3608-1752-DAFAFE31A9C3}"/>
              </a:ext>
            </a:extLst>
          </p:cNvPr>
          <p:cNvGrpSpPr/>
          <p:nvPr/>
        </p:nvGrpSpPr>
        <p:grpSpPr>
          <a:xfrm>
            <a:off x="8463056" y="3858361"/>
            <a:ext cx="3558874" cy="2257873"/>
            <a:chOff x="7242463" y="3996737"/>
            <a:chExt cx="3742691" cy="2292809"/>
          </a:xfrm>
        </p:grpSpPr>
        <p:pic>
          <p:nvPicPr>
            <p:cNvPr id="3" name="Picture 2" descr="A map of the world&#10;&#10;AI-generated content may be incorrect.">
              <a:extLst>
                <a:ext uri="{FF2B5EF4-FFF2-40B4-BE49-F238E27FC236}">
                  <a16:creationId xmlns:a16="http://schemas.microsoft.com/office/drawing/2014/main" id="{5B110392-F1B6-423F-DB88-BE7452F2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rcRect l="-197" t="-2491" r="21741"/>
            <a:stretch>
              <a:fillRect/>
            </a:stretch>
          </p:blipFill>
          <p:spPr>
            <a:xfrm>
              <a:off x="7242463" y="3996737"/>
              <a:ext cx="3742691" cy="2292809"/>
            </a:xfrm>
            <a:prstGeom prst="rect">
              <a:avLst/>
            </a:prstGeom>
          </p:spPr>
        </p:pic>
        <p:pic>
          <p:nvPicPr>
            <p:cNvPr id="4" name="Picture 3" descr="A map of the world&#10;&#10;AI-generated content may be incorrect.">
              <a:extLst>
                <a:ext uri="{FF2B5EF4-FFF2-40B4-BE49-F238E27FC236}">
                  <a16:creationId xmlns:a16="http://schemas.microsoft.com/office/drawing/2014/main" id="{7E77152F-0AB0-A247-4115-3DF997F49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rcRect l="81668" t="69127"/>
            <a:stretch>
              <a:fillRect/>
            </a:stretch>
          </p:blipFill>
          <p:spPr>
            <a:xfrm>
              <a:off x="7242463" y="5474833"/>
              <a:ext cx="894048" cy="70785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7080A6D-6B5F-A481-BC07-6CCF2BFDD356}"/>
              </a:ext>
            </a:extLst>
          </p:cNvPr>
          <p:cNvSpPr txBox="1"/>
          <p:nvPr/>
        </p:nvSpPr>
        <p:spPr>
          <a:xfrm>
            <a:off x="3582430" y="4054749"/>
            <a:ext cx="4880626" cy="1418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Today: </a:t>
            </a:r>
            <a:b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~ </a:t>
            </a:r>
            <a:r>
              <a:rPr lang="en-US" sz="2000" dirty="0"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r>
              <a:rPr lang="en-US" sz="800" dirty="0"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dirty="0"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000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RT centers </a:t>
            </a:r>
            <a:r>
              <a:rPr lang="en-US" sz="2000" dirty="0">
                <a:highlight>
                  <a:srgbClr val="FFF2CC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worldwide</a:t>
            </a:r>
            <a:b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~ </a:t>
            </a:r>
            <a:r>
              <a:rPr lang="en-US" sz="2000" dirty="0">
                <a:highlight>
                  <a:srgbClr val="9DEAC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200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lang="en-US" sz="2000" dirty="0">
                <a:highlight>
                  <a:srgbClr val="9DEACA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Itay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 (~3 per million people)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028D9-37A6-0EE3-A5FF-0156C35FFD77}"/>
              </a:ext>
            </a:extLst>
          </p:cNvPr>
          <p:cNvSpPr txBox="1"/>
          <p:nvPr/>
        </p:nvSpPr>
        <p:spPr>
          <a:xfrm>
            <a:off x="3536788" y="5735312"/>
            <a:ext cx="5118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Wawrzuta</a:t>
            </a:r>
            <a:r>
              <a:rPr lang="en-GB" sz="800" dirty="0">
                <a:latin typeface="Menlo" panose="020B0609030804020204" pitchFamily="49" charset="0"/>
              </a:rPr>
              <a:t> D. et al</a:t>
            </a:r>
            <a:r>
              <a:rPr lang="en-GB" sz="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</a:t>
            </a:r>
          </a:p>
          <a:p>
            <a:pPr>
              <a:buNone/>
            </a:pPr>
            <a:r>
              <a:rPr lang="en-GB" sz="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“Global access to radiotherapy: A geospatial analysis of current disparities and optimal facility placement”,</a:t>
            </a:r>
            <a:r>
              <a:rPr lang="en-GB" sz="800" dirty="0">
                <a:latin typeface="Menlo" panose="020B0609030804020204" pitchFamily="49" charset="0"/>
              </a:rPr>
              <a:t> </a:t>
            </a:r>
            <a:r>
              <a:rPr lang="en-GB" sz="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Radiotherapy and Oncology</a:t>
            </a:r>
            <a:r>
              <a:rPr lang="en-GB" sz="800" dirty="0">
                <a:latin typeface="Menlo" panose="020B0609030804020204" pitchFamily="49" charset="0"/>
              </a:rPr>
              <a:t> </a:t>
            </a:r>
            <a:r>
              <a:rPr lang="en-GB" sz="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211(2025)</a:t>
            </a:r>
          </a:p>
          <a:p>
            <a:pPr>
              <a:buNone/>
            </a:pPr>
            <a:r>
              <a:rPr lang="en-GB" sz="800" dirty="0">
                <a:solidFill>
                  <a:srgbClr val="000000"/>
                </a:solidFill>
                <a:effectLst/>
                <a:latin typeface="Menlo" panose="020B0609030804020204" pitchFamily="49" charset="0"/>
                <a:hlinkClick r:id="rId5"/>
              </a:rPr>
              <a:t>10.1016/j.radonc.2025.111061</a:t>
            </a:r>
            <a:endParaRPr lang="en-GB" sz="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C2852-FBAD-66EB-5FC1-A6BA3AD3C082}"/>
              </a:ext>
            </a:extLst>
          </p:cNvPr>
          <p:cNvSpPr txBox="1"/>
          <p:nvPr/>
        </p:nvSpPr>
        <p:spPr>
          <a:xfrm>
            <a:off x="9047683" y="6070234"/>
            <a:ext cx="21017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IAEA's DIRAC database</a:t>
            </a:r>
            <a:endParaRPr lang="en-IT" dirty="0"/>
          </a:p>
        </p:txBody>
      </p:sp>
      <p:grpSp>
        <p:nvGrpSpPr>
          <p:cNvPr id="14" name="Google Shape;264;p31">
            <a:extLst>
              <a:ext uri="{FF2B5EF4-FFF2-40B4-BE49-F238E27FC236}">
                <a16:creationId xmlns:a16="http://schemas.microsoft.com/office/drawing/2014/main" id="{6DF5F479-A382-D8C5-49FE-75A7CB6E3696}"/>
              </a:ext>
            </a:extLst>
          </p:cNvPr>
          <p:cNvGrpSpPr/>
          <p:nvPr/>
        </p:nvGrpSpPr>
        <p:grpSpPr>
          <a:xfrm>
            <a:off x="6979291" y="1153600"/>
            <a:ext cx="4899911" cy="1111426"/>
            <a:chOff x="256070" y="2316413"/>
            <a:chExt cx="4859909" cy="2104603"/>
          </a:xfrm>
        </p:grpSpPr>
        <p:sp>
          <p:nvSpPr>
            <p:cNvPr id="15" name="Google Shape;265;p31">
              <a:extLst>
                <a:ext uri="{FF2B5EF4-FFF2-40B4-BE49-F238E27FC236}">
                  <a16:creationId xmlns:a16="http://schemas.microsoft.com/office/drawing/2014/main" id="{FBD0EDB5-3052-E250-20EE-D224B4E1108B}"/>
                </a:ext>
              </a:extLst>
            </p:cNvPr>
            <p:cNvSpPr/>
            <p:nvPr/>
          </p:nvSpPr>
          <p:spPr>
            <a:xfrm>
              <a:off x="506788" y="2316413"/>
              <a:ext cx="4609191" cy="1609277"/>
            </a:xfrm>
            <a:prstGeom prst="roundRect">
              <a:avLst>
                <a:gd name="adj" fmla="val 4569"/>
              </a:avLst>
            </a:prstGeom>
            <a:solidFill>
              <a:srgbClr val="E5F9F2">
                <a:alpha val="74900"/>
              </a:srgbClr>
            </a:solidFill>
            <a:ln w="22100" cap="flat" cmpd="sng">
              <a:solidFill>
                <a:srgbClr val="B7D5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8300" tIns="88300" rIns="88300" bIns="88300" anchor="ctr" anchorCtr="0">
              <a:noAutofit/>
            </a:bodyPr>
            <a:lstStyle/>
            <a:p>
              <a:pPr algn="ctr"/>
              <a:r>
                <a:rPr lang="en-GB" sz="1800" b="1" dirty="0">
                  <a:solidFill>
                    <a:srgbClr val="3A8652"/>
                  </a:solidFill>
                  <a:latin typeface="Century Gothic" panose="020B0502020202020204" pitchFamily="34" charset="0"/>
                </a:rPr>
                <a:t>medical treatment using radiation to damage cancer cells while minimizing harm to surrounding healthy tissue</a:t>
              </a:r>
              <a:endParaRPr lang="en-IT" sz="1800" b="1" dirty="0">
                <a:solidFill>
                  <a:srgbClr val="3A865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Google Shape;267;p31">
              <a:extLst>
                <a:ext uri="{FF2B5EF4-FFF2-40B4-BE49-F238E27FC236}">
                  <a16:creationId xmlns:a16="http://schemas.microsoft.com/office/drawing/2014/main" id="{191B5F9E-25A8-E661-C039-E8BDDFA8011F}"/>
                </a:ext>
              </a:extLst>
            </p:cNvPr>
            <p:cNvSpPr/>
            <p:nvPr/>
          </p:nvSpPr>
          <p:spPr>
            <a:xfrm>
              <a:off x="256070" y="2319216"/>
              <a:ext cx="3516000" cy="21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858"/>
                </a:spcBef>
                <a:spcAft>
                  <a:spcPts val="143"/>
                </a:spcAft>
                <a:buClr>
                  <a:schemeClr val="dk1"/>
                </a:buClr>
                <a:buSzPts val="786"/>
                <a:buFont typeface="Arial"/>
                <a:buNone/>
              </a:pPr>
              <a:endParaRPr sz="2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185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BF2B5"/>
            </a:gs>
            <a:gs pos="100000">
              <a:srgbClr val="BDE6CE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4"/>
          <p:cNvSpPr txBox="1"/>
          <p:nvPr/>
        </p:nvSpPr>
        <p:spPr>
          <a:xfrm>
            <a:off x="516630" y="75975"/>
            <a:ext cx="11037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Summary</a:t>
            </a:r>
            <a:endParaRPr sz="5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6" name="Google Shape;686;p54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30</a:t>
            </a:fld>
            <a:endParaRPr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BACFBF-698C-2E45-6E5A-ABA17E1092A8}"/>
              </a:ext>
            </a:extLst>
          </p:cNvPr>
          <p:cNvGrpSpPr/>
          <p:nvPr/>
        </p:nvGrpSpPr>
        <p:grpSpPr>
          <a:xfrm>
            <a:off x="173255" y="1379319"/>
            <a:ext cx="11380975" cy="4771223"/>
            <a:chOff x="604957" y="1039343"/>
            <a:chExt cx="13393687" cy="6245615"/>
          </a:xfrm>
        </p:grpSpPr>
        <p:sp>
          <p:nvSpPr>
            <p:cNvPr id="39" name="Shape 1">
              <a:extLst>
                <a:ext uri="{FF2B5EF4-FFF2-40B4-BE49-F238E27FC236}">
                  <a16:creationId xmlns:a16="http://schemas.microsoft.com/office/drawing/2014/main" id="{A6859D9A-9F41-8086-9D94-7807F62D4EB9}"/>
                </a:ext>
              </a:extLst>
            </p:cNvPr>
            <p:cNvSpPr/>
            <p:nvPr/>
          </p:nvSpPr>
          <p:spPr>
            <a:xfrm>
              <a:off x="799386" y="1101804"/>
              <a:ext cx="22860" cy="6183154"/>
            </a:xfrm>
            <a:prstGeom prst="roundRect">
              <a:avLst>
                <a:gd name="adj" fmla="val 680540"/>
              </a:avLst>
            </a:prstGeom>
            <a:solidFill>
              <a:srgbClr val="B7D5CA"/>
            </a:solidFill>
            <a:ln w="25400">
              <a:solidFill>
                <a:srgbClr val="3A8652"/>
              </a:solidFill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40" name="Shape 2">
              <a:extLst>
                <a:ext uri="{FF2B5EF4-FFF2-40B4-BE49-F238E27FC236}">
                  <a16:creationId xmlns:a16="http://schemas.microsoft.com/office/drawing/2014/main" id="{0F299120-2C16-1B55-7F71-749D89CF302C}"/>
                </a:ext>
              </a:extLst>
            </p:cNvPr>
            <p:cNvSpPr/>
            <p:nvPr/>
          </p:nvSpPr>
          <p:spPr>
            <a:xfrm>
              <a:off x="970955" y="1284803"/>
              <a:ext cx="518517" cy="22860"/>
            </a:xfrm>
            <a:prstGeom prst="roundRect">
              <a:avLst>
                <a:gd name="adj" fmla="val 680540"/>
              </a:avLst>
            </a:prstGeom>
            <a:solidFill>
              <a:srgbClr val="198060"/>
            </a:solidFill>
            <a:ln w="25400">
              <a:solidFill>
                <a:srgbClr val="3A8652"/>
              </a:solidFill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41" name="Shape 3">
              <a:extLst>
                <a:ext uri="{FF2B5EF4-FFF2-40B4-BE49-F238E27FC236}">
                  <a16:creationId xmlns:a16="http://schemas.microsoft.com/office/drawing/2014/main" id="{D329094B-B1C3-9178-73BE-105B9285EA9A}"/>
                </a:ext>
              </a:extLst>
            </p:cNvPr>
            <p:cNvSpPr/>
            <p:nvPr/>
          </p:nvSpPr>
          <p:spPr>
            <a:xfrm>
              <a:off x="604957" y="1101804"/>
              <a:ext cx="388858" cy="388858"/>
            </a:xfrm>
            <a:prstGeom prst="roundRect">
              <a:avLst>
                <a:gd name="adj" fmla="val 40007"/>
              </a:avLst>
            </a:prstGeom>
            <a:solidFill>
              <a:srgbClr val="006747"/>
            </a:solidFill>
            <a:ln w="25400">
              <a:solidFill>
                <a:srgbClr val="3A8652"/>
              </a:solidFill>
              <a:prstDash val="solid"/>
            </a:ln>
          </p:spPr>
          <p:txBody>
            <a:bodyPr/>
            <a:lstStyle/>
            <a:p>
              <a:endParaRPr lang="en-IT"/>
            </a:p>
          </p:txBody>
        </p:sp>
        <p:pic>
          <p:nvPicPr>
            <p:cNvPr id="42" name="Image 0" descr="preencoded.png">
              <a:extLst>
                <a:ext uri="{FF2B5EF4-FFF2-40B4-BE49-F238E27FC236}">
                  <a16:creationId xmlns:a16="http://schemas.microsoft.com/office/drawing/2014/main" id="{7ACCA4AA-C580-6CBE-410F-CB9ABE91C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786" y="1134189"/>
              <a:ext cx="259199" cy="324088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43" name="Text 4">
              <a:extLst>
                <a:ext uri="{FF2B5EF4-FFF2-40B4-BE49-F238E27FC236}">
                  <a16:creationId xmlns:a16="http://schemas.microsoft.com/office/drawing/2014/main" id="{6DBCE51C-A827-608A-EF76-4FCFC4C309CF}"/>
                </a:ext>
              </a:extLst>
            </p:cNvPr>
            <p:cNvSpPr/>
            <p:nvPr/>
          </p:nvSpPr>
          <p:spPr>
            <a:xfrm>
              <a:off x="1489472" y="1039343"/>
              <a:ext cx="5592895" cy="497271"/>
            </a:xfrm>
            <a:prstGeom prst="rect">
              <a:avLst/>
            </a:prstGeom>
            <a:noFill/>
            <a:ln w="25400">
              <a:solidFill>
                <a:srgbClr val="3A8652"/>
              </a:solidFill>
            </a:ln>
          </p:spPr>
          <p:txBody>
            <a:bodyPr wrap="none" lIns="0" tIns="0" rIns="0" bIns="0" rtlCol="0" anchor="ctr"/>
            <a:lstStyle/>
            <a:p>
              <a:pPr>
                <a:lnSpc>
                  <a:spcPts val="2550"/>
                </a:lnSpc>
              </a:pP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 2001: 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Geant4-DNA was "</a:t>
              </a: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born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" thanks to the </a:t>
              </a: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ESA</a:t>
              </a:r>
              <a:endParaRPr lang="en-US" sz="16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4" name="Shape 6">
              <a:extLst>
                <a:ext uri="{FF2B5EF4-FFF2-40B4-BE49-F238E27FC236}">
                  <a16:creationId xmlns:a16="http://schemas.microsoft.com/office/drawing/2014/main" id="{92C26065-3BB2-C813-2940-6670DD8BA04B}"/>
                </a:ext>
              </a:extLst>
            </p:cNvPr>
            <p:cNvSpPr/>
            <p:nvPr/>
          </p:nvSpPr>
          <p:spPr>
            <a:xfrm>
              <a:off x="970955" y="2414707"/>
              <a:ext cx="518517" cy="22860"/>
            </a:xfrm>
            <a:prstGeom prst="roundRect">
              <a:avLst>
                <a:gd name="adj" fmla="val 680540"/>
              </a:avLst>
            </a:prstGeom>
            <a:solidFill>
              <a:srgbClr val="42AF61"/>
            </a:solidFill>
            <a:ln w="25400">
              <a:solidFill>
                <a:srgbClr val="3A8652"/>
              </a:solidFill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45" name="Shape 7">
              <a:extLst>
                <a:ext uri="{FF2B5EF4-FFF2-40B4-BE49-F238E27FC236}">
                  <a16:creationId xmlns:a16="http://schemas.microsoft.com/office/drawing/2014/main" id="{D671D7AE-71AC-B67E-C184-0124F547263D}"/>
                </a:ext>
              </a:extLst>
            </p:cNvPr>
            <p:cNvSpPr/>
            <p:nvPr/>
          </p:nvSpPr>
          <p:spPr>
            <a:xfrm>
              <a:off x="604957" y="2231708"/>
              <a:ext cx="388858" cy="388858"/>
            </a:xfrm>
            <a:prstGeom prst="roundRect">
              <a:avLst>
                <a:gd name="adj" fmla="val 40007"/>
              </a:avLst>
            </a:prstGeom>
            <a:solidFill>
              <a:srgbClr val="5CC97B"/>
            </a:solidFill>
            <a:ln w="25400">
              <a:solidFill>
                <a:srgbClr val="3A8652"/>
              </a:solidFill>
              <a:prstDash val="solid"/>
            </a:ln>
          </p:spPr>
          <p:txBody>
            <a:bodyPr/>
            <a:lstStyle/>
            <a:p>
              <a:endParaRPr lang="en-IT"/>
            </a:p>
          </p:txBody>
        </p:sp>
        <p:pic>
          <p:nvPicPr>
            <p:cNvPr id="46" name="Image 1" descr="preencoded.png">
              <a:extLst>
                <a:ext uri="{FF2B5EF4-FFF2-40B4-BE49-F238E27FC236}">
                  <a16:creationId xmlns:a16="http://schemas.microsoft.com/office/drawing/2014/main" id="{050F0161-65E9-E095-7678-5A032DA7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786" y="2264093"/>
              <a:ext cx="259199" cy="324088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47" name="Text 8">
              <a:extLst>
                <a:ext uri="{FF2B5EF4-FFF2-40B4-BE49-F238E27FC236}">
                  <a16:creationId xmlns:a16="http://schemas.microsoft.com/office/drawing/2014/main" id="{36275A6A-2022-F694-26E7-FD0B534A401B}"/>
                </a:ext>
              </a:extLst>
            </p:cNvPr>
            <p:cNvSpPr/>
            <p:nvPr/>
          </p:nvSpPr>
          <p:spPr>
            <a:xfrm>
              <a:off x="1489472" y="2210329"/>
              <a:ext cx="3019639" cy="497271"/>
            </a:xfrm>
            <a:prstGeom prst="rect">
              <a:avLst/>
            </a:prstGeom>
            <a:noFill/>
            <a:ln w="25400">
              <a:solidFill>
                <a:srgbClr val="3A8652"/>
              </a:solidFill>
            </a:ln>
          </p:spPr>
          <p:txBody>
            <a:bodyPr wrap="none" lIns="0" tIns="0" rIns="0" bIns="0" rtlCol="0" anchor="ctr"/>
            <a:lstStyle/>
            <a:p>
              <a:pPr>
                <a:lnSpc>
                  <a:spcPts val="2550"/>
                </a:lnSpc>
              </a:pP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 2007: 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First</a:t>
              </a: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 Physics 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Models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48" name="Shape 10">
              <a:extLst>
                <a:ext uri="{FF2B5EF4-FFF2-40B4-BE49-F238E27FC236}">
                  <a16:creationId xmlns:a16="http://schemas.microsoft.com/office/drawing/2014/main" id="{FCC7F81F-A96A-5A25-696D-85EF9C6B19DF}"/>
                </a:ext>
              </a:extLst>
            </p:cNvPr>
            <p:cNvSpPr/>
            <p:nvPr/>
          </p:nvSpPr>
          <p:spPr>
            <a:xfrm>
              <a:off x="970955" y="3544610"/>
              <a:ext cx="518517" cy="22860"/>
            </a:xfrm>
            <a:prstGeom prst="roundRect">
              <a:avLst>
                <a:gd name="adj" fmla="val 680540"/>
              </a:avLst>
            </a:prstGeom>
            <a:solidFill>
              <a:srgbClr val="198060"/>
            </a:solidFill>
            <a:ln w="25400">
              <a:solidFill>
                <a:srgbClr val="3A8652"/>
              </a:solidFill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49" name="Shape 11">
              <a:extLst>
                <a:ext uri="{FF2B5EF4-FFF2-40B4-BE49-F238E27FC236}">
                  <a16:creationId xmlns:a16="http://schemas.microsoft.com/office/drawing/2014/main" id="{AD565042-4471-B161-324A-5EB91D70490B}"/>
                </a:ext>
              </a:extLst>
            </p:cNvPr>
            <p:cNvSpPr/>
            <p:nvPr/>
          </p:nvSpPr>
          <p:spPr>
            <a:xfrm>
              <a:off x="604957" y="3361611"/>
              <a:ext cx="388858" cy="388858"/>
            </a:xfrm>
            <a:prstGeom prst="roundRect">
              <a:avLst>
                <a:gd name="adj" fmla="val 40007"/>
              </a:avLst>
            </a:prstGeom>
            <a:solidFill>
              <a:srgbClr val="006747"/>
            </a:solidFill>
            <a:ln w="25400">
              <a:solidFill>
                <a:srgbClr val="3A8652"/>
              </a:solidFill>
              <a:prstDash val="solid"/>
            </a:ln>
          </p:spPr>
          <p:txBody>
            <a:bodyPr/>
            <a:lstStyle/>
            <a:p>
              <a:endParaRPr lang="en-IT"/>
            </a:p>
          </p:txBody>
        </p:sp>
        <p:pic>
          <p:nvPicPr>
            <p:cNvPr id="50" name="Image 2" descr="preencoded.png">
              <a:extLst>
                <a:ext uri="{FF2B5EF4-FFF2-40B4-BE49-F238E27FC236}">
                  <a16:creationId xmlns:a16="http://schemas.microsoft.com/office/drawing/2014/main" id="{7DE8C91C-F76B-B063-EBC8-B988702DB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786" y="3393996"/>
              <a:ext cx="259199" cy="324088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51" name="Text 12">
              <a:extLst>
                <a:ext uri="{FF2B5EF4-FFF2-40B4-BE49-F238E27FC236}">
                  <a16:creationId xmlns:a16="http://schemas.microsoft.com/office/drawing/2014/main" id="{C5B00BF2-0D6D-3FC1-F7BC-F61881F691DA}"/>
                </a:ext>
              </a:extLst>
            </p:cNvPr>
            <p:cNvSpPr/>
            <p:nvPr/>
          </p:nvSpPr>
          <p:spPr>
            <a:xfrm>
              <a:off x="1489472" y="3330310"/>
              <a:ext cx="3882898" cy="497271"/>
            </a:xfrm>
            <a:prstGeom prst="rect">
              <a:avLst/>
            </a:prstGeom>
            <a:noFill/>
            <a:ln w="25400">
              <a:solidFill>
                <a:srgbClr val="3A8652"/>
              </a:solidFill>
            </a:ln>
          </p:spPr>
          <p:txBody>
            <a:bodyPr wrap="none" lIns="0" tIns="0" rIns="0" bIns="0" rtlCol="0" anchor="ctr"/>
            <a:lstStyle/>
            <a:p>
              <a:pPr>
                <a:lnSpc>
                  <a:spcPts val="2550"/>
                </a:lnSpc>
              </a:pP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 2014: Chemistry 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stage released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52" name="Shape 14">
              <a:extLst>
                <a:ext uri="{FF2B5EF4-FFF2-40B4-BE49-F238E27FC236}">
                  <a16:creationId xmlns:a16="http://schemas.microsoft.com/office/drawing/2014/main" id="{B5742B4F-80C8-9207-3E57-38444CA5B9E0}"/>
                </a:ext>
              </a:extLst>
            </p:cNvPr>
            <p:cNvSpPr/>
            <p:nvPr/>
          </p:nvSpPr>
          <p:spPr>
            <a:xfrm>
              <a:off x="970955" y="4620458"/>
              <a:ext cx="518517" cy="22860"/>
            </a:xfrm>
            <a:prstGeom prst="roundRect">
              <a:avLst>
                <a:gd name="adj" fmla="val 680540"/>
              </a:avLst>
            </a:prstGeom>
            <a:solidFill>
              <a:srgbClr val="42AF61"/>
            </a:solidFill>
            <a:ln w="25400">
              <a:solidFill>
                <a:srgbClr val="3A8652"/>
              </a:solidFill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53" name="Shape 15">
              <a:extLst>
                <a:ext uri="{FF2B5EF4-FFF2-40B4-BE49-F238E27FC236}">
                  <a16:creationId xmlns:a16="http://schemas.microsoft.com/office/drawing/2014/main" id="{B3E28977-596D-316A-AE33-0E34710163A4}"/>
                </a:ext>
              </a:extLst>
            </p:cNvPr>
            <p:cNvSpPr/>
            <p:nvPr/>
          </p:nvSpPr>
          <p:spPr>
            <a:xfrm>
              <a:off x="604957" y="4437459"/>
              <a:ext cx="388858" cy="388858"/>
            </a:xfrm>
            <a:prstGeom prst="roundRect">
              <a:avLst>
                <a:gd name="adj" fmla="val 40007"/>
              </a:avLst>
            </a:prstGeom>
            <a:solidFill>
              <a:srgbClr val="5CC97B"/>
            </a:solidFill>
            <a:ln w="25400">
              <a:solidFill>
                <a:srgbClr val="3A8652"/>
              </a:solidFill>
              <a:prstDash val="solid"/>
            </a:ln>
          </p:spPr>
          <p:txBody>
            <a:bodyPr/>
            <a:lstStyle/>
            <a:p>
              <a:endParaRPr lang="en-IT"/>
            </a:p>
          </p:txBody>
        </p:sp>
        <p:pic>
          <p:nvPicPr>
            <p:cNvPr id="54" name="Image 3" descr="preencoded.png">
              <a:extLst>
                <a:ext uri="{FF2B5EF4-FFF2-40B4-BE49-F238E27FC236}">
                  <a16:creationId xmlns:a16="http://schemas.microsoft.com/office/drawing/2014/main" id="{B782121D-B094-9F91-90F9-6F44C0EA7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786" y="4469844"/>
              <a:ext cx="259199" cy="324088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55" name="Text 16">
              <a:extLst>
                <a:ext uri="{FF2B5EF4-FFF2-40B4-BE49-F238E27FC236}">
                  <a16:creationId xmlns:a16="http://schemas.microsoft.com/office/drawing/2014/main" id="{A2D98088-527E-44CF-F031-FC7C25749D76}"/>
                </a:ext>
              </a:extLst>
            </p:cNvPr>
            <p:cNvSpPr/>
            <p:nvPr/>
          </p:nvSpPr>
          <p:spPr>
            <a:xfrm>
              <a:off x="1489472" y="4394683"/>
              <a:ext cx="12509172" cy="497271"/>
            </a:xfrm>
            <a:prstGeom prst="rect">
              <a:avLst/>
            </a:prstGeom>
            <a:noFill/>
            <a:ln w="25400">
              <a:solidFill>
                <a:srgbClr val="3A8652"/>
              </a:solidFill>
            </a:ln>
          </p:spPr>
          <p:txBody>
            <a:bodyPr wrap="none" lIns="0" tIns="0" rIns="0" bIns="0" rtlCol="0" anchor="ctr"/>
            <a:lstStyle/>
            <a:p>
              <a:pPr>
                <a:lnSpc>
                  <a:spcPts val="2550"/>
                </a:lnSpc>
              </a:pPr>
              <a:r>
                <a:rPr lang="en-US" sz="20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 </a:t>
              </a: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2019: </a:t>
              </a: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dnadamage1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: 1st fully integrated radiobiological application —&gt; </a:t>
              </a:r>
              <a:r>
                <a:rPr lang="en-US" sz="1600" b="1" dirty="0">
                  <a:solidFill>
                    <a:srgbClr val="4B4A4A"/>
                  </a:solidFill>
                  <a:highlight>
                    <a:srgbClr val="FFFF00"/>
                  </a:highlight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2021</a:t>
              </a:r>
              <a:r>
                <a:rPr lang="en-US" sz="1600" dirty="0">
                  <a:solidFill>
                    <a:srgbClr val="4B4A4A"/>
                  </a:solidFill>
                  <a:highlight>
                    <a:srgbClr val="FFFF00"/>
                  </a:highlight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 1st G4-DNA Master Thesis @LNS</a:t>
              </a:r>
              <a:endParaRPr lang="en-US" sz="1600" dirty="0">
                <a:highlight>
                  <a:srgbClr val="FFFF00"/>
                </a:highlight>
                <a:latin typeface="Century Gothic" panose="020B0502020202020204" pitchFamily="34" charset="0"/>
              </a:endParaRPr>
            </a:p>
          </p:txBody>
        </p:sp>
        <p:sp>
          <p:nvSpPr>
            <p:cNvPr id="56" name="Shape 18">
              <a:extLst>
                <a:ext uri="{FF2B5EF4-FFF2-40B4-BE49-F238E27FC236}">
                  <a16:creationId xmlns:a16="http://schemas.microsoft.com/office/drawing/2014/main" id="{01BAE49B-1AD1-265B-6771-7E23C8392495}"/>
                </a:ext>
              </a:extLst>
            </p:cNvPr>
            <p:cNvSpPr/>
            <p:nvPr/>
          </p:nvSpPr>
          <p:spPr>
            <a:xfrm>
              <a:off x="970955" y="5702856"/>
              <a:ext cx="518517" cy="22860"/>
            </a:xfrm>
            <a:prstGeom prst="roundRect">
              <a:avLst>
                <a:gd name="adj" fmla="val 680540"/>
              </a:avLst>
            </a:prstGeom>
            <a:solidFill>
              <a:srgbClr val="198060"/>
            </a:solidFill>
            <a:ln w="25400">
              <a:solidFill>
                <a:srgbClr val="3A8652"/>
              </a:solidFill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57" name="Shape 19">
              <a:extLst>
                <a:ext uri="{FF2B5EF4-FFF2-40B4-BE49-F238E27FC236}">
                  <a16:creationId xmlns:a16="http://schemas.microsoft.com/office/drawing/2014/main" id="{444A5E7A-9C3C-851A-E285-8235FDE260E2}"/>
                </a:ext>
              </a:extLst>
            </p:cNvPr>
            <p:cNvSpPr/>
            <p:nvPr/>
          </p:nvSpPr>
          <p:spPr>
            <a:xfrm>
              <a:off x="604957" y="5519857"/>
              <a:ext cx="388858" cy="388858"/>
            </a:xfrm>
            <a:prstGeom prst="roundRect">
              <a:avLst>
                <a:gd name="adj" fmla="val 40007"/>
              </a:avLst>
            </a:prstGeom>
            <a:solidFill>
              <a:srgbClr val="006747"/>
            </a:solidFill>
            <a:ln w="25400">
              <a:solidFill>
                <a:srgbClr val="3A8652"/>
              </a:solidFill>
              <a:prstDash val="solid"/>
            </a:ln>
          </p:spPr>
          <p:txBody>
            <a:bodyPr/>
            <a:lstStyle/>
            <a:p>
              <a:endParaRPr lang="en-IT"/>
            </a:p>
          </p:txBody>
        </p:sp>
        <p:pic>
          <p:nvPicPr>
            <p:cNvPr id="58" name="Image 4" descr="preencoded.png">
              <a:extLst>
                <a:ext uri="{FF2B5EF4-FFF2-40B4-BE49-F238E27FC236}">
                  <a16:creationId xmlns:a16="http://schemas.microsoft.com/office/drawing/2014/main" id="{FAC82010-2251-6A6D-7CF2-774E68932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786" y="5552242"/>
              <a:ext cx="259199" cy="324088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59" name="Text 20">
              <a:extLst>
                <a:ext uri="{FF2B5EF4-FFF2-40B4-BE49-F238E27FC236}">
                  <a16:creationId xmlns:a16="http://schemas.microsoft.com/office/drawing/2014/main" id="{FB35C77C-98DC-67B8-512A-C9A3A423F48B}"/>
                </a:ext>
              </a:extLst>
            </p:cNvPr>
            <p:cNvSpPr/>
            <p:nvPr/>
          </p:nvSpPr>
          <p:spPr>
            <a:xfrm>
              <a:off x="1489472" y="5496066"/>
              <a:ext cx="8427281" cy="497271"/>
            </a:xfrm>
            <a:prstGeom prst="rect">
              <a:avLst/>
            </a:prstGeom>
            <a:noFill/>
            <a:ln w="25400">
              <a:solidFill>
                <a:srgbClr val="3A8652"/>
              </a:solidFill>
            </a:ln>
          </p:spPr>
          <p:txBody>
            <a:bodyPr wrap="none" lIns="0" tIns="0" rIns="0" bIns="0" rtlCol="0" anchor="ctr"/>
            <a:lstStyle/>
            <a:p>
              <a:pPr>
                <a:lnSpc>
                  <a:spcPts val="2100"/>
                </a:lnSpc>
              </a:pP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 2022: </a:t>
              </a:r>
              <a:r>
                <a:rPr lang="en-US" sz="1600" b="1" dirty="0" err="1">
                  <a:solidFill>
                    <a:srgbClr val="4B4A4A"/>
                  </a:solidFill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moleculardna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 —&gt; </a:t>
              </a: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2025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 </a:t>
              </a:r>
              <a:r>
                <a:rPr lang="en-US" sz="1600" b="1" dirty="0">
                  <a:solidFill>
                    <a:srgbClr val="4B4A4A"/>
                  </a:solidFill>
                  <a:highlight>
                    <a:srgbClr val="00FFFF"/>
                  </a:highlight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BNCT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, </a:t>
              </a:r>
              <a:r>
                <a:rPr lang="en-US" sz="1600" b="1" dirty="0">
                  <a:solidFill>
                    <a:srgbClr val="4B4A4A"/>
                  </a:solidFill>
                  <a:highlight>
                    <a:srgbClr val="FAA1A1"/>
                  </a:highlight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Biologically Adaptive Radiotherapy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60" name="Shape 22">
              <a:extLst>
                <a:ext uri="{FF2B5EF4-FFF2-40B4-BE49-F238E27FC236}">
                  <a16:creationId xmlns:a16="http://schemas.microsoft.com/office/drawing/2014/main" id="{E258AD91-0F44-2CC0-CFA9-3AEAAEC2FB83}"/>
                </a:ext>
              </a:extLst>
            </p:cNvPr>
            <p:cNvSpPr/>
            <p:nvPr/>
          </p:nvSpPr>
          <p:spPr>
            <a:xfrm>
              <a:off x="970955" y="6758226"/>
              <a:ext cx="518517" cy="22860"/>
            </a:xfrm>
            <a:prstGeom prst="roundRect">
              <a:avLst>
                <a:gd name="adj" fmla="val 680540"/>
              </a:avLst>
            </a:prstGeom>
            <a:solidFill>
              <a:srgbClr val="42AF61"/>
            </a:solidFill>
            <a:ln w="25400">
              <a:solidFill>
                <a:srgbClr val="3A8652"/>
              </a:solidFill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61" name="Shape 23">
              <a:extLst>
                <a:ext uri="{FF2B5EF4-FFF2-40B4-BE49-F238E27FC236}">
                  <a16:creationId xmlns:a16="http://schemas.microsoft.com/office/drawing/2014/main" id="{249D93F0-3D5B-4FF7-5F08-249098EFDE9B}"/>
                </a:ext>
              </a:extLst>
            </p:cNvPr>
            <p:cNvSpPr/>
            <p:nvPr/>
          </p:nvSpPr>
          <p:spPr>
            <a:xfrm>
              <a:off x="604957" y="6575227"/>
              <a:ext cx="388858" cy="388858"/>
            </a:xfrm>
            <a:prstGeom prst="roundRect">
              <a:avLst>
                <a:gd name="adj" fmla="val 40007"/>
              </a:avLst>
            </a:prstGeom>
            <a:solidFill>
              <a:srgbClr val="5CC97B"/>
            </a:solidFill>
            <a:ln w="25400">
              <a:solidFill>
                <a:srgbClr val="3A8652"/>
              </a:solidFill>
              <a:prstDash val="solid"/>
            </a:ln>
          </p:spPr>
          <p:txBody>
            <a:bodyPr/>
            <a:lstStyle/>
            <a:p>
              <a:endParaRPr lang="en-IT"/>
            </a:p>
          </p:txBody>
        </p:sp>
        <p:pic>
          <p:nvPicPr>
            <p:cNvPr id="62" name="Image 5" descr="preencoded.png">
              <a:extLst>
                <a:ext uri="{FF2B5EF4-FFF2-40B4-BE49-F238E27FC236}">
                  <a16:creationId xmlns:a16="http://schemas.microsoft.com/office/drawing/2014/main" id="{1F6261B3-F684-B9DC-3FCF-9455E322C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786" y="6607612"/>
              <a:ext cx="259199" cy="324088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63" name="Text 24">
              <a:extLst>
                <a:ext uri="{FF2B5EF4-FFF2-40B4-BE49-F238E27FC236}">
                  <a16:creationId xmlns:a16="http://schemas.microsoft.com/office/drawing/2014/main" id="{2F34AEE0-8CEB-D38D-8D83-2A82F49C1B2B}"/>
                </a:ext>
              </a:extLst>
            </p:cNvPr>
            <p:cNvSpPr/>
            <p:nvPr/>
          </p:nvSpPr>
          <p:spPr>
            <a:xfrm>
              <a:off x="1531443" y="6521020"/>
              <a:ext cx="7832474" cy="497271"/>
            </a:xfrm>
            <a:prstGeom prst="rect">
              <a:avLst/>
            </a:prstGeom>
            <a:noFill/>
            <a:ln w="25400">
              <a:solidFill>
                <a:srgbClr val="3A8652"/>
              </a:solidFill>
            </a:ln>
          </p:spPr>
          <p:txBody>
            <a:bodyPr wrap="none" lIns="0" tIns="0" rIns="0" bIns="0" rtlCol="0" anchor="ctr"/>
            <a:lstStyle/>
            <a:p>
              <a:pPr>
                <a:lnSpc>
                  <a:spcPts val="2100"/>
                </a:lnSpc>
              </a:pPr>
              <a:r>
                <a:rPr lang="en-US" sz="1600" b="1">
                  <a:solidFill>
                    <a:srgbClr val="4B4A4A"/>
                  </a:solidFill>
                  <a:latin typeface="Century Gothic" panose="020B0502020202020204" pitchFamily="34" charset="0"/>
                  <a:ea typeface="Noto Serif SC Bold" pitchFamily="34" charset="-122"/>
                  <a:cs typeface="Noto Serif SC Bold" pitchFamily="34" charset="-120"/>
                </a:rPr>
                <a:t> 2023: </a:t>
              </a:r>
              <a:r>
                <a:rPr lang="en-US" sz="1600" b="1" dirty="0">
                  <a:solidFill>
                    <a:srgbClr val="4B4A4A"/>
                  </a:solidFill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UHDR</a:t>
              </a:r>
              <a:r>
                <a:rPr lang="en-US" sz="1600" dirty="0">
                  <a:solidFill>
                    <a:srgbClr val="4B4A4A"/>
                  </a:solidFill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 first release —&gt; </a:t>
              </a:r>
              <a:r>
                <a:rPr lang="en-US" sz="1600" b="1" dirty="0">
                  <a:solidFill>
                    <a:srgbClr val="4B4A4A"/>
                  </a:solidFill>
                  <a:highlight>
                    <a:srgbClr val="00FF00"/>
                  </a:highlight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2025</a:t>
              </a:r>
              <a:r>
                <a:rPr lang="en-US" sz="1600" dirty="0">
                  <a:solidFill>
                    <a:srgbClr val="4B4A4A"/>
                  </a:solidFill>
                  <a:highlight>
                    <a:srgbClr val="00FF00"/>
                  </a:highlight>
                  <a:latin typeface="Century Gothic" panose="020B0502020202020204" pitchFamily="34" charset="0"/>
                  <a:ea typeface="Geist" pitchFamily="34" charset="-122"/>
                  <a:cs typeface="Geist" pitchFamily="34" charset="-120"/>
                </a:rPr>
                <a:t> development in progress for FLASH</a:t>
              </a:r>
              <a:endParaRPr lang="en-US" sz="1600" dirty="0">
                <a:highlight>
                  <a:srgbClr val="00FF00"/>
                </a:highlight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F2B5"/>
            </a:gs>
            <a:gs pos="100000">
              <a:srgbClr val="BDE6CE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Shape 680">
          <a:extLst>
            <a:ext uri="{FF2B5EF4-FFF2-40B4-BE49-F238E27FC236}">
              <a16:creationId xmlns:a16="http://schemas.microsoft.com/office/drawing/2014/main" id="{2A257175-6504-F1C1-C16F-32CAE619F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4">
            <a:extLst>
              <a:ext uri="{FF2B5EF4-FFF2-40B4-BE49-F238E27FC236}">
                <a16:creationId xmlns:a16="http://schemas.microsoft.com/office/drawing/2014/main" id="{7F6CD351-22D8-0C54-9F27-56FAF409F1DB}"/>
              </a:ext>
            </a:extLst>
          </p:cNvPr>
          <p:cNvSpPr txBox="1"/>
          <p:nvPr/>
        </p:nvSpPr>
        <p:spPr>
          <a:xfrm>
            <a:off x="516630" y="75975"/>
            <a:ext cx="11037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  <a:scene3d>
              <a:camera prst="orthographicFront"/>
              <a:lightRig rig="morning" dir="t"/>
            </a:scene3d>
            <a:sp3d extrusionH="57150" prstMaterial="metal">
              <a:bevelT w="38100" h="38100" prst="angle"/>
              <a:extrusionClr>
                <a:srgbClr val="FF9300"/>
              </a:extrusionClr>
            </a:sp3d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5000" b="1" i="0" u="none" strike="noStrike" cap="none" dirty="0">
                <a:ln>
                  <a:solidFill>
                    <a:srgbClr val="3A8652"/>
                  </a:solidFill>
                </a:ln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Next</a:t>
            </a:r>
            <a:endParaRPr sz="5000" b="1" dirty="0">
              <a:ln>
                <a:solidFill>
                  <a:srgbClr val="3A8652"/>
                </a:solidFill>
              </a:ln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6" name="Google Shape;686;p54">
            <a:extLst>
              <a:ext uri="{FF2B5EF4-FFF2-40B4-BE49-F238E27FC236}">
                <a16:creationId xmlns:a16="http://schemas.microsoft.com/office/drawing/2014/main" id="{B1AC9312-B6A6-D9A0-2F3F-D492DCA93F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31</a:t>
            </a:fld>
            <a:endParaRPr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4109E95-14EC-1E55-5DF6-E43AC8C2CB80}"/>
              </a:ext>
            </a:extLst>
          </p:cNvPr>
          <p:cNvGrpSpPr/>
          <p:nvPr/>
        </p:nvGrpSpPr>
        <p:grpSpPr>
          <a:xfrm>
            <a:off x="399559" y="4640385"/>
            <a:ext cx="11201052" cy="1309337"/>
            <a:chOff x="1188974" y="1913640"/>
            <a:chExt cx="10050526" cy="13093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F01F4E2-3A17-14EA-AA52-7BEB21EAE3B4}"/>
                </a:ext>
              </a:extLst>
            </p:cNvPr>
            <p:cNvGrpSpPr/>
            <p:nvPr/>
          </p:nvGrpSpPr>
          <p:grpSpPr>
            <a:xfrm>
              <a:off x="1188974" y="2071324"/>
              <a:ext cx="1466978" cy="1151653"/>
              <a:chOff x="1188974" y="2071324"/>
              <a:chExt cx="1466978" cy="1151653"/>
            </a:xfrm>
          </p:grpSpPr>
          <p:sp>
            <p:nvSpPr>
              <p:cNvPr id="47" name="Data 46">
                <a:extLst>
                  <a:ext uri="{FF2B5EF4-FFF2-40B4-BE49-F238E27FC236}">
                    <a16:creationId xmlns:a16="http://schemas.microsoft.com/office/drawing/2014/main" id="{2CBAB4EC-9D36-0523-81E2-0FDCE5888DB2}"/>
                  </a:ext>
                </a:extLst>
              </p:cNvPr>
              <p:cNvSpPr/>
              <p:nvPr/>
            </p:nvSpPr>
            <p:spPr>
              <a:xfrm rot="20565385">
                <a:off x="1188974" y="2144320"/>
                <a:ext cx="1466978" cy="1078657"/>
              </a:xfrm>
              <a:prstGeom prst="flowChartInputOutput">
                <a:avLst/>
              </a:prstGeom>
              <a:solidFill>
                <a:srgbClr val="DBF2B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1</a:t>
                </a:r>
              </a:p>
            </p:txBody>
          </p:sp>
          <p:pic>
            <p:nvPicPr>
              <p:cNvPr id="48" name="Picture 47" descr="A green thumbtack on a black background&#10;&#10;AI-generated content may be incorrect.">
                <a:extLst>
                  <a:ext uri="{FF2B5EF4-FFF2-40B4-BE49-F238E27FC236}">
                    <a16:creationId xmlns:a16="http://schemas.microsoft.com/office/drawing/2014/main" id="{E98F74D4-A32E-CDC9-4B0A-38BA159F8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8842" y="2071324"/>
                <a:ext cx="961469" cy="993253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72BB6B-B70F-1A10-3DF9-226AF5DCD007}"/>
                </a:ext>
              </a:extLst>
            </p:cNvPr>
            <p:cNvSpPr txBox="1"/>
            <p:nvPr/>
          </p:nvSpPr>
          <p:spPr>
            <a:xfrm>
              <a:off x="2553850" y="1913640"/>
              <a:ext cx="8685650" cy="1138773"/>
            </a:xfrm>
            <a:prstGeom prst="rect">
              <a:avLst/>
            </a:prstGeom>
            <a:noFill/>
            <a:ln w="25400">
              <a:solidFill>
                <a:srgbClr val="3A865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highlight>
                    <a:srgbClr val="FF9300"/>
                  </a:highlight>
                  <a:latin typeface="Century Gothic" panose="020B0502020202020204" pitchFamily="34" charset="0"/>
                </a:rPr>
                <a:t>BRIDGE RADIOCHEMISTRY WITH RADIOBIOLOGY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en-GB" sz="1600" dirty="0"/>
                <a:t>Radiochemistry: High dose rate, Long time tracking, Toy geometry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en-GB" sz="1600" dirty="0"/>
                <a:t>Radiobiology: Detailed geometries, Conventional irradiation Short time tracking</a:t>
              </a:r>
            </a:p>
            <a:p>
              <a:r>
                <a:rPr lang="en-GB" sz="1600" dirty="0">
                  <a:sym typeface="Wingdings" pitchFamily="2" charset="2"/>
                </a:rPr>
                <a:t> New approaches needed to afford both functionalities</a:t>
              </a:r>
              <a:endParaRPr lang="en-GB" sz="16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CA5B643-D446-0CA0-4232-A84DD4B0AABD}"/>
              </a:ext>
            </a:extLst>
          </p:cNvPr>
          <p:cNvGrpSpPr/>
          <p:nvPr/>
        </p:nvGrpSpPr>
        <p:grpSpPr>
          <a:xfrm>
            <a:off x="399559" y="3050241"/>
            <a:ext cx="11201052" cy="1309337"/>
            <a:chOff x="1188974" y="1913640"/>
            <a:chExt cx="10050526" cy="13093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3097315-70CA-FFA1-B750-D9A1AC839F05}"/>
                </a:ext>
              </a:extLst>
            </p:cNvPr>
            <p:cNvGrpSpPr/>
            <p:nvPr/>
          </p:nvGrpSpPr>
          <p:grpSpPr>
            <a:xfrm>
              <a:off x="1188974" y="2071324"/>
              <a:ext cx="1466978" cy="1151653"/>
              <a:chOff x="1188974" y="2071324"/>
              <a:chExt cx="1466978" cy="1151653"/>
            </a:xfrm>
          </p:grpSpPr>
          <p:sp>
            <p:nvSpPr>
              <p:cNvPr id="52" name="Data 51">
                <a:extLst>
                  <a:ext uri="{FF2B5EF4-FFF2-40B4-BE49-F238E27FC236}">
                    <a16:creationId xmlns:a16="http://schemas.microsoft.com/office/drawing/2014/main" id="{E5C9B8ED-C49D-B41C-C949-BEEA68279F25}"/>
                  </a:ext>
                </a:extLst>
              </p:cNvPr>
              <p:cNvSpPr/>
              <p:nvPr/>
            </p:nvSpPr>
            <p:spPr>
              <a:xfrm rot="20565385">
                <a:off x="1188974" y="2144320"/>
                <a:ext cx="1466978" cy="1078657"/>
              </a:xfrm>
              <a:prstGeom prst="flowChartInputOutput">
                <a:avLst/>
              </a:prstGeom>
              <a:solidFill>
                <a:srgbClr val="DBF2B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1</a:t>
                </a:r>
              </a:p>
            </p:txBody>
          </p:sp>
          <p:pic>
            <p:nvPicPr>
              <p:cNvPr id="53" name="Picture 52" descr="A green thumbtack on a black background&#10;&#10;AI-generated content may be incorrect.">
                <a:extLst>
                  <a:ext uri="{FF2B5EF4-FFF2-40B4-BE49-F238E27FC236}">
                    <a16:creationId xmlns:a16="http://schemas.microsoft.com/office/drawing/2014/main" id="{F024EC58-2843-8367-CA8F-3C649F9C5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8842" y="2071324"/>
                <a:ext cx="961469" cy="993253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619CD1B-B163-022E-76C6-B09961315F4A}"/>
                </a:ext>
              </a:extLst>
            </p:cNvPr>
            <p:cNvSpPr txBox="1"/>
            <p:nvPr/>
          </p:nvSpPr>
          <p:spPr>
            <a:xfrm>
              <a:off x="2553850" y="1913640"/>
              <a:ext cx="8685650" cy="1138773"/>
            </a:xfrm>
            <a:prstGeom prst="rect">
              <a:avLst/>
            </a:prstGeom>
            <a:noFill/>
            <a:ln w="25400">
              <a:solidFill>
                <a:srgbClr val="3A865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highlight>
                    <a:srgbClr val="FFFF00"/>
                  </a:highlight>
                </a:rPr>
                <a:t>CELL GEOMETRIES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en-GB" sz="1600" dirty="0"/>
                <a:t>Release the new cell geometries (extend </a:t>
              </a:r>
              <a:r>
                <a:rPr lang="en-GB" sz="1600" dirty="0" err="1"/>
                <a:t>moleculardna</a:t>
              </a:r>
              <a:r>
                <a:rPr lang="en-GB" sz="1600" dirty="0"/>
                <a:t>) along with their comparisons against experimental data</a:t>
              </a: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en-GB" sz="1600" dirty="0"/>
                <a:t>Create a database for cell geometries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F938F2-3D25-07F2-C42C-8291332E847D}"/>
              </a:ext>
            </a:extLst>
          </p:cNvPr>
          <p:cNvGrpSpPr/>
          <p:nvPr/>
        </p:nvGrpSpPr>
        <p:grpSpPr>
          <a:xfrm>
            <a:off x="399559" y="1405262"/>
            <a:ext cx="11201052" cy="1309337"/>
            <a:chOff x="1188974" y="1913640"/>
            <a:chExt cx="10050526" cy="130933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33B769A-33DD-C3E5-58E3-C1460B19AC1F}"/>
                </a:ext>
              </a:extLst>
            </p:cNvPr>
            <p:cNvGrpSpPr/>
            <p:nvPr/>
          </p:nvGrpSpPr>
          <p:grpSpPr>
            <a:xfrm>
              <a:off x="1188974" y="2071324"/>
              <a:ext cx="1466978" cy="1151653"/>
              <a:chOff x="1188974" y="2071324"/>
              <a:chExt cx="1466978" cy="1151653"/>
            </a:xfrm>
          </p:grpSpPr>
          <p:sp>
            <p:nvSpPr>
              <p:cNvPr id="57" name="Data 56">
                <a:extLst>
                  <a:ext uri="{FF2B5EF4-FFF2-40B4-BE49-F238E27FC236}">
                    <a16:creationId xmlns:a16="http://schemas.microsoft.com/office/drawing/2014/main" id="{CD2FD35B-9F6E-822F-89ED-CFAB4374881A}"/>
                  </a:ext>
                </a:extLst>
              </p:cNvPr>
              <p:cNvSpPr/>
              <p:nvPr/>
            </p:nvSpPr>
            <p:spPr>
              <a:xfrm rot="20565385">
                <a:off x="1188974" y="2144320"/>
                <a:ext cx="1466978" cy="1078657"/>
              </a:xfrm>
              <a:prstGeom prst="flowChartInputOutput">
                <a:avLst/>
              </a:prstGeom>
              <a:solidFill>
                <a:srgbClr val="DBF2B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/>
                  <a:t>1</a:t>
                </a:r>
              </a:p>
            </p:txBody>
          </p:sp>
          <p:pic>
            <p:nvPicPr>
              <p:cNvPr id="58" name="Picture 57" descr="A green thumbtack on a black background&#10;&#10;AI-generated content may be incorrect.">
                <a:extLst>
                  <a:ext uri="{FF2B5EF4-FFF2-40B4-BE49-F238E27FC236}">
                    <a16:creationId xmlns:a16="http://schemas.microsoft.com/office/drawing/2014/main" id="{C6FDE757-13BF-DD5C-F3C8-F1BF534A5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8842" y="2071324"/>
                <a:ext cx="961469" cy="993253"/>
              </a:xfrm>
              <a:prstGeom prst="rect">
                <a:avLst/>
              </a:prstGeom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BF9653D-F73A-B071-603F-997A0CE54027}"/>
                </a:ext>
              </a:extLst>
            </p:cNvPr>
            <p:cNvSpPr txBox="1"/>
            <p:nvPr/>
          </p:nvSpPr>
          <p:spPr>
            <a:xfrm>
              <a:off x="2553850" y="1913640"/>
              <a:ext cx="8685650" cy="1138773"/>
            </a:xfrm>
            <a:prstGeom prst="rect">
              <a:avLst/>
            </a:prstGeom>
            <a:noFill/>
            <a:ln w="25400">
              <a:solidFill>
                <a:srgbClr val="3A865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highlight>
                    <a:srgbClr val="73FBA9"/>
                  </a:highlight>
                  <a:latin typeface="Century Gothic" panose="020B0502020202020204" pitchFamily="34" charset="0"/>
                </a:rPr>
                <a:t>FLASH: </a:t>
              </a:r>
              <a:r>
                <a:rPr lang="it-IT" sz="2000" dirty="0" err="1">
                  <a:highlight>
                    <a:srgbClr val="73FBA9"/>
                  </a:highlight>
                  <a:latin typeface="Century Gothic" panose="020B0502020202020204" pitchFamily="34" charset="0"/>
                </a:rPr>
                <a:t>multiscale</a:t>
              </a:r>
              <a:r>
                <a:rPr lang="it-IT" sz="2000" dirty="0">
                  <a:highlight>
                    <a:srgbClr val="73FBA9"/>
                  </a:highlight>
                  <a:latin typeface="Century Gothic" panose="020B0502020202020204" pitchFamily="34" charset="0"/>
                </a:rPr>
                <a:t> Geant4 - Geant4-DNA</a:t>
              </a:r>
              <a:br>
                <a:rPr lang="it-IT" sz="2000" dirty="0">
                  <a:latin typeface="Century Gothic" panose="020B0502020202020204" pitchFamily="34" charset="0"/>
                </a:rPr>
              </a:br>
              <a:r>
                <a:rPr lang="en-GB" sz="1600" dirty="0"/>
                <a:t>13:00 → 13:20 </a:t>
              </a:r>
            </a:p>
            <a:p>
              <a:r>
                <a:rPr lang="en-GB" sz="1600" i="1" dirty="0"/>
                <a:t>Shaping the Future: Strategic Roadmap for Ultrafast Radiation Biology with laser-driven radiations</a:t>
              </a:r>
            </a:p>
            <a:p>
              <a:r>
                <a:rPr lang="en-GB" sz="1600" dirty="0"/>
                <a:t>Speaker: G.A.P. Cirrone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4888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F2B5"/>
            </a:gs>
            <a:gs pos="100000">
              <a:srgbClr val="BDE6CE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6"/>
          <p:cNvSpPr txBox="1">
            <a:spLocks noGrp="1"/>
          </p:cNvSpPr>
          <p:nvPr>
            <p:ph type="sldNum" idx="12"/>
          </p:nvPr>
        </p:nvSpPr>
        <p:spPr>
          <a:xfrm>
            <a:off x="11172458" y="6414780"/>
            <a:ext cx="181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/>
          </a:p>
        </p:txBody>
      </p:sp>
      <p:sp>
        <p:nvSpPr>
          <p:cNvPr id="700" name="Google Shape;700;p56"/>
          <p:cNvSpPr txBox="1"/>
          <p:nvPr/>
        </p:nvSpPr>
        <p:spPr>
          <a:xfrm>
            <a:off x="0" y="2944820"/>
            <a:ext cx="121169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652"/>
              </a:buClr>
              <a:buSzPts val="7200"/>
              <a:buFont typeface="Times"/>
              <a:buNone/>
            </a:pPr>
            <a:r>
              <a:rPr lang="en-US" sz="7200" b="1" i="0" u="none" strike="noStrike" cap="none" dirty="0">
                <a:solidFill>
                  <a:srgbClr val="3A8652"/>
                </a:solidFill>
                <a:latin typeface="Times"/>
                <a:ea typeface="Times"/>
                <a:cs typeface="Times"/>
                <a:sym typeface="Times"/>
              </a:rPr>
              <a:t>Thank you for your attention!</a:t>
            </a:r>
            <a:endParaRPr dirty="0"/>
          </a:p>
        </p:txBody>
      </p:sp>
      <p:sp>
        <p:nvSpPr>
          <p:cNvPr id="708" name="Google Shape;708;p56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F2B5"/>
            </a:gs>
            <a:gs pos="100000">
              <a:srgbClr val="BDE6CE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Shape 697">
          <a:extLst>
            <a:ext uri="{FF2B5EF4-FFF2-40B4-BE49-F238E27FC236}">
              <a16:creationId xmlns:a16="http://schemas.microsoft.com/office/drawing/2014/main" id="{3736D02A-6684-35BC-A56A-CF8E2865F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6">
            <a:extLst>
              <a:ext uri="{FF2B5EF4-FFF2-40B4-BE49-F238E27FC236}">
                <a16:creationId xmlns:a16="http://schemas.microsoft.com/office/drawing/2014/main" id="{1EE4F7BF-30EC-7894-CE95-DC4B14D342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72458" y="6414780"/>
            <a:ext cx="181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/>
          </a:p>
        </p:txBody>
      </p:sp>
      <p:sp>
        <p:nvSpPr>
          <p:cNvPr id="700" name="Google Shape;700;p56">
            <a:extLst>
              <a:ext uri="{FF2B5EF4-FFF2-40B4-BE49-F238E27FC236}">
                <a16:creationId xmlns:a16="http://schemas.microsoft.com/office/drawing/2014/main" id="{16E47D55-E08F-D53D-EE47-1119ED0DF6C8}"/>
              </a:ext>
            </a:extLst>
          </p:cNvPr>
          <p:cNvSpPr txBox="1"/>
          <p:nvPr/>
        </p:nvSpPr>
        <p:spPr>
          <a:xfrm>
            <a:off x="0" y="2944820"/>
            <a:ext cx="121169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652"/>
              </a:buClr>
              <a:buSzPts val="7200"/>
              <a:buFont typeface="Times"/>
              <a:buNone/>
            </a:pPr>
            <a:r>
              <a:rPr lang="en-US" sz="7200" b="1" i="0" u="none" strike="noStrike" cap="none" dirty="0">
                <a:solidFill>
                  <a:srgbClr val="3A8652"/>
                </a:solidFill>
                <a:latin typeface="Times"/>
                <a:ea typeface="Times"/>
                <a:cs typeface="Times"/>
                <a:sym typeface="Times"/>
              </a:rPr>
              <a:t>Back-up Slides</a:t>
            </a:r>
            <a:endParaRPr dirty="0"/>
          </a:p>
        </p:txBody>
      </p:sp>
      <p:sp>
        <p:nvSpPr>
          <p:cNvPr id="708" name="Google Shape;708;p56">
            <a:extLst>
              <a:ext uri="{FF2B5EF4-FFF2-40B4-BE49-F238E27FC236}">
                <a16:creationId xmlns:a16="http://schemas.microsoft.com/office/drawing/2014/main" id="{BC6A9200-73DD-0D24-09EC-823E9A3BBCD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259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>
          <a:extLst>
            <a:ext uri="{FF2B5EF4-FFF2-40B4-BE49-F238E27FC236}">
              <a16:creationId xmlns:a16="http://schemas.microsoft.com/office/drawing/2014/main" id="{6940C141-66A4-8C28-BBA4-CFB055111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0">
            <a:extLst>
              <a:ext uri="{FF2B5EF4-FFF2-40B4-BE49-F238E27FC236}">
                <a16:creationId xmlns:a16="http://schemas.microsoft.com/office/drawing/2014/main" id="{54C3BD9F-C6C7-C8E0-AF5F-3E67D192B2D2}"/>
              </a:ext>
            </a:extLst>
          </p:cNvPr>
          <p:cNvSpPr txBox="1"/>
          <p:nvPr/>
        </p:nvSpPr>
        <p:spPr>
          <a:xfrm>
            <a:off x="149075" y="150134"/>
            <a:ext cx="11988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FFFFFF"/>
              </a:buClr>
              <a:buSzPts val="2400"/>
            </a:pPr>
            <a:r>
              <a:rPr lang="en-US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Geant4-DNA Physics</a:t>
            </a:r>
            <a:endParaRPr lang="en-US" sz="44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50">
            <a:extLst>
              <a:ext uri="{FF2B5EF4-FFF2-40B4-BE49-F238E27FC236}">
                <a16:creationId xmlns:a16="http://schemas.microsoft.com/office/drawing/2014/main" id="{552DE061-5FA6-DE5A-BE46-6B30F34941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34</a:t>
            </a:fld>
            <a:endParaRPr/>
          </a:p>
        </p:txBody>
      </p:sp>
      <p:grpSp>
        <p:nvGrpSpPr>
          <p:cNvPr id="2" name="グループ化 5">
            <a:extLst>
              <a:ext uri="{FF2B5EF4-FFF2-40B4-BE49-F238E27FC236}">
                <a16:creationId xmlns:a16="http://schemas.microsoft.com/office/drawing/2014/main" id="{B236CDF1-31D7-6D98-8EF0-7F08936236A8}"/>
              </a:ext>
            </a:extLst>
          </p:cNvPr>
          <p:cNvGrpSpPr/>
          <p:nvPr/>
        </p:nvGrpSpPr>
        <p:grpSpPr>
          <a:xfrm>
            <a:off x="647868" y="1703333"/>
            <a:ext cx="7449664" cy="4140914"/>
            <a:chOff x="2718874" y="1091931"/>
            <a:chExt cx="9932885" cy="5521217"/>
          </a:xfrm>
        </p:grpSpPr>
        <p:grpSp>
          <p:nvGrpSpPr>
            <p:cNvPr id="3" name="グループ化 6">
              <a:extLst>
                <a:ext uri="{FF2B5EF4-FFF2-40B4-BE49-F238E27FC236}">
                  <a16:creationId xmlns:a16="http://schemas.microsoft.com/office/drawing/2014/main" id="{8C507FBC-9E0A-820A-B954-EB60ACD585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25907" y="1091931"/>
              <a:ext cx="3920136" cy="1747034"/>
              <a:chOff x="3020174" y="1373622"/>
              <a:chExt cx="4770417" cy="2125967"/>
            </a:xfrm>
          </p:grpSpPr>
          <p:grpSp>
            <p:nvGrpSpPr>
              <p:cNvPr id="26" name="グループ化 26">
                <a:extLst>
                  <a:ext uri="{FF2B5EF4-FFF2-40B4-BE49-F238E27FC236}">
                    <a16:creationId xmlns:a16="http://schemas.microsoft.com/office/drawing/2014/main" id="{063394EE-CDE4-6178-BABA-5BB4A62175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02820" y="1857882"/>
                <a:ext cx="4007266" cy="1213932"/>
                <a:chOff x="3502820" y="1857881"/>
                <a:chExt cx="5186363" cy="1571118"/>
              </a:xfrm>
            </p:grpSpPr>
            <p:sp>
              <p:nvSpPr>
                <p:cNvPr id="34" name="フリーフォーム 34">
                  <a:extLst>
                    <a:ext uri="{FF2B5EF4-FFF2-40B4-BE49-F238E27FC236}">
                      <a16:creationId xmlns:a16="http://schemas.microsoft.com/office/drawing/2014/main" id="{417CE2CD-189C-27D1-5242-38569398AB60}"/>
                    </a:ext>
                  </a:extLst>
                </p:cNvPr>
                <p:cNvSpPr/>
                <p:nvPr/>
              </p:nvSpPr>
              <p:spPr>
                <a:xfrm>
                  <a:off x="3502820" y="2114549"/>
                  <a:ext cx="5186363" cy="528638"/>
                </a:xfrm>
                <a:custGeom>
                  <a:avLst/>
                  <a:gdLst>
                    <a:gd name="connsiteX0" fmla="*/ 0 w 5186363"/>
                    <a:gd name="connsiteY0" fmla="*/ 228600 h 528638"/>
                    <a:gd name="connsiteX1" fmla="*/ 100013 w 5186363"/>
                    <a:gd name="connsiteY1" fmla="*/ 242888 h 528638"/>
                    <a:gd name="connsiteX2" fmla="*/ 142875 w 5186363"/>
                    <a:gd name="connsiteY2" fmla="*/ 257175 h 528638"/>
                    <a:gd name="connsiteX3" fmla="*/ 214313 w 5186363"/>
                    <a:gd name="connsiteY3" fmla="*/ 271463 h 528638"/>
                    <a:gd name="connsiteX4" fmla="*/ 542925 w 5186363"/>
                    <a:gd name="connsiteY4" fmla="*/ 242888 h 528638"/>
                    <a:gd name="connsiteX5" fmla="*/ 657225 w 5186363"/>
                    <a:gd name="connsiteY5" fmla="*/ 228600 h 528638"/>
                    <a:gd name="connsiteX6" fmla="*/ 757238 w 5186363"/>
                    <a:gd name="connsiteY6" fmla="*/ 200025 h 528638"/>
                    <a:gd name="connsiteX7" fmla="*/ 771525 w 5186363"/>
                    <a:gd name="connsiteY7" fmla="*/ 157163 h 528638"/>
                    <a:gd name="connsiteX8" fmla="*/ 857250 w 5186363"/>
                    <a:gd name="connsiteY8" fmla="*/ 128588 h 528638"/>
                    <a:gd name="connsiteX9" fmla="*/ 1114425 w 5186363"/>
                    <a:gd name="connsiteY9" fmla="*/ 142875 h 528638"/>
                    <a:gd name="connsiteX10" fmla="*/ 1171575 w 5186363"/>
                    <a:gd name="connsiteY10" fmla="*/ 171450 h 528638"/>
                    <a:gd name="connsiteX11" fmla="*/ 1214438 w 5186363"/>
                    <a:gd name="connsiteY11" fmla="*/ 185738 h 528638"/>
                    <a:gd name="connsiteX12" fmla="*/ 1257300 w 5186363"/>
                    <a:gd name="connsiteY12" fmla="*/ 214313 h 528638"/>
                    <a:gd name="connsiteX13" fmla="*/ 1314450 w 5186363"/>
                    <a:gd name="connsiteY13" fmla="*/ 228600 h 528638"/>
                    <a:gd name="connsiteX14" fmla="*/ 1485900 w 5186363"/>
                    <a:gd name="connsiteY14" fmla="*/ 257175 h 528638"/>
                    <a:gd name="connsiteX15" fmla="*/ 1543050 w 5186363"/>
                    <a:gd name="connsiteY15" fmla="*/ 285750 h 528638"/>
                    <a:gd name="connsiteX16" fmla="*/ 1600200 w 5186363"/>
                    <a:gd name="connsiteY16" fmla="*/ 300038 h 528638"/>
                    <a:gd name="connsiteX17" fmla="*/ 1643063 w 5186363"/>
                    <a:gd name="connsiteY17" fmla="*/ 328613 h 528638"/>
                    <a:gd name="connsiteX18" fmla="*/ 1728788 w 5186363"/>
                    <a:gd name="connsiteY18" fmla="*/ 357188 h 528638"/>
                    <a:gd name="connsiteX19" fmla="*/ 1871663 w 5186363"/>
                    <a:gd name="connsiteY19" fmla="*/ 428625 h 528638"/>
                    <a:gd name="connsiteX20" fmla="*/ 1928813 w 5186363"/>
                    <a:gd name="connsiteY20" fmla="*/ 471488 h 528638"/>
                    <a:gd name="connsiteX21" fmla="*/ 1985963 w 5186363"/>
                    <a:gd name="connsiteY21" fmla="*/ 485775 h 528638"/>
                    <a:gd name="connsiteX22" fmla="*/ 2028825 w 5186363"/>
                    <a:gd name="connsiteY22" fmla="*/ 500063 h 528638"/>
                    <a:gd name="connsiteX23" fmla="*/ 2185988 w 5186363"/>
                    <a:gd name="connsiteY23" fmla="*/ 485775 h 528638"/>
                    <a:gd name="connsiteX24" fmla="*/ 2271713 w 5186363"/>
                    <a:gd name="connsiteY24" fmla="*/ 428625 h 528638"/>
                    <a:gd name="connsiteX25" fmla="*/ 2357438 w 5186363"/>
                    <a:gd name="connsiteY25" fmla="*/ 371475 h 528638"/>
                    <a:gd name="connsiteX26" fmla="*/ 2400300 w 5186363"/>
                    <a:gd name="connsiteY26" fmla="*/ 357188 h 528638"/>
                    <a:gd name="connsiteX27" fmla="*/ 2443163 w 5186363"/>
                    <a:gd name="connsiteY27" fmla="*/ 328613 h 528638"/>
                    <a:gd name="connsiteX28" fmla="*/ 2657475 w 5186363"/>
                    <a:gd name="connsiteY28" fmla="*/ 314325 h 528638"/>
                    <a:gd name="connsiteX29" fmla="*/ 2671763 w 5186363"/>
                    <a:gd name="connsiteY29" fmla="*/ 100013 h 528638"/>
                    <a:gd name="connsiteX30" fmla="*/ 2743200 w 5186363"/>
                    <a:gd name="connsiteY30" fmla="*/ 28575 h 528638"/>
                    <a:gd name="connsiteX31" fmla="*/ 2828925 w 5186363"/>
                    <a:gd name="connsiteY31" fmla="*/ 0 h 528638"/>
                    <a:gd name="connsiteX32" fmla="*/ 3000375 w 5186363"/>
                    <a:gd name="connsiteY32" fmla="*/ 14288 h 528638"/>
                    <a:gd name="connsiteX33" fmla="*/ 3086100 w 5186363"/>
                    <a:gd name="connsiteY33" fmla="*/ 14288 h 528638"/>
                    <a:gd name="connsiteX34" fmla="*/ 3386138 w 5186363"/>
                    <a:gd name="connsiteY34" fmla="*/ 28575 h 528638"/>
                    <a:gd name="connsiteX35" fmla="*/ 3571875 w 5186363"/>
                    <a:gd name="connsiteY35" fmla="*/ 57150 h 528638"/>
                    <a:gd name="connsiteX36" fmla="*/ 3614738 w 5186363"/>
                    <a:gd name="connsiteY36" fmla="*/ 85725 h 528638"/>
                    <a:gd name="connsiteX37" fmla="*/ 3657600 w 5186363"/>
                    <a:gd name="connsiteY37" fmla="*/ 171450 h 528638"/>
                    <a:gd name="connsiteX38" fmla="*/ 3686175 w 5186363"/>
                    <a:gd name="connsiteY38" fmla="*/ 228600 h 528638"/>
                    <a:gd name="connsiteX39" fmla="*/ 3700463 w 5186363"/>
                    <a:gd name="connsiteY39" fmla="*/ 300038 h 528638"/>
                    <a:gd name="connsiteX40" fmla="*/ 3729038 w 5186363"/>
                    <a:gd name="connsiteY40" fmla="*/ 428625 h 528638"/>
                    <a:gd name="connsiteX41" fmla="*/ 3757613 w 5186363"/>
                    <a:gd name="connsiteY41" fmla="*/ 471488 h 528638"/>
                    <a:gd name="connsiteX42" fmla="*/ 3771900 w 5186363"/>
                    <a:gd name="connsiteY42" fmla="*/ 514350 h 528638"/>
                    <a:gd name="connsiteX43" fmla="*/ 3814763 w 5186363"/>
                    <a:gd name="connsiteY43" fmla="*/ 528638 h 528638"/>
                    <a:gd name="connsiteX44" fmla="*/ 4071938 w 5186363"/>
                    <a:gd name="connsiteY44" fmla="*/ 514350 h 528638"/>
                    <a:gd name="connsiteX45" fmla="*/ 4157663 w 5186363"/>
                    <a:gd name="connsiteY45" fmla="*/ 500063 h 528638"/>
                    <a:gd name="connsiteX46" fmla="*/ 4514850 w 5186363"/>
                    <a:gd name="connsiteY46" fmla="*/ 485775 h 528638"/>
                    <a:gd name="connsiteX47" fmla="*/ 4586288 w 5186363"/>
                    <a:gd name="connsiteY47" fmla="*/ 400050 h 528638"/>
                    <a:gd name="connsiteX48" fmla="*/ 4629150 w 5186363"/>
                    <a:gd name="connsiteY48" fmla="*/ 371475 h 528638"/>
                    <a:gd name="connsiteX49" fmla="*/ 4700588 w 5186363"/>
                    <a:gd name="connsiteY49" fmla="*/ 300038 h 528638"/>
                    <a:gd name="connsiteX50" fmla="*/ 4729163 w 5186363"/>
                    <a:gd name="connsiteY50" fmla="*/ 257175 h 528638"/>
                    <a:gd name="connsiteX51" fmla="*/ 4814888 w 5186363"/>
                    <a:gd name="connsiteY51" fmla="*/ 185738 h 528638"/>
                    <a:gd name="connsiteX52" fmla="*/ 4843463 w 5186363"/>
                    <a:gd name="connsiteY52" fmla="*/ 142875 h 528638"/>
                    <a:gd name="connsiteX53" fmla="*/ 4929188 w 5186363"/>
                    <a:gd name="connsiteY53" fmla="*/ 85725 h 528638"/>
                    <a:gd name="connsiteX54" fmla="*/ 4972050 w 5186363"/>
                    <a:gd name="connsiteY54" fmla="*/ 57150 h 528638"/>
                    <a:gd name="connsiteX55" fmla="*/ 5057775 w 5186363"/>
                    <a:gd name="connsiteY55" fmla="*/ 28575 h 528638"/>
                    <a:gd name="connsiteX56" fmla="*/ 5100638 w 5186363"/>
                    <a:gd name="connsiteY56" fmla="*/ 14288 h 528638"/>
                    <a:gd name="connsiteX57" fmla="*/ 5186363 w 5186363"/>
                    <a:gd name="connsiteY57" fmla="*/ 0 h 52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5186363" h="528638">
                      <a:moveTo>
                        <a:pt x="0" y="228600"/>
                      </a:moveTo>
                      <a:cubicBezTo>
                        <a:pt x="33338" y="233363"/>
                        <a:pt x="66991" y="236284"/>
                        <a:pt x="100013" y="242888"/>
                      </a:cubicBezTo>
                      <a:cubicBezTo>
                        <a:pt x="114781" y="245842"/>
                        <a:pt x="128265" y="253522"/>
                        <a:pt x="142875" y="257175"/>
                      </a:cubicBezTo>
                      <a:cubicBezTo>
                        <a:pt x="166434" y="263065"/>
                        <a:pt x="190500" y="266700"/>
                        <a:pt x="214313" y="271463"/>
                      </a:cubicBezTo>
                      <a:cubicBezTo>
                        <a:pt x="323850" y="261938"/>
                        <a:pt x="433823" y="256526"/>
                        <a:pt x="542925" y="242888"/>
                      </a:cubicBezTo>
                      <a:cubicBezTo>
                        <a:pt x="581025" y="238125"/>
                        <a:pt x="619351" y="234912"/>
                        <a:pt x="657225" y="228600"/>
                      </a:cubicBezTo>
                      <a:cubicBezTo>
                        <a:pt x="693111" y="222619"/>
                        <a:pt x="723262" y="211351"/>
                        <a:pt x="757238" y="200025"/>
                      </a:cubicBezTo>
                      <a:cubicBezTo>
                        <a:pt x="762000" y="185738"/>
                        <a:pt x="759270" y="165917"/>
                        <a:pt x="771525" y="157163"/>
                      </a:cubicBezTo>
                      <a:cubicBezTo>
                        <a:pt x="796035" y="139656"/>
                        <a:pt x="857250" y="128588"/>
                        <a:pt x="857250" y="128588"/>
                      </a:cubicBezTo>
                      <a:cubicBezTo>
                        <a:pt x="942975" y="133350"/>
                        <a:pt x="1029355" y="131275"/>
                        <a:pt x="1114425" y="142875"/>
                      </a:cubicBezTo>
                      <a:cubicBezTo>
                        <a:pt x="1135528" y="145753"/>
                        <a:pt x="1151999" y="163060"/>
                        <a:pt x="1171575" y="171450"/>
                      </a:cubicBezTo>
                      <a:cubicBezTo>
                        <a:pt x="1185418" y="177383"/>
                        <a:pt x="1200967" y="179003"/>
                        <a:pt x="1214438" y="185738"/>
                      </a:cubicBezTo>
                      <a:cubicBezTo>
                        <a:pt x="1229796" y="193417"/>
                        <a:pt x="1241517" y="207549"/>
                        <a:pt x="1257300" y="214313"/>
                      </a:cubicBezTo>
                      <a:cubicBezTo>
                        <a:pt x="1275349" y="222048"/>
                        <a:pt x="1295281" y="224340"/>
                        <a:pt x="1314450" y="228600"/>
                      </a:cubicBezTo>
                      <a:cubicBezTo>
                        <a:pt x="1389671" y="245316"/>
                        <a:pt x="1402394" y="245246"/>
                        <a:pt x="1485900" y="257175"/>
                      </a:cubicBezTo>
                      <a:cubicBezTo>
                        <a:pt x="1504950" y="266700"/>
                        <a:pt x="1523108" y="278272"/>
                        <a:pt x="1543050" y="285750"/>
                      </a:cubicBezTo>
                      <a:cubicBezTo>
                        <a:pt x="1561436" y="292645"/>
                        <a:pt x="1582151" y="292303"/>
                        <a:pt x="1600200" y="300038"/>
                      </a:cubicBezTo>
                      <a:cubicBezTo>
                        <a:pt x="1615983" y="306802"/>
                        <a:pt x="1627371" y="321639"/>
                        <a:pt x="1643063" y="328613"/>
                      </a:cubicBezTo>
                      <a:cubicBezTo>
                        <a:pt x="1670588" y="340846"/>
                        <a:pt x="1703726" y="340480"/>
                        <a:pt x="1728788" y="357188"/>
                      </a:cubicBezTo>
                      <a:cubicBezTo>
                        <a:pt x="1830851" y="425230"/>
                        <a:pt x="1781195" y="406009"/>
                        <a:pt x="1871663" y="428625"/>
                      </a:cubicBezTo>
                      <a:cubicBezTo>
                        <a:pt x="1890713" y="442913"/>
                        <a:pt x="1907514" y="460839"/>
                        <a:pt x="1928813" y="471488"/>
                      </a:cubicBezTo>
                      <a:cubicBezTo>
                        <a:pt x="1946376" y="480270"/>
                        <a:pt x="1967082" y="480380"/>
                        <a:pt x="1985963" y="485775"/>
                      </a:cubicBezTo>
                      <a:cubicBezTo>
                        <a:pt x="2000444" y="489912"/>
                        <a:pt x="2014538" y="495300"/>
                        <a:pt x="2028825" y="500063"/>
                      </a:cubicBezTo>
                      <a:cubicBezTo>
                        <a:pt x="2081213" y="495300"/>
                        <a:pt x="2135522" y="500618"/>
                        <a:pt x="2185988" y="485775"/>
                      </a:cubicBezTo>
                      <a:cubicBezTo>
                        <a:pt x="2218935" y="476085"/>
                        <a:pt x="2243138" y="447675"/>
                        <a:pt x="2271713" y="428625"/>
                      </a:cubicBezTo>
                      <a:lnTo>
                        <a:pt x="2357438" y="371475"/>
                      </a:lnTo>
                      <a:lnTo>
                        <a:pt x="2400300" y="357188"/>
                      </a:lnTo>
                      <a:cubicBezTo>
                        <a:pt x="2414588" y="347663"/>
                        <a:pt x="2426225" y="331436"/>
                        <a:pt x="2443163" y="328613"/>
                      </a:cubicBezTo>
                      <a:cubicBezTo>
                        <a:pt x="2513785" y="316843"/>
                        <a:pt x="2606849" y="364951"/>
                        <a:pt x="2657475" y="314325"/>
                      </a:cubicBezTo>
                      <a:cubicBezTo>
                        <a:pt x="2708101" y="263699"/>
                        <a:pt x="2659993" y="170635"/>
                        <a:pt x="2671763" y="100013"/>
                      </a:cubicBezTo>
                      <a:cubicBezTo>
                        <a:pt x="2676716" y="70295"/>
                        <a:pt x="2719197" y="39243"/>
                        <a:pt x="2743200" y="28575"/>
                      </a:cubicBezTo>
                      <a:cubicBezTo>
                        <a:pt x="2770725" y="16342"/>
                        <a:pt x="2828925" y="0"/>
                        <a:pt x="2828925" y="0"/>
                      </a:cubicBezTo>
                      <a:cubicBezTo>
                        <a:pt x="2886075" y="4763"/>
                        <a:pt x="2943530" y="6709"/>
                        <a:pt x="3000375" y="14288"/>
                      </a:cubicBezTo>
                      <a:cubicBezTo>
                        <a:pt x="3082017" y="25174"/>
                        <a:pt x="3004459" y="41501"/>
                        <a:pt x="3086100" y="14288"/>
                      </a:cubicBezTo>
                      <a:lnTo>
                        <a:pt x="3386138" y="28575"/>
                      </a:lnTo>
                      <a:cubicBezTo>
                        <a:pt x="3523158" y="37415"/>
                        <a:pt x="3490164" y="29914"/>
                        <a:pt x="3571875" y="57150"/>
                      </a:cubicBezTo>
                      <a:cubicBezTo>
                        <a:pt x="3586163" y="66675"/>
                        <a:pt x="3602596" y="73583"/>
                        <a:pt x="3614738" y="85725"/>
                      </a:cubicBezTo>
                      <a:cubicBezTo>
                        <a:pt x="3649060" y="120047"/>
                        <a:pt x="3640170" y="130779"/>
                        <a:pt x="3657600" y="171450"/>
                      </a:cubicBezTo>
                      <a:cubicBezTo>
                        <a:pt x="3665990" y="191026"/>
                        <a:pt x="3676650" y="209550"/>
                        <a:pt x="3686175" y="228600"/>
                      </a:cubicBezTo>
                      <a:cubicBezTo>
                        <a:pt x="3690938" y="252413"/>
                        <a:pt x="3696119" y="276145"/>
                        <a:pt x="3700463" y="300038"/>
                      </a:cubicBezTo>
                      <a:cubicBezTo>
                        <a:pt x="3706736" y="334538"/>
                        <a:pt x="3711042" y="392634"/>
                        <a:pt x="3729038" y="428625"/>
                      </a:cubicBezTo>
                      <a:cubicBezTo>
                        <a:pt x="3736717" y="443984"/>
                        <a:pt x="3748088" y="457200"/>
                        <a:pt x="3757613" y="471488"/>
                      </a:cubicBezTo>
                      <a:cubicBezTo>
                        <a:pt x="3762375" y="485775"/>
                        <a:pt x="3761251" y="503701"/>
                        <a:pt x="3771900" y="514350"/>
                      </a:cubicBezTo>
                      <a:cubicBezTo>
                        <a:pt x="3782549" y="524999"/>
                        <a:pt x="3799702" y="528638"/>
                        <a:pt x="3814763" y="528638"/>
                      </a:cubicBezTo>
                      <a:cubicBezTo>
                        <a:pt x="3900620" y="528638"/>
                        <a:pt x="3986213" y="519113"/>
                        <a:pt x="4071938" y="514350"/>
                      </a:cubicBezTo>
                      <a:cubicBezTo>
                        <a:pt x="4100513" y="509588"/>
                        <a:pt x="4128754" y="501928"/>
                        <a:pt x="4157663" y="500063"/>
                      </a:cubicBezTo>
                      <a:cubicBezTo>
                        <a:pt x="4276573" y="492391"/>
                        <a:pt x="4396890" y="502626"/>
                        <a:pt x="4514850" y="485775"/>
                      </a:cubicBezTo>
                      <a:cubicBezTo>
                        <a:pt x="4542159" y="481874"/>
                        <a:pt x="4570042" y="416296"/>
                        <a:pt x="4586288" y="400050"/>
                      </a:cubicBezTo>
                      <a:cubicBezTo>
                        <a:pt x="4598430" y="387908"/>
                        <a:pt x="4614863" y="381000"/>
                        <a:pt x="4629150" y="371475"/>
                      </a:cubicBezTo>
                      <a:cubicBezTo>
                        <a:pt x="4705352" y="257173"/>
                        <a:pt x="4605335" y="395291"/>
                        <a:pt x="4700588" y="300038"/>
                      </a:cubicBezTo>
                      <a:cubicBezTo>
                        <a:pt x="4712730" y="287896"/>
                        <a:pt x="4718170" y="270367"/>
                        <a:pt x="4729163" y="257175"/>
                      </a:cubicBezTo>
                      <a:cubicBezTo>
                        <a:pt x="4763540" y="215922"/>
                        <a:pt x="4772743" y="213834"/>
                        <a:pt x="4814888" y="185738"/>
                      </a:cubicBezTo>
                      <a:cubicBezTo>
                        <a:pt x="4824413" y="171450"/>
                        <a:pt x="4830540" y="154183"/>
                        <a:pt x="4843463" y="142875"/>
                      </a:cubicBezTo>
                      <a:cubicBezTo>
                        <a:pt x="4869309" y="120260"/>
                        <a:pt x="4900613" y="104775"/>
                        <a:pt x="4929188" y="85725"/>
                      </a:cubicBezTo>
                      <a:cubicBezTo>
                        <a:pt x="4943475" y="76200"/>
                        <a:pt x="4955760" y="62580"/>
                        <a:pt x="4972050" y="57150"/>
                      </a:cubicBezTo>
                      <a:lnTo>
                        <a:pt x="5057775" y="28575"/>
                      </a:lnTo>
                      <a:cubicBezTo>
                        <a:pt x="5072063" y="23813"/>
                        <a:pt x="5085782" y="16764"/>
                        <a:pt x="5100638" y="14288"/>
                      </a:cubicBezTo>
                      <a:lnTo>
                        <a:pt x="5186363" y="0"/>
                      </a:lnTo>
                    </a:path>
                  </a:pathLst>
                </a:custGeom>
                <a:noFill/>
                <a:ln w="31750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/>
                </a:p>
              </p:txBody>
            </p:sp>
            <p:sp>
              <p:nvSpPr>
                <p:cNvPr id="35" name="フリーフォーム 35">
                  <a:extLst>
                    <a:ext uri="{FF2B5EF4-FFF2-40B4-BE49-F238E27FC236}">
                      <a16:creationId xmlns:a16="http://schemas.microsoft.com/office/drawing/2014/main" id="{3EB7D29A-4E2A-58E0-73BD-7A4FAD1419CE}"/>
                    </a:ext>
                  </a:extLst>
                </p:cNvPr>
                <p:cNvSpPr/>
                <p:nvPr/>
              </p:nvSpPr>
              <p:spPr>
                <a:xfrm>
                  <a:off x="3991087" y="2323652"/>
                  <a:ext cx="559398" cy="950739"/>
                </a:xfrm>
                <a:custGeom>
                  <a:avLst/>
                  <a:gdLst>
                    <a:gd name="connsiteX0" fmla="*/ 279699 w 559398"/>
                    <a:gd name="connsiteY0" fmla="*/ 0 h 950739"/>
                    <a:gd name="connsiteX1" fmla="*/ 355002 w 559398"/>
                    <a:gd name="connsiteY1" fmla="*/ 247426 h 950739"/>
                    <a:gd name="connsiteX2" fmla="*/ 441064 w 559398"/>
                    <a:gd name="connsiteY2" fmla="*/ 311972 h 950739"/>
                    <a:gd name="connsiteX3" fmla="*/ 505609 w 559398"/>
                    <a:gd name="connsiteY3" fmla="*/ 333487 h 950739"/>
                    <a:gd name="connsiteX4" fmla="*/ 548640 w 559398"/>
                    <a:gd name="connsiteY4" fmla="*/ 387275 h 950739"/>
                    <a:gd name="connsiteX5" fmla="*/ 559398 w 559398"/>
                    <a:gd name="connsiteY5" fmla="*/ 419548 h 950739"/>
                    <a:gd name="connsiteX6" fmla="*/ 516367 w 559398"/>
                    <a:gd name="connsiteY6" fmla="*/ 462579 h 950739"/>
                    <a:gd name="connsiteX7" fmla="*/ 451821 w 559398"/>
                    <a:gd name="connsiteY7" fmla="*/ 484094 h 950739"/>
                    <a:gd name="connsiteX8" fmla="*/ 387275 w 559398"/>
                    <a:gd name="connsiteY8" fmla="*/ 527124 h 950739"/>
                    <a:gd name="connsiteX9" fmla="*/ 365760 w 559398"/>
                    <a:gd name="connsiteY9" fmla="*/ 548640 h 950739"/>
                    <a:gd name="connsiteX10" fmla="*/ 333487 w 559398"/>
                    <a:gd name="connsiteY10" fmla="*/ 559397 h 950739"/>
                    <a:gd name="connsiteX11" fmla="*/ 311972 w 559398"/>
                    <a:gd name="connsiteY11" fmla="*/ 580913 h 950739"/>
                    <a:gd name="connsiteX12" fmla="*/ 279699 w 559398"/>
                    <a:gd name="connsiteY12" fmla="*/ 591670 h 950739"/>
                    <a:gd name="connsiteX13" fmla="*/ 268941 w 559398"/>
                    <a:gd name="connsiteY13" fmla="*/ 656216 h 950739"/>
                    <a:gd name="connsiteX14" fmla="*/ 258184 w 559398"/>
                    <a:gd name="connsiteY14" fmla="*/ 688489 h 950739"/>
                    <a:gd name="connsiteX15" fmla="*/ 268941 w 559398"/>
                    <a:gd name="connsiteY15" fmla="*/ 763793 h 950739"/>
                    <a:gd name="connsiteX16" fmla="*/ 301214 w 559398"/>
                    <a:gd name="connsiteY16" fmla="*/ 828339 h 950739"/>
                    <a:gd name="connsiteX17" fmla="*/ 333487 w 559398"/>
                    <a:gd name="connsiteY17" fmla="*/ 892884 h 950739"/>
                    <a:gd name="connsiteX18" fmla="*/ 322729 w 559398"/>
                    <a:gd name="connsiteY18" fmla="*/ 946673 h 950739"/>
                    <a:gd name="connsiteX19" fmla="*/ 172122 w 559398"/>
                    <a:gd name="connsiteY19" fmla="*/ 935915 h 950739"/>
                    <a:gd name="connsiteX20" fmla="*/ 0 w 559398"/>
                    <a:gd name="connsiteY20" fmla="*/ 935915 h 950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59398" h="950739">
                      <a:moveTo>
                        <a:pt x="279699" y="0"/>
                      </a:moveTo>
                      <a:cubicBezTo>
                        <a:pt x="296619" y="95882"/>
                        <a:pt x="285926" y="178353"/>
                        <a:pt x="355002" y="247426"/>
                      </a:cubicBezTo>
                      <a:cubicBezTo>
                        <a:pt x="380488" y="272911"/>
                        <a:pt x="404575" y="299809"/>
                        <a:pt x="441064" y="311972"/>
                      </a:cubicBezTo>
                      <a:lnTo>
                        <a:pt x="505609" y="333487"/>
                      </a:lnTo>
                      <a:cubicBezTo>
                        <a:pt x="525623" y="353500"/>
                        <a:pt x="535068" y="360131"/>
                        <a:pt x="548640" y="387275"/>
                      </a:cubicBezTo>
                      <a:cubicBezTo>
                        <a:pt x="553711" y="397417"/>
                        <a:pt x="555812" y="408790"/>
                        <a:pt x="559398" y="419548"/>
                      </a:cubicBezTo>
                      <a:cubicBezTo>
                        <a:pt x="545054" y="433892"/>
                        <a:pt x="535611" y="456164"/>
                        <a:pt x="516367" y="462579"/>
                      </a:cubicBezTo>
                      <a:cubicBezTo>
                        <a:pt x="494852" y="469751"/>
                        <a:pt x="470691" y="471514"/>
                        <a:pt x="451821" y="484094"/>
                      </a:cubicBezTo>
                      <a:cubicBezTo>
                        <a:pt x="430306" y="498437"/>
                        <a:pt x="405559" y="508839"/>
                        <a:pt x="387275" y="527124"/>
                      </a:cubicBezTo>
                      <a:cubicBezTo>
                        <a:pt x="380103" y="534296"/>
                        <a:pt x="374457" y="543422"/>
                        <a:pt x="365760" y="548640"/>
                      </a:cubicBezTo>
                      <a:cubicBezTo>
                        <a:pt x="356036" y="554474"/>
                        <a:pt x="344245" y="555811"/>
                        <a:pt x="333487" y="559397"/>
                      </a:cubicBezTo>
                      <a:cubicBezTo>
                        <a:pt x="326315" y="566569"/>
                        <a:pt x="320669" y="575695"/>
                        <a:pt x="311972" y="580913"/>
                      </a:cubicBezTo>
                      <a:cubicBezTo>
                        <a:pt x="302248" y="586747"/>
                        <a:pt x="285325" y="581825"/>
                        <a:pt x="279699" y="591670"/>
                      </a:cubicBezTo>
                      <a:cubicBezTo>
                        <a:pt x="268877" y="610608"/>
                        <a:pt x="273673" y="634923"/>
                        <a:pt x="268941" y="656216"/>
                      </a:cubicBezTo>
                      <a:cubicBezTo>
                        <a:pt x="266481" y="667285"/>
                        <a:pt x="261770" y="677731"/>
                        <a:pt x="258184" y="688489"/>
                      </a:cubicBezTo>
                      <a:cubicBezTo>
                        <a:pt x="261770" y="713590"/>
                        <a:pt x="263968" y="738929"/>
                        <a:pt x="268941" y="763793"/>
                      </a:cubicBezTo>
                      <a:cubicBezTo>
                        <a:pt x="277953" y="808856"/>
                        <a:pt x="280061" y="786033"/>
                        <a:pt x="301214" y="828339"/>
                      </a:cubicBezTo>
                      <a:cubicBezTo>
                        <a:pt x="345750" y="917410"/>
                        <a:pt x="271832" y="800403"/>
                        <a:pt x="333487" y="892884"/>
                      </a:cubicBezTo>
                      <a:cubicBezTo>
                        <a:pt x="329901" y="910814"/>
                        <a:pt x="340396" y="941962"/>
                        <a:pt x="322729" y="946673"/>
                      </a:cubicBezTo>
                      <a:cubicBezTo>
                        <a:pt x="274098" y="959641"/>
                        <a:pt x="222424" y="937592"/>
                        <a:pt x="172122" y="935915"/>
                      </a:cubicBezTo>
                      <a:cubicBezTo>
                        <a:pt x="114780" y="934004"/>
                        <a:pt x="57374" y="935915"/>
                        <a:pt x="0" y="935915"/>
                      </a:cubicBezTo>
                    </a:path>
                  </a:pathLst>
                </a:custGeom>
                <a:noFill/>
                <a:ln w="28575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>
                    <a:solidFill>
                      <a:srgbClr val="F11713"/>
                    </a:solidFill>
                  </a:endParaRPr>
                </a:p>
              </p:txBody>
            </p:sp>
            <p:sp>
              <p:nvSpPr>
                <p:cNvPr id="36" name="フリーフォーム 36">
                  <a:extLst>
                    <a:ext uri="{FF2B5EF4-FFF2-40B4-BE49-F238E27FC236}">
                      <a16:creationId xmlns:a16="http://schemas.microsoft.com/office/drawing/2014/main" id="{0A5D0613-6D1A-F8AD-D960-E79729296A2F}"/>
                    </a:ext>
                  </a:extLst>
                </p:cNvPr>
                <p:cNvSpPr/>
                <p:nvPr/>
              </p:nvSpPr>
              <p:spPr>
                <a:xfrm>
                  <a:off x="6196405" y="1871831"/>
                  <a:ext cx="462579" cy="279698"/>
                </a:xfrm>
                <a:custGeom>
                  <a:avLst/>
                  <a:gdLst>
                    <a:gd name="connsiteX0" fmla="*/ 0 w 462579"/>
                    <a:gd name="connsiteY0" fmla="*/ 279698 h 279698"/>
                    <a:gd name="connsiteX1" fmla="*/ 21515 w 462579"/>
                    <a:gd name="connsiteY1" fmla="*/ 204395 h 279698"/>
                    <a:gd name="connsiteX2" fmla="*/ 32273 w 462579"/>
                    <a:gd name="connsiteY2" fmla="*/ 172122 h 279698"/>
                    <a:gd name="connsiteX3" fmla="*/ 53788 w 462579"/>
                    <a:gd name="connsiteY3" fmla="*/ 139849 h 279698"/>
                    <a:gd name="connsiteX4" fmla="*/ 86061 w 462579"/>
                    <a:gd name="connsiteY4" fmla="*/ 129091 h 279698"/>
                    <a:gd name="connsiteX5" fmla="*/ 150607 w 462579"/>
                    <a:gd name="connsiteY5" fmla="*/ 86061 h 279698"/>
                    <a:gd name="connsiteX6" fmla="*/ 172122 w 462579"/>
                    <a:gd name="connsiteY6" fmla="*/ 64545 h 279698"/>
                    <a:gd name="connsiteX7" fmla="*/ 344244 w 462579"/>
                    <a:gd name="connsiteY7" fmla="*/ 32273 h 279698"/>
                    <a:gd name="connsiteX8" fmla="*/ 430306 w 462579"/>
                    <a:gd name="connsiteY8" fmla="*/ 21515 h 279698"/>
                    <a:gd name="connsiteX9" fmla="*/ 462579 w 462579"/>
                    <a:gd name="connsiteY9" fmla="*/ 0 h 279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2579" h="279698">
                      <a:moveTo>
                        <a:pt x="0" y="279698"/>
                      </a:moveTo>
                      <a:cubicBezTo>
                        <a:pt x="7172" y="254597"/>
                        <a:pt x="14014" y="229399"/>
                        <a:pt x="21515" y="204395"/>
                      </a:cubicBezTo>
                      <a:cubicBezTo>
                        <a:pt x="24773" y="193534"/>
                        <a:pt x="27202" y="182264"/>
                        <a:pt x="32273" y="172122"/>
                      </a:cubicBezTo>
                      <a:cubicBezTo>
                        <a:pt x="38055" y="160558"/>
                        <a:pt x="43692" y="147926"/>
                        <a:pt x="53788" y="139849"/>
                      </a:cubicBezTo>
                      <a:cubicBezTo>
                        <a:pt x="62643" y="132765"/>
                        <a:pt x="75303" y="132677"/>
                        <a:pt x="86061" y="129091"/>
                      </a:cubicBezTo>
                      <a:cubicBezTo>
                        <a:pt x="168132" y="47020"/>
                        <a:pt x="72761" y="132769"/>
                        <a:pt x="150607" y="86061"/>
                      </a:cubicBezTo>
                      <a:cubicBezTo>
                        <a:pt x="159304" y="80843"/>
                        <a:pt x="163050" y="69081"/>
                        <a:pt x="172122" y="64545"/>
                      </a:cubicBezTo>
                      <a:cubicBezTo>
                        <a:pt x="230880" y="35165"/>
                        <a:pt x="277624" y="39675"/>
                        <a:pt x="344244" y="32273"/>
                      </a:cubicBezTo>
                      <a:cubicBezTo>
                        <a:pt x="372978" y="29080"/>
                        <a:pt x="401619" y="25101"/>
                        <a:pt x="430306" y="21515"/>
                      </a:cubicBezTo>
                      <a:lnTo>
                        <a:pt x="462579" y="0"/>
                      </a:lnTo>
                    </a:path>
                  </a:pathLst>
                </a:custGeom>
                <a:noFill/>
                <a:ln w="28575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>
                    <a:solidFill>
                      <a:srgbClr val="F11713"/>
                    </a:solidFill>
                  </a:endParaRPr>
                </a:p>
              </p:txBody>
            </p:sp>
            <p:sp>
              <p:nvSpPr>
                <p:cNvPr id="37" name="フリーフォーム 37">
                  <a:extLst>
                    <a:ext uri="{FF2B5EF4-FFF2-40B4-BE49-F238E27FC236}">
                      <a16:creationId xmlns:a16="http://schemas.microsoft.com/office/drawing/2014/main" id="{AE0FDE91-05FB-B9F5-2667-8726196BAB81}"/>
                    </a:ext>
                  </a:extLst>
                </p:cNvPr>
                <p:cNvSpPr/>
                <p:nvPr/>
              </p:nvSpPr>
              <p:spPr>
                <a:xfrm>
                  <a:off x="7282927" y="2657138"/>
                  <a:ext cx="258184" cy="528451"/>
                </a:xfrm>
                <a:custGeom>
                  <a:avLst/>
                  <a:gdLst>
                    <a:gd name="connsiteX0" fmla="*/ 0 w 258184"/>
                    <a:gd name="connsiteY0" fmla="*/ 0 h 528451"/>
                    <a:gd name="connsiteX1" fmla="*/ 75304 w 258184"/>
                    <a:gd name="connsiteY1" fmla="*/ 64546 h 528451"/>
                    <a:gd name="connsiteX2" fmla="*/ 96819 w 258184"/>
                    <a:gd name="connsiteY2" fmla="*/ 96819 h 528451"/>
                    <a:gd name="connsiteX3" fmla="*/ 161365 w 258184"/>
                    <a:gd name="connsiteY3" fmla="*/ 150607 h 528451"/>
                    <a:gd name="connsiteX4" fmla="*/ 236668 w 258184"/>
                    <a:gd name="connsiteY4" fmla="*/ 172122 h 528451"/>
                    <a:gd name="connsiteX5" fmla="*/ 258184 w 258184"/>
                    <a:gd name="connsiteY5" fmla="*/ 193638 h 528451"/>
                    <a:gd name="connsiteX6" fmla="*/ 236668 w 258184"/>
                    <a:gd name="connsiteY6" fmla="*/ 215153 h 528451"/>
                    <a:gd name="connsiteX7" fmla="*/ 150607 w 258184"/>
                    <a:gd name="connsiteY7" fmla="*/ 322730 h 528451"/>
                    <a:gd name="connsiteX8" fmla="*/ 86061 w 258184"/>
                    <a:gd name="connsiteY8" fmla="*/ 344245 h 528451"/>
                    <a:gd name="connsiteX9" fmla="*/ 0 w 258184"/>
                    <a:gd name="connsiteY9" fmla="*/ 365760 h 528451"/>
                    <a:gd name="connsiteX10" fmla="*/ 64546 w 258184"/>
                    <a:gd name="connsiteY10" fmla="*/ 408791 h 528451"/>
                    <a:gd name="connsiteX11" fmla="*/ 96819 w 258184"/>
                    <a:gd name="connsiteY11" fmla="*/ 430306 h 528451"/>
                    <a:gd name="connsiteX12" fmla="*/ 161365 w 258184"/>
                    <a:gd name="connsiteY12" fmla="*/ 451821 h 528451"/>
                    <a:gd name="connsiteX13" fmla="*/ 193638 w 258184"/>
                    <a:gd name="connsiteY13" fmla="*/ 462579 h 528451"/>
                    <a:gd name="connsiteX14" fmla="*/ 225911 w 258184"/>
                    <a:gd name="connsiteY14" fmla="*/ 494852 h 528451"/>
                    <a:gd name="connsiteX15" fmla="*/ 236668 w 258184"/>
                    <a:gd name="connsiteY15" fmla="*/ 527125 h 528451"/>
                    <a:gd name="connsiteX16" fmla="*/ 247426 w 258184"/>
                    <a:gd name="connsiteY16" fmla="*/ 527125 h 528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58184" h="528451">
                      <a:moveTo>
                        <a:pt x="0" y="0"/>
                      </a:moveTo>
                      <a:cubicBezTo>
                        <a:pt x="25101" y="21515"/>
                        <a:pt x="51927" y="41169"/>
                        <a:pt x="75304" y="64546"/>
                      </a:cubicBezTo>
                      <a:cubicBezTo>
                        <a:pt x="84446" y="73688"/>
                        <a:pt x="88542" y="86887"/>
                        <a:pt x="96819" y="96819"/>
                      </a:cubicBezTo>
                      <a:cubicBezTo>
                        <a:pt x="113814" y="117213"/>
                        <a:pt x="137187" y="138518"/>
                        <a:pt x="161365" y="150607"/>
                      </a:cubicBezTo>
                      <a:cubicBezTo>
                        <a:pt x="176801" y="158325"/>
                        <a:pt x="222876" y="168674"/>
                        <a:pt x="236668" y="172122"/>
                      </a:cubicBezTo>
                      <a:cubicBezTo>
                        <a:pt x="243840" y="179294"/>
                        <a:pt x="258184" y="183495"/>
                        <a:pt x="258184" y="193638"/>
                      </a:cubicBezTo>
                      <a:cubicBezTo>
                        <a:pt x="258184" y="203781"/>
                        <a:pt x="242754" y="207039"/>
                        <a:pt x="236668" y="215153"/>
                      </a:cubicBezTo>
                      <a:cubicBezTo>
                        <a:pt x="225445" y="230116"/>
                        <a:pt x="178144" y="313551"/>
                        <a:pt x="150607" y="322730"/>
                      </a:cubicBezTo>
                      <a:cubicBezTo>
                        <a:pt x="129092" y="329902"/>
                        <a:pt x="108063" y="338745"/>
                        <a:pt x="86061" y="344245"/>
                      </a:cubicBezTo>
                      <a:lnTo>
                        <a:pt x="0" y="365760"/>
                      </a:lnTo>
                      <a:lnTo>
                        <a:pt x="64546" y="408791"/>
                      </a:lnTo>
                      <a:cubicBezTo>
                        <a:pt x="75304" y="415963"/>
                        <a:pt x="84553" y="426218"/>
                        <a:pt x="96819" y="430306"/>
                      </a:cubicBezTo>
                      <a:lnTo>
                        <a:pt x="161365" y="451821"/>
                      </a:lnTo>
                      <a:lnTo>
                        <a:pt x="193638" y="462579"/>
                      </a:lnTo>
                      <a:cubicBezTo>
                        <a:pt x="204396" y="473337"/>
                        <a:pt x="217472" y="482193"/>
                        <a:pt x="225911" y="494852"/>
                      </a:cubicBezTo>
                      <a:cubicBezTo>
                        <a:pt x="232201" y="504287"/>
                        <a:pt x="230378" y="517690"/>
                        <a:pt x="236668" y="527125"/>
                      </a:cubicBezTo>
                      <a:cubicBezTo>
                        <a:pt x="238657" y="530109"/>
                        <a:pt x="243840" y="527125"/>
                        <a:pt x="247426" y="527125"/>
                      </a:cubicBezTo>
                    </a:path>
                  </a:pathLst>
                </a:custGeom>
                <a:noFill/>
                <a:ln w="28575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>
                    <a:solidFill>
                      <a:srgbClr val="F11713"/>
                    </a:solidFill>
                  </a:endParaRPr>
                </a:p>
              </p:txBody>
            </p:sp>
            <p:cxnSp>
              <p:nvCxnSpPr>
                <p:cNvPr id="38" name="直線コネクタ 38">
                  <a:extLst>
                    <a:ext uri="{FF2B5EF4-FFF2-40B4-BE49-F238E27FC236}">
                      <a16:creationId xmlns:a16="http://schemas.microsoft.com/office/drawing/2014/main" id="{CC9F069A-35BE-719F-D666-BD361B11218B}"/>
                    </a:ext>
                  </a:extLst>
                </p:cNvPr>
                <p:cNvCxnSpPr>
                  <a:cxnSpLocks/>
                  <a:stCxn id="34" idx="21"/>
                </p:cNvCxnSpPr>
                <p:nvPr/>
              </p:nvCxnSpPr>
              <p:spPr>
                <a:xfrm>
                  <a:off x="5488782" y="2600325"/>
                  <a:ext cx="1370424" cy="82867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9">
                  <a:extLst>
                    <a:ext uri="{FF2B5EF4-FFF2-40B4-BE49-F238E27FC236}">
                      <a16:creationId xmlns:a16="http://schemas.microsoft.com/office/drawing/2014/main" id="{CF90D354-E747-5EB4-87BE-3C0995F6A243}"/>
                    </a:ext>
                  </a:extLst>
                </p:cNvPr>
                <p:cNvCxnSpPr>
                  <a:cxnSpLocks/>
                  <a:endCxn id="34" idx="35"/>
                </p:cNvCxnSpPr>
                <p:nvPr/>
              </p:nvCxnSpPr>
              <p:spPr>
                <a:xfrm flipH="1">
                  <a:off x="7074692" y="1857881"/>
                  <a:ext cx="208233" cy="3138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コネクタ 40">
                  <a:extLst>
                    <a:ext uri="{FF2B5EF4-FFF2-40B4-BE49-F238E27FC236}">
                      <a16:creationId xmlns:a16="http://schemas.microsoft.com/office/drawing/2014/main" id="{F66E44C5-0FE7-6B0C-114D-E1B739755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4832" y="2593550"/>
                  <a:ext cx="512194" cy="32781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テキスト ボックス 27">
                <a:extLst>
                  <a:ext uri="{FF2B5EF4-FFF2-40B4-BE49-F238E27FC236}">
                    <a16:creationId xmlns:a16="http://schemas.microsoft.com/office/drawing/2014/main" id="{CF2FB24F-EB85-7BA8-805B-329715A7AB62}"/>
                  </a:ext>
                </a:extLst>
              </p:cNvPr>
              <p:cNvSpPr txBox="1"/>
              <p:nvPr/>
            </p:nvSpPr>
            <p:spPr>
              <a:xfrm>
                <a:off x="3020174" y="1890655"/>
                <a:ext cx="590930" cy="59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</a:t>
                </a:r>
                <a:r>
                  <a:rPr kumimoji="1" lang="en-US" altLang="ja-JP" baseline="30000" dirty="0"/>
                  <a:t>-</a:t>
                </a:r>
                <a:endParaRPr kumimoji="1" lang="ja-JP" altLang="en-US"/>
              </a:p>
            </p:txBody>
          </p:sp>
          <p:sp>
            <p:nvSpPr>
              <p:cNvPr id="28" name="テキスト ボックス 28">
                <a:extLst>
                  <a:ext uri="{FF2B5EF4-FFF2-40B4-BE49-F238E27FC236}">
                    <a16:creationId xmlns:a16="http://schemas.microsoft.com/office/drawing/2014/main" id="{8E6544CD-58DF-421D-02C5-D667F3EF2E0A}"/>
                  </a:ext>
                </a:extLst>
              </p:cNvPr>
              <p:cNvSpPr txBox="1"/>
              <p:nvPr/>
            </p:nvSpPr>
            <p:spPr>
              <a:xfrm>
                <a:off x="6423538" y="1428991"/>
                <a:ext cx="486893" cy="59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err="1"/>
                  <a:t>γ</a:t>
                </a:r>
                <a:endParaRPr kumimoji="1" lang="ja-JP" altLang="en-US"/>
              </a:p>
            </p:txBody>
          </p:sp>
          <p:sp>
            <p:nvSpPr>
              <p:cNvPr id="29" name="テキスト ボックス 29">
                <a:extLst>
                  <a:ext uri="{FF2B5EF4-FFF2-40B4-BE49-F238E27FC236}">
                    <a16:creationId xmlns:a16="http://schemas.microsoft.com/office/drawing/2014/main" id="{DAFD8102-B517-4718-4299-780E2ABBDA75}"/>
                  </a:ext>
                </a:extLst>
              </p:cNvPr>
              <p:cNvSpPr txBox="1"/>
              <p:nvPr/>
            </p:nvSpPr>
            <p:spPr>
              <a:xfrm>
                <a:off x="5455693" y="2900335"/>
                <a:ext cx="486893" cy="59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err="1"/>
                  <a:t>γ</a:t>
                </a:r>
                <a:endParaRPr kumimoji="1" lang="ja-JP" altLang="en-US"/>
              </a:p>
            </p:txBody>
          </p:sp>
          <p:sp>
            <p:nvSpPr>
              <p:cNvPr id="30" name="テキスト ボックス 30">
                <a:extLst>
                  <a:ext uri="{FF2B5EF4-FFF2-40B4-BE49-F238E27FC236}">
                    <a16:creationId xmlns:a16="http://schemas.microsoft.com/office/drawing/2014/main" id="{D1F762C7-742C-80BB-566C-8202BFD9991A}"/>
                  </a:ext>
                </a:extLst>
              </p:cNvPr>
              <p:cNvSpPr txBox="1"/>
              <p:nvPr/>
            </p:nvSpPr>
            <p:spPr>
              <a:xfrm>
                <a:off x="7303698" y="2464653"/>
                <a:ext cx="486893" cy="59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err="1"/>
                  <a:t>γ</a:t>
                </a:r>
                <a:endParaRPr kumimoji="1" lang="ja-JP" altLang="en-US"/>
              </a:p>
            </p:txBody>
          </p:sp>
          <p:sp>
            <p:nvSpPr>
              <p:cNvPr id="31" name="テキスト ボックス 31">
                <a:extLst>
                  <a:ext uri="{FF2B5EF4-FFF2-40B4-BE49-F238E27FC236}">
                    <a16:creationId xmlns:a16="http://schemas.microsoft.com/office/drawing/2014/main" id="{51F55C30-9083-9F20-4433-F08515174A2E}"/>
                  </a:ext>
                </a:extLst>
              </p:cNvPr>
              <p:cNvSpPr txBox="1"/>
              <p:nvPr/>
            </p:nvSpPr>
            <p:spPr>
              <a:xfrm>
                <a:off x="3380800" y="2735650"/>
                <a:ext cx="507701" cy="59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err="1"/>
                  <a:t>δ</a:t>
                </a:r>
                <a:endParaRPr kumimoji="1" lang="ja-JP" altLang="en-US"/>
              </a:p>
            </p:txBody>
          </p:sp>
          <p:sp>
            <p:nvSpPr>
              <p:cNvPr id="32" name="テキスト ボックス 32">
                <a:extLst>
                  <a:ext uri="{FF2B5EF4-FFF2-40B4-BE49-F238E27FC236}">
                    <a16:creationId xmlns:a16="http://schemas.microsoft.com/office/drawing/2014/main" id="{B500F98C-21C1-48F5-1303-A9C8560979DA}"/>
                  </a:ext>
                </a:extLst>
              </p:cNvPr>
              <p:cNvSpPr txBox="1"/>
              <p:nvPr/>
            </p:nvSpPr>
            <p:spPr>
              <a:xfrm>
                <a:off x="5762738" y="1373622"/>
                <a:ext cx="507701" cy="59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err="1"/>
                  <a:t>δ</a:t>
                </a:r>
                <a:endParaRPr kumimoji="1" lang="ja-JP" altLang="en-US"/>
              </a:p>
            </p:txBody>
          </p:sp>
          <p:sp>
            <p:nvSpPr>
              <p:cNvPr id="33" name="テキスト ボックス 33">
                <a:extLst>
                  <a:ext uri="{FF2B5EF4-FFF2-40B4-BE49-F238E27FC236}">
                    <a16:creationId xmlns:a16="http://schemas.microsoft.com/office/drawing/2014/main" id="{8E100AD0-9683-B5FB-43C5-1D72AC6AA53B}"/>
                  </a:ext>
                </a:extLst>
              </p:cNvPr>
              <p:cNvSpPr txBox="1"/>
              <p:nvPr/>
            </p:nvSpPr>
            <p:spPr>
              <a:xfrm>
                <a:off x="6645903" y="2778082"/>
                <a:ext cx="507701" cy="59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err="1"/>
                  <a:t>δ</a:t>
                </a:r>
                <a:endParaRPr kumimoji="1" lang="ja-JP" altLang="en-US"/>
              </a:p>
            </p:txBody>
          </p:sp>
        </p:grpSp>
        <p:grpSp>
          <p:nvGrpSpPr>
            <p:cNvPr id="4" name="グループ化 7">
              <a:extLst>
                <a:ext uri="{FF2B5EF4-FFF2-40B4-BE49-F238E27FC236}">
                  <a16:creationId xmlns:a16="http://schemas.microsoft.com/office/drawing/2014/main" id="{4060D4E3-B32F-C506-F4DD-7B0108319D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26538" y="2972000"/>
              <a:ext cx="3293010" cy="981762"/>
              <a:chOff x="3612603" y="3553505"/>
              <a:chExt cx="4000500" cy="1192688"/>
            </a:xfrm>
          </p:grpSpPr>
          <p:grpSp>
            <p:nvGrpSpPr>
              <p:cNvPr id="18" name="グループ化 18">
                <a:extLst>
                  <a:ext uri="{FF2B5EF4-FFF2-40B4-BE49-F238E27FC236}">
                    <a16:creationId xmlns:a16="http://schemas.microsoft.com/office/drawing/2014/main" id="{7D419C25-E54C-3D90-F073-32AD905A79BE}"/>
                  </a:ext>
                </a:extLst>
              </p:cNvPr>
              <p:cNvGrpSpPr/>
              <p:nvPr/>
            </p:nvGrpSpPr>
            <p:grpSpPr>
              <a:xfrm>
                <a:off x="3612603" y="3590135"/>
                <a:ext cx="4000500" cy="1071563"/>
                <a:chOff x="3659981" y="1857375"/>
                <a:chExt cx="4000500" cy="1071563"/>
              </a:xfrm>
            </p:grpSpPr>
            <p:sp>
              <p:nvSpPr>
                <p:cNvPr id="22" name="フリーフォーム 22">
                  <a:extLst>
                    <a:ext uri="{FF2B5EF4-FFF2-40B4-BE49-F238E27FC236}">
                      <a16:creationId xmlns:a16="http://schemas.microsoft.com/office/drawing/2014/main" id="{1658036D-2832-B6BB-CA01-5D3FB2C95126}"/>
                    </a:ext>
                  </a:extLst>
                </p:cNvPr>
                <p:cNvSpPr/>
                <p:nvPr/>
              </p:nvSpPr>
              <p:spPr>
                <a:xfrm>
                  <a:off x="3659981" y="2031825"/>
                  <a:ext cx="4000500" cy="371475"/>
                </a:xfrm>
                <a:custGeom>
                  <a:avLst/>
                  <a:gdLst>
                    <a:gd name="connsiteX0" fmla="*/ 0 w 4000500"/>
                    <a:gd name="connsiteY0" fmla="*/ 142875 h 371475"/>
                    <a:gd name="connsiteX1" fmla="*/ 285750 w 4000500"/>
                    <a:gd name="connsiteY1" fmla="*/ 185737 h 371475"/>
                    <a:gd name="connsiteX2" fmla="*/ 585788 w 4000500"/>
                    <a:gd name="connsiteY2" fmla="*/ 128587 h 371475"/>
                    <a:gd name="connsiteX3" fmla="*/ 757238 w 4000500"/>
                    <a:gd name="connsiteY3" fmla="*/ 71437 h 371475"/>
                    <a:gd name="connsiteX4" fmla="*/ 985838 w 4000500"/>
                    <a:gd name="connsiteY4" fmla="*/ 142875 h 371475"/>
                    <a:gd name="connsiteX5" fmla="*/ 1257300 w 4000500"/>
                    <a:gd name="connsiteY5" fmla="*/ 200025 h 371475"/>
                    <a:gd name="connsiteX6" fmla="*/ 1500188 w 4000500"/>
                    <a:gd name="connsiteY6" fmla="*/ 328612 h 371475"/>
                    <a:gd name="connsiteX7" fmla="*/ 1843088 w 4000500"/>
                    <a:gd name="connsiteY7" fmla="*/ 271462 h 371475"/>
                    <a:gd name="connsiteX8" fmla="*/ 2085975 w 4000500"/>
                    <a:gd name="connsiteY8" fmla="*/ 214312 h 371475"/>
                    <a:gd name="connsiteX9" fmla="*/ 2100263 w 4000500"/>
                    <a:gd name="connsiteY9" fmla="*/ 14287 h 371475"/>
                    <a:gd name="connsiteX10" fmla="*/ 2457450 w 4000500"/>
                    <a:gd name="connsiteY10" fmla="*/ 0 h 371475"/>
                    <a:gd name="connsiteX11" fmla="*/ 2786063 w 4000500"/>
                    <a:gd name="connsiteY11" fmla="*/ 28575 h 371475"/>
                    <a:gd name="connsiteX12" fmla="*/ 2914650 w 4000500"/>
                    <a:gd name="connsiteY12" fmla="*/ 371475 h 371475"/>
                    <a:gd name="connsiteX13" fmla="*/ 3314700 w 4000500"/>
                    <a:gd name="connsiteY13" fmla="*/ 371475 h 371475"/>
                    <a:gd name="connsiteX14" fmla="*/ 3486150 w 4000500"/>
                    <a:gd name="connsiteY14" fmla="*/ 342900 h 371475"/>
                    <a:gd name="connsiteX15" fmla="*/ 3700463 w 4000500"/>
                    <a:gd name="connsiteY15" fmla="*/ 157162 h 371475"/>
                    <a:gd name="connsiteX16" fmla="*/ 3814763 w 4000500"/>
                    <a:gd name="connsiteY16" fmla="*/ 28575 h 371475"/>
                    <a:gd name="connsiteX17" fmla="*/ 4000500 w 4000500"/>
                    <a:gd name="connsiteY17" fmla="*/ 0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00500" h="371475">
                      <a:moveTo>
                        <a:pt x="0" y="142875"/>
                      </a:moveTo>
                      <a:lnTo>
                        <a:pt x="285750" y="185737"/>
                      </a:lnTo>
                      <a:lnTo>
                        <a:pt x="585788" y="128587"/>
                      </a:lnTo>
                      <a:lnTo>
                        <a:pt x="757238" y="71437"/>
                      </a:lnTo>
                      <a:lnTo>
                        <a:pt x="985838" y="142875"/>
                      </a:lnTo>
                      <a:lnTo>
                        <a:pt x="1257300" y="200025"/>
                      </a:lnTo>
                      <a:lnTo>
                        <a:pt x="1500188" y="328612"/>
                      </a:lnTo>
                      <a:lnTo>
                        <a:pt x="1843088" y="271462"/>
                      </a:lnTo>
                      <a:lnTo>
                        <a:pt x="2085975" y="214312"/>
                      </a:lnTo>
                      <a:lnTo>
                        <a:pt x="2100263" y="14287"/>
                      </a:lnTo>
                      <a:lnTo>
                        <a:pt x="2457450" y="0"/>
                      </a:lnTo>
                      <a:lnTo>
                        <a:pt x="2786063" y="28575"/>
                      </a:lnTo>
                      <a:lnTo>
                        <a:pt x="2914650" y="371475"/>
                      </a:lnTo>
                      <a:lnTo>
                        <a:pt x="3314700" y="371475"/>
                      </a:lnTo>
                      <a:lnTo>
                        <a:pt x="3486150" y="342900"/>
                      </a:lnTo>
                      <a:lnTo>
                        <a:pt x="3700463" y="157162"/>
                      </a:lnTo>
                      <a:lnTo>
                        <a:pt x="3814763" y="28575"/>
                      </a:lnTo>
                      <a:lnTo>
                        <a:pt x="4000500" y="0"/>
                      </a:lnTo>
                    </a:path>
                  </a:pathLst>
                </a:custGeom>
                <a:noFill/>
                <a:ln w="31750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/>
                </a:p>
              </p:txBody>
            </p:sp>
            <p:sp>
              <p:nvSpPr>
                <p:cNvPr id="23" name="フリーフォーム 23">
                  <a:extLst>
                    <a:ext uri="{FF2B5EF4-FFF2-40B4-BE49-F238E27FC236}">
                      <a16:creationId xmlns:a16="http://schemas.microsoft.com/office/drawing/2014/main" id="{9CDA86AD-FEA2-9F47-CEB4-6D8B664AD18C}"/>
                    </a:ext>
                  </a:extLst>
                </p:cNvPr>
                <p:cNvSpPr/>
                <p:nvPr/>
              </p:nvSpPr>
              <p:spPr>
                <a:xfrm>
                  <a:off x="4071938" y="2128838"/>
                  <a:ext cx="385762" cy="800100"/>
                </a:xfrm>
                <a:custGeom>
                  <a:avLst/>
                  <a:gdLst>
                    <a:gd name="connsiteX0" fmla="*/ 200025 w 385762"/>
                    <a:gd name="connsiteY0" fmla="*/ 0 h 800100"/>
                    <a:gd name="connsiteX1" fmla="*/ 200025 w 385762"/>
                    <a:gd name="connsiteY1" fmla="*/ 214312 h 800100"/>
                    <a:gd name="connsiteX2" fmla="*/ 385762 w 385762"/>
                    <a:gd name="connsiteY2" fmla="*/ 357187 h 800100"/>
                    <a:gd name="connsiteX3" fmla="*/ 185737 w 385762"/>
                    <a:gd name="connsiteY3" fmla="*/ 514350 h 800100"/>
                    <a:gd name="connsiteX4" fmla="*/ 242887 w 385762"/>
                    <a:gd name="connsiteY4" fmla="*/ 800100 h 800100"/>
                    <a:gd name="connsiteX5" fmla="*/ 0 w 385762"/>
                    <a:gd name="connsiteY5" fmla="*/ 771525 h 80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5762" h="800100">
                      <a:moveTo>
                        <a:pt x="200025" y="0"/>
                      </a:moveTo>
                      <a:lnTo>
                        <a:pt x="200025" y="214312"/>
                      </a:lnTo>
                      <a:lnTo>
                        <a:pt x="385762" y="357187"/>
                      </a:lnTo>
                      <a:lnTo>
                        <a:pt x="185737" y="514350"/>
                      </a:lnTo>
                      <a:lnTo>
                        <a:pt x="242887" y="800100"/>
                      </a:lnTo>
                      <a:lnTo>
                        <a:pt x="0" y="771525"/>
                      </a:lnTo>
                    </a:path>
                  </a:pathLst>
                </a:custGeom>
                <a:noFill/>
                <a:ln w="31750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/>
                </a:p>
              </p:txBody>
            </p:sp>
            <p:sp>
              <p:nvSpPr>
                <p:cNvPr id="24" name="フリーフォーム 24">
                  <a:extLst>
                    <a:ext uri="{FF2B5EF4-FFF2-40B4-BE49-F238E27FC236}">
                      <a16:creationId xmlns:a16="http://schemas.microsoft.com/office/drawing/2014/main" id="{BA4C614E-8CB2-7AFE-D3E2-0FFD6D2B7EB8}"/>
                    </a:ext>
                  </a:extLst>
                </p:cNvPr>
                <p:cNvSpPr/>
                <p:nvPr/>
              </p:nvSpPr>
              <p:spPr>
                <a:xfrm>
                  <a:off x="5757863" y="1857375"/>
                  <a:ext cx="314325" cy="171450"/>
                </a:xfrm>
                <a:custGeom>
                  <a:avLst/>
                  <a:gdLst>
                    <a:gd name="connsiteX0" fmla="*/ 0 w 314325"/>
                    <a:gd name="connsiteY0" fmla="*/ 171450 h 171450"/>
                    <a:gd name="connsiteX1" fmla="*/ 71437 w 314325"/>
                    <a:gd name="connsiteY1" fmla="*/ 57150 h 171450"/>
                    <a:gd name="connsiteX2" fmla="*/ 314325 w 314325"/>
                    <a:gd name="connsiteY2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4325" h="171450">
                      <a:moveTo>
                        <a:pt x="0" y="171450"/>
                      </a:moveTo>
                      <a:lnTo>
                        <a:pt x="71437" y="57150"/>
                      </a:lnTo>
                      <a:lnTo>
                        <a:pt x="314325" y="0"/>
                      </a:lnTo>
                    </a:path>
                  </a:pathLst>
                </a:custGeom>
                <a:noFill/>
                <a:ln w="31750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/>
                </a:p>
              </p:txBody>
            </p:sp>
            <p:sp>
              <p:nvSpPr>
                <p:cNvPr id="25" name="フリーフォーム 25">
                  <a:extLst>
                    <a:ext uri="{FF2B5EF4-FFF2-40B4-BE49-F238E27FC236}">
                      <a16:creationId xmlns:a16="http://schemas.microsoft.com/office/drawing/2014/main" id="{5A81E3D7-1DB2-E705-A65F-8A72D806D301}"/>
                    </a:ext>
                  </a:extLst>
                </p:cNvPr>
                <p:cNvSpPr/>
                <p:nvPr/>
              </p:nvSpPr>
              <p:spPr>
                <a:xfrm>
                  <a:off x="6557963" y="2371725"/>
                  <a:ext cx="214312" cy="457200"/>
                </a:xfrm>
                <a:custGeom>
                  <a:avLst/>
                  <a:gdLst>
                    <a:gd name="connsiteX0" fmla="*/ 14287 w 214312"/>
                    <a:gd name="connsiteY0" fmla="*/ 0 h 457200"/>
                    <a:gd name="connsiteX1" fmla="*/ 214312 w 214312"/>
                    <a:gd name="connsiteY1" fmla="*/ 242888 h 457200"/>
                    <a:gd name="connsiteX2" fmla="*/ 0 w 214312"/>
                    <a:gd name="connsiteY2" fmla="*/ 371475 h 457200"/>
                    <a:gd name="connsiteX3" fmla="*/ 214312 w 214312"/>
                    <a:gd name="connsiteY3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4312" h="457200">
                      <a:moveTo>
                        <a:pt x="14287" y="0"/>
                      </a:moveTo>
                      <a:lnTo>
                        <a:pt x="214312" y="242888"/>
                      </a:lnTo>
                      <a:lnTo>
                        <a:pt x="0" y="371475"/>
                      </a:lnTo>
                      <a:lnTo>
                        <a:pt x="214312" y="457200"/>
                      </a:lnTo>
                    </a:path>
                  </a:pathLst>
                </a:custGeom>
                <a:noFill/>
                <a:ln w="31750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/>
                </a:p>
              </p:txBody>
            </p:sp>
          </p:grpSp>
          <p:cxnSp>
            <p:nvCxnSpPr>
              <p:cNvPr id="19" name="直線コネクタ 19">
                <a:extLst>
                  <a:ext uri="{FF2B5EF4-FFF2-40B4-BE49-F238E27FC236}">
                    <a16:creationId xmlns:a16="http://schemas.microsoft.com/office/drawing/2014/main" id="{61802906-E4BC-F89C-97AD-7FB37F5C6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4181" y="4105914"/>
                <a:ext cx="1058865" cy="64027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20">
                <a:extLst>
                  <a:ext uri="{FF2B5EF4-FFF2-40B4-BE49-F238E27FC236}">
                    <a16:creationId xmlns:a16="http://schemas.microsoft.com/office/drawing/2014/main" id="{03AE1CDC-2543-69ED-40FF-09CC778CD2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12343" y="3553505"/>
                <a:ext cx="160893" cy="24247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1">
                <a:extLst>
                  <a:ext uri="{FF2B5EF4-FFF2-40B4-BE49-F238E27FC236}">
                    <a16:creationId xmlns:a16="http://schemas.microsoft.com/office/drawing/2014/main" id="{8251259C-76D3-7927-5A36-C40E8374C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7576" y="4120591"/>
                <a:ext cx="395749" cy="25328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グループ化 8">
              <a:extLst>
                <a:ext uri="{FF2B5EF4-FFF2-40B4-BE49-F238E27FC236}">
                  <a16:creationId xmlns:a16="http://schemas.microsoft.com/office/drawing/2014/main" id="{512FD5C8-5A2D-90DC-F4F8-41909EFC34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54521" y="4910053"/>
              <a:ext cx="3293010" cy="868757"/>
              <a:chOff x="3247080" y="5508105"/>
              <a:chExt cx="3943350" cy="1040329"/>
            </a:xfrm>
          </p:grpSpPr>
          <p:grpSp>
            <p:nvGrpSpPr>
              <p:cNvPr id="14" name="グループ化 14">
                <a:extLst>
                  <a:ext uri="{FF2B5EF4-FFF2-40B4-BE49-F238E27FC236}">
                    <a16:creationId xmlns:a16="http://schemas.microsoft.com/office/drawing/2014/main" id="{10C92CA1-B826-71FF-0D8D-5A98C2BE08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47080" y="5508105"/>
                <a:ext cx="3943350" cy="885825"/>
                <a:chOff x="3629025" y="2028825"/>
                <a:chExt cx="3943350" cy="885825"/>
              </a:xfrm>
            </p:grpSpPr>
            <p:sp>
              <p:nvSpPr>
                <p:cNvPr id="16" name="フリーフォーム 16">
                  <a:extLst>
                    <a:ext uri="{FF2B5EF4-FFF2-40B4-BE49-F238E27FC236}">
                      <a16:creationId xmlns:a16="http://schemas.microsoft.com/office/drawing/2014/main" id="{455336FF-7956-D8A9-2FB8-F49CDA3B9409}"/>
                    </a:ext>
                  </a:extLst>
                </p:cNvPr>
                <p:cNvSpPr/>
                <p:nvPr/>
              </p:nvSpPr>
              <p:spPr>
                <a:xfrm>
                  <a:off x="3629025" y="2028825"/>
                  <a:ext cx="3943350" cy="400050"/>
                </a:xfrm>
                <a:custGeom>
                  <a:avLst/>
                  <a:gdLst>
                    <a:gd name="connsiteX0" fmla="*/ 0 w 3943350"/>
                    <a:gd name="connsiteY0" fmla="*/ 128588 h 400050"/>
                    <a:gd name="connsiteX1" fmla="*/ 642938 w 3943350"/>
                    <a:gd name="connsiteY1" fmla="*/ 128588 h 400050"/>
                    <a:gd name="connsiteX2" fmla="*/ 1200150 w 3943350"/>
                    <a:gd name="connsiteY2" fmla="*/ 185738 h 400050"/>
                    <a:gd name="connsiteX3" fmla="*/ 1585913 w 3943350"/>
                    <a:gd name="connsiteY3" fmla="*/ 400050 h 400050"/>
                    <a:gd name="connsiteX4" fmla="*/ 2057400 w 3943350"/>
                    <a:gd name="connsiteY4" fmla="*/ 242888 h 400050"/>
                    <a:gd name="connsiteX5" fmla="*/ 2128838 w 3943350"/>
                    <a:gd name="connsiteY5" fmla="*/ 28575 h 400050"/>
                    <a:gd name="connsiteX6" fmla="*/ 2828925 w 3943350"/>
                    <a:gd name="connsiteY6" fmla="*/ 14288 h 400050"/>
                    <a:gd name="connsiteX7" fmla="*/ 2943225 w 3943350"/>
                    <a:gd name="connsiteY7" fmla="*/ 385763 h 400050"/>
                    <a:gd name="connsiteX8" fmla="*/ 3471863 w 3943350"/>
                    <a:gd name="connsiteY8" fmla="*/ 385763 h 400050"/>
                    <a:gd name="connsiteX9" fmla="*/ 3943350 w 3943350"/>
                    <a:gd name="connsiteY9" fmla="*/ 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43350" h="400050">
                      <a:moveTo>
                        <a:pt x="0" y="128588"/>
                      </a:moveTo>
                      <a:lnTo>
                        <a:pt x="642938" y="128588"/>
                      </a:lnTo>
                      <a:lnTo>
                        <a:pt x="1200150" y="185738"/>
                      </a:lnTo>
                      <a:lnTo>
                        <a:pt x="1585913" y="400050"/>
                      </a:lnTo>
                      <a:lnTo>
                        <a:pt x="2057400" y="242888"/>
                      </a:lnTo>
                      <a:lnTo>
                        <a:pt x="2128838" y="28575"/>
                      </a:lnTo>
                      <a:lnTo>
                        <a:pt x="2828925" y="14288"/>
                      </a:lnTo>
                      <a:lnTo>
                        <a:pt x="2943225" y="385763"/>
                      </a:lnTo>
                      <a:lnTo>
                        <a:pt x="3471863" y="385763"/>
                      </a:lnTo>
                      <a:lnTo>
                        <a:pt x="3943350" y="0"/>
                      </a:lnTo>
                    </a:path>
                  </a:pathLst>
                </a:custGeom>
                <a:noFill/>
                <a:ln w="31750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/>
                </a:p>
              </p:txBody>
            </p:sp>
            <p:sp>
              <p:nvSpPr>
                <p:cNvPr id="17" name="フリーフォーム 17">
                  <a:extLst>
                    <a:ext uri="{FF2B5EF4-FFF2-40B4-BE49-F238E27FC236}">
                      <a16:creationId xmlns:a16="http://schemas.microsoft.com/office/drawing/2014/main" id="{5257E83F-BD31-D531-CDB0-2F92FE5438F9}"/>
                    </a:ext>
                  </a:extLst>
                </p:cNvPr>
                <p:cNvSpPr/>
                <p:nvPr/>
              </p:nvSpPr>
              <p:spPr>
                <a:xfrm>
                  <a:off x="4000500" y="2157413"/>
                  <a:ext cx="442913" cy="757237"/>
                </a:xfrm>
                <a:custGeom>
                  <a:avLst/>
                  <a:gdLst>
                    <a:gd name="connsiteX0" fmla="*/ 242888 w 442913"/>
                    <a:gd name="connsiteY0" fmla="*/ 0 h 757237"/>
                    <a:gd name="connsiteX1" fmla="*/ 442913 w 442913"/>
                    <a:gd name="connsiteY1" fmla="*/ 371475 h 757237"/>
                    <a:gd name="connsiteX2" fmla="*/ 300038 w 442913"/>
                    <a:gd name="connsiteY2" fmla="*/ 757237 h 757237"/>
                    <a:gd name="connsiteX3" fmla="*/ 0 w 442913"/>
                    <a:gd name="connsiteY3" fmla="*/ 742950 h 75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2913" h="757237">
                      <a:moveTo>
                        <a:pt x="242888" y="0"/>
                      </a:moveTo>
                      <a:lnTo>
                        <a:pt x="442913" y="371475"/>
                      </a:lnTo>
                      <a:lnTo>
                        <a:pt x="300038" y="757237"/>
                      </a:lnTo>
                      <a:lnTo>
                        <a:pt x="0" y="742950"/>
                      </a:lnTo>
                    </a:path>
                  </a:pathLst>
                </a:custGeom>
                <a:noFill/>
                <a:ln w="31750">
                  <a:solidFill>
                    <a:srgbClr val="F117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350"/>
                </a:p>
              </p:txBody>
            </p:sp>
          </p:grpSp>
          <p:cxnSp>
            <p:nvCxnSpPr>
              <p:cNvPr id="15" name="直線コネクタ 15">
                <a:extLst>
                  <a:ext uri="{FF2B5EF4-FFF2-40B4-BE49-F238E27FC236}">
                    <a16:creationId xmlns:a16="http://schemas.microsoft.com/office/drawing/2014/main" id="{5F499A0B-4071-556C-BC6F-04E6CFFD03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7662" y="5908155"/>
                <a:ext cx="1058865" cy="64027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テキスト ボックス 9">
              <a:extLst>
                <a:ext uri="{FF2B5EF4-FFF2-40B4-BE49-F238E27FC236}">
                  <a16:creationId xmlns:a16="http://schemas.microsoft.com/office/drawing/2014/main" id="{403E9707-11F5-A265-925A-9F2472B57861}"/>
                </a:ext>
              </a:extLst>
            </p:cNvPr>
            <p:cNvSpPr txBox="1"/>
            <p:nvPr/>
          </p:nvSpPr>
          <p:spPr>
            <a:xfrm>
              <a:off x="6982831" y="1670362"/>
              <a:ext cx="417832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100" b="1" dirty="0">
                  <a:latin typeface="Century Gothic" panose="020B0502020202020204" pitchFamily="34" charset="0"/>
                </a:rPr>
                <a:t>Trajectory in </a:t>
              </a:r>
              <a:r>
                <a:rPr kumimoji="1" lang="en-US" altLang="ja-JP" sz="2100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real world</a:t>
              </a:r>
              <a:endParaRPr kumimoji="1" lang="ja-JP" altLang="en-US" sz="2100" b="1" dirty="0">
                <a:solidFill>
                  <a:srgbClr val="00B0F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テキスト ボックス 10">
              <a:extLst>
                <a:ext uri="{FF2B5EF4-FFF2-40B4-BE49-F238E27FC236}">
                  <a16:creationId xmlns:a16="http://schemas.microsoft.com/office/drawing/2014/main" id="{03D623E4-03C6-657A-2BFA-B7C4827259AA}"/>
                </a:ext>
              </a:extLst>
            </p:cNvPr>
            <p:cNvSpPr txBox="1"/>
            <p:nvPr/>
          </p:nvSpPr>
          <p:spPr>
            <a:xfrm>
              <a:off x="6966570" y="4602342"/>
              <a:ext cx="5685189" cy="2010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100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Condensed-History</a:t>
              </a:r>
              <a:r>
                <a:rPr kumimoji="1" lang="en-US" altLang="ja-JP" sz="2100" b="1" dirty="0">
                  <a:latin typeface="Century Gothic" panose="020B0502020202020204" pitchFamily="34" charset="0"/>
                </a:rPr>
                <a:t> </a:t>
              </a:r>
              <a:r>
                <a:rPr lang="en-US" altLang="ja-JP" sz="2100" b="1" dirty="0">
                  <a:latin typeface="Century Gothic" panose="020B0502020202020204" pitchFamily="34" charset="0"/>
                </a:rPr>
                <a:t>approach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altLang="ja-JP" sz="1400" dirty="0">
                  <a:latin typeface="Century Gothic" panose="020B0502020202020204" pitchFamily="34" charset="0"/>
                </a:rPr>
                <a:t>Several discrete physical interactions are “condensed” into a single transport step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altLang="ja-JP" sz="1400" dirty="0">
                  <a:latin typeface="Century Gothic" panose="020B0502020202020204" pitchFamily="34" charset="0"/>
                </a:rPr>
                <a:t>Multiple-scattering approximation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altLang="ja-JP" sz="1400" dirty="0">
                  <a:latin typeface="Century Gothic" panose="020B0502020202020204" pitchFamily="34" charset="0"/>
                </a:rPr>
                <a:t>Example: </a:t>
              </a:r>
              <a:r>
                <a:rPr lang="en-US" altLang="ja-JP" sz="1400" b="1" dirty="0">
                  <a:solidFill>
                    <a:srgbClr val="2227F0"/>
                  </a:solidFill>
                  <a:latin typeface="Century Gothic" panose="020B0502020202020204" pitchFamily="34" charset="0"/>
                </a:rPr>
                <a:t>Geant4</a:t>
              </a:r>
              <a:r>
                <a:rPr lang="en-US" altLang="ja-JP" sz="1400" dirty="0">
                  <a:latin typeface="Century Gothic" panose="020B0502020202020204" pitchFamily="34" charset="0"/>
                </a:rPr>
                <a:t>, PHITS, EGS, FLUKA, PENELOPE, MCNP…</a:t>
              </a:r>
            </a:p>
          </p:txBody>
        </p:sp>
        <p:sp>
          <p:nvSpPr>
            <p:cNvPr id="8" name="テキスト ボックス 11">
              <a:extLst>
                <a:ext uri="{FF2B5EF4-FFF2-40B4-BE49-F238E27FC236}">
                  <a16:creationId xmlns:a16="http://schemas.microsoft.com/office/drawing/2014/main" id="{4AD96990-6EDA-C1BC-A633-3F65A3C7CB94}"/>
                </a:ext>
              </a:extLst>
            </p:cNvPr>
            <p:cNvSpPr txBox="1"/>
            <p:nvPr/>
          </p:nvSpPr>
          <p:spPr>
            <a:xfrm>
              <a:off x="2751312" y="4058405"/>
              <a:ext cx="42152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H</a:t>
              </a:r>
              <a:r>
                <a:rPr kumimoji="1" lang="en-US" altLang="ja-JP" sz="15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igh accuracy</a:t>
              </a:r>
              <a:r>
                <a:rPr kumimoji="1" lang="en-US" altLang="ja-JP" sz="1500" dirty="0">
                  <a:latin typeface="Century Gothic" panose="020B0502020202020204" pitchFamily="34" charset="0"/>
                </a:rPr>
                <a:t>/S</a:t>
              </a:r>
              <a:r>
                <a:rPr lang="en-US" altLang="ja-JP" sz="1500" dirty="0">
                  <a:latin typeface="Century Gothic" panose="020B0502020202020204" pitchFamily="34" charset="0"/>
                </a:rPr>
                <a:t>low computing</a:t>
              </a:r>
              <a:endParaRPr kumimoji="1" lang="ja-JP" altLang="en-US" sz="1500">
                <a:latin typeface="Century Gothic" panose="020B0502020202020204" pitchFamily="34" charset="0"/>
              </a:endParaRPr>
            </a:p>
          </p:txBody>
        </p:sp>
        <p:sp>
          <p:nvSpPr>
            <p:cNvPr id="12" name="テキスト ボックス 12">
              <a:extLst>
                <a:ext uri="{FF2B5EF4-FFF2-40B4-BE49-F238E27FC236}">
                  <a16:creationId xmlns:a16="http://schemas.microsoft.com/office/drawing/2014/main" id="{8EEF76E4-3691-DD92-6860-17B3088F7CB6}"/>
                </a:ext>
              </a:extLst>
            </p:cNvPr>
            <p:cNvSpPr txBox="1"/>
            <p:nvPr/>
          </p:nvSpPr>
          <p:spPr>
            <a:xfrm>
              <a:off x="2718874" y="5856367"/>
              <a:ext cx="41297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00" dirty="0">
                  <a:latin typeface="Century Gothic" panose="020B0502020202020204" pitchFamily="34" charset="0"/>
                </a:rPr>
                <a:t>Low accuracy </a:t>
              </a:r>
              <a:r>
                <a:rPr kumimoji="1" lang="en-US" altLang="ja-JP" sz="1500" dirty="0">
                  <a:latin typeface="Century Gothic" panose="020B0502020202020204" pitchFamily="34" charset="0"/>
                </a:rPr>
                <a:t>/</a:t>
              </a:r>
              <a:r>
                <a:rPr kumimoji="1" lang="en-US" altLang="ja-JP" sz="1500" b="1" dirty="0">
                  <a:solidFill>
                    <a:srgbClr val="2227F0"/>
                  </a:solidFill>
                  <a:latin typeface="Century Gothic" panose="020B0502020202020204" pitchFamily="34" charset="0"/>
                </a:rPr>
                <a:t>Fast computing</a:t>
              </a:r>
              <a:endParaRPr kumimoji="1" lang="ja-JP" altLang="en-US" sz="1500" b="1">
                <a:solidFill>
                  <a:srgbClr val="2227F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テキスト ボックス 13">
              <a:extLst>
                <a:ext uri="{FF2B5EF4-FFF2-40B4-BE49-F238E27FC236}">
                  <a16:creationId xmlns:a16="http://schemas.microsoft.com/office/drawing/2014/main" id="{E72399A2-239A-0DE5-F189-BE0D51575289}"/>
                </a:ext>
              </a:extLst>
            </p:cNvPr>
            <p:cNvSpPr txBox="1"/>
            <p:nvPr/>
          </p:nvSpPr>
          <p:spPr>
            <a:xfrm>
              <a:off x="6966570" y="2492281"/>
              <a:ext cx="4980816" cy="170303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100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Track-Structure</a:t>
              </a:r>
              <a:r>
                <a:rPr kumimoji="1" lang="en-US" altLang="ja-JP" sz="2100" b="1" dirty="0">
                  <a:latin typeface="Century Gothic" panose="020B0502020202020204" pitchFamily="34" charset="0"/>
                </a:rPr>
                <a:t> approach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altLang="ja-JP" sz="1400" dirty="0">
                  <a:latin typeface="Century Gothic" panose="020B0502020202020204" pitchFamily="34" charset="0"/>
                </a:rPr>
                <a:t>All physical interactions are simulated individually in a sequential manner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altLang="ja-JP" sz="1400" dirty="0">
                  <a:latin typeface="Century Gothic" panose="020B0502020202020204" pitchFamily="34" charset="0"/>
                </a:rPr>
                <a:t>Example: </a:t>
              </a:r>
              <a:r>
                <a:rPr kumimoji="1" lang="en-US" altLang="ja-JP" sz="14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Geant4-DNA</a:t>
              </a:r>
              <a:r>
                <a:rPr kumimoji="1" lang="en-US" altLang="ja-JP" sz="1400" dirty="0">
                  <a:solidFill>
                    <a:srgbClr val="F11713"/>
                  </a:solidFill>
                  <a:latin typeface="Century Gothic" panose="020B0502020202020204" pitchFamily="34" charset="0"/>
                </a:rPr>
                <a:t>, </a:t>
              </a:r>
              <a:r>
                <a:rPr kumimoji="1" lang="en-US" altLang="ja-JP" sz="1400" dirty="0">
                  <a:latin typeface="Century Gothic" panose="020B0502020202020204" pitchFamily="34" charset="0"/>
                </a:rPr>
                <a:t>PARTRAC, RITRACKS, NOREC, KURBUC, PHITS-TS… </a:t>
              </a:r>
              <a:endParaRPr kumimoji="1" lang="ja-JP" altLang="en-US" sz="1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89" name="テキスト ボックス 3">
            <a:extLst>
              <a:ext uri="{FF2B5EF4-FFF2-40B4-BE49-F238E27FC236}">
                <a16:creationId xmlns:a16="http://schemas.microsoft.com/office/drawing/2014/main" id="{420D4C5D-B66A-CC13-DCAA-BD3513534F72}"/>
              </a:ext>
            </a:extLst>
          </p:cNvPr>
          <p:cNvSpPr txBox="1"/>
          <p:nvPr/>
        </p:nvSpPr>
        <p:spPr>
          <a:xfrm>
            <a:off x="4124996" y="6154136"/>
            <a:ext cx="50754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entury Gothic" panose="020B0502020202020204" pitchFamily="34" charset="0"/>
              </a:rPr>
              <a:t>Ref.: </a:t>
            </a:r>
            <a:r>
              <a:rPr lang="en-US" sz="900" dirty="0">
                <a:solidFill>
                  <a:srgbClr val="2227F0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Nucl. </a:t>
            </a:r>
            <a:r>
              <a:rPr lang="en-US" sz="900" dirty="0" err="1">
                <a:solidFill>
                  <a:srgbClr val="2227F0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Instrum</a:t>
            </a:r>
            <a:r>
              <a:rPr lang="en-US" sz="900" dirty="0">
                <a:solidFill>
                  <a:srgbClr val="2227F0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and Meth. B 273, 95-97 (2012)</a:t>
            </a:r>
            <a:r>
              <a:rPr lang="en-US" sz="900" dirty="0">
                <a:latin typeface="Century Gothic" panose="020B0502020202020204" pitchFamily="34" charset="0"/>
              </a:rPr>
              <a:t>, </a:t>
            </a:r>
            <a:r>
              <a:rPr lang="en-US" sz="900" dirty="0">
                <a:solidFill>
                  <a:srgbClr val="2227F0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Prog. </a:t>
            </a:r>
            <a:r>
              <a:rPr lang="en-US" sz="900" dirty="0" err="1">
                <a:solidFill>
                  <a:srgbClr val="2227F0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</a:t>
            </a:r>
            <a:r>
              <a:rPr lang="en-US" sz="900" dirty="0">
                <a:solidFill>
                  <a:srgbClr val="2227F0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Sci. Tec. 2, 898-903 (2011)</a:t>
            </a:r>
            <a:endParaRPr lang="en-US" sz="900" dirty="0">
              <a:solidFill>
                <a:srgbClr val="2227F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90" name="グループ化 41">
            <a:extLst>
              <a:ext uri="{FF2B5EF4-FFF2-40B4-BE49-F238E27FC236}">
                <a16:creationId xmlns:a16="http://schemas.microsoft.com/office/drawing/2014/main" id="{80FA10E4-E1F5-C732-4016-87CB173EE5F0}"/>
              </a:ext>
            </a:extLst>
          </p:cNvPr>
          <p:cNvGrpSpPr>
            <a:grpSpLocks noChangeAspect="1"/>
          </p:cNvGrpSpPr>
          <p:nvPr/>
        </p:nvGrpSpPr>
        <p:grpSpPr>
          <a:xfrm>
            <a:off x="9369855" y="1085222"/>
            <a:ext cx="2640346" cy="5355061"/>
            <a:chOff x="208249" y="1126313"/>
            <a:chExt cx="2518490" cy="5107918"/>
          </a:xfrm>
        </p:grpSpPr>
        <p:pic>
          <p:nvPicPr>
            <p:cNvPr id="591" name="Image 8" descr="microdosimetry-with-labels.gif">
              <a:extLst>
                <a:ext uri="{FF2B5EF4-FFF2-40B4-BE49-F238E27FC236}">
                  <a16:creationId xmlns:a16="http://schemas.microsoft.com/office/drawing/2014/main" id="{0F7DD4BD-D3A4-02D5-59AB-2715AA140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37" b="11028"/>
            <a:stretch/>
          </p:blipFill>
          <p:spPr>
            <a:xfrm rot="5400000">
              <a:off x="-1086465" y="2421027"/>
              <a:ext cx="5107918" cy="2518490"/>
            </a:xfrm>
            <a:prstGeom prst="rect">
              <a:avLst/>
            </a:prstGeom>
          </p:spPr>
        </p:pic>
        <p:sp>
          <p:nvSpPr>
            <p:cNvPr id="593" name="テキスト ボックス 44">
              <a:extLst>
                <a:ext uri="{FF2B5EF4-FFF2-40B4-BE49-F238E27FC236}">
                  <a16:creationId xmlns:a16="http://schemas.microsoft.com/office/drawing/2014/main" id="{D1904A7C-CD11-7A53-B8FB-CA2766062F90}"/>
                </a:ext>
              </a:extLst>
            </p:cNvPr>
            <p:cNvSpPr txBox="1"/>
            <p:nvPr/>
          </p:nvSpPr>
          <p:spPr>
            <a:xfrm>
              <a:off x="1838548" y="1702800"/>
              <a:ext cx="472779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675" dirty="0"/>
                <a:t>1μm</a:t>
              </a:r>
              <a:endParaRPr kumimoji="1" lang="ja-JP" alt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2600269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>
          <a:extLst>
            <a:ext uri="{FF2B5EF4-FFF2-40B4-BE49-F238E27FC236}">
              <a16:creationId xmlns:a16="http://schemas.microsoft.com/office/drawing/2014/main" id="{D86C143C-256A-9E7A-41D6-9C311ADC6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0">
            <a:extLst>
              <a:ext uri="{FF2B5EF4-FFF2-40B4-BE49-F238E27FC236}">
                <a16:creationId xmlns:a16="http://schemas.microsoft.com/office/drawing/2014/main" id="{E44CC374-2351-BFC2-4DCB-63570050FDA2}"/>
              </a:ext>
            </a:extLst>
          </p:cNvPr>
          <p:cNvSpPr txBox="1"/>
          <p:nvPr/>
        </p:nvSpPr>
        <p:spPr>
          <a:xfrm>
            <a:off x="149075" y="150134"/>
            <a:ext cx="11988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FFFFFF"/>
              </a:buClr>
              <a:buSzPts val="2400"/>
            </a:pPr>
            <a:r>
              <a:rPr lang="en-US" sz="4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SBS model in Geant4-DNA</a:t>
            </a:r>
            <a:endParaRPr lang="en-US" sz="44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50">
            <a:extLst>
              <a:ext uri="{FF2B5EF4-FFF2-40B4-BE49-F238E27FC236}">
                <a16:creationId xmlns:a16="http://schemas.microsoft.com/office/drawing/2014/main" id="{2BFB6120-9C5B-C969-83E3-5BBED57995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35</a:t>
            </a:fld>
            <a:endParaRPr/>
          </a:p>
        </p:txBody>
      </p:sp>
      <p:pic>
        <p:nvPicPr>
          <p:cNvPr id="9" name="Image 6" descr="1ps.png">
            <a:extLst>
              <a:ext uri="{FF2B5EF4-FFF2-40B4-BE49-F238E27FC236}">
                <a16:creationId xmlns:a16="http://schemas.microsoft.com/office/drawing/2014/main" id="{ED1383DD-7386-2DE6-8860-FDBE8693D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782"/>
          <a:stretch/>
        </p:blipFill>
        <p:spPr>
          <a:xfrm>
            <a:off x="720000" y="2160000"/>
            <a:ext cx="10800000" cy="3981894"/>
          </a:xfrm>
          <a:prstGeom prst="rect">
            <a:avLst/>
          </a:prstGeom>
        </p:spPr>
      </p:pic>
      <p:pic>
        <p:nvPicPr>
          <p:cNvPr id="10" name="Image 6" descr="1ps.png">
            <a:extLst>
              <a:ext uri="{FF2B5EF4-FFF2-40B4-BE49-F238E27FC236}">
                <a16:creationId xmlns:a16="http://schemas.microsoft.com/office/drawing/2014/main" id="{AE500477-CD0A-77E3-2A75-4C4DEBFBDC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9178" t="1371" r="16934" b="61553"/>
          <a:stretch/>
        </p:blipFill>
        <p:spPr>
          <a:xfrm>
            <a:off x="10125395" y="1166297"/>
            <a:ext cx="2011680" cy="328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0818A3AD-3F85-C375-8E09-B5131D449CBE}"/>
              </a:ext>
            </a:extLst>
          </p:cNvPr>
          <p:cNvSpPr txBox="1"/>
          <p:nvPr/>
        </p:nvSpPr>
        <p:spPr>
          <a:xfrm>
            <a:off x="4547926" y="1402537"/>
            <a:ext cx="3190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>
                <a:latin typeface="Century Gothic" panose="020B0502020202020204" pitchFamily="34" charset="0"/>
              </a:rPr>
              <a:t>A proton of 50 MeV at 1 </a:t>
            </a:r>
            <a:r>
              <a:rPr lang="fr-FR" sz="1800" b="1" dirty="0" err="1">
                <a:latin typeface="Century Gothic" panose="020B0502020202020204" pitchFamily="34" charset="0"/>
              </a:rPr>
              <a:t>ps</a:t>
            </a:r>
            <a:r>
              <a:rPr lang="fr-FR" sz="1800" b="1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369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>
          <a:extLst>
            <a:ext uri="{FF2B5EF4-FFF2-40B4-BE49-F238E27FC236}">
              <a16:creationId xmlns:a16="http://schemas.microsoft.com/office/drawing/2014/main" id="{FD4AA7D5-0C57-9402-E382-2673F51FE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0">
            <a:extLst>
              <a:ext uri="{FF2B5EF4-FFF2-40B4-BE49-F238E27FC236}">
                <a16:creationId xmlns:a16="http://schemas.microsoft.com/office/drawing/2014/main" id="{633385C2-8CF5-DFB0-0A79-FAD017FAA786}"/>
              </a:ext>
            </a:extLst>
          </p:cNvPr>
          <p:cNvSpPr txBox="1"/>
          <p:nvPr/>
        </p:nvSpPr>
        <p:spPr>
          <a:xfrm>
            <a:off x="149074" y="150820"/>
            <a:ext cx="11988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SBS model in Geant4-DNA</a:t>
            </a:r>
            <a:endParaRPr sz="44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50">
            <a:extLst>
              <a:ext uri="{FF2B5EF4-FFF2-40B4-BE49-F238E27FC236}">
                <a16:creationId xmlns:a16="http://schemas.microsoft.com/office/drawing/2014/main" id="{54A52B5E-C8AF-A7AC-6B52-90367DACA5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36</a:t>
            </a:fld>
            <a:endParaRPr/>
          </a:p>
        </p:txBody>
      </p:sp>
      <p:pic>
        <p:nvPicPr>
          <p:cNvPr id="8" name="Picture 7" descr="A graph of a graph with colorful dots&#10;&#10;AI-generated content may be incorrect.">
            <a:extLst>
              <a:ext uri="{FF2B5EF4-FFF2-40B4-BE49-F238E27FC236}">
                <a16:creationId xmlns:a16="http://schemas.microsoft.com/office/drawing/2014/main" id="{6A026A45-D709-369A-6F1E-2FFF415C3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149840"/>
            <a:ext cx="10800000" cy="4000000"/>
          </a:xfrm>
          <a:prstGeom prst="rect">
            <a:avLst/>
          </a:prstGeom>
        </p:spPr>
      </p:pic>
      <p:pic>
        <p:nvPicPr>
          <p:cNvPr id="2" name="Image 6" descr="1ps.png">
            <a:extLst>
              <a:ext uri="{FF2B5EF4-FFF2-40B4-BE49-F238E27FC236}">
                <a16:creationId xmlns:a16="http://schemas.microsoft.com/office/drawing/2014/main" id="{C79EF96F-CF50-E287-EC98-9D5B7AEB34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9178" t="1371" r="16934" b="61553"/>
          <a:stretch/>
        </p:blipFill>
        <p:spPr>
          <a:xfrm>
            <a:off x="10125395" y="1166297"/>
            <a:ext cx="2011680" cy="328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0A5349-1D24-65C1-B2C2-2A9775F2D225}"/>
              </a:ext>
            </a:extLst>
          </p:cNvPr>
          <p:cNvSpPr txBox="1"/>
          <p:nvPr/>
        </p:nvSpPr>
        <p:spPr>
          <a:xfrm>
            <a:off x="4535904" y="1402537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>
                <a:latin typeface="Century Gothic" panose="020B0502020202020204" pitchFamily="34" charset="0"/>
              </a:rPr>
              <a:t>A proton of 50 MeV at 1 </a:t>
            </a:r>
            <a:r>
              <a:rPr lang="fr-FR" sz="1800" b="1" dirty="0" err="1">
                <a:latin typeface="Century Gothic" panose="020B0502020202020204" pitchFamily="34" charset="0"/>
              </a:rPr>
              <a:t>μs</a:t>
            </a:r>
            <a:r>
              <a:rPr lang="fr-FR" sz="1800" b="1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1332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>
          <a:extLst>
            <a:ext uri="{FF2B5EF4-FFF2-40B4-BE49-F238E27FC236}">
              <a16:creationId xmlns:a16="http://schemas.microsoft.com/office/drawing/2014/main" id="{8A87753C-B9A8-EB31-45E9-D0EE23558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0">
            <a:extLst>
              <a:ext uri="{FF2B5EF4-FFF2-40B4-BE49-F238E27FC236}">
                <a16:creationId xmlns:a16="http://schemas.microsoft.com/office/drawing/2014/main" id="{9A7B23EB-AA71-8860-A55C-008D16091066}"/>
              </a:ext>
            </a:extLst>
          </p:cNvPr>
          <p:cNvSpPr txBox="1"/>
          <p:nvPr/>
        </p:nvSpPr>
        <p:spPr>
          <a:xfrm>
            <a:off x="149074" y="150820"/>
            <a:ext cx="11988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Geant4-DNA repair mechanisms: TLK</a:t>
            </a:r>
            <a:endParaRPr sz="44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50">
            <a:extLst>
              <a:ext uri="{FF2B5EF4-FFF2-40B4-BE49-F238E27FC236}">
                <a16:creationId xmlns:a16="http://schemas.microsoft.com/office/drawing/2014/main" id="{C0B50E0A-509B-FE75-8C77-B5D582A3086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37</a:t>
            </a:fld>
            <a:endParaRPr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3ECFD25-F1D7-DA3E-E553-F0462B1AA213}"/>
              </a:ext>
            </a:extLst>
          </p:cNvPr>
          <p:cNvSpPr txBox="1">
            <a:spLocks/>
          </p:cNvSpPr>
          <p:nvPr/>
        </p:nvSpPr>
        <p:spPr>
          <a:xfrm>
            <a:off x="1168607" y="1561999"/>
            <a:ext cx="8048306" cy="35164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Let: </a:t>
            </a:r>
            <a:r>
              <a:rPr lang="en-GB" b="1" dirty="0">
                <a:solidFill>
                  <a:srgbClr val="00B050"/>
                </a:solidFill>
              </a:rPr>
              <a:t>L</a:t>
            </a:r>
            <a:r>
              <a:rPr lang="en-GB" b="1" baseline="-25000" dirty="0">
                <a:solidFill>
                  <a:srgbClr val="00B050"/>
                </a:solidFill>
              </a:rPr>
              <a:t>1</a:t>
            </a:r>
            <a:r>
              <a:rPr lang="en-GB" b="1" dirty="0">
                <a:solidFill>
                  <a:srgbClr val="00B050"/>
                </a:solidFill>
              </a:rPr>
              <a:t>(t)</a:t>
            </a:r>
            <a:r>
              <a:rPr lang="en-GB" dirty="0"/>
              <a:t> num. </a:t>
            </a:r>
            <a:r>
              <a:rPr lang="en-GB" dirty="0">
                <a:solidFill>
                  <a:srgbClr val="00B050"/>
                </a:solidFill>
              </a:rPr>
              <a:t>simple DSB </a:t>
            </a:r>
            <a:r>
              <a:rPr lang="en-GB" dirty="0"/>
              <a:t>at time t, </a:t>
            </a:r>
            <a:r>
              <a:rPr lang="en-GB" b="1" dirty="0">
                <a:solidFill>
                  <a:srgbClr val="C00000"/>
                </a:solidFill>
              </a:rPr>
              <a:t>L</a:t>
            </a:r>
            <a:r>
              <a:rPr lang="en-GB" b="1" baseline="-25000" dirty="0">
                <a:solidFill>
                  <a:srgbClr val="C00000"/>
                </a:solidFill>
              </a:rPr>
              <a:t>2</a:t>
            </a:r>
            <a:r>
              <a:rPr lang="en-GB" b="1" dirty="0">
                <a:solidFill>
                  <a:srgbClr val="C00000"/>
                </a:solidFill>
              </a:rPr>
              <a:t>(t)</a:t>
            </a:r>
            <a:r>
              <a:rPr lang="en-GB" dirty="0"/>
              <a:t> num. </a:t>
            </a:r>
            <a:r>
              <a:rPr lang="en-GB" dirty="0">
                <a:solidFill>
                  <a:srgbClr val="C00000"/>
                </a:solidFill>
              </a:rPr>
              <a:t>complex DSB </a:t>
            </a:r>
            <a:r>
              <a:rPr lang="en-GB" dirty="0"/>
              <a:t>at time t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39021CE-70DD-A0DA-FC72-17C619F6514B}"/>
              </a:ext>
            </a:extLst>
          </p:cNvPr>
          <p:cNvGrpSpPr/>
          <p:nvPr/>
        </p:nvGrpSpPr>
        <p:grpSpPr>
          <a:xfrm>
            <a:off x="633639" y="2026843"/>
            <a:ext cx="8998215" cy="1285796"/>
            <a:chOff x="121173" y="1422373"/>
            <a:chExt cx="8998215" cy="1285796"/>
          </a:xfrm>
        </p:grpSpPr>
        <p:pic>
          <p:nvPicPr>
            <p:cNvPr id="16" name="Image 4">
              <a:extLst>
                <a:ext uri="{FF2B5EF4-FFF2-40B4-BE49-F238E27FC236}">
                  <a16:creationId xmlns:a16="http://schemas.microsoft.com/office/drawing/2014/main" id="{57B42D98-1E95-EB64-EDA0-A5B93F87B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2" r="3917"/>
            <a:stretch/>
          </p:blipFill>
          <p:spPr>
            <a:xfrm>
              <a:off x="121173" y="1876103"/>
              <a:ext cx="3214758" cy="63282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17" name="Espace réservé du texte 2">
              <a:extLst>
                <a:ext uri="{FF2B5EF4-FFF2-40B4-BE49-F238E27FC236}">
                  <a16:creationId xmlns:a16="http://schemas.microsoft.com/office/drawing/2014/main" id="{72C14B42-FC8E-8868-29CA-36B4B55C43A7}"/>
                </a:ext>
              </a:extLst>
            </p:cNvPr>
            <p:cNvSpPr txBox="1">
              <a:spLocks/>
            </p:cNvSpPr>
            <p:nvPr/>
          </p:nvSpPr>
          <p:spPr>
            <a:xfrm>
              <a:off x="656141" y="1422373"/>
              <a:ext cx="8048306" cy="351641"/>
            </a:xfrm>
            <a:prstGeom prst="rect">
              <a:avLst/>
            </a:prstGeom>
          </p:spPr>
          <p:txBody>
            <a:bodyPr lIns="0" tIns="0" rIns="0" bIns="0"/>
            <a:lstStyle>
              <a:lvl1pPr marL="288000" indent="-288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C1878"/>
                </a:buClr>
                <a:buFont typeface="Police système Courant"/>
                <a:buChar char="■"/>
                <a:defRPr sz="1600" b="0" i="0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720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F5596"/>
                </a:buClr>
                <a:buSzPct val="85000"/>
                <a:buFont typeface="Police système Courant"/>
                <a:buChar char="■"/>
                <a:defRPr sz="1350" b="0" i="0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52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75000"/>
                <a:buFont typeface="Police système Courant"/>
                <a:buChar char="■"/>
                <a:defRPr sz="1350" b="0" i="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584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Police système Courant"/>
                <a:buChar char="・"/>
                <a:defRPr sz="1200" b="0" i="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16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Police système Courant"/>
                <a:buChar char="∙"/>
                <a:defRPr sz="1200" b="0" i="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The evolution of </a:t>
              </a:r>
              <a:r>
                <a:rPr lang="en-GB" b="1" dirty="0">
                  <a:solidFill>
                    <a:srgbClr val="00B050"/>
                  </a:solidFill>
                </a:rPr>
                <a:t>L</a:t>
              </a:r>
              <a:r>
                <a:rPr lang="en-GB" b="1" baseline="-25000" dirty="0">
                  <a:solidFill>
                    <a:srgbClr val="00B050"/>
                  </a:solidFill>
                </a:rPr>
                <a:t>1</a:t>
              </a:r>
              <a:r>
                <a:rPr lang="en-GB" b="1" dirty="0">
                  <a:solidFill>
                    <a:srgbClr val="00B050"/>
                  </a:solidFill>
                </a:rPr>
                <a:t>(t) </a:t>
              </a:r>
              <a:r>
                <a:rPr lang="en-GB" dirty="0"/>
                <a:t>and </a:t>
              </a:r>
              <a:r>
                <a:rPr lang="en-GB" b="1" dirty="0">
                  <a:solidFill>
                    <a:srgbClr val="C00000"/>
                  </a:solidFill>
                </a:rPr>
                <a:t>L</a:t>
              </a:r>
              <a:r>
                <a:rPr lang="en-GB" b="1" baseline="-25000" dirty="0">
                  <a:solidFill>
                    <a:srgbClr val="C00000"/>
                  </a:solidFill>
                </a:rPr>
                <a:t>2</a:t>
              </a:r>
              <a:r>
                <a:rPr lang="en-GB" b="1" dirty="0">
                  <a:solidFill>
                    <a:srgbClr val="C00000"/>
                  </a:solidFill>
                </a:rPr>
                <a:t>(t) </a:t>
              </a:r>
              <a:r>
                <a:rPr lang="en-GB" dirty="0"/>
                <a:t>follows:</a:t>
              </a:r>
            </a:p>
          </p:txBody>
        </p:sp>
        <p:pic>
          <p:nvPicPr>
            <p:cNvPr id="18" name="Image 6">
              <a:extLst>
                <a:ext uri="{FF2B5EF4-FFF2-40B4-BE49-F238E27FC236}">
                  <a16:creationId xmlns:a16="http://schemas.microsoft.com/office/drawing/2014/main" id="{928CCE7C-2441-A293-51BB-66492104C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16"/>
            <a:stretch/>
          </p:blipFill>
          <p:spPr>
            <a:xfrm>
              <a:off x="3461058" y="1876104"/>
              <a:ext cx="3305650" cy="63282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9" name="ZoneTexte 9">
              <a:extLst>
                <a:ext uri="{FF2B5EF4-FFF2-40B4-BE49-F238E27FC236}">
                  <a16:creationId xmlns:a16="http://schemas.microsoft.com/office/drawing/2014/main" id="{9751BB5A-FC47-DF5F-FC24-B0603BF7BAB2}"/>
                </a:ext>
              </a:extLst>
            </p:cNvPr>
            <p:cNvSpPr txBox="1"/>
            <p:nvPr/>
          </p:nvSpPr>
          <p:spPr>
            <a:xfrm>
              <a:off x="6828413" y="1692506"/>
              <a:ext cx="2290975" cy="1015663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fr-FR" sz="1200" dirty="0"/>
                <a:t>- </a:t>
              </a:r>
              <a:r>
                <a:rPr lang="el-GR" sz="1200" dirty="0"/>
                <a:t>λ1</a:t>
              </a:r>
              <a:r>
                <a:rPr lang="en-GB" sz="1200" dirty="0"/>
                <a:t>: repair probability of </a:t>
              </a:r>
              <a:r>
                <a:rPr lang="en-GB" sz="1200" dirty="0" err="1"/>
                <a:t>sDSB</a:t>
              </a:r>
              <a:endParaRPr lang="en-GB" sz="1200" dirty="0"/>
            </a:p>
            <a:p>
              <a:pPr lvl="0"/>
              <a:r>
                <a:rPr lang="fr-FR" sz="1200" dirty="0"/>
                <a:t>- </a:t>
              </a:r>
              <a:r>
                <a:rPr lang="el-GR" sz="1200" dirty="0"/>
                <a:t>λ2</a:t>
              </a:r>
              <a:r>
                <a:rPr lang="en-GB" sz="1200" dirty="0"/>
                <a:t>: repair </a:t>
              </a:r>
              <a:r>
                <a:rPr lang="en-GB" sz="1200" dirty="0" err="1"/>
                <a:t>probabilityof</a:t>
              </a:r>
              <a:r>
                <a:rPr lang="en-GB" sz="1200" dirty="0"/>
                <a:t> </a:t>
              </a:r>
              <a:r>
                <a:rPr lang="en-GB" sz="1200" dirty="0" err="1"/>
                <a:t>cDSBs</a:t>
              </a:r>
              <a:endParaRPr lang="en-GB" sz="1200" dirty="0"/>
            </a:p>
            <a:p>
              <a:pPr lvl="0"/>
              <a:r>
                <a:rPr lang="fr-FR" sz="1200" dirty="0"/>
                <a:t>- </a:t>
              </a:r>
              <a:r>
                <a:rPr lang="el-GR" sz="1200" dirty="0"/>
                <a:t>η</a:t>
              </a:r>
              <a:r>
                <a:rPr lang="en-GB" sz="1200" dirty="0"/>
                <a:t>: probability of interaction</a:t>
              </a:r>
            </a:p>
            <a:p>
              <a:pPr lvl="0"/>
              <a:r>
                <a:rPr lang="en-GB" sz="1200" dirty="0"/>
                <a:t>    between two DSBs to form </a:t>
              </a:r>
            </a:p>
            <a:p>
              <a:pPr lvl="0"/>
              <a:r>
                <a:rPr lang="en-GB" sz="1200" dirty="0"/>
                <a:t>    lethal lesions</a:t>
              </a:r>
            </a:p>
          </p:txBody>
        </p:sp>
      </p:grpSp>
      <p:grpSp>
        <p:nvGrpSpPr>
          <p:cNvPr id="20" name="Groupe 13">
            <a:extLst>
              <a:ext uri="{FF2B5EF4-FFF2-40B4-BE49-F238E27FC236}">
                <a16:creationId xmlns:a16="http://schemas.microsoft.com/office/drawing/2014/main" id="{C4DDE2EC-6520-8B04-2738-C0A37A216BAC}"/>
              </a:ext>
            </a:extLst>
          </p:cNvPr>
          <p:cNvGrpSpPr/>
          <p:nvPr/>
        </p:nvGrpSpPr>
        <p:grpSpPr>
          <a:xfrm>
            <a:off x="795658" y="3514012"/>
            <a:ext cx="8774491" cy="1051319"/>
            <a:chOff x="283192" y="2846912"/>
            <a:chExt cx="8774491" cy="1051319"/>
          </a:xfrm>
        </p:grpSpPr>
        <p:sp>
          <p:nvSpPr>
            <p:cNvPr id="21" name="Espace réservé du texte 2">
              <a:extLst>
                <a:ext uri="{FF2B5EF4-FFF2-40B4-BE49-F238E27FC236}">
                  <a16:creationId xmlns:a16="http://schemas.microsoft.com/office/drawing/2014/main" id="{EEB0E8AC-4534-AB55-5120-8B2E4B38771C}"/>
                </a:ext>
              </a:extLst>
            </p:cNvPr>
            <p:cNvSpPr txBox="1">
              <a:spLocks/>
            </p:cNvSpPr>
            <p:nvPr/>
          </p:nvSpPr>
          <p:spPr>
            <a:xfrm>
              <a:off x="656141" y="2846912"/>
              <a:ext cx="8048306" cy="351641"/>
            </a:xfrm>
            <a:prstGeom prst="rect">
              <a:avLst/>
            </a:prstGeom>
          </p:spPr>
          <p:txBody>
            <a:bodyPr lIns="0" tIns="0" rIns="0" bIns="0"/>
            <a:lstStyle>
              <a:lvl1pPr marL="288000" indent="-288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C1878"/>
                </a:buClr>
                <a:buFont typeface="Police système Courant"/>
                <a:buChar char="■"/>
                <a:defRPr sz="1600" b="0" i="0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720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F5596"/>
                </a:buClr>
                <a:buSzPct val="85000"/>
                <a:buFont typeface="Police système Courant"/>
                <a:buChar char="■"/>
                <a:defRPr sz="1350" b="0" i="0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52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75000"/>
                <a:buFont typeface="Police système Courant"/>
                <a:buChar char="■"/>
                <a:defRPr sz="1350" b="0" i="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584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Police système Courant"/>
                <a:buChar char="・"/>
                <a:defRPr sz="1200" b="0" i="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16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Police système Courant"/>
                <a:buChar char="∙"/>
                <a:defRPr sz="1200" b="0" i="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The evolution of lethal lesion </a:t>
              </a:r>
              <a:r>
                <a:rPr lang="en-GB" b="1" dirty="0">
                  <a:solidFill>
                    <a:srgbClr val="00B0F0"/>
                  </a:solidFill>
                </a:rPr>
                <a:t>L</a:t>
              </a:r>
              <a:r>
                <a:rPr lang="en-GB" b="1" baseline="-25000" dirty="0">
                  <a:solidFill>
                    <a:srgbClr val="00B0F0"/>
                  </a:solidFill>
                </a:rPr>
                <a:t>LETHAL</a:t>
              </a:r>
              <a:r>
                <a:rPr lang="en-GB" b="1" dirty="0">
                  <a:solidFill>
                    <a:srgbClr val="00B0F0"/>
                  </a:solidFill>
                </a:rPr>
                <a:t>(t)</a:t>
              </a:r>
              <a:r>
                <a:rPr lang="en-GB" dirty="0"/>
                <a:t> is:</a:t>
              </a:r>
            </a:p>
          </p:txBody>
        </p:sp>
        <p:pic>
          <p:nvPicPr>
            <p:cNvPr id="22" name="Image 8">
              <a:extLst>
                <a:ext uri="{FF2B5EF4-FFF2-40B4-BE49-F238E27FC236}">
                  <a16:creationId xmlns:a16="http://schemas.microsoft.com/office/drawing/2014/main" id="{690BADE9-239C-D3E0-8D38-513DBA371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192" y="3265411"/>
              <a:ext cx="5181214" cy="63282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3" name="ZoneTexte 10">
              <a:extLst>
                <a:ext uri="{FF2B5EF4-FFF2-40B4-BE49-F238E27FC236}">
                  <a16:creationId xmlns:a16="http://schemas.microsoft.com/office/drawing/2014/main" id="{F4B47723-E1EF-8CD7-C125-A80919A70C39}"/>
                </a:ext>
              </a:extLst>
            </p:cNvPr>
            <p:cNvSpPr txBox="1"/>
            <p:nvPr/>
          </p:nvSpPr>
          <p:spPr>
            <a:xfrm>
              <a:off x="6766708" y="3046157"/>
              <a:ext cx="2290975" cy="83099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n-GB" sz="1200" dirty="0"/>
                <a:t>- β</a:t>
              </a:r>
              <a:r>
                <a:rPr lang="en-GB" sz="1200" baseline="-25000" dirty="0"/>
                <a:t>1 </a:t>
              </a:r>
              <a:r>
                <a:rPr lang="en-GB" sz="1200" dirty="0"/>
                <a:t>probability of lethal </a:t>
              </a:r>
              <a:r>
                <a:rPr lang="en-GB" sz="1200" dirty="0" err="1"/>
                <a:t>misrepair</a:t>
              </a:r>
              <a:r>
                <a:rPr lang="en-GB" sz="1200" dirty="0"/>
                <a:t> for </a:t>
              </a:r>
              <a:r>
                <a:rPr lang="en-GB" sz="1200" dirty="0" err="1"/>
                <a:t>sDSBs</a:t>
              </a:r>
              <a:endParaRPr lang="en-GB" sz="1200" dirty="0"/>
            </a:p>
            <a:p>
              <a:pPr lvl="0"/>
              <a:r>
                <a:rPr lang="en-GB" sz="1200" dirty="0"/>
                <a:t>- β</a:t>
              </a:r>
              <a:r>
                <a:rPr lang="en-GB" sz="1200" baseline="-25000" dirty="0"/>
                <a:t>2</a:t>
              </a:r>
              <a:r>
                <a:rPr lang="en-GB" sz="1200" dirty="0"/>
                <a:t> probability of lethal </a:t>
              </a:r>
              <a:r>
                <a:rPr lang="en-GB" sz="1200" dirty="0" err="1"/>
                <a:t>misrepair</a:t>
              </a:r>
              <a:r>
                <a:rPr lang="en-GB" sz="1200" dirty="0"/>
                <a:t> for </a:t>
              </a:r>
              <a:r>
                <a:rPr lang="en-GB" sz="1200" dirty="0" err="1"/>
                <a:t>cDSBs</a:t>
              </a:r>
              <a:endParaRPr lang="en-GB" sz="1200" dirty="0"/>
            </a:p>
          </p:txBody>
        </p:sp>
      </p:grpSp>
      <p:grpSp>
        <p:nvGrpSpPr>
          <p:cNvPr id="24" name="Groupe 15">
            <a:extLst>
              <a:ext uri="{FF2B5EF4-FFF2-40B4-BE49-F238E27FC236}">
                <a16:creationId xmlns:a16="http://schemas.microsoft.com/office/drawing/2014/main" id="{5D537E66-53AE-FC1F-DCE5-3C9347236277}"/>
              </a:ext>
            </a:extLst>
          </p:cNvPr>
          <p:cNvGrpSpPr/>
          <p:nvPr/>
        </p:nvGrpSpPr>
        <p:grpSpPr>
          <a:xfrm>
            <a:off x="1168607" y="4936399"/>
            <a:ext cx="8048306" cy="513106"/>
            <a:chOff x="656141" y="4394559"/>
            <a:chExt cx="8048306" cy="513106"/>
          </a:xfrm>
        </p:grpSpPr>
        <p:pic>
          <p:nvPicPr>
            <p:cNvPr id="25" name="Image 11">
              <a:extLst>
                <a:ext uri="{FF2B5EF4-FFF2-40B4-BE49-F238E27FC236}">
                  <a16:creationId xmlns:a16="http://schemas.microsoft.com/office/drawing/2014/main" id="{DBE41037-3344-36DE-D4CD-107A80007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4006" y="4394559"/>
              <a:ext cx="2135961" cy="513106"/>
            </a:xfrm>
            <a:prstGeom prst="rect">
              <a:avLst/>
            </a:prstGeom>
          </p:spPr>
        </p:pic>
        <p:sp>
          <p:nvSpPr>
            <p:cNvPr id="26" name="Espace réservé du texte 2">
              <a:extLst>
                <a:ext uri="{FF2B5EF4-FFF2-40B4-BE49-F238E27FC236}">
                  <a16:creationId xmlns:a16="http://schemas.microsoft.com/office/drawing/2014/main" id="{0E4CB323-CDC1-47DF-2F46-834ECA232464}"/>
                </a:ext>
              </a:extLst>
            </p:cNvPr>
            <p:cNvSpPr txBox="1">
              <a:spLocks/>
            </p:cNvSpPr>
            <p:nvPr/>
          </p:nvSpPr>
          <p:spPr>
            <a:xfrm>
              <a:off x="656141" y="4475292"/>
              <a:ext cx="8048306" cy="351641"/>
            </a:xfrm>
            <a:prstGeom prst="rect">
              <a:avLst/>
            </a:prstGeom>
          </p:spPr>
          <p:txBody>
            <a:bodyPr lIns="0" tIns="0" rIns="0" bIns="0"/>
            <a:lstStyle>
              <a:lvl1pPr marL="288000" indent="-288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C1878"/>
                </a:buClr>
                <a:buFont typeface="Police système Courant"/>
                <a:buChar char="■"/>
                <a:defRPr sz="1600" b="0" i="0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720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F5596"/>
                </a:buClr>
                <a:buSzPct val="85000"/>
                <a:buFont typeface="Police système Courant"/>
                <a:buChar char="■"/>
                <a:defRPr sz="1350" b="0" i="0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52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SzPct val="75000"/>
                <a:buFont typeface="Police système Courant"/>
                <a:buChar char="■"/>
                <a:defRPr sz="1350" b="0" i="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584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Police système Courant"/>
                <a:buChar char="・"/>
                <a:defRPr sz="1200" b="0" i="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16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Police système Courant"/>
                <a:buChar char="∙"/>
                <a:defRPr sz="1200" b="0" i="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The survival fraction S(t) is: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0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/>
          <p:nvPr/>
        </p:nvSpPr>
        <p:spPr>
          <a:xfrm>
            <a:off x="0" y="0"/>
            <a:ext cx="12192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From Conventional to </a:t>
            </a:r>
            <a:r>
              <a:rPr lang="en-US" sz="50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Hadrontherapy</a:t>
            </a:r>
            <a:r>
              <a:rPr lang="en-US" sz="50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50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3" name="Google Shape;253;p31"/>
          <p:cNvGrpSpPr/>
          <p:nvPr/>
        </p:nvGrpSpPr>
        <p:grpSpPr>
          <a:xfrm>
            <a:off x="100104" y="2330011"/>
            <a:ext cx="5826276" cy="2406063"/>
            <a:chOff x="90418" y="2148651"/>
            <a:chExt cx="3831060" cy="2401500"/>
          </a:xfrm>
        </p:grpSpPr>
        <p:sp>
          <p:nvSpPr>
            <p:cNvPr id="254" name="Google Shape;254;p31"/>
            <p:cNvSpPr/>
            <p:nvPr/>
          </p:nvSpPr>
          <p:spPr>
            <a:xfrm>
              <a:off x="113278" y="2148651"/>
              <a:ext cx="3808200" cy="2401500"/>
            </a:xfrm>
            <a:prstGeom prst="roundRect">
              <a:avLst>
                <a:gd name="adj" fmla="val 4569"/>
              </a:avLst>
            </a:prstGeom>
            <a:solidFill>
              <a:srgbClr val="E5F9F2">
                <a:alpha val="74900"/>
              </a:srgbClr>
            </a:solidFill>
            <a:ln w="30875" cap="flat" cmpd="sng">
              <a:solidFill>
                <a:srgbClr val="B7D5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3525" tIns="123525" rIns="123525" bIns="123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90418" y="2148651"/>
              <a:ext cx="91500" cy="2401500"/>
            </a:xfrm>
            <a:prstGeom prst="roundRect">
              <a:avLst>
                <a:gd name="adj" fmla="val 185120"/>
              </a:avLst>
            </a:prstGeom>
            <a:solidFill>
              <a:srgbClr val="006747"/>
            </a:solidFill>
            <a:ln>
              <a:noFill/>
            </a:ln>
          </p:spPr>
          <p:txBody>
            <a:bodyPr spcFirstLastPara="1" wrap="square" lIns="123525" tIns="123525" rIns="123525" bIns="123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392717" y="2359510"/>
              <a:ext cx="2351100" cy="29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4324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2500"/>
                <a:buFont typeface="Arial"/>
                <a:buNone/>
              </a:pPr>
              <a:r>
                <a:rPr lang="en-US" sz="2499" b="1" i="0" u="none" strike="noStrike" cap="none">
                  <a:solidFill>
                    <a:srgbClr val="4B4A4A"/>
                  </a:solidFill>
                  <a:latin typeface="Arial"/>
                  <a:ea typeface="Arial"/>
                  <a:cs typeface="Arial"/>
                  <a:sym typeface="Arial"/>
                </a:rPr>
                <a:t>Superior Precision</a:t>
              </a:r>
              <a:endParaRPr sz="2499" b="0" i="0" u="none" strike="noStrike" cap="none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392711" y="2917401"/>
              <a:ext cx="3450900" cy="152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069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959"/>
                <a:buFont typeface="Geist"/>
                <a:buNone/>
              </a:pPr>
              <a:r>
                <a:rPr lang="en-US" sz="2000" i="0" u="none" strike="noStrike" cap="none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Hadrontherapy delivers maximum energy precisely at the tumour site (</a:t>
              </a:r>
              <a:r>
                <a:rPr lang="en-US" sz="2000" b="1" i="0" u="none" strike="noStrike" cap="none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Bragg Peak</a:t>
              </a:r>
              <a:r>
                <a:rPr lang="en-US" sz="2000" i="0" u="none" strike="noStrike" cap="none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), </a:t>
              </a:r>
              <a:r>
                <a:rPr lang="en-US" sz="2000" b="1" i="0" u="none" strike="noStrike" cap="none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sparing</a:t>
              </a:r>
              <a:r>
                <a:rPr lang="en-US" sz="2000" i="0" u="none" strike="noStrike" cap="none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surrounding </a:t>
              </a:r>
              <a:r>
                <a:rPr lang="en-US" sz="2000" b="1" i="0" u="none" strike="noStrike" cap="none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healthy</a:t>
              </a:r>
              <a:r>
                <a:rPr lang="en-US" sz="2000" i="0" u="none" strike="noStrike" cap="none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2000" b="1" i="0" u="none" strike="noStrike" cap="none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tissues</a:t>
              </a:r>
              <a:endParaRPr sz="2000" b="1" i="0" u="none" strike="noStrike" cap="none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58" name="Google Shape;258;p31" title="hadrontherapy-vs-radiotherap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3169" y="1055288"/>
            <a:ext cx="6033976" cy="5375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31"/>
          <p:cNvGrpSpPr/>
          <p:nvPr/>
        </p:nvGrpSpPr>
        <p:grpSpPr>
          <a:xfrm>
            <a:off x="128775" y="4865564"/>
            <a:ext cx="2825790" cy="1424089"/>
            <a:chOff x="90418" y="2148651"/>
            <a:chExt cx="3831060" cy="2401500"/>
          </a:xfrm>
        </p:grpSpPr>
        <p:sp>
          <p:nvSpPr>
            <p:cNvPr id="260" name="Google Shape;260;p31"/>
            <p:cNvSpPr/>
            <p:nvPr/>
          </p:nvSpPr>
          <p:spPr>
            <a:xfrm>
              <a:off x="113278" y="2148651"/>
              <a:ext cx="3808200" cy="2401500"/>
            </a:xfrm>
            <a:prstGeom prst="roundRect">
              <a:avLst>
                <a:gd name="adj" fmla="val 4569"/>
              </a:avLst>
            </a:prstGeom>
            <a:solidFill>
              <a:srgbClr val="E5F9F2">
                <a:alpha val="74900"/>
              </a:srgbClr>
            </a:solidFill>
            <a:ln w="22100" cap="flat" cmpd="sng">
              <a:solidFill>
                <a:srgbClr val="B7D5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8300" tIns="88300" rIns="88300" bIns="883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1"/>
            <p:cNvSpPr/>
            <p:nvPr/>
          </p:nvSpPr>
          <p:spPr>
            <a:xfrm>
              <a:off x="90418" y="2148651"/>
              <a:ext cx="91500" cy="2401500"/>
            </a:xfrm>
            <a:prstGeom prst="roundRect">
              <a:avLst>
                <a:gd name="adj" fmla="val 185120"/>
              </a:avLst>
            </a:prstGeom>
            <a:solidFill>
              <a:srgbClr val="006747"/>
            </a:solidFill>
            <a:ln>
              <a:noFill/>
            </a:ln>
          </p:spPr>
          <p:txBody>
            <a:bodyPr spcFirstLastPara="1" wrap="square" lIns="88300" tIns="88300" rIns="88300" bIns="883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1"/>
            <p:cNvSpPr/>
            <p:nvPr/>
          </p:nvSpPr>
          <p:spPr>
            <a:xfrm>
              <a:off x="293698" y="2196988"/>
              <a:ext cx="3516000" cy="21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858"/>
                </a:spcBef>
                <a:spcAft>
                  <a:spcPts val="143"/>
                </a:spcAft>
                <a:buClr>
                  <a:schemeClr val="dk1"/>
                </a:buClr>
                <a:buSzPts val="786"/>
                <a:buFont typeface="Arial"/>
                <a:buNone/>
              </a:pPr>
              <a:r>
                <a:rPr lang="en-US" sz="22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Enhanced Biological Effectiveness</a:t>
              </a:r>
              <a:endParaRPr sz="2200" b="1" dirty="0">
                <a:solidFill>
                  <a:srgbClr val="4B4A4A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63" name="Google Shape;263;p31"/>
          <p:cNvSpPr txBox="1"/>
          <p:nvPr/>
        </p:nvSpPr>
        <p:spPr>
          <a:xfrm>
            <a:off x="133525" y="1037000"/>
            <a:ext cx="60339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3A86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Hadrontherapy vs Conventional Radiotherapy</a:t>
            </a:r>
            <a:endParaRPr sz="3400" b="1">
              <a:solidFill>
                <a:srgbClr val="3A865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4" name="Google Shape;264;p31"/>
          <p:cNvGrpSpPr/>
          <p:nvPr/>
        </p:nvGrpSpPr>
        <p:grpSpPr>
          <a:xfrm>
            <a:off x="3079625" y="4865564"/>
            <a:ext cx="2825790" cy="1424089"/>
            <a:chOff x="90418" y="2148651"/>
            <a:chExt cx="3831060" cy="2401500"/>
          </a:xfrm>
        </p:grpSpPr>
        <p:sp>
          <p:nvSpPr>
            <p:cNvPr id="265" name="Google Shape;265;p31"/>
            <p:cNvSpPr/>
            <p:nvPr/>
          </p:nvSpPr>
          <p:spPr>
            <a:xfrm>
              <a:off x="113278" y="2148651"/>
              <a:ext cx="3808200" cy="2401500"/>
            </a:xfrm>
            <a:prstGeom prst="roundRect">
              <a:avLst>
                <a:gd name="adj" fmla="val 4569"/>
              </a:avLst>
            </a:prstGeom>
            <a:solidFill>
              <a:srgbClr val="E5F9F2">
                <a:alpha val="74900"/>
              </a:srgbClr>
            </a:solidFill>
            <a:ln w="22100" cap="flat" cmpd="sng">
              <a:solidFill>
                <a:srgbClr val="B7D5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8300" tIns="88300" rIns="88300" bIns="883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1"/>
            <p:cNvSpPr/>
            <p:nvPr/>
          </p:nvSpPr>
          <p:spPr>
            <a:xfrm>
              <a:off x="90418" y="2148651"/>
              <a:ext cx="91500" cy="2401500"/>
            </a:xfrm>
            <a:prstGeom prst="roundRect">
              <a:avLst>
                <a:gd name="adj" fmla="val 185120"/>
              </a:avLst>
            </a:prstGeom>
            <a:solidFill>
              <a:srgbClr val="006747"/>
            </a:solidFill>
            <a:ln>
              <a:noFill/>
            </a:ln>
          </p:spPr>
          <p:txBody>
            <a:bodyPr spcFirstLastPara="1" wrap="square" lIns="88300" tIns="88300" rIns="88300" bIns="883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259378" y="2196990"/>
              <a:ext cx="3516000" cy="21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2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Reduced</a:t>
              </a:r>
              <a:br>
                <a:rPr lang="en-US" sz="22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en-US" sz="22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Side </a:t>
              </a:r>
              <a:br>
                <a:rPr lang="en-US" sz="22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en-US" sz="22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Effects</a:t>
              </a:r>
              <a:endParaRPr sz="2200" b="1" dirty="0">
                <a:solidFill>
                  <a:srgbClr val="4B4A4A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858"/>
                </a:spcBef>
                <a:spcAft>
                  <a:spcPts val="143"/>
                </a:spcAft>
                <a:buClr>
                  <a:schemeClr val="dk1"/>
                </a:buClr>
                <a:buSzPts val="786"/>
                <a:buFont typeface="Arial"/>
                <a:buNone/>
              </a:pPr>
              <a:endParaRPr sz="2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68" name="Google Shape;268;p31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7"/>
          <p:cNvSpPr txBox="1"/>
          <p:nvPr/>
        </p:nvSpPr>
        <p:spPr>
          <a:xfrm>
            <a:off x="92425" y="90625"/>
            <a:ext cx="12099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49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Geant4</a:t>
            </a:r>
            <a:endParaRPr sz="49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2" name="Google Shape;452;p37" descr="pasted-movi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8225" y="1369150"/>
            <a:ext cx="5005076" cy="21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7"/>
          <p:cNvSpPr txBox="1"/>
          <p:nvPr/>
        </p:nvSpPr>
        <p:spPr>
          <a:xfrm>
            <a:off x="102800" y="1292950"/>
            <a:ext cx="3867000" cy="3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Geant4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Monte Carlo toolkit for simulating the passage of </a:t>
            </a:r>
            <a:r>
              <a:rPr lang="en-US" sz="2200" b="1" i="0" u="sng" strike="noStrike" cap="none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particles</a:t>
            </a: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through </a:t>
            </a:r>
            <a:r>
              <a:rPr lang="en-US" sz="2200" b="1" i="0" u="sng" strike="noStrike" cap="none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matter</a:t>
            </a: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widely used in </a:t>
            </a:r>
            <a:r>
              <a:rPr lang="en-US" sz="2200" b="1" i="0" u="sng" strike="noStrike" cap="none">
                <a:solidFill>
                  <a:srgbClr val="000000"/>
                </a:solidFill>
                <a:highlight>
                  <a:srgbClr val="B6D7A8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high-energy physics</a:t>
            </a:r>
            <a:r>
              <a:rPr lang="en-US" sz="22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medical physics, and space science. 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5</a:t>
            </a:fld>
            <a:endParaRPr/>
          </a:p>
        </p:txBody>
      </p:sp>
      <p:sp>
        <p:nvSpPr>
          <p:cNvPr id="455" name="Google Shape;455;p37"/>
          <p:cNvSpPr txBox="1"/>
          <p:nvPr/>
        </p:nvSpPr>
        <p:spPr>
          <a:xfrm>
            <a:off x="42350" y="5021500"/>
            <a:ext cx="12099600" cy="1277242"/>
          </a:xfrm>
          <a:prstGeom prst="rect">
            <a:avLst/>
          </a:prstGeom>
          <a:noFill/>
          <a:ln w="76200" cap="flat" cmpd="sng">
            <a:solidFill>
              <a:srgbClr val="3A86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" marR="91440" lvl="0" indent="0" algn="just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enables </a:t>
            </a:r>
            <a:r>
              <a:rPr lang="en-US" sz="2200" b="1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macro-</a:t>
            </a:r>
            <a:r>
              <a:rPr lang="en-US" sz="2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n-US" sz="2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microscale</a:t>
            </a:r>
            <a:r>
              <a:rPr lang="en-US" sz="2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modeling</a:t>
            </a:r>
            <a:r>
              <a:rPr lang="en-US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n-US" sz="22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detectors</a:t>
            </a:r>
            <a:r>
              <a:rPr lang="en-US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200" b="1" u="sng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experimental setups</a:t>
            </a:r>
            <a:r>
              <a:rPr lang="en-US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and shielding with detailed physics processes across a broad energy range.</a:t>
            </a:r>
            <a:endParaRPr sz="2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6" name="Google Shape;456;p37" title="CATAN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131163" y="1369150"/>
            <a:ext cx="2983237" cy="219930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7"/>
          <p:cNvSpPr txBox="1"/>
          <p:nvPr/>
        </p:nvSpPr>
        <p:spPr>
          <a:xfrm>
            <a:off x="4122788" y="367627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CATANA is the first Italian proton therapy facility active since March 2002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37"/>
          <p:cNvSpPr txBox="1"/>
          <p:nvPr/>
        </p:nvSpPr>
        <p:spPr>
          <a:xfrm>
            <a:off x="7325257" y="3676275"/>
            <a:ext cx="4690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“hadrontherapy” advanced example in Geant4 is a complete reproduction of the CATANA beamline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9" name="Google Shape;459;p37"/>
          <p:cNvSpPr txBox="1"/>
          <p:nvPr/>
        </p:nvSpPr>
        <p:spPr>
          <a:xfrm>
            <a:off x="1177125" y="1414716"/>
            <a:ext cx="320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https://geant4.web.cern.ch/</a:t>
            </a:r>
            <a:endParaRPr sz="15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/>
          <p:nvPr/>
        </p:nvSpPr>
        <p:spPr>
          <a:xfrm>
            <a:off x="123986" y="0"/>
            <a:ext cx="12068014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frontier</a:t>
            </a:r>
            <a:endParaRPr sz="50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0" y="1046440"/>
            <a:ext cx="4024415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B</a:t>
            </a:r>
            <a:r>
              <a:rPr lang="en-GB" sz="1800" b="1" dirty="0">
                <a:solidFill>
                  <a:srgbClr val="0070C1"/>
                </a:solidFill>
              </a:rPr>
              <a:t>oron</a:t>
            </a:r>
            <a:r>
              <a:rPr lang="en-GB" sz="1800" b="1" dirty="0"/>
              <a:t> </a:t>
            </a:r>
            <a:r>
              <a:rPr lang="en-GB" sz="1800" b="1" dirty="0">
                <a:solidFill>
                  <a:srgbClr val="FF0000"/>
                </a:solidFill>
              </a:rPr>
              <a:t>N</a:t>
            </a:r>
            <a:r>
              <a:rPr lang="en-GB" sz="1800" b="1" dirty="0">
                <a:solidFill>
                  <a:srgbClr val="0070C1"/>
                </a:solidFill>
              </a:rPr>
              <a:t>eutron</a:t>
            </a:r>
            <a:r>
              <a:rPr lang="en-GB" sz="1800" b="1" dirty="0"/>
              <a:t> </a:t>
            </a:r>
            <a:r>
              <a:rPr lang="en-GB" sz="1800" b="1" dirty="0">
                <a:solidFill>
                  <a:srgbClr val="FF0000"/>
                </a:solidFill>
              </a:rPr>
              <a:t>C</a:t>
            </a:r>
            <a:r>
              <a:rPr lang="en-GB" sz="1800" b="1" dirty="0">
                <a:solidFill>
                  <a:srgbClr val="0070C1"/>
                </a:solidFill>
              </a:rPr>
              <a:t>apture</a:t>
            </a:r>
            <a:r>
              <a:rPr lang="en-GB" sz="1800" b="1" dirty="0"/>
              <a:t> </a:t>
            </a:r>
            <a:r>
              <a:rPr lang="en-GB" sz="1800" b="1" dirty="0">
                <a:solidFill>
                  <a:srgbClr val="FF0000"/>
                </a:solidFill>
              </a:rPr>
              <a:t>T</a:t>
            </a:r>
            <a:r>
              <a:rPr lang="en-GB" sz="1800" b="1" dirty="0">
                <a:solidFill>
                  <a:srgbClr val="0070C1"/>
                </a:solidFill>
              </a:rPr>
              <a:t>herapy</a:t>
            </a:r>
            <a:r>
              <a:rPr lang="en-GB" sz="1800" b="1" dirty="0"/>
              <a:t> </a:t>
            </a:r>
            <a:r>
              <a:rPr lang="en-GB" sz="1800" dirty="0"/>
              <a:t>This therapy uses a boron-containing drug that targets </a:t>
            </a:r>
            <a:r>
              <a:rPr lang="en-GB" sz="1800" dirty="0" err="1"/>
              <a:t>tumor</a:t>
            </a:r>
            <a:r>
              <a:rPr lang="en-GB" sz="1800" dirty="0"/>
              <a:t> cells. When irradiated with low-energy neutrons, a localized nuclear reaction specifically destroys cancer cells, protecting healthy tissues.</a:t>
            </a:r>
          </a:p>
        </p:txBody>
      </p:sp>
      <p:sp>
        <p:nvSpPr>
          <p:cNvPr id="278" name="Google Shape;278;p32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6</a:t>
            </a:fld>
            <a:endParaRPr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66653CB-8D15-8CD2-82E6-44DDD2AF5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76" y="3245144"/>
            <a:ext cx="3440304" cy="25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E63A1-4527-C2AE-0F93-9F1A8C74F98E}"/>
              </a:ext>
            </a:extLst>
          </p:cNvPr>
          <p:cNvSpPr txBox="1"/>
          <p:nvPr/>
        </p:nvSpPr>
        <p:spPr>
          <a:xfrm>
            <a:off x="290409" y="5909654"/>
            <a:ext cx="3440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800" dirty="0">
                <a:solidFill>
                  <a:srgbClr val="000000"/>
                </a:solidFill>
                <a:effectLst/>
                <a:latin typeface="+mj-lt"/>
              </a:rPr>
              <a:t>Boron Neutron Capture Therapy: A Review of Clinical Applications, Front. Oncol., 26 February 2021 V. 11| </a:t>
            </a:r>
            <a:r>
              <a:rPr lang="en-GB" sz="800" dirty="0">
                <a:solidFill>
                  <a:srgbClr val="000000"/>
                </a:solidFill>
                <a:effectLst/>
                <a:latin typeface="+mj-lt"/>
                <a:hlinkClick r:id="rId4"/>
              </a:rPr>
              <a:t>DOI: 10.3389/fonc.2021.601820</a:t>
            </a:r>
            <a:endParaRPr lang="en-GB" sz="80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9" name="Picture 8" descr="A collage of different cells&#10;&#10;AI-generated content may be incorrect.">
            <a:extLst>
              <a:ext uri="{FF2B5EF4-FFF2-40B4-BE49-F238E27FC236}">
                <a16:creationId xmlns:a16="http://schemas.microsoft.com/office/drawing/2014/main" id="{D6995CBA-11D6-D1A8-C4DA-B5898210B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218" y="3035828"/>
            <a:ext cx="3927670" cy="2095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6B3736-8256-77FB-323E-A313501384D9}"/>
              </a:ext>
            </a:extLst>
          </p:cNvPr>
          <p:cNvSpPr txBox="1"/>
          <p:nvPr/>
        </p:nvSpPr>
        <p:spPr>
          <a:xfrm>
            <a:off x="4169219" y="5057675"/>
            <a:ext cx="3927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  <a:effectLst/>
                <a:latin typeface="+mj-lt"/>
              </a:rPr>
              <a:t>Breast Cancer Heterogeneity in Primary and Metastatic Disease </a:t>
            </a:r>
            <a:br>
              <a:rPr lang="en-GB" sz="80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GB" sz="800" dirty="0">
                <a:latin typeface="+mj-lt"/>
              </a:rPr>
              <a:t>In book: Breast Cancer Metastasis and Drug Resistance Publisher: Springer </a:t>
            </a:r>
            <a:r>
              <a:rPr lang="en-GB" sz="800" dirty="0">
                <a:solidFill>
                  <a:srgbClr val="000000"/>
                </a:solidFill>
                <a:effectLst/>
                <a:latin typeface="+mj-lt"/>
              </a:rPr>
              <a:t>2013</a:t>
            </a:r>
          </a:p>
          <a:p>
            <a:pPr>
              <a:buNone/>
            </a:pPr>
            <a:r>
              <a:rPr lang="en-GB" sz="800" dirty="0">
                <a:solidFill>
                  <a:srgbClr val="000000"/>
                </a:solidFill>
                <a:effectLst/>
                <a:latin typeface="+mj-lt"/>
                <a:hlinkClick r:id="rId6"/>
              </a:rPr>
              <a:t>DOI: 10.1007/978-1-4614-5647-6_5</a:t>
            </a:r>
            <a:endParaRPr lang="en-GB" sz="80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11" name="Google Shape;277;p32">
            <a:extLst>
              <a:ext uri="{FF2B5EF4-FFF2-40B4-BE49-F238E27FC236}">
                <a16:creationId xmlns:a16="http://schemas.microsoft.com/office/drawing/2014/main" id="{F9008C79-EB0B-0299-C311-3CDE40CFC1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85375" y="3366191"/>
            <a:ext cx="2663465" cy="23243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79;p32">
            <a:extLst>
              <a:ext uri="{FF2B5EF4-FFF2-40B4-BE49-F238E27FC236}">
                <a16:creationId xmlns:a16="http://schemas.microsoft.com/office/drawing/2014/main" id="{BC0E5E90-8B3B-733F-87EC-B324272C03E6}"/>
              </a:ext>
            </a:extLst>
          </p:cNvPr>
          <p:cNvSpPr txBox="1"/>
          <p:nvPr/>
        </p:nvSpPr>
        <p:spPr>
          <a:xfrm>
            <a:off x="8639568" y="5667173"/>
            <a:ext cx="3501534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buNone/>
            </a:pPr>
            <a:r>
              <a:rPr lang="en-US" sz="800" dirty="0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rPr>
              <a:t>Vincent </a:t>
            </a:r>
            <a:r>
              <a:rPr lang="en-US" sz="800" dirty="0" err="1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rPr>
              <a:t>Favaudon</a:t>
            </a:r>
            <a:r>
              <a:rPr lang="en-US" sz="800" dirty="0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rPr>
              <a:t> et al. “Ultrahigh dose-rate FLASH irradiation increases the differential response between normal and tumor tissue in mice”. </a:t>
            </a:r>
            <a:br>
              <a:rPr lang="en-US" sz="800" dirty="0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rPr>
            </a:br>
            <a:r>
              <a:rPr lang="en-US" sz="800" dirty="0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rPr>
              <a:t>Sci. Transl. Med.6,245ra93-245ra93(2014). DOI:</a:t>
            </a:r>
            <a:r>
              <a:rPr lang="en-US" sz="800" u="sng" dirty="0">
                <a:solidFill>
                  <a:schemeClr val="hlink"/>
                </a:solidFill>
                <a:latin typeface="+mj-lt"/>
                <a:ea typeface="Century Gothic"/>
                <a:cs typeface="Century Gothic"/>
                <a:sym typeface="Century Gothic"/>
                <a:hlinkClick r:id="rId8"/>
              </a:rPr>
              <a:t>10.1126/scitranslmed.3008973</a:t>
            </a:r>
            <a:endParaRPr sz="800" dirty="0">
              <a:solidFill>
                <a:schemeClr val="dk1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75;p32">
            <a:extLst>
              <a:ext uri="{FF2B5EF4-FFF2-40B4-BE49-F238E27FC236}">
                <a16:creationId xmlns:a16="http://schemas.microsoft.com/office/drawing/2014/main" id="{7AD71B03-96FB-4B45-F312-BC30D455EDF6}"/>
              </a:ext>
            </a:extLst>
          </p:cNvPr>
          <p:cNvSpPr txBox="1"/>
          <p:nvPr/>
        </p:nvSpPr>
        <p:spPr>
          <a:xfrm>
            <a:off x="4128309" y="1046439"/>
            <a:ext cx="404007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800" b="1" dirty="0">
                <a:solidFill>
                  <a:srgbClr val="FF40FF"/>
                </a:solidFill>
              </a:rPr>
              <a:t>Biologically Adaptive Radiotherapy</a:t>
            </a:r>
          </a:p>
          <a:p>
            <a:r>
              <a:rPr lang="en-GB" sz="1800" dirty="0"/>
              <a:t>This advanced method monitors the </a:t>
            </a:r>
            <a:r>
              <a:rPr lang="en-GB" sz="1800" dirty="0" err="1"/>
              <a:t>tumor's</a:t>
            </a:r>
            <a:r>
              <a:rPr lang="en-GB" sz="1800" dirty="0"/>
              <a:t> biological response, allowing for personalized adjustments to radiation dose and targeting. This optimizes efficacy and minimizes toxicity.</a:t>
            </a:r>
          </a:p>
        </p:txBody>
      </p:sp>
      <p:sp>
        <p:nvSpPr>
          <p:cNvPr id="14" name="Google Shape;275;p32">
            <a:extLst>
              <a:ext uri="{FF2B5EF4-FFF2-40B4-BE49-F238E27FC236}">
                <a16:creationId xmlns:a16="http://schemas.microsoft.com/office/drawing/2014/main" id="{D8C8CA52-A12F-715B-F2A0-7A360C3D1747}"/>
              </a:ext>
            </a:extLst>
          </p:cNvPr>
          <p:cNvSpPr txBox="1"/>
          <p:nvPr/>
        </p:nvSpPr>
        <p:spPr>
          <a:xfrm>
            <a:off x="8444841" y="1028373"/>
            <a:ext cx="4023623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800" b="1" dirty="0">
                <a:solidFill>
                  <a:srgbClr val="00FA00"/>
                </a:solidFill>
              </a:rPr>
              <a:t>FLASH Radiotherapy</a:t>
            </a:r>
          </a:p>
          <a:p>
            <a:r>
              <a:rPr lang="en-GB" sz="1800" dirty="0"/>
              <a:t>Dose rate ≥40Gy/s</a:t>
            </a:r>
            <a:br>
              <a:rPr lang="en-GB" sz="1800" dirty="0"/>
            </a:br>
            <a:r>
              <a:rPr lang="en-GB" sz="1800" dirty="0"/>
              <a:t>Preclinical studies across multiple animal models demonstrate its remarkable ability to further spare normal tissues whilst maintaining tumour control, potentially revolutionising cancer treatment.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7313FC-6BAD-E57C-FB50-67D212405B4A}"/>
              </a:ext>
            </a:extLst>
          </p:cNvPr>
          <p:cNvSpPr txBox="1"/>
          <p:nvPr/>
        </p:nvSpPr>
        <p:spPr>
          <a:xfrm>
            <a:off x="4169218" y="5507064"/>
            <a:ext cx="4101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  <a:effectLst/>
                <a:latin typeface="+mj-lt"/>
                <a:ea typeface="Menlo" panose="020B0609030804020204" pitchFamily="49" charset="0"/>
                <a:cs typeface="Menlo" panose="020B0609030804020204" pitchFamily="49" charset="0"/>
              </a:rPr>
              <a:t>Local Disease-Free Survival Rate (LSR) Application to Personalize Radiation Therapy Treatments in Breast Cancer Models J</a:t>
            </a:r>
            <a:r>
              <a:rPr lang="en-GB" sz="800" dirty="0">
                <a:latin typeface="+mj-lt"/>
                <a:ea typeface="Menlo" panose="020B0609030804020204" pitchFamily="49" charset="0"/>
                <a:cs typeface="Menlo" panose="020B0609030804020204" pitchFamily="49" charset="0"/>
              </a:rPr>
              <a:t>. Pers. Med. 2020, 10(4), 177; </a:t>
            </a:r>
            <a:br>
              <a:rPr lang="en-GB" sz="800" dirty="0">
                <a:latin typeface="+mj-lt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GB" sz="800" dirty="0">
                <a:latin typeface="+mj-lt"/>
                <a:ea typeface="Menlo" panose="020B0609030804020204" pitchFamily="49" charset="0"/>
                <a:cs typeface="Menlo" panose="020B0609030804020204" pitchFamily="49" charset="0"/>
                <a:hlinkClick r:id="rId9"/>
              </a:rPr>
              <a:t>DOI: 10.3390/jpm10040177</a:t>
            </a:r>
            <a:endParaRPr lang="en-GB" sz="800" dirty="0">
              <a:solidFill>
                <a:srgbClr val="000000"/>
              </a:solidFill>
              <a:effectLst/>
              <a:latin typeface="+mj-lt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749525-C3CA-5FA4-0665-C0E10253EBBE}"/>
              </a:ext>
            </a:extLst>
          </p:cNvPr>
          <p:cNvSpPr txBox="1"/>
          <p:nvPr/>
        </p:nvSpPr>
        <p:spPr>
          <a:xfrm>
            <a:off x="4169217" y="5956453"/>
            <a:ext cx="4031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  <a:effectLst/>
                <a:latin typeface="+mj-lt"/>
              </a:rPr>
              <a:t>A Biological-Driven Approach to Explore Dose-Escalated Ultra-Hypofractionation in Breast Cancer Radiotherapy. Biomedicines. 2025; 13(9):2154. </a:t>
            </a:r>
            <a:br>
              <a:rPr lang="en-GB" sz="80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GB" sz="800" dirty="0">
                <a:solidFill>
                  <a:srgbClr val="000000"/>
                </a:solidFill>
                <a:effectLst/>
                <a:latin typeface="+mj-lt"/>
                <a:hlinkClick r:id="rId10"/>
              </a:rPr>
              <a:t>DOI: 10.3390/biomedicines13092154 </a:t>
            </a:r>
            <a:endParaRPr lang="en-GB" sz="80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8"/>
          <p:cNvSpPr txBox="1"/>
          <p:nvPr/>
        </p:nvSpPr>
        <p:spPr>
          <a:xfrm>
            <a:off x="179000" y="90625"/>
            <a:ext cx="11991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49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Wingdings" pitchFamily="2" charset="2"/>
              </a:rPr>
              <a:t></a:t>
            </a:r>
            <a:r>
              <a:rPr lang="en-US" sz="49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Geant4-DNA</a:t>
            </a:r>
            <a:endParaRPr sz="49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5" name="Google Shape;465;p38" descr="pasted-movi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3725" y="1445400"/>
            <a:ext cx="6754453" cy="210605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8"/>
          <p:cNvSpPr txBox="1"/>
          <p:nvPr/>
        </p:nvSpPr>
        <p:spPr>
          <a:xfrm>
            <a:off x="147640" y="1042046"/>
            <a:ext cx="48777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200" b="1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Geant4-DNA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extends Geant4 capabilities down to the </a:t>
            </a:r>
            <a:r>
              <a:rPr lang="en-US" sz="2200" b="1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nanoscale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enabling the simulation of </a:t>
            </a:r>
            <a:r>
              <a:rPr lang="en-US" sz="2200" b="1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radiation-induced damage to biological structures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such as DNA. 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7" name="Google Shape;467;p38"/>
          <p:cNvSpPr txBox="1"/>
          <p:nvPr/>
        </p:nvSpPr>
        <p:spPr>
          <a:xfrm>
            <a:off x="10975" y="5202645"/>
            <a:ext cx="12192000" cy="1184899"/>
          </a:xfrm>
          <a:prstGeom prst="rect">
            <a:avLst/>
          </a:prstGeom>
          <a:noFill/>
          <a:ln w="76200" cap="flat" cmpd="sng">
            <a:solidFill>
              <a:srgbClr val="FF9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91440" marR="91440" lvl="0" indent="0" algn="just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Century Gothic"/>
              <a:buNone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Together</a:t>
            </a:r>
            <a:r>
              <a:rPr lang="en-US" sz="2200" dirty="0">
                <a:latin typeface="Century Gothic"/>
                <a:ea typeface="Century Gothic"/>
                <a:cs typeface="Century Gothic"/>
                <a:sym typeface="Century Gothic"/>
              </a:rPr>
              <a:t> with Geant4, it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provide a </a:t>
            </a:r>
            <a:r>
              <a:rPr lang="en-US" sz="2200" b="1" i="0" u="none" strike="noStrike" cap="none" dirty="0">
                <a:solidFill>
                  <a:srgbClr val="FF93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multi-scale modeling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200" i="0" u="none" strike="noStrike" cap="none" dirty="0">
                <a:solidFill>
                  <a:srgbClr val="000000"/>
                </a:solidFill>
                <a:highlight>
                  <a:srgbClr val="FCE5CD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from complex detector 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systems to the fundamental interactions driving </a:t>
            </a:r>
            <a:r>
              <a:rPr lang="en-US" sz="2200" i="0" u="none" strike="noStrike" cap="none" dirty="0">
                <a:solidFill>
                  <a:srgbClr val="000000"/>
                </a:solidFill>
                <a:highlight>
                  <a:srgbClr val="FCE5CD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biological effects of ionizing radiation.</a:t>
            </a:r>
            <a:endParaRPr sz="2200" dirty="0">
              <a:highlight>
                <a:srgbClr val="FCE5CD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8" name="Google Shape;468;p38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7</a:t>
            </a:fld>
            <a:endParaRPr/>
          </a:p>
        </p:txBody>
      </p:sp>
      <p:sp>
        <p:nvSpPr>
          <p:cNvPr id="469" name="Google Shape;469;p38"/>
          <p:cNvSpPr txBox="1"/>
          <p:nvPr/>
        </p:nvSpPr>
        <p:spPr>
          <a:xfrm>
            <a:off x="100525" y="3971331"/>
            <a:ext cx="119910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provides track-structure physics models and a </a:t>
            </a:r>
            <a:r>
              <a:rPr lang="en-US" sz="2200" b="1" u="sng" dirty="0">
                <a:solidFill>
                  <a:srgbClr val="00947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chemistry module</a:t>
            </a:r>
            <a:r>
              <a:rPr lang="en-US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essential for studying </a:t>
            </a:r>
            <a:r>
              <a:rPr lang="en-US" sz="2200" b="1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early stages of radiolysis</a:t>
            </a:r>
            <a:r>
              <a:rPr lang="en-US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US" sz="2200" b="1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DNA strand breakage</a:t>
            </a:r>
            <a:r>
              <a:rPr lang="en-US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 the molecular level.</a:t>
            </a:r>
            <a:endParaRPr sz="2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0" name="Google Shape;470;p38"/>
          <p:cNvSpPr txBox="1"/>
          <p:nvPr/>
        </p:nvSpPr>
        <p:spPr>
          <a:xfrm>
            <a:off x="1994228" y="1100564"/>
            <a:ext cx="318828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https://geant4-dna.org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5"/>
          <p:cNvSpPr txBox="1"/>
          <p:nvPr/>
        </p:nvSpPr>
        <p:spPr>
          <a:xfrm>
            <a:off x="179000" y="90625"/>
            <a:ext cx="11991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49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DNA damage</a:t>
            </a:r>
            <a:endParaRPr sz="49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" name="Google Shape;4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9625"/>
            <a:ext cx="5867400" cy="2419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35"/>
          <p:cNvGrpSpPr/>
          <p:nvPr/>
        </p:nvGrpSpPr>
        <p:grpSpPr>
          <a:xfrm>
            <a:off x="567896" y="3661355"/>
            <a:ext cx="4805682" cy="1902952"/>
            <a:chOff x="666512" y="2094667"/>
            <a:chExt cx="6553500" cy="2301030"/>
          </a:xfrm>
        </p:grpSpPr>
        <p:sp>
          <p:nvSpPr>
            <p:cNvPr id="411" name="Google Shape;411;p35"/>
            <p:cNvSpPr/>
            <p:nvPr/>
          </p:nvSpPr>
          <p:spPr>
            <a:xfrm>
              <a:off x="666512" y="2380297"/>
              <a:ext cx="6553500" cy="2015400"/>
            </a:xfrm>
            <a:prstGeom prst="roundRect">
              <a:avLst>
                <a:gd name="adj" fmla="val 5445"/>
              </a:avLst>
            </a:prstGeom>
            <a:solidFill>
              <a:srgbClr val="E5F9F2">
                <a:alpha val="74900"/>
              </a:srgbClr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666512" y="2357438"/>
              <a:ext cx="6553500" cy="91500"/>
            </a:xfrm>
            <a:prstGeom prst="roundRect">
              <a:avLst>
                <a:gd name="adj" fmla="val 187453"/>
              </a:avLst>
            </a:prstGeom>
            <a:solidFill>
              <a:srgbClr val="006747"/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3657600" y="2094667"/>
              <a:ext cx="571200" cy="571200"/>
            </a:xfrm>
            <a:prstGeom prst="roundRect">
              <a:avLst>
                <a:gd name="adj" fmla="val 160067"/>
              </a:avLst>
            </a:prstGeom>
            <a:solidFill>
              <a:srgbClr val="006747"/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7"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879753" y="2703909"/>
              <a:ext cx="43746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4324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530"/>
                <a:buFont typeface="Arial"/>
                <a:buNone/>
              </a:pPr>
              <a:r>
                <a:rPr lang="en-US" sz="2200" b="1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Direct Strand Break</a:t>
              </a:r>
              <a:endParaRPr sz="2200" i="0" u="none" strike="noStrike" cap="none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879753" y="3267908"/>
              <a:ext cx="61269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10"/>
                <a:buFont typeface="Arial"/>
                <a:buNone/>
              </a:pPr>
              <a:r>
                <a:rPr lang="en-US"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SB occurs when sufficient </a:t>
              </a:r>
              <a:r>
                <a:rPr lang="en-US" sz="20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energy</a:t>
              </a:r>
              <a:r>
                <a:rPr lang="en-US"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20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deposit</a:t>
              </a:r>
              <a:r>
                <a:rPr lang="en-US"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in </a:t>
              </a:r>
              <a:r>
                <a:rPr lang="en-US" sz="20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sugar-phosphate</a:t>
              </a:r>
              <a:r>
                <a:rPr lang="en-US"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group</a:t>
              </a:r>
              <a:endParaRPr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lnSpc>
                  <a:spcPct val="162069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199"/>
                <a:buFont typeface="Geist"/>
                <a:buNone/>
              </a:pPr>
              <a:endParaRPr sz="1199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endParaRPr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3857960" y="2147436"/>
              <a:ext cx="282001" cy="42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47"/>
                <a:buFont typeface="Arial"/>
                <a:buNone/>
              </a:pPr>
              <a:r>
                <a:rPr lang="en-US" sz="1447" b="1" dirty="0">
                  <a:solidFill>
                    <a:srgbClr val="FFFFFF"/>
                  </a:solidFill>
                </a:rPr>
                <a:t>D</a:t>
              </a:r>
              <a:endParaRPr sz="1447" b="0" i="0" u="none" strike="noStrike" cap="none" dirty="0"/>
            </a:p>
          </p:txBody>
        </p:sp>
      </p:grpSp>
      <p:grpSp>
        <p:nvGrpSpPr>
          <p:cNvPr id="417" name="Google Shape;417;p35"/>
          <p:cNvGrpSpPr/>
          <p:nvPr/>
        </p:nvGrpSpPr>
        <p:grpSpPr>
          <a:xfrm>
            <a:off x="6750684" y="3661355"/>
            <a:ext cx="4805682" cy="1902952"/>
            <a:chOff x="666512" y="2094667"/>
            <a:chExt cx="6553500" cy="2301030"/>
          </a:xfrm>
        </p:grpSpPr>
        <p:sp>
          <p:nvSpPr>
            <p:cNvPr id="418" name="Google Shape;418;p35"/>
            <p:cNvSpPr/>
            <p:nvPr/>
          </p:nvSpPr>
          <p:spPr>
            <a:xfrm>
              <a:off x="666512" y="2380297"/>
              <a:ext cx="6553500" cy="2015400"/>
            </a:xfrm>
            <a:prstGeom prst="roundRect">
              <a:avLst>
                <a:gd name="adj" fmla="val 5445"/>
              </a:avLst>
            </a:prstGeom>
            <a:solidFill>
              <a:srgbClr val="E5F9F2">
                <a:alpha val="74900"/>
              </a:srgbClr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666512" y="2357438"/>
              <a:ext cx="6553500" cy="91500"/>
            </a:xfrm>
            <a:prstGeom prst="roundRect">
              <a:avLst>
                <a:gd name="adj" fmla="val 187453"/>
              </a:avLst>
            </a:prstGeom>
            <a:solidFill>
              <a:srgbClr val="006747"/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3657600" y="2094667"/>
              <a:ext cx="571200" cy="571200"/>
            </a:xfrm>
            <a:prstGeom prst="roundRect">
              <a:avLst>
                <a:gd name="adj" fmla="val 160067"/>
              </a:avLst>
            </a:prstGeom>
            <a:solidFill>
              <a:srgbClr val="006747"/>
            </a:solidFill>
            <a:ln>
              <a:noFill/>
            </a:ln>
          </p:spPr>
          <p:txBody>
            <a:bodyPr spcFirstLastPara="1" wrap="square" lIns="75625" tIns="75625" rIns="75625" bIns="756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7"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79753" y="2703909"/>
              <a:ext cx="43746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4324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530"/>
                <a:buFont typeface="Arial"/>
                <a:buNone/>
              </a:pPr>
              <a:r>
                <a:rPr lang="en-US" sz="2200" b="1">
                  <a:solidFill>
                    <a:srgbClr val="4B4A4A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Indirect Strand Break</a:t>
              </a:r>
              <a:endParaRPr sz="2200" i="0" u="none" strike="noStrike" cap="none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82924" y="3227068"/>
              <a:ext cx="61269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SB occurs when </a:t>
              </a:r>
              <a:r>
                <a:rPr lang="en-US" sz="20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°OH</a:t>
              </a:r>
              <a:r>
                <a:rPr lang="en-US" sz="20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radical </a:t>
              </a:r>
              <a:r>
                <a:rPr lang="en-US" sz="20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reaction</a:t>
              </a:r>
              <a:r>
                <a:rPr lang="en-US" sz="20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occurs </a:t>
              </a:r>
              <a:r>
                <a:rPr lang="en-US" sz="20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with sugar</a:t>
              </a:r>
              <a:r>
                <a:rPr lang="en-US" sz="20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</a:t>
              </a:r>
              <a:endParaRPr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10"/>
                <a:buFont typeface="Arial"/>
                <a:buNone/>
              </a:pPr>
              <a:endParaRPr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l" rtl="0">
                <a:lnSpc>
                  <a:spcPct val="162069"/>
                </a:lnSpc>
                <a:spcBef>
                  <a:spcPts val="0"/>
                </a:spcBef>
                <a:spcAft>
                  <a:spcPts val="0"/>
                </a:spcAft>
                <a:buClr>
                  <a:srgbClr val="4B4A4A"/>
                </a:buClr>
                <a:buSzPts val="1199"/>
                <a:buFont typeface="Geist"/>
                <a:buNone/>
              </a:pPr>
              <a:endParaRPr sz="1199" dirty="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endParaRPr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3918373" y="2134580"/>
              <a:ext cx="282001" cy="42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2857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47"/>
                <a:buFont typeface="Arial"/>
                <a:buNone/>
              </a:pPr>
              <a:r>
                <a:rPr lang="en-US" sz="1447" b="1" dirty="0">
                  <a:solidFill>
                    <a:srgbClr val="FFFFFF"/>
                  </a:solidFill>
                </a:rPr>
                <a:t>I</a:t>
              </a:r>
              <a:endParaRPr sz="1447" b="0" i="0" u="none" strike="noStrike" cap="none" dirty="0"/>
            </a:p>
          </p:txBody>
        </p:sp>
      </p:grpSp>
      <p:sp>
        <p:nvSpPr>
          <p:cNvPr id="424" name="Google Shape;424;p35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8</a:t>
            </a:fld>
            <a:endParaRPr/>
          </a:p>
        </p:txBody>
      </p:sp>
      <p:grpSp>
        <p:nvGrpSpPr>
          <p:cNvPr id="425" name="Google Shape;425;p35"/>
          <p:cNvGrpSpPr/>
          <p:nvPr/>
        </p:nvGrpSpPr>
        <p:grpSpPr>
          <a:xfrm>
            <a:off x="6248400" y="1161000"/>
            <a:ext cx="5810250" cy="2347975"/>
            <a:chOff x="6248400" y="1161000"/>
            <a:chExt cx="5810250" cy="2347975"/>
          </a:xfrm>
        </p:grpSpPr>
        <p:pic>
          <p:nvPicPr>
            <p:cNvPr id="426" name="Google Shape;426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48400" y="1261075"/>
              <a:ext cx="5810250" cy="2247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35"/>
            <p:cNvSpPr txBox="1"/>
            <p:nvPr/>
          </p:nvSpPr>
          <p:spPr>
            <a:xfrm>
              <a:off x="10488168" y="1161000"/>
              <a:ext cx="261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latin typeface="Century Gothic"/>
                  <a:ea typeface="Century Gothic"/>
                  <a:cs typeface="Century Gothic"/>
                  <a:sym typeface="Century Gothic"/>
                </a:rPr>
                <a:t>°</a:t>
              </a:r>
              <a:endParaRPr sz="22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0"/>
          <p:cNvSpPr txBox="1"/>
          <p:nvPr/>
        </p:nvSpPr>
        <p:spPr>
          <a:xfrm>
            <a:off x="102000" y="181566"/>
            <a:ext cx="11988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Importance of Indirect Action on DNA damage</a:t>
            </a:r>
            <a:endParaRPr sz="4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50"/>
          <p:cNvSpPr txBox="1">
            <a:spLocks noGrp="1"/>
          </p:cNvSpPr>
          <p:nvPr>
            <p:ph type="sldNum" idx="12"/>
          </p:nvPr>
        </p:nvSpPr>
        <p:spPr>
          <a:xfrm>
            <a:off x="11879202" y="6442925"/>
            <a:ext cx="261999" cy="2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</a:rPr>
              <a:t>9</a:t>
            </a:fld>
            <a:endParaRPr/>
          </a:p>
        </p:txBody>
      </p:sp>
      <p:sp>
        <p:nvSpPr>
          <p:cNvPr id="2" name="テキスト ボックス 95">
            <a:extLst>
              <a:ext uri="{FF2B5EF4-FFF2-40B4-BE49-F238E27FC236}">
                <a16:creationId xmlns:a16="http://schemas.microsoft.com/office/drawing/2014/main" id="{97BF031E-0A1C-4B23-547D-AA351DA1EBF5}"/>
              </a:ext>
            </a:extLst>
          </p:cNvPr>
          <p:cNvSpPr txBox="1"/>
          <p:nvPr/>
        </p:nvSpPr>
        <p:spPr>
          <a:xfrm>
            <a:off x="7652901" y="106630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entury Gothic" panose="020B0502020202020204" pitchFamily="34" charset="0"/>
              </a:rPr>
              <a:t>Protectable Fraction </a:t>
            </a:r>
          </a:p>
          <a:p>
            <a:pPr algn="ctr"/>
            <a:r>
              <a:rPr lang="en-US" sz="1800" dirty="0">
                <a:latin typeface="Century Gothic" panose="020B0502020202020204" pitchFamily="34" charset="0"/>
              </a:rPr>
              <a:t>(damage type based)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9A2FCC-2D61-0694-264C-F5C1C672044E}"/>
              </a:ext>
            </a:extLst>
          </p:cNvPr>
          <p:cNvGrpSpPr/>
          <p:nvPr/>
        </p:nvGrpSpPr>
        <p:grpSpPr>
          <a:xfrm>
            <a:off x="6939281" y="1800363"/>
            <a:ext cx="4170440" cy="1254248"/>
            <a:chOff x="5452175" y="1521421"/>
            <a:chExt cx="3249625" cy="794096"/>
          </a:xfrm>
        </p:grpSpPr>
        <p:pic>
          <p:nvPicPr>
            <p:cNvPr id="4" name="図 98">
              <a:extLst>
                <a:ext uri="{FF2B5EF4-FFF2-40B4-BE49-F238E27FC236}">
                  <a16:creationId xmlns:a16="http://schemas.microsoft.com/office/drawing/2014/main" id="{75D8FB2D-6835-6A00-F425-5D7E9CB3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2175" y="1576966"/>
              <a:ext cx="3249625" cy="738551"/>
            </a:xfrm>
            <a:prstGeom prst="rect">
              <a:avLst/>
            </a:prstGeom>
          </p:spPr>
        </p:pic>
        <p:sp>
          <p:nvSpPr>
            <p:cNvPr id="5" name="正方形/長方形 100">
              <a:extLst>
                <a:ext uri="{FF2B5EF4-FFF2-40B4-BE49-F238E27FC236}">
                  <a16:creationId xmlns:a16="http://schemas.microsoft.com/office/drawing/2014/main" id="{60A8E568-A3DE-5B8E-78E4-5144461AB8A5}"/>
                </a:ext>
              </a:extLst>
            </p:cNvPr>
            <p:cNvSpPr/>
            <p:nvPr/>
          </p:nvSpPr>
          <p:spPr>
            <a:xfrm>
              <a:off x="6234573" y="1521421"/>
              <a:ext cx="1649934" cy="391163"/>
            </a:xfrm>
            <a:prstGeom prst="rect">
              <a:avLst/>
            </a:prstGeom>
            <a:noFill/>
            <a:ln w="28575">
              <a:solidFill>
                <a:srgbClr val="2227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図 6" descr="グラフ, 箱ひげ図&#10;&#10;自動的に生成された説明">
            <a:extLst>
              <a:ext uri="{FF2B5EF4-FFF2-40B4-BE49-F238E27FC236}">
                <a16:creationId xmlns:a16="http://schemas.microsoft.com/office/drawing/2014/main" id="{82DFECA7-DC16-F39A-930C-1AD706BBB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04"/>
          <a:stretch/>
        </p:blipFill>
        <p:spPr>
          <a:xfrm>
            <a:off x="149074" y="1118464"/>
            <a:ext cx="5796351" cy="38881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12BEA57-E5D4-483C-5121-EC81C5288551}"/>
              </a:ext>
            </a:extLst>
          </p:cNvPr>
          <p:cNvGrpSpPr>
            <a:grpSpLocks noChangeAspect="1"/>
          </p:cNvGrpSpPr>
          <p:nvPr/>
        </p:nvGrpSpPr>
        <p:grpSpPr>
          <a:xfrm>
            <a:off x="6772879" y="2979782"/>
            <a:ext cx="5019387" cy="2885777"/>
            <a:chOff x="5311238" y="2518559"/>
            <a:chExt cx="3712138" cy="2134205"/>
          </a:xfrm>
        </p:grpSpPr>
        <p:pic>
          <p:nvPicPr>
            <p:cNvPr id="9" name="図 94" descr="信号機の横の光&#10;&#10;自動的に生成された説明">
              <a:extLst>
                <a:ext uri="{FF2B5EF4-FFF2-40B4-BE49-F238E27FC236}">
                  <a16:creationId xmlns:a16="http://schemas.microsoft.com/office/drawing/2014/main" id="{92A2054E-E301-4A40-317B-E8CE0EE0C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98"/>
            <a:stretch/>
          </p:blipFill>
          <p:spPr>
            <a:xfrm>
              <a:off x="5330137" y="2518559"/>
              <a:ext cx="3693239" cy="2022552"/>
            </a:xfrm>
            <a:prstGeom prst="rect">
              <a:avLst/>
            </a:prstGeom>
          </p:spPr>
        </p:pic>
        <p:sp>
          <p:nvSpPr>
            <p:cNvPr id="10" name="正方形/長方形 99">
              <a:extLst>
                <a:ext uri="{FF2B5EF4-FFF2-40B4-BE49-F238E27FC236}">
                  <a16:creationId xmlns:a16="http://schemas.microsoft.com/office/drawing/2014/main" id="{B4F21F53-A6CF-AA2A-BCE1-8E9A6F525A9E}"/>
                </a:ext>
              </a:extLst>
            </p:cNvPr>
            <p:cNvSpPr/>
            <p:nvPr/>
          </p:nvSpPr>
          <p:spPr>
            <a:xfrm>
              <a:off x="5311238" y="3328690"/>
              <a:ext cx="1846669" cy="1324074"/>
            </a:xfrm>
            <a:prstGeom prst="rect">
              <a:avLst/>
            </a:prstGeom>
            <a:noFill/>
            <a:ln w="28575">
              <a:solidFill>
                <a:srgbClr val="2227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テキスト ボックス 7">
            <a:extLst>
              <a:ext uri="{FF2B5EF4-FFF2-40B4-BE49-F238E27FC236}">
                <a16:creationId xmlns:a16="http://schemas.microsoft.com/office/drawing/2014/main" id="{43714CCF-63FF-82E5-0037-D41AAE8B350C}"/>
              </a:ext>
            </a:extLst>
          </p:cNvPr>
          <p:cNvSpPr txBox="1"/>
          <p:nvPr/>
        </p:nvSpPr>
        <p:spPr>
          <a:xfrm>
            <a:off x="773830" y="5006647"/>
            <a:ext cx="4786429" cy="1286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It is well known that </a:t>
            </a:r>
            <a:r>
              <a:rPr lang="en-US" sz="1800" b="1" dirty="0">
                <a:solidFill>
                  <a:srgbClr val="0432FF"/>
                </a:solidFill>
                <a:latin typeface="Century Gothic" panose="020B0502020202020204" pitchFamily="34" charset="0"/>
              </a:rPr>
              <a:t>indirect action </a:t>
            </a:r>
            <a:r>
              <a:rPr lang="en-US" sz="1800" dirty="0">
                <a:latin typeface="Century Gothic" panose="020B0502020202020204" pitchFamily="34" charset="0"/>
              </a:rPr>
              <a:t>is the </a:t>
            </a:r>
            <a:r>
              <a:rPr lang="en-US" sz="1800" b="1" u="sng" dirty="0">
                <a:latin typeface="Century Gothic" panose="020B0502020202020204" pitchFamily="34" charset="0"/>
              </a:rPr>
              <a:t>most dominant</a:t>
            </a:r>
            <a:r>
              <a:rPr lang="en-US" sz="1800" dirty="0">
                <a:latin typeface="Century Gothic" panose="020B0502020202020204" pitchFamily="34" charset="0"/>
              </a:rPr>
              <a:t> process for DNA damage given by </a:t>
            </a:r>
            <a:r>
              <a:rPr lang="en-US" sz="1800" b="1" u="sng" dirty="0">
                <a:latin typeface="Century Gothic" panose="020B0502020202020204" pitchFamily="34" charset="0"/>
              </a:rPr>
              <a:t>low-LET</a:t>
            </a:r>
            <a:r>
              <a:rPr lang="en-US" sz="1800" dirty="0">
                <a:latin typeface="Century Gothic" panose="020B0502020202020204" pitchFamily="34" charset="0"/>
              </a:rPr>
              <a:t> radiation!</a:t>
            </a:r>
          </a:p>
        </p:txBody>
      </p:sp>
      <p:sp>
        <p:nvSpPr>
          <p:cNvPr id="12" name="テキスト ボックス 5">
            <a:extLst>
              <a:ext uri="{FF2B5EF4-FFF2-40B4-BE49-F238E27FC236}">
                <a16:creationId xmlns:a16="http://schemas.microsoft.com/office/drawing/2014/main" id="{B5BAFEB7-6B50-89E7-FD3F-A7E293F816E6}"/>
              </a:ext>
            </a:extLst>
          </p:cNvPr>
          <p:cNvSpPr txBox="1"/>
          <p:nvPr/>
        </p:nvSpPr>
        <p:spPr>
          <a:xfrm>
            <a:off x="9625692" y="5560867"/>
            <a:ext cx="17924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Ref: </a:t>
            </a:r>
            <a:r>
              <a:rPr lang="en-US" altLang="ja-JP" sz="900" dirty="0">
                <a:effectLst/>
                <a:latin typeface="Century Gothic" panose="020B0502020202020204" pitchFamily="34" charset="0"/>
              </a:rPr>
              <a:t>Sci. Rep. 10 (2020) 20788</a:t>
            </a:r>
            <a:endParaRPr lang="en-US" sz="9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4|2|2.1|1.9|1.9|1.9|2.3|2.9|1.7|1.1"/>
</p:tagLst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15516</TotalTime>
  <Words>4097</Words>
  <Application>Microsoft Macintosh PowerPoint</Application>
  <PresentationFormat>Widescreen</PresentationFormat>
  <Paragraphs>399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Copperplate Gothic Bold</vt:lpstr>
      <vt:lpstr>Arial</vt:lpstr>
      <vt:lpstr>Tw Cen MT</vt:lpstr>
      <vt:lpstr>Menlo</vt:lpstr>
      <vt:lpstr>Tahoma</vt:lpstr>
      <vt:lpstr>Geist</vt:lpstr>
      <vt:lpstr>Times</vt:lpstr>
      <vt:lpstr>Century Gothic</vt:lpstr>
      <vt:lpstr>Cambria Math</vt:lpstr>
      <vt:lpstr>Calibri</vt:lpstr>
      <vt:lpstr>Open Sans</vt:lpstr>
      <vt:lpstr>Playfair Display</vt:lpstr>
      <vt:lpstr>Wingdings</vt:lpstr>
      <vt:lpstr>Noto Sans Symbols</vt:lpstr>
      <vt:lpstr>Tema di Office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Serena Fattori</cp:lastModifiedBy>
  <cp:revision>39</cp:revision>
  <cp:lastPrinted>2025-10-02T10:14:54Z</cp:lastPrinted>
  <dcterms:modified xsi:type="dcterms:W3CDTF">2025-10-06T08:08:39Z</dcterms:modified>
</cp:coreProperties>
</file>