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0"/>
  </p:normalViewPr>
  <p:slideViewPr>
    <p:cSldViewPr snapToGrid="0">
      <p:cViewPr varScale="1">
        <p:scale>
          <a:sx n="117" d="100"/>
          <a:sy n="117" d="100"/>
        </p:scale>
        <p:origin x="384" y="17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Segnaposto intestazion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D5321FEB-1A35-B048-B144-459247DDF190}" type="datetimeFigureOut">
              <a:rPr lang="it-IT"/>
              <a:t>11/06/25</a:t>
            </a:fld>
            <a:endParaRPr lang="it-IT"/>
          </a:p>
        </p:txBody>
      </p:sp>
      <p:sp>
        <p:nvSpPr>
          <p:cNvPr id="4" name="Segnaposto immagine diapositiva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it-IT"/>
          </a:p>
        </p:txBody>
      </p:sp>
      <p:sp>
        <p:nvSpPr>
          <p:cNvPr id="5" name="Segnaposto note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6" name="Segnaposto piè di pagina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56B4036-01DB-BD4E-8CEB-F204BDC5996A}" type="slidenum">
              <a:rPr lang="it-IT"/>
              <a:t>‹#›</a:t>
            </a:fld>
            <a:endParaRPr lang="it-IT"/>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endParaRPr lang="it-IT"/>
          </a:p>
        </p:txBody>
      </p:sp>
      <p:sp>
        <p:nvSpPr>
          <p:cNvPr id="4" name="Segnaposto numero diapositiva 3"/>
          <p:cNvSpPr>
            <a:spLocks noGrp="1"/>
          </p:cNvSpPr>
          <p:nvPr>
            <p:ph type="sldNum" sz="quarter" idx="5"/>
          </p:nvPr>
        </p:nvSpPr>
        <p:spPr bwMode="auto"/>
        <p:txBody>
          <a:bodyPr/>
          <a:lstStyle/>
          <a:p>
            <a:pPr>
              <a:defRPr/>
            </a:pPr>
            <a:fld id="{C56B4036-01DB-BD4E-8CEB-F204BDC5996A}" type="slidenum">
              <a:rPr lang="it-IT"/>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endParaRPr lang="it-IT"/>
          </a:p>
          <a:p>
            <a:pPr>
              <a:defRPr/>
            </a:pPr>
            <a:r>
              <a:rPr lang="it-IT"/>
              <a:t> </a:t>
            </a:r>
            <a:endParaRPr lang="it-IT" b="1"/>
          </a:p>
        </p:txBody>
      </p:sp>
      <p:sp>
        <p:nvSpPr>
          <p:cNvPr id="4" name="Segnaposto numero diapositiva 3"/>
          <p:cNvSpPr>
            <a:spLocks noGrp="1"/>
          </p:cNvSpPr>
          <p:nvPr>
            <p:ph type="sldNum" sz="quarter" idx="5"/>
          </p:nvPr>
        </p:nvSpPr>
        <p:spPr bwMode="auto"/>
        <p:txBody>
          <a:bodyPr/>
          <a:lstStyle/>
          <a:p>
            <a:pPr>
              <a:defRPr/>
            </a:pPr>
            <a:fld id="{FE5D96B3-6ECA-A24E-8F79-0F49D5CA7BD9}" type="slidenum">
              <a:rPr lang="it-IT"/>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endParaRPr lang="it-IT"/>
          </a:p>
        </p:txBody>
      </p:sp>
      <p:sp>
        <p:nvSpPr>
          <p:cNvPr id="4" name="Segnaposto numero diapositiva 3"/>
          <p:cNvSpPr>
            <a:spLocks noGrp="1"/>
          </p:cNvSpPr>
          <p:nvPr>
            <p:ph type="sldNum" sz="quarter" idx="5"/>
          </p:nvPr>
        </p:nvSpPr>
        <p:spPr bwMode="auto"/>
        <p:txBody>
          <a:bodyPr/>
          <a:lstStyle/>
          <a:p>
            <a:pPr>
              <a:defRPr/>
            </a:pPr>
            <a:fld id="{C56B4036-01DB-BD4E-8CEB-F204BDC5996A}" type="slidenum">
              <a:rPr lang="it-IT"/>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DF5625C-668E-C170-F4C8-C9573609DCC4}"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endParaRPr lang="it-IT"/>
          </a:p>
        </p:txBody>
      </p:sp>
      <p:sp>
        <p:nvSpPr>
          <p:cNvPr id="4" name="Segnaposto numero diapositiva 3"/>
          <p:cNvSpPr>
            <a:spLocks noGrp="1"/>
          </p:cNvSpPr>
          <p:nvPr>
            <p:ph type="sldNum" sz="quarter" idx="5"/>
          </p:nvPr>
        </p:nvSpPr>
        <p:spPr bwMode="auto"/>
        <p:txBody>
          <a:bodyPr/>
          <a:lstStyle/>
          <a:p>
            <a:pPr>
              <a:defRPr/>
            </a:pPr>
            <a:fld id="{C56B4036-01DB-BD4E-8CEB-F204BDC5996A}" type="slidenum">
              <a:rPr lang="it-IT"/>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endParaRPr lang="it-IT"/>
          </a:p>
        </p:txBody>
      </p:sp>
      <p:sp>
        <p:nvSpPr>
          <p:cNvPr id="4" name="Segnaposto numero diapositiva 3"/>
          <p:cNvSpPr>
            <a:spLocks noGrp="1"/>
          </p:cNvSpPr>
          <p:nvPr>
            <p:ph type="sldNum" sz="quarter" idx="5"/>
          </p:nvPr>
        </p:nvSpPr>
        <p:spPr bwMode="auto"/>
        <p:txBody>
          <a:bodyPr/>
          <a:lstStyle/>
          <a:p>
            <a:pPr>
              <a:defRPr/>
            </a:pPr>
            <a:fld id="{C56B4036-01DB-BD4E-8CEB-F204BDC5996A}" type="slidenum">
              <a:rPr lang="it-IT"/>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endParaRPr lang="it-IT"/>
          </a:p>
        </p:txBody>
      </p:sp>
      <p:sp>
        <p:nvSpPr>
          <p:cNvPr id="4" name="Segnaposto numero diapositiva 3"/>
          <p:cNvSpPr>
            <a:spLocks noGrp="1"/>
          </p:cNvSpPr>
          <p:nvPr>
            <p:ph type="sldNum" sz="quarter" idx="5"/>
          </p:nvPr>
        </p:nvSpPr>
        <p:spPr bwMode="auto"/>
        <p:txBody>
          <a:bodyPr/>
          <a:lstStyle/>
          <a:p>
            <a:pPr>
              <a:defRPr/>
            </a:pPr>
            <a:fld id="{C56B4036-01DB-BD4E-8CEB-F204BDC5996A}" type="slidenum">
              <a:rPr lang="it-IT"/>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BEA1A5B-4F19-D314-72DD-4ABC709A5C97}"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EDC9B1B-A3EE-FF71-3DDF-06A31C62AD35}"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endParaRPr lang="it-IT"/>
          </a:p>
        </p:txBody>
      </p:sp>
      <p:sp>
        <p:nvSpPr>
          <p:cNvPr id="4" name="Segnaposto numero diapositiva 3"/>
          <p:cNvSpPr>
            <a:spLocks noGrp="1"/>
          </p:cNvSpPr>
          <p:nvPr>
            <p:ph type="sldNum" sz="quarter" idx="5"/>
          </p:nvPr>
        </p:nvSpPr>
        <p:spPr bwMode="auto"/>
        <p:txBody>
          <a:bodyPr/>
          <a:lstStyle/>
          <a:p>
            <a:pPr>
              <a:defRPr/>
            </a:pPr>
            <a:fld id="{C56B4036-01DB-BD4E-8CEB-F204BDC5996A}" type="slidenum">
              <a:rPr lang="it-IT"/>
              <a:t>18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EF0CFE7-5F68-2403-D898-4189C41D670B}"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A111D33-ECBF-710A-D5E6-1B02A02AC0A6}"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0432852" name="Slide Image Placeholder 1"/>
          <p:cNvSpPr>
            <a:spLocks noGrp="1" noRot="1" noChangeAspect="1"/>
          </p:cNvSpPr>
          <p:nvPr>
            <p:ph type="sldImg"/>
          </p:nvPr>
        </p:nvSpPr>
        <p:spPr bwMode="auto"/>
      </p:sp>
      <p:sp>
        <p:nvSpPr>
          <p:cNvPr id="680278271" name="Notes Placeholder 2"/>
          <p:cNvSpPr>
            <a:spLocks noGrp="1"/>
          </p:cNvSpPr>
          <p:nvPr>
            <p:ph type="body" idx="1"/>
          </p:nvPr>
        </p:nvSpPr>
        <p:spPr bwMode="auto"/>
        <p:txBody>
          <a:bodyPr/>
          <a:lstStyle/>
          <a:p>
            <a:pPr>
              <a:defRPr/>
            </a:pPr>
            <a:endParaRPr/>
          </a:p>
        </p:txBody>
      </p:sp>
      <p:sp>
        <p:nvSpPr>
          <p:cNvPr id="1142543618" name="Slide Number Placeholder 3"/>
          <p:cNvSpPr>
            <a:spLocks noGrp="1"/>
          </p:cNvSpPr>
          <p:nvPr>
            <p:ph type="sldNum" sz="quarter" idx="10"/>
          </p:nvPr>
        </p:nvSpPr>
        <p:spPr bwMode="auto"/>
        <p:txBody>
          <a:bodyPr/>
          <a:lstStyle/>
          <a:p>
            <a:pPr>
              <a:defRPr/>
            </a:pPr>
            <a:fld id="{A9D97E87-3A98-7502-40EF-4E8268911AFC}"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95474503" name="Slide Image Placeholder 1"/>
          <p:cNvSpPr>
            <a:spLocks noGrp="1" noRot="1" noChangeAspect="1"/>
          </p:cNvSpPr>
          <p:nvPr>
            <p:ph type="sldImg"/>
          </p:nvPr>
        </p:nvSpPr>
        <p:spPr bwMode="auto"/>
      </p:sp>
      <p:sp>
        <p:nvSpPr>
          <p:cNvPr id="1491492612" name="Notes Placeholder 2"/>
          <p:cNvSpPr>
            <a:spLocks noGrp="1"/>
          </p:cNvSpPr>
          <p:nvPr>
            <p:ph type="body" idx="1"/>
          </p:nvPr>
        </p:nvSpPr>
        <p:spPr bwMode="auto"/>
        <p:txBody>
          <a:bodyPr/>
          <a:lstStyle/>
          <a:p>
            <a:pPr>
              <a:defRPr/>
            </a:pPr>
            <a:endParaRPr/>
          </a:p>
        </p:txBody>
      </p:sp>
      <p:sp>
        <p:nvSpPr>
          <p:cNvPr id="1292301035" name="Slide Number Placeholder 3"/>
          <p:cNvSpPr>
            <a:spLocks noGrp="1"/>
          </p:cNvSpPr>
          <p:nvPr>
            <p:ph type="sldNum" sz="quarter" idx="10"/>
          </p:nvPr>
        </p:nvSpPr>
        <p:spPr bwMode="auto"/>
        <p:txBody>
          <a:bodyPr/>
          <a:lstStyle/>
          <a:p>
            <a:pPr>
              <a:defRPr/>
            </a:pPr>
            <a:fld id="{FDCB53A2-2884-426A-850F-CAE7F7159069}"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56196508" name="Slide Image Placeholder 1"/>
          <p:cNvSpPr>
            <a:spLocks noGrp="1" noRot="1" noChangeAspect="1"/>
          </p:cNvSpPr>
          <p:nvPr>
            <p:ph type="sldImg"/>
          </p:nvPr>
        </p:nvSpPr>
        <p:spPr bwMode="auto"/>
      </p:sp>
      <p:sp>
        <p:nvSpPr>
          <p:cNvPr id="1075079641" name="Notes Placeholder 2"/>
          <p:cNvSpPr>
            <a:spLocks noGrp="1"/>
          </p:cNvSpPr>
          <p:nvPr>
            <p:ph type="body" idx="1"/>
          </p:nvPr>
        </p:nvSpPr>
        <p:spPr bwMode="auto"/>
        <p:txBody>
          <a:bodyPr/>
          <a:lstStyle/>
          <a:p>
            <a:pPr>
              <a:defRPr/>
            </a:pPr>
            <a:endParaRPr/>
          </a:p>
        </p:txBody>
      </p:sp>
      <p:sp>
        <p:nvSpPr>
          <p:cNvPr id="964208473" name="Slide Number Placeholder 3"/>
          <p:cNvSpPr>
            <a:spLocks noGrp="1"/>
          </p:cNvSpPr>
          <p:nvPr>
            <p:ph type="sldNum" sz="quarter" idx="10"/>
          </p:nvPr>
        </p:nvSpPr>
        <p:spPr bwMode="auto"/>
        <p:txBody>
          <a:bodyPr/>
          <a:lstStyle/>
          <a:p>
            <a:pPr>
              <a:defRPr/>
            </a:pPr>
            <a:fld id="{C7D73186-31DF-DE10-27BB-020068ECCAC1}"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DD7581-7655-BD8B-04E4-09E56C750FF4}"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B87E136-11AC-D069-FB2D-7AB859F4996B}"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E4EF2BB-C458-9003-BBDC-4F66E5CCE1B8}"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a titolo">
    <p:spTree>
      <p:nvGrpSpPr>
        <p:cNvPr id="1" name=""/>
        <p:cNvGrpSpPr/>
        <p:nvPr/>
      </p:nvGrpSpPr>
      <p:grpSpPr bwMode="auto">
        <a:xfrm>
          <a:off x="0" y="0"/>
          <a:ext cx="0" cy="0"/>
          <a:chOff x="0" y="0"/>
          <a:chExt cx="0" cy="0"/>
        </a:xfrm>
      </p:grpSpPr>
      <p:sp>
        <p:nvSpPr>
          <p:cNvPr id="2" name="Titolo 1"/>
          <p:cNvSpPr>
            <a:spLocks noGrp="1"/>
          </p:cNvSpPr>
          <p:nvPr>
            <p:ph type="ctrTitle"/>
          </p:nvPr>
        </p:nvSpPr>
        <p:spPr bwMode="auto">
          <a:xfrm>
            <a:off x="1524000" y="1122363"/>
            <a:ext cx="9144000" cy="2387600"/>
          </a:xfrm>
        </p:spPr>
        <p:txBody>
          <a:bodyPr anchor="b"/>
          <a:lstStyle>
            <a:lvl1pPr algn="ctr">
              <a:defRPr sz="6000"/>
            </a:lvl1pPr>
          </a:lstStyle>
          <a:p>
            <a:pPr>
              <a:defRPr/>
            </a:pPr>
            <a:r>
              <a:rPr lang="it-IT"/>
              <a:t>Fare clic per modificare lo stile del titolo dello schema</a:t>
            </a:r>
            <a:endParaRPr/>
          </a:p>
        </p:txBody>
      </p:sp>
      <p:sp>
        <p:nvSpPr>
          <p:cNvPr id="3" name="Sottotitolo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it-IT"/>
              <a:t>Fare clic per modificare lo stile del sottotitolo dello schema</a:t>
            </a:r>
            <a:endParaRPr/>
          </a:p>
        </p:txBody>
      </p:sp>
      <p:sp>
        <p:nvSpPr>
          <p:cNvPr id="5" name="Segnaposto piè di pagina 4"/>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6" name="Segnaposto numero diapositiva 5"/>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8"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olo e testo verticale">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testo verticale 2"/>
          <p:cNvSpPr>
            <a:spLocks noGrp="1"/>
          </p:cNvSpPr>
          <p:nvPr>
            <p:ph type="body" orient="vert" idx="1"/>
          </p:nvPr>
        </p:nvSpPr>
        <p:spPr bwMode="auto"/>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5" name="Segnaposto piè di pagina 4"/>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6" name="Segnaposto numero diapositiva 5"/>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7"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1_Titolo e testo verticale">
    <p:spTree>
      <p:nvGrpSpPr>
        <p:cNvPr id="1" name=""/>
        <p:cNvGrpSpPr/>
        <p:nvPr/>
      </p:nvGrpSpPr>
      <p:grpSpPr bwMode="auto">
        <a:xfrm>
          <a:off x="0" y="0"/>
          <a:ext cx="0" cy="0"/>
          <a:chOff x="0" y="0"/>
          <a:chExt cx="0" cy="0"/>
        </a:xfrm>
      </p:grpSpPr>
      <p:sp>
        <p:nvSpPr>
          <p:cNvPr id="2" name="Titolo verticale 1"/>
          <p:cNvSpPr>
            <a:spLocks noGrp="1"/>
          </p:cNvSpPr>
          <p:nvPr>
            <p:ph type="title" orient="vert"/>
          </p:nvPr>
        </p:nvSpPr>
        <p:spPr bwMode="auto">
          <a:xfrm>
            <a:off x="8724900" y="365125"/>
            <a:ext cx="2628900" cy="5811838"/>
          </a:xfrm>
        </p:spPr>
        <p:txBody>
          <a:bodyPr vert="eaVert"/>
          <a:lstStyle/>
          <a:p>
            <a:pPr>
              <a:defRPr/>
            </a:pPr>
            <a:r>
              <a:rPr lang="it-IT"/>
              <a:t>Fare clic per modificare lo stile del titolo dello schema</a:t>
            </a:r>
            <a:endParaRPr/>
          </a:p>
        </p:txBody>
      </p:sp>
      <p:sp>
        <p:nvSpPr>
          <p:cNvPr id="3" name="Segnaposto testo verticale 2"/>
          <p:cNvSpPr>
            <a:spLocks noGrp="1"/>
          </p:cNvSpPr>
          <p:nvPr>
            <p:ph type="body" orient="vert" idx="1"/>
          </p:nvPr>
        </p:nvSpPr>
        <p:spPr bwMode="auto">
          <a:xfrm>
            <a:off x="838200" y="365125"/>
            <a:ext cx="7734300" cy="5811838"/>
          </a:xfrm>
        </p:spPr>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5" name="Segnaposto piè di pagina 4"/>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6" name="Segnaposto numero diapositiva 5"/>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7"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Layout personalizzat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4" name="Segnaposto piè di pagina 3"/>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6"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
        <p:nvSpPr>
          <p:cNvPr id="7" name="Segnaposto numero diapositiva 5"/>
          <p:cNvSpPr>
            <a:spLocks noGrp="1"/>
          </p:cNvSpPr>
          <p:nvPr>
            <p:ph type="sldNum" sz="quarter" idx="12"/>
          </p:nvPr>
        </p:nvSpPr>
        <p:spPr bwMode="auto">
          <a:xfrm>
            <a:off x="8610600" y="6356350"/>
            <a:ext cx="2743200" cy="365125"/>
          </a:xfrm>
        </p:spPr>
        <p:txBody>
          <a:bodyPr/>
          <a:lstStyle/>
          <a:p>
            <a:pPr>
              <a:defRPr/>
            </a:pPr>
            <a:fld id="{4D2030F5-900F-2E4C-9E10-8DFEB8412C1C}" type="slidenum">
              <a:rPr lang="it-IT"/>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Layout personalizzat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4" name="Segnaposto piè di pagina 3"/>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6"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
        <p:nvSpPr>
          <p:cNvPr id="7" name="Segnaposto numero diapositiva 5"/>
          <p:cNvSpPr>
            <a:spLocks noGrp="1"/>
          </p:cNvSpPr>
          <p:nvPr>
            <p:ph type="sldNum" sz="quarter" idx="12"/>
          </p:nvPr>
        </p:nvSpPr>
        <p:spPr bwMode="auto">
          <a:xfrm>
            <a:off x="8610600" y="6356350"/>
            <a:ext cx="2743200" cy="365125"/>
          </a:xfrm>
        </p:spPr>
        <p:txBody>
          <a:bodyPr/>
          <a:lstStyle/>
          <a:p>
            <a:pPr>
              <a:defRPr/>
            </a:pPr>
            <a:fld id="{4D2030F5-900F-2E4C-9E10-8DFEB8412C1C}" type="slidenum">
              <a:rPr lang="it-IT"/>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a titolo">
    <p:spTree>
      <p:nvGrpSpPr>
        <p:cNvPr id="1" name=""/>
        <p:cNvGrpSpPr/>
        <p:nvPr/>
      </p:nvGrpSpPr>
      <p:grpSpPr bwMode="auto">
        <a:xfrm>
          <a:off x="0" y="0"/>
          <a:ext cx="0" cy="0"/>
          <a:chOff x="0" y="0"/>
          <a:chExt cx="0" cy="0"/>
        </a:xfrm>
      </p:grpSpPr>
      <p:sp>
        <p:nvSpPr>
          <p:cNvPr id="2" name="Titolo 1"/>
          <p:cNvSpPr>
            <a:spLocks noGrp="1"/>
          </p:cNvSpPr>
          <p:nvPr>
            <p:ph type="ctrTitle"/>
          </p:nvPr>
        </p:nvSpPr>
        <p:spPr bwMode="auto">
          <a:xfrm>
            <a:off x="1524000" y="1122363"/>
            <a:ext cx="9144000" cy="2387600"/>
          </a:xfrm>
        </p:spPr>
        <p:txBody>
          <a:bodyPr anchor="b"/>
          <a:lstStyle>
            <a:lvl1pPr algn="ctr">
              <a:defRPr sz="6000"/>
            </a:lvl1pPr>
          </a:lstStyle>
          <a:p>
            <a:pPr>
              <a:defRPr/>
            </a:pPr>
            <a:r>
              <a:rPr lang="it-IT"/>
              <a:t>Fare clic per modificare lo stile del titolo dello schema</a:t>
            </a:r>
            <a:endParaRPr/>
          </a:p>
        </p:txBody>
      </p:sp>
      <p:sp>
        <p:nvSpPr>
          <p:cNvPr id="3" name="Sottotitolo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it-IT"/>
              <a:t>Fare clic per modificare lo stile del sottotitolo dello schema</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olo e contenut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contenuto 2"/>
          <p:cNvSpPr>
            <a:spLocks noGrp="1"/>
          </p:cNvSpPr>
          <p:nvPr>
            <p:ph idx="1"/>
          </p:nvPr>
        </p:nvSpPr>
        <p:spPr bwMode="auto"/>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secHead" preserve="1" userDrawn="1">
  <p:cSld name="Intestazione sezione">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831850" y="1709738"/>
            <a:ext cx="10515600" cy="2852737"/>
          </a:xfrm>
        </p:spPr>
        <p:txBody>
          <a:bodyPr anchor="b"/>
          <a:lstStyle>
            <a:lvl1pPr>
              <a:defRPr sz="6000"/>
            </a:lvl1pPr>
          </a:lstStyle>
          <a:p>
            <a:pPr>
              <a:defRPr/>
            </a:pPr>
            <a:r>
              <a:rPr lang="it-IT"/>
              <a:t>Fare clic per modificare lo stile del titolo dello schema</a:t>
            </a:r>
            <a:endParaRPr/>
          </a:p>
        </p:txBody>
      </p:sp>
      <p:sp>
        <p:nvSpPr>
          <p:cNvPr id="3" name="Segnaposto testo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it-IT"/>
              <a:t>Fare clic per modificare gli stili del testo dello schema</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Obj" preserve="1" userDrawn="1">
  <p:cSld name="Due contenuti">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contenuto 2"/>
          <p:cNvSpPr>
            <a:spLocks noGrp="1"/>
          </p:cNvSpPr>
          <p:nvPr>
            <p:ph sz="half" idx="1"/>
          </p:nvPr>
        </p:nvSpPr>
        <p:spPr bwMode="auto">
          <a:xfrm>
            <a:off x="838200" y="1825625"/>
            <a:ext cx="5181600" cy="4351338"/>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contenuto 3"/>
          <p:cNvSpPr>
            <a:spLocks noGrp="1"/>
          </p:cNvSpPr>
          <p:nvPr>
            <p:ph sz="half" idx="2"/>
          </p:nvPr>
        </p:nvSpPr>
        <p:spPr bwMode="auto">
          <a:xfrm>
            <a:off x="6172200" y="1825625"/>
            <a:ext cx="5181600" cy="4351338"/>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nfront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839788" y="365125"/>
            <a:ext cx="10515600" cy="1325563"/>
          </a:xfrm>
        </p:spPr>
        <p:txBody>
          <a:bodyPr/>
          <a:lstStyle/>
          <a:p>
            <a:pPr>
              <a:defRPr/>
            </a:pPr>
            <a:r>
              <a:rPr lang="it-IT"/>
              <a:t>Fare clic per modificare lo stile del titolo dello schema</a:t>
            </a:r>
            <a:endParaRPr/>
          </a:p>
        </p:txBody>
      </p:sp>
      <p:sp>
        <p:nvSpPr>
          <p:cNvPr id="3" name="Segnaposto testo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4" name="Segnaposto contenuto 3"/>
          <p:cNvSpPr>
            <a:spLocks noGrp="1"/>
          </p:cNvSpPr>
          <p:nvPr>
            <p:ph sz="half" idx="2"/>
          </p:nvPr>
        </p:nvSpPr>
        <p:spPr bwMode="auto">
          <a:xfrm>
            <a:off x="839788" y="2505074"/>
            <a:ext cx="5157787" cy="3684588"/>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5" name="Segnaposto testo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6" name="Segnaposto contenuto 5"/>
          <p:cNvSpPr>
            <a:spLocks noGrp="1"/>
          </p:cNvSpPr>
          <p:nvPr>
            <p:ph sz="quarter" idx="4"/>
          </p:nvPr>
        </p:nvSpPr>
        <p:spPr bwMode="auto">
          <a:xfrm>
            <a:off x="6172200" y="2505074"/>
            <a:ext cx="5183188" cy="3684588"/>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Solo titol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olo e contenut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contenuto 2"/>
          <p:cNvSpPr>
            <a:spLocks noGrp="1"/>
          </p:cNvSpPr>
          <p:nvPr>
            <p:ph idx="1"/>
          </p:nvPr>
        </p:nvSpPr>
        <p:spPr bwMode="auto"/>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5" name="Segnaposto piè di pagina 4"/>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6" name="Segnaposto numero diapositiva 5"/>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8"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blank" preserve="1" userDrawn="1">
  <p:cSld name="Vuota">
    <p:spTree>
      <p:nvGrpSpPr>
        <p:cNvPr id="1" name=""/>
        <p:cNvGrpSpPr/>
        <p:nvPr/>
      </p:nvGrpSpPr>
      <p:grpSpPr bwMode="auto">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to con didascalia">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839788" y="457200"/>
            <a:ext cx="3932237" cy="1600200"/>
          </a:xfrm>
        </p:spPr>
        <p:txBody>
          <a:bodyPr anchor="b"/>
          <a:lstStyle>
            <a:lvl1pPr>
              <a:defRPr sz="3200"/>
            </a:lvl1pPr>
          </a:lstStyle>
          <a:p>
            <a:pPr>
              <a:defRPr/>
            </a:pPr>
            <a:r>
              <a:rPr lang="it-IT"/>
              <a:t>Fare clic per modificare lo stile del titolo dello schema</a:t>
            </a:r>
            <a:endParaRPr/>
          </a:p>
        </p:txBody>
      </p:sp>
      <p:sp>
        <p:nvSpPr>
          <p:cNvPr id="3" name="Segnaposto contenuto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testo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it-IT"/>
              <a:t>Fare clic per modificare gli stili del testo dello schema</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picTx" preserve="1" userDrawn="1">
  <p:cSld name="Immagine con didascalia">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839788" y="457200"/>
            <a:ext cx="3932237" cy="1600200"/>
          </a:xfrm>
        </p:spPr>
        <p:txBody>
          <a:bodyPr anchor="b"/>
          <a:lstStyle>
            <a:lvl1pPr>
              <a:defRPr sz="3200"/>
            </a:lvl1pPr>
          </a:lstStyle>
          <a:p>
            <a:pPr>
              <a:defRPr/>
            </a:pPr>
            <a:r>
              <a:rPr lang="it-IT"/>
              <a:t>Fare clic per modificare lo stile del titolo dello schema</a:t>
            </a:r>
            <a:endParaRPr/>
          </a:p>
        </p:txBody>
      </p:sp>
      <p:sp>
        <p:nvSpPr>
          <p:cNvPr id="3" name="Segnaposto immagin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it-IT"/>
          </a:p>
        </p:txBody>
      </p:sp>
      <p:sp>
        <p:nvSpPr>
          <p:cNvPr id="4" name="Segnaposto testo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it-IT"/>
              <a:t>Fare clic per modificare gli stili del testo dello schema</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x" preserve="1" userDrawn="1">
  <p:cSld name="Titolo e testo verticale">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testo verticale 2"/>
          <p:cNvSpPr>
            <a:spLocks noGrp="1"/>
          </p:cNvSpPr>
          <p:nvPr>
            <p:ph type="body" orient="vert" idx="1"/>
          </p:nvPr>
        </p:nvSpPr>
        <p:spPr bwMode="auto"/>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1_Titolo e testo verticale">
    <p:spTree>
      <p:nvGrpSpPr>
        <p:cNvPr id="1" name=""/>
        <p:cNvGrpSpPr/>
        <p:nvPr/>
      </p:nvGrpSpPr>
      <p:grpSpPr bwMode="auto">
        <a:xfrm>
          <a:off x="0" y="0"/>
          <a:ext cx="0" cy="0"/>
          <a:chOff x="0" y="0"/>
          <a:chExt cx="0" cy="0"/>
        </a:xfrm>
      </p:grpSpPr>
      <p:sp>
        <p:nvSpPr>
          <p:cNvPr id="2" name="Titolo verticale 1"/>
          <p:cNvSpPr>
            <a:spLocks noGrp="1"/>
          </p:cNvSpPr>
          <p:nvPr>
            <p:ph type="title" orient="vert"/>
          </p:nvPr>
        </p:nvSpPr>
        <p:spPr bwMode="auto">
          <a:xfrm>
            <a:off x="8724900" y="365125"/>
            <a:ext cx="2628900" cy="5811838"/>
          </a:xfrm>
        </p:spPr>
        <p:txBody>
          <a:bodyPr vert="eaVert"/>
          <a:lstStyle/>
          <a:p>
            <a:pPr>
              <a:defRPr/>
            </a:pPr>
            <a:r>
              <a:rPr lang="it-IT"/>
              <a:t>Fare clic per modificare lo stile del titolo dello schema</a:t>
            </a:r>
            <a:endParaRPr/>
          </a:p>
        </p:txBody>
      </p:sp>
      <p:sp>
        <p:nvSpPr>
          <p:cNvPr id="3" name="Segnaposto testo verticale 2"/>
          <p:cNvSpPr>
            <a:spLocks noGrp="1"/>
          </p:cNvSpPr>
          <p:nvPr>
            <p:ph type="body" orient="vert" idx="1"/>
          </p:nvPr>
        </p:nvSpPr>
        <p:spPr bwMode="auto">
          <a:xfrm>
            <a:off x="838200" y="365125"/>
            <a:ext cx="7734300" cy="5811838"/>
          </a:xfrm>
        </p:spPr>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Intestazione sezione">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831850" y="1709738"/>
            <a:ext cx="10515600" cy="2852737"/>
          </a:xfrm>
        </p:spPr>
        <p:txBody>
          <a:bodyPr anchor="b"/>
          <a:lstStyle>
            <a:lvl1pPr>
              <a:defRPr sz="6000"/>
            </a:lvl1pPr>
          </a:lstStyle>
          <a:p>
            <a:pPr>
              <a:defRPr/>
            </a:pPr>
            <a:r>
              <a:rPr lang="it-IT"/>
              <a:t>Fare clic per modificare lo stile del titolo dello schema</a:t>
            </a:r>
            <a:endParaRPr/>
          </a:p>
        </p:txBody>
      </p:sp>
      <p:sp>
        <p:nvSpPr>
          <p:cNvPr id="3" name="Segnaposto testo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it-IT"/>
              <a:t>Fare clic per modificare gli stili del testo dello schema</a:t>
            </a:r>
            <a:endParaRPr/>
          </a:p>
        </p:txBody>
      </p:sp>
      <p:sp>
        <p:nvSpPr>
          <p:cNvPr id="5" name="Segnaposto piè di pagina 4"/>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6" name="Segnaposto numero diapositiva 5"/>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8"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ue contenuti">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contenuto 2"/>
          <p:cNvSpPr>
            <a:spLocks noGrp="1"/>
          </p:cNvSpPr>
          <p:nvPr>
            <p:ph sz="half" idx="1"/>
          </p:nvPr>
        </p:nvSpPr>
        <p:spPr bwMode="auto">
          <a:xfrm>
            <a:off x="838200" y="1825625"/>
            <a:ext cx="5181600" cy="4351338"/>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contenuto 3"/>
          <p:cNvSpPr>
            <a:spLocks noGrp="1"/>
          </p:cNvSpPr>
          <p:nvPr>
            <p:ph sz="half" idx="2"/>
          </p:nvPr>
        </p:nvSpPr>
        <p:spPr bwMode="auto">
          <a:xfrm>
            <a:off x="6172200" y="1825625"/>
            <a:ext cx="5181600" cy="4351338"/>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6" name="Segnaposto piè di pagina 5"/>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7" name="Segnaposto numero diapositiva 6"/>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9" name="Segnaposto data 3"/>
          <p:cNvSpPr>
            <a:spLocks noGrp="1"/>
          </p:cNvSpPr>
          <p:nvPr>
            <p:ph type="dt" sz="half" idx="13"/>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nfront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839788" y="365125"/>
            <a:ext cx="10515600" cy="1325563"/>
          </a:xfrm>
        </p:spPr>
        <p:txBody>
          <a:bodyPr/>
          <a:lstStyle/>
          <a:p>
            <a:pPr>
              <a:defRPr/>
            </a:pPr>
            <a:r>
              <a:rPr lang="it-IT"/>
              <a:t>Fare clic per modificare lo stile del titolo dello schema</a:t>
            </a:r>
            <a:endParaRPr/>
          </a:p>
        </p:txBody>
      </p:sp>
      <p:sp>
        <p:nvSpPr>
          <p:cNvPr id="3" name="Segnaposto testo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4" name="Segnaposto contenuto 3"/>
          <p:cNvSpPr>
            <a:spLocks noGrp="1"/>
          </p:cNvSpPr>
          <p:nvPr>
            <p:ph sz="half" idx="2"/>
          </p:nvPr>
        </p:nvSpPr>
        <p:spPr bwMode="auto">
          <a:xfrm>
            <a:off x="839788" y="2505074"/>
            <a:ext cx="5157787" cy="3684588"/>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5" name="Segnaposto testo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6" name="Segnaposto contenuto 5"/>
          <p:cNvSpPr>
            <a:spLocks noGrp="1"/>
          </p:cNvSpPr>
          <p:nvPr>
            <p:ph sz="quarter" idx="4"/>
          </p:nvPr>
        </p:nvSpPr>
        <p:spPr bwMode="auto">
          <a:xfrm>
            <a:off x="6172200" y="2505074"/>
            <a:ext cx="5183188" cy="3684588"/>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8" name="Segnaposto piè di pagina 7"/>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9" name="Segnaposto numero diapositiva 8"/>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11" name="Segnaposto data 3"/>
          <p:cNvSpPr>
            <a:spLocks noGrp="1"/>
          </p:cNvSpPr>
          <p:nvPr>
            <p:ph type="dt" sz="half" idx="13"/>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Solo titol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4" name="Segnaposto piè di pagina 3"/>
          <p:cNvSpPr>
            <a:spLocks noGrp="1"/>
          </p:cNvSpPr>
          <p:nvPr>
            <p:ph type="ftr" sz="quarter" idx="11"/>
          </p:nvPr>
        </p:nvSpPr>
        <p:spPr bwMode="auto">
          <a:xfrm rot="16199998">
            <a:off x="4038598" y="6356350"/>
            <a:ext cx="5981299" cy="365125"/>
          </a:xfrm>
          <a:prstGeom prst="rect">
            <a:avLst/>
          </a:prstGeom>
        </p:spPr>
        <p:txBody>
          <a:bodyPr/>
          <a:lstStyle/>
          <a:p>
            <a:pPr>
              <a:defRPr/>
            </a:pPr>
            <a:r>
              <a:rPr lang="en-GB"/>
              <a:t>2025.06.11 Riunione n.8 Disciplinare, Archivio e Satelliti</a:t>
            </a:r>
            <a:endParaRPr/>
          </a:p>
        </p:txBody>
      </p:sp>
      <p:sp>
        <p:nvSpPr>
          <p:cNvPr id="5" name="Segnaposto numero diapositiva 4"/>
          <p:cNvSpPr>
            <a:spLocks noGrp="1"/>
          </p:cNvSpPr>
          <p:nvPr>
            <p:ph type="sldNum" sz="quarter" idx="12"/>
          </p:nvPr>
        </p:nvSpPr>
        <p:spPr bwMode="auto">
          <a:xfrm>
            <a:off x="10395284" y="6356350"/>
            <a:ext cx="958516" cy="365125"/>
          </a:xfrm>
        </p:spPr>
        <p:txBody>
          <a:bodyPr/>
          <a:lstStyle/>
          <a:p>
            <a:pPr>
              <a:defRPr/>
            </a:pPr>
            <a:fld id="{4D2030F5-900F-2E4C-9E10-8DFEB8412C1C}" type="slidenum">
              <a:rPr lang="it-IT"/>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uota">
    <p:spTree>
      <p:nvGrpSpPr>
        <p:cNvPr id="1" name=""/>
        <p:cNvGrpSpPr/>
        <p:nvPr/>
      </p:nvGrpSpPr>
      <p:grpSpPr bwMode="auto">
        <a:xfrm>
          <a:off x="0" y="0"/>
          <a:ext cx="0" cy="0"/>
          <a:chOff x="0" y="0"/>
          <a:chExt cx="0" cy="0"/>
        </a:xfrm>
      </p:grpSpPr>
      <p:sp>
        <p:nvSpPr>
          <p:cNvPr id="3" name="Segnaposto piè di pagina 2"/>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4" name="Segnaposto numero diapositiva 3"/>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6"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to con didascalia">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839788" y="457200"/>
            <a:ext cx="3932237" cy="1600200"/>
          </a:xfrm>
        </p:spPr>
        <p:txBody>
          <a:bodyPr anchor="b"/>
          <a:lstStyle>
            <a:lvl1pPr>
              <a:defRPr sz="3200"/>
            </a:lvl1pPr>
          </a:lstStyle>
          <a:p>
            <a:pPr>
              <a:defRPr/>
            </a:pPr>
            <a:r>
              <a:rPr lang="it-IT"/>
              <a:t>Fare clic per modificare lo stile del titolo dello schema</a:t>
            </a:r>
            <a:endParaRPr/>
          </a:p>
        </p:txBody>
      </p:sp>
      <p:sp>
        <p:nvSpPr>
          <p:cNvPr id="3" name="Segnaposto contenuto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testo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it-IT"/>
              <a:t>Fare clic per modificare gli stili del testo dello schema</a:t>
            </a:r>
            <a:endParaRPr/>
          </a:p>
        </p:txBody>
      </p:sp>
      <p:sp>
        <p:nvSpPr>
          <p:cNvPr id="6" name="Segnaposto piè di pagina 5"/>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7" name="Segnaposto numero diapositiva 6"/>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8" name="Segnaposto data 3"/>
          <p:cNvSpPr>
            <a:spLocks noGrp="1"/>
          </p:cNvSpPr>
          <p:nvPr>
            <p:ph type="dt" sz="half" idx="13"/>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magine con didascalia">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839788" y="457200"/>
            <a:ext cx="3932237" cy="1600200"/>
          </a:xfrm>
        </p:spPr>
        <p:txBody>
          <a:bodyPr anchor="b"/>
          <a:lstStyle>
            <a:lvl1pPr>
              <a:defRPr sz="3200"/>
            </a:lvl1pPr>
          </a:lstStyle>
          <a:p>
            <a:pPr>
              <a:defRPr/>
            </a:pPr>
            <a:r>
              <a:rPr lang="it-IT"/>
              <a:t>Fare clic per modificare lo stile del titolo dello schema</a:t>
            </a:r>
            <a:endParaRPr/>
          </a:p>
        </p:txBody>
      </p:sp>
      <p:sp>
        <p:nvSpPr>
          <p:cNvPr id="3" name="Segnaposto immagin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it-IT"/>
          </a:p>
        </p:txBody>
      </p:sp>
      <p:sp>
        <p:nvSpPr>
          <p:cNvPr id="4" name="Segnaposto testo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it-IT"/>
              <a:t>Fare clic per modificare gli stili del testo dello schema</a:t>
            </a:r>
            <a:endParaRPr/>
          </a:p>
        </p:txBody>
      </p:sp>
      <p:sp>
        <p:nvSpPr>
          <p:cNvPr id="6" name="Segnaposto piè di pagina 5"/>
          <p:cNvSpPr>
            <a:spLocks noGrp="1"/>
          </p:cNvSpPr>
          <p:nvPr>
            <p:ph type="ftr" sz="quarter" idx="11"/>
          </p:nvPr>
        </p:nvSpPr>
        <p:spPr bwMode="auto">
          <a:xfrm>
            <a:off x="4038600" y="6356350"/>
            <a:ext cx="4114800" cy="365125"/>
          </a:xfrm>
          <a:prstGeom prst="rect">
            <a:avLst/>
          </a:prstGeom>
        </p:spPr>
        <p:txBody>
          <a:bodyPr/>
          <a:lstStyle/>
          <a:p>
            <a:pPr>
              <a:defRPr/>
            </a:pPr>
            <a:r>
              <a:rPr lang="en-GB"/>
              <a:t>2025.06.11 Riunione n.8 Disciplinare, Archivio e Satelliti</a:t>
            </a:r>
            <a:endParaRPr/>
          </a:p>
        </p:txBody>
      </p:sp>
      <p:sp>
        <p:nvSpPr>
          <p:cNvPr id="7" name="Segnaposto numero diapositiva 6"/>
          <p:cNvSpPr>
            <a:spLocks noGrp="1"/>
          </p:cNvSpPr>
          <p:nvPr>
            <p:ph type="sldNum" sz="quarter" idx="12"/>
          </p:nvPr>
        </p:nvSpPr>
        <p:spPr bwMode="auto"/>
        <p:txBody>
          <a:bodyPr/>
          <a:lstStyle/>
          <a:p>
            <a:pPr>
              <a:defRPr/>
            </a:pPr>
            <a:fld id="{4D2030F5-900F-2E4C-9E10-8DFEB8412C1C}" type="slidenum">
              <a:rPr lang="it-IT"/>
              <a:t>‹#›</a:t>
            </a:fld>
            <a:endParaRPr lang="it-IT"/>
          </a:p>
        </p:txBody>
      </p:sp>
      <p:sp>
        <p:nvSpPr>
          <p:cNvPr id="8" name="Segnaposto data 3"/>
          <p:cNvSpPr>
            <a:spLocks noGrp="1"/>
          </p:cNvSpPr>
          <p:nvPr>
            <p:ph type="dt" sz="half" idx="13"/>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Segnaposto titolo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it-IT"/>
              <a:t>Fare clic per modificare lo stile del titolo dello schema</a:t>
            </a:r>
            <a:endParaRPr/>
          </a:p>
        </p:txBody>
      </p:sp>
      <p:sp>
        <p:nvSpPr>
          <p:cNvPr id="3" name="Segnaposto testo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endParaRPr lang="it-IT"/>
          </a:p>
        </p:txBody>
      </p:sp>
      <p:sp>
        <p:nvSpPr>
          <p:cNvPr id="5" name="Segnaposto piè di pagina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t>2025.06.11 Riunione n.8 Disciplinare, Archivio e Satelliti</a:t>
            </a:r>
            <a:endParaRPr/>
          </a:p>
        </p:txBody>
      </p:sp>
      <p:sp>
        <p:nvSpPr>
          <p:cNvPr id="6" name="Segnaposto numero diapositiva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pPr>
              <a:defRPr/>
            </a:pPr>
            <a:fld id="{4D2030F5-900F-2E4C-9E10-8DFEB8412C1C}" type="slidenum">
              <a:rPr lang="it-IT"/>
              <a:t>‹#›</a:t>
            </a:fld>
            <a:endParaRPr lang="it-IT"/>
          </a:p>
        </p:txBody>
      </p:sp>
      <p:pic>
        <p:nvPicPr>
          <p:cNvPr id="7" name="Immagine 6" descr="Immagine che contiene Blu elettrico, schermata, Elementi grafici, blu&#10;&#10;Descrizione generata automaticamente"/>
          <p:cNvPicPr>
            <a:picLocks noChangeAspect="1"/>
          </p:cNvPicPr>
          <p:nvPr userDrawn="1"/>
        </p:nvPicPr>
        <p:blipFill>
          <a:blip r:embed="rId15"/>
          <a:stretch/>
        </p:blipFill>
        <p:spPr bwMode="auto">
          <a:xfrm>
            <a:off x="0" y="-22773"/>
            <a:ext cx="12192000" cy="17893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Segnaposto titolo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it-IT"/>
              <a:t>Fare clic per modificare lo stile del titolo dello schema</a:t>
            </a:r>
            <a:endParaRPr/>
          </a:p>
        </p:txBody>
      </p:sp>
      <p:sp>
        <p:nvSpPr>
          <p:cNvPr id="3" name="Segnaposto testo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dat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t>2025.06.11 Riunione n.8 Disciplinare, Archivio e Satelliti</a:t>
            </a:r>
            <a:endParaRPr/>
          </a:p>
        </p:txBody>
      </p:sp>
      <p:sp>
        <p:nvSpPr>
          <p:cNvPr id="6" name="Segnaposto numero diapositiva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2030F5-900F-2E4C-9E10-8DFEB8412C1C}" type="slidenum">
              <a:rPr lang="it-IT"/>
              <a:t>‹#›</a:t>
            </a:fld>
            <a:endParaRPr lang="it-IT"/>
          </a:p>
        </p:txBody>
      </p:sp>
      <p:pic>
        <p:nvPicPr>
          <p:cNvPr id="7" name="Segnaposto contenuto 4"/>
          <p:cNvPicPr>
            <a:picLocks noChangeAspect="1"/>
          </p:cNvPicPr>
          <p:nvPr userDrawn="1"/>
        </p:nvPicPr>
        <p:blipFill>
          <a:blip r:embed="rId13"/>
          <a:srcRect t="32040"/>
          <a:stretch/>
        </p:blipFill>
        <p:spPr bwMode="auto">
          <a:xfrm>
            <a:off x="-13854" y="6311899"/>
            <a:ext cx="12192000" cy="546101"/>
          </a:xfrm>
          <a:prstGeom prst="rect">
            <a:avLst/>
          </a:prstGeom>
        </p:spPr>
      </p:pic>
      <p:pic>
        <p:nvPicPr>
          <p:cNvPr id="13" name="Immagine 12"/>
          <p:cNvPicPr>
            <a:picLocks noChangeAspect="1"/>
          </p:cNvPicPr>
          <p:nvPr userDrawn="1"/>
        </p:nvPicPr>
        <p:blipFill>
          <a:blip r:embed="rId14"/>
          <a:stretch/>
        </p:blipFill>
        <p:spPr bwMode="auto">
          <a:xfrm>
            <a:off x="80097" y="6421072"/>
            <a:ext cx="1342434" cy="336795"/>
          </a:xfrm>
          <a:prstGeom prst="rect">
            <a:avLst/>
          </a:prstGeom>
        </p:spPr>
      </p:pic>
      <p:sp>
        <p:nvSpPr>
          <p:cNvPr id="14" name="Freeform 2"/>
          <p:cNvSpPr/>
          <p:nvPr userDrawn="1"/>
        </p:nvSpPr>
        <p:spPr bwMode="auto">
          <a:xfrm rot="-2142209">
            <a:off x="10396031" y="-1151073"/>
            <a:ext cx="4269408" cy="3378140"/>
          </a:xfrm>
          <a:custGeom>
            <a:avLst/>
            <a:gdLst/>
            <a:ahLst/>
            <a:cxnLst/>
            <a:rect l="l" t="t" r="r" b="b"/>
            <a:pathLst>
              <a:path w="8028719" h="6671135" extrusionOk="0">
                <a:moveTo>
                  <a:pt x="0" y="0"/>
                </a:moveTo>
                <a:lnTo>
                  <a:pt x="8028719" y="0"/>
                </a:lnTo>
                <a:lnTo>
                  <a:pt x="8028719" y="6671136"/>
                </a:lnTo>
                <a:lnTo>
                  <a:pt x="0" y="6671136"/>
                </a:lnTo>
                <a:lnTo>
                  <a:pt x="0" y="0"/>
                </a:lnTo>
                <a:close/>
              </a:path>
            </a:pathLst>
          </a:custGeom>
          <a:blipFill>
            <a:blip r:embed="rId15">
              <a:alphaModFix amt="40000"/>
            </a:blip>
            <a:stretch/>
          </a:blipFill>
          <a:ln cap="sq">
            <a:noFill/>
            <a:prstDash val="solid"/>
            <a:miter/>
          </a:ln>
        </p:spPr>
        <p:txBody>
          <a:bodyPr/>
          <a:lstStyle/>
          <a:p>
            <a:pPr>
              <a:defRPr/>
            </a:pPr>
            <a:endParaRPr lang="it-IT" sz="1200"/>
          </a:p>
        </p:txBody>
      </p:sp>
      <p:sp>
        <p:nvSpPr>
          <p:cNvPr id="15" name="Segnaposto piè di pagina 4"/>
          <p:cNvSpPr txBox="1"/>
          <p:nvPr userDrawn="1"/>
        </p:nvSpPr>
        <p:spPr bwMode="auto">
          <a:xfrm>
            <a:off x="5867399" y="6424612"/>
            <a:ext cx="4114800" cy="365125"/>
          </a:xfrm>
          <a:prstGeom prst="rect">
            <a:avLst/>
          </a:prstGeom>
        </p:spPr>
        <p:txBody>
          <a:bodyPr/>
          <a:lstStyle>
            <a:defPPr>
              <a:defRPr lang="it-IT"/>
            </a:defPPr>
            <a:lvl1pPr marL="0" algn="l" defTabSz="914400">
              <a:defRPr sz="18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400"/>
              <a:t>GLOS INFN</a:t>
            </a:r>
            <a:endParaRPr/>
          </a:p>
        </p:txBody>
      </p:sp>
      <p:sp>
        <p:nvSpPr>
          <p:cNvPr id="16" name="Segnaposto numero diapositiva 5"/>
          <p:cNvSpPr txBox="1"/>
          <p:nvPr userDrawn="1"/>
        </p:nvSpPr>
        <p:spPr bwMode="auto">
          <a:xfrm>
            <a:off x="11375675" y="6472655"/>
            <a:ext cx="2743200" cy="365125"/>
          </a:xfrm>
          <a:prstGeom prst="rect">
            <a:avLst/>
          </a:prstGeom>
        </p:spPr>
        <p:txBody>
          <a:bodyPr/>
          <a:lstStyle>
            <a:defPPr>
              <a:defRPr lang="it-IT"/>
            </a:defPPr>
            <a:lvl1pPr marL="0" algn="l" defTabSz="914400">
              <a:defRPr sz="14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4D2030F5-900F-2E4C-9E10-8DFEB8412C1C}" type="slidenum">
              <a:rPr lang="it-IT"/>
              <a:t>‹#›</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s://www.openaccessrepository.it/record/143269"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5161/oar.it/77118"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doi.org/10.15161/oar.it/14326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5161/oar.it/143269"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mailto:laura.patrizii@bo.infn.it" TargetMode="External"/><Relationship Id="rId5" Type="http://schemas.openxmlformats.org/officeDocument/2006/relationships/hyperlink" Target="mailto:marcello.maggi@ba.infn.it" TargetMode="External"/><Relationship Id="rId4" Type="http://schemas.openxmlformats.org/officeDocument/2006/relationships/hyperlink" Target="mailto:stefano.bianco@lnf.infn.i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olo 6"/>
          <p:cNvSpPr>
            <a:spLocks noGrp="1"/>
          </p:cNvSpPr>
          <p:nvPr>
            <p:ph type="title"/>
          </p:nvPr>
        </p:nvSpPr>
        <p:spPr bwMode="auto">
          <a:xfrm>
            <a:off x="0" y="2199862"/>
            <a:ext cx="12192000" cy="1739352"/>
          </a:xfrm>
        </p:spPr>
        <p:txBody>
          <a:bodyPr>
            <a:noAutofit/>
          </a:bodyPr>
          <a:lstStyle/>
          <a:p>
            <a:pPr algn="ctr">
              <a:defRPr/>
            </a:pPr>
            <a:r>
              <a:rPr lang="it-IT" sz="4000">
                <a:solidFill>
                  <a:schemeClr val="accent1">
                    <a:lumMod val="75000"/>
                  </a:schemeClr>
                </a:solidFill>
                <a:latin typeface="Avenir Medium"/>
                <a:cs typeface="Arial"/>
              </a:rPr>
              <a:t>Archivio interoperabile pilota LNGS-Future </a:t>
            </a:r>
            <a:endParaRPr/>
          </a:p>
        </p:txBody>
      </p:sp>
      <p:sp>
        <p:nvSpPr>
          <p:cNvPr id="3" name="CasellaDiTesto 2"/>
          <p:cNvSpPr txBox="1"/>
          <p:nvPr/>
        </p:nvSpPr>
        <p:spPr bwMode="auto">
          <a:xfrm>
            <a:off x="2776249" y="3583498"/>
            <a:ext cx="7386682" cy="1815882"/>
          </a:xfrm>
          <a:prstGeom prst="rect">
            <a:avLst/>
          </a:prstGeom>
          <a:noFill/>
        </p:spPr>
        <p:txBody>
          <a:bodyPr wrap="square">
            <a:spAutoFit/>
          </a:bodyPr>
          <a:lstStyle/>
          <a:p>
            <a:pPr algn="ctr">
              <a:defRPr/>
            </a:pPr>
            <a:r>
              <a:rPr lang="en-US" sz="1600" dirty="0" err="1">
                <a:solidFill>
                  <a:schemeClr val="bg2">
                    <a:lumMod val="25000"/>
                  </a:schemeClr>
                </a:solidFill>
                <a:latin typeface="Avenir Book"/>
              </a:rPr>
              <a:t>S.Bianco</a:t>
            </a:r>
            <a:r>
              <a:rPr lang="en-US" sz="1600" dirty="0">
                <a:solidFill>
                  <a:schemeClr val="bg2">
                    <a:lumMod val="25000"/>
                  </a:schemeClr>
                </a:solidFill>
                <a:latin typeface="Avenir Book"/>
              </a:rPr>
              <a:t>, </a:t>
            </a:r>
            <a:r>
              <a:rPr lang="en-US" sz="1600" dirty="0" err="1">
                <a:solidFill>
                  <a:schemeClr val="bg2">
                    <a:lumMod val="25000"/>
                  </a:schemeClr>
                </a:solidFill>
                <a:latin typeface="Avenir Book"/>
              </a:rPr>
              <a:t>L.Dell'Agnello</a:t>
            </a:r>
            <a:r>
              <a:rPr lang="en-US" sz="1600" dirty="0">
                <a:solidFill>
                  <a:schemeClr val="bg2">
                    <a:lumMod val="25000"/>
                  </a:schemeClr>
                </a:solidFill>
                <a:latin typeface="Avenir Book"/>
              </a:rPr>
              <a:t>, </a:t>
            </a:r>
            <a:r>
              <a:rPr lang="en-US" sz="1600" dirty="0" err="1">
                <a:solidFill>
                  <a:schemeClr val="bg2">
                    <a:lumMod val="25000"/>
                  </a:schemeClr>
                </a:solidFill>
                <a:latin typeface="Avenir Book"/>
              </a:rPr>
              <a:t>M.Maggi</a:t>
            </a:r>
            <a:r>
              <a:rPr lang="en-US" sz="1600" dirty="0">
                <a:solidFill>
                  <a:schemeClr val="bg2">
                    <a:lumMod val="25000"/>
                  </a:schemeClr>
                </a:solidFill>
                <a:latin typeface="Avenir Book"/>
              </a:rPr>
              <a:t>, </a:t>
            </a:r>
            <a:r>
              <a:rPr lang="en-US" sz="1600" dirty="0" err="1">
                <a:solidFill>
                  <a:schemeClr val="bg2">
                    <a:lumMod val="25000"/>
                  </a:schemeClr>
                </a:solidFill>
                <a:latin typeface="Avenir Book"/>
              </a:rPr>
              <a:t>M.Pallavicini</a:t>
            </a:r>
            <a:r>
              <a:rPr lang="en-US" sz="1600" dirty="0">
                <a:solidFill>
                  <a:schemeClr val="bg2">
                    <a:lumMod val="25000"/>
                  </a:schemeClr>
                </a:solidFill>
                <a:latin typeface="Avenir Book"/>
              </a:rPr>
              <a:t> (Pres.),  </a:t>
            </a:r>
            <a:r>
              <a:rPr lang="en-US" sz="1600" dirty="0" err="1">
                <a:solidFill>
                  <a:schemeClr val="bg2">
                    <a:lumMod val="25000"/>
                  </a:schemeClr>
                </a:solidFill>
                <a:latin typeface="Avenir Book"/>
              </a:rPr>
              <a:t>L.Patrizii</a:t>
            </a:r>
            <a:endParaRPr lang="en-US" sz="1600" dirty="0">
              <a:solidFill>
                <a:schemeClr val="bg2">
                  <a:lumMod val="25000"/>
                </a:schemeClr>
              </a:solidFill>
              <a:latin typeface="Avenir Book"/>
            </a:endParaRPr>
          </a:p>
          <a:p>
            <a:pPr algn="ctr">
              <a:defRPr/>
            </a:pPr>
            <a:endParaRPr lang="en-US" sz="1600" dirty="0">
              <a:solidFill>
                <a:schemeClr val="bg2">
                  <a:lumMod val="25000"/>
                </a:schemeClr>
              </a:solidFill>
              <a:latin typeface="Avenir Book"/>
            </a:endParaRPr>
          </a:p>
          <a:p>
            <a:pPr algn="ctr">
              <a:defRPr/>
            </a:pPr>
            <a:endParaRPr lang="en-US" sz="1600" dirty="0">
              <a:solidFill>
                <a:schemeClr val="bg2">
                  <a:lumMod val="25000"/>
                </a:schemeClr>
              </a:solidFill>
              <a:latin typeface="Avenir Book"/>
            </a:endParaRPr>
          </a:p>
          <a:p>
            <a:pPr algn="ctr">
              <a:defRPr/>
            </a:pPr>
            <a:endParaRPr lang="en-US" sz="1600" dirty="0">
              <a:solidFill>
                <a:schemeClr val="bg2">
                  <a:lumMod val="25000"/>
                </a:schemeClr>
              </a:solidFill>
              <a:latin typeface="Avenir Book"/>
            </a:endParaRPr>
          </a:p>
          <a:p>
            <a:pPr algn="ctr">
              <a:defRPr/>
            </a:pPr>
            <a:r>
              <a:rPr lang="en-US" sz="1600" i="1" dirty="0">
                <a:solidFill>
                  <a:schemeClr val="bg2">
                    <a:lumMod val="25000"/>
                  </a:schemeClr>
                </a:solidFill>
                <a:latin typeface="Avenir Book"/>
              </a:rPr>
              <a:t>in </a:t>
            </a:r>
            <a:r>
              <a:rPr lang="en-US" sz="1600" i="1" dirty="0" err="1">
                <a:solidFill>
                  <a:schemeClr val="bg2">
                    <a:lumMod val="25000"/>
                  </a:schemeClr>
                </a:solidFill>
                <a:latin typeface="Avenir Book"/>
              </a:rPr>
              <a:t>collaborazione</a:t>
            </a:r>
            <a:r>
              <a:rPr lang="en-US" sz="1600" i="1" dirty="0">
                <a:solidFill>
                  <a:schemeClr val="bg2">
                    <a:lumMod val="25000"/>
                  </a:schemeClr>
                </a:solidFill>
                <a:latin typeface="Avenir Book"/>
              </a:rPr>
              <a:t> con</a:t>
            </a:r>
          </a:p>
          <a:p>
            <a:pPr algn="ctr">
              <a:defRPr/>
            </a:pPr>
            <a:endParaRPr lang="en-US" sz="1600" dirty="0">
              <a:solidFill>
                <a:schemeClr val="bg2">
                  <a:lumMod val="25000"/>
                </a:schemeClr>
              </a:solidFill>
              <a:latin typeface="Avenir Book"/>
            </a:endParaRPr>
          </a:p>
          <a:p>
            <a:pPr algn="ctr">
              <a:defRPr/>
            </a:pPr>
            <a:r>
              <a:rPr lang="en-US" sz="1600" dirty="0">
                <a:solidFill>
                  <a:schemeClr val="bg2">
                    <a:lumMod val="25000"/>
                  </a:schemeClr>
                </a:solidFill>
                <a:latin typeface="Avenir Book"/>
              </a:rPr>
              <a:t>S. Dal </a:t>
            </a:r>
            <a:r>
              <a:rPr lang="en-US" sz="1600" dirty="0" err="1">
                <a:solidFill>
                  <a:schemeClr val="bg2">
                    <a:lumMod val="25000"/>
                  </a:schemeClr>
                </a:solidFill>
                <a:latin typeface="Avenir Book"/>
              </a:rPr>
              <a:t>Pra</a:t>
            </a:r>
            <a:r>
              <a:rPr lang="en-US" sz="1600" dirty="0">
                <a:solidFill>
                  <a:schemeClr val="bg2">
                    <a:lumMod val="25000"/>
                  </a:schemeClr>
                </a:solidFill>
                <a:latin typeface="Avenir Book"/>
              </a:rPr>
              <a:t> (CNAF), </a:t>
            </a:r>
            <a:r>
              <a:rPr lang="en-US" sz="1600" dirty="0" err="1">
                <a:solidFill>
                  <a:schemeClr val="bg2">
                    <a:lumMod val="25000"/>
                  </a:schemeClr>
                </a:solidFill>
                <a:latin typeface="Avenir Book"/>
              </a:rPr>
              <a:t>I.Piergentili</a:t>
            </a:r>
            <a:r>
              <a:rPr lang="en-US" sz="1600" dirty="0">
                <a:solidFill>
                  <a:schemeClr val="bg2">
                    <a:lumMod val="25000"/>
                  </a:schemeClr>
                </a:solidFill>
                <a:latin typeface="Avenir Book"/>
              </a:rPr>
              <a:t> (LNF) </a:t>
            </a:r>
            <a:endParaRPr sz="1600" dirty="0">
              <a:solidFill>
                <a:schemeClr val="bg2">
                  <a:lumMod val="25000"/>
                </a:schemeClr>
              </a:solidFill>
              <a:latin typeface="Avenir Book"/>
            </a:endParaRPr>
          </a:p>
        </p:txBody>
      </p:sp>
      <p:sp>
        <p:nvSpPr>
          <p:cNvPr id="2" name="Slide Number Placeholder 1"/>
          <p:cNvSpPr>
            <a:spLocks noGrp="1"/>
          </p:cNvSpPr>
          <p:nvPr>
            <p:ph type="sldNum" sz="quarter" idx="12"/>
          </p:nvPr>
        </p:nvSpPr>
        <p:spPr bwMode="auto"/>
        <p:txBody>
          <a:bodyPr/>
          <a:lstStyle/>
          <a:p>
            <a:pPr>
              <a:defRPr/>
            </a:pPr>
            <a:fld id="{4D2030F5-900F-2E4C-9E10-8DFEB8412C1C}" type="slidenum">
              <a:rPr lang="it-IT"/>
              <a:t>1</a:t>
            </a:fld>
            <a:endParaRPr lang="it-IT"/>
          </a:p>
        </p:txBody>
      </p:sp>
      <p:sp>
        <p:nvSpPr>
          <p:cNvPr id="4" name="Footer Placeholder 3"/>
          <p:cNvSpPr>
            <a:spLocks noGrp="1"/>
          </p:cNvSpPr>
          <p:nvPr>
            <p:ph type="ftr" sz="quarter" idx="11"/>
          </p:nvPr>
        </p:nvSpPr>
        <p:spPr bwMode="auto">
          <a:xfrm>
            <a:off x="3166820" y="6459438"/>
            <a:ext cx="5981299" cy="365125"/>
          </a:xfrm>
        </p:spPr>
        <p:txBody>
          <a:bodyPr/>
          <a:lstStyle/>
          <a:p>
            <a:pPr>
              <a:defRPr/>
            </a:pPr>
            <a:r>
              <a:rPr lang="en-GB"/>
              <a:t>2025.06.11 Riunione n.8 Disciplinare, Archivio e Satelliti</a:t>
            </a:r>
            <a:endParaRPr/>
          </a:p>
        </p:txBody>
      </p:sp>
      <p:pic>
        <p:nvPicPr>
          <p:cNvPr id="9" name="Picture 8"/>
          <p:cNvPicPr>
            <a:picLocks noChangeAspect="1"/>
          </p:cNvPicPr>
          <p:nvPr/>
        </p:nvPicPr>
        <p:blipFill>
          <a:blip r:embed="rId3"/>
          <a:stretch/>
        </p:blipFill>
        <p:spPr bwMode="auto">
          <a:xfrm>
            <a:off x="9502561" y="6448493"/>
            <a:ext cx="1036275" cy="365125"/>
          </a:xfrm>
          <a:prstGeom prst="rect">
            <a:avLst/>
          </a:prstGeom>
        </p:spPr>
      </p:pic>
      <p:sp>
        <p:nvSpPr>
          <p:cNvPr id="5" name="Rettangolo 8"/>
          <p:cNvSpPr/>
          <p:nvPr/>
        </p:nvSpPr>
        <p:spPr bwMode="auto">
          <a:xfrm>
            <a:off x="1547" y="1565330"/>
            <a:ext cx="8601559" cy="898654"/>
          </a:xfrm>
          <a:prstGeom prst="rect">
            <a:avLst/>
          </a:prstGeom>
          <a:solidFill>
            <a:srgbClr val="D974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it-IT" dirty="0"/>
              <a:t>Riunione comitato 2025.06.11</a:t>
            </a:r>
            <a:endParaRPr dirty="0"/>
          </a:p>
          <a:p>
            <a:pPr algn="ctr">
              <a:defRPr/>
            </a:pPr>
            <a:r>
              <a:rPr lang="en-GB" sz="1200" b="0" i="0" dirty="0">
                <a:solidFill>
                  <a:schemeClr val="bg1"/>
                </a:solidFill>
                <a:latin typeface="Roboto"/>
              </a:rPr>
              <a:t>URL short cut di </a:t>
            </a:r>
            <a:r>
              <a:rPr lang="en-GB" sz="1200" b="0" i="0" dirty="0" err="1">
                <a:solidFill>
                  <a:schemeClr val="bg1"/>
                </a:solidFill>
                <a:latin typeface="Roboto"/>
              </a:rPr>
              <a:t>questa</a:t>
            </a:r>
            <a:r>
              <a:rPr lang="en-GB" sz="1200" b="0" i="0" dirty="0">
                <a:solidFill>
                  <a:schemeClr val="bg1"/>
                </a:solidFill>
                <a:latin typeface="Roboto"/>
              </a:rPr>
              <a:t> </a:t>
            </a:r>
            <a:r>
              <a:rPr lang="en-GB" sz="1200" b="0" i="0" dirty="0" err="1">
                <a:solidFill>
                  <a:schemeClr val="bg1"/>
                </a:solidFill>
                <a:latin typeface="Roboto"/>
              </a:rPr>
              <a:t>riunione</a:t>
            </a:r>
            <a:r>
              <a:rPr lang="en-GB" sz="1200" b="0" i="0" dirty="0">
                <a:solidFill>
                  <a:schemeClr val="bg1"/>
                </a:solidFill>
                <a:latin typeface="Roboto"/>
              </a:rPr>
              <a:t>:  https://</a:t>
            </a:r>
            <a:r>
              <a:rPr lang="en-GB" sz="1200" b="0" i="0" dirty="0" err="1">
                <a:solidFill>
                  <a:schemeClr val="bg1"/>
                </a:solidFill>
                <a:latin typeface="Roboto"/>
              </a:rPr>
              <a:t>agenda.infn.it</a:t>
            </a:r>
            <a:r>
              <a:rPr lang="en-GB" sz="1200" b="0" i="0" dirty="0">
                <a:solidFill>
                  <a:schemeClr val="bg1"/>
                </a:solidFill>
                <a:latin typeface="Roboto"/>
              </a:rPr>
              <a:t>/e/DisciplinareArchivioESatellitiN8</a:t>
            </a:r>
            <a:endParaRPr lang="it-IT" sz="1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CasellaDiTesto 12"/>
          <p:cNvSpPr txBox="1"/>
          <p:nvPr/>
        </p:nvSpPr>
        <p:spPr bwMode="auto">
          <a:xfrm>
            <a:off x="2856320" y="444167"/>
            <a:ext cx="4499584" cy="369332"/>
          </a:xfrm>
          <a:prstGeom prst="rect">
            <a:avLst/>
          </a:prstGeom>
          <a:solidFill>
            <a:schemeClr val="bg1"/>
          </a:solidFill>
        </p:spPr>
        <p:txBody>
          <a:bodyPr wrap="square">
            <a:spAutoFit/>
          </a:bodyPr>
          <a:lstStyle/>
          <a:p>
            <a:pPr>
              <a:spcAft>
                <a:spcPts val="450"/>
              </a:spcAft>
              <a:defRPr/>
            </a:pPr>
            <a:r>
              <a:rPr lang="en-US" b="1">
                <a:solidFill>
                  <a:srgbClr val="005289"/>
                </a:solidFill>
                <a:latin typeface="Avenir"/>
              </a:rPr>
              <a:t>Adottata da 193 Paesi</a:t>
            </a:r>
          </a:p>
        </p:txBody>
      </p:sp>
      <p:sp>
        <p:nvSpPr>
          <p:cNvPr id="14" name="CasellaDiTesto 13"/>
          <p:cNvSpPr txBox="1"/>
          <p:nvPr/>
        </p:nvSpPr>
        <p:spPr bwMode="auto">
          <a:xfrm>
            <a:off x="2856320" y="48524"/>
            <a:ext cx="7143622" cy="461665"/>
          </a:xfrm>
          <a:prstGeom prst="rect">
            <a:avLst/>
          </a:prstGeom>
          <a:noFill/>
        </p:spPr>
        <p:txBody>
          <a:bodyPr wrap="none" rtlCol="0">
            <a:spAutoFit/>
          </a:bodyPr>
          <a:lstStyle/>
          <a:p>
            <a:pPr>
              <a:defRPr/>
            </a:pPr>
            <a:r>
              <a:rPr lang="it-IT" sz="2400" b="1">
                <a:solidFill>
                  <a:srgbClr val="C00000"/>
                </a:solidFill>
                <a:highlight>
                  <a:srgbClr val="FFFF00"/>
                </a:highlight>
                <a:latin typeface="Avenir"/>
              </a:rPr>
              <a:t>Raccomandazione UNESCO sulla Scienza Aperta</a:t>
            </a:r>
            <a:endParaRPr/>
          </a:p>
        </p:txBody>
      </p:sp>
      <p:pic>
        <p:nvPicPr>
          <p:cNvPr id="6" name="Immagine 5"/>
          <p:cNvPicPr>
            <a:picLocks noChangeAspect="1"/>
          </p:cNvPicPr>
          <p:nvPr/>
        </p:nvPicPr>
        <p:blipFill>
          <a:blip r:embed="rId3"/>
          <a:stretch/>
        </p:blipFill>
        <p:spPr bwMode="auto">
          <a:xfrm>
            <a:off x="405989" y="343968"/>
            <a:ext cx="1901509" cy="2599919"/>
          </a:xfrm>
          <a:prstGeom prst="rect">
            <a:avLst/>
          </a:prstGeom>
        </p:spPr>
      </p:pic>
      <p:sp>
        <p:nvSpPr>
          <p:cNvPr id="5" name="TextBox 4"/>
          <p:cNvSpPr txBox="1"/>
          <p:nvPr/>
        </p:nvSpPr>
        <p:spPr bwMode="auto">
          <a:xfrm>
            <a:off x="2962666" y="916365"/>
            <a:ext cx="7844423" cy="1514325"/>
          </a:xfrm>
          <a:prstGeom prst="rect">
            <a:avLst/>
          </a:prstGeom>
          <a:solidFill>
            <a:srgbClr val="00AAE5"/>
          </a:solidFill>
        </p:spPr>
        <p:txBody>
          <a:bodyPr wrap="square" rtlCol="0">
            <a:spAutoFit/>
          </a:bodyPr>
          <a:lstStyle/>
          <a:p>
            <a:pPr marL="285750" indent="-285750">
              <a:lnSpc>
                <a:spcPts val="2760"/>
              </a:lnSpc>
              <a:buSzPct val="150000"/>
              <a:buFont typeface="Arial"/>
              <a:buChar char="•"/>
              <a:defRPr/>
            </a:pPr>
            <a:r>
              <a:rPr sz="2000" b="1">
                <a:solidFill>
                  <a:schemeClr val="bg1"/>
                </a:solidFill>
                <a:latin typeface="Avenir"/>
              </a:rPr>
              <a:t>Accesso aperto e immediato alla conoscenza</a:t>
            </a:r>
            <a:r>
              <a:rPr lang="en-GB" sz="2000" b="1">
                <a:solidFill>
                  <a:schemeClr val="bg1"/>
                </a:solidFill>
                <a:latin typeface="Avenir"/>
              </a:rPr>
              <a:t> “A</a:t>
            </a:r>
            <a:r>
              <a:rPr sz="2000" b="1">
                <a:solidFill>
                  <a:schemeClr val="bg1"/>
                </a:solidFill>
                <a:latin typeface="Avenir"/>
              </a:rPr>
              <a:t>s open as possible as closed as necessary</a:t>
            </a:r>
            <a:r>
              <a:rPr lang="en-GB" sz="2000" b="1">
                <a:solidFill>
                  <a:schemeClr val="bg1"/>
                </a:solidFill>
                <a:latin typeface="Avenir"/>
              </a:rPr>
              <a:t>”</a:t>
            </a:r>
            <a:r>
              <a:rPr sz="2000" b="1">
                <a:solidFill>
                  <a:schemeClr val="bg1"/>
                </a:solidFill>
                <a:latin typeface="Avenir"/>
              </a:rPr>
              <a:t> </a:t>
            </a:r>
            <a:endParaRPr/>
          </a:p>
          <a:p>
            <a:pPr marL="285750" indent="-285750">
              <a:lnSpc>
                <a:spcPts val="2760"/>
              </a:lnSpc>
              <a:buSzPct val="150000"/>
              <a:buFont typeface="Arial"/>
              <a:buChar char="•"/>
              <a:defRPr/>
            </a:pPr>
            <a:r>
              <a:rPr sz="2000" b="1">
                <a:solidFill>
                  <a:schemeClr val="bg1"/>
                </a:solidFill>
                <a:latin typeface="Avenir"/>
              </a:rPr>
              <a:t>Condividere infrastrutture di ricerca</a:t>
            </a:r>
            <a:endParaRPr/>
          </a:p>
          <a:p>
            <a:pPr marL="285750" indent="-285750">
              <a:lnSpc>
                <a:spcPts val="2760"/>
              </a:lnSpc>
              <a:buSzPct val="150000"/>
              <a:buFont typeface="Arial"/>
              <a:buChar char="•"/>
              <a:defRPr/>
            </a:pPr>
            <a:r>
              <a:rPr sz="2000" b="1">
                <a:solidFill>
                  <a:schemeClr val="bg1"/>
                </a:solidFill>
                <a:latin typeface="Avenir"/>
              </a:rPr>
              <a:t>Promuovere collaborazione fra scienziati e attori sociali</a:t>
            </a:r>
            <a:endParaRPr/>
          </a:p>
        </p:txBody>
      </p:sp>
      <p:sp>
        <p:nvSpPr>
          <p:cNvPr id="18" name="CasellaDiTesto 13"/>
          <p:cNvSpPr txBox="1"/>
          <p:nvPr/>
        </p:nvSpPr>
        <p:spPr bwMode="auto">
          <a:xfrm>
            <a:off x="2982603" y="3314309"/>
            <a:ext cx="7127592" cy="461665"/>
          </a:xfrm>
          <a:prstGeom prst="rect">
            <a:avLst/>
          </a:prstGeom>
          <a:noFill/>
        </p:spPr>
        <p:txBody>
          <a:bodyPr wrap="none" rtlCol="0">
            <a:spAutoFit/>
          </a:bodyPr>
          <a:lstStyle/>
          <a:p>
            <a:pPr>
              <a:defRPr/>
            </a:pPr>
            <a:r>
              <a:rPr lang="it-IT" sz="2400" b="1">
                <a:solidFill>
                  <a:srgbClr val="C00000"/>
                </a:solidFill>
                <a:highlight>
                  <a:srgbClr val="FFFF00"/>
                </a:highlight>
                <a:latin typeface="Avenir"/>
              </a:rPr>
              <a:t>Piano Nazionale della Scienza Aperta 2021-2027</a:t>
            </a:r>
            <a:endParaRPr/>
          </a:p>
        </p:txBody>
      </p:sp>
      <p:sp>
        <p:nvSpPr>
          <p:cNvPr id="19" name="CasellaDiTesto 12"/>
          <p:cNvSpPr txBox="1"/>
          <p:nvPr/>
        </p:nvSpPr>
        <p:spPr bwMode="auto">
          <a:xfrm>
            <a:off x="266842" y="3206586"/>
            <a:ext cx="2249792" cy="369332"/>
          </a:xfrm>
          <a:prstGeom prst="rect">
            <a:avLst/>
          </a:prstGeom>
          <a:solidFill>
            <a:schemeClr val="bg1"/>
          </a:solidFill>
        </p:spPr>
        <p:txBody>
          <a:bodyPr wrap="square">
            <a:spAutoFit/>
          </a:bodyPr>
          <a:lstStyle/>
          <a:p>
            <a:pPr>
              <a:spcAft>
                <a:spcPts val="450"/>
              </a:spcAft>
              <a:defRPr/>
            </a:pPr>
            <a:r>
              <a:rPr lang="it-IT" b="1">
                <a:solidFill>
                  <a:srgbClr val="005289"/>
                </a:solidFill>
                <a:latin typeface="Avenir Medium"/>
              </a:rPr>
              <a:t>Giugno 2022 </a:t>
            </a:r>
            <a:endParaRPr lang="en-US" b="1">
              <a:solidFill>
                <a:srgbClr val="005289"/>
              </a:solidFill>
              <a:latin typeface="Avenir"/>
            </a:endParaRPr>
          </a:p>
        </p:txBody>
      </p:sp>
      <p:sp>
        <p:nvSpPr>
          <p:cNvPr id="20" name="CasellaDiTesto 11"/>
          <p:cNvSpPr txBox="1"/>
          <p:nvPr/>
        </p:nvSpPr>
        <p:spPr bwMode="auto">
          <a:xfrm>
            <a:off x="2939524" y="4280760"/>
            <a:ext cx="4545868" cy="1477328"/>
          </a:xfrm>
          <a:prstGeom prst="rect">
            <a:avLst/>
          </a:prstGeom>
          <a:solidFill>
            <a:srgbClr val="CC3399"/>
          </a:solidFill>
          <a:ln>
            <a:solidFill>
              <a:srgbClr val="002A4A"/>
            </a:solidFill>
          </a:ln>
        </p:spPr>
        <p:txBody>
          <a:bodyPr wrap="square">
            <a:spAutoFit/>
          </a:bodyPr>
          <a:lstStyle/>
          <a:p>
            <a:pPr>
              <a:defRPr/>
            </a:pPr>
            <a:r>
              <a:rPr lang="it-IT" b="1">
                <a:solidFill>
                  <a:schemeClr val="bg1"/>
                </a:solidFill>
                <a:latin typeface="Avenir"/>
              </a:rPr>
              <a:t>Favorire la transizione verso un sistema aperto, trasparente, equo, inclusivo, in cui la comunità scientifica si riappropri della comunicazione dei risultati della ricerca, con benefici per l’intera società</a:t>
            </a:r>
            <a:endParaRPr/>
          </a:p>
        </p:txBody>
      </p:sp>
      <p:grpSp>
        <p:nvGrpSpPr>
          <p:cNvPr id="24" name="Group 23"/>
          <p:cNvGrpSpPr/>
          <p:nvPr/>
        </p:nvGrpSpPr>
        <p:grpSpPr bwMode="auto">
          <a:xfrm>
            <a:off x="331889" y="3522058"/>
            <a:ext cx="2230161" cy="2512941"/>
            <a:chOff x="376726" y="1675371"/>
            <a:chExt cx="3309452" cy="3644180"/>
          </a:xfrm>
        </p:grpSpPr>
        <p:pic>
          <p:nvPicPr>
            <p:cNvPr id="21" name="Immagine 7"/>
            <p:cNvPicPr>
              <a:picLocks noChangeAspect="1"/>
            </p:cNvPicPr>
            <p:nvPr/>
          </p:nvPicPr>
          <p:blipFill>
            <a:blip r:embed="rId4"/>
            <a:stretch/>
          </p:blipFill>
          <p:spPr bwMode="auto">
            <a:xfrm>
              <a:off x="486687" y="5045707"/>
              <a:ext cx="3042710" cy="273844"/>
            </a:xfrm>
            <a:prstGeom prst="rect">
              <a:avLst/>
            </a:prstGeom>
            <a:ln>
              <a:solidFill>
                <a:srgbClr val="002A4A"/>
              </a:solidFill>
            </a:ln>
          </p:spPr>
        </p:pic>
        <p:pic>
          <p:nvPicPr>
            <p:cNvPr id="22" name="Immagine 4"/>
            <p:cNvPicPr>
              <a:picLocks noChangeAspect="1"/>
            </p:cNvPicPr>
            <p:nvPr/>
          </p:nvPicPr>
          <p:blipFill>
            <a:blip r:embed="rId5"/>
            <a:srcRect b="6134"/>
            <a:stretch/>
          </p:blipFill>
          <p:spPr bwMode="auto">
            <a:xfrm>
              <a:off x="581407" y="2885555"/>
              <a:ext cx="2917697" cy="2033502"/>
            </a:xfrm>
            <a:prstGeom prst="rect">
              <a:avLst/>
            </a:prstGeom>
            <a:ln>
              <a:solidFill>
                <a:srgbClr val="002A4A"/>
              </a:solidFill>
            </a:ln>
          </p:spPr>
        </p:pic>
        <p:pic>
          <p:nvPicPr>
            <p:cNvPr id="23" name="Immagine 1"/>
            <p:cNvPicPr>
              <a:picLocks noChangeAspect="1"/>
            </p:cNvPicPr>
            <p:nvPr/>
          </p:nvPicPr>
          <p:blipFill>
            <a:blip r:embed="rId6"/>
            <a:srcRect r="-1688" b="56928"/>
            <a:stretch/>
          </p:blipFill>
          <p:spPr bwMode="auto">
            <a:xfrm>
              <a:off x="376726" y="1675371"/>
              <a:ext cx="3309452" cy="1104222"/>
            </a:xfrm>
            <a:prstGeom prst="rect">
              <a:avLst/>
            </a:prstGeom>
          </p:spPr>
        </p:pic>
      </p:grpSp>
      <p:sp>
        <p:nvSpPr>
          <p:cNvPr id="25" name="TextBox 24"/>
          <p:cNvSpPr txBox="1"/>
          <p:nvPr/>
        </p:nvSpPr>
        <p:spPr bwMode="auto">
          <a:xfrm>
            <a:off x="7640855" y="4280760"/>
            <a:ext cx="3911976" cy="1754326"/>
          </a:xfrm>
          <a:prstGeom prst="rect">
            <a:avLst/>
          </a:prstGeom>
          <a:solidFill>
            <a:srgbClr val="4A66AC"/>
          </a:solidFill>
        </p:spPr>
        <p:txBody>
          <a:bodyPr wrap="square" rtlCol="0">
            <a:spAutoFit/>
          </a:bodyPr>
          <a:lstStyle/>
          <a:p>
            <a:pPr>
              <a:defRPr/>
            </a:pPr>
            <a:r>
              <a:rPr>
                <a:solidFill>
                  <a:schemeClr val="bg1"/>
                </a:solidFill>
                <a:latin typeface="Avenir Medium"/>
              </a:rPr>
              <a:t>Pubblicazioni scientifiche</a:t>
            </a:r>
            <a:endParaRPr/>
          </a:p>
          <a:p>
            <a:pPr>
              <a:defRPr/>
            </a:pPr>
            <a:r>
              <a:rPr>
                <a:solidFill>
                  <a:schemeClr val="bg1"/>
                </a:solidFill>
                <a:latin typeface="Avenir Medium"/>
              </a:rPr>
              <a:t>Dati della ricerca</a:t>
            </a:r>
            <a:endParaRPr/>
          </a:p>
          <a:p>
            <a:pPr>
              <a:defRPr/>
            </a:pPr>
            <a:r>
              <a:rPr>
                <a:solidFill>
                  <a:schemeClr val="bg1"/>
                </a:solidFill>
                <a:latin typeface="Avenir Medium"/>
              </a:rPr>
              <a:t>Valutazione della ricerca</a:t>
            </a:r>
            <a:endParaRPr/>
          </a:p>
          <a:p>
            <a:pPr>
              <a:defRPr/>
            </a:pPr>
            <a:r>
              <a:rPr>
                <a:solidFill>
                  <a:schemeClr val="bg1"/>
                </a:solidFill>
                <a:latin typeface="Avenir Medium"/>
              </a:rPr>
              <a:t>Coordinamento</a:t>
            </a:r>
            <a:r>
              <a:rPr lang="en-GB">
                <a:solidFill>
                  <a:schemeClr val="bg1"/>
                </a:solidFill>
                <a:latin typeface="Avenir Medium"/>
              </a:rPr>
              <a:t> a livello </a:t>
            </a:r>
            <a:r>
              <a:rPr>
                <a:solidFill>
                  <a:schemeClr val="bg1"/>
                </a:solidFill>
                <a:latin typeface="Avenir Medium"/>
              </a:rPr>
              <a:t>europeo</a:t>
            </a:r>
          </a:p>
          <a:p>
            <a:pPr>
              <a:defRPr/>
            </a:pPr>
            <a:r>
              <a:rPr lang="en-GB">
                <a:solidFill>
                  <a:schemeClr val="bg1"/>
                </a:solidFill>
                <a:latin typeface="Avenir Medium"/>
              </a:rPr>
              <a:t>Apertura d</a:t>
            </a:r>
            <a:r>
              <a:rPr>
                <a:solidFill>
                  <a:schemeClr val="bg1"/>
                </a:solidFill>
                <a:latin typeface="Avenir Medium"/>
              </a:rPr>
              <a:t>ati</a:t>
            </a:r>
            <a:r>
              <a:rPr lang="en-GB">
                <a:solidFill>
                  <a:schemeClr val="bg1"/>
                </a:solidFill>
                <a:latin typeface="Avenir Medium"/>
              </a:rPr>
              <a:t> ricerca</a:t>
            </a:r>
            <a:r>
              <a:rPr>
                <a:solidFill>
                  <a:schemeClr val="bg1"/>
                </a:solidFill>
                <a:latin typeface="Avenir Medium"/>
              </a:rPr>
              <a:t> </a:t>
            </a:r>
            <a:r>
              <a:rPr lang="en-GB">
                <a:solidFill>
                  <a:schemeClr val="bg1"/>
                </a:solidFill>
                <a:latin typeface="Avenir Medium"/>
              </a:rPr>
              <a:t>su </a:t>
            </a:r>
            <a:r>
              <a:rPr>
                <a:solidFill>
                  <a:schemeClr val="bg1"/>
                </a:solidFill>
                <a:latin typeface="Avenir Medium"/>
              </a:rPr>
              <a:t>emergenze sanitarie</a:t>
            </a:r>
            <a:endParaRPr/>
          </a:p>
        </p:txBody>
      </p:sp>
      <p:sp>
        <p:nvSpPr>
          <p:cNvPr id="4" name="CasellaDiTesto 3"/>
          <p:cNvSpPr txBox="1"/>
          <p:nvPr/>
        </p:nvSpPr>
        <p:spPr bwMode="auto">
          <a:xfrm>
            <a:off x="2962666" y="3844222"/>
            <a:ext cx="1350050" cy="400110"/>
          </a:xfrm>
          <a:prstGeom prst="rect">
            <a:avLst/>
          </a:prstGeom>
          <a:noFill/>
        </p:spPr>
        <p:txBody>
          <a:bodyPr wrap="none" rtlCol="0">
            <a:spAutoFit/>
          </a:bodyPr>
          <a:lstStyle/>
          <a:p>
            <a:pPr>
              <a:defRPr/>
            </a:pPr>
            <a:r>
              <a:rPr lang="it-IT" sz="2000" b="1">
                <a:solidFill>
                  <a:srgbClr val="CC3399"/>
                </a:solidFill>
                <a:latin typeface="Avenir Black"/>
              </a:rPr>
              <a:t>Obiettivo</a:t>
            </a:r>
            <a:endParaRPr/>
          </a:p>
        </p:txBody>
      </p:sp>
      <p:sp>
        <p:nvSpPr>
          <p:cNvPr id="7" name="CasellaDiTesto 6"/>
          <p:cNvSpPr txBox="1"/>
          <p:nvPr/>
        </p:nvSpPr>
        <p:spPr bwMode="auto">
          <a:xfrm>
            <a:off x="7640855" y="3844222"/>
            <a:ext cx="2337499" cy="400110"/>
          </a:xfrm>
          <a:prstGeom prst="rect">
            <a:avLst/>
          </a:prstGeom>
          <a:noFill/>
        </p:spPr>
        <p:txBody>
          <a:bodyPr wrap="none" rtlCol="0">
            <a:spAutoFit/>
          </a:bodyPr>
          <a:lstStyle/>
          <a:p>
            <a:pPr>
              <a:defRPr/>
            </a:pPr>
            <a:r>
              <a:rPr lang="it-IT" sz="2000" b="1">
                <a:solidFill>
                  <a:srgbClr val="2A3990"/>
                </a:solidFill>
                <a:latin typeface="Avenir Black"/>
              </a:rPr>
              <a:t>Assi di Intervento</a:t>
            </a:r>
            <a:endParaRPr/>
          </a:p>
        </p:txBody>
      </p:sp>
      <p:sp>
        <p:nvSpPr>
          <p:cNvPr id="9" name="CasellaDiTesto 8"/>
          <p:cNvSpPr txBox="1"/>
          <p:nvPr/>
        </p:nvSpPr>
        <p:spPr bwMode="auto">
          <a:xfrm>
            <a:off x="331889" y="32746"/>
            <a:ext cx="7633252" cy="369332"/>
          </a:xfrm>
          <a:prstGeom prst="rect">
            <a:avLst/>
          </a:prstGeom>
          <a:noFill/>
        </p:spPr>
        <p:txBody>
          <a:bodyPr wrap="square">
            <a:spAutoFit/>
          </a:bodyPr>
          <a:lstStyle/>
          <a:p>
            <a:pPr>
              <a:defRPr/>
            </a:pPr>
            <a:r>
              <a:rPr lang="it-IT" sz="1800" b="1">
                <a:solidFill>
                  <a:srgbClr val="005289"/>
                </a:solidFill>
                <a:latin typeface="Avenir Medium"/>
              </a:rPr>
              <a:t>Novembre  2021 </a:t>
            </a:r>
            <a:endParaRPr lang="it-IT"/>
          </a:p>
        </p:txBody>
      </p:sp>
      <p:pic>
        <p:nvPicPr>
          <p:cNvPr id="17" name="Picture 16"/>
          <p:cNvPicPr>
            <a:picLocks noChangeAspect="1"/>
          </p:cNvPicPr>
          <p:nvPr/>
        </p:nvPicPr>
        <p:blipFill>
          <a:blip r:embed="rId7"/>
          <a:stretch/>
        </p:blipFill>
        <p:spPr bwMode="auto">
          <a:xfrm>
            <a:off x="1507137" y="6413297"/>
            <a:ext cx="1036275" cy="365125"/>
          </a:xfrm>
          <a:prstGeom prst="rect">
            <a:avLst/>
          </a:prstGeom>
        </p:spPr>
      </p:pic>
      <p:sp>
        <p:nvSpPr>
          <p:cNvPr id="26" name="Footer Placeholder 3"/>
          <p:cNvSpPr txBox="1"/>
          <p:nvPr/>
        </p:nvSpPr>
        <p:spPr bwMode="auto">
          <a:xfrm>
            <a:off x="6751127" y="6416162"/>
            <a:ext cx="4656571"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sp>
        <p:nvSpPr>
          <p:cNvPr id="3" name="Striped Right Arrow 2"/>
          <p:cNvSpPr/>
          <p:nvPr/>
        </p:nvSpPr>
        <p:spPr bwMode="auto">
          <a:xfrm rot="7572495">
            <a:off x="10452375" y="3268038"/>
            <a:ext cx="1569688" cy="1644366"/>
          </a:xfrm>
          <a:prstGeom prst="striped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17" name="CasellaDiTesto 16"/>
          <p:cNvSpPr txBox="1"/>
          <p:nvPr/>
        </p:nvSpPr>
        <p:spPr bwMode="auto">
          <a:xfrm rot="5400000">
            <a:off x="-1637756" y="4428450"/>
            <a:ext cx="3552511" cy="276999"/>
          </a:xfrm>
          <a:prstGeom prst="rect">
            <a:avLst/>
          </a:prstGeom>
          <a:noFill/>
        </p:spPr>
        <p:txBody>
          <a:bodyPr wrap="none" rtlCol="0">
            <a:spAutoFit/>
          </a:bodyPr>
          <a:lstStyle/>
          <a:p>
            <a:pPr>
              <a:defRPr/>
            </a:pPr>
            <a:r>
              <a:rPr lang="it-IT" sz="1200"/>
              <a:t>testi estratti da Delibera 16717. Enfasi colore aggiunta</a:t>
            </a:r>
            <a:endParaRPr/>
          </a:p>
        </p:txBody>
      </p:sp>
      <p:pic>
        <p:nvPicPr>
          <p:cNvPr id="18" name="Immagine 17"/>
          <p:cNvPicPr>
            <a:picLocks noChangeAspect="1"/>
          </p:cNvPicPr>
          <p:nvPr/>
        </p:nvPicPr>
        <p:blipFill>
          <a:blip r:embed="rId3"/>
          <a:stretch/>
        </p:blipFill>
        <p:spPr bwMode="auto">
          <a:xfrm>
            <a:off x="1917794" y="79578"/>
            <a:ext cx="8356408" cy="4380287"/>
          </a:xfrm>
          <a:prstGeom prst="rect">
            <a:avLst/>
          </a:prstGeom>
        </p:spPr>
      </p:pic>
      <p:pic>
        <p:nvPicPr>
          <p:cNvPr id="19" name="Immagine 18"/>
          <p:cNvPicPr>
            <a:picLocks noChangeAspect="1"/>
          </p:cNvPicPr>
          <p:nvPr/>
        </p:nvPicPr>
        <p:blipFill>
          <a:blip r:embed="rId4"/>
          <a:stretch/>
        </p:blipFill>
        <p:spPr bwMode="auto">
          <a:xfrm>
            <a:off x="1643869" y="4566949"/>
            <a:ext cx="8904259" cy="1686600"/>
          </a:xfrm>
          <a:prstGeom prst="rect">
            <a:avLst/>
          </a:prstGeom>
        </p:spPr>
      </p:pic>
      <p:sp>
        <p:nvSpPr>
          <p:cNvPr id="2" name="CasellaDiTesto 1">
            <a:hlinkClick r:id="rId5"/>
          </p:cNvPr>
          <p:cNvSpPr txBox="1"/>
          <p:nvPr/>
        </p:nvSpPr>
        <p:spPr bwMode="auto">
          <a:xfrm rot="2163732">
            <a:off x="7987909" y="1347833"/>
            <a:ext cx="4479251" cy="523220"/>
          </a:xfrm>
          <a:prstGeom prst="rect">
            <a:avLst/>
          </a:prstGeom>
          <a:noFill/>
        </p:spPr>
        <p:txBody>
          <a:bodyPr wrap="square">
            <a:spAutoFit/>
          </a:bodyPr>
          <a:lstStyle/>
          <a:p>
            <a:pPr>
              <a:defRPr/>
            </a:pPr>
            <a:r>
              <a:rPr lang="it-IT" sz="1400" b="1">
                <a:highlight>
                  <a:srgbClr val="FFFF00"/>
                </a:highlight>
                <a:latin typeface="Courier New"/>
                <a:cs typeface="Courier New"/>
              </a:rPr>
              <a:t>DOI: </a:t>
            </a:r>
            <a:r>
              <a:rPr lang="en-GB" sz="1400" b="1">
                <a:highlight>
                  <a:srgbClr val="FFFF00"/>
                </a:highlight>
                <a:latin typeface="Courier New"/>
                <a:cs typeface="Courier New"/>
              </a:rPr>
              <a:t>https://doi.org/10.15161/oar.it/143269</a:t>
            </a:r>
            <a:endParaRPr lang="it-IT" sz="1400" b="1">
              <a:highlight>
                <a:srgbClr val="FFFF00"/>
              </a:highlight>
              <a:latin typeface="Courier New"/>
              <a:cs typeface="Courier New"/>
            </a:endParaRPr>
          </a:p>
        </p:txBody>
      </p:sp>
      <p:sp>
        <p:nvSpPr>
          <p:cNvPr id="6" name="Footer Placeholder 3"/>
          <p:cNvSpPr txBox="1"/>
          <p:nvPr/>
        </p:nvSpPr>
        <p:spPr bwMode="auto">
          <a:xfrm>
            <a:off x="6751127" y="6416162"/>
            <a:ext cx="8376029"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pic>
        <p:nvPicPr>
          <p:cNvPr id="7" name="Picture 6"/>
          <p:cNvPicPr>
            <a:picLocks noChangeAspect="1"/>
          </p:cNvPicPr>
          <p:nvPr/>
        </p:nvPicPr>
        <p:blipFill>
          <a:blip r:embed="rId6"/>
          <a:stretch/>
        </p:blipFill>
        <p:spPr bwMode="auto">
          <a:xfrm>
            <a:off x="1507137" y="6413297"/>
            <a:ext cx="1036275" cy="365125"/>
          </a:xfrm>
          <a:prstGeom prst="rect">
            <a:avLst/>
          </a:prstGeom>
        </p:spPr>
      </p:pic>
      <p:sp>
        <p:nvSpPr>
          <p:cNvPr id="8" name="Footer Placeholder 3"/>
          <p:cNvSpPr txBox="1"/>
          <p:nvPr/>
        </p:nvSpPr>
        <p:spPr bwMode="auto">
          <a:xfrm>
            <a:off x="6751127" y="6416162"/>
            <a:ext cx="4656571"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asellaDiTesto 3"/>
          <p:cNvSpPr txBox="1"/>
          <p:nvPr/>
        </p:nvSpPr>
        <p:spPr bwMode="auto">
          <a:xfrm>
            <a:off x="1053796" y="881340"/>
            <a:ext cx="9309403" cy="3922869"/>
          </a:xfrm>
          <a:prstGeom prst="rect">
            <a:avLst/>
          </a:prstGeom>
          <a:noFill/>
        </p:spPr>
        <p:txBody>
          <a:bodyPr wrap="square">
            <a:spAutoFit/>
          </a:bodyPr>
          <a:lstStyle/>
          <a:p>
            <a:pPr algn="ctr">
              <a:lnSpc>
                <a:spcPct val="150000"/>
              </a:lnSpc>
              <a:defRPr/>
            </a:pPr>
            <a:r>
              <a:rPr lang="it-IT" sz="2400" b="1">
                <a:solidFill>
                  <a:srgbClr val="0432FF"/>
                </a:solidFill>
                <a:latin typeface="Avenir Book"/>
              </a:rPr>
              <a:t>Hanno contribuito alla preparazione del  Disciplinare</a:t>
            </a:r>
            <a:endParaRPr/>
          </a:p>
          <a:p>
            <a:pPr algn="ctr">
              <a:lnSpc>
                <a:spcPct val="150000"/>
              </a:lnSpc>
              <a:defRPr/>
            </a:pPr>
            <a:r>
              <a:rPr lang="it-IT" sz="2400">
                <a:latin typeface="Avenir Book"/>
              </a:rPr>
              <a:t>Il Gruppo di Lavoro Open Science</a:t>
            </a:r>
            <a:endParaRPr/>
          </a:p>
          <a:p>
            <a:pPr algn="ctr">
              <a:lnSpc>
                <a:spcPts val="3580"/>
              </a:lnSpc>
              <a:defRPr/>
            </a:pPr>
            <a:r>
              <a:rPr lang="it-IT" sz="2400">
                <a:latin typeface="Avenir Book"/>
                <a:ea typeface="Calibri"/>
              </a:rPr>
              <a:t>Pasquale Lubrano - </a:t>
            </a:r>
            <a:r>
              <a:rPr lang="it-IT" sz="2400" i="1">
                <a:latin typeface="Avenir Book"/>
                <a:ea typeface="Calibri"/>
              </a:rPr>
              <a:t>Gruppo di Lavoro Valutazione (2015-2022)</a:t>
            </a:r>
            <a:endParaRPr/>
          </a:p>
          <a:p>
            <a:pPr algn="ctr">
              <a:lnSpc>
                <a:spcPts val="3580"/>
              </a:lnSpc>
              <a:defRPr/>
            </a:pPr>
            <a:r>
              <a:rPr lang="it-IT" sz="2400">
                <a:latin typeface="Avenir Book"/>
                <a:ea typeface="Calibri"/>
              </a:rPr>
              <a:t>Eleonora Bovo - </a:t>
            </a:r>
            <a:r>
              <a:rPr lang="it-IT" sz="2400" i="1">
                <a:latin typeface="Avenir Book"/>
                <a:ea typeface="Calibri"/>
              </a:rPr>
              <a:t>Servizio Professionale Legale e Contenzioso</a:t>
            </a:r>
            <a:endParaRPr/>
          </a:p>
          <a:p>
            <a:pPr algn="ctr">
              <a:lnSpc>
                <a:spcPts val="3580"/>
              </a:lnSpc>
              <a:defRPr/>
            </a:pPr>
            <a:r>
              <a:rPr lang="it-IT" sz="2400">
                <a:latin typeface="Avenir Book"/>
                <a:ea typeface="Calibri"/>
              </a:rPr>
              <a:t> Ilaria Giammarioli -</a:t>
            </a:r>
            <a:r>
              <a:rPr lang="it-IT" sz="2400" i="1">
                <a:latin typeface="Avenir Book"/>
                <a:ea typeface="Calibri"/>
              </a:rPr>
              <a:t>Servizio Trasferimento Tecnologico</a:t>
            </a:r>
            <a:endParaRPr/>
          </a:p>
          <a:p>
            <a:pPr algn="ctr">
              <a:lnSpc>
                <a:spcPts val="3580"/>
              </a:lnSpc>
              <a:defRPr/>
            </a:pPr>
            <a:r>
              <a:rPr lang="it-IT" sz="2400">
                <a:latin typeface="Avenir Book"/>
                <a:ea typeface="Calibri"/>
              </a:rPr>
              <a:t>Attilio Sequi  - </a:t>
            </a:r>
            <a:r>
              <a:rPr lang="it-IT" sz="2400" i="1">
                <a:latin typeface="Avenir Book"/>
              </a:rPr>
              <a:t>Direzione Servizi alla ricerca</a:t>
            </a:r>
            <a:endParaRPr/>
          </a:p>
          <a:p>
            <a:pPr algn="ctr">
              <a:lnSpc>
                <a:spcPts val="3580"/>
              </a:lnSpc>
              <a:defRPr/>
            </a:pPr>
            <a:r>
              <a:rPr lang="it-IT" sz="2400">
                <a:latin typeface="Avenir Book"/>
              </a:rPr>
              <a:t>Simona Fiori – </a:t>
            </a:r>
            <a:r>
              <a:rPr lang="it-IT" sz="2400" i="1">
                <a:latin typeface="Avenir Book"/>
              </a:rPr>
              <a:t>Direzione Gestione e Finanza</a:t>
            </a:r>
            <a:br>
              <a:rPr lang="it-IT">
                <a:latin typeface="Avenir Book"/>
              </a:rPr>
            </a:br>
            <a:endParaRPr lang="it-IT">
              <a:latin typeface="Avenir Book"/>
            </a:endParaRPr>
          </a:p>
        </p:txBody>
      </p:sp>
      <p:pic>
        <p:nvPicPr>
          <p:cNvPr id="3" name="Picture 2"/>
          <p:cNvPicPr>
            <a:picLocks noChangeAspect="1"/>
          </p:cNvPicPr>
          <p:nvPr/>
        </p:nvPicPr>
        <p:blipFill>
          <a:blip r:embed="rId3"/>
          <a:stretch/>
        </p:blipFill>
        <p:spPr bwMode="auto">
          <a:xfrm>
            <a:off x="1507137" y="6413297"/>
            <a:ext cx="1036275" cy="365125"/>
          </a:xfrm>
          <a:prstGeom prst="rect">
            <a:avLst/>
          </a:prstGeom>
        </p:spPr>
      </p:pic>
      <p:sp>
        <p:nvSpPr>
          <p:cNvPr id="2" name="TextBox 1"/>
          <p:cNvSpPr txBox="1"/>
          <p:nvPr/>
        </p:nvSpPr>
        <p:spPr bwMode="auto">
          <a:xfrm>
            <a:off x="4560848" y="5239421"/>
            <a:ext cx="3631122" cy="369332"/>
          </a:xfrm>
          <a:prstGeom prst="rect">
            <a:avLst/>
          </a:prstGeom>
          <a:noFill/>
        </p:spPr>
        <p:txBody>
          <a:bodyPr wrap="none" rtlCol="0">
            <a:spAutoFit/>
          </a:bodyPr>
          <a:lstStyle/>
          <a:p>
            <a:pPr>
              <a:defRPr/>
            </a:pPr>
            <a:r>
              <a:rPr b="1">
                <a:latin typeface="Courier New"/>
                <a:cs typeface="Courier New"/>
              </a:rPr>
              <a:t>openscience@lists.infn.it</a:t>
            </a:r>
            <a:endParaRPr/>
          </a:p>
        </p:txBody>
      </p:sp>
      <p:sp>
        <p:nvSpPr>
          <p:cNvPr id="5" name="Footer Placeholder 3"/>
          <p:cNvSpPr txBox="1"/>
          <p:nvPr/>
        </p:nvSpPr>
        <p:spPr bwMode="auto">
          <a:xfrm>
            <a:off x="6751127" y="6416162"/>
            <a:ext cx="4656571"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6730" y="-107872"/>
            <a:ext cx="7905964" cy="813017"/>
          </a:xfrm>
        </p:spPr>
        <p:txBody>
          <a:bodyPr>
            <a:normAutofit/>
          </a:bodyPr>
          <a:lstStyle/>
          <a:p>
            <a:pPr>
              <a:defRPr/>
            </a:pPr>
            <a:r>
              <a:rPr lang="en-GB" sz="3600" b="1">
                <a:solidFill>
                  <a:srgbClr val="011893"/>
                </a:solidFill>
                <a:latin typeface="Avenir Medium"/>
              </a:rPr>
              <a:t>Storia dell’archivio</a:t>
            </a:r>
            <a:endParaRPr sz="3600" b="1">
              <a:solidFill>
                <a:srgbClr val="011893"/>
              </a:solidFill>
              <a:latin typeface="Avenir Medium"/>
            </a:endParaRPr>
          </a:p>
        </p:txBody>
      </p:sp>
      <p:sp>
        <p:nvSpPr>
          <p:cNvPr id="5" name="Slide Number Placeholder 4"/>
          <p:cNvSpPr>
            <a:spLocks noGrp="1"/>
          </p:cNvSpPr>
          <p:nvPr>
            <p:ph type="sldNum" sz="quarter" idx="12"/>
          </p:nvPr>
        </p:nvSpPr>
        <p:spPr bwMode="auto">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457200">
              <a:defRPr sz="1800">
                <a:solidFill>
                  <a:srgbClr val="FFFFFF"/>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BA258971-2581-1140-A045-EF224496870B}" type="slidenum">
              <a:rPr lang="en-US"/>
              <a:t>13</a:t>
            </a:fld>
            <a:endParaRPr lang="en-US"/>
          </a:p>
        </p:txBody>
      </p:sp>
      <p:sp>
        <p:nvSpPr>
          <p:cNvPr id="6" name="Content Placeholder 5"/>
          <p:cNvSpPr>
            <a:spLocks noGrp="1"/>
          </p:cNvSpPr>
          <p:nvPr>
            <p:ph idx="1"/>
          </p:nvPr>
        </p:nvSpPr>
        <p:spPr bwMode="auto">
          <a:xfrm>
            <a:off x="859610" y="549493"/>
            <a:ext cx="10740272" cy="5495707"/>
          </a:xfrm>
          <a:prstGeom prst="rect">
            <a:avLst/>
          </a:prstGeom>
          <a:solidFill>
            <a:schemeClr val="bg1">
              <a:lumMod val="95000"/>
            </a:schemeClr>
          </a:solidFill>
        </p:spPr>
        <p:txBody>
          <a:bodyPr lIns="90000">
            <a:noAutofit/>
          </a:bodyPr>
          <a:lstStyle/>
          <a:p>
            <a:pPr>
              <a:spcBef>
                <a:spcPts val="2200"/>
              </a:spcBef>
              <a:defRPr/>
            </a:pPr>
            <a:r>
              <a:rPr sz="2400" b="1">
                <a:solidFill>
                  <a:srgbClr val="F2794D"/>
                </a:solidFill>
                <a:latin typeface="Aptos"/>
              </a:rPr>
              <a:t>dal 2017 circa - pilot a Catania (Roberto Barbera, Riccardo Rotondo et al.)</a:t>
            </a:r>
            <a:endParaRPr/>
          </a:p>
          <a:p>
            <a:pPr>
              <a:spcBef>
                <a:spcPts val="2200"/>
              </a:spcBef>
              <a:defRPr/>
            </a:pPr>
            <a:r>
              <a:rPr sz="2400" b="1">
                <a:solidFill>
                  <a:srgbClr val="F2794D"/>
                </a:solidFill>
                <a:latin typeface="Aptos"/>
              </a:rPr>
              <a:t>2018 Prima presentazione alla Giunta Esecutiva</a:t>
            </a:r>
            <a:endParaRPr/>
          </a:p>
          <a:p>
            <a:pPr>
              <a:spcBef>
                <a:spcPts val="2200"/>
              </a:spcBef>
              <a:defRPr/>
            </a:pPr>
            <a:r>
              <a:rPr sz="2400" b="1">
                <a:solidFill>
                  <a:srgbClr val="F2794D"/>
                </a:solidFill>
                <a:latin typeface="Aptos"/>
              </a:rPr>
              <a:t>2019 Conceptual Design Report</a:t>
            </a:r>
            <a:endParaRPr/>
          </a:p>
          <a:p>
            <a:pPr lvl="1">
              <a:lnSpc>
                <a:spcPts val="2020"/>
              </a:lnSpc>
              <a:defRPr/>
            </a:pPr>
            <a:r>
              <a:rPr lang="it-IT" sz="1800">
                <a:solidFill>
                  <a:srgbClr val="000000"/>
                </a:solidFill>
                <a:latin typeface="Aptos"/>
                <a:ea typeface="Calibri"/>
              </a:rPr>
              <a:t>   </a:t>
            </a:r>
            <a:r>
              <a:rPr lang="en-GB" sz="1400" u="sng">
                <a:latin typeface="Aptos"/>
                <a:hlinkClick r:id="rId3" tooltip="https://doi.org/10.15161/oar.it/77118"/>
              </a:rPr>
              <a:t>https://doi.org/10.15161/oar.it/77118</a:t>
            </a:r>
            <a:endParaRPr lang="en-GB" sz="1400">
              <a:latin typeface="Aptos"/>
            </a:endParaRPr>
          </a:p>
          <a:p>
            <a:pPr>
              <a:spcBef>
                <a:spcPts val="2200"/>
              </a:spcBef>
              <a:defRPr/>
            </a:pPr>
            <a:r>
              <a:rPr lang="it-IT" sz="2400" b="1">
                <a:solidFill>
                  <a:srgbClr val="F2794D"/>
                </a:solidFill>
                <a:latin typeface="Aptos"/>
              </a:rPr>
              <a:t>2020 Prima versione del disciplinare</a:t>
            </a:r>
            <a:endParaRPr/>
          </a:p>
          <a:p>
            <a:pPr>
              <a:spcBef>
                <a:spcPts val="2200"/>
              </a:spcBef>
              <a:defRPr/>
            </a:pPr>
            <a:r>
              <a:rPr lang="it-IT" sz="2400" b="1">
                <a:solidFill>
                  <a:srgbClr val="F2794D"/>
                </a:solidFill>
                <a:latin typeface="Aptos"/>
              </a:rPr>
              <a:t>2021 Approvazione della GE con modifiche agli artt.8 e 9</a:t>
            </a:r>
            <a:endParaRPr/>
          </a:p>
          <a:p>
            <a:pPr>
              <a:spcBef>
                <a:spcPts val="2200"/>
              </a:spcBef>
              <a:defRPr/>
            </a:pPr>
            <a:r>
              <a:rPr lang="it-IT" sz="2400" b="1">
                <a:solidFill>
                  <a:srgbClr val="F2794D"/>
                </a:solidFill>
                <a:latin typeface="Aptos"/>
              </a:rPr>
              <a:t>2023 Seconda versione del disciplinare delib. CD luglio 2023</a:t>
            </a:r>
            <a:endParaRPr/>
          </a:p>
          <a:p>
            <a:pPr lvl="1">
              <a:spcBef>
                <a:spcPts val="2200"/>
              </a:spcBef>
              <a:defRPr/>
            </a:pPr>
            <a:r>
              <a:rPr lang="en-GB" sz="1400" b="0" i="0" u="sng" strike="noStrike">
                <a:solidFill>
                  <a:srgbClr val="CB6D04"/>
                </a:solidFill>
                <a:latin typeface="Aptos"/>
                <a:hlinkClick r:id="rId4" tooltip="https://doi.org/10.15161/oar.it/143269"/>
              </a:rPr>
              <a:t>https://doi.org/10.15161/oar.it/143269</a:t>
            </a:r>
            <a:endParaRPr lang="it-IT" sz="1400" b="1">
              <a:solidFill>
                <a:srgbClr val="F2794D"/>
              </a:solidFill>
              <a:latin typeface="Aptos"/>
            </a:endParaRPr>
          </a:p>
          <a:p>
            <a:pPr>
              <a:spcBef>
                <a:spcPts val="2200"/>
              </a:spcBef>
              <a:defRPr/>
            </a:pPr>
            <a:r>
              <a:rPr lang="it-IT" sz="2400" b="1">
                <a:solidFill>
                  <a:srgbClr val="F2794D"/>
                </a:solidFill>
                <a:latin typeface="Aptos"/>
              </a:rPr>
              <a:t>2024 Inizio migrazione da Catania a servizi nazionali CNAF e upgrade da INVENIO 3 a INVENIO 12</a:t>
            </a:r>
            <a:endParaRPr/>
          </a:p>
          <a:p>
            <a:pPr>
              <a:spcBef>
                <a:spcPts val="2200"/>
              </a:spcBef>
              <a:defRPr/>
            </a:pPr>
            <a:r>
              <a:rPr lang="it-IT" sz="2400" b="1">
                <a:solidFill>
                  <a:srgbClr val="F2794D"/>
                </a:solidFill>
                <a:latin typeface="Aptos"/>
              </a:rPr>
              <a:t>2025 Pasqua rilascio archivio come servizio nazionale al CNAF</a:t>
            </a:r>
            <a:endParaRPr/>
          </a:p>
          <a:p>
            <a:pPr lvl="1">
              <a:defRPr/>
            </a:pPr>
            <a:endParaRPr lang="en-GB" sz="2000">
              <a:latin typeface="Aptos"/>
            </a:endParaRPr>
          </a:p>
        </p:txBody>
      </p:sp>
      <p:pic>
        <p:nvPicPr>
          <p:cNvPr id="7" name="Picture 6"/>
          <p:cNvPicPr>
            <a:picLocks noChangeAspect="1"/>
          </p:cNvPicPr>
          <p:nvPr/>
        </p:nvPicPr>
        <p:blipFill>
          <a:blip r:embed="rId5"/>
          <a:stretch/>
        </p:blipFill>
        <p:spPr bwMode="auto">
          <a:xfrm>
            <a:off x="1507137" y="6413297"/>
            <a:ext cx="1036275" cy="365125"/>
          </a:xfrm>
          <a:prstGeom prst="rect">
            <a:avLst/>
          </a:prstGeom>
        </p:spPr>
      </p:pic>
      <p:sp>
        <p:nvSpPr>
          <p:cNvPr id="8" name="Footer Placeholder 3"/>
          <p:cNvSpPr txBox="1"/>
          <p:nvPr/>
        </p:nvSpPr>
        <p:spPr bwMode="auto">
          <a:xfrm>
            <a:off x="6751127" y="6416162"/>
            <a:ext cx="4656571"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5864" y="146302"/>
            <a:ext cx="7905964" cy="813017"/>
          </a:xfrm>
        </p:spPr>
        <p:txBody>
          <a:bodyPr>
            <a:normAutofit/>
          </a:bodyPr>
          <a:lstStyle/>
          <a:p>
            <a:pPr>
              <a:defRPr/>
            </a:pPr>
            <a:r>
              <a:rPr lang="en-GB" sz="3600" b="1">
                <a:solidFill>
                  <a:srgbClr val="011893"/>
                </a:solidFill>
                <a:latin typeface="Avenir Medium"/>
              </a:rPr>
              <a:t>Disciplinare /1</a:t>
            </a:r>
            <a:endParaRPr sz="3600" b="1">
              <a:solidFill>
                <a:srgbClr val="011893"/>
              </a:solidFill>
              <a:latin typeface="Avenir Medium"/>
            </a:endParaRPr>
          </a:p>
        </p:txBody>
      </p:sp>
      <p:sp>
        <p:nvSpPr>
          <p:cNvPr id="5" name="Slide Number Placeholder 4"/>
          <p:cNvSpPr>
            <a:spLocks noGrp="1"/>
          </p:cNvSpPr>
          <p:nvPr>
            <p:ph type="sldNum" sz="quarter" idx="12"/>
          </p:nvPr>
        </p:nvSpPr>
        <p:spPr bwMode="auto">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457200">
              <a:defRPr sz="1800">
                <a:solidFill>
                  <a:srgbClr val="FFFFFF"/>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BA258971-2581-1140-A045-EF224496870B}" type="slidenum">
              <a:rPr lang="en-US"/>
              <a:t>14</a:t>
            </a:fld>
            <a:endParaRPr lang="en-US"/>
          </a:p>
        </p:txBody>
      </p:sp>
      <p:sp>
        <p:nvSpPr>
          <p:cNvPr id="6" name="Content Placeholder 5"/>
          <p:cNvSpPr>
            <a:spLocks noGrp="1"/>
          </p:cNvSpPr>
          <p:nvPr>
            <p:ph idx="1"/>
          </p:nvPr>
        </p:nvSpPr>
        <p:spPr bwMode="auto">
          <a:xfrm>
            <a:off x="676730" y="812800"/>
            <a:ext cx="10740272" cy="5495707"/>
          </a:xfrm>
          <a:prstGeom prst="rect">
            <a:avLst/>
          </a:prstGeom>
          <a:solidFill>
            <a:schemeClr val="bg1">
              <a:lumMod val="95000"/>
            </a:schemeClr>
          </a:solidFill>
        </p:spPr>
        <p:txBody>
          <a:bodyPr lIns="90000">
            <a:noAutofit/>
          </a:bodyPr>
          <a:lstStyle/>
          <a:p>
            <a:pPr>
              <a:spcBef>
                <a:spcPts val="2200"/>
              </a:spcBef>
              <a:defRPr/>
            </a:pPr>
            <a:r>
              <a:rPr sz="2400" b="1">
                <a:solidFill>
                  <a:srgbClr val="F2794D"/>
                </a:solidFill>
                <a:latin typeface="Avenir Black"/>
              </a:rPr>
              <a:t>Art.3 Definizioni </a:t>
            </a:r>
            <a:endParaRPr/>
          </a:p>
          <a:p>
            <a:pPr lvl="1">
              <a:lnSpc>
                <a:spcPts val="2020"/>
              </a:lnSpc>
              <a:defRPr/>
            </a:pPr>
            <a:r>
              <a:rPr lang="it-IT" sz="1800" b="1">
                <a:solidFill>
                  <a:srgbClr val="000000"/>
                </a:solidFill>
                <a:latin typeface="Calibri"/>
                <a:ea typeface="Calibri"/>
              </a:rPr>
              <a:t>Prodotto della ricerca o Prodotto</a:t>
            </a:r>
            <a:r>
              <a:rPr lang="it-IT" sz="1800">
                <a:solidFill>
                  <a:srgbClr val="000000"/>
                </a:solidFill>
                <a:latin typeface="Calibri"/>
                <a:ea typeface="Calibri"/>
              </a:rPr>
              <a:t>: espressione del lavoro intellettuale destinata al dibattito scientifico e ad applicazioni tecnologiche, comprensiva di elementi quali documenti, immagini, video, tabelle, disegni, formule, software, dati</a:t>
            </a:r>
            <a:r>
              <a:rPr lang="it-IT" sz="1600" i="1">
                <a:solidFill>
                  <a:srgbClr val="000000"/>
                </a:solidFill>
                <a:latin typeface="Calibri"/>
                <a:ea typeface="Calibri"/>
              </a:rPr>
              <a:t>. </a:t>
            </a:r>
            <a:endParaRPr lang="it-IT" sz="2000" b="1">
              <a:solidFill>
                <a:srgbClr val="F2794D"/>
              </a:solidFill>
              <a:latin typeface="Avenir"/>
            </a:endParaRPr>
          </a:p>
          <a:p>
            <a:pPr>
              <a:spcBef>
                <a:spcPts val="2200"/>
              </a:spcBef>
              <a:defRPr/>
            </a:pPr>
            <a:r>
              <a:rPr lang="it-IT" sz="2400" b="1">
                <a:solidFill>
                  <a:srgbClr val="F2794D"/>
                </a:solidFill>
                <a:latin typeface="Avenir Black"/>
              </a:rPr>
              <a:t>Art.5 Obbligo di deposito di ogni prodotto</a:t>
            </a:r>
            <a:endParaRPr/>
          </a:p>
          <a:p>
            <a:pPr lvl="1">
              <a:defRPr/>
            </a:pPr>
            <a:r>
              <a:rPr lang="en-GB" sz="2000"/>
              <a:t>D</a:t>
            </a:r>
            <a:r>
              <a:rPr sz="2000"/>
              <a:t>eposito singolo, non serve duplicare se già depositato su arXiv oppure InspireHEP (CERN</a:t>
            </a:r>
            <a:r>
              <a:t>)</a:t>
            </a:r>
          </a:p>
          <a:p>
            <a:pPr marL="914400" lvl="2" indent="0">
              <a:lnSpc>
                <a:spcPts val="2260"/>
              </a:lnSpc>
              <a:buNone/>
              <a:defRPr/>
            </a:pPr>
            <a:r>
              <a:rPr lang="en-GB" sz="1800" i="1">
                <a:latin typeface="Calibri"/>
              </a:rPr>
              <a:t>5.1 Gli Autori depositano i propri Prodotti nell’Archivio istituzionale dell’INFN. Il deposito </a:t>
            </a:r>
            <a:r>
              <a:rPr lang="en-GB" sz="1800" b="1" i="1">
                <a:latin typeface="Calibri"/>
              </a:rPr>
              <a:t>non è richiesto laddove il Prodotto sia già stato depositato su arXiv oppure su InspireHEP</a:t>
            </a:r>
            <a:r>
              <a:rPr lang="en-GB" sz="1800" i="1">
                <a:latin typeface="Calibri"/>
              </a:rPr>
              <a:t>. Il Prodotto che costituisca espressione dell’attività intellettuale di più Autori costituisce oggetto di un unico deposito. </a:t>
            </a:r>
            <a:endParaRPr i="1"/>
          </a:p>
          <a:p>
            <a:pPr lvl="1">
              <a:defRPr/>
            </a:pPr>
            <a:r>
              <a:rPr sz="2000"/>
              <a:t>Rilascio di Digital Object Identifier per ogni prodotto</a:t>
            </a:r>
            <a:endParaRPr/>
          </a:p>
          <a:p>
            <a:pPr lvl="1">
              <a:defRPr/>
            </a:pPr>
            <a:r>
              <a:rPr sz="2000"/>
              <a:t>Implementa obbligo di utilizzo dell’ORCID e di Registry of Research organisations (ROR)</a:t>
            </a:r>
            <a:endParaRPr lang="en-GB" sz="2000">
              <a:latin typeface="Calibri"/>
            </a:endParaRPr>
          </a:p>
          <a:p>
            <a:pPr lvl="1">
              <a:defRPr/>
            </a:pPr>
            <a:r>
              <a:rPr lang="en-GB" sz="2000">
                <a:latin typeface="Calibri"/>
              </a:rPr>
              <a:t>Flusso di approvazione : Coordinatore (o Direttore)-  Segnalazione al Comitato dei Prodotti non congrui con i principi e le finalità dell’Ente. – Curatela per conformità dei metadata.</a:t>
            </a:r>
            <a:endParaRPr/>
          </a:p>
          <a:p>
            <a:pPr lvl="1">
              <a:defRPr/>
            </a:pPr>
            <a:r>
              <a:rPr lang="en-GB" sz="2000">
                <a:latin typeface="Calibri"/>
              </a:rPr>
              <a:t> Licenze di accesso al prodotto (CC-BY default, chiuso, embargo, altro su richiesta motivate). </a:t>
            </a:r>
            <a:endParaRPr/>
          </a:p>
          <a:p>
            <a:pPr lvl="1">
              <a:defRPr/>
            </a:pPr>
            <a:r>
              <a:rPr lang="en-GB" sz="2000">
                <a:latin typeface="Calibri"/>
              </a:rPr>
              <a:t> Esclusione obbligo per i prodotti suscettibili di brevettazione </a:t>
            </a:r>
            <a:endParaRPr/>
          </a:p>
        </p:txBody>
      </p:sp>
      <p:pic>
        <p:nvPicPr>
          <p:cNvPr id="7" name="Picture 6"/>
          <p:cNvPicPr>
            <a:picLocks noChangeAspect="1"/>
          </p:cNvPicPr>
          <p:nvPr/>
        </p:nvPicPr>
        <p:blipFill>
          <a:blip r:embed="rId3"/>
          <a:stretch/>
        </p:blipFill>
        <p:spPr bwMode="auto">
          <a:xfrm>
            <a:off x="1507137" y="6413297"/>
            <a:ext cx="1036275" cy="365125"/>
          </a:xfrm>
          <a:prstGeom prst="rect">
            <a:avLst/>
          </a:prstGeom>
        </p:spPr>
      </p:pic>
      <p:sp>
        <p:nvSpPr>
          <p:cNvPr id="8" name="Footer Placeholder 3"/>
          <p:cNvSpPr txBox="1"/>
          <p:nvPr/>
        </p:nvSpPr>
        <p:spPr bwMode="auto">
          <a:xfrm>
            <a:off x="6751127" y="6416162"/>
            <a:ext cx="4656571"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Content Placeholder 5"/>
          <p:cNvSpPr>
            <a:spLocks noGrp="1"/>
          </p:cNvSpPr>
          <p:nvPr>
            <p:ph idx="4294967295"/>
          </p:nvPr>
        </p:nvSpPr>
        <p:spPr bwMode="auto">
          <a:xfrm>
            <a:off x="691904" y="1000603"/>
            <a:ext cx="10365822" cy="4419537"/>
          </a:xfrm>
          <a:prstGeom prst="rect">
            <a:avLst/>
          </a:prstGeom>
          <a:solidFill>
            <a:schemeClr val="bg1">
              <a:lumMod val="95000"/>
            </a:schemeClr>
          </a:solidFill>
        </p:spPr>
        <p:txBody>
          <a:bodyPr lIns="90000">
            <a:noAutofit/>
          </a:bodyPr>
          <a:lstStyle/>
          <a:p>
            <a:pPr marL="457200" lvl="1" indent="0">
              <a:buNone/>
              <a:defRPr/>
            </a:pPr>
            <a:endParaRPr lang="en-GB" sz="2000" b="1">
              <a:solidFill>
                <a:srgbClr val="F2794D"/>
              </a:solidFill>
              <a:latin typeface="Avenir Black"/>
            </a:endParaRPr>
          </a:p>
          <a:p>
            <a:pPr marL="457200" lvl="1" indent="0">
              <a:buNone/>
              <a:defRPr/>
            </a:pPr>
            <a:r>
              <a:rPr sz="2000" b="1">
                <a:solidFill>
                  <a:srgbClr val="F2794D"/>
                </a:solidFill>
                <a:latin typeface="Avenir Black"/>
              </a:rPr>
              <a:t>Art.6</a:t>
            </a:r>
            <a:r>
              <a:rPr lang="en-GB" sz="2000" b="1">
                <a:solidFill>
                  <a:srgbClr val="F2794D"/>
                </a:solidFill>
                <a:latin typeface="Avenir Black"/>
              </a:rPr>
              <a:t> 	</a:t>
            </a:r>
            <a:r>
              <a:rPr sz="2000" b="1">
                <a:solidFill>
                  <a:srgbClr val="F2794D"/>
                </a:solidFill>
                <a:latin typeface="Avenir Black"/>
              </a:rPr>
              <a:t>Definisce e protegge il Prodotto </a:t>
            </a:r>
            <a:r>
              <a:rPr lang="en-GB" sz="2000" b="1">
                <a:solidFill>
                  <a:srgbClr val="F2794D"/>
                </a:solidFill>
                <a:latin typeface="Avenir Black"/>
              </a:rPr>
              <a:t>“</a:t>
            </a:r>
            <a:r>
              <a:rPr sz="2000" b="1">
                <a:solidFill>
                  <a:srgbClr val="F2794D"/>
                </a:solidFill>
                <a:latin typeface="Avenir Black"/>
              </a:rPr>
              <a:t>Dati della ricerca”</a:t>
            </a:r>
            <a:endParaRPr/>
          </a:p>
          <a:p>
            <a:pPr lvl="5">
              <a:spcBef>
                <a:spcPts val="1100"/>
              </a:spcBef>
              <a:defRPr/>
            </a:pPr>
            <a:r>
              <a:rPr b="1">
                <a:latin typeface="Avenir"/>
              </a:rPr>
              <a:t>Obbligatorietà del Data Management Plan</a:t>
            </a:r>
            <a:endParaRPr lang="en-GB" b="1">
              <a:latin typeface="Avenir"/>
            </a:endParaRPr>
          </a:p>
          <a:p>
            <a:pPr marL="2286000" lvl="5" indent="0">
              <a:buNone/>
              <a:defRPr/>
            </a:pPr>
            <a:r>
              <a:rPr lang="en-GB" sz="1600">
                <a:latin typeface="Avenir"/>
              </a:rPr>
              <a:t>   </a:t>
            </a:r>
            <a:r>
              <a:rPr sz="1600">
                <a:latin typeface="Avenir"/>
              </a:rPr>
              <a:t>Gruppo di lavoro ad hoc inter-laboratorio e inter-CSN (</a:t>
            </a:r>
            <a:r>
              <a:rPr lang="en-GB" sz="1600">
                <a:latin typeface="Avenir"/>
              </a:rPr>
              <a:t>R. </a:t>
            </a:r>
            <a:r>
              <a:rPr sz="1600">
                <a:latin typeface="Avenir"/>
              </a:rPr>
              <a:t>Nania, E.Fioretto et al.</a:t>
            </a:r>
            <a:r>
              <a:rPr sz="1400">
                <a:latin typeface="Avenir"/>
              </a:rPr>
              <a:t>)</a:t>
            </a:r>
            <a:endParaRPr/>
          </a:p>
          <a:p>
            <a:pPr marL="457200" lvl="1" indent="0">
              <a:spcBef>
                <a:spcPts val="1100"/>
              </a:spcBef>
              <a:buNone/>
              <a:defRPr/>
            </a:pPr>
            <a:r>
              <a:rPr sz="2000" b="1">
                <a:solidFill>
                  <a:srgbClr val="F2794D"/>
                </a:solidFill>
                <a:latin typeface="Avenir Black"/>
              </a:rPr>
              <a:t>Art.7 </a:t>
            </a:r>
            <a:r>
              <a:rPr lang="en-GB" sz="2000" b="1">
                <a:solidFill>
                  <a:srgbClr val="F2794D"/>
                </a:solidFill>
                <a:latin typeface="Avenir Black"/>
              </a:rPr>
              <a:t>	</a:t>
            </a:r>
            <a:r>
              <a:rPr sz="2000" b="1">
                <a:solidFill>
                  <a:srgbClr val="F2794D"/>
                </a:solidFill>
                <a:latin typeface="Avenir Black"/>
              </a:rPr>
              <a:t>Non cessione dei diritti sulla A</a:t>
            </a:r>
            <a:r>
              <a:rPr lang="en-GB" sz="2000" b="1">
                <a:solidFill>
                  <a:srgbClr val="F2794D"/>
                </a:solidFill>
                <a:latin typeface="Avenir Black"/>
              </a:rPr>
              <a:t>uthor’s </a:t>
            </a:r>
            <a:r>
              <a:rPr sz="2000" b="1">
                <a:solidFill>
                  <a:srgbClr val="F2794D"/>
                </a:solidFill>
                <a:latin typeface="Avenir Black"/>
              </a:rPr>
              <a:t>A</a:t>
            </a:r>
            <a:r>
              <a:rPr lang="en-GB" sz="2000" b="1">
                <a:solidFill>
                  <a:srgbClr val="F2794D"/>
                </a:solidFill>
                <a:latin typeface="Avenir Black"/>
              </a:rPr>
              <a:t>ccepted </a:t>
            </a:r>
            <a:r>
              <a:rPr sz="2000" b="1">
                <a:solidFill>
                  <a:srgbClr val="F2794D"/>
                </a:solidFill>
                <a:latin typeface="Avenir Black"/>
              </a:rPr>
              <a:t>M</a:t>
            </a:r>
            <a:r>
              <a:rPr lang="en-GB" sz="2000" b="1">
                <a:solidFill>
                  <a:srgbClr val="F2794D"/>
                </a:solidFill>
                <a:latin typeface="Avenir Black"/>
              </a:rPr>
              <a:t>anuscript (AAM)</a:t>
            </a:r>
            <a:endParaRPr sz="2000" b="1">
              <a:solidFill>
                <a:srgbClr val="F2794D"/>
              </a:solidFill>
              <a:latin typeface="Avenir Black"/>
            </a:endParaRPr>
          </a:p>
          <a:p>
            <a:pPr marL="457200" lvl="1" indent="0">
              <a:spcBef>
                <a:spcPts val="1100"/>
              </a:spcBef>
              <a:buNone/>
              <a:defRPr/>
            </a:pPr>
            <a:r>
              <a:rPr sz="2000" b="1">
                <a:solidFill>
                  <a:srgbClr val="F2794D"/>
                </a:solidFill>
                <a:latin typeface="Avenir Black"/>
              </a:rPr>
              <a:t>Art.8 </a:t>
            </a:r>
            <a:r>
              <a:rPr lang="en-GB" sz="2000" b="1">
                <a:solidFill>
                  <a:srgbClr val="F2794D"/>
                </a:solidFill>
                <a:latin typeface="Avenir Black"/>
              </a:rPr>
              <a:t>	</a:t>
            </a:r>
            <a:r>
              <a:rPr sz="2000" b="1">
                <a:solidFill>
                  <a:srgbClr val="F2794D"/>
                </a:solidFill>
                <a:latin typeface="Avenir Black"/>
              </a:rPr>
              <a:t>Comitato per l’accesso ai prodotti della ricerca</a:t>
            </a:r>
            <a:endParaRPr/>
          </a:p>
          <a:p>
            <a:pPr marL="457200" lvl="1" indent="0">
              <a:spcBef>
                <a:spcPts val="1100"/>
              </a:spcBef>
              <a:buNone/>
              <a:defRPr/>
            </a:pPr>
            <a:r>
              <a:rPr sz="2000" b="1">
                <a:solidFill>
                  <a:srgbClr val="F2794D"/>
                </a:solidFill>
                <a:latin typeface="Avenir Black"/>
              </a:rPr>
              <a:t>Art.9 </a:t>
            </a:r>
            <a:r>
              <a:rPr lang="en-GB" sz="2000" b="1">
                <a:solidFill>
                  <a:srgbClr val="F2794D"/>
                </a:solidFill>
                <a:latin typeface="Avenir Black"/>
              </a:rPr>
              <a:t>	</a:t>
            </a:r>
            <a:r>
              <a:rPr sz="2000" b="1">
                <a:solidFill>
                  <a:srgbClr val="F2794D"/>
                </a:solidFill>
                <a:latin typeface="Avenir Black"/>
              </a:rPr>
              <a:t>Linee guida pagamento costi di pubblicazione (APC)</a:t>
            </a:r>
            <a:endParaRPr lang="en-GB" sz="2000" b="1">
              <a:solidFill>
                <a:srgbClr val="F2794D"/>
              </a:solidFill>
              <a:latin typeface="Avenir Black"/>
            </a:endParaRPr>
          </a:p>
          <a:p>
            <a:pPr lvl="5">
              <a:spcBef>
                <a:spcPts val="1100"/>
              </a:spcBef>
              <a:defRPr/>
            </a:pPr>
            <a:r>
              <a:rPr b="1">
                <a:latin typeface="Avenir"/>
              </a:rPr>
              <a:t>Rimane lo status quo (CSN) con la consulenza del Comitato ex art.8</a:t>
            </a:r>
            <a:endParaRPr/>
          </a:p>
          <a:p>
            <a:pPr marL="457200" lvl="1" indent="0">
              <a:spcBef>
                <a:spcPts val="1100"/>
              </a:spcBef>
              <a:buNone/>
              <a:defRPr/>
            </a:pPr>
            <a:r>
              <a:rPr lang="en-GB" sz="2000" b="1">
                <a:solidFill>
                  <a:srgbClr val="F2794D"/>
                </a:solidFill>
                <a:latin typeface="Avenir Black"/>
              </a:rPr>
              <a:t>Art.10 	Deroghe</a:t>
            </a:r>
          </a:p>
          <a:p>
            <a:pPr marL="457200" lvl="1" indent="0">
              <a:spcBef>
                <a:spcPts val="1100"/>
              </a:spcBef>
              <a:buNone/>
              <a:defRPr/>
            </a:pPr>
            <a:r>
              <a:rPr lang="en-GB" sz="2000" b="1">
                <a:solidFill>
                  <a:srgbClr val="F2794D"/>
                </a:solidFill>
                <a:latin typeface="Avenir Black"/>
              </a:rPr>
              <a:t>A</a:t>
            </a:r>
            <a:r>
              <a:rPr sz="2000" b="1">
                <a:solidFill>
                  <a:srgbClr val="F2794D"/>
                </a:solidFill>
                <a:latin typeface="Avenir Black"/>
              </a:rPr>
              <a:t>rt.11 </a:t>
            </a:r>
            <a:r>
              <a:rPr lang="en-GB" sz="2000" b="1">
                <a:solidFill>
                  <a:srgbClr val="F2794D"/>
                </a:solidFill>
                <a:latin typeface="Avenir Black"/>
              </a:rPr>
              <a:t>	</a:t>
            </a:r>
            <a:r>
              <a:rPr sz="2000" b="1">
                <a:solidFill>
                  <a:srgbClr val="F2794D"/>
                </a:solidFill>
                <a:latin typeface="Avenir Black"/>
              </a:rPr>
              <a:t>Istituisce le Edizioni INFN</a:t>
            </a:r>
            <a:endParaRPr/>
          </a:p>
          <a:p>
            <a:pPr lvl="5">
              <a:spcBef>
                <a:spcPts val="1100"/>
              </a:spcBef>
              <a:spcAft>
                <a:spcPts val="1200"/>
              </a:spcAft>
              <a:defRPr/>
            </a:pPr>
            <a:r>
              <a:rPr b="1">
                <a:latin typeface="Avenir"/>
              </a:rPr>
              <a:t>Gettare le basi per il Diamond OA </a:t>
            </a:r>
            <a:endParaRPr lang="en-GB" b="1">
              <a:latin typeface="Avenir"/>
            </a:endParaRPr>
          </a:p>
          <a:p>
            <a:pPr marL="0" indent="0">
              <a:spcBef>
                <a:spcPts val="1100"/>
              </a:spcBef>
              <a:buNone/>
              <a:defRPr/>
            </a:pPr>
            <a:r>
              <a:rPr lang="en-GB" sz="2000" b="1">
                <a:solidFill>
                  <a:srgbClr val="F2794D"/>
                </a:solidFill>
                <a:latin typeface="Avenir Black"/>
              </a:rPr>
              <a:t>      Art.12        Revisioni biennali</a:t>
            </a:r>
          </a:p>
          <a:p>
            <a:pPr marL="2286000" lvl="5" indent="0">
              <a:spcBef>
                <a:spcPts val="1100"/>
              </a:spcBef>
              <a:buNone/>
              <a:defRPr/>
            </a:pPr>
            <a:endParaRPr lang="en-GB">
              <a:latin typeface="Avenir"/>
            </a:endParaRPr>
          </a:p>
        </p:txBody>
      </p:sp>
      <p:sp>
        <p:nvSpPr>
          <p:cNvPr id="3" name="CasellaDiTesto 2"/>
          <p:cNvSpPr txBox="1"/>
          <p:nvPr/>
        </p:nvSpPr>
        <p:spPr bwMode="auto">
          <a:xfrm>
            <a:off x="320843" y="199085"/>
            <a:ext cx="7636042" cy="646331"/>
          </a:xfrm>
          <a:prstGeom prst="rect">
            <a:avLst/>
          </a:prstGeom>
          <a:noFill/>
        </p:spPr>
        <p:txBody>
          <a:bodyPr wrap="square">
            <a:spAutoFit/>
          </a:bodyPr>
          <a:lstStyle/>
          <a:p>
            <a:pPr>
              <a:defRPr/>
            </a:pPr>
            <a:r>
              <a:rPr lang="en-GB" sz="3600" b="1">
                <a:solidFill>
                  <a:srgbClr val="011893"/>
                </a:solidFill>
                <a:latin typeface="Avenir Black"/>
              </a:rPr>
              <a:t>Disciplinare </a:t>
            </a:r>
            <a:r>
              <a:rPr lang="en-GB" sz="3600" b="1" u="none" strike="noStrike" cap="none" spc="0">
                <a:ln>
                  <a:noFill/>
                </a:ln>
                <a:solidFill>
                  <a:srgbClr val="011893"/>
                </a:solidFill>
                <a:latin typeface="Avenir Black"/>
                <a:ea typeface="+mj-ea"/>
                <a:cs typeface="+mj-cs"/>
              </a:rPr>
              <a:t>/ 2</a:t>
            </a:r>
            <a:endParaRPr lang="it-IT" sz="3600" b="1">
              <a:latin typeface="Avenir Black"/>
            </a:endParaRPr>
          </a:p>
        </p:txBody>
      </p:sp>
      <p:pic>
        <p:nvPicPr>
          <p:cNvPr id="4" name="Picture 3"/>
          <p:cNvPicPr>
            <a:picLocks noChangeAspect="1"/>
          </p:cNvPicPr>
          <p:nvPr/>
        </p:nvPicPr>
        <p:blipFill>
          <a:blip r:embed="rId3"/>
          <a:stretch/>
        </p:blipFill>
        <p:spPr bwMode="auto">
          <a:xfrm>
            <a:off x="1507137" y="6413297"/>
            <a:ext cx="1036275" cy="365125"/>
          </a:xfrm>
          <a:prstGeom prst="rect">
            <a:avLst/>
          </a:prstGeom>
        </p:spPr>
      </p:pic>
      <p:sp>
        <p:nvSpPr>
          <p:cNvPr id="5" name="Footer Placeholder 3"/>
          <p:cNvSpPr txBox="1"/>
          <p:nvPr/>
        </p:nvSpPr>
        <p:spPr bwMode="auto">
          <a:xfrm>
            <a:off x="6751127" y="6416162"/>
            <a:ext cx="4656571"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txBox="1"/>
          <p:nvPr/>
        </p:nvSpPr>
        <p:spPr bwMode="auto">
          <a:xfrm>
            <a:off x="788490" y="-217"/>
            <a:ext cx="7905964" cy="813017"/>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GB" sz="3600" b="1">
                <a:solidFill>
                  <a:srgbClr val="011893"/>
                </a:solidFill>
                <a:latin typeface="Avenir Medium"/>
              </a:rPr>
              <a:t>Archivio istituzionale (I)</a:t>
            </a:r>
            <a:endParaRPr sz="3600" b="1">
              <a:solidFill>
                <a:srgbClr val="011893"/>
              </a:solidFill>
              <a:latin typeface="Avenir Medium"/>
            </a:endParaRPr>
          </a:p>
        </p:txBody>
      </p:sp>
      <p:sp>
        <p:nvSpPr>
          <p:cNvPr id="3" name="Content Placeholder 5"/>
          <p:cNvSpPr txBox="1"/>
          <p:nvPr/>
        </p:nvSpPr>
        <p:spPr bwMode="auto">
          <a:xfrm>
            <a:off x="325120" y="549493"/>
            <a:ext cx="11582400" cy="5495707"/>
          </a:xfrm>
          <a:prstGeom prst="rect">
            <a:avLst/>
          </a:prstGeom>
          <a:solidFill>
            <a:schemeClr val="bg1">
              <a:lumMod val="95000"/>
            </a:schemeClr>
          </a:solidFill>
        </p:spPr>
        <p:txBody>
          <a:bodyPr lIns="9000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spcBef>
                <a:spcPts val="2200"/>
              </a:spcBef>
              <a:defRPr/>
            </a:pPr>
            <a:r>
              <a:rPr lang="en-GB" sz="2400" b="1" i="1">
                <a:solidFill>
                  <a:srgbClr val="F2794D"/>
                </a:solidFill>
                <a:latin typeface="Aptos"/>
              </a:rPr>
              <a:t>L’archivio accoglierà e conserverà tutto il patrimonio documentale</a:t>
            </a:r>
            <a:r>
              <a:rPr lang="en-GB" sz="2400" b="1">
                <a:solidFill>
                  <a:srgbClr val="F2794D"/>
                </a:solidFill>
                <a:latin typeface="Aptos"/>
              </a:rPr>
              <a:t>  (CDR, 2019)</a:t>
            </a:r>
            <a:endParaRPr sz="2400" b="1">
              <a:solidFill>
                <a:srgbClr val="F2794D"/>
              </a:solidFill>
              <a:latin typeface="Aptos"/>
            </a:endParaRPr>
          </a:p>
          <a:p>
            <a:pPr>
              <a:defRPr/>
            </a:pPr>
            <a:r>
              <a:rPr lang="en-GB" sz="2400" b="1" i="1">
                <a:solidFill>
                  <a:srgbClr val="F2794D"/>
                </a:solidFill>
                <a:latin typeface="Aptos"/>
              </a:rPr>
              <a:t>Occorre altresì un forte coordinamento con il Gruppo di Lavoro Valutazione per il quale l’archivio istituzionale rivestirebbe il ruolo di strumento essenziale. (CDR, 2019)</a:t>
            </a:r>
            <a:endParaRPr/>
          </a:p>
          <a:p>
            <a:pPr>
              <a:defRPr/>
            </a:pPr>
            <a:r>
              <a:rPr lang="en-GB" sz="2400" b="1" i="1">
                <a:solidFill>
                  <a:srgbClr val="F2794D"/>
                </a:solidFill>
                <a:latin typeface="Aptos"/>
              </a:rPr>
              <a:t>La soluzione tecnica scelta per l’archivio istituzionale è flessibile e consentirebbe, se ritenuto necessario, di integrarsi con l'esistente database delle pubblicazioni lasciandone inalterate le funzionalità e i collegamenti con gli altri applicativi del Sistema Informativo. (CDR, 2019)</a:t>
            </a:r>
            <a:endParaRPr/>
          </a:p>
          <a:p>
            <a:pPr>
              <a:defRPr/>
            </a:pPr>
            <a:r>
              <a:rPr lang="en-GB" sz="2400" b="1" i="1">
                <a:solidFill>
                  <a:srgbClr val="F2794D"/>
                </a:solidFill>
                <a:latin typeface="Aptos"/>
              </a:rPr>
              <a:t>Risorse chieste e concesse per operare l’archivio</a:t>
            </a:r>
          </a:p>
          <a:p>
            <a:pPr lvl="1">
              <a:defRPr/>
            </a:pPr>
            <a:r>
              <a:rPr lang="en-GB" sz="2000" b="1" i="1">
                <a:solidFill>
                  <a:srgbClr val="F2794D"/>
                </a:solidFill>
                <a:latin typeface="Aptos"/>
              </a:rPr>
              <a:t>n.1 FTE specialista IT presso CNAF</a:t>
            </a:r>
            <a:endParaRPr/>
          </a:p>
          <a:p>
            <a:pPr lvl="1">
              <a:defRPr/>
            </a:pPr>
            <a:r>
              <a:rPr lang="en-GB" sz="2000" b="1" i="1">
                <a:solidFill>
                  <a:srgbClr val="F2794D"/>
                </a:solidFill>
                <a:latin typeface="Aptos"/>
              </a:rPr>
              <a:t>n.1 FTE specialista biblioteconomia digitale presso LNF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txBox="1"/>
          <p:nvPr/>
        </p:nvSpPr>
        <p:spPr bwMode="auto">
          <a:xfrm>
            <a:off x="788490" y="-217"/>
            <a:ext cx="7905964" cy="813017"/>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GB" sz="3600" b="1">
                <a:solidFill>
                  <a:srgbClr val="011893"/>
                </a:solidFill>
                <a:latin typeface="Avenir Medium"/>
              </a:rPr>
              <a:t>Archivio istituzionale (II)</a:t>
            </a:r>
            <a:endParaRPr sz="3600" b="1">
              <a:solidFill>
                <a:srgbClr val="011893"/>
              </a:solidFill>
              <a:latin typeface="Avenir Medium"/>
            </a:endParaRPr>
          </a:p>
        </p:txBody>
      </p:sp>
      <p:sp>
        <p:nvSpPr>
          <p:cNvPr id="3" name="Content Placeholder 5"/>
          <p:cNvSpPr txBox="1"/>
          <p:nvPr/>
        </p:nvSpPr>
        <p:spPr bwMode="auto">
          <a:xfrm>
            <a:off x="325120" y="549493"/>
            <a:ext cx="11582400" cy="5495707"/>
          </a:xfrm>
          <a:prstGeom prst="rect">
            <a:avLst/>
          </a:prstGeom>
          <a:solidFill>
            <a:schemeClr val="bg1">
              <a:lumMod val="95000"/>
            </a:schemeClr>
          </a:solidFill>
        </p:spPr>
        <p:txBody>
          <a:bodyPr lIns="9000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spcBef>
                <a:spcPts val="2200"/>
              </a:spcBef>
              <a:defRPr/>
            </a:pPr>
            <a:r>
              <a:rPr lang="en-GB" sz="2400" b="1" i="1">
                <a:solidFill>
                  <a:srgbClr val="F2794D"/>
                </a:solidFill>
                <a:latin typeface="Aptos"/>
              </a:rPr>
              <a:t>Disciplinare, art. 4.1  L’INFN istituisce un Archivio istituzionale per i propri Dati e Prodotti.  </a:t>
            </a:r>
            <a:endParaRPr/>
          </a:p>
          <a:p>
            <a:pPr>
              <a:spcBef>
                <a:spcPts val="2200"/>
              </a:spcBef>
              <a:defRPr/>
            </a:pPr>
            <a:r>
              <a:rPr lang="en-GB" sz="2400" b="1" i="1">
                <a:solidFill>
                  <a:srgbClr val="F2794D"/>
                </a:solidFill>
                <a:latin typeface="Aptos"/>
              </a:rPr>
              <a:t>art. 5.1 Gli Autori depositano i propri Prodotti nell’Archivio istituzionale dell’INFN. Il deposito non è richiesto laddove il Prodotto sia già stato depositato su arXiv oppure su InspireHEP. </a:t>
            </a:r>
            <a:endParaRPr/>
          </a:p>
          <a:p>
            <a:pPr>
              <a:spcBef>
                <a:spcPts val="2200"/>
              </a:spcBef>
              <a:defRPr/>
            </a:pPr>
            <a:r>
              <a:rPr lang="en-GB" sz="2400" b="1" i="1">
                <a:solidFill>
                  <a:srgbClr val="F2794D"/>
                </a:solidFill>
                <a:latin typeface="Aptos"/>
              </a:rPr>
              <a:t> art. 8.1  L’INFN istituisce il Comitato per l’accesso ai prodotti della ricerca. </a:t>
            </a:r>
            <a:endParaRPr/>
          </a:p>
          <a:p>
            <a:pPr>
              <a:spcBef>
                <a:spcPts val="2200"/>
              </a:spcBef>
              <a:defRPr/>
            </a:pPr>
            <a:r>
              <a:rPr lang="en-GB" sz="2400" b="1" i="1">
                <a:solidFill>
                  <a:srgbClr val="F2794D"/>
                </a:solidFill>
                <a:latin typeface="Aptos"/>
              </a:rPr>
              <a:t> 8.7  Il Comitato promuove iniziative ed eventi diretti alla sensibilizzazione e formazione in materia di Accesso Aperto. </a:t>
            </a:r>
            <a:endParaRPr/>
          </a:p>
          <a:p>
            <a:pPr>
              <a:spcBef>
                <a:spcPts val="2200"/>
              </a:spcBef>
              <a:defRPr/>
            </a:pPr>
            <a:r>
              <a:rPr lang="en-GB" sz="2400" b="1" i="1">
                <a:solidFill>
                  <a:srgbClr val="F2794D"/>
                </a:solidFill>
                <a:latin typeface="Aptos"/>
              </a:rPr>
              <a:t>8.8  Il Comitato monitora costantemente lo stato di attuazione del presente Disciplinare sia con riferimento al deposito e alla pubblicazione sull’Archivio istituzionale sia con riferimento alle Pubblicazioni ad Accesso aperto, redige annualmente ed invia al Presidente una relazione sullo stato di attuazione del Disciplinare suggerendo misure di intervento per implementare le politiche di Accesso Aperto. </a:t>
            </a:r>
            <a:endParaRPr/>
          </a:p>
          <a:p>
            <a:pPr>
              <a:spcBef>
                <a:spcPts val="2200"/>
              </a:spcBef>
              <a:defRPr/>
            </a:pPr>
            <a:endParaRPr lang="en-GB" sz="2400" b="1" i="1">
              <a:solidFill>
                <a:srgbClr val="F2794D"/>
              </a:solidFill>
              <a:latin typeface="Aptos"/>
            </a:endParaRPr>
          </a:p>
          <a:p>
            <a:pPr>
              <a:spcBef>
                <a:spcPts val="2200"/>
              </a:spcBef>
              <a:defRPr/>
            </a:pPr>
            <a:endParaRPr lang="en-GB" sz="2400" b="1" i="1">
              <a:solidFill>
                <a:srgbClr val="F2794D"/>
              </a:solidFill>
              <a:latin typeface="Apto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569494" y="943859"/>
            <a:ext cx="10310540" cy="4045979"/>
          </a:xfrm>
          <a:prstGeom prst="rect">
            <a:avLst/>
          </a:prstGeom>
          <a:solidFill>
            <a:schemeClr val="bg1">
              <a:lumMod val="95000"/>
            </a:schemeClr>
          </a:solidFill>
        </p:spPr>
        <p:txBody>
          <a:bodyPr wrap="square">
            <a:spAutoFit/>
          </a:bodyPr>
          <a:lstStyle/>
          <a:p>
            <a:pPr>
              <a:lnSpc>
                <a:spcPts val="2760"/>
              </a:lnSpc>
              <a:spcBef>
                <a:spcPts val="1200"/>
              </a:spcBef>
              <a:defRPr/>
            </a:pPr>
            <a:r>
              <a:rPr lang="it-IT" sz="2000" b="1">
                <a:latin typeface="Avenir"/>
              </a:rPr>
              <a:t>ART.7. GESTIONE DEI DIRITTI DI AUTORE</a:t>
            </a:r>
            <a:endParaRPr/>
          </a:p>
          <a:p>
            <a:pPr>
              <a:lnSpc>
                <a:spcPts val="2760"/>
              </a:lnSpc>
              <a:spcBef>
                <a:spcPts val="1200"/>
              </a:spcBef>
              <a:defRPr/>
            </a:pPr>
            <a:r>
              <a:rPr lang="it-IT">
                <a:latin typeface="Avenir"/>
              </a:rPr>
              <a:t>7.1 Ai sensi della legislazione italiana sul diritto d’autore, </a:t>
            </a:r>
            <a:r>
              <a:rPr lang="it-IT" b="1">
                <a:latin typeface="Avenir"/>
              </a:rPr>
              <a:t>fermo restando il diritto morale d’autore riconosciuto a colui che abbia generato il Prodotto della ricerca, spetta all’INFN il diritto di utilizzazione del Prodotto creato e pubblicato per conto e a spese dell’INFN. </a:t>
            </a:r>
            <a:endParaRPr/>
          </a:p>
          <a:p>
            <a:pPr>
              <a:lnSpc>
                <a:spcPts val="2760"/>
              </a:lnSpc>
              <a:spcBef>
                <a:spcPts val="1800"/>
              </a:spcBef>
              <a:defRPr/>
            </a:pPr>
            <a:r>
              <a:rPr lang="it-IT">
                <a:latin typeface="Avenir"/>
              </a:rPr>
              <a:t>7.2 Poiché la legislazione italiana sul diritto d’autore dispone che l’Autore di articoli su rivista o di contributi singoli a pubblicazione miscellanea torni libero di disporre del proprio Prodotto subito dopo la sua pubblicazione, salvo patto contrario risultante per iscritto</a:t>
            </a:r>
            <a:r>
              <a:rPr lang="it-IT">
                <a:solidFill>
                  <a:srgbClr val="0432FF"/>
                </a:solidFill>
                <a:latin typeface="Avenir"/>
              </a:rPr>
              <a:t>, </a:t>
            </a:r>
            <a:r>
              <a:rPr lang="it-IT" b="1">
                <a:latin typeface="Avenir"/>
              </a:rPr>
              <a:t>l’INFN raccomanda agli Autori di non sottoscrivere accordi che prevedano la concessione di diritti esclusivi diversi ed ulteriori rispetto a quello di prima pubblicazione e distribuzione commerciale o che impediscano di riutilizzare il Prodotto medesimo. </a:t>
            </a:r>
            <a:endParaRPr/>
          </a:p>
        </p:txBody>
      </p:sp>
      <p:pic>
        <p:nvPicPr>
          <p:cNvPr id="4" name="Picture 3"/>
          <p:cNvPicPr>
            <a:picLocks noChangeAspect="1"/>
          </p:cNvPicPr>
          <p:nvPr/>
        </p:nvPicPr>
        <p:blipFill>
          <a:blip r:embed="rId3"/>
          <a:stretch/>
        </p:blipFill>
        <p:spPr bwMode="auto">
          <a:xfrm>
            <a:off x="1507137" y="6413297"/>
            <a:ext cx="1036275" cy="365125"/>
          </a:xfrm>
          <a:prstGeom prst="rect">
            <a:avLst/>
          </a:prstGeom>
        </p:spPr>
      </p:pic>
      <p:sp>
        <p:nvSpPr>
          <p:cNvPr id="5" name="Footer Placeholder 3"/>
          <p:cNvSpPr txBox="1"/>
          <p:nvPr/>
        </p:nvSpPr>
        <p:spPr bwMode="auto">
          <a:xfrm>
            <a:off x="6751127" y="6416162"/>
            <a:ext cx="4656571"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txBox="1"/>
          <p:nvPr/>
        </p:nvSpPr>
        <p:spPr bwMode="auto">
          <a:xfrm>
            <a:off x="788490" y="213028"/>
            <a:ext cx="9861062" cy="813016"/>
          </a:xfrm>
          <a:prstGeom prst="rect">
            <a:avLst/>
          </a:prstGeom>
        </p:spPr>
        <p:txBody>
          <a:bodyPr vertOverflow="overflow" horzOverflow="overflow" vert="horz" wrap="square" lIns="91440" tIns="45720" rIns="91440" bIns="45720" numCol="1" spcCol="0" rtlCol="0" fromWordArt="0" anchor="t" anchorCtr="0" forceAA="0" compatLnSpc="0">
            <a:normAutofit fontScale="67500" lnSpcReduction="20000"/>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GB" sz="3600" b="1">
                <a:solidFill>
                  <a:srgbClr val="011893"/>
                </a:solidFill>
                <a:latin typeface="Avenir Medium"/>
              </a:rPr>
              <a:t>Perimetro dell'archivio istituzionale</a:t>
            </a:r>
          </a:p>
          <a:p>
            <a:pPr>
              <a:defRPr/>
            </a:pPr>
            <a:r>
              <a:rPr lang="en-GB" sz="3600" b="0" i="1">
                <a:solidFill>
                  <a:srgbClr val="011893"/>
                </a:solidFill>
                <a:latin typeface="Avenir Medium"/>
              </a:rPr>
              <a:t>dal Disciplinare accesso ai prodotti della ricerca </a:t>
            </a:r>
            <a:r>
              <a:rPr lang="en-GB" sz="1400" u="sng">
                <a:solidFill>
                  <a:schemeClr val="hlink"/>
                </a:solidFill>
                <a:latin typeface="Arial"/>
                <a:ea typeface="Arial"/>
                <a:cs typeface="Arial"/>
                <a:hlinkClick r:id="rId3" tooltip="https://doi.org/10.15161/oar.it/143269"/>
              </a:rPr>
              <a:t>https://doi.org/10.15161/oar.it/143269</a:t>
            </a:r>
            <a:endParaRPr sz="3600" b="0" i="1">
              <a:solidFill>
                <a:srgbClr val="011893"/>
              </a:solidFill>
              <a:latin typeface="Avenir Medium"/>
            </a:endParaRPr>
          </a:p>
        </p:txBody>
      </p:sp>
      <p:sp>
        <p:nvSpPr>
          <p:cNvPr id="3" name="Content Placeholder 5"/>
          <p:cNvSpPr txBox="1"/>
          <p:nvPr/>
        </p:nvSpPr>
        <p:spPr bwMode="auto">
          <a:xfrm>
            <a:off x="304800" y="1220053"/>
            <a:ext cx="11582400" cy="4185067"/>
          </a:xfrm>
          <a:prstGeom prst="rect">
            <a:avLst/>
          </a:prstGeom>
          <a:solidFill>
            <a:schemeClr val="bg1">
              <a:lumMod val="95000"/>
            </a:schemeClr>
          </a:solidFill>
        </p:spPr>
        <p:txBody>
          <a:bodyPr lIns="9000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spcBef>
                <a:spcPts val="2200"/>
              </a:spcBef>
              <a:defRPr/>
            </a:pPr>
            <a:r>
              <a:rPr lang="en-GB" sz="2400" b="1" i="1">
                <a:solidFill>
                  <a:srgbClr val="F2794D"/>
                </a:solidFill>
                <a:latin typeface="Aptos"/>
              </a:rPr>
              <a:t>L’archivio istituzionale INFN è gestito dal - e localizzato al -  CNAF</a:t>
            </a:r>
            <a:endParaRPr/>
          </a:p>
          <a:p>
            <a:pPr>
              <a:spcBef>
                <a:spcPts val="2200"/>
              </a:spcBef>
              <a:defRPr/>
            </a:pPr>
            <a:r>
              <a:rPr lang="en-GB" sz="2400" b="1" i="1">
                <a:solidFill>
                  <a:srgbClr val="F2794D"/>
                </a:solidFill>
                <a:latin typeface="Aptos"/>
              </a:rPr>
              <a:t>Tutti i Prodotti della ricerca INFN sono consultabili presso l’archivio istituzionale</a:t>
            </a:r>
          </a:p>
          <a:p>
            <a:pPr>
              <a:spcBef>
                <a:spcPts val="2200"/>
              </a:spcBef>
              <a:defRPr/>
            </a:pPr>
            <a:r>
              <a:rPr lang="en-GB" sz="2400" b="1" i="1">
                <a:solidFill>
                  <a:srgbClr val="F2794D"/>
                </a:solidFill>
                <a:latin typeface="Aptos"/>
              </a:rPr>
              <a:t>Tutti i Prodotti della ricerca devono essere depositati nell’archivio istituzionale (in alternativa, su arXiv o inspirehep).</a:t>
            </a:r>
            <a:endParaRPr/>
          </a:p>
          <a:p>
            <a:pPr>
              <a:spcBef>
                <a:spcPts val="2200"/>
              </a:spcBef>
              <a:defRPr/>
            </a:pPr>
            <a:r>
              <a:rPr lang="en-GB" sz="2400" b="1" i="1">
                <a:solidFill>
                  <a:srgbClr val="F2794D"/>
                </a:solidFill>
                <a:latin typeface="Aptos"/>
              </a:rPr>
              <a:t>Le risorse assegnate all’archivio istituzionale e attualmente attive sono: n.1FTE tecnologo IT al CNAF e n.1FTE tecnologo biblioteconomia digitale per curatela ai LNF</a:t>
            </a:r>
          </a:p>
          <a:p>
            <a:pPr>
              <a:spcBef>
                <a:spcPts val="2200"/>
              </a:spcBef>
              <a:defRPr/>
            </a:pPr>
            <a:r>
              <a:rPr lang="en-GB" sz="2400" b="1" i="1">
                <a:solidFill>
                  <a:srgbClr val="F2794D"/>
                </a:solidFill>
                <a:latin typeface="Aptos"/>
              </a:rPr>
              <a:t>L’archivio istituzionale può interoperare con archivi satelliti </a:t>
            </a:r>
          </a:p>
          <a:p>
            <a:pPr marL="0" indent="0">
              <a:spcBef>
                <a:spcPts val="2200"/>
              </a:spcBef>
              <a:buNone/>
              <a:defRPr/>
            </a:pPr>
            <a:endParaRPr lang="en-GB" sz="2400" b="1" i="1">
              <a:solidFill>
                <a:srgbClr val="F2794D"/>
              </a:solidFill>
              <a:latin typeface="Apt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09421362" name="Title 1"/>
          <p:cNvSpPr txBox="1"/>
          <p:nvPr/>
        </p:nvSpPr>
        <p:spPr bwMode="auto">
          <a:xfrm>
            <a:off x="788490" y="213028"/>
            <a:ext cx="7905963" cy="813016"/>
          </a:xfrm>
          <a:prstGeom prst="rect">
            <a:avLst/>
          </a:prstGeom>
        </p:spPr>
        <p:txBody>
          <a:bodyPr vertOverflow="overflow" horzOverflow="overflow" vert="horz" wrap="square" lIns="91440" tIns="45720" rIns="91440" bIns="45720" numCol="1" spcCol="0" rtlCol="0" fromWordArt="0" anchor="t" anchorCtr="0" forceAA="0" compatLnSpc="0">
            <a:normAutofit fontScale="72500" lnSpcReduction="20000"/>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sz="3600" b="1" i="0">
                <a:solidFill>
                  <a:srgbClr val="011893"/>
                </a:solidFill>
                <a:latin typeface="Avenir Medium"/>
              </a:rPr>
              <a:t>Richiesta dal progetto LNGS Future</a:t>
            </a:r>
          </a:p>
          <a:p>
            <a:pPr>
              <a:defRPr/>
            </a:pPr>
            <a:r>
              <a:rPr sz="3600" b="0" i="1">
                <a:solidFill>
                  <a:srgbClr val="011893"/>
                </a:solidFill>
                <a:latin typeface="Avenir Medium"/>
              </a:rPr>
              <a:t>Carlo Bucci resp. nazionale, Sandra Parlati</a:t>
            </a:r>
          </a:p>
        </p:txBody>
      </p:sp>
      <p:sp>
        <p:nvSpPr>
          <p:cNvPr id="20429449" name="TextBox 20429448"/>
          <p:cNvSpPr txBox="1"/>
          <p:nvPr/>
        </p:nvSpPr>
        <p:spPr bwMode="auto">
          <a:xfrm>
            <a:off x="641192" y="1165745"/>
            <a:ext cx="10830572" cy="4968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600" b="0" i="0" u="none">
                <a:solidFill>
                  <a:srgbClr val="222222"/>
                </a:solidFill>
                <a:latin typeface="Arial"/>
                <a:ea typeface="Arial"/>
                <a:cs typeface="Arial"/>
              </a:rPr>
              <a:t>a) i dataset che inseriremo sulla piattaforma Invenio ai LNGS per il pilot LNGS-Future sono:</a:t>
            </a:r>
            <a:br>
              <a:rPr sz="1600" b="0" i="0" u="none">
                <a:solidFill>
                  <a:srgbClr val="222222"/>
                </a:solidFill>
                <a:latin typeface="Arial"/>
                <a:ea typeface="Arial"/>
                <a:cs typeface="Arial"/>
              </a:rPr>
            </a:br>
            <a:r>
              <a:rPr sz="1600" b="0" i="0" u="none">
                <a:solidFill>
                  <a:srgbClr val="222222"/>
                </a:solidFill>
                <a:latin typeface="Arial"/>
                <a:ea typeface="Arial"/>
                <a:cs typeface="Arial"/>
              </a:rPr>
              <a:t>- dati del servizio tecniche speciali</a:t>
            </a:r>
            <a:br>
              <a:rPr sz="1600" b="0" i="0" u="none">
                <a:solidFill>
                  <a:srgbClr val="222222"/>
                </a:solidFill>
                <a:latin typeface="Arial"/>
                <a:ea typeface="Arial"/>
                <a:cs typeface="Arial"/>
              </a:rPr>
            </a:br>
            <a:r>
              <a:rPr sz="1600" b="0" i="0" u="none">
                <a:solidFill>
                  <a:srgbClr val="222222"/>
                </a:solidFill>
                <a:latin typeface="Arial"/>
                <a:ea typeface="Arial"/>
                <a:cs typeface="Arial"/>
              </a:rPr>
              <a:t>- dati del servizio di chimica</a:t>
            </a:r>
            <a:br>
              <a:rPr sz="1600" b="0" i="0" u="none">
                <a:solidFill>
                  <a:srgbClr val="222222"/>
                </a:solidFill>
                <a:latin typeface="Arial"/>
                <a:ea typeface="Arial"/>
                <a:cs typeface="Arial"/>
              </a:rPr>
            </a:br>
            <a:r>
              <a:rPr sz="1600" b="0" i="0" u="none">
                <a:solidFill>
                  <a:srgbClr val="222222"/>
                </a:solidFill>
                <a:latin typeface="Arial"/>
                <a:ea typeface="Arial"/>
                <a:cs typeface="Arial"/>
              </a:rPr>
              <a:t>- dati di monitoraggio ambientale dei lab sotterranei</a:t>
            </a:r>
            <a:br>
              <a:rPr sz="1600" b="0" i="0" u="none">
                <a:solidFill>
                  <a:srgbClr val="222222"/>
                </a:solidFill>
                <a:latin typeface="Arial"/>
                <a:ea typeface="Arial"/>
                <a:cs typeface="Arial"/>
              </a:rPr>
            </a:br>
            <a:br>
              <a:rPr sz="1600" b="0" i="0" u="none">
                <a:solidFill>
                  <a:srgbClr val="222222"/>
                </a:solidFill>
                <a:latin typeface="Arial"/>
                <a:ea typeface="Arial"/>
                <a:cs typeface="Arial"/>
              </a:rPr>
            </a:br>
            <a:r>
              <a:rPr sz="1600" b="0" i="0" u="none">
                <a:solidFill>
                  <a:srgbClr val="222222"/>
                </a:solidFill>
                <a:latin typeface="Arial"/>
                <a:ea typeface="Arial"/>
                <a:cs typeface="Arial"/>
              </a:rPr>
              <a:t>La stima attuale è che i dati siano dell’ordine di un TB/mese (la stima riguardante i dati di monitoraggio e’ ancora grossolana perché i sensori sono ancora in fase di installazione e solo tra qualche settimana, impostata la frequenza ottimale di campionamento, avremo stime piu' accurate). Ovviamente il sistema di monitoraggio continuerà a funzionare anche oltre la conclusione del progetto pilot e corrispondentemente aumenterà la </a:t>
            </a:r>
          </a:p>
          <a:p>
            <a:pPr>
              <a:defRPr/>
            </a:pPr>
            <a:r>
              <a:rPr sz="1600" b="0" i="0" u="none">
                <a:solidFill>
                  <a:srgbClr val="222222"/>
                </a:solidFill>
                <a:latin typeface="Arial"/>
                <a:ea typeface="Arial"/>
                <a:cs typeface="Arial"/>
              </a:rPr>
              <a:t>quantità di dati.</a:t>
            </a:r>
            <a:br>
              <a:rPr sz="1600" b="0" i="0" u="none">
                <a:solidFill>
                  <a:srgbClr val="222222"/>
                </a:solidFill>
                <a:latin typeface="Arial"/>
                <a:ea typeface="Arial"/>
                <a:cs typeface="Arial"/>
              </a:rPr>
            </a:br>
            <a:br>
              <a:rPr sz="1600" b="0" i="0" u="none">
                <a:solidFill>
                  <a:srgbClr val="222222"/>
                </a:solidFill>
                <a:latin typeface="Arial"/>
                <a:ea typeface="Arial"/>
                <a:cs typeface="Arial"/>
              </a:rPr>
            </a:br>
            <a:r>
              <a:rPr sz="1600" b="0" i="0" u="none">
                <a:solidFill>
                  <a:srgbClr val="222222"/>
                </a:solidFill>
                <a:latin typeface="Arial"/>
                <a:ea typeface="Arial"/>
                <a:cs typeface="Arial"/>
              </a:rPr>
              <a:t>b) il modello di storage dei dati sulla piattaforma dei LNGS è di tipo 'local'. Per dare qualche dettaglio in più, i dataset sono immagazzinati su uno storage CEPH a cui accede direttamente l'istanza di invenio. Questa soluzione e’ scalabile e permette di crescere nel tempo, a seconda delle necessita'.</a:t>
            </a:r>
            <a:br>
              <a:rPr sz="1600" b="0" i="0" u="none">
                <a:solidFill>
                  <a:srgbClr val="222222"/>
                </a:solidFill>
                <a:latin typeface="Arial"/>
                <a:ea typeface="Arial"/>
                <a:cs typeface="Arial"/>
              </a:rPr>
            </a:br>
            <a:br>
              <a:rPr sz="1600" b="0" i="0" u="none">
                <a:solidFill>
                  <a:srgbClr val="222222"/>
                </a:solidFill>
                <a:latin typeface="Arial"/>
                <a:ea typeface="Arial"/>
                <a:cs typeface="Arial"/>
              </a:rPr>
            </a:br>
            <a:r>
              <a:rPr sz="1600" b="0" i="0" u="none">
                <a:solidFill>
                  <a:srgbClr val="222222"/>
                </a:solidFill>
                <a:latin typeface="Arial"/>
                <a:ea typeface="Arial"/>
                <a:cs typeface="Arial"/>
              </a:rPr>
              <a:t>c) Al momento non ci sono accordi con gli esperimenti per caricare i propri dataset sulla piattaforma; in futuro quando questa esigenza emergerà, la gestione dei dataset e la modalità di ingestion dipenderanno da quanto deciso dalle Collaborazioni e riportato dai corrispondenti DMP di esperimento; il DMP di laboratorio è stato stilato; al momento è al vaglio del Direttore ed è già stato vagliato dai coordinatori locali di tutte le CSN. Dà solo delle linee guida che poi saranno recepite e implementate dagli esperimenti in accordo con le scelte operate all’interno delle Collaborazioni.</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70070869" name="Title 1"/>
          <p:cNvSpPr txBox="1"/>
          <p:nvPr/>
        </p:nvSpPr>
        <p:spPr bwMode="auto">
          <a:xfrm>
            <a:off x="788490" y="213028"/>
            <a:ext cx="9861062" cy="813016"/>
          </a:xfrm>
          <a:prstGeom prst="rect">
            <a:avLst/>
          </a:prstGeom>
        </p:spPr>
        <p:txBody>
          <a:bodyPr vertOverflow="overflow" horzOverflow="overflow" vert="horz" wrap="square" lIns="91440" tIns="45720" rIns="91440" bIns="45720" numCol="1" spcCol="0" rtlCol="0" fromWordArt="0" anchor="t" anchorCtr="0" forceAA="0" compatLnSpc="0">
            <a:normAutofit fontScale="72500" lnSpcReduction="20000"/>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GB" sz="3600" b="1">
                <a:solidFill>
                  <a:srgbClr val="011893"/>
                </a:solidFill>
                <a:latin typeface="Avenir Medium"/>
              </a:rPr>
              <a:t>Scenario di interoperabilità del pilota LNGS-Future</a:t>
            </a:r>
          </a:p>
          <a:p>
            <a:pPr>
              <a:defRPr/>
            </a:pPr>
            <a:r>
              <a:rPr lang="en-GB" sz="3600" b="0" i="1">
                <a:solidFill>
                  <a:srgbClr val="011893"/>
                </a:solidFill>
                <a:latin typeface="Avenir Medium"/>
              </a:rPr>
              <a:t>Premesse</a:t>
            </a:r>
            <a:endParaRPr sz="3600" b="0" i="1">
              <a:solidFill>
                <a:srgbClr val="011893"/>
              </a:solidFill>
              <a:latin typeface="Avenir Medium"/>
            </a:endParaRPr>
          </a:p>
        </p:txBody>
      </p:sp>
      <p:sp>
        <p:nvSpPr>
          <p:cNvPr id="1502072294" name="Content Placeholder 5"/>
          <p:cNvSpPr txBox="1"/>
          <p:nvPr/>
        </p:nvSpPr>
        <p:spPr bwMode="auto">
          <a:xfrm>
            <a:off x="257350" y="1148970"/>
            <a:ext cx="11629849" cy="5063603"/>
          </a:xfrm>
          <a:prstGeom prst="rect">
            <a:avLst/>
          </a:prstGeom>
          <a:solidFill>
            <a:schemeClr val="bg1">
              <a:lumMod val="95000"/>
            </a:schemeClr>
          </a:solidFill>
        </p:spPr>
        <p:txBody>
          <a:bodyPr lIns="90000">
            <a:noAutofit/>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349965" indent="-349965">
              <a:spcBef>
                <a:spcPts val="2199"/>
              </a:spcBef>
              <a:buFont typeface="Arial"/>
              <a:buAutoNum type="arabicPeriod"/>
              <a:defRPr/>
            </a:pPr>
            <a:r>
              <a:rPr lang="en-GB" sz="1800" b="1" i="1">
                <a:solidFill>
                  <a:srgbClr val="F2794D"/>
                </a:solidFill>
                <a:latin typeface="Aptos"/>
              </a:rPr>
              <a:t>Le richieste dei proponenti sono urgenti e finalizzate all'assolvimento delle milestone, che è condizione per il finanziamento</a:t>
            </a:r>
          </a:p>
          <a:p>
            <a:pPr marL="349965" indent="-349965">
              <a:spcBef>
                <a:spcPts val="2199"/>
              </a:spcBef>
              <a:buFont typeface="Arial"/>
              <a:buAutoNum type="arabicPeriod"/>
              <a:defRPr/>
            </a:pPr>
            <a:r>
              <a:rPr lang="en-GB" sz="1800" b="1" i="1">
                <a:solidFill>
                  <a:srgbClr val="F2794D"/>
                </a:solidFill>
                <a:latin typeface="Aptos"/>
              </a:rPr>
              <a:t>L'archivio LNGS-Future è un pilota e non dispone di risorse per la gestione sostenibile</a:t>
            </a:r>
          </a:p>
          <a:p>
            <a:pPr marL="349965" indent="-349965">
              <a:spcBef>
                <a:spcPts val="2199"/>
              </a:spcBef>
              <a:buFont typeface="Arial"/>
              <a:buAutoNum type="arabicPeriod"/>
              <a:defRPr/>
            </a:pPr>
            <a:r>
              <a:rPr lang="en-GB" sz="1800" b="1" i="1">
                <a:solidFill>
                  <a:srgbClr val="F2794D"/>
                </a:solidFill>
                <a:latin typeface="Aptos"/>
              </a:rPr>
              <a:t>La politica di ente per la gestione dei dati degli esperimenti generati nelle infrastrutture nazionali è in discussione e preparazione, non sono stati forniti i DMP di tutti e quattro i laboratori nazionali.</a:t>
            </a:r>
          </a:p>
          <a:p>
            <a:pPr marL="349965" indent="-349965">
              <a:spcBef>
                <a:spcPts val="2199"/>
              </a:spcBef>
              <a:buFont typeface="Arial"/>
              <a:buAutoNum type="arabicPeriod"/>
              <a:defRPr/>
            </a:pPr>
            <a:r>
              <a:rPr lang="en-GB" sz="1800" b="1" i="1">
                <a:solidFill>
                  <a:srgbClr val="F2794D"/>
                </a:solidFill>
                <a:latin typeface="Aptos"/>
              </a:rPr>
              <a:t>L’archivio pilota LNGS-Future ha come oggetto prodotti generati nei LNGS</a:t>
            </a:r>
          </a:p>
          <a:p>
            <a:pPr marL="349965" indent="-349965">
              <a:spcBef>
                <a:spcPts val="2199"/>
              </a:spcBef>
              <a:buFont typeface="Arial"/>
              <a:buAutoNum type="arabicPeriod"/>
              <a:defRPr/>
            </a:pPr>
            <a:r>
              <a:rPr lang="en-GB" sz="1800" b="1" i="1">
                <a:solidFill>
                  <a:srgbClr val="F2794D"/>
                </a:solidFill>
                <a:latin typeface="Aptos"/>
              </a:rPr>
              <a:t>La proposta LNGS-Future ha dichiarato esplicitamente che il pilota deve rispondere in pieno ai principi FAIR</a:t>
            </a:r>
          </a:p>
          <a:p>
            <a:pPr marL="349965" indent="-349965">
              <a:spcBef>
                <a:spcPts val="2199"/>
              </a:spcBef>
              <a:buFont typeface="Arial"/>
              <a:buAutoNum type="arabicPeriod"/>
              <a:defRPr/>
            </a:pPr>
            <a:r>
              <a:rPr lang="en-GB" sz="1800" b="1" i="1">
                <a:solidFill>
                  <a:srgbClr val="F2794D"/>
                </a:solidFill>
                <a:latin typeface="Aptos"/>
              </a:rPr>
              <a:t>I principi FAIR richiedono che ogni prodotto depositato nel pilota sia dotato di DOI</a:t>
            </a:r>
          </a:p>
          <a:p>
            <a:pPr marL="349965" indent="-349965">
              <a:spcBef>
                <a:spcPts val="2199"/>
              </a:spcBef>
              <a:buFont typeface="Arial"/>
              <a:buAutoNum type="arabicPeriod"/>
              <a:defRPr/>
            </a:pPr>
            <a:r>
              <a:rPr lang="en-GB" sz="1800" b="1" i="1">
                <a:solidFill>
                  <a:srgbClr val="F2794D"/>
                </a:solidFill>
                <a:latin typeface="Aptos"/>
              </a:rPr>
              <a:t>In caso dello spegnimento del pilota, il remapping del DOI sull’archivio istituzionale richiederà effort da parte dei gestori dell’archivio istituzionale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24860686" name="Title 1"/>
          <p:cNvSpPr txBox="1"/>
          <p:nvPr/>
        </p:nvSpPr>
        <p:spPr bwMode="auto">
          <a:xfrm>
            <a:off x="788490" y="213028"/>
            <a:ext cx="9861062" cy="813016"/>
          </a:xfrm>
          <a:prstGeom prst="rect">
            <a:avLst/>
          </a:prstGeom>
        </p:spPr>
        <p:txBody>
          <a:bodyPr vertOverflow="overflow" horzOverflow="overflow" vert="horz" wrap="square" lIns="91440" tIns="45720" rIns="91440" bIns="45720" numCol="1" spcCol="0" rtlCol="0" fromWordArt="0" anchor="t" anchorCtr="0" forceAA="0" compatLnSpc="0">
            <a:normAutofit fontScale="72500" lnSpcReduction="20000"/>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GB" sz="3600" b="1">
                <a:solidFill>
                  <a:srgbClr val="011893"/>
                </a:solidFill>
                <a:latin typeface="Avenir Medium"/>
              </a:rPr>
              <a:t>Scenario di interoperabilità del pilota LNGS-Future</a:t>
            </a:r>
          </a:p>
          <a:p>
            <a:pPr>
              <a:defRPr/>
            </a:pPr>
            <a:r>
              <a:rPr lang="en-GB" sz="3600" b="0" i="1">
                <a:solidFill>
                  <a:srgbClr val="011893"/>
                </a:solidFill>
                <a:latin typeface="Avenir Medium"/>
              </a:rPr>
              <a:t>Implementazione</a:t>
            </a:r>
            <a:endParaRPr sz="3600" b="0" i="1">
              <a:solidFill>
                <a:srgbClr val="011893"/>
              </a:solidFill>
              <a:latin typeface="Avenir Medium"/>
            </a:endParaRPr>
          </a:p>
        </p:txBody>
      </p:sp>
      <p:sp>
        <p:nvSpPr>
          <p:cNvPr id="900408547" name="Content Placeholder 5"/>
          <p:cNvSpPr txBox="1"/>
          <p:nvPr/>
        </p:nvSpPr>
        <p:spPr bwMode="auto">
          <a:xfrm>
            <a:off x="304799" y="1194301"/>
            <a:ext cx="11582399" cy="5146219"/>
          </a:xfrm>
          <a:prstGeom prst="rect">
            <a:avLst/>
          </a:prstGeom>
          <a:solidFill>
            <a:schemeClr val="bg1">
              <a:lumMod val="95000"/>
            </a:schemeClr>
          </a:solidFill>
        </p:spPr>
        <p:txBody>
          <a:bodyPr lIns="90000">
            <a:noAutofit/>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349965" indent="-349965">
              <a:spcBef>
                <a:spcPts val="2199"/>
              </a:spcBef>
              <a:buFont typeface="Arial"/>
              <a:buAutoNum type="arabicPeriod"/>
              <a:defRPr/>
            </a:pPr>
            <a:r>
              <a:rPr lang="en-GB" sz="1800" b="1" i="1">
                <a:solidFill>
                  <a:srgbClr val="F2794D"/>
                </a:solidFill>
                <a:latin typeface="Aptos"/>
              </a:rPr>
              <a:t>Nel pilota LNGS-Future verranno depositati unicamente i prodotti generati presso i LNGS relativi alle attività dichiarate nella proposta: sensoristica ambientale, chimica e tecniche speciali. </a:t>
            </a:r>
            <a:endParaRPr sz="2200"/>
          </a:p>
          <a:p>
            <a:pPr marL="349965" indent="-349965">
              <a:spcBef>
                <a:spcPts val="2199"/>
              </a:spcBef>
              <a:buFont typeface="Arial"/>
              <a:buAutoNum type="arabicPeriod"/>
              <a:defRPr/>
            </a:pPr>
            <a:r>
              <a:rPr lang="en-GB" sz="1800" b="1" i="1">
                <a:solidFill>
                  <a:srgbClr val="F2794D"/>
                </a:solidFill>
                <a:latin typeface="Aptos"/>
              </a:rPr>
              <a:t>I prodotti di tipo dati dagli esperimenti non rientrano nel deposito presso il pilota LNGS-Future in attesa di discussione e approvazione della politica di Ente sui dati degli esperimenti</a:t>
            </a:r>
          </a:p>
          <a:p>
            <a:pPr marL="349965" indent="-349965">
              <a:spcBef>
                <a:spcPts val="2199"/>
              </a:spcBef>
              <a:buFont typeface="Arial"/>
              <a:buAutoNum type="arabicPeriod"/>
              <a:defRPr/>
            </a:pPr>
            <a:r>
              <a:rPr lang="en-GB" sz="1800" b="1" i="1">
                <a:solidFill>
                  <a:srgbClr val="F2794D"/>
                </a:solidFill>
                <a:latin typeface="Aptos"/>
              </a:rPr>
              <a:t>Al fine si soddisfare il requisito FAIR, il pilota LNGS-Future registra il DOI con Datacite nella forma /oar.it/xyz</a:t>
            </a:r>
          </a:p>
          <a:p>
            <a:pPr marL="349965" indent="-349965">
              <a:spcBef>
                <a:spcPts val="2199"/>
              </a:spcBef>
              <a:buFont typeface="Arial"/>
              <a:buAutoNum type="arabicPeriod"/>
              <a:defRPr/>
            </a:pPr>
            <a:r>
              <a:rPr lang="en-GB" sz="1800" b="1" i="1">
                <a:solidFill>
                  <a:srgbClr val="F2794D"/>
                </a:solidFill>
                <a:latin typeface="Aptos"/>
              </a:rPr>
              <a:t>I prodotti depositati nel pilota LNGS-Future saranno ingeriti giornalmente dall'archivio istituzionale (solo metadati) nelle community INFN e INFN.lngs</a:t>
            </a:r>
          </a:p>
          <a:p>
            <a:pPr marL="349965" indent="-349965">
              <a:spcBef>
                <a:spcPts val="2199"/>
              </a:spcBef>
              <a:buFont typeface="Arial"/>
              <a:buAutoNum type="arabicPeriod"/>
              <a:defRPr/>
            </a:pPr>
            <a:r>
              <a:rPr lang="en-GB" sz="1800" b="1" i="1">
                <a:solidFill>
                  <a:srgbClr val="F2794D"/>
                </a:solidFill>
                <a:latin typeface="Aptos"/>
              </a:rPr>
              <a:t>LNGS si coordinerà con i gestori </a:t>
            </a:r>
            <a:r>
              <a:rPr lang="en-GB" sz="1800" b="1" i="1" u="none" strike="noStrike" cap="none" spc="0">
                <a:solidFill>
                  <a:srgbClr val="F2794D"/>
                </a:solidFill>
                <a:latin typeface="Aptos"/>
                <a:ea typeface="Aptos"/>
                <a:cs typeface="Aptos"/>
              </a:rPr>
              <a:t>dell’archivio istituzionale</a:t>
            </a:r>
            <a:r>
              <a:rPr lang="en-GB" sz="1800" b="1" i="1">
                <a:solidFill>
                  <a:srgbClr val="F2794D"/>
                </a:solidFill>
                <a:latin typeface="Aptos"/>
              </a:rPr>
              <a:t> per garantire l'allineamento </a:t>
            </a:r>
            <a:r>
              <a:rPr lang="en-GB" sz="1800" b="1" i="1" u="none" strike="noStrike" cap="none" spc="0">
                <a:solidFill>
                  <a:srgbClr val="F2794D"/>
                </a:solidFill>
                <a:latin typeface="Aptos"/>
                <a:ea typeface="Aptos"/>
                <a:cs typeface="Aptos"/>
              </a:rPr>
              <a:t>della versione di INVENIORDM </a:t>
            </a:r>
            <a:r>
              <a:rPr lang="en-GB" sz="1800" b="1" i="1">
                <a:solidFill>
                  <a:srgbClr val="F2794D"/>
                </a:solidFill>
                <a:latin typeface="Aptos"/>
              </a:rPr>
              <a:t>del pilota </a:t>
            </a:r>
          </a:p>
          <a:p>
            <a:pPr marL="349965" indent="-349965">
              <a:spcBef>
                <a:spcPts val="2199"/>
              </a:spcBef>
              <a:buFont typeface="Arial"/>
              <a:buAutoNum type="arabicPeriod"/>
              <a:defRPr/>
            </a:pPr>
            <a:r>
              <a:rPr lang="en-GB" sz="1800" b="1" i="1">
                <a:solidFill>
                  <a:srgbClr val="F2794D"/>
                </a:solidFill>
                <a:latin typeface="Aptos"/>
              </a:rPr>
              <a:t>LNGS assicurerà che i metadati dei prodotti depositati siano conformi ai criteri di curatela sotto la supervisione della curatrice dell'archivio istituzionale</a:t>
            </a:r>
          </a:p>
          <a:p>
            <a:pPr marL="0" indent="0">
              <a:spcBef>
                <a:spcPts val="2199"/>
              </a:spcBef>
              <a:buNone/>
              <a:defRPr/>
            </a:pPr>
            <a:endParaRPr lang="en-GB" sz="1800" b="1" i="1">
              <a:solidFill>
                <a:srgbClr val="F2794D"/>
              </a:solidFill>
              <a:latin typeface="Apto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07454813" name="Title 1"/>
          <p:cNvSpPr txBox="1"/>
          <p:nvPr/>
        </p:nvSpPr>
        <p:spPr bwMode="auto">
          <a:xfrm>
            <a:off x="788490" y="75165"/>
            <a:ext cx="9861062" cy="813015"/>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sz="3600" b="1" i="0">
                <a:solidFill>
                  <a:srgbClr val="011893"/>
                </a:solidFill>
                <a:latin typeface="Avenir Medium"/>
              </a:rPr>
              <a:t>Raccomandazioni</a:t>
            </a:r>
          </a:p>
        </p:txBody>
      </p:sp>
      <p:sp>
        <p:nvSpPr>
          <p:cNvPr id="1515203395" name="Content Placeholder 5"/>
          <p:cNvSpPr txBox="1"/>
          <p:nvPr/>
        </p:nvSpPr>
        <p:spPr bwMode="auto">
          <a:xfrm>
            <a:off x="304798" y="725159"/>
            <a:ext cx="11582399" cy="5615363"/>
          </a:xfrm>
          <a:prstGeom prst="rect">
            <a:avLst/>
          </a:prstGeom>
          <a:solidFill>
            <a:schemeClr val="bg1">
              <a:lumMod val="95000"/>
            </a:schemeClr>
          </a:solidFill>
        </p:spPr>
        <p:txBody>
          <a:bodyPr lIns="90000">
            <a:noAutofit/>
          </a:bodyPr>
          <a:lstStyle>
            <a:lvl1pPr marL="228600" indent="-228600" algn="l" defTabSz="914400">
              <a:lnSpc>
                <a:spcPct val="90000"/>
              </a:lnSpc>
              <a:spcBef>
                <a:spcPts val="998"/>
              </a:spcBef>
              <a:buFont typeface="Arial"/>
              <a:buChar char="•"/>
              <a:defRPr sz="2800">
                <a:solidFill>
                  <a:schemeClr val="tx1"/>
                </a:solidFill>
                <a:latin typeface="+mn-lt"/>
                <a:ea typeface="+mn-ea"/>
                <a:cs typeface="+mn-cs"/>
              </a:defRPr>
            </a:lvl1pPr>
            <a:lvl2pPr marL="685800" indent="-228600" algn="l" defTabSz="914400">
              <a:lnSpc>
                <a:spcPct val="90000"/>
              </a:lnSpc>
              <a:spcBef>
                <a:spcPts val="498"/>
              </a:spcBef>
              <a:buFont typeface="Arial"/>
              <a:buChar char="•"/>
              <a:defRPr sz="2400">
                <a:solidFill>
                  <a:schemeClr val="tx1"/>
                </a:solidFill>
                <a:latin typeface="+mn-lt"/>
                <a:ea typeface="+mn-ea"/>
                <a:cs typeface="+mn-cs"/>
              </a:defRPr>
            </a:lvl2pPr>
            <a:lvl3pPr marL="1143000" indent="-228600" algn="l" defTabSz="914400">
              <a:lnSpc>
                <a:spcPct val="90000"/>
              </a:lnSpc>
              <a:spcBef>
                <a:spcPts val="498"/>
              </a:spcBef>
              <a:buFont typeface="Arial"/>
              <a:buChar char="•"/>
              <a:defRPr sz="2000">
                <a:solidFill>
                  <a:schemeClr val="tx1"/>
                </a:solidFill>
                <a:latin typeface="+mn-lt"/>
                <a:ea typeface="+mn-ea"/>
                <a:cs typeface="+mn-cs"/>
              </a:defRPr>
            </a:lvl3pPr>
            <a:lvl4pPr marL="1600200" indent="-228600" algn="l" defTabSz="914400">
              <a:lnSpc>
                <a:spcPct val="90000"/>
              </a:lnSpc>
              <a:spcBef>
                <a:spcPts val="498"/>
              </a:spcBef>
              <a:buFont typeface="Arial"/>
              <a:buChar char="•"/>
              <a:defRPr sz="1800">
                <a:solidFill>
                  <a:schemeClr val="tx1"/>
                </a:solidFill>
                <a:latin typeface="+mn-lt"/>
                <a:ea typeface="+mn-ea"/>
                <a:cs typeface="+mn-cs"/>
              </a:defRPr>
            </a:lvl4pPr>
            <a:lvl5pPr marL="2057400" indent="-228600" algn="l" defTabSz="914400">
              <a:lnSpc>
                <a:spcPct val="90000"/>
              </a:lnSpc>
              <a:spcBef>
                <a:spcPts val="498"/>
              </a:spcBef>
              <a:buFont typeface="Arial"/>
              <a:buChar char="•"/>
              <a:defRPr sz="1800">
                <a:solidFill>
                  <a:schemeClr val="tx1"/>
                </a:solidFill>
                <a:latin typeface="+mn-lt"/>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marL="305908" indent="-305908" algn="just">
              <a:buFont typeface="Arial"/>
              <a:buAutoNum type="arabicPeriod"/>
              <a:defRPr/>
            </a:pPr>
            <a:r>
              <a:rPr sz="2000"/>
              <a:t>L'operazione del pilota LNGS deve rappresentare </a:t>
            </a:r>
            <a:r>
              <a:rPr sz="2000" b="1"/>
              <a:t>un'opportunità di miglioramento</a:t>
            </a:r>
            <a:r>
              <a:rPr sz="2000"/>
              <a:t> delle prestazioni, dell'efficacia e dell'efficienza dell'archivio istituzionale OAR. </a:t>
            </a:r>
            <a:r>
              <a:rPr sz="2000" b="1"/>
              <a:t>In nessun modo</a:t>
            </a:r>
            <a:r>
              <a:rPr sz="2000"/>
              <a:t> il pilota deve rendere l'utilizzo e la gestione di OAR </a:t>
            </a:r>
            <a:r>
              <a:rPr sz="2000" b="1"/>
              <a:t>più complesso</a:t>
            </a:r>
            <a:r>
              <a:rPr sz="2000"/>
              <a:t>, considerate le risorse limitate disponibili per la gestione e curatela di OAR.</a:t>
            </a:r>
          </a:p>
          <a:p>
            <a:pPr marL="305908" indent="-305908" algn="just">
              <a:buFont typeface="Arial"/>
              <a:buAutoNum type="arabicPeriod"/>
              <a:defRPr/>
            </a:pPr>
            <a:r>
              <a:rPr sz="2000"/>
              <a:t>La richiesta dei promotori del progetto di registrare DOI e' aspetto critico dell'interoperabilità. La registrazione di DOI implica che, a lungo termine, </a:t>
            </a:r>
            <a:r>
              <a:rPr sz="2000" b="1"/>
              <a:t>il pilota dovrà essere in grado di assicurare la raggiungibilità del prodotto</a:t>
            </a:r>
            <a:r>
              <a:rPr sz="2000"/>
              <a:t>.</a:t>
            </a:r>
          </a:p>
          <a:p>
            <a:pPr marL="305908" indent="-305908" algn="just">
              <a:buFont typeface="Arial"/>
              <a:buAutoNum type="arabicPeriod"/>
              <a:defRPr/>
            </a:pPr>
            <a:r>
              <a:rPr sz="2000" b="1"/>
              <a:t>Il pilota stesso ha risorse limitate alla durata del progetto</a:t>
            </a:r>
            <a:r>
              <a:rPr sz="2000"/>
              <a:t>. Il progetto deve garantire che esistano risorse sufficienti per mantenere, aggiornare, curare l'archivio e i suoi prodotti, allineandone le versioni (attualmente INVENIO12) in modo conforme con il servizio OAR.</a:t>
            </a:r>
          </a:p>
          <a:p>
            <a:pPr marL="305908" indent="-305908" algn="just">
              <a:buFont typeface="Arial"/>
              <a:buAutoNum type="arabicPeriod"/>
              <a:defRPr/>
            </a:pPr>
            <a:r>
              <a:rPr sz="2000"/>
              <a:t>Lo scenario scelto dovrà comunque permettere,</a:t>
            </a:r>
            <a:r>
              <a:rPr sz="2000" b="1"/>
              <a:t> in caso di indisponibilità permanente dell’archivio di LNGS</a:t>
            </a:r>
            <a:r>
              <a:rPr sz="2000"/>
              <a:t>, la presa in carico dei dati, se ritenuti critici, da parte di  OAR. In ogni caso, il deposito dei prodotti nel pilota </a:t>
            </a:r>
            <a:r>
              <a:rPr sz="2000" b="1"/>
              <a:t>è limitato esclusivamente ai prodotti dai sensori ambientali, chimici e tecniche speciali </a:t>
            </a:r>
            <a:r>
              <a:rPr sz="2000" i="0"/>
              <a:t>che hanno origine nei LNGS, conformemente alla proposta LNGS-Future. </a:t>
            </a:r>
            <a:endParaRPr sz="2000"/>
          </a:p>
          <a:p>
            <a:pPr marL="305908" indent="-305908">
              <a:spcBef>
                <a:spcPts val="2198"/>
              </a:spcBef>
              <a:buFont typeface="Arial"/>
              <a:buAutoNum type="arabicPeriod"/>
              <a:defRPr/>
            </a:pPr>
            <a:r>
              <a:rPr sz="2000"/>
              <a:t>Nel formulare la proposta di implementazione il Comitato ricorda come sia motivo di</a:t>
            </a:r>
            <a:r>
              <a:rPr sz="2000" b="1"/>
              <a:t> preoccupazione </a:t>
            </a:r>
            <a:r>
              <a:rPr sz="2000"/>
              <a:t>generale la potenziale </a:t>
            </a:r>
            <a:r>
              <a:rPr sz="2000" b="1"/>
              <a:t>proliferazione</a:t>
            </a:r>
            <a:r>
              <a:rPr sz="2000"/>
              <a:t> di installazione e l'</a:t>
            </a:r>
            <a:r>
              <a:rPr sz="2000" b="1"/>
              <a:t>emulazione</a:t>
            </a:r>
            <a:r>
              <a:rPr sz="2000"/>
              <a:t> da parte di altre Strutture con conseguenti richieste di risorse al momento </a:t>
            </a:r>
            <a:r>
              <a:rPr sz="2000" b="1"/>
              <a:t>non disponibili</a:t>
            </a:r>
            <a:r>
              <a:rPr sz="2000"/>
              <a:t>.</a:t>
            </a:r>
            <a:endParaRPr sz="1400"/>
          </a:p>
          <a:p>
            <a:pPr>
              <a:spcBef>
                <a:spcPts val="2198"/>
              </a:spcBef>
              <a:defRPr/>
            </a:pPr>
            <a:endParaRPr lang="en-GB" sz="1100" b="1" i="1">
              <a:solidFill>
                <a:srgbClr val="F2794D"/>
              </a:solidFill>
              <a:latin typeface="Aptos"/>
            </a:endParaRPr>
          </a:p>
          <a:p>
            <a:pPr>
              <a:spcBef>
                <a:spcPts val="2198"/>
              </a:spcBef>
              <a:defRPr/>
            </a:pPr>
            <a:endParaRPr lang="en-GB" sz="1100" b="1" i="1">
              <a:solidFill>
                <a:srgbClr val="F2794D"/>
              </a:solidFill>
              <a:latin typeface="Aptos"/>
            </a:endParaRPr>
          </a:p>
          <a:p>
            <a:pPr>
              <a:spcBef>
                <a:spcPts val="2198"/>
              </a:spcBef>
              <a:defRPr/>
            </a:pPr>
            <a:endParaRPr lang="en-GB" sz="1100" b="1" i="1">
              <a:solidFill>
                <a:srgbClr val="F2794D"/>
              </a:solidFill>
              <a:latin typeface="Apt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46110666" name="Titolo 1"/>
          <p:cNvSpPr>
            <a:spLocks noGrp="1"/>
          </p:cNvSpPr>
          <p:nvPr>
            <p:ph type="ctrTitle"/>
          </p:nvPr>
        </p:nvSpPr>
        <p:spPr bwMode="auto">
          <a:xfrm>
            <a:off x="577429" y="2006094"/>
            <a:ext cx="5707087" cy="1116702"/>
          </a:xfrm>
        </p:spPr>
        <p:txBody>
          <a:bodyPr vertOverflow="overflow" horzOverflow="overflow" vert="horz" lIns="91440" tIns="45720" rIns="91440" bIns="45720" numCol="1" spcCol="0" rtlCol="0" fromWordArt="0" anchor="b" anchorCtr="0" forceAA="0" compatLnSpc="0">
            <a:noAutofit/>
          </a:bodyPr>
          <a:lstStyle/>
          <a:p>
            <a:pPr algn="l">
              <a:defRPr/>
            </a:pPr>
            <a:r>
              <a:rPr lang="it-IT" sz="8800" b="1">
                <a:solidFill>
                  <a:schemeClr val="accent1">
                    <a:lumMod val="75000"/>
                  </a:schemeClr>
                </a:solidFill>
                <a:latin typeface="Aptos"/>
              </a:rPr>
              <a:t>Grazie</a:t>
            </a:r>
            <a:r>
              <a:rPr lang="it-IT" sz="8800">
                <a:solidFill>
                  <a:schemeClr val="accent1">
                    <a:lumMod val="75000"/>
                  </a:schemeClr>
                </a:solidFill>
                <a:latin typeface="Aptos"/>
              </a:rPr>
              <a:t>!</a:t>
            </a:r>
            <a:endParaRPr/>
          </a:p>
        </p:txBody>
      </p:sp>
      <p:pic>
        <p:nvPicPr>
          <p:cNvPr id="4" name="Immagine 3" descr="Immagine che contiene Carattere, Elementi grafici, schermata, logo&#10;&#10;Descrizione generata automaticamente"/>
          <p:cNvPicPr>
            <a:picLocks noChangeAspect="1"/>
          </p:cNvPicPr>
          <p:nvPr/>
        </p:nvPicPr>
        <p:blipFill>
          <a:blip r:embed="rId3"/>
          <a:stretch/>
        </p:blipFill>
        <p:spPr bwMode="auto">
          <a:xfrm>
            <a:off x="388913" y="235295"/>
            <a:ext cx="1358030" cy="795614"/>
          </a:xfrm>
          <a:prstGeom prst="rect">
            <a:avLst/>
          </a:prstGeom>
        </p:spPr>
      </p:pic>
      <p:sp>
        <p:nvSpPr>
          <p:cNvPr id="6" name="Sottotitolo 2"/>
          <p:cNvSpPr txBox="1"/>
          <p:nvPr/>
        </p:nvSpPr>
        <p:spPr bwMode="auto">
          <a:xfrm>
            <a:off x="704598" y="4135589"/>
            <a:ext cx="10796522" cy="2193963"/>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0" indent="0" algn="l" defTabSz="609630">
              <a:spcBef>
                <a:spcPts val="0"/>
              </a:spcBef>
              <a:buFont typeface="Arial"/>
              <a:buNone/>
              <a:defRPr sz="2800">
                <a:solidFill>
                  <a:srgbClr val="FFC000"/>
                </a:solidFill>
                <a:latin typeface="Quicksand"/>
                <a:ea typeface="+mn-ea"/>
                <a:cs typeface="+mn-cs"/>
              </a:defRPr>
            </a:lvl1pPr>
            <a:lvl2pPr marL="457177" indent="0" algn="ctr" defTabSz="609630">
              <a:spcBef>
                <a:spcPts val="0"/>
              </a:spcBef>
              <a:buFont typeface="Arial"/>
              <a:buNone/>
              <a:defRPr sz="2000">
                <a:solidFill>
                  <a:schemeClr val="tx1">
                    <a:tint val="75000"/>
                  </a:schemeClr>
                </a:solidFill>
                <a:latin typeface="+mn-lt"/>
                <a:ea typeface="+mn-ea"/>
                <a:cs typeface="+mn-cs"/>
              </a:defRPr>
            </a:lvl2pPr>
            <a:lvl3pPr marL="914353" indent="0" algn="ctr" defTabSz="609630">
              <a:spcBef>
                <a:spcPts val="0"/>
              </a:spcBef>
              <a:buFont typeface="Arial"/>
              <a:buNone/>
              <a:defRPr sz="1800">
                <a:solidFill>
                  <a:schemeClr val="tx1">
                    <a:tint val="75000"/>
                  </a:schemeClr>
                </a:solidFill>
                <a:latin typeface="+mn-lt"/>
                <a:ea typeface="+mn-ea"/>
                <a:cs typeface="+mn-cs"/>
              </a:defRPr>
            </a:lvl3pPr>
            <a:lvl4pPr marL="1371531" indent="0" algn="ctr" defTabSz="609630">
              <a:spcBef>
                <a:spcPts val="0"/>
              </a:spcBef>
              <a:buFont typeface="Arial"/>
              <a:buNone/>
              <a:defRPr sz="1600">
                <a:solidFill>
                  <a:schemeClr val="tx1">
                    <a:tint val="75000"/>
                  </a:schemeClr>
                </a:solidFill>
                <a:latin typeface="+mn-lt"/>
                <a:ea typeface="+mn-ea"/>
                <a:cs typeface="+mn-cs"/>
              </a:defRPr>
            </a:lvl4pPr>
            <a:lvl5pPr marL="1828708" indent="0" algn="ctr" defTabSz="609630">
              <a:spcBef>
                <a:spcPts val="0"/>
              </a:spcBef>
              <a:buFont typeface="Arial"/>
              <a:buNone/>
              <a:defRPr sz="1600">
                <a:solidFill>
                  <a:schemeClr val="tx1">
                    <a:tint val="75000"/>
                  </a:schemeClr>
                </a:solidFill>
                <a:latin typeface="+mn-lt"/>
                <a:ea typeface="+mn-ea"/>
                <a:cs typeface="+mn-cs"/>
              </a:defRPr>
            </a:lvl5pPr>
            <a:lvl6pPr marL="2285885" indent="0" algn="ctr" defTabSz="609630">
              <a:spcBef>
                <a:spcPts val="0"/>
              </a:spcBef>
              <a:buFont typeface="Arial"/>
              <a:buNone/>
              <a:defRPr sz="1600">
                <a:solidFill>
                  <a:schemeClr val="tx1">
                    <a:tint val="75000"/>
                  </a:schemeClr>
                </a:solidFill>
                <a:latin typeface="+mn-lt"/>
                <a:ea typeface="+mn-ea"/>
                <a:cs typeface="+mn-cs"/>
              </a:defRPr>
            </a:lvl6pPr>
            <a:lvl7pPr marL="2743060" indent="0" algn="ctr" defTabSz="609630">
              <a:spcBef>
                <a:spcPts val="0"/>
              </a:spcBef>
              <a:buFont typeface="Arial"/>
              <a:buNone/>
              <a:defRPr sz="1600">
                <a:solidFill>
                  <a:schemeClr val="tx1">
                    <a:tint val="75000"/>
                  </a:schemeClr>
                </a:solidFill>
                <a:latin typeface="+mn-lt"/>
                <a:ea typeface="+mn-ea"/>
                <a:cs typeface="+mn-cs"/>
              </a:defRPr>
            </a:lvl7pPr>
            <a:lvl8pPr marL="3200239" indent="0" algn="ctr" defTabSz="609630">
              <a:spcBef>
                <a:spcPts val="0"/>
              </a:spcBef>
              <a:buFont typeface="Arial"/>
              <a:buNone/>
              <a:defRPr sz="1600">
                <a:solidFill>
                  <a:schemeClr val="tx1">
                    <a:tint val="75000"/>
                  </a:schemeClr>
                </a:solidFill>
                <a:latin typeface="+mn-lt"/>
                <a:ea typeface="+mn-ea"/>
                <a:cs typeface="+mn-cs"/>
              </a:defRPr>
            </a:lvl8pPr>
            <a:lvl9pPr marL="3657417" indent="0" algn="ctr" defTabSz="609630">
              <a:spcBef>
                <a:spcPts val="0"/>
              </a:spcBef>
              <a:buFont typeface="Arial"/>
              <a:buNone/>
              <a:defRPr sz="1600">
                <a:solidFill>
                  <a:schemeClr val="tx1">
                    <a:tint val="75000"/>
                  </a:schemeClr>
                </a:solidFill>
                <a:latin typeface="+mn-lt"/>
                <a:ea typeface="+mn-ea"/>
                <a:cs typeface="+mn-cs"/>
              </a:defRPr>
            </a:lvl9pPr>
          </a:lstStyle>
          <a:p>
            <a:pPr>
              <a:lnSpc>
                <a:spcPct val="90000"/>
              </a:lnSpc>
              <a:defRPr/>
            </a:pPr>
            <a:r>
              <a:rPr lang="it-IT" sz="3300" b="1">
                <a:solidFill>
                  <a:srgbClr val="D97400"/>
                </a:solidFill>
                <a:latin typeface="Aptos"/>
                <a:cs typeface="Arial"/>
              </a:rPr>
              <a:t>Contatti</a:t>
            </a:r>
            <a:endParaRPr/>
          </a:p>
          <a:p>
            <a:pPr>
              <a:lnSpc>
                <a:spcPct val="90000"/>
              </a:lnSpc>
              <a:defRPr/>
            </a:pPr>
            <a:endParaRPr lang="it-IT" sz="2200" b="1">
              <a:solidFill>
                <a:srgbClr val="D97400"/>
              </a:solidFill>
              <a:latin typeface="Helvetica"/>
              <a:cs typeface="Arial"/>
            </a:endParaRPr>
          </a:p>
          <a:p>
            <a:pPr marL="342900" indent="-342900">
              <a:lnSpc>
                <a:spcPct val="90000"/>
              </a:lnSpc>
              <a:buFont typeface="Arial"/>
              <a:buChar char="•"/>
              <a:defRPr/>
            </a:pPr>
            <a:r>
              <a:rPr lang="it-IT" u="sng">
                <a:solidFill>
                  <a:schemeClr val="tx1"/>
                </a:solidFill>
                <a:latin typeface="Aptos"/>
                <a:cs typeface="Arial"/>
                <a:hlinkClick r:id="rId4" tooltip="mailto:stefano.bianco@lnf.infn.it"/>
              </a:rPr>
              <a:t>stefano.bianco@lnf.infn.it</a:t>
            </a:r>
            <a:r>
              <a:rPr lang="it-IT">
                <a:solidFill>
                  <a:schemeClr val="tx1"/>
                </a:solidFill>
                <a:latin typeface="Aptos"/>
                <a:cs typeface="Arial"/>
              </a:rPr>
              <a:t> </a:t>
            </a:r>
            <a:r>
              <a:rPr lang="it-IT" u="sng">
                <a:solidFill>
                  <a:schemeClr val="tx1"/>
                </a:solidFill>
                <a:latin typeface="Aptos"/>
                <a:cs typeface="Arial"/>
                <a:hlinkClick r:id="rId5" tooltip="mailto:marcello.maggi@ba.infn.it"/>
              </a:rPr>
              <a:t>marcello.maggi@ba.infn.it</a:t>
            </a:r>
            <a:r>
              <a:rPr lang="it-IT">
                <a:solidFill>
                  <a:schemeClr val="tx1"/>
                </a:solidFill>
                <a:latin typeface="Aptos"/>
                <a:cs typeface="Arial"/>
              </a:rPr>
              <a:t> </a:t>
            </a:r>
            <a:r>
              <a:rPr lang="it-IT" u="sng">
                <a:solidFill>
                  <a:schemeClr val="tx1"/>
                </a:solidFill>
                <a:latin typeface="Aptos"/>
                <a:cs typeface="Arial"/>
                <a:hlinkClick r:id="rId6" tooltip="mailto:laura.patrizii@bo.infn.it"/>
              </a:rPr>
              <a:t>laura.patrizii@bo.infn.it</a:t>
            </a:r>
            <a:r>
              <a:rPr lang="it-IT">
                <a:solidFill>
                  <a:schemeClr val="tx1"/>
                </a:solidFill>
                <a:latin typeface="Aptos"/>
                <a:cs typeface="Arial"/>
              </a:rPr>
              <a:t> luca.dellagnello@cnaf.infn.it </a:t>
            </a:r>
          </a:p>
          <a:p>
            <a:pPr marL="342900" indent="-342900">
              <a:lnSpc>
                <a:spcPct val="90000"/>
              </a:lnSpc>
              <a:buFont typeface="Arial"/>
              <a:buChar char="•"/>
              <a:defRPr/>
            </a:pPr>
            <a:r>
              <a:rPr lang="it-IT" b="1">
                <a:solidFill>
                  <a:schemeClr val="tx1"/>
                </a:solidFill>
                <a:latin typeface="Aptos"/>
                <a:cs typeface="Arial"/>
              </a:rPr>
              <a:t>openscience@lists.infn.it</a:t>
            </a:r>
            <a:endParaRPr b="1">
              <a:solidFill>
                <a:schemeClr val="tx1"/>
              </a:solidFill>
              <a:latin typeface="Aptos"/>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46110666"/>
                                        </p:tgtEl>
                                        <p:attrNameLst>
                                          <p:attrName>style.visibility</p:attrName>
                                        </p:attrNameLst>
                                      </p:cBhvr>
                                      <p:to>
                                        <p:strVal val="visible"/>
                                      </p:to>
                                    </p:set>
                                    <p:animEffect transition="in" filter="fade">
                                      <p:cBhvr>
                                        <p:cTn id="7" dur="700"/>
                                        <p:tgtEl>
                                          <p:spTgt spid="54611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11066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1"/>
          <p:cNvSpPr txBox="1"/>
          <p:nvPr/>
        </p:nvSpPr>
        <p:spPr bwMode="auto">
          <a:xfrm>
            <a:off x="3312160" y="2275840"/>
            <a:ext cx="2137124" cy="1323439"/>
          </a:xfrm>
          <a:prstGeom prst="rect">
            <a:avLst/>
          </a:prstGeom>
          <a:noFill/>
        </p:spPr>
        <p:txBody>
          <a:bodyPr wrap="none" rtlCol="0">
            <a:spAutoFit/>
          </a:bodyPr>
          <a:lstStyle/>
          <a:p>
            <a:pPr>
              <a:defRPr/>
            </a:pPr>
            <a:r>
              <a:rPr sz="8000"/>
              <a:t>altro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asellaDiTesto 3"/>
          <p:cNvSpPr txBox="1"/>
          <p:nvPr/>
        </p:nvSpPr>
        <p:spPr bwMode="auto">
          <a:xfrm>
            <a:off x="1053796" y="247664"/>
            <a:ext cx="9309403" cy="6610336"/>
          </a:xfrm>
          <a:prstGeom prst="rect">
            <a:avLst/>
          </a:prstGeom>
          <a:noFill/>
        </p:spPr>
        <p:txBody>
          <a:bodyPr wrap="square">
            <a:spAutoFit/>
          </a:bodyPr>
          <a:lstStyle/>
          <a:p>
            <a:pPr algn="ctr">
              <a:lnSpc>
                <a:spcPct val="150000"/>
              </a:lnSpc>
              <a:defRPr/>
            </a:pPr>
            <a:r>
              <a:rPr lang="it-IT" sz="2400" b="1">
                <a:solidFill>
                  <a:srgbClr val="0432FF"/>
                </a:solidFill>
                <a:latin typeface="Avenir Book"/>
              </a:rPr>
              <a:t>Il gruppo di lavoro Open Science («GLOS»)</a:t>
            </a:r>
            <a:endParaRPr/>
          </a:p>
          <a:p>
            <a:pPr marL="0" indent="0" algn="ctr">
              <a:lnSpc>
                <a:spcPct val="100000"/>
              </a:lnSpc>
              <a:spcBef>
                <a:spcPts val="1600"/>
              </a:spcBef>
              <a:buNone/>
              <a:defRPr/>
            </a:pPr>
            <a:r>
              <a:rPr lang="it-IT" sz="2400">
                <a:latin typeface="Avenir"/>
              </a:rPr>
              <a:t>S. Bianco, T. Boccali, M. Bruno, M. Maggi,  D.Menasce, M. Pallavicini (e.o.), L. Patrizii</a:t>
            </a:r>
          </a:p>
          <a:p>
            <a:pPr marL="0" indent="0" algn="ctr">
              <a:lnSpc>
                <a:spcPct val="100000"/>
              </a:lnSpc>
              <a:spcBef>
                <a:spcPts val="1600"/>
              </a:spcBef>
              <a:buNone/>
              <a:defRPr/>
            </a:pPr>
            <a:r>
              <a:rPr lang="it-IT" sz="2400">
                <a:latin typeface="Avenir"/>
              </a:rPr>
              <a:t>I.Piergentili, L. Sabatini , S.Dal Pra, L. Dell’Agnello, </a:t>
            </a:r>
            <a:endParaRPr/>
          </a:p>
          <a:p>
            <a:pPr marL="0" indent="0" algn="ctr">
              <a:lnSpc>
                <a:spcPct val="100000"/>
              </a:lnSpc>
              <a:spcBef>
                <a:spcPts val="1600"/>
              </a:spcBef>
              <a:buNone/>
              <a:defRPr/>
            </a:pPr>
            <a:r>
              <a:rPr lang="it-IT" sz="2400">
                <a:latin typeface="Avenir"/>
              </a:rPr>
              <a:t>F.Marchegiani, A.Paoletti, R.Rotondo (</a:t>
            </a:r>
            <a:r>
              <a:rPr lang="it-IT" sz="2400" i="1">
                <a:latin typeface="Avenir"/>
              </a:rPr>
              <a:t>esperti)</a:t>
            </a:r>
            <a:endParaRPr/>
          </a:p>
          <a:p>
            <a:pPr marL="0" indent="0" algn="ctr">
              <a:lnSpc>
                <a:spcPct val="100000"/>
              </a:lnSpc>
              <a:spcBef>
                <a:spcPts val="1600"/>
              </a:spcBef>
              <a:buNone/>
              <a:defRPr/>
            </a:pPr>
            <a:r>
              <a:rPr lang="it-IT" sz="2400">
                <a:latin typeface="Avenir"/>
              </a:rPr>
              <a:t>N.Pastrone GLV</a:t>
            </a:r>
            <a:endParaRPr/>
          </a:p>
          <a:p>
            <a:pPr marL="0" indent="0" algn="ctr">
              <a:lnSpc>
                <a:spcPct val="100000"/>
              </a:lnSpc>
              <a:spcBef>
                <a:spcPts val="1600"/>
              </a:spcBef>
              <a:buNone/>
              <a:defRPr/>
            </a:pPr>
            <a:r>
              <a:rPr lang="it-IT" sz="2400">
                <a:latin typeface="Avenir"/>
              </a:rPr>
              <a:t>C.Bozzi, L.Gaido GLC3SN</a:t>
            </a:r>
            <a:endParaRPr/>
          </a:p>
          <a:p>
            <a:pPr algn="ctr">
              <a:lnSpc>
                <a:spcPct val="150000"/>
              </a:lnSpc>
              <a:defRPr/>
            </a:pPr>
            <a:endParaRPr lang="it-IT" sz="2400" b="1">
              <a:solidFill>
                <a:srgbClr val="0432FF"/>
              </a:solidFill>
              <a:latin typeface="Avenir Book"/>
            </a:endParaRPr>
          </a:p>
          <a:p>
            <a:pPr algn="ctr">
              <a:lnSpc>
                <a:spcPct val="150000"/>
              </a:lnSpc>
              <a:defRPr/>
            </a:pPr>
            <a:r>
              <a:rPr lang="it-IT" sz="2400" b="1">
                <a:solidFill>
                  <a:srgbClr val="0432FF"/>
                </a:solidFill>
                <a:latin typeface="Avenir Book"/>
              </a:rPr>
              <a:t>Il comitato ex art. 8 disciplinare («Comitato»)</a:t>
            </a:r>
            <a:endParaRPr/>
          </a:p>
          <a:p>
            <a:pPr algn="ctr">
              <a:lnSpc>
                <a:spcPct val="150000"/>
              </a:lnSpc>
              <a:defRPr/>
            </a:pPr>
            <a:r>
              <a:rPr lang="it-IT" sz="2400" b="1">
                <a:latin typeface="Avenir Book"/>
              </a:rPr>
              <a:t>S.Bianco, M.Maggi, M.Pallavicini (presid.), L.Patrizii</a:t>
            </a:r>
          </a:p>
          <a:p>
            <a:pPr algn="ctr">
              <a:lnSpc>
                <a:spcPct val="150000"/>
              </a:lnSpc>
              <a:defRPr/>
            </a:pPr>
            <a:r>
              <a:rPr lang="it-IT" sz="2400" b="1">
                <a:latin typeface="Avenir Book"/>
              </a:rPr>
              <a:t>L.Dell’Agnello (</a:t>
            </a:r>
            <a:r>
              <a:rPr lang="it-IT" sz="2400" b="1" i="1">
                <a:latin typeface="Avenir Book"/>
              </a:rPr>
              <a:t>esperto)</a:t>
            </a:r>
            <a:endParaRPr/>
          </a:p>
          <a:p>
            <a:pPr algn="ctr">
              <a:lnSpc>
                <a:spcPct val="150000"/>
              </a:lnSpc>
              <a:defRPr/>
            </a:pPr>
            <a:endParaRPr lang="it-IT" sz="2400" b="1">
              <a:solidFill>
                <a:srgbClr val="0432FF"/>
              </a:solidFill>
              <a:latin typeface="Avenir Book"/>
            </a:endParaRPr>
          </a:p>
        </p:txBody>
      </p:sp>
      <p:pic>
        <p:nvPicPr>
          <p:cNvPr id="3" name="Picture 2"/>
          <p:cNvPicPr>
            <a:picLocks noChangeAspect="1"/>
          </p:cNvPicPr>
          <p:nvPr/>
        </p:nvPicPr>
        <p:blipFill>
          <a:blip r:embed="rId3"/>
          <a:stretch/>
        </p:blipFill>
        <p:spPr bwMode="auto">
          <a:xfrm>
            <a:off x="1507137" y="6413297"/>
            <a:ext cx="1036275" cy="365125"/>
          </a:xfrm>
          <a:prstGeom prst="rect">
            <a:avLst/>
          </a:prstGeom>
        </p:spPr>
      </p:pic>
      <p:sp>
        <p:nvSpPr>
          <p:cNvPr id="5" name="TextBox 4"/>
          <p:cNvSpPr txBox="1"/>
          <p:nvPr/>
        </p:nvSpPr>
        <p:spPr bwMode="auto">
          <a:xfrm rot="1989038">
            <a:off x="8259103" y="2517447"/>
            <a:ext cx="4793300" cy="461665"/>
          </a:xfrm>
          <a:prstGeom prst="rect">
            <a:avLst/>
          </a:prstGeom>
          <a:noFill/>
        </p:spPr>
        <p:txBody>
          <a:bodyPr wrap="none" rtlCol="0">
            <a:spAutoFit/>
          </a:bodyPr>
          <a:lstStyle/>
          <a:p>
            <a:pPr>
              <a:defRPr/>
            </a:pPr>
            <a:r>
              <a:rPr sz="2400" b="1">
                <a:highlight>
                  <a:srgbClr val="FFFF00"/>
                </a:highlight>
                <a:latin typeface="Courier New"/>
                <a:cs typeface="Courier New"/>
              </a:rPr>
              <a:t>openscience@lists.infn.it</a:t>
            </a:r>
            <a:endParaRPr/>
          </a:p>
        </p:txBody>
      </p:sp>
      <p:sp>
        <p:nvSpPr>
          <p:cNvPr id="6" name="Footer Placeholder 3"/>
          <p:cNvSpPr txBox="1"/>
          <p:nvPr/>
        </p:nvSpPr>
        <p:spPr bwMode="auto">
          <a:xfrm>
            <a:off x="6751127" y="6416162"/>
            <a:ext cx="4656571" cy="365125"/>
          </a:xfrm>
          <a:prstGeom prst="rect">
            <a:avLst/>
          </a:prstGeom>
        </p:spPr>
        <p:txBody>
          <a:bodyPr/>
          <a:ls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it-IT" sz="1200">
                <a:solidFill>
                  <a:schemeClr val="bg1"/>
                </a:solidFill>
              </a:rPr>
              <a:t>2024.02.12 S.Bianco et al., Disciplinare Accesso ai Prodotti della Ricerca</a:t>
            </a:r>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2302</Words>
  <Application>Microsoft Macintosh PowerPoint</Application>
  <PresentationFormat>Widescreen</PresentationFormat>
  <Paragraphs>172</Paragraphs>
  <Slides>18</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Aptos</vt:lpstr>
      <vt:lpstr>Arial</vt:lpstr>
      <vt:lpstr>Avenir</vt:lpstr>
      <vt:lpstr>Avenir Black</vt:lpstr>
      <vt:lpstr>Avenir Book</vt:lpstr>
      <vt:lpstr>Avenir Medium</vt:lpstr>
      <vt:lpstr>Calibri</vt:lpstr>
      <vt:lpstr>Calibri Light</vt:lpstr>
      <vt:lpstr>Courier New</vt:lpstr>
      <vt:lpstr>Helvetica</vt:lpstr>
      <vt:lpstr>Roboto</vt:lpstr>
      <vt:lpstr>Tema di Office</vt:lpstr>
      <vt:lpstr>1_Tema di Office</vt:lpstr>
      <vt:lpstr>Archivio interoperabile pilota LNGS-Future </vt:lpstr>
      <vt:lpstr>PowerPoint Presentation</vt:lpstr>
      <vt:lpstr>PowerPoint Presentation</vt:lpstr>
      <vt:lpstr>PowerPoint Presentation</vt:lpstr>
      <vt:lpstr>PowerPoint Presentation</vt:lpstr>
      <vt:lpstr>PowerPoint Presentation</vt:lpstr>
      <vt:lpstr>Grazie!</vt:lpstr>
      <vt:lpstr>PowerPoint Presentation</vt:lpstr>
      <vt:lpstr>PowerPoint Presentation</vt:lpstr>
      <vt:lpstr>PowerPoint Presentation</vt:lpstr>
      <vt:lpstr>PowerPoint Presentation</vt:lpstr>
      <vt:lpstr>PowerPoint Presentation</vt:lpstr>
      <vt:lpstr>Storia dell’archivio</vt:lpstr>
      <vt:lpstr>Disciplinare /1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Gruppo di Lavoro Open Science INFN  </dc:title>
  <dc:creator>Irene Piergentili</dc:creator>
  <cp:lastModifiedBy>stefano.bianco</cp:lastModifiedBy>
  <cp:revision>161</cp:revision>
  <dcterms:created xsi:type="dcterms:W3CDTF">2023-11-20T10:40:55Z</dcterms:created>
  <dcterms:modified xsi:type="dcterms:W3CDTF">2025-06-11T06:43:52Z</dcterms:modified>
</cp:coreProperties>
</file>