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5" r:id="rId1"/>
    <p:sldMasterId id="2147484434" r:id="rId2"/>
    <p:sldMasterId id="2147484451" r:id="rId3"/>
    <p:sldMasterId id="2147484680" r:id="rId4"/>
    <p:sldMasterId id="2147484694" r:id="rId5"/>
    <p:sldMasterId id="2147484707" r:id="rId6"/>
    <p:sldMasterId id="2147484719" r:id="rId7"/>
    <p:sldMasterId id="2147484731" r:id="rId8"/>
    <p:sldMasterId id="2147484756" r:id="rId9"/>
  </p:sldMasterIdLst>
  <p:notesMasterIdLst>
    <p:notesMasterId r:id="rId25"/>
  </p:notesMasterIdLst>
  <p:handoutMasterIdLst>
    <p:handoutMasterId r:id="rId26"/>
  </p:handoutMasterIdLst>
  <p:sldIdLst>
    <p:sldId id="256" r:id="rId10"/>
    <p:sldId id="21321" r:id="rId11"/>
    <p:sldId id="21359" r:id="rId12"/>
    <p:sldId id="21345" r:id="rId13"/>
    <p:sldId id="21358" r:id="rId14"/>
    <p:sldId id="667" r:id="rId15"/>
    <p:sldId id="4326" r:id="rId16"/>
    <p:sldId id="21346" r:id="rId17"/>
    <p:sldId id="4303" r:id="rId18"/>
    <p:sldId id="4306" r:id="rId19"/>
    <p:sldId id="21356" r:id="rId20"/>
    <p:sldId id="21357" r:id="rId21"/>
    <p:sldId id="866" r:id="rId22"/>
    <p:sldId id="21352" r:id="rId23"/>
    <p:sldId id="21353" r:id="rId24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3E81"/>
    <a:srgbClr val="FF40FF"/>
    <a:srgbClr val="4472C4"/>
    <a:srgbClr val="ED9E0B"/>
    <a:srgbClr val="2E3C88"/>
    <a:srgbClr val="4B568B"/>
    <a:srgbClr val="FCAF18"/>
    <a:srgbClr val="A5A5A5"/>
    <a:srgbClr val="A6A6A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1" autoAdjust="0"/>
    <p:restoredTop sz="91233" autoAdjust="0"/>
  </p:normalViewPr>
  <p:slideViewPr>
    <p:cSldViewPr snapToGrid="0">
      <p:cViewPr varScale="1">
        <p:scale>
          <a:sx n="115" d="100"/>
          <a:sy n="115" d="100"/>
        </p:scale>
        <p:origin x="992" y="208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0" y="-6024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8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5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EB0E-4E42-99C1-844B-5300A607A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D3AFF4C-A3CD-2B1B-6637-218535AAA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706376-B037-24C8-AE94-8136C4979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E0AFF5-A2EF-D1D6-6E99-B4398BB65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E4E83-8E4A-A44D-8AC8-1EE8F4D41F3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75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740178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0604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492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45CA2-AB6D-6A2F-405F-5B8FECE25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1CB7CD-96B4-EE51-5289-991B332F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85946F-8A93-237F-2D4D-3A390ECC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89B24E-4E43-B0FF-FF1C-BED16C43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75E86E-23E2-D223-E62F-C5209314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519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6D982D-8367-296C-D31B-03743F3D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EBA809-2EFF-7D53-5E52-820967CBD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8B31C1-3D59-64A5-2F19-38CC616A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B76CA0-DFE5-1A3E-DAB1-09DBF2C5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AD430-05C2-D8F6-F071-F37A1859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44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B034B-B3BA-D572-8C10-16BECFA3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556047-22DF-F6FA-6E22-59FAEF93E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9405DD-D241-FD15-7841-6E395211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02394E-E64C-434E-EF02-2276F54A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2D1231-E293-9FE4-3201-49993B4B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726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98FA3-6FE7-15E3-46F3-0DDC8327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95D9C5-CC76-6C9F-BAEC-3DDF27C53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F1C40A-3571-7520-F1F0-08090A197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6D71E4-5728-C07D-9620-8A57E5F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324407-C14C-6E02-9261-551B2498E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44EFAB-30B4-3ECD-6266-BFC1A373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25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90CC13-6890-9CDB-98C5-37864800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500E1E-6996-243D-AA58-B9DF3A7F0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5FD237-8E28-FCED-B230-1A4F03660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D1C703-BDB7-5C9A-0340-D3BF7D903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277001-A2A5-BC8B-89DC-C68E53D87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4D7A35B-77AF-B9EF-813E-9C954B65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B9BF92-992D-C981-17CC-1AE38F117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9FA634-F4BD-ADE8-A4C7-DA79B9B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4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1ACC0E-30E2-A98C-0604-CADF3A56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39226C-2D5B-35F5-B4C8-DD7CBD886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DCF95E-D239-A2EA-FD46-9C9F9653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0574D9-7D2A-A52E-F04F-F653C3AE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760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4D7499C-A95B-4D3D-A3D9-2D163C5B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DBA7074-4D14-9DBB-4685-CEA95964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DE5A19-14D5-8D70-95D4-23A9E62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547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0621C-EF07-5979-E5D6-19A96235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75A1A7-FC15-AB65-065C-F7AD1BFAF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A8D847D-7220-7E88-D312-4B0F81033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3904F4-F057-FE14-E662-3D72B0D3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F3F6A0-02B3-7CEB-C5A0-5958381F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0A9821-4E68-EACE-2701-F5A3A869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0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304764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5C1C9-EB90-9B76-4267-0E1F27F2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419CD24-DBEE-8F50-27F0-76413B39D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A5E854-6A56-D4D8-6D8C-523E39566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5BF7A7-E6D1-C146-1EE1-6A4E74914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5CC8B2-53D7-7D5F-FC7A-809FD80B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D5EABD-94D1-8344-B66D-BA3BA0AE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215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C61F33-01A5-15D9-9A8D-B8004CCC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C4070B-7A0B-A142-FDE2-E701E75DA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6182C9-E9DF-B245-4EAB-4842C178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5138C2-8D2E-0EDF-0169-7791089F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BF12C5-AC2C-2976-8FDC-D1D857F9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24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79CBCC-D539-F009-B623-B6DA3577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F96817-86A8-90BF-ACB3-F0B06FBD3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D082C5-33B2-35AD-56E1-BDA4FE90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3C17DA-ADE3-B71A-F9FF-945E19BF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C5DD5-AEF5-0FE3-9C9B-3A04632D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52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50"/>
            </a:lvl1pPr>
          </a:lstStyle>
          <a:p>
            <a:r>
              <a:t>Argomenti del programma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1291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0403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3"/>
            <a:ext cx="10985500" cy="3620793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42101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Attribuzione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876962" y="2469930"/>
            <a:ext cx="10438077" cy="1918141"/>
          </a:xfrm>
          <a:prstGeom prst="rect">
            <a:avLst/>
          </a:prstGeom>
        </p:spPr>
        <p:txBody>
          <a:bodyPr numCol="1" spcCol="38100"/>
          <a:lstStyle>
            <a:lvl1pPr marL="234950" indent="-150438">
              <a:spcBef>
                <a:spcPts val="0"/>
              </a:spcBef>
              <a:buSzTx/>
              <a:buNone/>
              <a:defRPr sz="425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“Citazione degna di nota”</a:t>
            </a:r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94783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087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2859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0"/>
          <p:cNvSpPr/>
          <p:nvPr/>
        </p:nvSpPr>
        <p:spPr>
          <a:xfrm>
            <a:off x="0" y="6462580"/>
            <a:ext cx="12192000" cy="40156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334186"/>
                </a:solidFill>
              </a:defRPr>
            </a:pPr>
            <a:endParaRPr sz="2400"/>
          </a:p>
        </p:txBody>
      </p:sp>
      <p:sp>
        <p:nvSpPr>
          <p:cNvPr id="14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94859" y="1043747"/>
            <a:ext cx="11560014" cy="5185641"/>
          </a:xfrm>
          <a:prstGeom prst="rect">
            <a:avLst/>
          </a:prstGeom>
        </p:spPr>
        <p:txBody>
          <a:bodyPr numCol="1" spcCol="3810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4" name="Rectangle 6"/>
          <p:cNvSpPr/>
          <p:nvPr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C6D9F1"/>
                </a:solidFill>
              </a:defRPr>
            </a:pPr>
            <a:endParaRPr sz="2400"/>
          </a:p>
        </p:txBody>
      </p:sp>
      <p:sp>
        <p:nvSpPr>
          <p:cNvPr id="1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391147" y="6604826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5" y="83791"/>
            <a:ext cx="1421141" cy="61058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xfrm>
            <a:off x="2115129" y="-20365"/>
            <a:ext cx="7961748" cy="803123"/>
          </a:xfrm>
          <a:prstGeom prst="rect">
            <a:avLst/>
          </a:prstGeom>
        </p:spPr>
        <p:txBody>
          <a:bodyPr/>
          <a:lstStyle>
            <a:lvl1pPr algn="ctr">
              <a:defRPr sz="3200" spc="-85">
                <a:solidFill>
                  <a:srgbClr val="334186"/>
                </a:solidFill>
              </a:defRPr>
            </a:lvl1pPr>
          </a:lstStyle>
          <a:p>
            <a:r>
              <a:t>Titolo Testo</a:t>
            </a:r>
          </a:p>
        </p:txBody>
      </p:sp>
      <p:pic>
        <p:nvPicPr>
          <p:cNvPr id="14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017" y="100426"/>
            <a:ext cx="679857" cy="44914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9"/>
          <p:cNvSpPr txBox="1"/>
          <p:nvPr/>
        </p:nvSpPr>
        <p:spPr>
          <a:xfrm>
            <a:off x="11012836" y="490883"/>
            <a:ext cx="995148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0070C0"/>
                </a:solidFill>
              </a:defRPr>
            </a:lvl1pPr>
          </a:lstStyle>
          <a:p>
            <a:r>
              <a:rPr sz="1100"/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21657163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2"/>
          <a:srcRect l="21586" t="3604" b="18162"/>
          <a:stretch>
            <a:fillRect/>
          </a:stretch>
        </p:blipFill>
        <p:spPr>
          <a:xfrm>
            <a:off x="-1" y="-294639"/>
            <a:ext cx="12192001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olo Testo"/>
          <p:cNvSpPr txBox="1">
            <a:spLocks noGrp="1"/>
          </p:cNvSpPr>
          <p:nvPr>
            <p:ph type="title"/>
          </p:nvPr>
        </p:nvSpPr>
        <p:spPr>
          <a:xfrm>
            <a:off x="3223487" y="1939633"/>
            <a:ext cx="7813968" cy="104385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914400">
              <a:lnSpc>
                <a:spcPct val="90000"/>
              </a:lnSpc>
              <a:defRPr sz="4800" b="0" spc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8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2723" y="3153930"/>
            <a:ext cx="7813968" cy="812945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0" indent="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4572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6858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9144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add author / institute and occasion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Rectangle 3"/>
          <p:cNvSpPr txBox="1"/>
          <p:nvPr/>
        </p:nvSpPr>
        <p:spPr>
          <a:xfrm>
            <a:off x="339659" y="376194"/>
            <a:ext cx="269671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 algn="l" defTabSz="914400">
              <a:defRPr sz="4800">
                <a:solidFill>
                  <a:srgbClr val="3399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EUROPEAN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PLASMA RESEARCH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ACCELERATOR WITH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EXCELLENCE IN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APPLICATIONS</a:t>
            </a:r>
          </a:p>
        </p:txBody>
      </p:sp>
      <p:pic>
        <p:nvPicPr>
          <p:cNvPr id="16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95" y="273553"/>
            <a:ext cx="2788152" cy="126123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70194" y="6171686"/>
            <a:ext cx="367406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3266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0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703907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3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6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69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71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54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21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0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07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4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49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142892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264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1077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4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82166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84035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094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65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871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10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958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620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</p:spTree>
    <p:extLst>
      <p:ext uri="{BB962C8B-B14F-4D97-AF65-F5344CB8AC3E}">
        <p14:creationId xmlns:p14="http://schemas.microsoft.com/office/powerpoint/2010/main" val="95819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798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70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65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2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23521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3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39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5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270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921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39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DDD6-990E-3B5E-62A0-26C1E33C7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38AB-C518-A76C-2B7F-0FE825F00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AF46-CB08-DC32-1246-CDD012D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C4A0F-A278-4279-919E-86E11231B8C4}" type="datetime1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1DC8-D9EF-EDB7-28CE-562F32A2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F15E-2505-C9CC-5BA0-CB42719A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28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86CE-79A5-FD17-9E87-9F95D36D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3C9D-E9CD-8976-D5E3-C1EFF14A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8C66-4D80-C5B5-91A5-39E9E2A8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DE6-E84B-4657-A41F-27A26EF1FD22}" type="datetime1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74C8-EAFF-71B7-EABC-4C509633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9408-C331-6574-8E23-0C093B86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89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682D-FA8C-A7CF-9812-6DD6B4AC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741F5-5079-BC3C-9C8D-F1AEEE90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AE220-4C66-5E87-A4F8-CBDA563B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62F9-CDF2-497B-8CC3-6F507AB67468}" type="datetime1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C3BA-FCAE-9D03-D524-4996697C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FF890-D65C-30E2-4945-A931AAFF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22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FFAF-30DE-773D-181F-D129C41B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EA8DA-DED6-3963-7E8B-2AA79A725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9739-BDF2-CD49-598B-C45D617BC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1B302-A72A-6F0F-CEBB-BF64ACFE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C77B-0D8E-4DCA-AB4E-725006974BDB}" type="datetime1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0C627-E2E2-05A1-909A-B1BB8606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C202D-703C-AFA1-8AFA-52DFDD8F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6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50" y="5804955"/>
            <a:ext cx="10985500" cy="558477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5408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1A0A-9669-7068-BF72-BDEE6B08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9BE-3C2C-039B-8EC3-F9430B58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5EEE7-883D-16F1-7084-32D46AAE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7C859-F2B9-77E2-24F5-7A2D1E91C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07868-3546-5CD0-DC51-F74287F6F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A7FC9-CC63-C669-A0F3-D1A87E56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162D-D5D9-4C63-8059-5F7E9F6EF19B}" type="datetime1">
              <a:rPr lang="en-US" smtClean="0"/>
              <a:t>6/17/25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99999-A3BA-1243-5ED8-5A4533B2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2E02D-01FE-091B-3780-BD5464D1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08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EA00-F259-D48A-38C3-8B3178F2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078A4-02E4-CCEC-97EA-4779F96D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6EBB-F117-4FCF-8461-05247EE964D7}" type="datetime1">
              <a:rPr lang="en-US" smtClean="0"/>
              <a:t>6/17/25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4B988-9B68-3EC1-17EB-BABACE42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EB6F2-38FA-76F2-A9C6-671065CF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5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54742-DF51-0342-0F53-3C1E8DE2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A54A-AFD3-445F-A48A-06A746B6D33B}" type="datetime1">
              <a:rPr lang="en-US" smtClean="0"/>
              <a:t>6/17/25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5E9F1-D77E-D81F-618F-4D4AE922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17686-541A-9A91-6430-D7ACB630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53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3111-7127-7EB8-6A8E-D7DC43FD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E735-1AC7-2859-DF14-0B4F530E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58CC4-8B5A-D60A-CC46-1448F3063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A6078-5010-BD7B-86E6-B2F30B4F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CF545-5B3A-435F-8813-A6C6AFCFBFDB}" type="datetime1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E68CC-CE32-74BA-42DF-C02250B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3F8A1-E272-7E78-96DE-FACBF67A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44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507B-EEE2-BAAD-795C-92736BF2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3D58F-AC7E-A1F4-5BD7-0D35ADCDC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5623-A38C-8360-4FBB-E6410304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6A3FB-A2A2-942E-BA1D-40C65BA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AFD-D04B-429F-808C-56152D35D8BE}" type="datetime1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D91B1-75B2-C890-E263-01FF5BC1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0315C-079C-9572-0674-AA560B7C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43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7499-AB5C-14BA-4890-BC1371A4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5E3D9-8627-E26C-A337-D4C853459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D4A3D-BCF9-DE27-E374-D6FBC447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0AE3-6CBA-4181-91FB-0B9B63397169}" type="datetime1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1BE7-E2FF-7EC9-04A4-EC80FED0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8550-B5B8-F928-0214-370B244B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76030-E352-E8EA-D4AC-8BE75E85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00409-58E1-6524-EB1D-014890610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F610B-77F0-CCD3-AD81-82640016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EA2-F435-4892-B684-425B2165F096}" type="datetime1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7202-103F-E26C-8CF5-B409AD49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04205-3973-37E4-401F-25CCD3A8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30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CD6F0-A6E0-B346-A7AB-157170B49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693F31-DDC4-D742-ABB9-AAAA3A0F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7AF727-9091-3B43-8906-9266BBAA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70673C-33A7-6B4D-B80C-54ABBFF0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E7B0D8-8DCF-4848-B8ED-94E0834E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0F4855-C404-CE4C-B15D-1F5D06FE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387" y="91373"/>
            <a:ext cx="832315" cy="5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31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D5548-864E-1441-B395-811EAFDD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36A6FC-8DCB-7946-80EB-AC25E5C64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23CCFF-8FE1-9480-568A-86615338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593124" cy="365125"/>
          </a:xfrm>
        </p:spPr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068A92-6CA0-8111-468E-B591F6AC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AF5499-B33B-FE78-1BF2-4E8447A9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2208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869DBD-E268-3A43-887E-23EFF59E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EA2EC0-E02C-784A-9500-38198FBCC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454DED-FCAD-5A46-AD46-3B958163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B4CA63-F6E2-3242-A7BA-6AC24A5F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C5BEA4-78F5-984A-9362-38967F38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0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06792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8B484-7DA7-8247-AF9C-8386FCEE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7078CD-905E-8346-B41A-4C1980E54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83EE9C-2B4A-7D49-92F1-E7D10777B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A47E71-477C-3D41-9705-5E6D9986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4CD139-2B97-3548-B3A5-3ED47856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DD73C8-E257-504B-8FBC-F54CF8E5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184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D40DA-D3C7-E64E-96AC-4671917CA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761686-F168-1E47-BDFB-2E332A9D5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BAF165-7E40-1642-B69C-4C3CBC164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2FE735C-31FF-624B-A900-5E80F4CBB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79BD6DB-783F-0C4F-B726-0DCCD6A5E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DF7304-95DD-EB43-A22F-27A445CE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423AEF-780E-834B-AAFA-AA389F4A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A43C67D-1837-C645-9CFC-C9B673BF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6095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EA2563-1989-C54F-A34A-90405068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0451D5A-877B-8E43-871D-3B4E4571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C9D7B8-0CEE-2642-8E1D-D5F1168F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0C53D8-BDA9-D348-BC00-322126A6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8979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974E84-A15D-7547-AFD6-AA1C41B9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187385-67DC-0B43-8A76-1616400C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86BE0D-861F-714F-946F-4E844333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1435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9127E7-6A4C-3F46-BAA7-5752A06F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8CF578-0078-F945-BEB9-5BB7D2F5B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A73677-48FB-F246-9451-3710DB127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BA0F4C-7A1F-A246-B287-39DCCDEB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072943-FE55-5948-B89F-DAA9CFAD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L. Giannessi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CFC7B7-B8F3-8E45-B706-8A1C2E64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911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CE8495-51E6-ECBD-5872-73C1AE352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4B1000-8D4B-F6D9-AC8D-5525687A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Frascati 28/04/2025 – </a:t>
            </a:r>
            <a:r>
              <a:rPr lang="it-IT">
                <a:latin typeface="Roboto" panose="02000000000000000000" pitchFamily="2" charset="0"/>
              </a:rPr>
              <a:t>CTS review of 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7C4C88-E171-9CAB-218F-0D63C288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L. Giannessi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2E5CBE-FB7E-69E8-2898-D5E9689B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374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CE8495-51E6-ECBD-5872-73C1AE352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4B1000-8D4B-F6D9-AC8D-5525687A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Frascati 28/04/2025 – </a:t>
            </a:r>
            <a:r>
              <a:rPr lang="it-IT">
                <a:latin typeface="Roboto" panose="02000000000000000000" pitchFamily="2" charset="0"/>
              </a:rPr>
              <a:t>CTS review of 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7C4C88-E171-9CAB-218F-0D63C288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L. Giannessi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2E5CBE-FB7E-69E8-2898-D5E9689B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4840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69893" y="168275"/>
            <a:ext cx="11594110" cy="576073"/>
          </a:xfrm>
          <a:prstGeom prst="rect">
            <a:avLst/>
          </a:prstGeom>
        </p:spPr>
        <p:txBody>
          <a:bodyPr>
            <a:noAutofit/>
          </a:bodyPr>
          <a:lstStyle>
            <a:lvl1pPr defTabSz="321469">
              <a:defRPr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269893" y="956313"/>
            <a:ext cx="11594110" cy="5083495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321469">
              <a:lnSpc>
                <a:spcPct val="100000"/>
              </a:lnSpc>
              <a:spcBef>
                <a:spcPts val="400"/>
              </a:spcBef>
              <a:buClr>
                <a:srgbClr val="50505F"/>
              </a:buClr>
              <a:buChar char="•"/>
              <a:defRPr sz="2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457200" indent="-228600" defTabSz="321469">
              <a:lnSpc>
                <a:spcPct val="100000"/>
              </a:lnSpc>
              <a:spcBef>
                <a:spcPts val="400"/>
              </a:spcBef>
              <a:buChar char="-"/>
              <a:defRPr sz="2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685800" indent="-228600" defTabSz="321469">
              <a:lnSpc>
                <a:spcPct val="100000"/>
              </a:lnSpc>
              <a:spcBef>
                <a:spcPts val="400"/>
              </a:spcBef>
              <a:buClr>
                <a:srgbClr val="50505F"/>
              </a:buClr>
              <a:buChar char="•"/>
              <a:defRPr sz="2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914400" indent="-228600" defTabSz="321469">
              <a:lnSpc>
                <a:spcPct val="100000"/>
              </a:lnSpc>
              <a:spcBef>
                <a:spcPts val="400"/>
              </a:spcBef>
              <a:buChar char="-"/>
              <a:defRPr sz="18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143000" indent="-228600" defTabSz="321469">
              <a:lnSpc>
                <a:spcPct val="100000"/>
              </a:lnSpc>
              <a:spcBef>
                <a:spcPts val="400"/>
              </a:spcBef>
              <a:buClr>
                <a:srgbClr val="50505F"/>
              </a:buClr>
              <a:buChar char="•"/>
              <a:defRPr sz="1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9893" y="6496050"/>
            <a:ext cx="447676" cy="184150"/>
          </a:xfrm>
          <a:prstGeom prst="rect">
            <a:avLst/>
          </a:prstGeom>
        </p:spPr>
        <p:txBody>
          <a:bodyPr wrap="square" anchor="t"/>
          <a:lstStyle>
            <a:lvl1pPr algn="l" defTabSz="321469">
              <a:lnSpc>
                <a:spcPct val="120000"/>
              </a:lnSpc>
              <a:defRPr sz="1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05138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752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2C3882"/>
                </a:solidFill>
              </a:rPr>
              <a:t>a</a:t>
            </a:r>
            <a:r>
              <a:rPr lang="en-IT" sz="1100" dirty="0">
                <a:solidFill>
                  <a:srgbClr val="2C3882"/>
                </a:solidFill>
              </a:rPr>
              <a:t>t </a:t>
            </a:r>
            <a:r>
              <a:rPr lang="en-IT" sz="1100" dirty="0">
                <a:solidFill>
                  <a:srgbClr val="FCAF18"/>
                </a:solidFill>
              </a:rPr>
              <a:t>S</a:t>
            </a:r>
            <a:r>
              <a:rPr lang="en-IT" sz="1100" dirty="0">
                <a:solidFill>
                  <a:srgbClr val="2C3882"/>
                </a:solidFill>
              </a:rPr>
              <a:t>PARC_</a:t>
            </a:r>
            <a:r>
              <a:rPr lang="en-IT" sz="1100" dirty="0">
                <a:solidFill>
                  <a:srgbClr val="FCAF18"/>
                </a:solidFill>
              </a:rPr>
              <a:t>L</a:t>
            </a:r>
            <a:r>
              <a:rPr lang="en-IT" sz="1100" dirty="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92125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594791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664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76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8413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248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126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9974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9933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624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33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79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4889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50" y="2124252"/>
            <a:ext cx="4889500" cy="4128316"/>
          </a:xfrm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67146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3899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LLRF Topical Workshop 2024 – F. Villa –The LNF flagship project EuPRAXIA@SPARC_LAB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2C3882"/>
                </a:solidFill>
              </a:rPr>
              <a:t>a</a:t>
            </a:r>
            <a:r>
              <a:rPr lang="en-IT" sz="1100" dirty="0">
                <a:solidFill>
                  <a:srgbClr val="2C3882"/>
                </a:solidFill>
              </a:rPr>
              <a:t>t </a:t>
            </a:r>
            <a:r>
              <a:rPr lang="en-IT" sz="1100" dirty="0">
                <a:solidFill>
                  <a:srgbClr val="FCAF18"/>
                </a:solidFill>
              </a:rPr>
              <a:t>S</a:t>
            </a:r>
            <a:r>
              <a:rPr lang="en-IT" sz="1100" dirty="0">
                <a:solidFill>
                  <a:srgbClr val="2C3882"/>
                </a:solidFill>
              </a:rPr>
              <a:t>PARC_</a:t>
            </a:r>
            <a:r>
              <a:rPr lang="en-IT" sz="1100" dirty="0">
                <a:solidFill>
                  <a:srgbClr val="FCAF18"/>
                </a:solidFill>
              </a:rPr>
              <a:t>L</a:t>
            </a:r>
            <a:r>
              <a:rPr lang="en-IT" sz="1100" dirty="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3639092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29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835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8906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892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823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850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4798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3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6/17/25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752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634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EuAPS </a:t>
            </a:r>
            <a:r>
              <a:rPr lang="en-GB" dirty="0" err="1"/>
              <a:t>Kickoff</a:t>
            </a:r>
            <a:r>
              <a:rPr lang="en-GB" dirty="0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3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48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  <p:sldLayoutId id="2147484706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BA649-6C00-452F-B550-95EC7B54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01F7-96CE-AF72-FB19-CA0A685C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4735-53E2-BB4B-BA31-BB1B60D9B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033BB-7713-4480-A46D-3EFC3519BD57}" type="datetime1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6D2E0-4E70-90EF-9E3B-668A41FBE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B0A9-F1EE-1A61-A350-2EFE6D4E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3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78EC30-DD75-534B-B208-BCDDC6F7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62" y="357174"/>
            <a:ext cx="10289089" cy="6158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8BDCB0-6F1E-764A-B262-99E123F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969" y="13449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B251B0-AE81-3F40-A3E1-3CFD4C52B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403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Frascati 28/04/2025 – </a:t>
            </a:r>
            <a:r>
              <a:rPr lang="it-IT" dirty="0">
                <a:latin typeface="Roboto" panose="02000000000000000000" pitchFamily="2" charset="0"/>
              </a:rPr>
              <a:t>CTS review of </a:t>
            </a:r>
            <a:r>
              <a:rPr lang="it-IT" dirty="0" err="1">
                <a:latin typeface="Roboto" panose="02000000000000000000" pitchFamily="2" charset="0"/>
              </a:rPr>
              <a:t>EuPRAXIA</a:t>
            </a:r>
            <a:endParaRPr lang="it-IT" dirty="0">
              <a:latin typeface="Roboto" panose="02000000000000000000" pitchFamily="2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C74F73-A348-3441-B320-509F44490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4658" y="6356350"/>
            <a:ext cx="278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E29E8-4B3C-1740-B957-BEB1A10E5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6FBE0-971E-9141-908B-F4C9F2B4A260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348360-AFC9-624D-A1C4-8124FB105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3387" y="91373"/>
            <a:ext cx="832315" cy="5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86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  <p:sldLayoutId id="2147484746" r:id="rId15"/>
    <p:sldLayoutId id="2147484747" r:id="rId16"/>
    <p:sldLayoutId id="2147484748" r:id="rId17"/>
    <p:sldLayoutId id="2147484749" r:id="rId18"/>
    <p:sldLayoutId id="2147484750" r:id="rId19"/>
    <p:sldLayoutId id="2147484751" r:id="rId20"/>
    <p:sldLayoutId id="2147484752" r:id="rId21"/>
    <p:sldLayoutId id="2147484753" r:id="rId22"/>
    <p:sldLayoutId id="2147484754" r:id="rId23"/>
    <p:sldLayoutId id="2147484755" r:id="rId24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E343697-0499-69AE-DE73-FD2E051B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984735-632B-0172-47AA-8D4211F9D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FD324A-6889-042D-74B4-112919FCD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EF717-E1DF-644B-8AD9-5367FBDC660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590041-1BCF-9239-2EBF-DFCCB5590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3158B4-7043-46B8-910A-D5BBFA8A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F2AAE-AB9B-F749-9F32-93D2113C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F93EE-4C28-9D71-8994-C9801F35A90F}"/>
              </a:ext>
            </a:extLst>
          </p:cNvPr>
          <p:cNvGrpSpPr/>
          <p:nvPr/>
        </p:nvGrpSpPr>
        <p:grpSpPr>
          <a:xfrm>
            <a:off x="2102923" y="2251494"/>
            <a:ext cx="9005451" cy="1921530"/>
            <a:chOff x="3471990" y="2100371"/>
            <a:chExt cx="7963518" cy="192153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58D7EB2-A12D-B475-1B27-469ED296966C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2100371"/>
              <a:ext cx="7820025" cy="974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20" tIns="45720" rIns="45720" bIns="45720" anchor="b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none" spc="0" baseline="0">
                  <a:solidFill>
                    <a:srgbClr val="FFFFFF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2pPr>
              <a:lvl3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3pPr>
              <a:lvl4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4pPr>
              <a:lvl5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5pPr>
              <a:lvl6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algn="ctr" defTabSz="914400">
                <a:defRPr/>
              </a:pPr>
              <a:r>
                <a:rPr lang="en-GB" sz="4000" b="1" dirty="0">
                  <a:solidFill>
                    <a:prstClr val="white"/>
                  </a:solidFill>
                  <a:ea typeface="Helvetica Neue"/>
                  <a:cs typeface="Helvetica Neue"/>
                </a:rPr>
                <a:t>Chapter 27: Conclusions </a:t>
              </a:r>
            </a:p>
            <a:p>
              <a:pPr algn="ctr" defTabSz="914400">
                <a:defRPr/>
              </a:pPr>
              <a:r>
                <a:rPr lang="en-GB" sz="4000" b="1" dirty="0">
                  <a:solidFill>
                    <a:prstClr val="white"/>
                  </a:solidFill>
                  <a:ea typeface="Helvetica Neue"/>
                  <a:cs typeface="Helvetica Neue"/>
                </a:rPr>
                <a:t>and Future Upgrades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9DE95386-71B5-40A5-D6A1-FBA8068BAF15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3203731"/>
              <a:ext cx="7963518" cy="8181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20" tIns="45720" rIns="45720" bIns="45720" numCol="1" spcCol="38100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indent="4572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indent="9144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indent="13716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indent="18288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6576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42672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48768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54864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Massimo </a:t>
              </a:r>
              <a:r>
                <a:rPr lang="en-GB" sz="2800" dirty="0">
                  <a:solidFill>
                    <a:schemeClr val="bg1"/>
                  </a:solidFill>
                  <a:ea typeface="+mn-ea"/>
                  <a:cs typeface="+mn-cs"/>
                </a:rPr>
                <a:t>F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errario</a:t>
              </a:r>
              <a:endParaRPr lang="en-GB" sz="2800" dirty="0">
                <a:solidFill>
                  <a:schemeClr val="bg1"/>
                </a:solidFill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chemeClr val="bg1"/>
                  </a:solidFill>
                  <a:ea typeface="+mn-ea"/>
                  <a:cs typeface="+mn-cs"/>
                </a:rPr>
                <a:t>INFN-LNF</a:t>
              </a:r>
            </a:p>
          </p:txBody>
        </p:sp>
      </p:grpSp>
      <p:sp>
        <p:nvSpPr>
          <p:cNvPr id="4" name="Freeform 3" descr="A blue background with yellow stars  Description automatically generated with low confidence">
            <a:extLst>
              <a:ext uri="{FF2B5EF4-FFF2-40B4-BE49-F238E27FC236}">
                <a16:creationId xmlns:a16="http://schemas.microsoft.com/office/drawing/2014/main" id="{FC243C57-3F4E-8A92-5C10-D978C7EFD7AD}"/>
              </a:ext>
            </a:extLst>
          </p:cNvPr>
          <p:cNvSpPr/>
          <p:nvPr/>
        </p:nvSpPr>
        <p:spPr>
          <a:xfrm>
            <a:off x="534197" y="5979609"/>
            <a:ext cx="815724" cy="540000"/>
          </a:xfrm>
          <a:custGeom>
            <a:avLst/>
            <a:gdLst/>
            <a:ahLst/>
            <a:cxnLst/>
            <a:rect l="l" t="t" r="r" b="b"/>
            <a:pathLst>
              <a:path w="815724" h="540000">
                <a:moveTo>
                  <a:pt x="0" y="0"/>
                </a:moveTo>
                <a:lnTo>
                  <a:pt x="815724" y="0"/>
                </a:lnTo>
                <a:lnTo>
                  <a:pt x="815724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" b="-9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40FA1B7-5D18-B55E-47CF-BCDFA7DC8B43}"/>
              </a:ext>
            </a:extLst>
          </p:cNvPr>
          <p:cNvSpPr txBox="1"/>
          <p:nvPr/>
        </p:nvSpPr>
        <p:spPr>
          <a:xfrm>
            <a:off x="1424848" y="6007478"/>
            <a:ext cx="334903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39"/>
              </a:lnSpc>
            </a:pPr>
            <a:r>
              <a:rPr lang="en-US" sz="1200" spc="11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project has received funding from the European Union´s Horizon Europe research and innovation program under grant agreement No. 101079773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513CBF-C0A3-974C-06EC-0B493B2DC357}"/>
              </a:ext>
            </a:extLst>
          </p:cNvPr>
          <p:cNvSpPr txBox="1"/>
          <p:nvPr/>
        </p:nvSpPr>
        <p:spPr>
          <a:xfrm>
            <a:off x="7171980" y="6015945"/>
            <a:ext cx="403413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73E8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 TDR Review Committee Meeting</a:t>
            </a:r>
            <a:endParaRPr lang="en-IT" sz="1400" dirty="0">
              <a:solidFill>
                <a:srgbClr val="473E8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GB" sz="2000" dirty="0">
                <a:solidFill>
                  <a:srgbClr val="473E8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June 16-18, 2025</a:t>
            </a:r>
            <a:endParaRPr lang="en-IT" sz="1400" dirty="0">
              <a:solidFill>
                <a:srgbClr val="473E8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669D0F-6DEC-ACB4-D973-8F0C51DB8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396" y="36558"/>
            <a:ext cx="1102510" cy="681392"/>
          </a:xfrm>
          <a:prstGeom prst="rect">
            <a:avLst/>
          </a:prstGeom>
        </p:spPr>
      </p:pic>
      <p:pic>
        <p:nvPicPr>
          <p:cNvPr id="18" name="Immagine 7">
            <a:extLst>
              <a:ext uri="{FF2B5EF4-FFF2-40B4-BE49-F238E27FC236}">
                <a16:creationId xmlns:a16="http://schemas.microsoft.com/office/drawing/2014/main" id="{514D6203-0737-DFBA-C9FF-A1FF871E1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010254" y="42528"/>
            <a:ext cx="2121308" cy="731847"/>
          </a:xfrm>
          <a:prstGeom prst="rect">
            <a:avLst/>
          </a:prstGeom>
          <a:ln w="1905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EC6FD4-F39E-2B10-7A8B-ACB097FA52F4}"/>
              </a:ext>
            </a:extLst>
          </p:cNvPr>
          <p:cNvSpPr/>
          <p:nvPr/>
        </p:nvSpPr>
        <p:spPr>
          <a:xfrm>
            <a:off x="563564" y="1853493"/>
            <a:ext cx="61948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Long-term operation up to 150 Hz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kumimoji="0" lang="en-US" sz="1800" b="0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80-100 mbar in continuous flow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Preservation of plasma properties and device integrity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49744645-5472-05CD-EB7B-76512C284CA4}"/>
              </a:ext>
            </a:extLst>
          </p:cNvPr>
          <p:cNvSpPr/>
          <p:nvPr/>
        </p:nvSpPr>
        <p:spPr>
          <a:xfrm>
            <a:off x="1016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ECC883B6-94FD-AB04-DC7A-08C96C2C93F4}"/>
              </a:ext>
            </a:extLst>
          </p:cNvPr>
          <p:cNvSpPr txBox="1">
            <a:spLocks/>
          </p:cNvSpPr>
          <p:nvPr/>
        </p:nvSpPr>
        <p:spPr>
          <a:xfrm>
            <a:off x="881616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010C6-50A9-4570-8337-AA87F02CB3B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1E2AE2BF-9309-0A17-B5E5-AFBEFCDE62F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42772C2E-719A-1C17-A9D6-AB5523C5F6F7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Gas-filled discharge capillaries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7DD97C50-7B12-0F8E-29CC-50CA077736E3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Lucio Crincoli   |   Laser-Plasma Accelerators Workshop 2025 (LPAW 2025),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Ischia (Naples, Italy), 16/04/2025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graph of a graph showing a number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8B0D6013-819B-774C-F533-37E1E04AA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6" y="3271476"/>
            <a:ext cx="3715110" cy="2604529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C87CA78B-5B2B-02DF-9661-7E4C210CA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70" y="3267594"/>
            <a:ext cx="3331627" cy="260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54AA0F-9CA0-A968-B681-AEB72076B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298" y="3213792"/>
            <a:ext cx="3666205" cy="3192780"/>
          </a:xfrm>
          <a:prstGeom prst="rect">
            <a:avLst/>
          </a:prstGeom>
        </p:spPr>
      </p:pic>
      <p:pic>
        <p:nvPicPr>
          <p:cNvPr id="16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B0E7E589-5AC5-6C3D-7C8D-933230B82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bright="-6000" contrast="42000"/>
          </a:blip>
          <a:srcRect l="7261" t="752" r="7261" b="12184"/>
          <a:stretch/>
        </p:blipFill>
        <p:spPr>
          <a:xfrm>
            <a:off x="7003961" y="788733"/>
            <a:ext cx="4127812" cy="2380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itel 2">
            <a:extLst>
              <a:ext uri="{FF2B5EF4-FFF2-40B4-BE49-F238E27FC236}">
                <a16:creationId xmlns:a16="http://schemas.microsoft.com/office/drawing/2014/main" id="{07066E6E-EA61-49E2-6E57-57AC9FF8B4F5}"/>
              </a:ext>
            </a:extLst>
          </p:cNvPr>
          <p:cNvSpPr txBox="1">
            <a:spLocks/>
          </p:cNvSpPr>
          <p:nvPr/>
        </p:nvSpPr>
        <p:spPr>
          <a:xfrm>
            <a:off x="563564" y="774375"/>
            <a:ext cx="6242601" cy="991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Advanced ceramic capillaries for high repetition rate operation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BF4656-1814-928E-457A-E36BEEEB6A0D}"/>
              </a:ext>
            </a:extLst>
          </p:cNvPr>
          <p:cNvSpPr/>
          <p:nvPr/>
        </p:nvSpPr>
        <p:spPr>
          <a:xfrm>
            <a:off x="8523629" y="347601"/>
            <a:ext cx="297325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EF3723"/>
            </a:solidFill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Hz repetition rate discharge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31659-0F96-0148-CE75-0DF40FE14BBB}"/>
              </a:ext>
            </a:extLst>
          </p:cNvPr>
          <p:cNvSpPr txBox="1"/>
          <p:nvPr/>
        </p:nvSpPr>
        <p:spPr>
          <a:xfrm>
            <a:off x="364757" y="6163447"/>
            <a:ext cx="80948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Crincoli, 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Advanced ceramic plasma discharge capillaries for high repetition rate operation.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Sci Rep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, 12456 (2025).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7317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688659-EE49-C4CA-1FB8-07B60605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Gamma ray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1158D-7404-8F69-2CE6-6B02F6AA2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262" y="1449027"/>
            <a:ext cx="7772400" cy="4527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B4B929-B24A-0F6C-5925-602AAE9EC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1" y="1449027"/>
            <a:ext cx="3988470" cy="2770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6BCF7-521A-A227-C631-9ED898D5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61" y="4664113"/>
            <a:ext cx="3988470" cy="13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6037C7-0F15-A0CA-B1F0-3A9E16FB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2800" dirty="0"/>
              <a:t>Path towards 5 GeV – High Transformer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27E80-4A97-507B-A38C-0592ECF06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3" y="2317750"/>
            <a:ext cx="5588000" cy="222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F9066-8F33-B19A-E975-17D3CB803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466" y="1160494"/>
            <a:ext cx="3988470" cy="758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A152F-631A-6BF6-BE16-174156EB3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851" y="2065374"/>
            <a:ext cx="4711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6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73A8-439E-5C5D-4FB7-4FD108580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A24128-3982-74AB-4BD1-C5614B0AE3EB}"/>
              </a:ext>
            </a:extLst>
          </p:cNvPr>
          <p:cNvSpPr txBox="1">
            <a:spLocks/>
          </p:cNvSpPr>
          <p:nvPr/>
        </p:nvSpPr>
        <p:spPr>
          <a:xfrm>
            <a:off x="0" y="-19910"/>
            <a:ext cx="12192000" cy="5979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PWFA －  Staging – a possible contribution to ESPP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28087B-47C8-70FE-5ABA-46A8C4BD8691}"/>
              </a:ext>
            </a:extLst>
          </p:cNvPr>
          <p:cNvSpPr txBox="1"/>
          <p:nvPr/>
        </p:nvSpPr>
        <p:spPr>
          <a:xfrm>
            <a:off x="193990" y="736797"/>
            <a:ext cx="7862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The most outstanding challenge in PWFA: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2" name="Immagine 1" descr="Immagine che contiene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FC6E1408-DA72-4D75-BC19-8DF36748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55" y="1273457"/>
            <a:ext cx="9421703" cy="2129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B26EE7-701A-B43F-6163-8C075C9A57E6}"/>
              </a:ext>
            </a:extLst>
          </p:cNvPr>
          <p:cNvSpPr txBox="1"/>
          <p:nvPr/>
        </p:nvSpPr>
        <p:spPr>
          <a:xfrm>
            <a:off x="8636657" y="3609541"/>
            <a:ext cx="334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Rosenzweig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al., NIM A 410 (1998) 532—543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231365-3D94-D71F-9656-088B24FBD6E8}"/>
              </a:ext>
            </a:extLst>
          </p:cNvPr>
          <p:cNvSpPr txBox="1"/>
          <p:nvPr/>
        </p:nvSpPr>
        <p:spPr>
          <a:xfrm>
            <a:off x="193990" y="4661213"/>
            <a:ext cx="635738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In each of them: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Inject the driver bunch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Inject and match the witness bunch with appropriate beam loading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Accelerated with high gradient and high net energy gain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Extract (i.e., reduce divergence)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Dispose of spent driver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2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7A20A0-1901-1E27-1D5D-4F27024E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0" y="-272186"/>
            <a:ext cx="9294470" cy="1325563"/>
          </a:xfrm>
        </p:spPr>
        <p:txBody>
          <a:bodyPr>
            <a:normAutofit/>
          </a:bodyPr>
          <a:lstStyle/>
          <a:p>
            <a:pPr algn="ctr" fontAlgn="ctr"/>
            <a:r>
              <a:rPr lang="en-GB" sz="2800" u="none" strike="noStrike" dirty="0">
                <a:solidFill>
                  <a:srgbClr val="0070C0"/>
                </a:solidFill>
                <a:effectLst/>
              </a:rPr>
              <a:t>Technological Readiness Level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endParaRPr lang="en-GB" sz="2800" b="0" i="0" u="none" strike="noStrike" dirty="0">
              <a:solidFill>
                <a:srgbClr val="0070C0"/>
              </a:solidFill>
              <a:effectLst/>
              <a:latin typeface="Aptos Narrow" panose="020B00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2C3F42-7243-99DE-09EB-E680B5C86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2528"/>
              </p:ext>
            </p:extLst>
          </p:nvPr>
        </p:nvGraphicFramePr>
        <p:xfrm>
          <a:off x="3015278" y="2034317"/>
          <a:ext cx="6161444" cy="3133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164">
                  <a:extLst>
                    <a:ext uri="{9D8B030D-6E8A-4147-A177-3AD203B41FA5}">
                      <a16:colId xmlns:a16="http://schemas.microsoft.com/office/drawing/2014/main" val="2549708162"/>
                    </a:ext>
                  </a:extLst>
                </a:gridCol>
                <a:gridCol w="465024">
                  <a:extLst>
                    <a:ext uri="{9D8B030D-6E8A-4147-A177-3AD203B41FA5}">
                      <a16:colId xmlns:a16="http://schemas.microsoft.com/office/drawing/2014/main" val="2234510333"/>
                    </a:ext>
                  </a:extLst>
                </a:gridCol>
                <a:gridCol w="4801256">
                  <a:extLst>
                    <a:ext uri="{9D8B030D-6E8A-4147-A177-3AD203B41FA5}">
                      <a16:colId xmlns:a16="http://schemas.microsoft.com/office/drawing/2014/main" val="459689667"/>
                    </a:ext>
                  </a:extLst>
                </a:gridCol>
              </a:tblGrid>
              <a:tr h="47748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u="none" strike="noStrike" dirty="0">
                          <a:effectLst/>
                        </a:rPr>
                        <a:t>Sub - systems</a:t>
                      </a:r>
                      <a:endParaRPr lang="en-GB" sz="15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</a:rPr>
                        <a:t>TRL</a:t>
                      </a:r>
                      <a:endParaRPr lang="en-GB" sz="15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u="none" strike="noStrike" dirty="0">
                          <a:effectLst/>
                        </a:rPr>
                        <a:t>Comments</a:t>
                      </a:r>
                      <a:endParaRPr lang="en-GB" sz="15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b"/>
                </a:tc>
                <a:extLst>
                  <a:ext uri="{0D108BD9-81ED-4DB2-BD59-A6C34878D82A}">
                    <a16:rowId xmlns:a16="http://schemas.microsoft.com/office/drawing/2014/main" val="1821334404"/>
                  </a:ext>
                </a:extLst>
              </a:tr>
              <a:tr h="4638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ARIA Undulators</a:t>
                      </a:r>
                      <a:endParaRPr lang="en-GB" sz="13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300" u="none" strike="noStrike" dirty="0">
                          <a:effectLst/>
                        </a:rPr>
                        <a:t>8</a:t>
                      </a:r>
                      <a:endParaRPr lang="en-IT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300" u="none" strike="noStrike" dirty="0">
                          <a:effectLst/>
                        </a:rPr>
                        <a:t>System complete and qualified – The technology is proven to work in its final form and under expected conditions.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extLst>
                  <a:ext uri="{0D108BD9-81ED-4DB2-BD59-A6C34878D82A}">
                    <a16:rowId xmlns:a16="http://schemas.microsoft.com/office/drawing/2014/main" val="3699625964"/>
                  </a:ext>
                </a:extLst>
              </a:tr>
              <a:tr h="4638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C-Band Gun</a:t>
                      </a:r>
                      <a:endParaRPr lang="en-GB" sz="13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300" u="none" strike="noStrike" dirty="0">
                          <a:effectLst/>
                        </a:rPr>
                        <a:t>5</a:t>
                      </a:r>
                      <a:endParaRPr lang="en-IT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300" u="none" strike="noStrike" dirty="0">
                          <a:effectLst/>
                        </a:rPr>
                        <a:t>Technology validated in relevant environment – The technology is tested in a simulated or relevant environment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extLst>
                  <a:ext uri="{0D108BD9-81ED-4DB2-BD59-A6C34878D82A}">
                    <a16:rowId xmlns:a16="http://schemas.microsoft.com/office/drawing/2014/main" val="3796027771"/>
                  </a:ext>
                </a:extLst>
              </a:tr>
              <a:tr h="6115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Plasma Module</a:t>
                      </a:r>
                      <a:endParaRPr lang="en-GB" sz="13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300" u="none" strike="noStrike" dirty="0">
                          <a:effectLst/>
                        </a:rPr>
                        <a:t>5</a:t>
                      </a:r>
                      <a:endParaRPr lang="en-IT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300" u="none" strike="noStrike" dirty="0">
                          <a:effectLst/>
                        </a:rPr>
                        <a:t>Extensive R&amp;D has been made to validate the plasma capillary technology and solid results have proved the validity of the technical choice. A full system proven in a real environment is expected to be done in the next year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extLst>
                  <a:ext uri="{0D108BD9-81ED-4DB2-BD59-A6C34878D82A}">
                    <a16:rowId xmlns:a16="http://schemas.microsoft.com/office/drawing/2014/main" val="2452760410"/>
                  </a:ext>
                </a:extLst>
              </a:tr>
              <a:tr h="4638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Gamma ray source</a:t>
                      </a:r>
                      <a:endParaRPr lang="en-GB" sz="13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300" u="none" strike="noStrike" dirty="0">
                          <a:effectLst/>
                        </a:rPr>
                        <a:t>7</a:t>
                      </a:r>
                      <a:endParaRPr lang="en-IT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300" u="none" strike="noStrike" dirty="0">
                          <a:effectLst/>
                        </a:rPr>
                        <a:t>System prototype demonstration in operational environment – A working prototype is demonstrated in a real operational setting.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extLst>
                  <a:ext uri="{0D108BD9-81ED-4DB2-BD59-A6C34878D82A}">
                    <a16:rowId xmlns:a16="http://schemas.microsoft.com/office/drawing/2014/main" val="3884368239"/>
                  </a:ext>
                </a:extLst>
              </a:tr>
              <a:tr h="4638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Staging for LC</a:t>
                      </a:r>
                      <a:endParaRPr lang="en-GB" sz="13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300" u="none" strike="noStrike" dirty="0">
                          <a:effectLst/>
                        </a:rPr>
                        <a:t>4</a:t>
                      </a:r>
                      <a:endParaRPr lang="en-IT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GB" sz="1300" u="none" strike="noStrike" dirty="0">
                          <a:effectLst/>
                        </a:rPr>
                        <a:t>Technology validated in lab – Basic technological components are integrated to establish that they work together.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8089" marB="0" anchor="ctr"/>
                </a:tc>
                <a:extLst>
                  <a:ext uri="{0D108BD9-81ED-4DB2-BD59-A6C34878D82A}">
                    <a16:rowId xmlns:a16="http://schemas.microsoft.com/office/drawing/2014/main" val="62715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929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3365-1278-3799-1B3C-25AD9A866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711A2-A889-6DC7-3C98-6969DD42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20" y="-272186"/>
            <a:ext cx="9512710" cy="1325563"/>
          </a:xfrm>
        </p:spPr>
        <p:txBody>
          <a:bodyPr/>
          <a:lstStyle/>
          <a:p>
            <a:r>
              <a:rPr lang="en-GB" sz="2800" dirty="0"/>
              <a:t>Conclusions</a:t>
            </a:r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3D9EE-6538-EB7A-A739-1EBCFE6E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525" y="2156579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Except for ARIA, still very preliminary investigations</a:t>
            </a:r>
          </a:p>
          <a:p>
            <a:r>
              <a:rPr lang="en-GB" dirty="0"/>
              <a:t>To be written, probably just as a </a:t>
            </a:r>
            <a:r>
              <a:rPr lang="en-GB"/>
              <a:t>short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71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0DD577-466C-BDE1-6092-1C2B4BF1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1"/>
            <a:ext cx="7961747" cy="766576"/>
          </a:xfrm>
        </p:spPr>
        <p:txBody>
          <a:bodyPr/>
          <a:lstStyle/>
          <a:p>
            <a:r>
              <a:rPr lang="en-IT" sz="2800" dirty="0"/>
              <a:t>Describe your Chapter</a:t>
            </a:r>
            <a:endParaRPr lang="en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7ABE3-A274-53AF-C688-AA2D4DFCF8AC}"/>
              </a:ext>
            </a:extLst>
          </p:cNvPr>
          <p:cNvSpPr txBox="1"/>
          <p:nvPr/>
        </p:nvSpPr>
        <p:spPr>
          <a:xfrm>
            <a:off x="2286672" y="642606"/>
            <a:ext cx="888752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IT" sz="2400" dirty="0"/>
          </a:p>
          <a:p>
            <a:pPr marL="457200" indent="-457200">
              <a:buFont typeface="+mj-lt"/>
              <a:buAutoNum type="arabicPeriod"/>
            </a:pPr>
            <a:r>
              <a:rPr lang="en-IT" sz="2400" dirty="0"/>
              <a:t>Enabling Technologies and Future Outlook</a:t>
            </a:r>
          </a:p>
          <a:p>
            <a:pPr marL="457200" indent="-457200">
              <a:buFont typeface="+mj-lt"/>
              <a:buAutoNum type="arabicPeriod"/>
            </a:pPr>
            <a:endParaRPr lang="en-IT" sz="2400" dirty="0"/>
          </a:p>
          <a:p>
            <a:pPr marL="457200" indent="-457200">
              <a:buFont typeface="+mj-lt"/>
              <a:buAutoNum type="arabicPeriod"/>
            </a:pPr>
            <a:r>
              <a:rPr lang="en-IT" sz="2400" dirty="0"/>
              <a:t>ARIA FEL </a:t>
            </a:r>
          </a:p>
          <a:p>
            <a:pPr marL="457200" indent="-457200">
              <a:buFont typeface="+mj-lt"/>
              <a:buAutoNum type="arabicPeriod"/>
            </a:pPr>
            <a:endParaRPr lang="en-IT" sz="2400" dirty="0"/>
          </a:p>
          <a:p>
            <a:pPr marL="457200" indent="-457200">
              <a:buFont typeface="+mj-lt"/>
              <a:buAutoNum type="arabicPeriod"/>
            </a:pPr>
            <a:r>
              <a:rPr lang="en-IT" sz="2400" dirty="0"/>
              <a:t>High Repetition Rate Operation (400 Hz)</a:t>
            </a:r>
          </a:p>
          <a:p>
            <a:pPr marL="914331" lvl="1" indent="-457200">
              <a:buFont typeface="+mj-lt"/>
              <a:buAutoNum type="arabicPeriod"/>
            </a:pPr>
            <a:r>
              <a:rPr lang="en-IT" sz="2400" dirty="0"/>
              <a:t>C-band Photo-injector and laser</a:t>
            </a:r>
          </a:p>
          <a:p>
            <a:pPr marL="914331" lvl="1" indent="-457200">
              <a:buFont typeface="+mj-lt"/>
              <a:buAutoNum type="arabicPeriod"/>
            </a:pPr>
            <a:r>
              <a:rPr lang="en-IT" sz="2400" dirty="0"/>
              <a:t>Discharge Capillary</a:t>
            </a:r>
          </a:p>
          <a:p>
            <a:pPr marL="914331" lvl="1" indent="-457200">
              <a:buFont typeface="+mj-lt"/>
              <a:buAutoNum type="arabicPeriod"/>
            </a:pPr>
            <a:endParaRPr lang="en-IT" sz="2400" dirty="0"/>
          </a:p>
          <a:p>
            <a:pPr marL="457200" indent="-457200">
              <a:buFont typeface="+mj-lt"/>
              <a:buAutoNum type="arabicPeriod"/>
            </a:pPr>
            <a:r>
              <a:rPr lang="en-IT" sz="2400" dirty="0"/>
              <a:t>Gamma Ray Source</a:t>
            </a:r>
          </a:p>
          <a:p>
            <a:pPr marL="457200" indent="-457200">
              <a:buFont typeface="+mj-lt"/>
              <a:buAutoNum type="arabicPeriod"/>
            </a:pPr>
            <a:endParaRPr lang="en-IT" sz="2400" dirty="0"/>
          </a:p>
          <a:p>
            <a:pPr marL="457200" indent="-457200">
              <a:buFont typeface="+mj-lt"/>
              <a:buAutoNum type="arabicPeriod"/>
            </a:pPr>
            <a:r>
              <a:rPr lang="en-IT" sz="2400" dirty="0"/>
              <a:t>Path towards 5 GeV</a:t>
            </a:r>
          </a:p>
          <a:p>
            <a:pPr marL="457200" indent="-457200">
              <a:buFont typeface="+mj-lt"/>
              <a:buAutoNum type="arabicPeriod"/>
            </a:pPr>
            <a:endParaRPr lang="en-IT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</a:t>
            </a:r>
            <a:r>
              <a:rPr lang="en-IT" sz="2400" dirty="0"/>
              <a:t>taging for Linear Collider Application</a:t>
            </a:r>
          </a:p>
          <a:p>
            <a:pPr marL="457200" indent="-457200">
              <a:buFont typeface="+mj-lt"/>
              <a:buAutoNum type="arabicPeriod"/>
            </a:pPr>
            <a:endParaRPr lang="en-IT" sz="2400" dirty="0"/>
          </a:p>
          <a:p>
            <a:pPr marL="914331" lvl="1" indent="-457200">
              <a:buFont typeface="+mj-lt"/>
              <a:buAutoNum type="arabicPeriod"/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13215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7C4FC1-6A88-CAFE-8C67-70A44EDB9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035958"/>
          </a:xfrm>
        </p:spPr>
        <p:txBody>
          <a:bodyPr>
            <a:noAutofit/>
          </a:bodyPr>
          <a:lstStyle/>
          <a:p>
            <a:pPr algn="just"/>
            <a:r>
              <a:rPr lang="en-GB" sz="1600" dirty="0"/>
              <a:t>Key innovations include the integration </a:t>
            </a:r>
            <a:r>
              <a:rPr lang="en-GB" sz="1600" b="1" dirty="0"/>
              <a:t>of high-gradient X-band radiofrequency structures</a:t>
            </a:r>
            <a:r>
              <a:rPr lang="en-GB" sz="1600" dirty="0"/>
              <a:t>, which offer accelerating fields of ~60 MV/m, </a:t>
            </a:r>
            <a:r>
              <a:rPr lang="en-GB" sz="1600" b="1" dirty="0"/>
              <a:t>enabling significant reduction in </a:t>
            </a:r>
            <a:r>
              <a:rPr lang="en-GB" sz="1600" b="1" dirty="0" err="1"/>
              <a:t>linac</a:t>
            </a:r>
            <a:r>
              <a:rPr lang="en-GB" sz="1600" b="1" dirty="0"/>
              <a:t> length while maintaining beam quality</a:t>
            </a:r>
            <a:r>
              <a:rPr lang="en-GB" sz="1600" dirty="0"/>
              <a:t>. </a:t>
            </a:r>
          </a:p>
          <a:p>
            <a:pPr algn="just"/>
            <a:r>
              <a:rPr lang="en-GB" sz="1600" b="1" dirty="0"/>
              <a:t>The use of plasma channels for </a:t>
            </a:r>
            <a:r>
              <a:rPr lang="en-GB" sz="1600" b="1" dirty="0" err="1"/>
              <a:t>wakefield</a:t>
            </a:r>
            <a:r>
              <a:rPr lang="en-GB" sz="1600" b="1" dirty="0"/>
              <a:t> acceleration represents a transformative step in compact beam energy boosting</a:t>
            </a:r>
            <a:r>
              <a:rPr lang="en-GB" sz="1600" dirty="0"/>
              <a:t>, with gradients exceeding 1 GV/m and ongoing development toward reproducible, beam-quality-preserving plasma stages. </a:t>
            </a:r>
          </a:p>
          <a:p>
            <a:pPr algn="just"/>
            <a:r>
              <a:rPr lang="en-GB" sz="1600" b="1" dirty="0"/>
              <a:t>Advances in ultrafast synchronization systems, achieving sub-10 femtosecond timing jitter</a:t>
            </a:r>
            <a:r>
              <a:rPr lang="en-GB" sz="1600" dirty="0"/>
              <a:t> between lasers and electron bunches, are also critical enablers for pump–probe experiments and precision beam–plasma interaction control.</a:t>
            </a:r>
          </a:p>
          <a:p>
            <a:pPr algn="just"/>
            <a:r>
              <a:rPr lang="en-GB" sz="1600" dirty="0"/>
              <a:t>…………</a:t>
            </a:r>
          </a:p>
          <a:p>
            <a:pPr algn="just"/>
            <a:r>
              <a:rPr lang="en-GB" sz="1600" b="1" dirty="0"/>
              <a:t>Looking forward, the facility has been designed with a modular and flexible architecture to accommodate future experimental needs and technological advancements</a:t>
            </a:r>
            <a:r>
              <a:rPr lang="en-GB" sz="1600" dirty="0"/>
              <a:t>. Planned upgrade pathways include the addition of new beamlines, such as a FEL for VUV radiation in the optical klystron configuration with seeded harmonic generation to enhance spectral purity, and the extension of the plasma module to provide higher energies or multi-stage acceleration. R&amp;D efforts toward higher repetition rates (up to 400 Hz) are already underway and will be integrated following the testing of the C-band photo-injector and the new discharge capillary design. </a:t>
            </a:r>
            <a:r>
              <a:rPr lang="en-GB" sz="1600" b="1" dirty="0"/>
              <a:t>Moreover, the facility’s infrastructure is capable of supporting other emerging technologies such as dielectric accelerators, THz-driven acceleration, and hybrid plasma injection schemes.</a:t>
            </a:r>
            <a:endParaRPr lang="en-GB" sz="1600" dirty="0"/>
          </a:p>
          <a:p>
            <a:pPr algn="just"/>
            <a:r>
              <a:rPr lang="en-GB" sz="1600" dirty="0"/>
              <a:t>Through these enabling technologies and its forward-compatible architecture, </a:t>
            </a:r>
            <a:r>
              <a:rPr lang="en-GB" sz="1600" dirty="0" err="1"/>
              <a:t>EuPRAXIA@SPARC_LAB</a:t>
            </a:r>
            <a:r>
              <a:rPr lang="en-GB" sz="1600" dirty="0"/>
              <a:t> will continue to drive accelerator innovation, serve as a reference platform for compact FEL development, and contribute to the strategic evolution of Europe’s research infrastructure landscape in the decades to come.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EF4E55-A308-64F8-A34D-6A70B642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3200" dirty="0"/>
              <a:t>Enabling Technologies and Future Outlook</a:t>
            </a:r>
          </a:p>
        </p:txBody>
      </p:sp>
    </p:spTree>
    <p:extLst>
      <p:ext uri="{BB962C8B-B14F-4D97-AF65-F5344CB8AC3E}">
        <p14:creationId xmlns:p14="http://schemas.microsoft.com/office/powerpoint/2010/main" val="213537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4634-C59D-9173-4287-7728BFB2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B89228-D8F0-B03B-7FB8-67AB8F9C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Upgraded Components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68D00-31BD-10BA-6178-64583E1D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16" b="26000"/>
          <a:stretch/>
        </p:blipFill>
        <p:spPr>
          <a:xfrm>
            <a:off x="406215" y="1670859"/>
            <a:ext cx="11379570" cy="3735976"/>
          </a:xfrm>
          <a:prstGeom prst="rect">
            <a:avLst/>
          </a:prstGeom>
        </p:spPr>
      </p:pic>
      <p:sp>
        <p:nvSpPr>
          <p:cNvPr id="7" name="Doughnut 6">
            <a:extLst>
              <a:ext uri="{FF2B5EF4-FFF2-40B4-BE49-F238E27FC236}">
                <a16:creationId xmlns:a16="http://schemas.microsoft.com/office/drawing/2014/main" id="{4BD3E75E-F134-FEC5-D040-600661C81234}"/>
              </a:ext>
            </a:extLst>
          </p:cNvPr>
          <p:cNvSpPr/>
          <p:nvPr/>
        </p:nvSpPr>
        <p:spPr>
          <a:xfrm>
            <a:off x="5649758" y="3132117"/>
            <a:ext cx="1555668" cy="593766"/>
          </a:xfrm>
          <a:prstGeom prst="donut">
            <a:avLst>
              <a:gd name="adj" fmla="val 696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B4D59B7D-1721-47C0-C873-015E40B84BDA}"/>
              </a:ext>
            </a:extLst>
          </p:cNvPr>
          <p:cNvSpPr/>
          <p:nvPr/>
        </p:nvSpPr>
        <p:spPr>
          <a:xfrm>
            <a:off x="973680" y="2945081"/>
            <a:ext cx="1555668" cy="593766"/>
          </a:xfrm>
          <a:prstGeom prst="donut">
            <a:avLst>
              <a:gd name="adj" fmla="val 696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C436E228-6189-34E2-5AF9-45FD367DD54E}"/>
              </a:ext>
            </a:extLst>
          </p:cNvPr>
          <p:cNvSpPr/>
          <p:nvPr/>
        </p:nvSpPr>
        <p:spPr>
          <a:xfrm>
            <a:off x="4455882" y="2971294"/>
            <a:ext cx="707133" cy="593766"/>
          </a:xfrm>
          <a:prstGeom prst="donut">
            <a:avLst>
              <a:gd name="adj" fmla="val 696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B6AD2A6B-5AF3-0173-393A-17D53038CA58}"/>
              </a:ext>
            </a:extLst>
          </p:cNvPr>
          <p:cNvSpPr/>
          <p:nvPr/>
        </p:nvSpPr>
        <p:spPr>
          <a:xfrm>
            <a:off x="5489924" y="3725883"/>
            <a:ext cx="1555668" cy="593766"/>
          </a:xfrm>
          <a:prstGeom prst="donut">
            <a:avLst>
              <a:gd name="adj" fmla="val 696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31D46-357B-70B8-6D27-3D763A3CAD9F}"/>
              </a:ext>
            </a:extLst>
          </p:cNvPr>
          <p:cNvSpPr txBox="1"/>
          <p:nvPr/>
        </p:nvSpPr>
        <p:spPr>
          <a:xfrm>
            <a:off x="7089549" y="3429000"/>
            <a:ext cx="6670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BE471-288B-59E2-5283-376E8C95834D}"/>
              </a:ext>
            </a:extLst>
          </p:cNvPr>
          <p:cNvSpPr txBox="1"/>
          <p:nvPr/>
        </p:nvSpPr>
        <p:spPr>
          <a:xfrm>
            <a:off x="5871901" y="3830405"/>
            <a:ext cx="11113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Gamma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AD588-7EC2-1B2D-5AB0-9E7E6138021E}"/>
              </a:ext>
            </a:extLst>
          </p:cNvPr>
          <p:cNvSpPr txBox="1"/>
          <p:nvPr/>
        </p:nvSpPr>
        <p:spPr>
          <a:xfrm>
            <a:off x="4347388" y="3530416"/>
            <a:ext cx="11113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400 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BA66F-93B2-DAC0-3B7F-9B93A4F7BE62}"/>
              </a:ext>
            </a:extLst>
          </p:cNvPr>
          <p:cNvSpPr txBox="1"/>
          <p:nvPr/>
        </p:nvSpPr>
        <p:spPr>
          <a:xfrm>
            <a:off x="1358337" y="3565060"/>
            <a:ext cx="11113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C-band</a:t>
            </a:r>
          </a:p>
        </p:txBody>
      </p:sp>
    </p:spTree>
    <p:extLst>
      <p:ext uri="{BB962C8B-B14F-4D97-AF65-F5344CB8AC3E}">
        <p14:creationId xmlns:p14="http://schemas.microsoft.com/office/powerpoint/2010/main" val="33192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867AC6-9FC2-3651-6797-22B1958A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76FD-7DAB-4563-CA5D-D3C58A877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75318"/>
            <a:ext cx="7772400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0F712EA-C839-34EC-DD7D-275FCE2E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698" y="374930"/>
            <a:ext cx="9303026" cy="132556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ARIA</a:t>
            </a:r>
            <a:br>
              <a:rPr lang="it-IT" b="1" dirty="0"/>
            </a:br>
            <a:r>
              <a:rPr lang="it-IT" sz="2800" dirty="0"/>
              <a:t>SEEDED FEL line – Full </a:t>
            </a:r>
            <a:r>
              <a:rPr lang="it-IT" sz="2800" dirty="0" err="1"/>
              <a:t>coherence</a:t>
            </a:r>
            <a:r>
              <a:rPr lang="it-IT" sz="2800" dirty="0"/>
              <a:t> = laser-like </a:t>
            </a:r>
            <a:r>
              <a:rPr lang="it-IT" sz="2800" dirty="0" err="1"/>
              <a:t>statistics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E2627F0-BE0A-FB82-1972-9DA61F37A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23" y="3879542"/>
            <a:ext cx="6636798" cy="1791394"/>
          </a:xfrm>
        </p:spPr>
        <p:txBody>
          <a:bodyPr>
            <a:normAutofit fontScale="85000" lnSpcReduction="10000"/>
          </a:bodyPr>
          <a:lstStyle/>
          <a:p>
            <a:r>
              <a:rPr lang="it-IT" sz="1800" dirty="0" err="1"/>
              <a:t>Wavelength</a:t>
            </a:r>
            <a:r>
              <a:rPr lang="it-IT" sz="1800" dirty="0"/>
              <a:t> range 50 – 180 nm – </a:t>
            </a:r>
            <a:r>
              <a:rPr lang="it-IT" sz="1800" dirty="0" err="1"/>
              <a:t>continuously</a:t>
            </a:r>
            <a:r>
              <a:rPr lang="it-IT" sz="1800" dirty="0"/>
              <a:t> tunable – 10-100 </a:t>
            </a:r>
            <a:r>
              <a:rPr lang="it-IT" sz="1800" dirty="0" err="1"/>
              <a:t>uJ</a:t>
            </a:r>
            <a:r>
              <a:rPr lang="it-IT" sz="1800" dirty="0"/>
              <a:t> </a:t>
            </a:r>
            <a:r>
              <a:rPr lang="it-IT" sz="1800" dirty="0" err="1"/>
              <a:t>pulse</a:t>
            </a:r>
            <a:r>
              <a:rPr lang="it-IT" sz="1800" dirty="0"/>
              <a:t> energy</a:t>
            </a:r>
          </a:p>
          <a:p>
            <a:r>
              <a:rPr lang="it-IT" sz="1800" dirty="0"/>
              <a:t>Total </a:t>
            </a:r>
            <a:r>
              <a:rPr lang="it-IT" sz="1800" dirty="0" err="1"/>
              <a:t>physical</a:t>
            </a:r>
            <a:r>
              <a:rPr lang="it-IT" sz="1800" dirty="0"/>
              <a:t> </a:t>
            </a:r>
            <a:r>
              <a:rPr lang="it-IT" sz="1800" dirty="0" err="1"/>
              <a:t>length</a:t>
            </a:r>
            <a:r>
              <a:rPr lang="it-IT" sz="1800" dirty="0"/>
              <a:t> 20 m (</a:t>
            </a:r>
            <a:r>
              <a:rPr lang="it-IT" sz="1800" dirty="0" err="1"/>
              <a:t>not</a:t>
            </a:r>
            <a:r>
              <a:rPr lang="it-IT" sz="1800" dirty="0"/>
              <a:t> just </a:t>
            </a:r>
            <a:r>
              <a:rPr lang="it-IT" sz="1800" dirty="0" err="1"/>
              <a:t>magnetic</a:t>
            </a:r>
            <a:r>
              <a:rPr lang="it-IT" sz="1800" dirty="0"/>
              <a:t>) modulator – dispersive </a:t>
            </a:r>
            <a:r>
              <a:rPr lang="it-IT" sz="1800" dirty="0" err="1"/>
              <a:t>section</a:t>
            </a:r>
            <a:r>
              <a:rPr lang="it-IT" sz="1800" dirty="0"/>
              <a:t> – 4 </a:t>
            </a:r>
            <a:r>
              <a:rPr lang="it-IT" sz="1800" dirty="0" err="1"/>
              <a:t>radiators</a:t>
            </a:r>
            <a:endParaRPr lang="it-IT" sz="1800" dirty="0"/>
          </a:p>
          <a:p>
            <a:r>
              <a:rPr lang="it-IT" sz="1800" dirty="0" err="1"/>
              <a:t>Variable</a:t>
            </a:r>
            <a:r>
              <a:rPr lang="it-IT" sz="1800" dirty="0"/>
              <a:t> </a:t>
            </a:r>
            <a:r>
              <a:rPr lang="it-IT" sz="1800" dirty="0" err="1"/>
              <a:t>polarization</a:t>
            </a:r>
            <a:r>
              <a:rPr lang="it-IT" sz="1800" dirty="0"/>
              <a:t> (</a:t>
            </a:r>
            <a:r>
              <a:rPr lang="it-IT" sz="1800" dirty="0" err="1"/>
              <a:t>circular</a:t>
            </a:r>
            <a:r>
              <a:rPr lang="it-IT" sz="1800" dirty="0"/>
              <a:t> </a:t>
            </a:r>
            <a:r>
              <a:rPr lang="it-IT" sz="1800" dirty="0" err="1"/>
              <a:t>left</a:t>
            </a:r>
            <a:r>
              <a:rPr lang="it-IT" sz="1800" dirty="0"/>
              <a:t>/</a:t>
            </a:r>
            <a:r>
              <a:rPr lang="it-IT" sz="1800" dirty="0" err="1"/>
              <a:t>right</a:t>
            </a:r>
            <a:r>
              <a:rPr lang="it-IT" sz="1800" dirty="0"/>
              <a:t>, </a:t>
            </a:r>
            <a:r>
              <a:rPr lang="it-IT" sz="1800" dirty="0" err="1"/>
              <a:t>horizontal</a:t>
            </a:r>
            <a:r>
              <a:rPr lang="it-IT" sz="1800" dirty="0"/>
              <a:t> and </a:t>
            </a:r>
            <a:r>
              <a:rPr lang="it-IT" sz="1800" dirty="0" err="1"/>
              <a:t>vertical</a:t>
            </a:r>
            <a:r>
              <a:rPr lang="it-IT" sz="1800" dirty="0"/>
              <a:t>)</a:t>
            </a:r>
          </a:p>
          <a:p>
            <a:r>
              <a:rPr lang="it-IT" sz="1800" dirty="0"/>
              <a:t>Design </a:t>
            </a:r>
            <a:r>
              <a:rPr lang="it-IT" sz="1800" dirty="0" err="1"/>
              <a:t>almost</a:t>
            </a:r>
            <a:r>
              <a:rPr lang="it-IT" sz="1800" dirty="0"/>
              <a:t> </a:t>
            </a:r>
            <a:r>
              <a:rPr lang="it-IT" sz="1800" dirty="0" err="1"/>
              <a:t>readily</a:t>
            </a:r>
            <a:r>
              <a:rPr lang="it-IT" sz="1800" dirty="0"/>
              <a:t> </a:t>
            </a:r>
            <a:r>
              <a:rPr lang="it-IT" sz="1800" dirty="0" err="1"/>
              <a:t>available</a:t>
            </a:r>
            <a:r>
              <a:rPr lang="it-IT" sz="1800" dirty="0"/>
              <a:t>. </a:t>
            </a:r>
            <a:r>
              <a:rPr lang="it-IT" sz="1800" dirty="0" err="1"/>
              <a:t>Could</a:t>
            </a:r>
            <a:r>
              <a:rPr lang="it-IT" sz="1800" dirty="0"/>
              <a:t> be ready for users </a:t>
            </a:r>
            <a:r>
              <a:rPr lang="it-IT" sz="1800" dirty="0" err="1"/>
              <a:t>since</a:t>
            </a:r>
            <a:r>
              <a:rPr lang="it-IT" sz="1800" dirty="0"/>
              <a:t> the first </a:t>
            </a:r>
            <a:r>
              <a:rPr lang="it-IT" sz="1800" dirty="0" err="1"/>
              <a:t>commissioning</a:t>
            </a:r>
            <a:r>
              <a:rPr lang="it-IT" sz="1800" dirty="0"/>
              <a:t> </a:t>
            </a:r>
            <a:r>
              <a:rPr lang="it-IT" sz="1800" dirty="0" err="1"/>
              <a:t>phase</a:t>
            </a:r>
            <a:r>
              <a:rPr lang="it-IT" sz="1800" dirty="0"/>
              <a:t>. </a:t>
            </a:r>
            <a:r>
              <a:rPr lang="it-IT" sz="1800" dirty="0" err="1"/>
              <a:t>Would</a:t>
            </a:r>
            <a:r>
              <a:rPr lang="it-IT" sz="1800" dirty="0"/>
              <a:t> </a:t>
            </a:r>
            <a:r>
              <a:rPr lang="it-IT" sz="1800" dirty="0" err="1"/>
              <a:t>contribute</a:t>
            </a:r>
            <a:r>
              <a:rPr lang="it-IT" sz="1800" dirty="0"/>
              <a:t> to </a:t>
            </a:r>
            <a:r>
              <a:rPr lang="it-IT" sz="1800" dirty="0" err="1"/>
              <a:t>establish</a:t>
            </a:r>
            <a:r>
              <a:rPr lang="it-IT" sz="1800" dirty="0"/>
              <a:t> a user community for the </a:t>
            </a:r>
            <a:r>
              <a:rPr lang="it-IT" sz="1800" dirty="0" err="1"/>
              <a:t>EupraXia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SparcLab</a:t>
            </a:r>
            <a:r>
              <a:rPr lang="it-IT" sz="1800" dirty="0"/>
              <a:t> user facility </a:t>
            </a:r>
          </a:p>
          <a:p>
            <a:endParaRPr lang="en-GB" sz="18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3BEDD9-1A9A-A2E1-B6B6-624946BC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6FBE0-971E-9141-908B-F4C9F2B4A26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EC01CD-5292-ABA6-4117-6E70686F6F13}"/>
              </a:ext>
            </a:extLst>
          </p:cNvPr>
          <p:cNvSpPr txBox="1"/>
          <p:nvPr/>
        </p:nvSpPr>
        <p:spPr>
          <a:xfrm>
            <a:off x="4443312" y="1760133"/>
            <a:ext cx="909329" cy="38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Modulator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18CFBA98-66D1-FFE0-F31A-FC29BC3CC6CF}"/>
              </a:ext>
            </a:extLst>
          </p:cNvPr>
          <p:cNvSpPr/>
          <p:nvPr/>
        </p:nvSpPr>
        <p:spPr>
          <a:xfrm>
            <a:off x="4665110" y="2158140"/>
            <a:ext cx="445665" cy="231304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FFEBE663-D0D0-5624-E49C-30B199735FCF}"/>
              </a:ext>
            </a:extLst>
          </p:cNvPr>
          <p:cNvSpPr/>
          <p:nvPr/>
        </p:nvSpPr>
        <p:spPr>
          <a:xfrm>
            <a:off x="5687731" y="2162793"/>
            <a:ext cx="445665" cy="231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53307437-10E5-6E2E-EF0E-DC3464F7F855}"/>
              </a:ext>
            </a:extLst>
          </p:cNvPr>
          <p:cNvSpPr/>
          <p:nvPr/>
        </p:nvSpPr>
        <p:spPr>
          <a:xfrm>
            <a:off x="6237579" y="2162793"/>
            <a:ext cx="445665" cy="231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986ACF58-3593-390E-ABF8-DE3AC46938B8}"/>
              </a:ext>
            </a:extLst>
          </p:cNvPr>
          <p:cNvSpPr/>
          <p:nvPr/>
        </p:nvSpPr>
        <p:spPr>
          <a:xfrm>
            <a:off x="6787427" y="2162793"/>
            <a:ext cx="445665" cy="231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D9EC01B0-DD9C-38ED-5C30-580EB64337D9}"/>
              </a:ext>
            </a:extLst>
          </p:cNvPr>
          <p:cNvSpPr/>
          <p:nvPr/>
        </p:nvSpPr>
        <p:spPr>
          <a:xfrm>
            <a:off x="7337274" y="2162793"/>
            <a:ext cx="445665" cy="231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65318066-2108-E51B-2558-D83504782E8D}"/>
              </a:ext>
            </a:extLst>
          </p:cNvPr>
          <p:cNvSpPr/>
          <p:nvPr/>
        </p:nvSpPr>
        <p:spPr>
          <a:xfrm>
            <a:off x="5299394" y="2141357"/>
            <a:ext cx="195340" cy="3003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C82FBA-315C-DF93-F855-521563049CBE}"/>
              </a:ext>
            </a:extLst>
          </p:cNvPr>
          <p:cNvSpPr txBox="1"/>
          <p:nvPr/>
        </p:nvSpPr>
        <p:spPr>
          <a:xfrm>
            <a:off x="4675763" y="2429501"/>
            <a:ext cx="1436668" cy="38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Dispersive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BAE4E14-992F-EE8C-0191-7D7439BF1B3A}"/>
              </a:ext>
            </a:extLst>
          </p:cNvPr>
          <p:cNvCxnSpPr>
            <a:cxnSpLocks/>
          </p:cNvCxnSpPr>
          <p:nvPr/>
        </p:nvCxnSpPr>
        <p:spPr>
          <a:xfrm>
            <a:off x="3143435" y="2282176"/>
            <a:ext cx="144744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10FE1A-9F9D-DA41-6625-7D18F3E3A404}"/>
              </a:ext>
            </a:extLst>
          </p:cNvPr>
          <p:cNvSpPr txBox="1"/>
          <p:nvPr/>
        </p:nvSpPr>
        <p:spPr>
          <a:xfrm>
            <a:off x="3180246" y="1932291"/>
            <a:ext cx="493351" cy="38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Seed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03C68A7-FD27-F75E-1D36-C05BF5B7A845}"/>
              </a:ext>
            </a:extLst>
          </p:cNvPr>
          <p:cNvGrpSpPr/>
          <p:nvPr/>
        </p:nvGrpSpPr>
        <p:grpSpPr>
          <a:xfrm>
            <a:off x="5543868" y="2218884"/>
            <a:ext cx="98096" cy="126380"/>
            <a:chOff x="9148502" y="4221220"/>
            <a:chExt cx="127876" cy="121753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CBE92101-9E4B-9B25-F584-EFBBEC015047}"/>
                </a:ext>
              </a:extLst>
            </p:cNvPr>
            <p:cNvSpPr/>
            <p:nvPr/>
          </p:nvSpPr>
          <p:spPr>
            <a:xfrm>
              <a:off x="9242555" y="4221220"/>
              <a:ext cx="33823" cy="12175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DA6D2C14-31AC-5024-5F2F-1A56E3480016}"/>
                </a:ext>
              </a:extLst>
            </p:cNvPr>
            <p:cNvSpPr/>
            <p:nvPr/>
          </p:nvSpPr>
          <p:spPr>
            <a:xfrm>
              <a:off x="9204153" y="4258509"/>
              <a:ext cx="18411" cy="4717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07849B96-D7F9-4A4F-251E-EEA2C16D1166}"/>
                </a:ext>
              </a:extLst>
            </p:cNvPr>
            <p:cNvSpPr/>
            <p:nvPr/>
          </p:nvSpPr>
          <p:spPr>
            <a:xfrm>
              <a:off x="9148502" y="4258509"/>
              <a:ext cx="18411" cy="471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57D623-0E52-1D66-3A0F-53D74A42A777}"/>
              </a:ext>
            </a:extLst>
          </p:cNvPr>
          <p:cNvGrpSpPr/>
          <p:nvPr/>
        </p:nvGrpSpPr>
        <p:grpSpPr>
          <a:xfrm>
            <a:off x="6142250" y="2213243"/>
            <a:ext cx="1180552" cy="126380"/>
            <a:chOff x="6670995" y="5644535"/>
            <a:chExt cx="1538951" cy="121753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88F446A4-1582-AD8E-5C5A-9EB7E1CB75D5}"/>
                </a:ext>
              </a:extLst>
            </p:cNvPr>
            <p:cNvGrpSpPr/>
            <p:nvPr/>
          </p:nvGrpSpPr>
          <p:grpSpPr>
            <a:xfrm>
              <a:off x="6738887" y="5644535"/>
              <a:ext cx="1471059" cy="121753"/>
              <a:chOff x="6667450" y="5923141"/>
              <a:chExt cx="1471059" cy="121753"/>
            </a:xfrm>
          </p:grpSpPr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37CA6328-0384-F301-DC34-7CB81BA3DCAD}"/>
                  </a:ext>
                </a:extLst>
              </p:cNvPr>
              <p:cNvSpPr/>
              <p:nvPr/>
            </p:nvSpPr>
            <p:spPr>
              <a:xfrm>
                <a:off x="6667450" y="5923141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98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554733FC-4F6F-C9C6-86DE-A0861D8699D0}"/>
                  </a:ext>
                </a:extLst>
              </p:cNvPr>
              <p:cNvSpPr/>
              <p:nvPr/>
            </p:nvSpPr>
            <p:spPr>
              <a:xfrm>
                <a:off x="7386068" y="5923141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98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F3E0867F-BC05-05FC-5DEC-65BB1E4C8284}"/>
                  </a:ext>
                </a:extLst>
              </p:cNvPr>
              <p:cNvSpPr/>
              <p:nvPr/>
            </p:nvSpPr>
            <p:spPr>
              <a:xfrm>
                <a:off x="8104686" y="5923141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98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58F0D5E6-D35C-CD62-D899-E722BA8C475F}"/>
                </a:ext>
              </a:extLst>
            </p:cNvPr>
            <p:cNvGrpSpPr/>
            <p:nvPr/>
          </p:nvGrpSpPr>
          <p:grpSpPr>
            <a:xfrm>
              <a:off x="6670995" y="5671304"/>
              <a:ext cx="1508598" cy="68215"/>
              <a:chOff x="6542408" y="5611066"/>
              <a:chExt cx="1465736" cy="122144"/>
            </a:xfrm>
          </p:grpSpPr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88171D32-AD3F-CB5A-A575-74B31DAB938B}"/>
                  </a:ext>
                </a:extLst>
              </p:cNvPr>
              <p:cNvGrpSpPr/>
              <p:nvPr/>
            </p:nvGrpSpPr>
            <p:grpSpPr>
              <a:xfrm>
                <a:off x="6542408" y="5611066"/>
                <a:ext cx="1437494" cy="122144"/>
                <a:chOff x="9778528" y="4255644"/>
                <a:chExt cx="1167163" cy="47175"/>
              </a:xfrm>
            </p:grpSpPr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4C1F16F3-2E6D-ACA1-6A61-B5671707B223}"/>
                    </a:ext>
                  </a:extLst>
                </p:cNvPr>
                <p:cNvSpPr/>
                <p:nvPr/>
              </p:nvSpPr>
              <p:spPr>
                <a:xfrm>
                  <a:off x="9778528" y="4255644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8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6C3E709E-AE37-3F77-1A6E-EC026B66E95B}"/>
                    </a:ext>
                  </a:extLst>
                </p:cNvPr>
                <p:cNvSpPr/>
                <p:nvPr/>
              </p:nvSpPr>
              <p:spPr>
                <a:xfrm>
                  <a:off x="10352904" y="4255644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8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50215C73-E301-53DA-6413-8464C05CBC90}"/>
                    </a:ext>
                  </a:extLst>
                </p:cNvPr>
                <p:cNvSpPr/>
                <p:nvPr/>
              </p:nvSpPr>
              <p:spPr>
                <a:xfrm>
                  <a:off x="10927280" y="4255644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8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BEB0BB52-440F-DBE4-09BB-C76833DCDFF2}"/>
                  </a:ext>
                </a:extLst>
              </p:cNvPr>
              <p:cNvGrpSpPr/>
              <p:nvPr/>
            </p:nvGrpSpPr>
            <p:grpSpPr>
              <a:xfrm>
                <a:off x="6570650" y="5611066"/>
                <a:ext cx="1437494" cy="122144"/>
                <a:chOff x="9401408" y="3857406"/>
                <a:chExt cx="1167163" cy="47175"/>
              </a:xfrm>
            </p:grpSpPr>
            <p:sp>
              <p:nvSpPr>
                <p:cNvPr id="33" name="Rettangolo 32">
                  <a:extLst>
                    <a:ext uri="{FF2B5EF4-FFF2-40B4-BE49-F238E27FC236}">
                      <a16:creationId xmlns:a16="http://schemas.microsoft.com/office/drawing/2014/main" id="{A7059C40-01EF-FABA-FBB7-54A90AA932FF}"/>
                    </a:ext>
                  </a:extLst>
                </p:cNvPr>
                <p:cNvSpPr/>
                <p:nvPr/>
              </p:nvSpPr>
              <p:spPr>
                <a:xfrm>
                  <a:off x="9401408" y="3857406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8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C186E90E-B1FA-4092-C427-013090C45B99}"/>
                    </a:ext>
                  </a:extLst>
                </p:cNvPr>
                <p:cNvSpPr/>
                <p:nvPr/>
              </p:nvSpPr>
              <p:spPr>
                <a:xfrm>
                  <a:off x="9975784" y="3857406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8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F990D007-213D-977F-043D-50B36054B93C}"/>
                    </a:ext>
                  </a:extLst>
                </p:cNvPr>
                <p:cNvSpPr/>
                <p:nvPr/>
              </p:nvSpPr>
              <p:spPr>
                <a:xfrm>
                  <a:off x="10550160" y="3857406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84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584CF54-EA56-6BC3-69AC-A225CA5FDB57}"/>
              </a:ext>
            </a:extLst>
          </p:cNvPr>
          <p:cNvGrpSpPr/>
          <p:nvPr/>
        </p:nvGrpSpPr>
        <p:grpSpPr>
          <a:xfrm>
            <a:off x="3937774" y="2214705"/>
            <a:ext cx="424852" cy="126380"/>
            <a:chOff x="3100034" y="6473210"/>
            <a:chExt cx="553831" cy="121753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0412785-43F4-CBD5-5E8E-F9A700F76991}"/>
                </a:ext>
              </a:extLst>
            </p:cNvPr>
            <p:cNvSpPr/>
            <p:nvPr/>
          </p:nvSpPr>
          <p:spPr>
            <a:xfrm>
              <a:off x="3100034" y="6473210"/>
              <a:ext cx="33823" cy="12175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5265CD03-C494-3636-16D7-1CD11306C8EF}"/>
                </a:ext>
              </a:extLst>
            </p:cNvPr>
            <p:cNvSpPr/>
            <p:nvPr/>
          </p:nvSpPr>
          <p:spPr>
            <a:xfrm>
              <a:off x="3620042" y="6473210"/>
              <a:ext cx="33823" cy="12175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C14488EC-3088-6679-33B2-FD128A5C90DD}"/>
                </a:ext>
              </a:extLst>
            </p:cNvPr>
            <p:cNvSpPr/>
            <p:nvPr/>
          </p:nvSpPr>
          <p:spPr>
            <a:xfrm>
              <a:off x="3273370" y="6473210"/>
              <a:ext cx="33823" cy="12175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EAA23949-EB27-A282-4CCD-DBE8E65F3986}"/>
                </a:ext>
              </a:extLst>
            </p:cNvPr>
            <p:cNvSpPr/>
            <p:nvPr/>
          </p:nvSpPr>
          <p:spPr>
            <a:xfrm>
              <a:off x="3446706" y="6473210"/>
              <a:ext cx="33823" cy="12175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22EB0D4-4D09-DEF2-2996-61F809A41F1A}"/>
              </a:ext>
            </a:extLst>
          </p:cNvPr>
          <p:cNvGrpSpPr/>
          <p:nvPr/>
        </p:nvGrpSpPr>
        <p:grpSpPr>
          <a:xfrm>
            <a:off x="5169396" y="2255119"/>
            <a:ext cx="56814" cy="48968"/>
            <a:chOff x="9453302" y="4563309"/>
            <a:chExt cx="74062" cy="47175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442467F-7C20-2FC0-F97B-529674870D31}"/>
                </a:ext>
              </a:extLst>
            </p:cNvPr>
            <p:cNvSpPr/>
            <p:nvPr/>
          </p:nvSpPr>
          <p:spPr>
            <a:xfrm>
              <a:off x="9508953" y="4563309"/>
              <a:ext cx="18411" cy="4717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22226C0-DAE5-291B-7F22-F15167978A0B}"/>
                </a:ext>
              </a:extLst>
            </p:cNvPr>
            <p:cNvSpPr/>
            <p:nvPr/>
          </p:nvSpPr>
          <p:spPr>
            <a:xfrm>
              <a:off x="9453302" y="4563309"/>
              <a:ext cx="18411" cy="471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98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riangolo 20">
            <a:extLst>
              <a:ext uri="{FF2B5EF4-FFF2-40B4-BE49-F238E27FC236}">
                <a16:creationId xmlns:a16="http://schemas.microsoft.com/office/drawing/2014/main" id="{F8DC721F-7B71-3F2C-B93D-4DA8F1BC58AF}"/>
              </a:ext>
            </a:extLst>
          </p:cNvPr>
          <p:cNvSpPr/>
          <p:nvPr/>
        </p:nvSpPr>
        <p:spPr>
          <a:xfrm rot="16200000">
            <a:off x="7059238" y="508492"/>
            <a:ext cx="47457" cy="3538485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7983">
                <a:srgbClr val="7030A0">
                  <a:alpha val="54000"/>
                </a:srgbClr>
              </a:gs>
              <a:gs pos="25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62BF739D-924B-3630-9F6D-DD4BBC93D521}"/>
              </a:ext>
            </a:extLst>
          </p:cNvPr>
          <p:cNvCxnSpPr/>
          <p:nvPr/>
        </p:nvCxnSpPr>
        <p:spPr>
          <a:xfrm>
            <a:off x="2265156" y="2282940"/>
            <a:ext cx="6159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92D4BC-B333-611B-780E-8E1EA8CE1EBC}"/>
              </a:ext>
            </a:extLst>
          </p:cNvPr>
          <p:cNvSpPr txBox="1"/>
          <p:nvPr/>
        </p:nvSpPr>
        <p:spPr>
          <a:xfrm>
            <a:off x="6109428" y="1746778"/>
            <a:ext cx="751930" cy="38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Radiators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20">
            <a:extLst>
              <a:ext uri="{FF2B5EF4-FFF2-40B4-BE49-F238E27FC236}">
                <a16:creationId xmlns:a16="http://schemas.microsoft.com/office/drawing/2014/main" id="{CDA4182E-7567-49AB-D4C0-89F9EEB64C9D}"/>
              </a:ext>
            </a:extLst>
          </p:cNvPr>
          <p:cNvGrpSpPr/>
          <p:nvPr/>
        </p:nvGrpSpPr>
        <p:grpSpPr>
          <a:xfrm>
            <a:off x="4077244" y="3276896"/>
            <a:ext cx="2235400" cy="565206"/>
            <a:chOff x="1439912" y="3779837"/>
            <a:chExt cx="3275675" cy="868981"/>
          </a:xfrm>
        </p:grpSpPr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5982ACDA-FE77-CAAB-5A87-315A139BA074}"/>
                </a:ext>
              </a:extLst>
            </p:cNvPr>
            <p:cNvSpPr/>
            <p:nvPr/>
          </p:nvSpPr>
          <p:spPr>
            <a:xfrm>
              <a:off x="1439912" y="3779837"/>
              <a:ext cx="2489363" cy="42292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84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22">
              <a:extLst>
                <a:ext uri="{FF2B5EF4-FFF2-40B4-BE49-F238E27FC236}">
                  <a16:creationId xmlns:a16="http://schemas.microsoft.com/office/drawing/2014/main" id="{70F21554-F6FF-B0B8-B536-4CAA7843E130}"/>
                </a:ext>
              </a:extLst>
            </p:cNvPr>
            <p:cNvSpPr txBox="1"/>
            <p:nvPr/>
          </p:nvSpPr>
          <p:spPr>
            <a:xfrm>
              <a:off x="3392640" y="4080985"/>
              <a:ext cx="1322947" cy="567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e-beam</a:t>
              </a:r>
            </a:p>
          </p:txBody>
        </p:sp>
      </p:grpSp>
      <p:grpSp>
        <p:nvGrpSpPr>
          <p:cNvPr id="56" name="Group 26">
            <a:extLst>
              <a:ext uri="{FF2B5EF4-FFF2-40B4-BE49-F238E27FC236}">
                <a16:creationId xmlns:a16="http://schemas.microsoft.com/office/drawing/2014/main" id="{A2C062B4-7350-2F57-1BB5-CB4F217D5A81}"/>
              </a:ext>
            </a:extLst>
          </p:cNvPr>
          <p:cNvGrpSpPr/>
          <p:nvPr/>
        </p:nvGrpSpPr>
        <p:grpSpPr>
          <a:xfrm>
            <a:off x="4149156" y="2815047"/>
            <a:ext cx="1089224" cy="720478"/>
            <a:chOff x="1441954" y="3131765"/>
            <a:chExt cx="1596109" cy="1107703"/>
          </a:xfrm>
        </p:grpSpPr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9C3E97A7-43F8-89A9-BE4A-2EE5FAEEA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751" y="3131765"/>
              <a:ext cx="985312" cy="1107703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3000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84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28">
              <a:extLst>
                <a:ext uri="{FF2B5EF4-FFF2-40B4-BE49-F238E27FC236}">
                  <a16:creationId xmlns:a16="http://schemas.microsoft.com/office/drawing/2014/main" id="{779A1135-F0BE-F513-931D-BE157F1BD611}"/>
                </a:ext>
              </a:extLst>
            </p:cNvPr>
            <p:cNvSpPr txBox="1"/>
            <p:nvPr/>
          </p:nvSpPr>
          <p:spPr>
            <a:xfrm>
              <a:off x="1441954" y="3251279"/>
              <a:ext cx="1019928" cy="56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Seed</a:t>
              </a:r>
              <a:r>
                <a:rPr kumimoji="0" lang="en-US" sz="1800" b="0" i="1" u="none" strike="noStrike" kern="1200" cap="none" spc="0" normalizeH="0" baseline="0" noProof="1">
                  <a:ln>
                    <a:noFill/>
                  </a:ln>
                  <a:solidFill>
                    <a:srgbClr val="9BBB5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endParaRPr kumimoji="0" lang="en-US" sz="2400" b="0" i="1" u="none" strike="noStrike" kern="1200" cap="none" spc="0" normalizeH="0" baseline="0" noProof="1">
                <a:ln>
                  <a:noFill/>
                </a:ln>
                <a:solidFill>
                  <a:srgbClr val="98FF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32">
            <a:extLst>
              <a:ext uri="{FF2B5EF4-FFF2-40B4-BE49-F238E27FC236}">
                <a16:creationId xmlns:a16="http://schemas.microsoft.com/office/drawing/2014/main" id="{53E487C9-F6F1-0F60-85EB-827B828AA35E}"/>
              </a:ext>
            </a:extLst>
          </p:cNvPr>
          <p:cNvGrpSpPr/>
          <p:nvPr/>
        </p:nvGrpSpPr>
        <p:grpSpPr>
          <a:xfrm>
            <a:off x="6129172" y="3232194"/>
            <a:ext cx="4291126" cy="604783"/>
            <a:chOff x="4132984" y="4427909"/>
            <a:chExt cx="6491629" cy="813948"/>
          </a:xfrm>
        </p:grpSpPr>
        <p:sp>
          <p:nvSpPr>
            <p:cNvPr id="60" name="Right Arrow 33">
              <a:extLst>
                <a:ext uri="{FF2B5EF4-FFF2-40B4-BE49-F238E27FC236}">
                  <a16:creationId xmlns:a16="http://schemas.microsoft.com/office/drawing/2014/main" id="{CCA93191-6E1E-F5BE-B54E-AD196E33BB8B}"/>
                </a:ext>
              </a:extLst>
            </p:cNvPr>
            <p:cNvSpPr/>
            <p:nvPr/>
          </p:nvSpPr>
          <p:spPr bwMode="auto">
            <a:xfrm>
              <a:off x="4132984" y="4544761"/>
              <a:ext cx="1063196" cy="251844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84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1" name="Group 34">
              <a:extLst>
                <a:ext uri="{FF2B5EF4-FFF2-40B4-BE49-F238E27FC236}">
                  <a16:creationId xmlns:a16="http://schemas.microsoft.com/office/drawing/2014/main" id="{DDC43F94-F415-07C4-9135-ABB8F070C7B1}"/>
                </a:ext>
              </a:extLst>
            </p:cNvPr>
            <p:cNvGrpSpPr/>
            <p:nvPr/>
          </p:nvGrpSpPr>
          <p:grpSpPr>
            <a:xfrm>
              <a:off x="5702645" y="4427909"/>
              <a:ext cx="2489363" cy="431319"/>
              <a:chOff x="5702645" y="4427909"/>
              <a:chExt cx="2489363" cy="431319"/>
            </a:xfrm>
          </p:grpSpPr>
          <p:sp>
            <p:nvSpPr>
              <p:cNvPr id="63" name="Oval 36">
                <a:extLst>
                  <a:ext uri="{FF2B5EF4-FFF2-40B4-BE49-F238E27FC236}">
                    <a16:creationId xmlns:a16="http://schemas.microsoft.com/office/drawing/2014/main" id="{E340FFB6-061E-5531-5060-CDD89CA7F160}"/>
                  </a:ext>
                </a:extLst>
              </p:cNvPr>
              <p:cNvSpPr/>
              <p:nvPr/>
            </p:nvSpPr>
            <p:spPr>
              <a:xfrm>
                <a:off x="6552480" y="4427909"/>
                <a:ext cx="685410" cy="431319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99000">
                    <a:schemeClr val="accent3">
                      <a:lumMod val="20000"/>
                      <a:lumOff val="80000"/>
                    </a:schemeClr>
                  </a:gs>
                </a:gsLst>
              </a:gradFill>
              <a:effectLst>
                <a:glow rad="584200">
                  <a:srgbClr val="00B05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038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84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val 37">
                <a:extLst>
                  <a:ext uri="{FF2B5EF4-FFF2-40B4-BE49-F238E27FC236}">
                    <a16:creationId xmlns:a16="http://schemas.microsoft.com/office/drawing/2014/main" id="{D83F07C8-5761-4243-528C-9E553136734D}"/>
                  </a:ext>
                </a:extLst>
              </p:cNvPr>
              <p:cNvSpPr/>
              <p:nvPr/>
            </p:nvSpPr>
            <p:spPr>
              <a:xfrm>
                <a:off x="5702645" y="4427909"/>
                <a:ext cx="2489363" cy="422920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</a:gradFill>
              <a:ln>
                <a:gradFill flip="none" rotWithShape="1">
                  <a:gsLst>
                    <a:gs pos="0">
                      <a:srgbClr val="00B050"/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038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84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2" name="TextBox 35">
              <a:extLst>
                <a:ext uri="{FF2B5EF4-FFF2-40B4-BE49-F238E27FC236}">
                  <a16:creationId xmlns:a16="http://schemas.microsoft.com/office/drawing/2014/main" id="{E7E145AC-8F37-5030-7B4E-540B32111561}"/>
                </a:ext>
              </a:extLst>
            </p:cNvPr>
            <p:cNvSpPr txBox="1"/>
            <p:nvPr/>
          </p:nvSpPr>
          <p:spPr>
            <a:xfrm>
              <a:off x="7654826" y="4744791"/>
              <a:ext cx="2969787" cy="497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modulated e-beam</a:t>
              </a:r>
            </a:p>
          </p:txBody>
        </p:sp>
      </p:grpSp>
      <p:grpSp>
        <p:nvGrpSpPr>
          <p:cNvPr id="65" name="Group 38">
            <a:extLst>
              <a:ext uri="{FF2B5EF4-FFF2-40B4-BE49-F238E27FC236}">
                <a16:creationId xmlns:a16="http://schemas.microsoft.com/office/drawing/2014/main" id="{AC1C64C1-0700-2708-CDA2-6A37032D5300}"/>
              </a:ext>
            </a:extLst>
          </p:cNvPr>
          <p:cNvGrpSpPr/>
          <p:nvPr/>
        </p:nvGrpSpPr>
        <p:grpSpPr>
          <a:xfrm>
            <a:off x="7707957" y="2715303"/>
            <a:ext cx="3575562" cy="823051"/>
            <a:chOff x="6337484" y="3841867"/>
            <a:chExt cx="5409128" cy="1107703"/>
          </a:xfrm>
        </p:grpSpPr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79446C03-9F5C-9D77-A76C-2EDFB16EF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484" y="3841867"/>
              <a:ext cx="985312" cy="1107703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27000">
                  <a:srgbClr val="4472C4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139BFB"/>
              </a:solidFill>
              <a:prstDash val="solid"/>
              <a:round/>
              <a:headEnd/>
              <a:tailEnd/>
            </a:ln>
          </p:spPr>
          <p:txBody>
            <a:bodyPr lIns="111107" tIns="55553" rIns="111107" bIns="55553"/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84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40">
              <a:extLst>
                <a:ext uri="{FF2B5EF4-FFF2-40B4-BE49-F238E27FC236}">
                  <a16:creationId xmlns:a16="http://schemas.microsoft.com/office/drawing/2014/main" id="{F3D08A72-8394-277D-3580-FBEE3D8A1706}"/>
                </a:ext>
              </a:extLst>
            </p:cNvPr>
            <p:cNvSpPr txBox="1"/>
            <p:nvPr/>
          </p:nvSpPr>
          <p:spPr>
            <a:xfrm>
              <a:off x="7391145" y="3971854"/>
              <a:ext cx="4355467" cy="4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03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4" b="0" i="1" u="none" strike="noStrike" kern="1200" cap="none" spc="0" normalizeH="0" baseline="0" noProof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</a:t>
              </a:r>
              <a:r>
                <a:rPr kumimoji="0" lang="en-US" sz="1764" b="0" i="1" u="none" strike="noStrike" kern="1200" cap="none" spc="0" normalizeH="0" baseline="30000" noProof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</a:t>
              </a:r>
              <a:r>
                <a:rPr kumimoji="0" lang="en-US" sz="1764" b="0" i="1" u="none" strike="noStrike" kern="1200" cap="none" spc="0" normalizeH="0" baseline="0" noProof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harmonic radiation</a:t>
              </a:r>
              <a:endParaRPr kumimoji="0" lang="en-US" sz="2205" b="0" i="1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12EFCE5E-376F-882C-14B4-FA2CD1C0DA78}"/>
              </a:ext>
            </a:extLst>
          </p:cNvPr>
          <p:cNvGrpSpPr/>
          <p:nvPr/>
        </p:nvGrpSpPr>
        <p:grpSpPr>
          <a:xfrm>
            <a:off x="8198951" y="4234723"/>
            <a:ext cx="2327887" cy="2262473"/>
            <a:chOff x="164660" y="2787663"/>
            <a:chExt cx="2327887" cy="2262473"/>
          </a:xfrm>
        </p:grpSpPr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DC1AA7B1-F716-448C-279D-B22D4827637D}"/>
                </a:ext>
              </a:extLst>
            </p:cNvPr>
            <p:cNvGrpSpPr/>
            <p:nvPr/>
          </p:nvGrpSpPr>
          <p:grpSpPr>
            <a:xfrm>
              <a:off x="164660" y="3083469"/>
              <a:ext cx="2327887" cy="1966667"/>
              <a:chOff x="137283" y="3116321"/>
              <a:chExt cx="2327887" cy="1966667"/>
            </a:xfrm>
          </p:grpSpPr>
          <p:pic>
            <p:nvPicPr>
              <p:cNvPr id="111" name="Immagine 110">
                <a:extLst>
                  <a:ext uri="{FF2B5EF4-FFF2-40B4-BE49-F238E27FC236}">
                    <a16:creationId xmlns:a16="http://schemas.microsoft.com/office/drawing/2014/main" id="{246D05CC-EE0E-2397-AAD3-70187612E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735" y="3116321"/>
                <a:ext cx="2300435" cy="19666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12" name="Gruppo 111">
                <a:extLst>
                  <a:ext uri="{FF2B5EF4-FFF2-40B4-BE49-F238E27FC236}">
                    <a16:creationId xmlns:a16="http://schemas.microsoft.com/office/drawing/2014/main" id="{6B16E5DE-3608-612B-67B4-0671EBA94DD6}"/>
                  </a:ext>
                </a:extLst>
              </p:cNvPr>
              <p:cNvGrpSpPr/>
              <p:nvPr/>
            </p:nvGrpSpPr>
            <p:grpSpPr>
              <a:xfrm>
                <a:off x="137283" y="3374713"/>
                <a:ext cx="230832" cy="570990"/>
                <a:chOff x="137283" y="3374713"/>
                <a:chExt cx="230832" cy="570990"/>
              </a:xfrm>
            </p:grpSpPr>
            <p:sp>
              <p:nvSpPr>
                <p:cNvPr id="114" name="Rettangolo 113">
                  <a:extLst>
                    <a:ext uri="{FF2B5EF4-FFF2-40B4-BE49-F238E27FC236}">
                      <a16:creationId xmlns:a16="http://schemas.microsoft.com/office/drawing/2014/main" id="{6D9B58B5-65F0-FEC2-1A42-83D485FB24AC}"/>
                    </a:ext>
                  </a:extLst>
                </p:cNvPr>
                <p:cNvSpPr/>
                <p:nvPr/>
              </p:nvSpPr>
              <p:spPr bwMode="auto">
                <a:xfrm>
                  <a:off x="186165" y="3591894"/>
                  <a:ext cx="169739" cy="16973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5" name="CasellaDiTesto 114">
                  <a:extLst>
                    <a:ext uri="{FF2B5EF4-FFF2-40B4-BE49-F238E27FC236}">
                      <a16:creationId xmlns:a16="http://schemas.microsoft.com/office/drawing/2014/main" id="{1A2ADA6C-7BE1-3014-B5EC-A22DD7F36DA6}"/>
                    </a:ext>
                  </a:extLst>
                </p:cNvPr>
                <p:cNvSpPr txBox="1"/>
                <p:nvPr/>
              </p:nvSpPr>
              <p:spPr>
                <a:xfrm rot="16200000">
                  <a:off x="-32796" y="3544792"/>
                  <a:ext cx="57099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Sans Caption" panose="020B0603020203020204" pitchFamily="34" charset="77"/>
                      <a:ea typeface="+mn-ea"/>
                      <a:cs typeface="+mn-cs"/>
                    </a:rPr>
                    <a:t>Energy</a:t>
                  </a:r>
                </a:p>
              </p:txBody>
            </p:sp>
          </p:grpSp>
          <p:sp>
            <p:nvSpPr>
              <p:cNvPr id="113" name="CasellaDiTesto 112">
                <a:extLst>
                  <a:ext uri="{FF2B5EF4-FFF2-40B4-BE49-F238E27FC236}">
                    <a16:creationId xmlns:a16="http://schemas.microsoft.com/office/drawing/2014/main" id="{C4B0DD99-492F-32FC-D633-A9A9E0C79513}"/>
                  </a:ext>
                </a:extLst>
              </p:cNvPr>
              <p:cNvSpPr txBox="1"/>
              <p:nvPr/>
            </p:nvSpPr>
            <p:spPr>
              <a:xfrm>
                <a:off x="1148989" y="4239261"/>
                <a:ext cx="52290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Sans Caption" panose="020B0603020203020204" pitchFamily="34" charset="77"/>
                    <a:ea typeface="+mn-ea"/>
                    <a:cs typeface="+mn-cs"/>
                  </a:rPr>
                  <a:t>Phase</a:t>
                </a:r>
              </a:p>
            </p:txBody>
          </p:sp>
        </p:grp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35D0AA47-5A1A-A0F6-C34A-D65A044DB2AC}"/>
                </a:ext>
              </a:extLst>
            </p:cNvPr>
            <p:cNvSpPr txBox="1"/>
            <p:nvPr/>
          </p:nvSpPr>
          <p:spPr>
            <a:xfrm>
              <a:off x="533432" y="2787663"/>
              <a:ext cx="1713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initial beam phase space</a:t>
              </a:r>
            </a:p>
          </p:txBody>
        </p:sp>
      </p:grp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E6C76430-1D1E-88D4-95AD-6247D350692E}"/>
              </a:ext>
            </a:extLst>
          </p:cNvPr>
          <p:cNvGrpSpPr/>
          <p:nvPr/>
        </p:nvGrpSpPr>
        <p:grpSpPr>
          <a:xfrm>
            <a:off x="8198816" y="4244761"/>
            <a:ext cx="2333060" cy="2239220"/>
            <a:chOff x="2633174" y="2797701"/>
            <a:chExt cx="2333060" cy="2239220"/>
          </a:xfrm>
        </p:grpSpPr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ED42A152-8AED-4766-1511-7D4622F3290B}"/>
                </a:ext>
              </a:extLst>
            </p:cNvPr>
            <p:cNvGrpSpPr/>
            <p:nvPr/>
          </p:nvGrpSpPr>
          <p:grpSpPr>
            <a:xfrm>
              <a:off x="2633174" y="3083721"/>
              <a:ext cx="2333060" cy="1953200"/>
              <a:chOff x="2523666" y="3111098"/>
              <a:chExt cx="2333060" cy="1953200"/>
            </a:xfrm>
          </p:grpSpPr>
          <p:pic>
            <p:nvPicPr>
              <p:cNvPr id="103" name="Immagine 102">
                <a:extLst>
                  <a:ext uri="{FF2B5EF4-FFF2-40B4-BE49-F238E27FC236}">
                    <a16:creationId xmlns:a16="http://schemas.microsoft.com/office/drawing/2014/main" id="{9D70C238-7263-08B8-08C4-804DD0C21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0950" y="3111098"/>
                <a:ext cx="2295776" cy="1953200"/>
              </a:xfrm>
              <a:prstGeom prst="rect">
                <a:avLst/>
              </a:prstGeom>
              <a:ln w="28575">
                <a:solidFill>
                  <a:srgbClr val="FF8736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4" name="CasellaDiTesto 103">
                <a:extLst>
                  <a:ext uri="{FF2B5EF4-FFF2-40B4-BE49-F238E27FC236}">
                    <a16:creationId xmlns:a16="http://schemas.microsoft.com/office/drawing/2014/main" id="{49BFEB0E-A6D9-4799-A3E2-07B79228996A}"/>
                  </a:ext>
                </a:extLst>
              </p:cNvPr>
              <p:cNvSpPr txBox="1"/>
              <p:nvPr/>
            </p:nvSpPr>
            <p:spPr>
              <a:xfrm>
                <a:off x="3579176" y="4232873"/>
                <a:ext cx="52290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Sans Caption" panose="020B0603020203020204" pitchFamily="34" charset="77"/>
                    <a:ea typeface="+mn-ea"/>
                    <a:cs typeface="+mn-cs"/>
                  </a:rPr>
                  <a:t>Phase</a:t>
                </a:r>
              </a:p>
            </p:txBody>
          </p:sp>
          <p:grpSp>
            <p:nvGrpSpPr>
              <p:cNvPr id="105" name="Gruppo 104">
                <a:extLst>
                  <a:ext uri="{FF2B5EF4-FFF2-40B4-BE49-F238E27FC236}">
                    <a16:creationId xmlns:a16="http://schemas.microsoft.com/office/drawing/2014/main" id="{F984DD7C-461C-E899-20D9-D4BCB30B821C}"/>
                  </a:ext>
                </a:extLst>
              </p:cNvPr>
              <p:cNvGrpSpPr/>
              <p:nvPr/>
            </p:nvGrpSpPr>
            <p:grpSpPr>
              <a:xfrm>
                <a:off x="2523666" y="3340947"/>
                <a:ext cx="230832" cy="570990"/>
                <a:chOff x="137283" y="3374713"/>
                <a:chExt cx="230832" cy="570990"/>
              </a:xfrm>
            </p:grpSpPr>
            <p:sp>
              <p:nvSpPr>
                <p:cNvPr id="106" name="Rettangolo 105">
                  <a:extLst>
                    <a:ext uri="{FF2B5EF4-FFF2-40B4-BE49-F238E27FC236}">
                      <a16:creationId xmlns:a16="http://schemas.microsoft.com/office/drawing/2014/main" id="{904D4C30-26B3-AD62-029B-8CCCA699CDED}"/>
                    </a:ext>
                  </a:extLst>
                </p:cNvPr>
                <p:cNvSpPr/>
                <p:nvPr/>
              </p:nvSpPr>
              <p:spPr bwMode="auto">
                <a:xfrm>
                  <a:off x="186165" y="3591894"/>
                  <a:ext cx="169739" cy="16973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" name="CasellaDiTesto 106">
                  <a:extLst>
                    <a:ext uri="{FF2B5EF4-FFF2-40B4-BE49-F238E27FC236}">
                      <a16:creationId xmlns:a16="http://schemas.microsoft.com/office/drawing/2014/main" id="{4FB8D4F9-9019-9EA1-BC80-287EEE36A483}"/>
                    </a:ext>
                  </a:extLst>
                </p:cNvPr>
                <p:cNvSpPr txBox="1"/>
                <p:nvPr/>
              </p:nvSpPr>
              <p:spPr>
                <a:xfrm rot="16200000">
                  <a:off x="-32796" y="3544792"/>
                  <a:ext cx="57099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Sans Caption" panose="020B0603020203020204" pitchFamily="34" charset="77"/>
                      <a:ea typeface="+mn-ea"/>
                      <a:cs typeface="+mn-cs"/>
                    </a:rPr>
                    <a:t>Energy</a:t>
                  </a:r>
                </a:p>
              </p:txBody>
            </p:sp>
          </p:grpSp>
        </p:grp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7A21741F-8254-7E2D-B535-FED4BF564DA1}"/>
                </a:ext>
              </a:extLst>
            </p:cNvPr>
            <p:cNvSpPr txBox="1"/>
            <p:nvPr/>
          </p:nvSpPr>
          <p:spPr>
            <a:xfrm>
              <a:off x="3007423" y="2797701"/>
              <a:ext cx="1724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Energy modulated beam</a:t>
              </a:r>
            </a:p>
          </p:txBody>
        </p:sp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39926C12-6A7F-4B81-0945-D6DBE27CE10D}"/>
              </a:ext>
            </a:extLst>
          </p:cNvPr>
          <p:cNvGrpSpPr/>
          <p:nvPr/>
        </p:nvGrpSpPr>
        <p:grpSpPr>
          <a:xfrm>
            <a:off x="8190702" y="4206840"/>
            <a:ext cx="2363481" cy="2284497"/>
            <a:chOff x="5119029" y="2759781"/>
            <a:chExt cx="2363481" cy="2284497"/>
          </a:xfrm>
        </p:grpSpPr>
        <p:pic>
          <p:nvPicPr>
            <p:cNvPr id="95" name="Segnaposto contenuto 6">
              <a:extLst>
                <a:ext uri="{FF2B5EF4-FFF2-40B4-BE49-F238E27FC236}">
                  <a16:creationId xmlns:a16="http://schemas.microsoft.com/office/drawing/2014/main" id="{79E04049-3ECA-E77C-C10C-8CE85FA48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0949" y="3077839"/>
              <a:ext cx="2331561" cy="1966439"/>
            </a:xfrm>
            <a:prstGeom prst="rect">
              <a:avLst/>
            </a:prstGeom>
            <a:ln w="28575">
              <a:solidFill>
                <a:srgbClr val="008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D8583382-9590-8FB1-6A26-7AFB248CB2B3}"/>
                </a:ext>
              </a:extLst>
            </p:cNvPr>
            <p:cNvSpPr txBox="1"/>
            <p:nvPr/>
          </p:nvSpPr>
          <p:spPr>
            <a:xfrm>
              <a:off x="6158112" y="4200020"/>
              <a:ext cx="5229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 Caption" panose="020B0603020203020204" pitchFamily="34" charset="77"/>
                  <a:ea typeface="+mn-ea"/>
                  <a:cs typeface="+mn-cs"/>
                </a:rPr>
                <a:t>Phase</a:t>
              </a:r>
            </a:p>
          </p:txBody>
        </p:sp>
        <p:grpSp>
          <p:nvGrpSpPr>
            <p:cNvPr id="97" name="Gruppo 96">
              <a:extLst>
                <a:ext uri="{FF2B5EF4-FFF2-40B4-BE49-F238E27FC236}">
                  <a16:creationId xmlns:a16="http://schemas.microsoft.com/office/drawing/2014/main" id="{AEDF9ADA-813C-BAFD-CAD7-93C394C4552A}"/>
                </a:ext>
              </a:extLst>
            </p:cNvPr>
            <p:cNvGrpSpPr/>
            <p:nvPr/>
          </p:nvGrpSpPr>
          <p:grpSpPr>
            <a:xfrm>
              <a:off x="5119029" y="3297144"/>
              <a:ext cx="230832" cy="570990"/>
              <a:chOff x="137283" y="3374713"/>
              <a:chExt cx="230832" cy="570990"/>
            </a:xfrm>
          </p:grpSpPr>
          <p:sp>
            <p:nvSpPr>
              <p:cNvPr id="98" name="Rettangolo 97">
                <a:extLst>
                  <a:ext uri="{FF2B5EF4-FFF2-40B4-BE49-F238E27FC236}">
                    <a16:creationId xmlns:a16="http://schemas.microsoft.com/office/drawing/2014/main" id="{56942D72-8DFB-EF05-23E9-5523047A330B}"/>
                  </a:ext>
                </a:extLst>
              </p:cNvPr>
              <p:cNvSpPr/>
              <p:nvPr/>
            </p:nvSpPr>
            <p:spPr bwMode="auto">
              <a:xfrm>
                <a:off x="186165" y="3591894"/>
                <a:ext cx="169739" cy="1697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18183C7F-8399-C436-0E49-4A8EEBDFEAF6}"/>
                  </a:ext>
                </a:extLst>
              </p:cNvPr>
              <p:cNvSpPr txBox="1"/>
              <p:nvPr/>
            </p:nvSpPr>
            <p:spPr>
              <a:xfrm rot="16200000">
                <a:off x="-32796" y="3544792"/>
                <a:ext cx="57099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Sans Caption" panose="020B0603020203020204" pitchFamily="34" charset="77"/>
                    <a:ea typeface="+mn-ea"/>
                    <a:cs typeface="+mn-cs"/>
                  </a:rPr>
                  <a:t>Energy</a:t>
                </a:r>
              </a:p>
            </p:txBody>
          </p:sp>
        </p:grp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4E7C605C-88BE-4985-60A9-DB5DA0A91220}"/>
                </a:ext>
              </a:extLst>
            </p:cNvPr>
            <p:cNvSpPr txBox="1"/>
            <p:nvPr/>
          </p:nvSpPr>
          <p:spPr>
            <a:xfrm>
              <a:off x="5548866" y="2759781"/>
              <a:ext cx="1717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Density modulated beam</a:t>
              </a:r>
            </a:p>
          </p:txBody>
        </p:sp>
      </p:grpSp>
      <p:grpSp>
        <p:nvGrpSpPr>
          <p:cNvPr id="89" name="Gruppo 88">
            <a:extLst>
              <a:ext uri="{FF2B5EF4-FFF2-40B4-BE49-F238E27FC236}">
                <a16:creationId xmlns:a16="http://schemas.microsoft.com/office/drawing/2014/main" id="{70278F58-16E3-75C5-DE27-BA213F674C65}"/>
              </a:ext>
            </a:extLst>
          </p:cNvPr>
          <p:cNvGrpSpPr/>
          <p:nvPr/>
        </p:nvGrpSpPr>
        <p:grpSpPr>
          <a:xfrm>
            <a:off x="9528586" y="4292379"/>
            <a:ext cx="2663414" cy="1887440"/>
            <a:chOff x="6392917" y="2871951"/>
            <a:chExt cx="2663414" cy="1887440"/>
          </a:xfrm>
        </p:grpSpPr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D3764553-ADE5-1E85-95C8-86D1E3BD6D31}"/>
                </a:ext>
              </a:extLst>
            </p:cNvPr>
            <p:cNvSpPr txBox="1"/>
            <p:nvPr/>
          </p:nvSpPr>
          <p:spPr>
            <a:xfrm>
              <a:off x="7739910" y="2871951"/>
              <a:ext cx="1316421" cy="188744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One of the higher order harmonics is amplified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Connettore 2 90">
              <a:extLst>
                <a:ext uri="{FF2B5EF4-FFF2-40B4-BE49-F238E27FC236}">
                  <a16:creationId xmlns:a16="http://schemas.microsoft.com/office/drawing/2014/main" id="{FA73FFAC-9CEF-9789-133F-BFCFDA3F0756}"/>
                </a:ext>
              </a:extLst>
            </p:cNvPr>
            <p:cNvCxnSpPr>
              <a:stCxn id="90" idx="1"/>
            </p:cNvCxnSpPr>
            <p:nvPr/>
          </p:nvCxnSpPr>
          <p:spPr bwMode="auto">
            <a:xfrm flipH="1">
              <a:off x="6392917" y="3815671"/>
              <a:ext cx="1346993" cy="77997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2" name="Connettore 2 91">
              <a:extLst>
                <a:ext uri="{FF2B5EF4-FFF2-40B4-BE49-F238E27FC236}">
                  <a16:creationId xmlns:a16="http://schemas.microsoft.com/office/drawing/2014/main" id="{EF8D6EA3-E3BE-FCB6-6F5B-8628CCA486B9}"/>
                </a:ext>
              </a:extLst>
            </p:cNvPr>
            <p:cNvCxnSpPr>
              <a:cxnSpLocks/>
              <a:stCxn id="90" idx="1"/>
            </p:cNvCxnSpPr>
            <p:nvPr/>
          </p:nvCxnSpPr>
          <p:spPr bwMode="auto">
            <a:xfrm flipH="1">
              <a:off x="6660931" y="3815671"/>
              <a:ext cx="1078979" cy="81939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3" name="Connettore 2 92">
              <a:extLst>
                <a:ext uri="{FF2B5EF4-FFF2-40B4-BE49-F238E27FC236}">
                  <a16:creationId xmlns:a16="http://schemas.microsoft.com/office/drawing/2014/main" id="{68D98535-C47A-8F79-1645-99C2578B7D30}"/>
                </a:ext>
              </a:extLst>
            </p:cNvPr>
            <p:cNvCxnSpPr>
              <a:cxnSpLocks/>
              <a:stCxn id="90" idx="1"/>
            </p:cNvCxnSpPr>
            <p:nvPr/>
          </p:nvCxnSpPr>
          <p:spPr bwMode="auto">
            <a:xfrm flipH="1">
              <a:off x="6889531" y="3815671"/>
              <a:ext cx="850379" cy="85092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4" name="Connettore 2 93">
              <a:extLst>
                <a:ext uri="{FF2B5EF4-FFF2-40B4-BE49-F238E27FC236}">
                  <a16:creationId xmlns:a16="http://schemas.microsoft.com/office/drawing/2014/main" id="{D3AB31FA-BBF7-E559-D394-770D0F9E762B}"/>
                </a:ext>
              </a:extLst>
            </p:cNvPr>
            <p:cNvCxnSpPr>
              <a:cxnSpLocks/>
              <a:stCxn id="90" idx="1"/>
            </p:cNvCxnSpPr>
            <p:nvPr/>
          </p:nvCxnSpPr>
          <p:spPr bwMode="auto">
            <a:xfrm flipH="1">
              <a:off x="7189076" y="3815671"/>
              <a:ext cx="550834" cy="85880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3" name="Table 70">
            <a:extLst>
              <a:ext uri="{FF2B5EF4-FFF2-40B4-BE49-F238E27FC236}">
                <a16:creationId xmlns:a16="http://schemas.microsoft.com/office/drawing/2014/main" id="{4E286F9E-C741-6275-17BA-D2C0D613B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92712"/>
              </p:ext>
            </p:extLst>
          </p:nvPr>
        </p:nvGraphicFramePr>
        <p:xfrm>
          <a:off x="9304154" y="899816"/>
          <a:ext cx="2487507" cy="1657844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BBE0E3">
                        <a:tint val="50000"/>
                        <a:satMod val="300000"/>
                      </a:srgbClr>
                    </a:gs>
                    <a:gs pos="35000">
                      <a:srgbClr val="BBE0E3">
                        <a:tint val="37000"/>
                        <a:satMod val="300000"/>
                      </a:srgbClr>
                    </a:gs>
                    <a:gs pos="100000">
                      <a:srgbClr val="BBE0E3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350856">
                  <a:extLst>
                    <a:ext uri="{9D8B030D-6E8A-4147-A177-3AD203B41FA5}">
                      <a16:colId xmlns:a16="http://schemas.microsoft.com/office/drawing/2014/main" val="4162048754"/>
                    </a:ext>
                  </a:extLst>
                </a:gridCol>
                <a:gridCol w="629595">
                  <a:extLst>
                    <a:ext uri="{9D8B030D-6E8A-4147-A177-3AD203B41FA5}">
                      <a16:colId xmlns:a16="http://schemas.microsoft.com/office/drawing/2014/main" val="1290518798"/>
                    </a:ext>
                  </a:extLst>
                </a:gridCol>
                <a:gridCol w="507056">
                  <a:extLst>
                    <a:ext uri="{9D8B030D-6E8A-4147-A177-3AD203B41FA5}">
                      <a16:colId xmlns:a16="http://schemas.microsoft.com/office/drawing/2014/main" val="2121883667"/>
                    </a:ext>
                  </a:extLst>
                </a:gridCol>
              </a:tblGrid>
              <a:tr h="214116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+mn-lt"/>
                        </a:rPr>
                        <a:t>Undulator parameters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+mn-lt"/>
                        </a:rPr>
                        <a:t>ARIA</a:t>
                      </a:r>
                    </a:p>
                  </a:txBody>
                  <a:tcPr marL="83127" marR="83127" marT="41564" marB="41564">
                    <a:lnL>
                      <a:noFill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53877"/>
                  </a:ext>
                </a:extLst>
              </a:tr>
              <a:tr h="18546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+mn-lt"/>
                        </a:rPr>
                        <a:t>Modulator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+mn-lt"/>
                        </a:rPr>
                        <a:t>Radiator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05937"/>
                  </a:ext>
                </a:extLst>
              </a:tr>
              <a:tr h="18546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900" dirty="0">
                          <a:latin typeface="+mn-lt"/>
                        </a:rPr>
                        <a:t>Period (mm)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100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55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604"/>
                  </a:ext>
                </a:extLst>
              </a:tr>
              <a:tr h="18546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900" dirty="0">
                          <a:latin typeface="+mn-lt"/>
                        </a:rPr>
                        <a:t>Active length (m)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3.0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8.4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31457"/>
                  </a:ext>
                </a:extLst>
              </a:tr>
              <a:tr h="214116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900" dirty="0">
                          <a:latin typeface="+mn-lt"/>
                        </a:rPr>
                        <a:t>Seeding laser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OPA configuration</a:t>
                      </a:r>
                    </a:p>
                  </a:txBody>
                  <a:tcPr marL="83127" marR="83127" marT="41564" marB="41564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528177"/>
                  </a:ext>
                </a:extLst>
              </a:tr>
              <a:tr h="214116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900" dirty="0">
                          <a:latin typeface="+mn-lt"/>
                        </a:rPr>
                        <a:t>Seeding wavelengths (nm)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320-400 + 600-800</a:t>
                      </a:r>
                    </a:p>
                  </a:txBody>
                  <a:tcPr marL="83127" marR="83127" marT="41564" marB="41564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380501"/>
                  </a:ext>
                </a:extLst>
              </a:tr>
              <a:tr h="214116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900" dirty="0">
                          <a:latin typeface="+mn-lt"/>
                        </a:rPr>
                        <a:t>Seeding energy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&gt;20 µJ</a:t>
                      </a:r>
                    </a:p>
                  </a:txBody>
                  <a:tcPr marL="83127" marR="83127" marT="41564" marB="41564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52544"/>
                  </a:ext>
                </a:extLst>
              </a:tr>
              <a:tr h="214116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900" dirty="0">
                          <a:latin typeface="+mn-lt"/>
                        </a:rPr>
                        <a:t>Seeding duration</a:t>
                      </a:r>
                    </a:p>
                  </a:txBody>
                  <a:tcPr marL="51615" marR="51615" marT="23461" marB="23461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200 fs</a:t>
                      </a:r>
                    </a:p>
                  </a:txBody>
                  <a:tcPr marL="83127" marR="83127" marT="41564" marB="41564"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43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00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ARIA beamline scientific case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19F140E-35C7-C60C-1083-9FBC80CF4CDC}"/>
              </a:ext>
            </a:extLst>
          </p:cNvPr>
          <p:cNvSpPr txBox="1">
            <a:spLocks noChangeArrowheads="1"/>
          </p:cNvSpPr>
          <p:nvPr/>
        </p:nvSpPr>
        <p:spPr>
          <a:xfrm>
            <a:off x="222680" y="170483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Photoelectron Circular</a:t>
            </a:r>
            <a:b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Dichroism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C3F37C-82D2-EA3A-C548-F6231970B2D5}"/>
              </a:ext>
            </a:extLst>
          </p:cNvPr>
          <p:cNvSpPr txBox="1"/>
          <p:nvPr/>
        </p:nvSpPr>
        <p:spPr>
          <a:xfrm>
            <a:off x="7990976" y="1344393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(ablation &amp; deposition)</a:t>
            </a:r>
            <a:endParaRPr kumimoji="0" lang="en-US" altLang="it-IT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222B148-BCFC-6163-6078-C505C553EBCF}"/>
              </a:ext>
            </a:extLst>
          </p:cNvPr>
          <p:cNvSpPr/>
          <p:nvPr/>
        </p:nvSpPr>
        <p:spPr>
          <a:xfrm>
            <a:off x="222680" y="947143"/>
            <a:ext cx="1019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Defining experimental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typology of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samples (and applications)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1DDC50-28FB-DEA9-9688-746CF75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b="6339"/>
          <a:stretch/>
        </p:blipFill>
        <p:spPr>
          <a:xfrm>
            <a:off x="4165041" y="2443588"/>
            <a:ext cx="1740973" cy="1754463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736363FD-C521-8CD6-958A-BA0FD2FB9A55}"/>
              </a:ext>
            </a:extLst>
          </p:cNvPr>
          <p:cNvGrpSpPr/>
          <p:nvPr/>
        </p:nvGrpSpPr>
        <p:grpSpPr>
          <a:xfrm>
            <a:off x="2512206" y="6067657"/>
            <a:ext cx="9027266" cy="792010"/>
            <a:chOff x="0" y="5452323"/>
            <a:chExt cx="9027266" cy="79201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48DD341C-8B47-D912-2E63-C79BCE2B66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BA9458B7-55A7-F423-3685-171ED1504856}"/>
                </a:ext>
              </a:extLst>
            </p:cNvPr>
            <p:cNvSpPr/>
            <p:nvPr/>
          </p:nvSpPr>
          <p:spPr>
            <a:xfrm>
              <a:off x="5957682" y="5846453"/>
              <a:ext cx="3069584" cy="323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7" name="Straight Arrow Connector 8">
              <a:extLst>
                <a:ext uri="{FF2B5EF4-FFF2-40B4-BE49-F238E27FC236}">
                  <a16:creationId xmlns:a16="http://schemas.microsoft.com/office/drawing/2014/main" id="{5CA66140-2FF8-FC8A-1220-034C5A81EAE3}"/>
                </a:ext>
              </a:extLst>
            </p:cNvPr>
            <p:cNvCxnSpPr>
              <a:cxnSpLocks/>
            </p:cNvCxnSpPr>
            <p:nvPr/>
          </p:nvCxnSpPr>
          <p:spPr>
            <a:xfrm>
              <a:off x="6005792" y="5700119"/>
              <a:ext cx="2791366" cy="87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7A575710-93D5-3624-1A6A-F8EC21059395}"/>
                </a:ext>
              </a:extLst>
            </p:cNvPr>
            <p:cNvSpPr txBox="1"/>
            <p:nvPr/>
          </p:nvSpPr>
          <p:spPr>
            <a:xfrm>
              <a:off x="7280591" y="5452323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50 m</a:t>
              </a:r>
            </a:p>
          </p:txBody>
        </p:sp>
      </p:grp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1A093B-7B90-86D6-5986-A9E29211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226DCC-E2A4-7B5D-A724-821F663D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499" y="1542806"/>
            <a:ext cx="2498501" cy="79766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8ACE19-DCFD-7B53-9221-0F1CD100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83193"/>
            <a:ext cx="1821776" cy="9842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17619AF-CD15-52CA-400D-1E06C831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000" y="4850989"/>
            <a:ext cx="2673042" cy="18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C-band Photoinjector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1D70D-89F1-F1F4-07F4-920C73854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183"/>
          <a:stretch/>
        </p:blipFill>
        <p:spPr>
          <a:xfrm>
            <a:off x="182880" y="978073"/>
            <a:ext cx="8442797" cy="1917841"/>
          </a:xfrm>
          <a:prstGeom prst="rect">
            <a:avLst/>
          </a:prstGeom>
        </p:spPr>
      </p:pic>
      <p:sp>
        <p:nvSpPr>
          <p:cNvPr id="4" name="CasellaDiTesto 8">
            <a:extLst>
              <a:ext uri="{FF2B5EF4-FFF2-40B4-BE49-F238E27FC236}">
                <a16:creationId xmlns:a16="http://schemas.microsoft.com/office/drawing/2014/main" id="{1902F747-02C6-243B-80E9-9EE2CD428F2C}"/>
              </a:ext>
            </a:extLst>
          </p:cNvPr>
          <p:cNvSpPr txBox="1"/>
          <p:nvPr/>
        </p:nvSpPr>
        <p:spPr>
          <a:xfrm>
            <a:off x="4418421" y="3094392"/>
            <a:ext cx="429527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new C-Band RF gun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developed in the context of the 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European I.FAST and </a:t>
            </a:r>
            <a:r>
              <a:rPr lang="en-US" sz="14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INFN Commission V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projects, has been realized. </a:t>
            </a:r>
            <a:endParaRPr lang="en-US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is a 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2.6 cell standing wave 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cavity with a 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four-port mode launcher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designed to operate with short rf pulses (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300 ns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and cathode peak field larger than </a:t>
            </a: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160 MV/m</a:t>
            </a:r>
            <a:r>
              <a:rPr lang="en-US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the context of the X-band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linacs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the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EuPRAXIA@SPARC_LAB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projectand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XLS design study the possibility to implement a full C-band injector is attractive for both the reachable beam parameters and compactness than for the </a:t>
            </a:r>
            <a:r>
              <a:rPr lang="en-US" sz="14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possibility to operate at high repetition rate 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4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up to 1 kHz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).</a:t>
            </a:r>
            <a:endParaRPr lang="en-US" sz="1400" dirty="0"/>
          </a:p>
        </p:txBody>
      </p:sp>
      <p:pic>
        <p:nvPicPr>
          <p:cNvPr id="10" name="Immagine 16" descr="Immagine che contiene ingegneria, macchina, industria, fabbrica&#10;&#10;Descrizione generata automaticamente">
            <a:extLst>
              <a:ext uri="{FF2B5EF4-FFF2-40B4-BE49-F238E27FC236}">
                <a16:creationId xmlns:a16="http://schemas.microsoft.com/office/drawing/2014/main" id="{B6746A4C-96E1-B88D-B7CF-FEA190C24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25654" r="32842" b="5578"/>
          <a:stretch/>
        </p:blipFill>
        <p:spPr>
          <a:xfrm>
            <a:off x="182880" y="3105869"/>
            <a:ext cx="4015768" cy="2870147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6AE721DC-B649-9D5E-823C-22D288908D90}"/>
              </a:ext>
            </a:extLst>
          </p:cNvPr>
          <p:cNvGraphicFramePr>
            <a:graphicFrameLocks noGrp="1"/>
          </p:cNvGraphicFramePr>
          <p:nvPr/>
        </p:nvGraphicFramePr>
        <p:xfrm>
          <a:off x="8865495" y="898460"/>
          <a:ext cx="3017049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9414">
                  <a:extLst>
                    <a:ext uri="{9D8B030D-6E8A-4147-A177-3AD203B41FA5}">
                      <a16:colId xmlns:a16="http://schemas.microsoft.com/office/drawing/2014/main" val="1417599678"/>
                    </a:ext>
                  </a:extLst>
                </a:gridCol>
                <a:gridCol w="1057635">
                  <a:extLst>
                    <a:ext uri="{9D8B030D-6E8A-4147-A177-3AD203B41FA5}">
                      <a16:colId xmlns:a16="http://schemas.microsoft.com/office/drawing/2014/main" val="2574192227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9683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Resonant frequency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5.712 (5.712)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83494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cath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diss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 [MV/(m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MW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)]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51.4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2592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rf input power [MW]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18(19)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82032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Cathode peak field [MV/m]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7626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Rep. rate [Hz]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100-400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0608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Quality factor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11900 (11900)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53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Filling time [ns]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166 (147)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25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Coupling coefficient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 (3.5)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14132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rf pulse length [ns] 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2291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Mode sep.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/2 [MHz]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47 (48.3)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73263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surf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/E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effectLst/>
                        </a:rPr>
                        <a:t>cath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0.96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2909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Mod.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Poy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. vector [W/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] 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1197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Pulsed heating [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C]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0487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Average diss. Power [W]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250-1000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56209"/>
                  </a:ext>
                </a:extLst>
              </a:tr>
            </a:tbl>
          </a:graphicData>
        </a:graphic>
      </p:graphicFrame>
      <p:pic>
        <p:nvPicPr>
          <p:cNvPr id="12" name="Immagine 5" descr="Immagine che contiene testo, schermata, diagramma, grafica&#10;&#10;Descrizione generata automaticamente">
            <a:extLst>
              <a:ext uri="{FF2B5EF4-FFF2-40B4-BE49-F238E27FC236}">
                <a16:creationId xmlns:a16="http://schemas.microsoft.com/office/drawing/2014/main" id="{150FB4E6-461A-2D5E-454D-210EBB98A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47" y="3705101"/>
            <a:ext cx="3028944" cy="22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4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2EEC6E6-06C8-05DC-C025-A1366D7A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396" y="36558"/>
            <a:ext cx="1102510" cy="681392"/>
          </a:xfrm>
          <a:prstGeom prst="rect">
            <a:avLst/>
          </a:prstGeom>
        </p:spPr>
      </p:pic>
      <p:pic>
        <p:nvPicPr>
          <p:cNvPr id="33" name="Picture 32" descr="A close-up of a machine&#10;&#10;Description automatically generated">
            <a:extLst>
              <a:ext uri="{FF2B5EF4-FFF2-40B4-BE49-F238E27FC236}">
                <a16:creationId xmlns:a16="http://schemas.microsoft.com/office/drawing/2014/main" id="{BDF71BFA-CB38-5EA9-169C-B556D14F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4"/>
          <a:stretch/>
        </p:blipFill>
        <p:spPr>
          <a:xfrm>
            <a:off x="8052332" y="747019"/>
            <a:ext cx="2533537" cy="2485782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5" y="649936"/>
            <a:ext cx="6391891" cy="99170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Advanced ceramic capillaries for high repetition rate operation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C5AB4-6B95-ED6C-F1ED-EA7F2F68186F}"/>
              </a:ext>
            </a:extLst>
          </p:cNvPr>
          <p:cNvSpPr/>
          <p:nvPr/>
        </p:nvSpPr>
        <p:spPr>
          <a:xfrm>
            <a:off x="538271" y="1736375"/>
            <a:ext cx="669538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(Aluminum Nitride) and Macor (glass-ceramic)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thermal conductivity (92 W/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max operating temperature (2000 and 1000°C)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machinability,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cost-effectiveness and availability for large geometries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AF015-00D9-1009-AB0D-0402E144918D}"/>
              </a:ext>
            </a:extLst>
          </p:cNvPr>
          <p:cNvSpPr txBox="1"/>
          <p:nvPr/>
        </p:nvSpPr>
        <p:spPr>
          <a:xfrm>
            <a:off x="7875382" y="3238870"/>
            <a:ext cx="288744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3 cm long, 2 mm diameter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tangolo 6">
            <a:extLst>
              <a:ext uri="{FF2B5EF4-FFF2-40B4-BE49-F238E27FC236}">
                <a16:creationId xmlns:a16="http://schemas.microsoft.com/office/drawing/2014/main" id="{D0FAB0A8-07A9-8754-6A27-1309EF2DF391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DCE837BA-1B9B-FB83-C3CA-DCD60774F8F0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010C6-50A9-4570-8337-AA87F02CB3B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6">
            <a:extLst>
              <a:ext uri="{FF2B5EF4-FFF2-40B4-BE49-F238E27FC236}">
                <a16:creationId xmlns:a16="http://schemas.microsoft.com/office/drawing/2014/main" id="{C2042B6D-6737-D65E-CDEE-0B5C1DE59E0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6776FCF9-7A47-F04D-90B3-893C7DAFF66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Gas-filled discharge capillaries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F93386-FFA2-90CB-0381-F56BA051A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3195" r="3888" b="3195"/>
          <a:stretch/>
        </p:blipFill>
        <p:spPr>
          <a:xfrm>
            <a:off x="7779843" y="3663581"/>
            <a:ext cx="3078514" cy="2501278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3ED3C44F-ED71-CE08-7921-11B1EB5E42C2}"/>
              </a:ext>
            </a:extLst>
          </p:cNvPr>
          <p:cNvSpPr txBox="1"/>
          <p:nvPr/>
        </p:nvSpPr>
        <p:spPr>
          <a:xfrm>
            <a:off x="252289" y="6461385"/>
            <a:ext cx="105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Lucio Crincoli   |   Laser-Plasma Accelerators Workshop 2025 (LPAW 2025),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Ischia (Naples, Italy), 16/04/2025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etal piece with holes&#10;&#10;Description automatically generated">
            <a:extLst>
              <a:ext uri="{FF2B5EF4-FFF2-40B4-BE49-F238E27FC236}">
                <a16:creationId xmlns:a16="http://schemas.microsoft.com/office/drawing/2014/main" id="{7C45BD3B-D3D5-1B95-D786-9AD83BD6C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33808" r="27273" b="19103"/>
          <a:stretch/>
        </p:blipFill>
        <p:spPr>
          <a:xfrm rot="16200000">
            <a:off x="4643206" y="4364467"/>
            <a:ext cx="2376236" cy="1179724"/>
          </a:xfrm>
          <a:prstGeom prst="rect">
            <a:avLst/>
          </a:prstGeom>
        </p:spPr>
      </p:pic>
      <p:pic>
        <p:nvPicPr>
          <p:cNvPr id="7" name="Picture 6" descr="A couple of white and clear plastic parts&#10;&#10;Description automatically generated">
            <a:extLst>
              <a:ext uri="{FF2B5EF4-FFF2-40B4-BE49-F238E27FC236}">
                <a16:creationId xmlns:a16="http://schemas.microsoft.com/office/drawing/2014/main" id="{B647EEF6-4C21-24B5-19EE-98A2CD4F8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9123" r="54320" b="36228"/>
          <a:stretch/>
        </p:blipFill>
        <p:spPr>
          <a:xfrm rot="10800000">
            <a:off x="441604" y="3766215"/>
            <a:ext cx="2496553" cy="2376237"/>
          </a:xfrm>
          <a:prstGeom prst="rect">
            <a:avLst/>
          </a:prstGeom>
        </p:spPr>
      </p:pic>
      <p:pic>
        <p:nvPicPr>
          <p:cNvPr id="8" name="Picture 7" descr="A close-up of a white and clear plastic part&#10;&#10;Description automatically generated">
            <a:extLst>
              <a:ext uri="{FF2B5EF4-FFF2-40B4-BE49-F238E27FC236}">
                <a16:creationId xmlns:a16="http://schemas.microsoft.com/office/drawing/2014/main" id="{4008B481-2FBC-E0A2-5D0E-41223ACAD0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34123" r="27686" b="44298"/>
          <a:stretch/>
        </p:blipFill>
        <p:spPr>
          <a:xfrm rot="5400000">
            <a:off x="2996571" y="4214387"/>
            <a:ext cx="2376236" cy="1479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82463-6485-A428-96B7-C1EAA94D7CEF}"/>
              </a:ext>
            </a:extLst>
          </p:cNvPr>
          <p:cNvSpPr txBox="1"/>
          <p:nvPr/>
        </p:nvSpPr>
        <p:spPr>
          <a:xfrm>
            <a:off x="2793943" y="4141364"/>
            <a:ext cx="769763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Shapal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C977A-571F-7668-63A7-6FD8DFEAE67C}"/>
              </a:ext>
            </a:extLst>
          </p:cNvPr>
          <p:cNvSpPr txBox="1"/>
          <p:nvPr/>
        </p:nvSpPr>
        <p:spPr>
          <a:xfrm>
            <a:off x="2769658" y="5581796"/>
            <a:ext cx="72314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Macor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6A39D-AB0A-0D45-C067-35E4D9411BFA}"/>
              </a:ext>
            </a:extLst>
          </p:cNvPr>
          <p:cNvSpPr txBox="1"/>
          <p:nvPr/>
        </p:nvSpPr>
        <p:spPr>
          <a:xfrm>
            <a:off x="5918867" y="3283340"/>
            <a:ext cx="1314784" cy="33855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Molybdenum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69B664-08E1-4705-610F-9B097E548455}"/>
              </a:ext>
            </a:extLst>
          </p:cNvPr>
          <p:cNvSpPr txBox="1"/>
          <p:nvPr/>
        </p:nvSpPr>
        <p:spPr>
          <a:xfrm>
            <a:off x="6616745" y="5017707"/>
            <a:ext cx="95090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Stainless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steel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C5DCCD-CB70-2DEE-78AB-8ADFB53B752F}"/>
              </a:ext>
            </a:extLst>
          </p:cNvPr>
          <p:cNvCxnSpPr>
            <a:cxnSpLocks/>
          </p:cNvCxnSpPr>
          <p:nvPr/>
        </p:nvCxnSpPr>
        <p:spPr>
          <a:xfrm flipH="1">
            <a:off x="2577474" y="4479922"/>
            <a:ext cx="216469" cy="3941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713CAD-D26D-772B-3F27-E3CD2CC8C25D}"/>
              </a:ext>
            </a:extLst>
          </p:cNvPr>
          <p:cNvCxnSpPr>
            <a:cxnSpLocks/>
          </p:cNvCxnSpPr>
          <p:nvPr/>
        </p:nvCxnSpPr>
        <p:spPr>
          <a:xfrm>
            <a:off x="3530038" y="4479922"/>
            <a:ext cx="349256" cy="4744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269FC7-9AC8-D489-5B78-74F86C6DD2C4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987424" y="3621894"/>
            <a:ext cx="588839" cy="76533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23FCFA-5AC4-5505-BCB4-E5241B5830C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918867" y="5017703"/>
            <a:ext cx="697874" cy="2923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10D3D5-239C-47AE-806B-4E1CC28A797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227374" y="5691428"/>
            <a:ext cx="542280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35E080-766B-1083-7F7F-AF5921B6B13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2805" y="5691428"/>
            <a:ext cx="595969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Immagine 7">
            <a:extLst>
              <a:ext uri="{FF2B5EF4-FFF2-40B4-BE49-F238E27FC236}">
                <a16:creationId xmlns:a16="http://schemas.microsoft.com/office/drawing/2014/main" id="{7F597FD6-1F2D-C9DD-71D6-53DC0B33BA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010254" y="42528"/>
            <a:ext cx="2121308" cy="731847"/>
          </a:xfrm>
          <a:prstGeom prst="rect">
            <a:avLst/>
          </a:prstGeom>
          <a:ln w="19050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586966-C55C-FAE4-257B-5E89A8BD4DE5}"/>
              </a:ext>
            </a:extLst>
          </p:cNvPr>
          <p:cNvSpPr txBox="1"/>
          <p:nvPr/>
        </p:nvSpPr>
        <p:spPr>
          <a:xfrm>
            <a:off x="364757" y="6163447"/>
            <a:ext cx="80948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Crincoli, 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Advanced ceramic plasma discharge capillaries for high repetition rate operation.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Sci Rep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, 12456 (2025).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752463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20366</TotalTime>
  <Words>1265</Words>
  <Application>Microsoft Macintosh PowerPoint</Application>
  <PresentationFormat>Widescreen</PresentationFormat>
  <Paragraphs>200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51" baseType="lpstr">
      <vt:lpstr>-apple-system</vt:lpstr>
      <vt:lpstr>Abadi</vt:lpstr>
      <vt:lpstr>Aptos</vt:lpstr>
      <vt:lpstr>Aptos Display</vt:lpstr>
      <vt:lpstr>Aptos Narrow</vt:lpstr>
      <vt:lpstr>Arial</vt:lpstr>
      <vt:lpstr>Arial Narrow</vt:lpstr>
      <vt:lpstr>Arial Rounded MT Bold</vt:lpstr>
      <vt:lpstr>Calibri</vt:lpstr>
      <vt:lpstr>Calibri </vt:lpstr>
      <vt:lpstr>Calibri Light</vt:lpstr>
      <vt:lpstr>Helvetica</vt:lpstr>
      <vt:lpstr>Helvetica Neue</vt:lpstr>
      <vt:lpstr>Helvetica Neue Light</vt:lpstr>
      <vt:lpstr>Helvetica Neue Medium</vt:lpstr>
      <vt:lpstr>NimbusRomNo9L-Regu</vt:lpstr>
      <vt:lpstr>Open Sans Semibold</vt:lpstr>
      <vt:lpstr>PT Sans Caption</vt:lpstr>
      <vt:lpstr>Roboto</vt:lpstr>
      <vt:lpstr>Roboto Slab</vt:lpstr>
      <vt:lpstr>Symbol</vt:lpstr>
      <vt:lpstr>Times</vt:lpstr>
      <vt:lpstr>Times New Roman</vt:lpstr>
      <vt:lpstr>Titillium</vt:lpstr>
      <vt:lpstr>Titillium Bd</vt:lpstr>
      <vt:lpstr>TT Rounds Condensed</vt:lpstr>
      <vt:lpstr>Wingdings</vt:lpstr>
      <vt:lpstr>2_Tema di Office</vt:lpstr>
      <vt:lpstr>21_BasicWhite</vt:lpstr>
      <vt:lpstr>10_Office Theme</vt:lpstr>
      <vt:lpstr>Tema di Office</vt:lpstr>
      <vt:lpstr>5_Office Theme</vt:lpstr>
      <vt:lpstr>Office Theme</vt:lpstr>
      <vt:lpstr>1_Tema di Office</vt:lpstr>
      <vt:lpstr>7_Office Theme</vt:lpstr>
      <vt:lpstr>3_Tema di Office</vt:lpstr>
      <vt:lpstr>PowerPoint Presentation</vt:lpstr>
      <vt:lpstr>Describe your Chapter</vt:lpstr>
      <vt:lpstr>Enabling Technologies and Future Outlook</vt:lpstr>
      <vt:lpstr>Possible Upgraded Components</vt:lpstr>
      <vt:lpstr>ARIA</vt:lpstr>
      <vt:lpstr>ARIA SEEDED FEL line – Full coherence = laser-like statistics</vt:lpstr>
      <vt:lpstr>ARIA beamline scientific case</vt:lpstr>
      <vt:lpstr>C-band Photoinjector</vt:lpstr>
      <vt:lpstr>Advanced ceramic capillaries for high repetition rate operation</vt:lpstr>
      <vt:lpstr>PowerPoint Presentation</vt:lpstr>
      <vt:lpstr>Gamma ray Source</vt:lpstr>
      <vt:lpstr>Path towards 5 GeV – High Transformer Ratio</vt:lpstr>
      <vt:lpstr>PowerPoint Presentation</vt:lpstr>
      <vt:lpstr>Technological Readiness Level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Massimo Ferrario</cp:lastModifiedBy>
  <cp:revision>3446</cp:revision>
  <cp:lastPrinted>2024-11-04T18:00:52Z</cp:lastPrinted>
  <dcterms:created xsi:type="dcterms:W3CDTF">2018-02-09T13:41:45Z</dcterms:created>
  <dcterms:modified xsi:type="dcterms:W3CDTF">2025-06-17T13:32:41Z</dcterms:modified>
</cp:coreProperties>
</file>