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 id="2147484434" r:id="rId2"/>
    <p:sldMasterId id="2147484451" r:id="rId3"/>
    <p:sldMasterId id="2147484680" r:id="rId4"/>
    <p:sldMasterId id="2147484694" r:id="rId5"/>
  </p:sldMasterIdLst>
  <p:notesMasterIdLst>
    <p:notesMasterId r:id="rId13"/>
  </p:notesMasterIdLst>
  <p:handoutMasterIdLst>
    <p:handoutMasterId r:id="rId14"/>
  </p:handoutMasterIdLst>
  <p:sldIdLst>
    <p:sldId id="256" r:id="rId6"/>
    <p:sldId id="21345" r:id="rId7"/>
    <p:sldId id="21321" r:id="rId8"/>
    <p:sldId id="21346" r:id="rId9"/>
    <p:sldId id="21352" r:id="rId10"/>
    <p:sldId id="21348" r:id="rId11"/>
    <p:sldId id="21353" r:id="rId12"/>
  </p:sldIdLst>
  <p:sldSz cx="12192000" cy="6858000"/>
  <p:notesSz cx="7104063" cy="10234613"/>
  <p:defaultText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E0B"/>
    <a:srgbClr val="473E81"/>
    <a:srgbClr val="FF40FF"/>
    <a:srgbClr val="4472C4"/>
    <a:srgbClr val="2E3C88"/>
    <a:srgbClr val="4B568B"/>
    <a:srgbClr val="FCAF18"/>
    <a:srgbClr val="A5A5A5"/>
    <a:srgbClr val="A6A6A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6" autoAdjust="0"/>
    <p:restoredTop sz="91244" autoAdjust="0"/>
  </p:normalViewPr>
  <p:slideViewPr>
    <p:cSldViewPr snapToGrid="0">
      <p:cViewPr varScale="1">
        <p:scale>
          <a:sx n="105" d="100"/>
          <a:sy n="105" d="100"/>
        </p:scale>
        <p:origin x="154" y="58"/>
      </p:cViewPr>
      <p:guideLst>
        <p:guide orient="horz" pos="799"/>
        <p:guide pos="3840"/>
      </p:guideLst>
    </p:cSldViewPr>
  </p:slideViewPr>
  <p:outlineViewPr>
    <p:cViewPr>
      <p:scale>
        <a:sx n="33" d="100"/>
        <a:sy n="33" d="100"/>
      </p:scale>
      <p:origin x="0" y="-6024"/>
    </p:cViewPr>
  </p:outlineViewPr>
  <p:notesTextViewPr>
    <p:cViewPr>
      <p:scale>
        <a:sx n="25" d="100"/>
        <a:sy n="25" d="100"/>
      </p:scale>
      <p:origin x="0" y="0"/>
    </p:cViewPr>
  </p:notesTextViewPr>
  <p:sorterViewPr>
    <p:cViewPr>
      <p:scale>
        <a:sx n="1" d="1"/>
        <a:sy n="1" d="1"/>
      </p:scale>
      <p:origin x="0" y="0"/>
    </p:cViewPr>
  </p:sorterViewPr>
  <p:notesViewPr>
    <p:cSldViewPr snapToGrid="0">
      <p:cViewPr varScale="1">
        <p:scale>
          <a:sx n="96" d="100"/>
          <a:sy n="96" d="100"/>
        </p:scale>
        <p:origin x="28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E53FF89D-A3A4-4F4A-8B3A-BDFEE8D51E21}" type="datetimeFigureOut">
              <a:rPr lang="en-US" smtClean="0"/>
              <a:t>6/17/2025</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2E7C3D72-4BAD-5547-87BC-5CB700B474FA}" type="slidenum">
              <a:rPr lang="en-US" smtClean="0"/>
              <a:t>‹N›</a:t>
            </a:fld>
            <a:endParaRPr lang="en-US"/>
          </a:p>
        </p:txBody>
      </p:sp>
    </p:spTree>
    <p:extLst>
      <p:ext uri="{BB962C8B-B14F-4D97-AF65-F5344CB8AC3E}">
        <p14:creationId xmlns:p14="http://schemas.microsoft.com/office/powerpoint/2010/main" val="2043892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3940B7A-9A06-42E7-BEE9-7EEA08A63A9F}" type="datetimeFigureOut">
              <a:rPr lang="en-GB" smtClean="0"/>
              <a:t>17/06/2025</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hf hdr="0" ftr="0" dt="0"/>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27428567-BDF5-451C-8737-F40313BC91EE}" type="slidenum">
              <a:rPr lang="en-GB" smtClean="0"/>
              <a:t>1</a:t>
            </a:fld>
            <a:endParaRPr lang="en-GB"/>
          </a:p>
        </p:txBody>
      </p:sp>
    </p:spTree>
    <p:extLst>
      <p:ext uri="{BB962C8B-B14F-4D97-AF65-F5344CB8AC3E}">
        <p14:creationId xmlns:p14="http://schemas.microsoft.com/office/powerpoint/2010/main" val="218695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2</a:t>
            </a:fld>
            <a:endParaRPr lang="en-GB"/>
          </a:p>
        </p:txBody>
      </p:sp>
    </p:spTree>
    <p:extLst>
      <p:ext uri="{BB962C8B-B14F-4D97-AF65-F5344CB8AC3E}">
        <p14:creationId xmlns:p14="http://schemas.microsoft.com/office/powerpoint/2010/main" val="51105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5</a:t>
            </a:fld>
            <a:endParaRPr lang="en-GB"/>
          </a:p>
        </p:txBody>
      </p:sp>
    </p:spTree>
    <p:extLst>
      <p:ext uri="{BB962C8B-B14F-4D97-AF65-F5344CB8AC3E}">
        <p14:creationId xmlns:p14="http://schemas.microsoft.com/office/powerpoint/2010/main" val="286421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6</a:t>
            </a:fld>
            <a:endParaRPr lang="en-GB"/>
          </a:p>
        </p:txBody>
      </p:sp>
    </p:spTree>
    <p:extLst>
      <p:ext uri="{BB962C8B-B14F-4D97-AF65-F5344CB8AC3E}">
        <p14:creationId xmlns:p14="http://schemas.microsoft.com/office/powerpoint/2010/main" val="283174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7</a:t>
            </a:fld>
            <a:endParaRPr lang="en-GB"/>
          </a:p>
        </p:txBody>
      </p:sp>
    </p:spTree>
    <p:extLst>
      <p:ext uri="{BB962C8B-B14F-4D97-AF65-F5344CB8AC3E}">
        <p14:creationId xmlns:p14="http://schemas.microsoft.com/office/powerpoint/2010/main" val="92796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6"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815413" y="2319016"/>
            <a:ext cx="10363200" cy="1470025"/>
          </a:xfrm>
          <a:prstGeom prst="rect">
            <a:avLst/>
          </a:prstGeom>
        </p:spPr>
        <p:txBody>
          <a:bodyPr/>
          <a:lstStyle>
            <a:lvl1pPr>
              <a:defRPr sz="3200">
                <a:latin typeface="Helvetica Neue Light"/>
                <a:ea typeface="Open Sans Semibold" panose="020B0706030804020204" pitchFamily="34" charset="0"/>
                <a:cs typeface="Open Sans Semibold" panose="020B0706030804020204" pitchFamily="34" charset="0"/>
              </a:defRPr>
            </a:lvl1pPr>
          </a:lstStyle>
          <a:p>
            <a:r>
              <a:rPr lang="it-IT" dirty="0"/>
              <a:t>TITLE</a:t>
            </a:r>
            <a:endParaRPr lang="en-US" dirty="0"/>
          </a:p>
        </p:txBody>
      </p:sp>
      <p:sp>
        <p:nvSpPr>
          <p:cNvPr id="3" name="Sottotitolo 2"/>
          <p:cNvSpPr>
            <a:spLocks noGrp="1"/>
          </p:cNvSpPr>
          <p:nvPr>
            <p:ph type="subTitle" idx="1" hasCustomPrompt="1"/>
          </p:nvPr>
        </p:nvSpPr>
        <p:spPr>
          <a:xfrm>
            <a:off x="1780795" y="5517233"/>
            <a:ext cx="8534400" cy="504056"/>
          </a:xfrm>
        </p:spPr>
        <p:txBody>
          <a:bodyPr/>
          <a:lstStyle>
            <a:lvl1pPr marL="0" indent="0" algn="ctr">
              <a:buNone/>
              <a:defRPr sz="28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err="1"/>
              <a:t>Name</a:t>
            </a:r>
            <a:endParaRPr lang="it-IT" dirty="0"/>
          </a:p>
        </p:txBody>
      </p:sp>
      <p:sp>
        <p:nvSpPr>
          <p:cNvPr id="9" name="Sottotitolo 2"/>
          <p:cNvSpPr txBox="1">
            <a:spLocks/>
          </p:cNvSpPr>
          <p:nvPr userDrawn="1"/>
        </p:nvSpPr>
        <p:spPr>
          <a:xfrm>
            <a:off x="1913433" y="5543867"/>
            <a:ext cx="8534400" cy="477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2400"/>
          </a:p>
        </p:txBody>
      </p:sp>
      <p:cxnSp>
        <p:nvCxnSpPr>
          <p:cNvPr id="11" name="Connettore 1 10"/>
          <p:cNvCxnSpPr/>
          <p:nvPr userDrawn="1"/>
        </p:nvCxnSpPr>
        <p:spPr>
          <a:xfrm>
            <a:off x="335360" y="6165304"/>
            <a:ext cx="11425269"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Sottotitolo 2"/>
          <p:cNvSpPr txBox="1">
            <a:spLocks/>
          </p:cNvSpPr>
          <p:nvPr userDrawn="1"/>
        </p:nvSpPr>
        <p:spPr>
          <a:xfrm>
            <a:off x="1913433" y="6237312"/>
            <a:ext cx="8534400"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a:t>On behalf of SPARC_LAB collaboration</a:t>
            </a:r>
          </a:p>
          <a:p>
            <a:endParaRPr lang="it-IT" sz="2000"/>
          </a:p>
        </p:txBody>
      </p:sp>
    </p:spTree>
    <p:extLst>
      <p:ext uri="{BB962C8B-B14F-4D97-AF65-F5344CB8AC3E}">
        <p14:creationId xmlns:p14="http://schemas.microsoft.com/office/powerpoint/2010/main" val="254122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603248" y="2266950"/>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7357401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603250" y="539750"/>
            <a:ext cx="10985500" cy="717475"/>
          </a:xfrm>
          <a:prstGeom prst="rect">
            <a:avLst/>
          </a:prstGeom>
        </p:spPr>
        <p:txBody>
          <a:bodyPr/>
          <a:lstStyle/>
          <a:p>
            <a:r>
              <a:t>Titolo</a:t>
            </a:r>
          </a:p>
        </p:txBody>
      </p:sp>
      <p:sp>
        <p:nvSpPr>
          <p:cNvPr id="80"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10303047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603250" y="539750"/>
            <a:ext cx="10985500" cy="717550"/>
          </a:xfrm>
          <a:prstGeom prst="rect">
            <a:avLst/>
          </a:prstGeom>
        </p:spPr>
        <p:txBody>
          <a:bodyPr/>
          <a:lstStyle/>
          <a:p>
            <a:r>
              <a:t>Titolo programma</a:t>
            </a:r>
          </a:p>
        </p:txBody>
      </p:sp>
      <p:sp>
        <p:nvSpPr>
          <p:cNvPr id="89"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programma</a:t>
            </a:r>
          </a:p>
          <a:p>
            <a:pPr lvl="1"/>
            <a:endParaRPr/>
          </a:p>
          <a:p>
            <a:pPr lvl="2"/>
            <a:endParaRPr/>
          </a:p>
          <a:p>
            <a:pPr lvl="3"/>
            <a:endParaRPr/>
          </a:p>
          <a:p>
            <a:pPr lvl="4"/>
            <a:endParaRPr/>
          </a:p>
        </p:txBody>
      </p:sp>
      <p:sp>
        <p:nvSpPr>
          <p:cNvPr id="90" name="Corpo livello uno…"/>
          <p:cNvSpPr txBox="1">
            <a:spLocks noGrp="1"/>
          </p:cNvSpPr>
          <p:nvPr>
            <p:ph type="body" idx="21" hasCustomPrompt="1"/>
          </p:nvPr>
        </p:nvSpPr>
        <p:spPr>
          <a:prstGeom prst="rect">
            <a:avLst/>
          </a:prstGeom>
        </p:spPr>
        <p:txBody>
          <a:bodyPr numCol="1" spcCol="38100"/>
          <a:lstStyle>
            <a:lvl1pPr marL="0" indent="0" defTabSz="412750">
              <a:lnSpc>
                <a:spcPct val="100000"/>
              </a:lnSpc>
              <a:spcBef>
                <a:spcPts val="900"/>
              </a:spcBef>
              <a:buSzTx/>
              <a:buNone/>
              <a:defRPr sz="2750" spc="-50"/>
            </a:lvl1pPr>
          </a:lstStyle>
          <a:p>
            <a:r>
              <a:t>Argomenti del programma</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1131291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603250" y="2460422"/>
            <a:ext cx="10985500" cy="1937157"/>
          </a:xfrm>
          <a:prstGeom prst="rect">
            <a:avLst/>
          </a:prstGeom>
        </p:spPr>
        <p:txBody>
          <a:bodyPr numCol="1" spcCol="38100"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7860403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603250" y="537963"/>
            <a:ext cx="10985500" cy="3620793"/>
          </a:xfrm>
          <a:prstGeom prst="rect">
            <a:avLst/>
          </a:prstGeom>
        </p:spPr>
        <p:txBody>
          <a:bodyPr numCol="1" spcCol="38100" anchor="b"/>
          <a:lstStyle>
            <a:lvl1pPr marL="0" indent="0" algn="ctr">
              <a:lnSpc>
                <a:spcPct val="80000"/>
              </a:lnSpc>
              <a:spcBef>
                <a:spcPts val="0"/>
              </a:spcBef>
              <a:buSzTx/>
              <a:buNone/>
              <a:defRPr sz="12500" b="1" spc="-125"/>
            </a:lvl1pPr>
            <a:lvl2pPr marL="0" indent="0" algn="ctr">
              <a:lnSpc>
                <a:spcPct val="80000"/>
              </a:lnSpc>
              <a:spcBef>
                <a:spcPts val="0"/>
              </a:spcBef>
              <a:buSzTx/>
              <a:buNone/>
              <a:defRPr sz="12500" b="1" spc="-125"/>
            </a:lvl2pPr>
            <a:lvl3pPr marL="0" indent="0" algn="ctr">
              <a:lnSpc>
                <a:spcPct val="80000"/>
              </a:lnSpc>
              <a:spcBef>
                <a:spcPts val="0"/>
              </a:spcBef>
              <a:buSzTx/>
              <a:buNone/>
              <a:defRPr sz="12500" b="1" spc="-125"/>
            </a:lvl3pPr>
            <a:lvl4pPr marL="0" indent="0" algn="ctr">
              <a:lnSpc>
                <a:spcPct val="80000"/>
              </a:lnSpc>
              <a:spcBef>
                <a:spcPts val="0"/>
              </a:spcBef>
              <a:buSzTx/>
              <a:buNone/>
              <a:defRPr sz="12500" b="1" spc="-125"/>
            </a:lvl4pPr>
            <a:lvl5pPr marL="0" indent="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603250" y="4131090"/>
            <a:ext cx="10985500" cy="467390"/>
          </a:xfrm>
          <a:prstGeom prst="rect">
            <a:avLst/>
          </a:prstGeom>
        </p:spPr>
        <p:txBody>
          <a:bodyPr lIns="45718" tIns="45718" rIns="45718" bIns="45718" numCol="1" spcCol="38100"/>
          <a:lstStyle>
            <a:lvl1pPr marL="0" indent="0" algn="ctr" defTabSz="412750">
              <a:lnSpc>
                <a:spcPct val="100000"/>
              </a:lnSpc>
              <a:spcBef>
                <a:spcPts val="0"/>
              </a:spcBef>
              <a:buSzTx/>
              <a:buNone/>
              <a:defRPr sz="275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38142101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1215012" y="5337727"/>
            <a:ext cx="10100027"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876962" y="2469930"/>
            <a:ext cx="10438077" cy="1918141"/>
          </a:xfrm>
          <a:prstGeom prst="rect">
            <a:avLst/>
          </a:prstGeom>
        </p:spPr>
        <p:txBody>
          <a:bodyPr numCol="1" spcCol="38100"/>
          <a:lstStyle>
            <a:lvl1pPr marL="234950" indent="-150438">
              <a:spcBef>
                <a:spcPts val="0"/>
              </a:spcBef>
              <a:buSzTx/>
              <a:buNone/>
              <a:defRPr sz="4250" spc="-100">
                <a:latin typeface="Helvetica Neue Medium"/>
                <a:ea typeface="Helvetica Neue Medium"/>
                <a:cs typeface="Helvetica Neue Medium"/>
                <a:sym typeface="Helvetica Neue Medium"/>
              </a:defRPr>
            </a:lvl1pPr>
          </a:lstStyle>
          <a:p>
            <a:r>
              <a:t>“Citazione degna di nota”</a:t>
            </a: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9599478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7880350" y="508000"/>
            <a:ext cx="3719550" cy="2974839"/>
          </a:xfrm>
          <a:prstGeom prst="rect">
            <a:avLst/>
          </a:prstGeom>
        </p:spPr>
        <p:txBody>
          <a:bodyPr lIns="91439" tIns="45719" rIns="91439" bIns="45719" numCol="1" spcCol="38100">
            <a:noAutofit/>
          </a:bodyPr>
          <a:lstStyle/>
          <a:p>
            <a:endParaRPr/>
          </a:p>
        </p:txBody>
      </p:sp>
      <p:sp>
        <p:nvSpPr>
          <p:cNvPr id="125" name="Ciotola con frittelle al salmone, insalata e hummus "/>
          <p:cNvSpPr>
            <a:spLocks noGrp="1"/>
          </p:cNvSpPr>
          <p:nvPr>
            <p:ph type="pic" sz="half" idx="22"/>
          </p:nvPr>
        </p:nvSpPr>
        <p:spPr>
          <a:xfrm>
            <a:off x="6750050" y="1989138"/>
            <a:ext cx="5219700" cy="6075091"/>
          </a:xfrm>
          <a:prstGeom prst="rect">
            <a:avLst/>
          </a:prstGeom>
        </p:spPr>
        <p:txBody>
          <a:bodyPr lIns="91439" tIns="45719" rIns="91439" bIns="45719" numCol="1" spcCol="38100">
            <a:noAutofit/>
          </a:bodyPr>
          <a:lstStyle/>
          <a:p>
            <a:endParaRPr/>
          </a:p>
        </p:txBody>
      </p:sp>
      <p:sp>
        <p:nvSpPr>
          <p:cNvPr id="126" name="Pappardelle con burro al prezzemolo, nocciole tostate e scaglie di parmigiano"/>
          <p:cNvSpPr>
            <a:spLocks noGrp="1"/>
          </p:cNvSpPr>
          <p:nvPr>
            <p:ph type="pic" idx="23"/>
          </p:nvPr>
        </p:nvSpPr>
        <p:spPr>
          <a:xfrm>
            <a:off x="-69850" y="247650"/>
            <a:ext cx="8305800" cy="6229350"/>
          </a:xfrm>
          <a:prstGeom prst="rect">
            <a:avLst/>
          </a:prstGeom>
        </p:spPr>
        <p:txBody>
          <a:bodyPr lIns="91439" tIns="45719" rIns="91439" bIns="45719" numCol="1" spcCol="38100">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1356087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666750" y="-2762250"/>
            <a:ext cx="13525500" cy="10820400"/>
          </a:xfrm>
          <a:prstGeom prst="rect">
            <a:avLst/>
          </a:prstGeom>
        </p:spPr>
        <p:txBody>
          <a:bodyPr lIns="91439" tIns="45719" rIns="91439" bIns="45719" numCol="1" spcCol="38100">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‹N›</a:t>
            </a:fld>
            <a:endParaRPr/>
          </a:p>
        </p:txBody>
      </p:sp>
    </p:spTree>
    <p:extLst>
      <p:ext uri="{BB962C8B-B14F-4D97-AF65-F5344CB8AC3E}">
        <p14:creationId xmlns:p14="http://schemas.microsoft.com/office/powerpoint/2010/main" val="28632859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2" name="Rectangle 10"/>
          <p:cNvSpPr/>
          <p:nvPr/>
        </p:nvSpPr>
        <p:spPr>
          <a:xfrm>
            <a:off x="0" y="6462580"/>
            <a:ext cx="12192000" cy="401562"/>
          </a:xfrm>
          <a:prstGeom prst="rect">
            <a:avLst/>
          </a:prstGeom>
          <a:solidFill>
            <a:srgbClr val="C6D9F1"/>
          </a:solidFill>
          <a:ln w="12700">
            <a:miter lim="400000"/>
          </a:ln>
        </p:spPr>
        <p:txBody>
          <a:bodyPr lIns="25400" tIns="25400" rIns="25400" bIns="25400" anchor="ctr"/>
          <a:lstStyle/>
          <a:p>
            <a:pPr>
              <a:defRPr sz="4800">
                <a:solidFill>
                  <a:srgbClr val="334186"/>
                </a:solidFill>
              </a:defRPr>
            </a:pPr>
            <a:endParaRPr sz="2400"/>
          </a:p>
        </p:txBody>
      </p:sp>
      <p:sp>
        <p:nvSpPr>
          <p:cNvPr id="143" name="Corpo livello uno…"/>
          <p:cNvSpPr txBox="1">
            <a:spLocks noGrp="1"/>
          </p:cNvSpPr>
          <p:nvPr>
            <p:ph type="body" idx="1"/>
          </p:nvPr>
        </p:nvSpPr>
        <p:spPr>
          <a:xfrm>
            <a:off x="294859" y="1043747"/>
            <a:ext cx="11560014" cy="5185641"/>
          </a:xfrm>
          <a:prstGeom prst="rect">
            <a:avLst/>
          </a:prstGeom>
        </p:spPr>
        <p:txBody>
          <a:bodyPr numCol="1" spcCol="38100"/>
          <a:lstStyle/>
          <a:p>
            <a:r>
              <a:t>Corpo livello uno</a:t>
            </a:r>
          </a:p>
          <a:p>
            <a:pPr lvl="1"/>
            <a:r>
              <a:t>Corpo livello due</a:t>
            </a:r>
          </a:p>
          <a:p>
            <a:pPr lvl="2"/>
            <a:r>
              <a:t>Corpo livello tre</a:t>
            </a:r>
          </a:p>
          <a:p>
            <a:pPr lvl="3"/>
            <a:r>
              <a:t>Corpo livello quattro</a:t>
            </a:r>
          </a:p>
          <a:p>
            <a:pPr lvl="4"/>
            <a:r>
              <a:t>Corpo livello cinque</a:t>
            </a:r>
          </a:p>
        </p:txBody>
      </p:sp>
      <p:sp>
        <p:nvSpPr>
          <p:cNvPr id="144" name="Rectangle 6"/>
          <p:cNvSpPr/>
          <p:nvPr/>
        </p:nvSpPr>
        <p:spPr>
          <a:xfrm>
            <a:off x="0" y="-20365"/>
            <a:ext cx="12192000" cy="803121"/>
          </a:xfrm>
          <a:prstGeom prst="rect">
            <a:avLst/>
          </a:prstGeom>
          <a:solidFill>
            <a:srgbClr val="C6D9F1"/>
          </a:solidFill>
          <a:ln w="12700">
            <a:miter lim="400000"/>
          </a:ln>
        </p:spPr>
        <p:txBody>
          <a:bodyPr lIns="25400" tIns="25400" rIns="25400" bIns="25400" anchor="ctr"/>
          <a:lstStyle/>
          <a:p>
            <a:pPr>
              <a:defRPr sz="4800">
                <a:solidFill>
                  <a:srgbClr val="C6D9F1"/>
                </a:solidFill>
              </a:defRPr>
            </a:pPr>
            <a:endParaRPr sz="2400"/>
          </a:p>
        </p:txBody>
      </p:sp>
      <p:sp>
        <p:nvSpPr>
          <p:cNvPr id="145" name="Numero diapositiva"/>
          <p:cNvSpPr txBox="1">
            <a:spLocks noGrp="1"/>
          </p:cNvSpPr>
          <p:nvPr>
            <p:ph type="sldNum" sz="quarter" idx="2"/>
          </p:nvPr>
        </p:nvSpPr>
        <p:spPr>
          <a:xfrm>
            <a:off x="10391147" y="6604826"/>
            <a:ext cx="243656" cy="241092"/>
          </a:xfrm>
          <a:prstGeom prst="rect">
            <a:avLst/>
          </a:prstGeom>
        </p:spPr>
        <p:txBody>
          <a:bodyPr/>
          <a:lstStyle>
            <a:lvl1pPr>
              <a:defRPr>
                <a:solidFill>
                  <a:srgbClr val="334186"/>
                </a:solidFill>
              </a:defRPr>
            </a:lvl1pPr>
          </a:lstStyle>
          <a:p>
            <a:fld id="{86CB4B4D-7CA3-9044-876B-883B54F8677D}" type="slidenum">
              <a:rPr/>
              <a:t>‹N›</a:t>
            </a:fld>
            <a:endParaRPr/>
          </a:p>
        </p:txBody>
      </p:sp>
      <p:pic>
        <p:nvPicPr>
          <p:cNvPr id="146" name="Picture 7" descr="Picture 7"/>
          <p:cNvPicPr>
            <a:picLocks noChangeAspect="1"/>
          </p:cNvPicPr>
          <p:nvPr/>
        </p:nvPicPr>
        <p:blipFill>
          <a:blip r:embed="rId2"/>
          <a:stretch>
            <a:fillRect/>
          </a:stretch>
        </p:blipFill>
        <p:spPr>
          <a:xfrm>
            <a:off x="410545" y="83791"/>
            <a:ext cx="1421141" cy="610581"/>
          </a:xfrm>
          <a:prstGeom prst="rect">
            <a:avLst/>
          </a:prstGeom>
          <a:ln w="12700">
            <a:miter lim="400000"/>
          </a:ln>
        </p:spPr>
      </p:pic>
      <p:sp>
        <p:nvSpPr>
          <p:cNvPr id="147" name="Titolo Testo"/>
          <p:cNvSpPr txBox="1">
            <a:spLocks noGrp="1"/>
          </p:cNvSpPr>
          <p:nvPr>
            <p:ph type="title"/>
          </p:nvPr>
        </p:nvSpPr>
        <p:spPr>
          <a:xfrm>
            <a:off x="2115129" y="-20365"/>
            <a:ext cx="7961748" cy="803123"/>
          </a:xfrm>
          <a:prstGeom prst="rect">
            <a:avLst/>
          </a:prstGeom>
        </p:spPr>
        <p:txBody>
          <a:bodyPr/>
          <a:lstStyle>
            <a:lvl1pPr algn="ctr">
              <a:defRPr sz="3200" spc="-85">
                <a:solidFill>
                  <a:srgbClr val="334186"/>
                </a:solidFill>
              </a:defRPr>
            </a:lvl1pPr>
          </a:lstStyle>
          <a:p>
            <a:r>
              <a:t>Titolo Testo</a:t>
            </a:r>
          </a:p>
        </p:txBody>
      </p:sp>
      <p:pic>
        <p:nvPicPr>
          <p:cNvPr id="148" name="Picture 8" descr="Picture 8"/>
          <p:cNvPicPr>
            <a:picLocks noChangeAspect="1"/>
          </p:cNvPicPr>
          <p:nvPr/>
        </p:nvPicPr>
        <p:blipFill>
          <a:blip r:embed="rId3"/>
          <a:stretch>
            <a:fillRect/>
          </a:stretch>
        </p:blipFill>
        <p:spPr>
          <a:xfrm>
            <a:off x="11175017" y="100426"/>
            <a:ext cx="679857" cy="449148"/>
          </a:xfrm>
          <a:prstGeom prst="rect">
            <a:avLst/>
          </a:prstGeom>
          <a:ln w="12700">
            <a:miter lim="400000"/>
          </a:ln>
        </p:spPr>
      </p:pic>
      <p:sp>
        <p:nvSpPr>
          <p:cNvPr id="149" name="TextBox 9"/>
          <p:cNvSpPr txBox="1"/>
          <p:nvPr/>
        </p:nvSpPr>
        <p:spPr>
          <a:xfrm>
            <a:off x="11012836" y="490883"/>
            <a:ext cx="995148"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200">
                <a:solidFill>
                  <a:srgbClr val="0070C0"/>
                </a:solidFill>
              </a:defRPr>
            </a:lvl1pPr>
          </a:lstStyle>
          <a:p>
            <a:r>
              <a:rPr sz="1100"/>
              <a:t>Horizon Europe</a:t>
            </a:r>
          </a:p>
        </p:txBody>
      </p:sp>
    </p:spTree>
    <p:extLst>
      <p:ext uri="{BB962C8B-B14F-4D97-AF65-F5344CB8AC3E}">
        <p14:creationId xmlns:p14="http://schemas.microsoft.com/office/powerpoint/2010/main" val="21657163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srcRect l="21586" t="3604" b="18162"/>
          <a:stretch>
            <a:fillRect/>
          </a:stretch>
        </p:blipFill>
        <p:spPr>
          <a:xfrm>
            <a:off x="-1" y="-294639"/>
            <a:ext cx="12192001" cy="7152641"/>
          </a:xfrm>
          <a:prstGeom prst="rect">
            <a:avLst/>
          </a:prstGeom>
          <a:ln w="12700">
            <a:miter lim="400000"/>
          </a:ln>
        </p:spPr>
      </p:pic>
      <p:sp>
        <p:nvSpPr>
          <p:cNvPr id="157" name="Titolo Testo"/>
          <p:cNvSpPr txBox="1">
            <a:spLocks noGrp="1"/>
          </p:cNvSpPr>
          <p:nvPr>
            <p:ph type="title"/>
          </p:nvPr>
        </p:nvSpPr>
        <p:spPr>
          <a:xfrm>
            <a:off x="3223487" y="1939633"/>
            <a:ext cx="7813968" cy="1043855"/>
          </a:xfrm>
          <a:prstGeom prst="rect">
            <a:avLst/>
          </a:prstGeom>
        </p:spPr>
        <p:txBody>
          <a:bodyPr lIns="91439" tIns="91439" rIns="91439" bIns="91439" anchor="b"/>
          <a:lstStyle>
            <a:lvl1pPr defTabSz="914400">
              <a:lnSpc>
                <a:spcPct val="90000"/>
              </a:lnSpc>
              <a:defRPr sz="4800" b="0" spc="0">
                <a:solidFill>
                  <a:srgbClr val="FFFFFF"/>
                </a:solidFill>
                <a:latin typeface="Calibri Light"/>
                <a:ea typeface="Calibri Light"/>
                <a:cs typeface="Calibri Light"/>
                <a:sym typeface="Calibri Light"/>
              </a:defRPr>
            </a:lvl1pPr>
          </a:lstStyle>
          <a:p>
            <a:r>
              <a:t>Titolo Testo</a:t>
            </a:r>
          </a:p>
        </p:txBody>
      </p:sp>
      <p:sp>
        <p:nvSpPr>
          <p:cNvPr id="158" name="Corpo livello uno…"/>
          <p:cNvSpPr txBox="1">
            <a:spLocks noGrp="1"/>
          </p:cNvSpPr>
          <p:nvPr>
            <p:ph type="body" sz="quarter" idx="1" hasCustomPrompt="1"/>
          </p:nvPr>
        </p:nvSpPr>
        <p:spPr>
          <a:xfrm>
            <a:off x="3232723" y="3153930"/>
            <a:ext cx="7813968" cy="812945"/>
          </a:xfrm>
          <a:prstGeom prst="rect">
            <a:avLst/>
          </a:prstGeom>
        </p:spPr>
        <p:txBody>
          <a:bodyPr lIns="91439" tIns="91439" rIns="91439" bIns="91439" numCol="1" spcCol="38100"/>
          <a:lstStyle>
            <a:lvl1pPr marL="0" indent="0" defTabSz="914400">
              <a:spcBef>
                <a:spcPts val="1000"/>
              </a:spcBef>
              <a:buSzTx/>
              <a:buNone/>
              <a:defRPr>
                <a:solidFill>
                  <a:srgbClr val="FFC000"/>
                </a:solidFill>
                <a:latin typeface="Calibri"/>
                <a:ea typeface="Calibri"/>
                <a:cs typeface="Calibri"/>
                <a:sym typeface="Calibri"/>
              </a:defRPr>
            </a:lvl1pPr>
            <a:lvl2pPr marL="0" indent="228600" defTabSz="914400">
              <a:spcBef>
                <a:spcPts val="1000"/>
              </a:spcBef>
              <a:buSzTx/>
              <a:buNone/>
              <a:defRPr>
                <a:solidFill>
                  <a:srgbClr val="FFC000"/>
                </a:solidFill>
                <a:latin typeface="Calibri"/>
                <a:ea typeface="Calibri"/>
                <a:cs typeface="Calibri"/>
                <a:sym typeface="Calibri"/>
              </a:defRPr>
            </a:lvl2pPr>
            <a:lvl3pPr marL="0" indent="457200" defTabSz="914400">
              <a:spcBef>
                <a:spcPts val="1000"/>
              </a:spcBef>
              <a:buSzTx/>
              <a:buNone/>
              <a:defRPr>
                <a:solidFill>
                  <a:srgbClr val="FFC000"/>
                </a:solidFill>
                <a:latin typeface="Calibri"/>
                <a:ea typeface="Calibri"/>
                <a:cs typeface="Calibri"/>
                <a:sym typeface="Calibri"/>
              </a:defRPr>
            </a:lvl3pPr>
            <a:lvl4pPr marL="0" indent="685800" defTabSz="914400">
              <a:spcBef>
                <a:spcPts val="1000"/>
              </a:spcBef>
              <a:buSzTx/>
              <a:buNone/>
              <a:defRPr>
                <a:solidFill>
                  <a:srgbClr val="FFC000"/>
                </a:solidFill>
                <a:latin typeface="Calibri"/>
                <a:ea typeface="Calibri"/>
                <a:cs typeface="Calibri"/>
                <a:sym typeface="Calibri"/>
              </a:defRPr>
            </a:lvl4pPr>
            <a:lvl5pPr marL="0" indent="914400" defTabSz="914400">
              <a:spcBef>
                <a:spcPts val="1000"/>
              </a:spcBef>
              <a:buSzTx/>
              <a:buNone/>
              <a:defRPr>
                <a:solidFill>
                  <a:srgbClr val="FFC000"/>
                </a:solidFill>
                <a:latin typeface="Calibri"/>
                <a:ea typeface="Calibri"/>
                <a:cs typeface="Calibri"/>
                <a:sym typeface="Calibri"/>
              </a:defRPr>
            </a:lvl5pPr>
          </a:lstStyle>
          <a:p>
            <a:r>
              <a:t>Click to add author / institute and occasion</a:t>
            </a:r>
          </a:p>
          <a:p>
            <a:pPr lvl="1"/>
            <a:endParaRPr/>
          </a:p>
          <a:p>
            <a:pPr lvl="2"/>
            <a:endParaRPr/>
          </a:p>
          <a:p>
            <a:pPr lvl="3"/>
            <a:endParaRPr/>
          </a:p>
          <a:p>
            <a:pPr lvl="4"/>
            <a:endParaRPr/>
          </a:p>
        </p:txBody>
      </p:sp>
      <p:sp>
        <p:nvSpPr>
          <p:cNvPr id="159" name="Rectangle 3"/>
          <p:cNvSpPr txBox="1"/>
          <p:nvPr/>
        </p:nvSpPr>
        <p:spPr>
          <a:xfrm>
            <a:off x="339659" y="376194"/>
            <a:ext cx="269671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defTabSz="914400">
              <a:defRPr sz="4800">
                <a:solidFill>
                  <a:srgbClr val="3399FF"/>
                </a:solidFill>
                <a:latin typeface="Arial Narrow"/>
                <a:ea typeface="Arial Narrow"/>
                <a:cs typeface="Arial Narrow"/>
                <a:sym typeface="Arial Narrow"/>
              </a:defRPr>
            </a:pPr>
            <a:r>
              <a:rPr sz="2400"/>
              <a:t>EUROPEAN</a:t>
            </a:r>
          </a:p>
          <a:p>
            <a:pPr algn="l" defTabSz="914400">
              <a:defRPr sz="4800">
                <a:solidFill>
                  <a:srgbClr val="33CCFF"/>
                </a:solidFill>
                <a:latin typeface="Arial Narrow"/>
                <a:ea typeface="Arial Narrow"/>
                <a:cs typeface="Arial Narrow"/>
                <a:sym typeface="Arial Narrow"/>
              </a:defRPr>
            </a:pPr>
            <a:r>
              <a:rPr sz="2400"/>
              <a:t>PLASMA RESEARCH</a:t>
            </a:r>
          </a:p>
          <a:p>
            <a:pPr algn="l" defTabSz="914400">
              <a:defRPr sz="4800">
                <a:solidFill>
                  <a:srgbClr val="33CCFF"/>
                </a:solidFill>
                <a:latin typeface="Arial Narrow"/>
                <a:ea typeface="Arial Narrow"/>
                <a:cs typeface="Arial Narrow"/>
                <a:sym typeface="Arial Narrow"/>
              </a:defRPr>
            </a:pPr>
            <a:r>
              <a:rPr sz="2400"/>
              <a:t>ACCELERATOR WITH</a:t>
            </a:r>
          </a:p>
          <a:p>
            <a:pPr algn="l" defTabSz="914400">
              <a:defRPr sz="4800">
                <a:solidFill>
                  <a:srgbClr val="FFFFFF"/>
                </a:solidFill>
                <a:latin typeface="Arial Narrow"/>
                <a:ea typeface="Arial Narrow"/>
                <a:cs typeface="Arial Narrow"/>
                <a:sym typeface="Arial Narrow"/>
              </a:defRPr>
            </a:pPr>
            <a:r>
              <a:rPr sz="2400"/>
              <a:t>EXCELLENCE IN</a:t>
            </a:r>
          </a:p>
          <a:p>
            <a:pPr algn="l" defTabSz="914400">
              <a:defRPr sz="4800">
                <a:solidFill>
                  <a:srgbClr val="FFFFFF"/>
                </a:solidFill>
                <a:latin typeface="Arial Narrow"/>
                <a:ea typeface="Arial Narrow"/>
                <a:cs typeface="Arial Narrow"/>
                <a:sym typeface="Arial Narrow"/>
              </a:defRPr>
            </a:pPr>
            <a:r>
              <a:rPr sz="2400"/>
              <a:t>APPLICATIONS</a:t>
            </a:r>
          </a:p>
        </p:txBody>
      </p:sp>
      <p:pic>
        <p:nvPicPr>
          <p:cNvPr id="160" name="Picture 8" descr="Picture 8"/>
          <p:cNvPicPr>
            <a:picLocks noChangeAspect="1"/>
          </p:cNvPicPr>
          <p:nvPr/>
        </p:nvPicPr>
        <p:blipFill>
          <a:blip r:embed="rId3"/>
          <a:stretch>
            <a:fillRect/>
          </a:stretch>
        </p:blipFill>
        <p:spPr>
          <a:xfrm>
            <a:off x="8543995" y="273553"/>
            <a:ext cx="2788152" cy="1261234"/>
          </a:xfrm>
          <a:prstGeom prst="rect">
            <a:avLst/>
          </a:prstGeom>
          <a:ln w="12700">
            <a:miter lim="400000"/>
          </a:ln>
        </p:spPr>
      </p:pic>
      <p:sp>
        <p:nvSpPr>
          <p:cNvPr id="161" name="Numero diapositiva"/>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t>‹N›</a:t>
            </a:fld>
            <a:endParaRPr/>
          </a:p>
        </p:txBody>
      </p:sp>
    </p:spTree>
    <p:extLst>
      <p:ext uri="{BB962C8B-B14F-4D97-AF65-F5344CB8AC3E}">
        <p14:creationId xmlns:p14="http://schemas.microsoft.com/office/powerpoint/2010/main" val="32313266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b="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dirty="0"/>
          </a:p>
        </p:txBody>
      </p:sp>
      <p:sp>
        <p:nvSpPr>
          <p:cNvPr id="6" name="Segnaposto contenuto 4"/>
          <p:cNvSpPr>
            <a:spLocks noGrp="1"/>
          </p:cNvSpPr>
          <p:nvPr>
            <p:ph idx="1"/>
          </p:nvPr>
        </p:nvSpPr>
        <p:spPr>
          <a:xfrm>
            <a:off x="623392" y="1600201"/>
            <a:ext cx="10862997" cy="3196952"/>
          </a:xfrm>
        </p:spPr>
        <p:txBody>
          <a:bodyPr/>
          <a:lstStyle>
            <a:lvl1pPr>
              <a:defRPr sz="2800" b="0">
                <a:latin typeface="Helvetica Neue Light"/>
                <a:ea typeface="Open Sans Semibold" panose="020B0706030804020204" pitchFamily="34" charset="0"/>
                <a:cs typeface="Open Sans Semibold" panose="020B0706030804020204" pitchFamily="34" charset="0"/>
              </a:defRPr>
            </a:lvl1pPr>
            <a:lvl2pPr>
              <a:defRPr b="0">
                <a:latin typeface="Helvetica Neue Light"/>
              </a:defRPr>
            </a:lvl2pPr>
            <a:lvl3pPr>
              <a:defRPr b="0">
                <a:latin typeface="Helvetica Neue Light"/>
              </a:defRPr>
            </a:lvl3pPr>
            <a:lvl4pPr>
              <a:defRPr b="0">
                <a:latin typeface="Helvetica Neue Light"/>
              </a:defRPr>
            </a:lvl4pPr>
            <a:lvl5pPr>
              <a:defRPr b="0">
                <a:latin typeface="Helvetica Neue Light"/>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‹N›</a:t>
            </a:fld>
            <a:endParaRPr lang="it-IT" sz="1600">
              <a:solidFill>
                <a:schemeClr val="bg1">
                  <a:lumMod val="50000"/>
                </a:schemeClr>
              </a:solidFill>
              <a:latin typeface="Helvetica Neue Light"/>
            </a:endParaRPr>
          </a:p>
        </p:txBody>
      </p:sp>
      <p:sp>
        <p:nvSpPr>
          <p:cNvPr id="13"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63394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0" y="1939633"/>
            <a:ext cx="7813967" cy="1043854"/>
          </a:xfrm>
        </p:spPr>
        <p:txBody>
          <a:bodyPr anchor="b">
            <a:normAutofit/>
          </a:bodyPr>
          <a:lstStyle>
            <a:lvl1pPr algn="l">
              <a:defRPr sz="36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5" y="3153930"/>
            <a:ext cx="7813967" cy="812944"/>
          </a:xfrm>
        </p:spPr>
        <p:txBody>
          <a:bodyPr/>
          <a:lstStyle>
            <a:lvl1pPr marL="0" indent="0" algn="l">
              <a:buNone/>
              <a:defRPr sz="1800">
                <a:solidFill>
                  <a:srgbClr val="FFC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1" y="376194"/>
            <a:ext cx="27881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800">
                <a:solidFill>
                  <a:srgbClr val="3399FF"/>
                </a:solidFill>
                <a:latin typeface="Arial Narrow" pitchFamily="34" charset="0"/>
              </a:rPr>
              <a:t>EUROPEAN</a:t>
            </a:r>
          </a:p>
          <a:p>
            <a:r>
              <a:rPr lang="en-GB" altLang="en-US" sz="1800">
                <a:solidFill>
                  <a:srgbClr val="33CCFF"/>
                </a:solidFill>
                <a:latin typeface="Arial Narrow" pitchFamily="34" charset="0"/>
              </a:rPr>
              <a:t>PLASMA RESEARCH</a:t>
            </a:r>
          </a:p>
          <a:p>
            <a:r>
              <a:rPr lang="en-GB" altLang="en-US" sz="1800">
                <a:solidFill>
                  <a:srgbClr val="33CCFF"/>
                </a:solidFill>
                <a:latin typeface="Arial Narrow" pitchFamily="34" charset="0"/>
              </a:rPr>
              <a:t>ACCELERATOR WITH</a:t>
            </a:r>
          </a:p>
          <a:p>
            <a:r>
              <a:rPr lang="en-GB" altLang="en-US" sz="1800">
                <a:solidFill>
                  <a:schemeClr val="bg1"/>
                </a:solidFill>
                <a:latin typeface="Arial Narrow" pitchFamily="34" charset="0"/>
              </a:rPr>
              <a:t>EXCELLENCE IN</a:t>
            </a:r>
          </a:p>
          <a:p>
            <a:r>
              <a:rPr lang="en-GB" altLang="en-US" sz="18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43997" y="273555"/>
            <a:ext cx="2788151" cy="1261233"/>
          </a:xfrm>
          <a:prstGeom prst="rect">
            <a:avLst/>
          </a:prstGeom>
        </p:spPr>
      </p:pic>
      <p:sp>
        <p:nvSpPr>
          <p:cNvPr id="11" name="Rectangle 10">
            <a:extLst>
              <a:ext uri="{FF2B5EF4-FFF2-40B4-BE49-F238E27FC236}">
                <a16:creationId xmlns:a16="http://schemas.microsoft.com/office/drawing/2014/main" id="{7829EB28-3979-4E23-B67B-4BD9DC678876}"/>
              </a:ext>
            </a:extLst>
          </p:cNvPr>
          <p:cNvSpPr/>
          <p:nvPr userDrawn="1"/>
        </p:nvSpPr>
        <p:spPr>
          <a:xfrm rot="5400000">
            <a:off x="1734098" y="3620994"/>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9" y="6288044"/>
            <a:ext cx="3309467" cy="369332"/>
          </a:xfrm>
          <a:prstGeom prst="rect">
            <a:avLst/>
          </a:prstGeom>
          <a:noFill/>
        </p:spPr>
        <p:txBody>
          <a:bodyPr wrap="square" rtlCol="0">
            <a:spAutoFit/>
          </a:bodyPr>
          <a:lstStyle/>
          <a:p>
            <a:r>
              <a:rPr lang="en-GB" sz="600">
                <a:solidFill>
                  <a:schemeClr val="bg1"/>
                </a:solidFill>
              </a:rPr>
              <a:t>This project has received funding from the European Union´s Horizon Europe research and innovation programme under grant agreement </a:t>
            </a:r>
          </a:p>
          <a:p>
            <a:r>
              <a:rPr lang="en-GB" sz="600">
                <a:solidFill>
                  <a:schemeClr val="bg1"/>
                </a:solidFill>
              </a:rPr>
              <a:t>No. 101079773</a:t>
            </a:r>
          </a:p>
        </p:txBody>
      </p:sp>
      <p:grpSp>
        <p:nvGrpSpPr>
          <p:cNvPr id="45" name="Group 44">
            <a:extLst>
              <a:ext uri="{FF2B5EF4-FFF2-40B4-BE49-F238E27FC236}">
                <a16:creationId xmlns:a16="http://schemas.microsoft.com/office/drawing/2014/main" id="{B5D08789-6EA1-4445-B452-85ED00E5C105}"/>
              </a:ext>
            </a:extLst>
          </p:cNvPr>
          <p:cNvGrpSpPr/>
          <p:nvPr userDrawn="1"/>
        </p:nvGrpSpPr>
        <p:grpSpPr>
          <a:xfrm>
            <a:off x="442101" y="5210346"/>
            <a:ext cx="3736127" cy="853744"/>
            <a:chOff x="400753" y="5359778"/>
            <a:chExt cx="3736126" cy="853744"/>
          </a:xfrm>
        </p:grpSpPr>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0072" y="5359778"/>
              <a:ext cx="539714" cy="360000"/>
            </a:xfrm>
            <a:prstGeom prst="rect">
              <a:avLst/>
            </a:prstGeom>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0753" y="5359778"/>
              <a:ext cx="539895" cy="360000"/>
            </a:xfrm>
            <a:prstGeom prst="rect">
              <a:avLst/>
            </a:prstGeom>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679210" y="5359778"/>
              <a:ext cx="539714" cy="360000"/>
            </a:xfrm>
            <a:prstGeom prst="rect">
              <a:avLst/>
            </a:prstGeom>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18348" y="5359778"/>
              <a:ext cx="539895" cy="360000"/>
            </a:xfrm>
            <a:prstGeom prst="rect">
              <a:avLst/>
            </a:prstGeom>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957667" y="5359778"/>
              <a:ext cx="539895" cy="360000"/>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596984" y="5359778"/>
              <a:ext cx="539895" cy="3600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0753" y="5853522"/>
              <a:ext cx="539895" cy="360000"/>
            </a:xfrm>
            <a:prstGeom prst="rect">
              <a:avLst/>
            </a:prstGeom>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40072" y="5853522"/>
              <a:ext cx="539895" cy="360000"/>
            </a:xfrm>
            <a:prstGeom prst="rect">
              <a:avLst/>
            </a:prstGeom>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318710" y="5853522"/>
              <a:ext cx="539895" cy="360000"/>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958029" y="5853522"/>
              <a:ext cx="539714" cy="360000"/>
            </a:xfrm>
            <a:prstGeom prst="rect">
              <a:avLst/>
            </a:prstGeom>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679391" y="5853522"/>
              <a:ext cx="539895" cy="360000"/>
            </a:xfrm>
            <a:prstGeom prst="rect">
              <a:avLst/>
            </a:prstGeom>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597165" y="5853522"/>
              <a:ext cx="539714" cy="360000"/>
            </a:xfrm>
            <a:prstGeom prst="rect">
              <a:avLst/>
            </a:prstGeom>
          </p:spPr>
        </p:pic>
      </p:grpSp>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42100" y="6339528"/>
            <a:ext cx="543816" cy="360000"/>
          </a:xfrm>
          <a:prstGeom prst="rect">
            <a:avLst/>
          </a:prstGeom>
        </p:spPr>
      </p:pic>
    </p:spTree>
    <p:extLst>
      <p:ext uri="{BB962C8B-B14F-4D97-AF65-F5344CB8AC3E}">
        <p14:creationId xmlns:p14="http://schemas.microsoft.com/office/powerpoint/2010/main" val="68940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4"/>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1"/>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8" y="-272186"/>
            <a:ext cx="7961747" cy="1325563"/>
          </a:xfrm>
        </p:spPr>
        <p:txBody>
          <a:bodyPr>
            <a:normAutofit/>
          </a:bodyPr>
          <a:lstStyle>
            <a:lvl1pPr algn="ctr">
              <a:defRPr sz="2625"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4"/>
            <a:ext cx="4114800" cy="365125"/>
          </a:xfrm>
        </p:spPr>
        <p:txBody>
          <a:bodyPr/>
          <a:lstStyle>
            <a:lvl1pPr>
              <a:defRPr i="1">
                <a:solidFill>
                  <a:srgbClr val="334186"/>
                </a:solidFill>
              </a:defRPr>
            </a:lvl1pPr>
          </a:lstStyle>
          <a:p>
            <a:pPr algn="l"/>
            <a:r>
              <a:rPr lang="en-GB"/>
              <a:t>R. Assmann - EuAPS Kickoff - 28 Feb 2023</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4941"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30832"/>
          </a:xfrm>
          <a:prstGeom prst="rect">
            <a:avLst/>
          </a:prstGeom>
          <a:noFill/>
        </p:spPr>
        <p:txBody>
          <a:bodyPr wrap="square" rtlCol="0">
            <a:spAutoFit/>
          </a:bodyPr>
          <a:lstStyle/>
          <a:p>
            <a:r>
              <a:rPr lang="en-GB" sz="450">
                <a:solidFill>
                  <a:srgbClr val="0055A5"/>
                </a:solidFill>
                <a:latin typeface="Arial Rounded MT Bold" panose="020F0704030504030204" pitchFamily="34" charset="0"/>
              </a:rPr>
              <a:t>Funded by the European Union</a:t>
            </a:r>
          </a:p>
        </p:txBody>
      </p:sp>
    </p:spTree>
    <p:extLst>
      <p:ext uri="{BB962C8B-B14F-4D97-AF65-F5344CB8AC3E}">
        <p14:creationId xmlns:p14="http://schemas.microsoft.com/office/powerpoint/2010/main" val="70390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54643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93876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 EuAPS Kickoff - 28 Feb 2023</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67526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 EuAPS Kickoff - 28 Feb 2023</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642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 EuAPS Kickoff - 28 Feb 2023</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27271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291454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068211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75430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09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contenuto 3"/>
          <p:cNvSpPr>
            <a:spLocks noGrp="1"/>
          </p:cNvSpPr>
          <p:nvPr>
            <p:ph sz="half" idx="2"/>
          </p:nvPr>
        </p:nvSpPr>
        <p:spPr>
          <a:xfrm>
            <a:off x="6197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Titolo 1"/>
          <p:cNvSpPr txBox="1">
            <a:spLocks/>
          </p:cNvSpPr>
          <p:nvPr userDrawn="1"/>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defTabSz="914400" rtl="0" eaLnBrk="1" latinLnBrk="0" hangingPunct="1">
              <a:spcBef>
                <a:spcPct val="0"/>
              </a:spcBef>
              <a:buNone/>
              <a:defRPr sz="2800" b="0" kern="120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sz="2800"/>
          </a:p>
        </p:txBody>
      </p:sp>
      <p:sp>
        <p:nvSpPr>
          <p:cNvPr id="9"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‹N›</a:t>
            </a:fld>
            <a:endParaRPr lang="it-IT" sz="1600">
              <a:solidFill>
                <a:schemeClr val="bg1">
                  <a:lumMod val="50000"/>
                </a:schemeClr>
              </a:solidFill>
              <a:latin typeface="Helvetica Neue Light"/>
            </a:endParaRPr>
          </a:p>
        </p:txBody>
      </p:sp>
      <p:sp>
        <p:nvSpPr>
          <p:cNvPr id="10"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97352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63560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endParaRPr lang="it-IT" dirty="0"/>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dirty="0"/>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dirty="0"/>
              <a:t>Click to </a:t>
            </a:r>
            <a:r>
              <a:rPr lang="it-IT" dirty="0" err="1"/>
              <a:t>edit</a:t>
            </a:r>
            <a:r>
              <a:rPr lang="it-IT" dirty="0"/>
              <a:t> date</a:t>
            </a:r>
          </a:p>
        </p:txBody>
      </p:sp>
      <p:pic>
        <p:nvPicPr>
          <p:cNvPr id="7" name="Immagine 6">
            <a:extLst>
              <a:ext uri="{FF2B5EF4-FFF2-40B4-BE49-F238E27FC236}">
                <a16:creationId xmlns:a16="http://schemas.microsoft.com/office/drawing/2014/main" id="{AEB000E7-4207-12B4-F83E-BB9A78780B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80065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endParaRPr lang="it-IT" dirty="0"/>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pic>
        <p:nvPicPr>
          <p:cNvPr id="9" name="Immagine 8">
            <a:extLst>
              <a:ext uri="{FF2B5EF4-FFF2-40B4-BE49-F238E27FC236}">
                <a16:creationId xmlns:a16="http://schemas.microsoft.com/office/drawing/2014/main" id="{B70D01B9-98A4-9D3B-A128-6BDDA26E4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108434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endParaRPr lang="it-IT" dirty="0"/>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Tree>
    <p:extLst>
      <p:ext uri="{BB962C8B-B14F-4D97-AF65-F5344CB8AC3E}">
        <p14:creationId xmlns:p14="http://schemas.microsoft.com/office/powerpoint/2010/main" val="414289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3534264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77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152704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388216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68403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13309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‹N›</a:t>
            </a:fld>
            <a:endParaRPr lang="it-IT" sz="1600">
              <a:solidFill>
                <a:schemeClr val="bg1">
                  <a:lumMod val="50000"/>
                </a:schemeClr>
              </a:solidFill>
              <a:latin typeface="Helvetica Neue Light"/>
            </a:endParaRPr>
          </a:p>
        </p:txBody>
      </p:sp>
      <p:sp>
        <p:nvSpPr>
          <p:cNvPr id="15"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6"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152146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endParaRPr lang="it-IT" dirty="0"/>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230065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3453871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17/06/2025</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Tree>
    <p:extLst>
      <p:ext uri="{BB962C8B-B14F-4D97-AF65-F5344CB8AC3E}">
        <p14:creationId xmlns:p14="http://schemas.microsoft.com/office/powerpoint/2010/main" val="902910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5"/>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7" y="6371740"/>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376587" y="6349997"/>
            <a:ext cx="768085" cy="369332"/>
          </a:xfrm>
          <a:prstGeom prst="rect">
            <a:avLst/>
          </a:prstGeom>
          <a:noFill/>
        </p:spPr>
        <p:txBody>
          <a:bodyPr wrap="square" rtlCol="0">
            <a:spAutoFit/>
          </a:bodyPr>
          <a:lstStyle/>
          <a:p>
            <a:fld id="{35C3533D-D346-4746-A382-458F3767D6EF}" type="slidenum">
              <a:rPr lang="it-IT" sz="1800" smtClean="0">
                <a:solidFill>
                  <a:schemeClr val="bg1">
                    <a:lumMod val="50000"/>
                  </a:schemeClr>
                </a:solidFill>
              </a:rPr>
              <a:t>‹N›</a:t>
            </a:fld>
            <a:endParaRPr lang="it-IT" sz="1800" dirty="0">
              <a:solidFill>
                <a:schemeClr val="bg1">
                  <a:lumMod val="50000"/>
                </a:schemeClr>
              </a:solidFill>
            </a:endParaRPr>
          </a:p>
        </p:txBody>
      </p:sp>
      <p:sp>
        <p:nvSpPr>
          <p:cNvPr id="13" name="Rettangolo 12"/>
          <p:cNvSpPr/>
          <p:nvPr userDrawn="1"/>
        </p:nvSpPr>
        <p:spPr>
          <a:xfrm>
            <a:off x="104375" y="6365386"/>
            <a:ext cx="1344149" cy="338554"/>
          </a:xfrm>
          <a:prstGeom prst="rect">
            <a:avLst/>
          </a:prstGeom>
        </p:spPr>
        <p:txBody>
          <a:bodyPr wrap="square">
            <a:spAutoFit/>
          </a:bodyPr>
          <a:lstStyle/>
          <a:p>
            <a:pPr algn="ctr"/>
            <a:r>
              <a:rPr lang="en-US" sz="1600" dirty="0">
                <a:solidFill>
                  <a:schemeClr val="tx1">
                    <a:lumMod val="50000"/>
                    <a:lumOff val="50000"/>
                  </a:schemeClr>
                </a:solidFill>
              </a:rPr>
              <a:t>A. Cianchi</a:t>
            </a:r>
          </a:p>
        </p:txBody>
      </p:sp>
      <p:pic>
        <p:nvPicPr>
          <p:cNvPr id="3" name="Immagine 2">
            <a:extLst>
              <a:ext uri="{FF2B5EF4-FFF2-40B4-BE49-F238E27FC236}">
                <a16:creationId xmlns:a16="http://schemas.microsoft.com/office/drawing/2014/main" id="{59135677-35EC-CA53-8C9E-39ADE7AAD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92" y="250694"/>
            <a:ext cx="1822265" cy="552659"/>
          </a:xfrm>
          <a:prstGeom prst="rect">
            <a:avLst/>
          </a:prstGeom>
        </p:spPr>
      </p:pic>
    </p:spTree>
    <p:extLst>
      <p:ext uri="{BB962C8B-B14F-4D97-AF65-F5344CB8AC3E}">
        <p14:creationId xmlns:p14="http://schemas.microsoft.com/office/powerpoint/2010/main" val="177241958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038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7" y="1939641"/>
            <a:ext cx="7813967" cy="1043855"/>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31" y="3153931"/>
            <a:ext cx="7813967" cy="812944"/>
          </a:xfrm>
        </p:spPr>
        <p:txBody>
          <a:bodyPr/>
          <a:lstStyle>
            <a:lvl1pPr marL="0" indent="0" algn="l">
              <a:buNone/>
              <a:defRPr sz="2400">
                <a:solidFill>
                  <a:srgbClr val="FFC000"/>
                </a:solidFill>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7" y="376193"/>
            <a:ext cx="27881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8" rIns="91428" bIns="45718">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44003" y="273561"/>
            <a:ext cx="2788151" cy="1261233"/>
          </a:xfrm>
          <a:prstGeom prst="rect">
            <a:avLst/>
          </a:prstGeom>
        </p:spPr>
      </p:pic>
      <p:sp>
        <p:nvSpPr>
          <p:cNvPr id="25" name="TextBox 24">
            <a:extLst>
              <a:ext uri="{FF2B5EF4-FFF2-40B4-BE49-F238E27FC236}">
                <a16:creationId xmlns:a16="http://schemas.microsoft.com/office/drawing/2014/main" id="{BFE90DE8-3BA8-471E-9749-65A67AA27786}"/>
              </a:ext>
            </a:extLst>
          </p:cNvPr>
          <p:cNvSpPr txBox="1"/>
          <p:nvPr userDrawn="1"/>
        </p:nvSpPr>
        <p:spPr>
          <a:xfrm>
            <a:off x="902493" y="6439389"/>
            <a:ext cx="3309467" cy="338555"/>
          </a:xfrm>
          <a:prstGeom prst="rect">
            <a:avLst/>
          </a:prstGeom>
          <a:noFill/>
        </p:spPr>
        <p:txBody>
          <a:bodyPr wrap="square" lIns="91428" tIns="45718" rIns="91428" bIns="45718" rtlCol="0">
            <a:spAutoFit/>
          </a:bodyPr>
          <a:lstStyle/>
          <a:p>
            <a:r>
              <a:rPr lang="en-GB" sz="800">
                <a:solidFill>
                  <a:schemeClr val="bg1"/>
                </a:solidFill>
              </a:rPr>
              <a:t>This project has received funding from the European Union’s Horizon 2020 research and innovation programme under grant agreement No 653782.</a:t>
            </a:r>
          </a:p>
        </p:txBody>
      </p:sp>
      <p:pic>
        <p:nvPicPr>
          <p:cNvPr id="26" name="Picture 25">
            <a:extLst>
              <a:ext uri="{FF2B5EF4-FFF2-40B4-BE49-F238E27FC236}">
                <a16:creationId xmlns:a16="http://schemas.microsoft.com/office/drawing/2014/main" id="{EC0846F4-509B-4FA4-A3BB-D53C82698E9F}"/>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68111" y="6453036"/>
            <a:ext cx="472111" cy="288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20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80"/>
            <a:ext cx="12192000" cy="40156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5"/>
            <a:ext cx="12192000" cy="80312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2"/>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544" y="83791"/>
            <a:ext cx="1421141" cy="610580"/>
          </a:xfrm>
          <a:prstGeom prst="rect">
            <a:avLst/>
          </a:prstGeom>
        </p:spPr>
      </p:pic>
      <p:pic>
        <p:nvPicPr>
          <p:cNvPr id="9" name="Picture 8">
            <a:extLst>
              <a:ext uri="{FF2B5EF4-FFF2-40B4-BE49-F238E27FC236}">
                <a16:creationId xmlns:a16="http://schemas.microsoft.com/office/drawing/2014/main" id="{26DBE863-E0D1-4AFD-ADD4-862FDCFD6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1892" y="183550"/>
            <a:ext cx="679856" cy="449147"/>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9"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5" y="6462572"/>
            <a:ext cx="6544711" cy="365125"/>
          </a:xfrm>
        </p:spPr>
        <p:txBody>
          <a:bodyPr/>
          <a:lstStyle>
            <a:lvl1pPr>
              <a:defRPr i="1">
                <a:solidFill>
                  <a:srgbClr val="334186"/>
                </a:solidFill>
              </a:defRPr>
            </a:lvl1pPr>
          </a:lstStyle>
          <a:p>
            <a:r>
              <a:rPr lang="en-GB"/>
              <a:t>R. Assmann &amp; M. Ferrario - TIARA - 19 Oct 2022</a:t>
            </a:r>
          </a:p>
        </p:txBody>
      </p:sp>
    </p:spTree>
    <p:extLst>
      <p:ext uri="{BB962C8B-B14F-4D97-AF65-F5344CB8AC3E}">
        <p14:creationId xmlns:p14="http://schemas.microsoft.com/office/powerpoint/2010/main" val="95819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269798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378470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&amp; M. Ferrario - TIARA - 19 Oct 2022</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51456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&amp; M. Ferrario - TIARA - 19 Oct 2022</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28832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Titolo presentazione</a:t>
            </a:r>
          </a:p>
        </p:txBody>
      </p:sp>
      <p:sp>
        <p:nvSpPr>
          <p:cNvPr id="13" name="Corpo livello uno…"/>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411312352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&amp; M. Ferrario - TIARA - 19 Oct 2022</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06453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08839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90645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113270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2" y="365133"/>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3" y="36513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359921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787FE-8CBB-6248-9619-3941DE55C1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18249"/>
            <a:ext cx="2111379" cy="539751"/>
          </a:xfrm>
          <a:prstGeom prst="rect">
            <a:avLst/>
          </a:prstGeom>
        </p:spPr>
      </p:pic>
      <p:pic>
        <p:nvPicPr>
          <p:cNvPr id="8" name="Picture 2" descr="Image result for clf logo las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229473" y="136341"/>
            <a:ext cx="770021" cy="752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20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577850" y="-647700"/>
            <a:ext cx="13373100" cy="8009467"/>
          </a:xfrm>
          <a:prstGeom prst="rect">
            <a:avLst/>
          </a:prstGeom>
        </p:spPr>
        <p:txBody>
          <a:bodyPr lIns="91439" tIns="45719" rIns="91439" bIns="45719" numCol="1" spcCol="38100">
            <a:noAutofit/>
          </a:bodyPr>
          <a:lstStyle/>
          <a:p>
            <a:endParaRPr/>
          </a:p>
        </p:txBody>
      </p:sp>
      <p:sp>
        <p:nvSpPr>
          <p:cNvPr id="22" name="Titolo presentazion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Titolo presentazione</a:t>
            </a:r>
          </a:p>
        </p:txBody>
      </p:sp>
      <p:sp>
        <p:nvSpPr>
          <p:cNvPr id="23" name="Corpo livello uno…"/>
          <p:cNvSpPr txBox="1">
            <a:spLocks noGrp="1"/>
          </p:cNvSpPr>
          <p:nvPr>
            <p:ph type="body" sz="quarter" idx="1" hasCustomPrompt="1"/>
          </p:nvPr>
        </p:nvSpPr>
        <p:spPr>
          <a:xfrm>
            <a:off x="603845" y="553069"/>
            <a:ext cx="10984311"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603250" y="5804955"/>
            <a:ext cx="10985500" cy="558477"/>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0270540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5486400" y="-101600"/>
            <a:ext cx="6072419" cy="7067550"/>
          </a:xfrm>
          <a:prstGeom prst="rect">
            <a:avLst/>
          </a:prstGeom>
        </p:spPr>
        <p:txBody>
          <a:bodyPr lIns="91439" tIns="45719" rIns="91439" bIns="45719" numCol="1" spcCol="38100">
            <a:noAutofit/>
          </a:bodyPr>
          <a:lstStyle/>
          <a:p>
            <a:endParaRPr/>
          </a:p>
        </p:txBody>
      </p:sp>
      <p:sp>
        <p:nvSpPr>
          <p:cNvPr id="33" name="Titolo"/>
          <p:cNvSpPr txBox="1">
            <a:spLocks noGrp="1"/>
          </p:cNvSpPr>
          <p:nvPr>
            <p:ph type="title" hasCustomPrompt="1"/>
          </p:nvPr>
        </p:nvSpPr>
        <p:spPr>
          <a:xfrm>
            <a:off x="603250" y="635000"/>
            <a:ext cx="4889500" cy="2941137"/>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603250" y="3530288"/>
            <a:ext cx="4889500" cy="2692712"/>
          </a:xfrm>
          <a:prstGeom prst="rect">
            <a:avLst/>
          </a:prstGeom>
        </p:spPr>
        <p:txBody>
          <a:bodyPr numCol="1" spcCol="38100"/>
          <a:lstStyle>
            <a:lvl1pPr marL="0" indent="0" defTabSz="412750">
              <a:lnSpc>
                <a:spcPct val="100000"/>
              </a:lnSpc>
              <a:spcBef>
                <a:spcPts val="0"/>
              </a:spcBef>
              <a:buSzTx/>
              <a:buNone/>
              <a:defRPr sz="2750" b="1"/>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0870679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7475947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603250" y="1186481"/>
            <a:ext cx="4889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603250" y="2124252"/>
            <a:ext cx="4889500" cy="4128316"/>
          </a:xfrm>
          <a:prstGeom prst="rect">
            <a:avLst/>
          </a:prstGeom>
        </p:spPr>
        <p:txBody>
          <a:bodyPr numCol="1" spcCol="38100"/>
          <a:lstStyle/>
          <a:p>
            <a:r>
              <a:t>Testo elenco puntato diapositiva</a:t>
            </a:r>
          </a:p>
        </p:txBody>
      </p:sp>
      <p:sp>
        <p:nvSpPr>
          <p:cNvPr id="62" name="Pappardelle con burro al prezzemolo, nocciole tostate e scaglie di parmigiano"/>
          <p:cNvSpPr>
            <a:spLocks noGrp="1"/>
          </p:cNvSpPr>
          <p:nvPr>
            <p:ph type="pic" idx="22"/>
          </p:nvPr>
        </p:nvSpPr>
        <p:spPr>
          <a:xfrm>
            <a:off x="6096000" y="-203633"/>
            <a:ext cx="5458437" cy="7277917"/>
          </a:xfrm>
          <a:prstGeom prst="rect">
            <a:avLst/>
          </a:prstGeom>
        </p:spPr>
        <p:txBody>
          <a:bodyPr lIns="91439" tIns="45719" rIns="91439" bIns="45719" numCol="1" spcCol="38100">
            <a:noAutofit/>
          </a:bodyPr>
          <a:lstStyle/>
          <a:p>
            <a:endParaRPr/>
          </a:p>
        </p:txBody>
      </p:sp>
      <p:sp>
        <p:nvSpPr>
          <p:cNvPr id="63" name="Titolo"/>
          <p:cNvSpPr txBox="1">
            <a:spLocks noGrp="1"/>
          </p:cNvSpPr>
          <p:nvPr>
            <p:ph type="title" hasCustomPrompt="1"/>
          </p:nvPr>
        </p:nvSpPr>
        <p:spPr>
          <a:xfrm>
            <a:off x="603250" y="539750"/>
            <a:ext cx="4889500" cy="71755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88467146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3.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2.png"/><Relationship Id="rId2" Type="http://schemas.openxmlformats.org/officeDocument/2006/relationships/slideLayout" Target="../slideLayouts/slideLayout32.xml"/><Relationship Id="rId16" Type="http://schemas.openxmlformats.org/officeDocument/2006/relationships/image" Target="../media/image21.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0.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53233-28A5-4BE6-9ECF-91943AB1B905}" type="datetimeFigureOut">
              <a:rPr lang="en-US" smtClean="0"/>
              <a:t>6/17/2025</a:t>
            </a:fld>
            <a:endParaRPr lang="en-US" dirty="0"/>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81E3-3265-45EE-A2C3-C9AF2D303D91}" type="slidenum">
              <a:rPr lang="en-US" smtClean="0"/>
              <a:t>‹N›</a:t>
            </a:fld>
            <a:endParaRPr lang="en-US" dirty="0"/>
          </a:p>
        </p:txBody>
      </p:sp>
    </p:spTree>
    <p:extLst>
      <p:ext uri="{BB962C8B-B14F-4D97-AF65-F5344CB8AC3E}">
        <p14:creationId xmlns:p14="http://schemas.microsoft.com/office/powerpoint/2010/main" val="265700030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2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Neue Light"/>
          <a:ea typeface="Helvetica Neue Light"/>
          <a:cs typeface="Helvetica Neue Light"/>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Neue Light"/>
          <a:ea typeface="Helvetica Neue Light"/>
          <a:cs typeface="Helvetica Neue Light"/>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Neue Light"/>
          <a:ea typeface="Helvetica Neue Light"/>
          <a:cs typeface="Helvetica Neue Light"/>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hasCustomPrompt="1"/>
          </p:nvPr>
        </p:nvSpPr>
        <p:spPr>
          <a:xfrm>
            <a:off x="603250" y="2124252"/>
            <a:ext cx="10985500" cy="4128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Testo elenco puntato diapositiva</a:t>
            </a:r>
          </a:p>
          <a:p>
            <a:pPr lvl="1"/>
            <a:endParaRPr/>
          </a:p>
          <a:p>
            <a:pPr lvl="2"/>
            <a:endParaRPr/>
          </a:p>
          <a:p>
            <a:pPr lvl="3"/>
            <a:endParaRPr/>
          </a:p>
          <a:p>
            <a:pPr lvl="4"/>
            <a:endParaRPr/>
          </a:p>
        </p:txBody>
      </p:sp>
      <p:sp>
        <p:nvSpPr>
          <p:cNvPr id="3" name="Numero diapositiva"/>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t>‹N›</a:t>
            </a:fld>
            <a:endParaRPr dirty="0"/>
          </a:p>
        </p:txBody>
      </p:sp>
      <p:sp>
        <p:nvSpPr>
          <p:cNvPr id="4" name="Titolo Testo"/>
          <p:cNvSpPr txBox="1">
            <a:spLocks noGrp="1"/>
          </p:cNvSpPr>
          <p:nvPr>
            <p:ph type="title"/>
          </p:nvPr>
        </p:nvSpPr>
        <p:spPr>
          <a:xfrm>
            <a:off x="1826683" y="1371600"/>
            <a:ext cx="9753601" cy="752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 Testo</a:t>
            </a:r>
          </a:p>
        </p:txBody>
      </p:sp>
    </p:spTree>
    <p:extLst>
      <p:ext uri="{BB962C8B-B14F-4D97-AF65-F5344CB8AC3E}">
        <p14:creationId xmlns:p14="http://schemas.microsoft.com/office/powerpoint/2010/main" val="863498170"/>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R. </a:t>
            </a:r>
            <a:r>
              <a:rPr lang="en-GB" dirty="0" err="1"/>
              <a:t>Assmann</a:t>
            </a:r>
            <a:r>
              <a:rPr lang="en-GB" dirty="0"/>
              <a:t> - EuAPS </a:t>
            </a:r>
            <a:r>
              <a:rPr lang="en-GB" dirty="0" err="1"/>
              <a:t>Kickoff</a:t>
            </a:r>
            <a:r>
              <a:rPr lang="en-GB" dirty="0"/>
              <a:t> - 28 Feb 2023</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94733465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5"/>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6"/>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endParaRPr lang="it-IT" dirty="0"/>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dirty="0"/>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endParaRPr lang="it-IT" dirty="0"/>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dirty="0"/>
          </a:p>
        </p:txBody>
      </p:sp>
      <p:pic>
        <p:nvPicPr>
          <p:cNvPr id="10" name="Immagine 9">
            <a:extLst>
              <a:ext uri="{FF2B5EF4-FFF2-40B4-BE49-F238E27FC236}">
                <a16:creationId xmlns:a16="http://schemas.microsoft.com/office/drawing/2014/main" id="{D6E02D7F-D305-1A25-E550-CE108B0614D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3239" y="62737"/>
            <a:ext cx="1572931" cy="864899"/>
          </a:xfrm>
          <a:prstGeom prst="rect">
            <a:avLst/>
          </a:prstGeom>
        </p:spPr>
      </p:pic>
      <p:pic>
        <p:nvPicPr>
          <p:cNvPr id="11" name="Immagine 10">
            <a:extLst>
              <a:ext uri="{FF2B5EF4-FFF2-40B4-BE49-F238E27FC236}">
                <a16:creationId xmlns:a16="http://schemas.microsoft.com/office/drawing/2014/main" id="{B9AE9434-113A-1FB8-6529-223D44E88F9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123543222"/>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r>
              <a:rPr lang="en-GB" dirty="0"/>
              <a:t>R. Assmann &amp; M. Ferrario - TIARA - 19 Oct 2022</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3A3A6714-3D1F-4857-9904-D935B84167FA}" type="slidenum">
              <a:rPr lang="en-GB" smtClean="0"/>
              <a:t>‹N›</a:t>
            </a:fld>
            <a:endParaRPr lang="en-GB" dirty="0"/>
          </a:p>
        </p:txBody>
      </p:sp>
    </p:spTree>
    <p:extLst>
      <p:ext uri="{BB962C8B-B14F-4D97-AF65-F5344CB8AC3E}">
        <p14:creationId xmlns:p14="http://schemas.microsoft.com/office/powerpoint/2010/main" val="279248444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Lst>
  <p:hf sldNum="0" hdr="0" dt="0"/>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F93EE-4C28-9D71-8994-C9801F35A90F}"/>
              </a:ext>
            </a:extLst>
          </p:cNvPr>
          <p:cNvGrpSpPr/>
          <p:nvPr/>
        </p:nvGrpSpPr>
        <p:grpSpPr>
          <a:xfrm>
            <a:off x="2102923" y="2251494"/>
            <a:ext cx="9005451" cy="1921530"/>
            <a:chOff x="3471990" y="2100371"/>
            <a:chExt cx="7963518" cy="1921530"/>
          </a:xfrm>
        </p:grpSpPr>
        <p:sp>
          <p:nvSpPr>
            <p:cNvPr id="6" name="Title 1">
              <a:extLst>
                <a:ext uri="{FF2B5EF4-FFF2-40B4-BE49-F238E27FC236}">
                  <a16:creationId xmlns:a16="http://schemas.microsoft.com/office/drawing/2014/main" id="{858D7EB2-A12D-B475-1B27-469ED296966C}"/>
                </a:ext>
              </a:extLst>
            </p:cNvPr>
            <p:cNvSpPr txBox="1">
              <a:spLocks/>
            </p:cNvSpPr>
            <p:nvPr/>
          </p:nvSpPr>
          <p:spPr>
            <a:xfrm>
              <a:off x="3471990" y="2100371"/>
              <a:ext cx="7820025" cy="974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anchor="b">
              <a:noAutofit/>
            </a:bodyPr>
            <a:lstStyle>
              <a:lvl1pPr marL="0" marR="0" indent="0" algn="l" defTabSz="1828800" rtl="0" latinLnBrk="0">
                <a:lnSpc>
                  <a:spcPct val="90000"/>
                </a:lnSpc>
                <a:spcBef>
                  <a:spcPts val="0"/>
                </a:spcBef>
                <a:spcAft>
                  <a:spcPts val="0"/>
                </a:spcAft>
                <a:buClrTx/>
                <a:buSzTx/>
                <a:buFontTx/>
                <a:buNone/>
                <a:tabLst/>
                <a:defRPr sz="9600" b="0" i="0" u="none" strike="noStrike" cap="none" spc="0" baseline="0">
                  <a:solidFill>
                    <a:srgbClr val="FFFFFF"/>
                  </a:solidFill>
                  <a:uFillTx/>
                  <a:latin typeface="Calibri Light"/>
                  <a:ea typeface="Calibri Light"/>
                  <a:cs typeface="Calibri Light"/>
                  <a:sym typeface="Calibri Light"/>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defTabSz="914400">
                <a:defRPr/>
              </a:pPr>
              <a:r>
                <a:rPr lang="en-GB" sz="4000" b="1" dirty="0">
                  <a:solidFill>
                    <a:schemeClr val="bg1"/>
                  </a:solidFill>
                  <a:ea typeface="Helvetica Neue"/>
                  <a:cs typeface="Helvetica Neue"/>
                </a:rPr>
                <a:t>Chapter 25 :</a:t>
              </a:r>
              <a:r>
                <a:rPr lang="en-GB" sz="4000" b="1" dirty="0">
                  <a:solidFill>
                    <a:prstClr val="white"/>
                  </a:solidFill>
                  <a:ea typeface="Helvetica Neue"/>
                  <a:cs typeface="Helvetica Neue"/>
                </a:rPr>
                <a:t> </a:t>
              </a:r>
              <a:r>
                <a:rPr lang="it-IT" sz="4000" dirty="0"/>
                <a:t>System Engineering  </a:t>
              </a:r>
              <a:endParaRPr lang="en-GB" sz="4000" b="1" dirty="0">
                <a:solidFill>
                  <a:prstClr val="white"/>
                </a:solidFill>
                <a:ea typeface="Helvetica Neue"/>
                <a:cs typeface="Helvetica Neue"/>
              </a:endParaRPr>
            </a:p>
          </p:txBody>
        </p:sp>
        <p:sp>
          <p:nvSpPr>
            <p:cNvPr id="7" name="Subtitle 2">
              <a:extLst>
                <a:ext uri="{FF2B5EF4-FFF2-40B4-BE49-F238E27FC236}">
                  <a16:creationId xmlns:a16="http://schemas.microsoft.com/office/drawing/2014/main" id="{9DE95386-71B5-40A5-D6A1-FBA8068BAF15}"/>
                </a:ext>
              </a:extLst>
            </p:cNvPr>
            <p:cNvSpPr txBox="1">
              <a:spLocks/>
            </p:cNvSpPr>
            <p:nvPr/>
          </p:nvSpPr>
          <p:spPr>
            <a:xfrm>
              <a:off x="3471990" y="3203731"/>
              <a:ext cx="7963518" cy="818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numCol="1" spcCol="38100">
              <a:noAutofit/>
            </a:bodyPr>
            <a:lstStyle>
              <a:lvl1pPr marL="0" marR="0" indent="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1pPr>
              <a:lvl2pPr marL="0" marR="0" indent="4572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2pPr>
              <a:lvl3pPr marL="0" marR="0" indent="9144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3pPr>
              <a:lvl4pPr marL="0" marR="0" indent="13716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4pPr>
              <a:lvl5pPr marL="0" marR="0" indent="18288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marR="0" lvl="0" indent="0" algn="ctr" defTabSz="457200" rtl="0" eaLnBrk="1" fontAlgn="auto" latinLnBrk="0" hangingPunct="1">
                <a:lnSpc>
                  <a:spcPct val="90000"/>
                </a:lnSpc>
                <a:spcBef>
                  <a:spcPts val="500"/>
                </a:spcBef>
                <a:spcAft>
                  <a:spcPts val="0"/>
                </a:spcAft>
                <a:buClrTx/>
                <a:buSzTx/>
                <a:buFontTx/>
                <a:buNone/>
                <a:tabLst/>
                <a:defRPr/>
              </a:pPr>
              <a:r>
                <a:rPr lang="en-GB" sz="2800" dirty="0">
                  <a:solidFill>
                    <a:schemeClr val="bg1"/>
                  </a:solidFill>
                  <a:ea typeface="+mn-ea"/>
                  <a:cs typeface="+mn-cs"/>
                </a:rPr>
                <a:t>Fara Cioeta</a:t>
              </a:r>
            </a:p>
            <a:p>
              <a:pPr marL="0" marR="0" lvl="0" indent="0" algn="ctr" defTabSz="457200" rtl="0" eaLnBrk="1" fontAlgn="auto" latinLnBrk="0" hangingPunct="1">
                <a:lnSpc>
                  <a:spcPct val="90000"/>
                </a:lnSpc>
                <a:spcBef>
                  <a:spcPts val="500"/>
                </a:spcBef>
                <a:spcAft>
                  <a:spcPts val="0"/>
                </a:spcAft>
                <a:buClrTx/>
                <a:buSzTx/>
                <a:buFontTx/>
                <a:buNone/>
                <a:tabLst/>
                <a:defRPr/>
              </a:pPr>
              <a:r>
                <a:rPr lang="en-GB" sz="2800" dirty="0">
                  <a:solidFill>
                    <a:schemeClr val="bg1"/>
                  </a:solidFill>
                  <a:ea typeface="+mn-ea"/>
                  <a:cs typeface="+mn-cs"/>
                </a:rPr>
                <a:t>Configuration Manager </a:t>
              </a:r>
              <a:r>
                <a:rPr lang="en-GB" sz="2800" dirty="0" err="1">
                  <a:solidFill>
                    <a:schemeClr val="bg1"/>
                  </a:solidFill>
                  <a:ea typeface="+mn-ea"/>
                  <a:cs typeface="+mn-cs"/>
                </a:rPr>
                <a:t>EuPRAXIA@SPAR_LAB</a:t>
              </a:r>
              <a:endParaRPr lang="en-GB" sz="2800" dirty="0">
                <a:solidFill>
                  <a:schemeClr val="bg1"/>
                </a:solidFill>
                <a:ea typeface="+mn-ea"/>
                <a:cs typeface="+mn-cs"/>
              </a:endParaRPr>
            </a:p>
            <a:p>
              <a:pPr marL="0" marR="0" lvl="0" indent="0" algn="ctr" defTabSz="457200" rtl="0" eaLnBrk="1" fontAlgn="auto" latinLnBrk="0" hangingPunct="1">
                <a:lnSpc>
                  <a:spcPct val="90000"/>
                </a:lnSpc>
                <a:spcBef>
                  <a:spcPts val="500"/>
                </a:spcBef>
                <a:spcAft>
                  <a:spcPts val="0"/>
                </a:spcAft>
                <a:buClrTx/>
                <a:buSzTx/>
                <a:buFontTx/>
                <a:buNone/>
                <a:tabLst/>
                <a:defRPr/>
              </a:pPr>
              <a:r>
                <a:rPr lang="en-GB" sz="2800" dirty="0">
                  <a:solidFill>
                    <a:schemeClr val="bg1"/>
                  </a:solidFill>
                  <a:ea typeface="+mn-ea"/>
                  <a:cs typeface="+mn-cs"/>
                </a:rPr>
                <a:t>INFN- LNF</a:t>
              </a:r>
            </a:p>
            <a:p>
              <a:pPr marL="0" marR="0" lvl="0" indent="0" algn="ctr" defTabSz="457200" rtl="0" eaLnBrk="1" fontAlgn="auto" latinLnBrk="0" hangingPunct="1">
                <a:lnSpc>
                  <a:spcPct val="90000"/>
                </a:lnSpc>
                <a:spcBef>
                  <a:spcPts val="500"/>
                </a:spcBef>
                <a:spcAft>
                  <a:spcPts val="0"/>
                </a:spcAft>
                <a:buClrTx/>
                <a:buSzTx/>
                <a:buFontTx/>
                <a:buNone/>
                <a:tabLst/>
                <a:defRPr/>
              </a:pPr>
              <a:endParaRPr lang="en-GB" sz="2800" dirty="0">
                <a:solidFill>
                  <a:schemeClr val="bg1"/>
                </a:solidFill>
                <a:ea typeface="+mn-ea"/>
                <a:cs typeface="+mn-cs"/>
              </a:endParaRPr>
            </a:p>
          </p:txBody>
        </p:sp>
      </p:grpSp>
      <p:sp>
        <p:nvSpPr>
          <p:cNvPr id="4" name="Freeform 3" descr="A blue background with yellow stars  Description automatically generated with low confidence">
            <a:extLst>
              <a:ext uri="{FF2B5EF4-FFF2-40B4-BE49-F238E27FC236}">
                <a16:creationId xmlns:a16="http://schemas.microsoft.com/office/drawing/2014/main" id="{FC243C57-3F4E-8A92-5C10-D978C7EFD7AD}"/>
              </a:ext>
            </a:extLst>
          </p:cNvPr>
          <p:cNvSpPr/>
          <p:nvPr/>
        </p:nvSpPr>
        <p:spPr>
          <a:xfrm>
            <a:off x="534197" y="5979609"/>
            <a:ext cx="815724" cy="540000"/>
          </a:xfrm>
          <a:custGeom>
            <a:avLst/>
            <a:gdLst/>
            <a:ahLst/>
            <a:cxnLst/>
            <a:rect l="l" t="t" r="r" b="b"/>
            <a:pathLst>
              <a:path w="815724" h="540000">
                <a:moveTo>
                  <a:pt x="0" y="0"/>
                </a:moveTo>
                <a:lnTo>
                  <a:pt x="815724" y="0"/>
                </a:lnTo>
                <a:lnTo>
                  <a:pt x="815724" y="540000"/>
                </a:lnTo>
                <a:lnTo>
                  <a:pt x="0" y="540000"/>
                </a:lnTo>
                <a:lnTo>
                  <a:pt x="0" y="0"/>
                </a:lnTo>
                <a:close/>
              </a:path>
            </a:pathLst>
          </a:custGeom>
          <a:blipFill>
            <a:blip r:embed="rId3"/>
            <a:stretch>
              <a:fillRect t="-96" b="-96"/>
            </a:stretch>
          </a:blipFill>
        </p:spPr>
        <p:txBody>
          <a:bodyPr/>
          <a:lstStyle/>
          <a:p>
            <a:endParaRPr lang="en-IT"/>
          </a:p>
        </p:txBody>
      </p:sp>
      <p:sp>
        <p:nvSpPr>
          <p:cNvPr id="8" name="TextBox 6">
            <a:extLst>
              <a:ext uri="{FF2B5EF4-FFF2-40B4-BE49-F238E27FC236}">
                <a16:creationId xmlns:a16="http://schemas.microsoft.com/office/drawing/2014/main" id="{340FA1B7-5D18-B55E-47CF-BCDFA7DC8B43}"/>
              </a:ext>
            </a:extLst>
          </p:cNvPr>
          <p:cNvSpPr txBox="1"/>
          <p:nvPr/>
        </p:nvSpPr>
        <p:spPr>
          <a:xfrm>
            <a:off x="1424848" y="6007478"/>
            <a:ext cx="3349033" cy="538609"/>
          </a:xfrm>
          <a:prstGeom prst="rect">
            <a:avLst/>
          </a:prstGeom>
        </p:spPr>
        <p:txBody>
          <a:bodyPr wrap="square" lIns="0" tIns="0" rIns="0" bIns="0" rtlCol="0" anchor="t">
            <a:spAutoFit/>
          </a:bodyPr>
          <a:lstStyle/>
          <a:p>
            <a:pPr algn="just">
              <a:lnSpc>
                <a:spcPts val="1439"/>
              </a:lnSpc>
            </a:pPr>
            <a:r>
              <a:rPr lang="en-US" sz="1200" spc="11" dirty="0">
                <a:solidFill>
                  <a:srgbClr val="FFFFFF"/>
                </a:solidFill>
                <a:latin typeface="TT Rounds Condensed"/>
                <a:ea typeface="TT Rounds Condensed"/>
                <a:cs typeface="TT Rounds Condensed"/>
                <a:sym typeface="TT Rounds Condensed"/>
              </a:rPr>
              <a:t>This project has received funding from the European Union´s Horizon Europe research and innovation program under grant agreement No. 101079773</a:t>
            </a:r>
          </a:p>
        </p:txBody>
      </p:sp>
      <p:sp>
        <p:nvSpPr>
          <p:cNvPr id="3" name="TextBox 2">
            <a:extLst>
              <a:ext uri="{FF2B5EF4-FFF2-40B4-BE49-F238E27FC236}">
                <a16:creationId xmlns:a16="http://schemas.microsoft.com/office/drawing/2014/main" id="{24513CBF-C0A3-974C-06EC-0B493B2DC357}"/>
              </a:ext>
            </a:extLst>
          </p:cNvPr>
          <p:cNvSpPr txBox="1"/>
          <p:nvPr/>
        </p:nvSpPr>
        <p:spPr>
          <a:xfrm>
            <a:off x="7171980" y="6015945"/>
            <a:ext cx="403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IX TDR Review Committee Meeting</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June 16-18, 2025</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634-C59D-9173-4287-7728BFB27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B89228-D8F0-B03B-7FB8-67AB8F9C7111}"/>
              </a:ext>
            </a:extLst>
          </p:cNvPr>
          <p:cNvSpPr>
            <a:spLocks noGrp="1"/>
          </p:cNvSpPr>
          <p:nvPr>
            <p:ph type="title"/>
          </p:nvPr>
        </p:nvSpPr>
        <p:spPr/>
        <p:txBody>
          <a:bodyPr/>
          <a:lstStyle/>
          <a:p>
            <a:r>
              <a:rPr lang="en-IT" dirty="0"/>
              <a:t>My Area</a:t>
            </a:r>
          </a:p>
        </p:txBody>
      </p:sp>
      <p:pic>
        <p:nvPicPr>
          <p:cNvPr id="4" name="Picture 3">
            <a:extLst>
              <a:ext uri="{FF2B5EF4-FFF2-40B4-BE49-F238E27FC236}">
                <a16:creationId xmlns:a16="http://schemas.microsoft.com/office/drawing/2014/main" id="{88E68D00-31BD-10BA-6178-64583E1D5F0D}"/>
              </a:ext>
            </a:extLst>
          </p:cNvPr>
          <p:cNvPicPr>
            <a:picLocks noChangeAspect="1"/>
          </p:cNvPicPr>
          <p:nvPr/>
        </p:nvPicPr>
        <p:blipFill>
          <a:blip r:embed="rId3"/>
          <a:srcRect t="18316" b="26000"/>
          <a:stretch/>
        </p:blipFill>
        <p:spPr>
          <a:xfrm>
            <a:off x="155863" y="3042917"/>
            <a:ext cx="6920486" cy="2272033"/>
          </a:xfrm>
          <a:prstGeom prst="rect">
            <a:avLst/>
          </a:prstGeom>
        </p:spPr>
      </p:pic>
      <p:sp>
        <p:nvSpPr>
          <p:cNvPr id="7" name="Doughnut 6">
            <a:extLst>
              <a:ext uri="{FF2B5EF4-FFF2-40B4-BE49-F238E27FC236}">
                <a16:creationId xmlns:a16="http://schemas.microsoft.com/office/drawing/2014/main" id="{4BD3E75E-F134-FEC5-D040-600661C81234}"/>
              </a:ext>
            </a:extLst>
          </p:cNvPr>
          <p:cNvSpPr/>
          <p:nvPr/>
        </p:nvSpPr>
        <p:spPr>
          <a:xfrm>
            <a:off x="285611" y="3140825"/>
            <a:ext cx="6600327" cy="1813442"/>
          </a:xfrm>
          <a:prstGeom prst="donut">
            <a:avLst>
              <a:gd name="adj" fmla="val 69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solidFill>
                <a:schemeClr val="tx1"/>
              </a:solidFill>
            </a:endParaRPr>
          </a:p>
        </p:txBody>
      </p:sp>
      <p:sp>
        <p:nvSpPr>
          <p:cNvPr id="8" name="CasellaDiTesto 7">
            <a:extLst>
              <a:ext uri="{FF2B5EF4-FFF2-40B4-BE49-F238E27FC236}">
                <a16:creationId xmlns:a16="http://schemas.microsoft.com/office/drawing/2014/main" id="{F555E769-C641-686B-BB71-3B48D3523024}"/>
              </a:ext>
            </a:extLst>
          </p:cNvPr>
          <p:cNvSpPr txBox="1"/>
          <p:nvPr/>
        </p:nvSpPr>
        <p:spPr>
          <a:xfrm>
            <a:off x="590956" y="5457325"/>
            <a:ext cx="11601044" cy="1000274"/>
          </a:xfrm>
          <a:prstGeom prst="rect">
            <a:avLst/>
          </a:prstGeom>
          <a:noFill/>
        </p:spPr>
        <p:txBody>
          <a:bodyPr wrap="square">
            <a:spAutoFit/>
          </a:bodyPr>
          <a:lstStyle/>
          <a:p>
            <a:r>
              <a:rPr lang="en-US" sz="2000" kern="0" dirty="0">
                <a:effectLst/>
                <a:latin typeface="Segoe UI" panose="020B0502040204020203" pitchFamily="34" charset="0"/>
                <a:ea typeface="Times New Roman" panose="02020603050405020304" pitchFamily="18" charset="0"/>
              </a:rPr>
              <a:t>The scope of System Engineering is comprehensive, as it oversees various management aspects related to the development of the accelerator machine.</a:t>
            </a:r>
            <a:br>
              <a:rPr lang="en-US" sz="2000" kern="0" dirty="0">
                <a:effectLst/>
                <a:latin typeface="Segoe UI" panose="020B0502040204020203" pitchFamily="34" charset="0"/>
                <a:ea typeface="Times New Roman" panose="02020603050405020304" pitchFamily="18" charset="0"/>
              </a:rPr>
            </a:br>
            <a:endParaRPr lang="it-IT" dirty="0"/>
          </a:p>
        </p:txBody>
      </p:sp>
      <p:sp>
        <p:nvSpPr>
          <p:cNvPr id="2" name="Footer Placeholder 3">
            <a:extLst>
              <a:ext uri="{FF2B5EF4-FFF2-40B4-BE49-F238E27FC236}">
                <a16:creationId xmlns:a16="http://schemas.microsoft.com/office/drawing/2014/main" id="{FC3C61A6-B04D-018F-96E1-1B090598D8C6}"/>
              </a:ext>
            </a:extLst>
          </p:cNvPr>
          <p:cNvSpPr>
            <a:spLocks noGrp="1"/>
          </p:cNvSpPr>
          <p:nvPr>
            <p:ph type="ftr" sz="quarter" idx="13"/>
          </p:nvPr>
        </p:nvSpPr>
        <p:spPr>
          <a:xfrm>
            <a:off x="-153233" y="6492875"/>
            <a:ext cx="6544711" cy="365125"/>
          </a:xfrm>
        </p:spPr>
        <p:txBody>
          <a:bodyPr/>
          <a:lstStyle/>
          <a:p>
            <a:pPr>
              <a:spcAft>
                <a:spcPts val="600"/>
              </a:spcAft>
            </a:pPr>
            <a:r>
              <a:rPr lang="en-GB" sz="1200" dirty="0"/>
              <a:t>F. Cioeta, System Engineering, IX </a:t>
            </a:r>
            <a:r>
              <a:rPr lang="en-GB" sz="1200" dirty="0" err="1"/>
              <a:t>EuPRAXIA@SPARC_LAB</a:t>
            </a:r>
            <a:r>
              <a:rPr lang="en-GB" sz="1200" dirty="0"/>
              <a:t> TRD Review Meeting, LNF 16-18 June 2025</a:t>
            </a:r>
          </a:p>
        </p:txBody>
      </p:sp>
      <p:sp>
        <p:nvSpPr>
          <p:cNvPr id="5" name="CasellaDiTesto 4">
            <a:extLst>
              <a:ext uri="{FF2B5EF4-FFF2-40B4-BE49-F238E27FC236}">
                <a16:creationId xmlns:a16="http://schemas.microsoft.com/office/drawing/2014/main" id="{A5FA735A-6D36-65A5-9866-99B5A975254C}"/>
              </a:ext>
            </a:extLst>
          </p:cNvPr>
          <p:cNvSpPr txBox="1"/>
          <p:nvPr/>
        </p:nvSpPr>
        <p:spPr>
          <a:xfrm>
            <a:off x="11767697" y="6536937"/>
            <a:ext cx="277385" cy="276999"/>
          </a:xfrm>
          <a:prstGeom prst="rect">
            <a:avLst/>
          </a:prstGeom>
          <a:noFill/>
        </p:spPr>
        <p:txBody>
          <a:bodyPr wrap="square" rtlCol="0">
            <a:spAutoFit/>
          </a:bodyPr>
          <a:lstStyle/>
          <a:p>
            <a:r>
              <a:rPr lang="it-IT" sz="1200" dirty="0"/>
              <a:t>2</a:t>
            </a:r>
          </a:p>
        </p:txBody>
      </p:sp>
      <p:pic>
        <p:nvPicPr>
          <p:cNvPr id="6" name="Immagine 5" descr="Immagine che contiene testo, schermata, numero, software&#10;&#10;Il contenuto generato dall'IA potrebbe non essere corretto.">
            <a:extLst>
              <a:ext uri="{FF2B5EF4-FFF2-40B4-BE49-F238E27FC236}">
                <a16:creationId xmlns:a16="http://schemas.microsoft.com/office/drawing/2014/main" id="{7E86739C-D8BC-C4D0-98A5-561D9B95A12D}"/>
              </a:ext>
            </a:extLst>
          </p:cNvPr>
          <p:cNvPicPr>
            <a:picLocks noChangeAspect="1"/>
          </p:cNvPicPr>
          <p:nvPr/>
        </p:nvPicPr>
        <p:blipFill>
          <a:blip r:embed="rId4" cstate="print">
            <a:extLst>
              <a:ext uri="{28A0092B-C50C-407E-A947-70E740481C1C}">
                <a14:useLocalDpi xmlns:a14="http://schemas.microsoft.com/office/drawing/2010/main" val="0"/>
              </a:ext>
            </a:extLst>
          </a:blip>
          <a:srcRect t="39908" b="6622"/>
          <a:stretch>
            <a:fillRect/>
          </a:stretch>
        </p:blipFill>
        <p:spPr>
          <a:xfrm>
            <a:off x="51955" y="876685"/>
            <a:ext cx="4696914" cy="1771651"/>
          </a:xfrm>
          <a:prstGeom prst="rect">
            <a:avLst/>
          </a:prstGeom>
        </p:spPr>
      </p:pic>
      <p:pic>
        <p:nvPicPr>
          <p:cNvPr id="9" name="Immagine 8" descr="Immagine che contiene testo, schermata, Carattere, software&#10;&#10;Il contenuto generato dall'IA potrebbe non essere corretto.">
            <a:extLst>
              <a:ext uri="{FF2B5EF4-FFF2-40B4-BE49-F238E27FC236}">
                <a16:creationId xmlns:a16="http://schemas.microsoft.com/office/drawing/2014/main" id="{0AF2D896-5137-96C7-D9FA-5C03459AB8E4}"/>
              </a:ext>
            </a:extLst>
          </p:cNvPr>
          <p:cNvPicPr>
            <a:picLocks noChangeAspect="1"/>
          </p:cNvPicPr>
          <p:nvPr/>
        </p:nvPicPr>
        <p:blipFill>
          <a:blip r:embed="rId5" cstate="print">
            <a:extLst>
              <a:ext uri="{28A0092B-C50C-407E-A947-70E740481C1C}">
                <a14:useLocalDpi xmlns:a14="http://schemas.microsoft.com/office/drawing/2010/main" val="0"/>
              </a:ext>
            </a:extLst>
          </a:blip>
          <a:srcRect t="52773" r="28805" b="2774"/>
          <a:stretch>
            <a:fillRect/>
          </a:stretch>
        </p:blipFill>
        <p:spPr>
          <a:xfrm>
            <a:off x="4850043" y="827034"/>
            <a:ext cx="4357197" cy="1919210"/>
          </a:xfrm>
          <a:prstGeom prst="rect">
            <a:avLst/>
          </a:prstGeom>
        </p:spPr>
      </p:pic>
      <p:pic>
        <p:nvPicPr>
          <p:cNvPr id="11" name="Immagine 10" descr="Immagine che contiene testo, schermata, diagramma, Carattere&#10;&#10;Il contenuto generato dall'IA potrebbe non essere corretto.">
            <a:extLst>
              <a:ext uri="{FF2B5EF4-FFF2-40B4-BE49-F238E27FC236}">
                <a16:creationId xmlns:a16="http://schemas.microsoft.com/office/drawing/2014/main" id="{17FE5578-F4FA-72DB-B9E0-44D0A2F83B91}"/>
              </a:ext>
            </a:extLst>
          </p:cNvPr>
          <p:cNvPicPr>
            <a:picLocks noChangeAspect="1"/>
          </p:cNvPicPr>
          <p:nvPr/>
        </p:nvPicPr>
        <p:blipFill>
          <a:blip r:embed="rId6" cstate="print">
            <a:extLst>
              <a:ext uri="{28A0092B-C50C-407E-A947-70E740481C1C}">
                <a14:useLocalDpi xmlns:a14="http://schemas.microsoft.com/office/drawing/2010/main" val="0"/>
              </a:ext>
            </a:extLst>
          </a:blip>
          <a:srcRect t="55645" r="15319" b="2444"/>
          <a:stretch>
            <a:fillRect/>
          </a:stretch>
        </p:blipFill>
        <p:spPr>
          <a:xfrm>
            <a:off x="7252855" y="1800682"/>
            <a:ext cx="4653534" cy="1628318"/>
          </a:xfrm>
          <a:prstGeom prst="rect">
            <a:avLst/>
          </a:prstGeom>
        </p:spPr>
      </p:pic>
      <p:pic>
        <p:nvPicPr>
          <p:cNvPr id="12" name="Immagine 11" descr="Immagine che contiene testo, schermata, diagramma, Carattere&#10;&#10;Il contenuto generato dall'IA potrebbe non essere corretto.">
            <a:extLst>
              <a:ext uri="{FF2B5EF4-FFF2-40B4-BE49-F238E27FC236}">
                <a16:creationId xmlns:a16="http://schemas.microsoft.com/office/drawing/2014/main" id="{09598801-48F5-4BAD-600F-CD124608EA09}"/>
              </a:ext>
            </a:extLst>
          </p:cNvPr>
          <p:cNvPicPr>
            <a:picLocks noChangeAspect="1"/>
          </p:cNvPicPr>
          <p:nvPr/>
        </p:nvPicPr>
        <p:blipFill>
          <a:blip r:embed="rId7" cstate="print">
            <a:extLst>
              <a:ext uri="{28A0092B-C50C-407E-A947-70E740481C1C}">
                <a14:useLocalDpi xmlns:a14="http://schemas.microsoft.com/office/drawing/2010/main" val="0"/>
              </a:ext>
            </a:extLst>
          </a:blip>
          <a:srcRect t="33646"/>
          <a:stretch>
            <a:fillRect/>
          </a:stretch>
        </p:blipFill>
        <p:spPr>
          <a:xfrm>
            <a:off x="7694526" y="3502283"/>
            <a:ext cx="4260583" cy="1996657"/>
          </a:xfrm>
          <a:prstGeom prst="rect">
            <a:avLst/>
          </a:prstGeom>
        </p:spPr>
      </p:pic>
    </p:spTree>
    <p:extLst>
      <p:ext uri="{BB962C8B-B14F-4D97-AF65-F5344CB8AC3E}">
        <p14:creationId xmlns:p14="http://schemas.microsoft.com/office/powerpoint/2010/main" val="33192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AC98400-7911-C32F-593D-BD7F537E051A}"/>
              </a:ext>
            </a:extLst>
          </p:cNvPr>
          <p:cNvPicPr>
            <a:picLocks noChangeAspect="1"/>
          </p:cNvPicPr>
          <p:nvPr/>
        </p:nvPicPr>
        <p:blipFill>
          <a:blip r:embed="rId2"/>
          <a:stretch>
            <a:fillRect/>
          </a:stretch>
        </p:blipFill>
        <p:spPr>
          <a:xfrm>
            <a:off x="4963705" y="1253330"/>
            <a:ext cx="7075347" cy="4351339"/>
          </a:xfrm>
          <a:prstGeom prst="rect">
            <a:avLst/>
          </a:prstGeom>
          <a:noFill/>
        </p:spPr>
      </p:pic>
      <p:sp>
        <p:nvSpPr>
          <p:cNvPr id="3" name="Title 2">
            <a:extLst>
              <a:ext uri="{FF2B5EF4-FFF2-40B4-BE49-F238E27FC236}">
                <a16:creationId xmlns:a16="http://schemas.microsoft.com/office/drawing/2014/main" id="{EC0DD577-466C-BDE1-6092-1C2B4BF137BB}"/>
              </a:ext>
            </a:extLst>
          </p:cNvPr>
          <p:cNvSpPr>
            <a:spLocks noGrp="1"/>
          </p:cNvSpPr>
          <p:nvPr>
            <p:ph type="title"/>
          </p:nvPr>
        </p:nvSpPr>
        <p:spPr>
          <a:xfrm>
            <a:off x="2115129" y="-272186"/>
            <a:ext cx="7961747" cy="1325563"/>
          </a:xfrm>
        </p:spPr>
        <p:txBody>
          <a:bodyPr anchor="ctr">
            <a:normAutofit/>
          </a:bodyPr>
          <a:lstStyle/>
          <a:p>
            <a:r>
              <a:rPr lang="it-IT" dirty="0"/>
              <a:t>Index </a:t>
            </a:r>
            <a:r>
              <a:rPr lang="en-IT" dirty="0"/>
              <a:t>Chapter</a:t>
            </a:r>
            <a:r>
              <a:rPr lang="it-IT" dirty="0"/>
              <a:t> 25 of TDR</a:t>
            </a:r>
            <a:endParaRPr lang="en-IT" dirty="0"/>
          </a:p>
        </p:txBody>
      </p:sp>
      <p:sp>
        <p:nvSpPr>
          <p:cNvPr id="11" name="Footer Placeholder 3">
            <a:extLst>
              <a:ext uri="{FF2B5EF4-FFF2-40B4-BE49-F238E27FC236}">
                <a16:creationId xmlns:a16="http://schemas.microsoft.com/office/drawing/2014/main" id="{3D94B0A2-5FBD-6739-6DE3-1238D9DE1D0E}"/>
              </a:ext>
            </a:extLst>
          </p:cNvPr>
          <p:cNvSpPr>
            <a:spLocks noGrp="1"/>
          </p:cNvSpPr>
          <p:nvPr>
            <p:ph type="ftr" sz="quarter" idx="13"/>
          </p:nvPr>
        </p:nvSpPr>
        <p:spPr>
          <a:xfrm>
            <a:off x="-155199" y="6492875"/>
            <a:ext cx="6544711" cy="365125"/>
          </a:xfrm>
        </p:spPr>
        <p:txBody>
          <a:bodyPr/>
          <a:lstStyle/>
          <a:p>
            <a:pPr>
              <a:spcAft>
                <a:spcPts val="600"/>
              </a:spcAft>
            </a:pPr>
            <a:r>
              <a:rPr lang="en-GB" dirty="0"/>
              <a:t>F. Cioeta, System Engineering, IX </a:t>
            </a:r>
            <a:r>
              <a:rPr lang="en-GB" dirty="0" err="1"/>
              <a:t>EuPRAXIA@SPARC_LAB</a:t>
            </a:r>
            <a:r>
              <a:rPr lang="en-GB" dirty="0"/>
              <a:t> TRD Review Meeting, LNF 16-18 June 2025</a:t>
            </a:r>
          </a:p>
        </p:txBody>
      </p:sp>
      <p:sp>
        <p:nvSpPr>
          <p:cNvPr id="8" name="CasellaDiTesto 7">
            <a:extLst>
              <a:ext uri="{FF2B5EF4-FFF2-40B4-BE49-F238E27FC236}">
                <a16:creationId xmlns:a16="http://schemas.microsoft.com/office/drawing/2014/main" id="{FC416584-3DFA-57CC-9B47-3F4DD044D17A}"/>
              </a:ext>
            </a:extLst>
          </p:cNvPr>
          <p:cNvSpPr txBox="1"/>
          <p:nvPr/>
        </p:nvSpPr>
        <p:spPr>
          <a:xfrm>
            <a:off x="245046" y="1107260"/>
            <a:ext cx="4438788" cy="4524315"/>
          </a:xfrm>
          <a:prstGeom prst="rect">
            <a:avLst/>
          </a:prstGeom>
          <a:noFill/>
        </p:spPr>
        <p:txBody>
          <a:bodyPr wrap="square">
            <a:spAutoFit/>
          </a:bodyPr>
          <a:lstStyle/>
          <a:p>
            <a:pPr algn="just"/>
            <a:r>
              <a:rPr lang="en-US" sz="1800" dirty="0"/>
              <a:t>Systems Engineering is an interdisciplinary field of engineering that focuses on the development, design, integration, and management of complex artificial systems as </a:t>
            </a:r>
            <a:r>
              <a:rPr lang="en-US" sz="1800" dirty="0" err="1"/>
              <a:t>EuPRAXIA@SPARC_Lab</a:t>
            </a:r>
            <a:r>
              <a:rPr lang="en-US" sz="1800" dirty="0"/>
              <a:t>. It provides a structured process that helps organizations design and implement systems tailored to their specific requirements. As a specialized branch within Project Management (PM), Systems Engineering offers tools and methodologies essential for the realization of functional and sophisticated systems. It demands close collaboration among engineers, physicists, technicians, and other experts to successfully create and operate advanced technological infrastructures</a:t>
            </a:r>
            <a:endParaRPr lang="it-IT" sz="1800" dirty="0"/>
          </a:p>
        </p:txBody>
      </p:sp>
      <p:sp>
        <p:nvSpPr>
          <p:cNvPr id="2" name="CasellaDiTesto 1">
            <a:extLst>
              <a:ext uri="{FF2B5EF4-FFF2-40B4-BE49-F238E27FC236}">
                <a16:creationId xmlns:a16="http://schemas.microsoft.com/office/drawing/2014/main" id="{E0096863-7C41-4797-8AFC-9E7E0ED75FC6}"/>
              </a:ext>
            </a:extLst>
          </p:cNvPr>
          <p:cNvSpPr txBox="1"/>
          <p:nvPr/>
        </p:nvSpPr>
        <p:spPr>
          <a:xfrm>
            <a:off x="11767697" y="6536937"/>
            <a:ext cx="277385" cy="276999"/>
          </a:xfrm>
          <a:prstGeom prst="rect">
            <a:avLst/>
          </a:prstGeom>
          <a:noFill/>
        </p:spPr>
        <p:txBody>
          <a:bodyPr wrap="square" rtlCol="0">
            <a:spAutoFit/>
          </a:bodyPr>
          <a:lstStyle/>
          <a:p>
            <a:r>
              <a:rPr lang="it-IT" sz="1200" dirty="0"/>
              <a:t>3</a:t>
            </a:r>
          </a:p>
        </p:txBody>
      </p:sp>
    </p:spTree>
    <p:extLst>
      <p:ext uri="{BB962C8B-B14F-4D97-AF65-F5344CB8AC3E}">
        <p14:creationId xmlns:p14="http://schemas.microsoft.com/office/powerpoint/2010/main" val="113215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29B93-3003-9226-E7A7-C995153CC2E7}"/>
              </a:ext>
            </a:extLst>
          </p:cNvPr>
          <p:cNvSpPr>
            <a:spLocks noGrp="1"/>
          </p:cNvSpPr>
          <p:nvPr>
            <p:ph type="title"/>
          </p:nvPr>
        </p:nvSpPr>
        <p:spPr>
          <a:xfrm>
            <a:off x="2115126" y="-46049"/>
            <a:ext cx="7961747" cy="1325563"/>
          </a:xfrm>
        </p:spPr>
        <p:txBody>
          <a:bodyPr>
            <a:normAutofit/>
          </a:bodyPr>
          <a:lstStyle/>
          <a:p>
            <a:r>
              <a:rPr lang="en-GB" sz="2800" dirty="0"/>
              <a:t>Global Goals</a:t>
            </a:r>
            <a:br>
              <a:rPr lang="en-GB" sz="2800" dirty="0"/>
            </a:br>
            <a:r>
              <a:rPr lang="en-GB" sz="2800" dirty="0"/>
              <a:t>  </a:t>
            </a:r>
          </a:p>
        </p:txBody>
      </p:sp>
      <p:sp>
        <p:nvSpPr>
          <p:cNvPr id="2" name="Rectangle 1">
            <a:extLst>
              <a:ext uri="{FF2B5EF4-FFF2-40B4-BE49-F238E27FC236}">
                <a16:creationId xmlns:a16="http://schemas.microsoft.com/office/drawing/2014/main" id="{6882B82B-4C2C-3840-C125-24431EE1D4B3}"/>
              </a:ext>
            </a:extLst>
          </p:cNvPr>
          <p:cNvSpPr>
            <a:spLocks noChangeArrowheads="1"/>
          </p:cNvSpPr>
          <p:nvPr/>
        </p:nvSpPr>
        <p:spPr bwMode="auto">
          <a:xfrm>
            <a:off x="1181152" y="1710185"/>
            <a:ext cx="758907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Centralized</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configuration</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management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Requirements</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traceability</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through</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dedicated</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database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Integration of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digital</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tools for monitoring and management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Structured</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asset management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Definition of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KPIs</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for performance monitoring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Effective</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coordination</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between</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subsystems</a:t>
            </a:r>
            <a:r>
              <a:rPr kumimoji="0" lang="it-IT" altLang="it-IT" sz="180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p>
        </p:txBody>
      </p:sp>
      <p:sp>
        <p:nvSpPr>
          <p:cNvPr id="4" name="Footer Placeholder 3">
            <a:extLst>
              <a:ext uri="{FF2B5EF4-FFF2-40B4-BE49-F238E27FC236}">
                <a16:creationId xmlns:a16="http://schemas.microsoft.com/office/drawing/2014/main" id="{9F0823D5-A0C3-E8DA-1B4C-00CFE7A96018}"/>
              </a:ext>
            </a:extLst>
          </p:cNvPr>
          <p:cNvSpPr>
            <a:spLocks noGrp="1"/>
          </p:cNvSpPr>
          <p:nvPr>
            <p:ph type="ftr" sz="quarter" idx="13"/>
          </p:nvPr>
        </p:nvSpPr>
        <p:spPr>
          <a:xfrm>
            <a:off x="-155199" y="6492875"/>
            <a:ext cx="6544711" cy="365125"/>
          </a:xfrm>
        </p:spPr>
        <p:txBody>
          <a:bodyPr/>
          <a:lstStyle/>
          <a:p>
            <a:pPr>
              <a:spcAft>
                <a:spcPts val="600"/>
              </a:spcAft>
            </a:pPr>
            <a:r>
              <a:rPr lang="en-GB" sz="1200" dirty="0"/>
              <a:t>F. Cioeta, System Engineering, IX </a:t>
            </a:r>
            <a:r>
              <a:rPr lang="en-GB" sz="1200" dirty="0" err="1"/>
              <a:t>EuPRAXIA@SPARC_LAB</a:t>
            </a:r>
            <a:r>
              <a:rPr lang="en-GB" sz="1200" dirty="0"/>
              <a:t> TRD Review Meeting, LNF 16-18 June 2025</a:t>
            </a:r>
          </a:p>
        </p:txBody>
      </p:sp>
      <p:sp>
        <p:nvSpPr>
          <p:cNvPr id="5" name="CasellaDiTesto 4">
            <a:extLst>
              <a:ext uri="{FF2B5EF4-FFF2-40B4-BE49-F238E27FC236}">
                <a16:creationId xmlns:a16="http://schemas.microsoft.com/office/drawing/2014/main" id="{5789E896-F9F5-BFF3-D2C2-29C73671FC40}"/>
              </a:ext>
            </a:extLst>
          </p:cNvPr>
          <p:cNvSpPr txBox="1"/>
          <p:nvPr/>
        </p:nvSpPr>
        <p:spPr>
          <a:xfrm>
            <a:off x="11767697" y="6536937"/>
            <a:ext cx="277385" cy="276999"/>
          </a:xfrm>
          <a:prstGeom prst="rect">
            <a:avLst/>
          </a:prstGeom>
          <a:noFill/>
        </p:spPr>
        <p:txBody>
          <a:bodyPr wrap="square" rtlCol="0">
            <a:spAutoFit/>
          </a:bodyPr>
          <a:lstStyle/>
          <a:p>
            <a:r>
              <a:rPr lang="it-IT" sz="1200" dirty="0"/>
              <a:t>4</a:t>
            </a:r>
          </a:p>
        </p:txBody>
      </p:sp>
    </p:spTree>
    <p:extLst>
      <p:ext uri="{BB962C8B-B14F-4D97-AF65-F5344CB8AC3E}">
        <p14:creationId xmlns:p14="http://schemas.microsoft.com/office/powerpoint/2010/main" val="89404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A20A0-1901-1E27-1D5D-4F27024EC846}"/>
              </a:ext>
            </a:extLst>
          </p:cNvPr>
          <p:cNvSpPr>
            <a:spLocks noGrp="1"/>
          </p:cNvSpPr>
          <p:nvPr>
            <p:ph type="title"/>
          </p:nvPr>
        </p:nvSpPr>
        <p:spPr>
          <a:xfrm>
            <a:off x="1851950" y="-272186"/>
            <a:ext cx="9294470" cy="1325563"/>
          </a:xfrm>
        </p:spPr>
        <p:txBody>
          <a:bodyPr>
            <a:normAutofit/>
          </a:bodyPr>
          <a:lstStyle/>
          <a:p>
            <a:pPr fontAlgn="ctr"/>
            <a:r>
              <a:rPr lang="en-GB" sz="2800" dirty="0"/>
              <a:t>Achievements:</a:t>
            </a:r>
            <a:br>
              <a:rPr lang="en-GB" sz="2800" dirty="0"/>
            </a:br>
            <a:r>
              <a:rPr lang="en-US" sz="2800" dirty="0">
                <a:solidFill>
                  <a:srgbClr val="0070C0"/>
                </a:solidFill>
              </a:rPr>
              <a:t>Systems Engineering CMMI</a:t>
            </a:r>
            <a:endParaRPr lang="en-GB" sz="2800" dirty="0">
              <a:solidFill>
                <a:srgbClr val="0070C0"/>
              </a:solidFill>
            </a:endParaRPr>
          </a:p>
        </p:txBody>
      </p:sp>
      <p:graphicFrame>
        <p:nvGraphicFramePr>
          <p:cNvPr id="13" name="Table 2">
            <a:extLst>
              <a:ext uri="{FF2B5EF4-FFF2-40B4-BE49-F238E27FC236}">
                <a16:creationId xmlns:a16="http://schemas.microsoft.com/office/drawing/2014/main" id="{E684C2F3-8858-D235-90A6-E153AD51A2BD}"/>
              </a:ext>
            </a:extLst>
          </p:cNvPr>
          <p:cNvGraphicFramePr>
            <a:graphicFrameLocks noGrp="1"/>
          </p:cNvGraphicFramePr>
          <p:nvPr>
            <p:extLst>
              <p:ext uri="{D42A27DB-BD31-4B8C-83A1-F6EECF244321}">
                <p14:modId xmlns:p14="http://schemas.microsoft.com/office/powerpoint/2010/main" val="3990831656"/>
              </p:ext>
            </p:extLst>
          </p:nvPr>
        </p:nvGraphicFramePr>
        <p:xfrm>
          <a:off x="412745" y="1709404"/>
          <a:ext cx="5650474" cy="3543097"/>
        </p:xfrm>
        <a:graphic>
          <a:graphicData uri="http://schemas.openxmlformats.org/drawingml/2006/table">
            <a:tbl>
              <a:tblPr firstRow="1" bandRow="1">
                <a:tableStyleId>{5C22544A-7EE6-4342-B048-85BDC9FD1C3A}</a:tableStyleId>
              </a:tblPr>
              <a:tblGrid>
                <a:gridCol w="627831">
                  <a:extLst>
                    <a:ext uri="{9D8B030D-6E8A-4147-A177-3AD203B41FA5}">
                      <a16:colId xmlns:a16="http://schemas.microsoft.com/office/drawing/2014/main" val="20000"/>
                    </a:ext>
                  </a:extLst>
                </a:gridCol>
                <a:gridCol w="1569576">
                  <a:extLst>
                    <a:ext uri="{9D8B030D-6E8A-4147-A177-3AD203B41FA5}">
                      <a16:colId xmlns:a16="http://schemas.microsoft.com/office/drawing/2014/main" val="20001"/>
                    </a:ext>
                  </a:extLst>
                </a:gridCol>
                <a:gridCol w="3453067">
                  <a:extLst>
                    <a:ext uri="{9D8B030D-6E8A-4147-A177-3AD203B41FA5}">
                      <a16:colId xmlns:a16="http://schemas.microsoft.com/office/drawing/2014/main" val="20002"/>
                    </a:ext>
                  </a:extLst>
                </a:gridCol>
              </a:tblGrid>
              <a:tr h="410217">
                <a:tc>
                  <a:txBody>
                    <a:bodyPr/>
                    <a:lstStyle/>
                    <a:p>
                      <a:pPr algn="l">
                        <a:defRPr sz="1200" b="1">
                          <a:solidFill>
                            <a:srgbClr val="FFFFFF"/>
                          </a:solidFill>
                        </a:defRPr>
                      </a:pPr>
                      <a:r>
                        <a:rPr dirty="0"/>
                        <a:t>Level</a:t>
                      </a:r>
                    </a:p>
                  </a:txBody>
                  <a:tcPr>
                    <a:solidFill>
                      <a:srgbClr val="0066CC"/>
                    </a:solidFill>
                  </a:tcPr>
                </a:tc>
                <a:tc>
                  <a:txBody>
                    <a:bodyPr/>
                    <a:lstStyle/>
                    <a:p>
                      <a:pPr algn="l">
                        <a:defRPr sz="1200" b="1">
                          <a:solidFill>
                            <a:srgbClr val="FFFFFF"/>
                          </a:solidFill>
                        </a:defRPr>
                      </a:pPr>
                      <a:r>
                        <a:t>Name</a:t>
                      </a:r>
                    </a:p>
                  </a:txBody>
                  <a:tcPr>
                    <a:solidFill>
                      <a:srgbClr val="0066CC"/>
                    </a:solidFill>
                  </a:tcPr>
                </a:tc>
                <a:tc>
                  <a:txBody>
                    <a:bodyPr/>
                    <a:lstStyle/>
                    <a:p>
                      <a:pPr algn="l">
                        <a:defRPr sz="1200" b="1">
                          <a:solidFill>
                            <a:srgbClr val="FFFFFF"/>
                          </a:solidFill>
                        </a:defRPr>
                      </a:pPr>
                      <a:r>
                        <a:rPr dirty="0"/>
                        <a:t>Description</a:t>
                      </a:r>
                    </a:p>
                  </a:txBody>
                  <a:tcPr>
                    <a:solidFill>
                      <a:srgbClr val="0066CC"/>
                    </a:solidFill>
                  </a:tcPr>
                </a:tc>
                <a:extLst>
                  <a:ext uri="{0D108BD9-81ED-4DB2-BD59-A6C34878D82A}">
                    <a16:rowId xmlns:a16="http://schemas.microsoft.com/office/drawing/2014/main" val="10000"/>
                  </a:ext>
                </a:extLst>
              </a:tr>
              <a:tr h="626576">
                <a:tc>
                  <a:txBody>
                    <a:bodyPr/>
                    <a:lstStyle/>
                    <a:p>
                      <a:pPr algn="l">
                        <a:defRPr sz="1200"/>
                      </a:pPr>
                      <a:r>
                        <a:rPr dirty="0"/>
                        <a:t>1</a:t>
                      </a:r>
                    </a:p>
                  </a:txBody>
                  <a:tcPr>
                    <a:solidFill>
                      <a:srgbClr val="FF0000"/>
                    </a:solidFill>
                  </a:tcPr>
                </a:tc>
                <a:tc>
                  <a:txBody>
                    <a:bodyPr/>
                    <a:lstStyle/>
                    <a:p>
                      <a:pPr algn="l">
                        <a:defRPr sz="1200"/>
                      </a:pPr>
                      <a:r>
                        <a:rPr dirty="0"/>
                        <a:t>Initial</a:t>
                      </a:r>
                    </a:p>
                  </a:txBody>
                  <a:tcPr>
                    <a:solidFill>
                      <a:srgbClr val="FF0000"/>
                    </a:solidFill>
                  </a:tcPr>
                </a:tc>
                <a:tc>
                  <a:txBody>
                    <a:bodyPr/>
                    <a:lstStyle/>
                    <a:p>
                      <a:pPr algn="l">
                        <a:defRPr sz="1200"/>
                      </a:pPr>
                      <a:r>
                        <a:rPr dirty="0"/>
                        <a:t>Asset management is reactive and ad hoc. No formal processes or documentation.</a:t>
                      </a:r>
                    </a:p>
                  </a:txBody>
                  <a:tcPr/>
                </a:tc>
                <a:extLst>
                  <a:ext uri="{0D108BD9-81ED-4DB2-BD59-A6C34878D82A}">
                    <a16:rowId xmlns:a16="http://schemas.microsoft.com/office/drawing/2014/main" val="10001"/>
                  </a:ext>
                </a:extLst>
              </a:tr>
              <a:tr h="626576">
                <a:tc>
                  <a:txBody>
                    <a:bodyPr/>
                    <a:lstStyle/>
                    <a:p>
                      <a:pPr algn="l">
                        <a:defRPr sz="1200"/>
                      </a:pPr>
                      <a:r>
                        <a:rPr dirty="0"/>
                        <a:t>2</a:t>
                      </a:r>
                    </a:p>
                  </a:txBody>
                  <a:tcPr>
                    <a:solidFill>
                      <a:srgbClr val="FF0000"/>
                    </a:solidFill>
                  </a:tcPr>
                </a:tc>
                <a:tc>
                  <a:txBody>
                    <a:bodyPr/>
                    <a:lstStyle/>
                    <a:p>
                      <a:pPr algn="l">
                        <a:defRPr sz="1200"/>
                      </a:pPr>
                      <a:r>
                        <a:rPr dirty="0"/>
                        <a:t>Managed</a:t>
                      </a:r>
                    </a:p>
                  </a:txBody>
                  <a:tcPr>
                    <a:solidFill>
                      <a:srgbClr val="FF0000"/>
                    </a:solidFill>
                  </a:tcPr>
                </a:tc>
                <a:tc>
                  <a:txBody>
                    <a:bodyPr/>
                    <a:lstStyle/>
                    <a:p>
                      <a:pPr algn="l">
                        <a:defRPr sz="1200"/>
                      </a:pPr>
                      <a:r>
                        <a:rPr dirty="0"/>
                        <a:t>Basic asset tracking exists. Some planning and maintenance are documented.</a:t>
                      </a:r>
                    </a:p>
                  </a:txBody>
                  <a:tcPr/>
                </a:tc>
                <a:extLst>
                  <a:ext uri="{0D108BD9-81ED-4DB2-BD59-A6C34878D82A}">
                    <a16:rowId xmlns:a16="http://schemas.microsoft.com/office/drawing/2014/main" val="10002"/>
                  </a:ext>
                </a:extLst>
              </a:tr>
              <a:tr h="626576">
                <a:tc>
                  <a:txBody>
                    <a:bodyPr/>
                    <a:lstStyle/>
                    <a:p>
                      <a:pPr algn="l">
                        <a:defRPr sz="1200"/>
                      </a:pPr>
                      <a:r>
                        <a:rPr dirty="0"/>
                        <a:t>3</a:t>
                      </a:r>
                    </a:p>
                  </a:txBody>
                  <a:tcPr>
                    <a:solidFill>
                      <a:srgbClr val="FFFF00"/>
                    </a:solidFill>
                  </a:tcPr>
                </a:tc>
                <a:tc>
                  <a:txBody>
                    <a:bodyPr/>
                    <a:lstStyle/>
                    <a:p>
                      <a:pPr algn="l">
                        <a:defRPr sz="1200"/>
                      </a:pPr>
                      <a:r>
                        <a:rPr dirty="0"/>
                        <a:t>Defined</a:t>
                      </a:r>
                    </a:p>
                  </a:txBody>
                  <a:tcPr>
                    <a:solidFill>
                      <a:srgbClr val="FFFF00"/>
                    </a:solidFill>
                  </a:tcPr>
                </a:tc>
                <a:tc>
                  <a:txBody>
                    <a:bodyPr/>
                    <a:lstStyle/>
                    <a:p>
                      <a:pPr algn="l">
                        <a:defRPr sz="1200"/>
                      </a:pPr>
                      <a:r>
                        <a:rPr dirty="0"/>
                        <a:t>Standardized processes are in place. Roles and responsibilities are clear.</a:t>
                      </a:r>
                    </a:p>
                  </a:txBody>
                  <a:tcPr/>
                </a:tc>
                <a:extLst>
                  <a:ext uri="{0D108BD9-81ED-4DB2-BD59-A6C34878D82A}">
                    <a16:rowId xmlns:a16="http://schemas.microsoft.com/office/drawing/2014/main" val="10003"/>
                  </a:ext>
                </a:extLst>
              </a:tr>
              <a:tr h="626576">
                <a:tc>
                  <a:txBody>
                    <a:bodyPr/>
                    <a:lstStyle/>
                    <a:p>
                      <a:pPr algn="l">
                        <a:defRPr sz="1200"/>
                      </a:pPr>
                      <a:r>
                        <a:t>4</a:t>
                      </a:r>
                    </a:p>
                  </a:txBody>
                  <a:tcPr>
                    <a:solidFill>
                      <a:srgbClr val="92D050"/>
                    </a:solidFill>
                  </a:tcPr>
                </a:tc>
                <a:tc>
                  <a:txBody>
                    <a:bodyPr/>
                    <a:lstStyle/>
                    <a:p>
                      <a:pPr algn="l">
                        <a:defRPr sz="1200"/>
                      </a:pPr>
                      <a:r>
                        <a:t>Quantitatively Managed</a:t>
                      </a:r>
                    </a:p>
                  </a:txBody>
                  <a:tcPr>
                    <a:solidFill>
                      <a:srgbClr val="92D050"/>
                    </a:solidFill>
                  </a:tcPr>
                </a:tc>
                <a:tc>
                  <a:txBody>
                    <a:bodyPr/>
                    <a:lstStyle/>
                    <a:p>
                      <a:pPr algn="l">
                        <a:defRPr sz="1200"/>
                      </a:pPr>
                      <a:r>
                        <a:t>Performance is measured using KPIs. Data-driven decisions are made.</a:t>
                      </a:r>
                    </a:p>
                  </a:txBody>
                  <a:tcPr/>
                </a:tc>
                <a:extLst>
                  <a:ext uri="{0D108BD9-81ED-4DB2-BD59-A6C34878D82A}">
                    <a16:rowId xmlns:a16="http://schemas.microsoft.com/office/drawing/2014/main" val="10004"/>
                  </a:ext>
                </a:extLst>
              </a:tr>
              <a:tr h="626576">
                <a:tc>
                  <a:txBody>
                    <a:bodyPr/>
                    <a:lstStyle/>
                    <a:p>
                      <a:pPr algn="l">
                        <a:defRPr sz="1200"/>
                      </a:pPr>
                      <a:r>
                        <a:t>5</a:t>
                      </a:r>
                    </a:p>
                  </a:txBody>
                  <a:tcPr>
                    <a:solidFill>
                      <a:srgbClr val="92D050"/>
                    </a:solidFill>
                  </a:tcPr>
                </a:tc>
                <a:tc>
                  <a:txBody>
                    <a:bodyPr/>
                    <a:lstStyle/>
                    <a:p>
                      <a:pPr algn="l">
                        <a:defRPr sz="1200"/>
                      </a:pPr>
                      <a:r>
                        <a:rPr dirty="0"/>
                        <a:t>Optimizing</a:t>
                      </a:r>
                    </a:p>
                  </a:txBody>
                  <a:tcPr>
                    <a:solidFill>
                      <a:srgbClr val="92D050"/>
                    </a:solidFill>
                  </a:tcPr>
                </a:tc>
                <a:tc>
                  <a:txBody>
                    <a:bodyPr/>
                    <a:lstStyle/>
                    <a:p>
                      <a:pPr algn="l">
                        <a:defRPr sz="1200"/>
                      </a:pPr>
                      <a:r>
                        <a:rPr dirty="0"/>
                        <a:t>Continuous improvement and innovation. Predictive maintenance is implemented.</a:t>
                      </a:r>
                    </a:p>
                  </a:txBody>
                  <a:tcPr/>
                </a:tc>
                <a:extLst>
                  <a:ext uri="{0D108BD9-81ED-4DB2-BD59-A6C34878D82A}">
                    <a16:rowId xmlns:a16="http://schemas.microsoft.com/office/drawing/2014/main" val="10005"/>
                  </a:ext>
                </a:extLst>
              </a:tr>
            </a:tbl>
          </a:graphicData>
        </a:graphic>
      </p:graphicFrame>
      <p:sp>
        <p:nvSpPr>
          <p:cNvPr id="11" name="AutoShape 2" descr="Diagramma incluso nella slide">
            <a:extLst>
              <a:ext uri="{FF2B5EF4-FFF2-40B4-BE49-F238E27FC236}">
                <a16:creationId xmlns:a16="http://schemas.microsoft.com/office/drawing/2014/main" id="{88162EB6-D58D-B1D6-ACD1-3F2492FFAE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4" descr="Diagramma incluso nella slide">
            <a:extLst>
              <a:ext uri="{FF2B5EF4-FFF2-40B4-BE49-F238E27FC236}">
                <a16:creationId xmlns:a16="http://schemas.microsoft.com/office/drawing/2014/main" id="{5C8817B6-99FF-1A20-1782-62875211632E}"/>
              </a:ext>
            </a:extLst>
          </p:cNvPr>
          <p:cNvSpPr>
            <a:spLocks noChangeAspect="1" noChangeArrowheads="1"/>
          </p:cNvSpPr>
          <p:nvPr/>
        </p:nvSpPr>
        <p:spPr bwMode="auto">
          <a:xfrm>
            <a:off x="6821032" y="2759408"/>
            <a:ext cx="2454536" cy="24545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CasellaDiTesto 17">
            <a:extLst>
              <a:ext uri="{FF2B5EF4-FFF2-40B4-BE49-F238E27FC236}">
                <a16:creationId xmlns:a16="http://schemas.microsoft.com/office/drawing/2014/main" id="{292F2DAA-5310-C93F-4268-A5C5A2C125E9}"/>
              </a:ext>
            </a:extLst>
          </p:cNvPr>
          <p:cNvSpPr txBox="1"/>
          <p:nvPr/>
        </p:nvSpPr>
        <p:spPr>
          <a:xfrm>
            <a:off x="6548714" y="1248493"/>
            <a:ext cx="4686026" cy="4770537"/>
          </a:xfrm>
          <a:prstGeom prst="rect">
            <a:avLst/>
          </a:prstGeom>
          <a:noFill/>
        </p:spPr>
        <p:txBody>
          <a:bodyPr wrap="square">
            <a:spAutoFit/>
          </a:bodyPr>
          <a:lstStyle/>
          <a:p>
            <a:pPr algn="just">
              <a:spcBef>
                <a:spcPts val="600"/>
              </a:spcBef>
              <a:spcAft>
                <a:spcPts val="300"/>
              </a:spcAft>
              <a:buNone/>
            </a:pPr>
            <a:r>
              <a:rPr lang="it-IT" sz="1600" dirty="0"/>
              <a:t>The </a:t>
            </a:r>
            <a:r>
              <a:rPr lang="it-IT" sz="1600" dirty="0" err="1"/>
              <a:t>maturity</a:t>
            </a:r>
            <a:r>
              <a:rPr lang="it-IT" sz="1600" dirty="0"/>
              <a:t> of the </a:t>
            </a:r>
            <a:r>
              <a:rPr lang="it-IT" sz="1600" dirty="0" err="1"/>
              <a:t>configuration</a:t>
            </a:r>
            <a:r>
              <a:rPr lang="it-IT" sz="1600" dirty="0"/>
              <a:t> management </a:t>
            </a:r>
            <a:r>
              <a:rPr lang="it-IT" sz="1600" dirty="0" err="1"/>
              <a:t>process</a:t>
            </a:r>
            <a:r>
              <a:rPr lang="it-IT" sz="1600" dirty="0"/>
              <a:t> </a:t>
            </a:r>
            <a:r>
              <a:rPr lang="it-IT" sz="1600" dirty="0" err="1"/>
              <a:t>was</a:t>
            </a:r>
            <a:r>
              <a:rPr lang="it-IT" sz="1600" dirty="0"/>
              <a:t> </a:t>
            </a:r>
            <a:r>
              <a:rPr lang="it-IT" sz="1600" dirty="0" err="1"/>
              <a:t>assessed</a:t>
            </a:r>
            <a:r>
              <a:rPr lang="it-IT" sz="1600" dirty="0"/>
              <a:t> </a:t>
            </a:r>
            <a:r>
              <a:rPr lang="it-IT" sz="1600" dirty="0" err="1"/>
              <a:t>using</a:t>
            </a:r>
            <a:r>
              <a:rPr lang="it-IT" sz="1600" dirty="0"/>
              <a:t> the </a:t>
            </a:r>
            <a:r>
              <a:rPr lang="it-IT" sz="1600" b="1" dirty="0"/>
              <a:t>CMMI (Capability </a:t>
            </a:r>
            <a:r>
              <a:rPr lang="it-IT" sz="1600" b="1" dirty="0" err="1"/>
              <a:t>Maturity</a:t>
            </a:r>
            <a:r>
              <a:rPr lang="it-IT" sz="1600" b="1" dirty="0"/>
              <a:t> Model Integration)</a:t>
            </a:r>
            <a:r>
              <a:rPr lang="it-IT" sz="1600" dirty="0"/>
              <a:t> framework. </a:t>
            </a:r>
            <a:r>
              <a:rPr lang="it-IT" sz="1600" dirty="0" err="1"/>
              <a:t>EuPRAXIA@SPARC_LAB</a:t>
            </a:r>
            <a:r>
              <a:rPr lang="it-IT" sz="1600" dirty="0"/>
              <a:t> </a:t>
            </a:r>
            <a:r>
              <a:rPr lang="it-IT" sz="1600" dirty="0" err="1"/>
              <a:t>is</a:t>
            </a:r>
            <a:r>
              <a:rPr lang="it-IT" sz="1600" dirty="0"/>
              <a:t> </a:t>
            </a:r>
            <a:r>
              <a:rPr lang="it-IT" sz="1600" dirty="0" err="1"/>
              <a:t>currently</a:t>
            </a:r>
            <a:r>
              <a:rPr lang="it-IT" sz="1600" dirty="0"/>
              <a:t> in a </a:t>
            </a:r>
            <a:r>
              <a:rPr lang="it-IT" sz="1600" dirty="0" err="1"/>
              <a:t>transition</a:t>
            </a:r>
            <a:r>
              <a:rPr lang="it-IT" sz="1600" dirty="0"/>
              <a:t> </a:t>
            </a:r>
            <a:r>
              <a:rPr lang="it-IT" sz="1600" dirty="0" err="1"/>
              <a:t>phase</a:t>
            </a:r>
            <a:r>
              <a:rPr lang="it-IT" sz="1600" dirty="0"/>
              <a:t> </a:t>
            </a:r>
            <a:r>
              <a:rPr lang="it-IT" sz="1600" dirty="0" err="1"/>
              <a:t>between</a:t>
            </a:r>
            <a:r>
              <a:rPr lang="it-IT" sz="1600" dirty="0"/>
              <a:t> </a:t>
            </a:r>
            <a:r>
              <a:rPr lang="it-IT" sz="1600" b="1" dirty="0" err="1"/>
              <a:t>level</a:t>
            </a:r>
            <a:r>
              <a:rPr lang="it-IT" sz="1600" b="1" dirty="0"/>
              <a:t> 3 (</a:t>
            </a:r>
            <a:r>
              <a:rPr lang="en-US" sz="1600" b="1" dirty="0"/>
              <a:t>D</a:t>
            </a:r>
            <a:r>
              <a:rPr lang="it-IT" sz="1600" b="1" dirty="0" err="1"/>
              <a:t>efined</a:t>
            </a:r>
            <a:r>
              <a:rPr lang="it-IT" sz="1600" b="1" dirty="0"/>
              <a:t>)</a:t>
            </a:r>
            <a:r>
              <a:rPr lang="it-IT" sz="1600" dirty="0"/>
              <a:t> and</a:t>
            </a:r>
            <a:r>
              <a:rPr lang="it-IT" sz="1600" b="1" dirty="0"/>
              <a:t> </a:t>
            </a:r>
            <a:r>
              <a:rPr lang="it-IT" sz="1600" b="1" dirty="0" err="1"/>
              <a:t>level</a:t>
            </a:r>
            <a:r>
              <a:rPr lang="it-IT" sz="1600" b="1" dirty="0"/>
              <a:t> 5 (</a:t>
            </a:r>
            <a:r>
              <a:rPr lang="en-US" sz="1600" b="1" dirty="0"/>
              <a:t>O</a:t>
            </a:r>
            <a:r>
              <a:rPr lang="it-IT" sz="1600" b="1" dirty="0" err="1"/>
              <a:t>pti</a:t>
            </a:r>
            <a:r>
              <a:rPr lang="en-US" sz="1600" b="1" dirty="0" err="1"/>
              <a:t>mizing</a:t>
            </a:r>
            <a:r>
              <a:rPr lang="it-IT" sz="1600" b="1" dirty="0"/>
              <a:t>)</a:t>
            </a:r>
            <a:r>
              <a:rPr lang="it-IT" sz="1600" dirty="0"/>
              <a:t>. </a:t>
            </a:r>
            <a:r>
              <a:rPr lang="it-IT" sz="1600" dirty="0" err="1"/>
              <a:t>This</a:t>
            </a:r>
            <a:r>
              <a:rPr lang="it-IT" sz="1600" dirty="0"/>
              <a:t> </a:t>
            </a:r>
            <a:r>
              <a:rPr lang="it-IT" sz="1600" dirty="0" err="1"/>
              <a:t>transition</a:t>
            </a:r>
            <a:r>
              <a:rPr lang="it-IT" sz="1600" dirty="0"/>
              <a:t> state </a:t>
            </a:r>
            <a:r>
              <a:rPr lang="it-IT" sz="1600" dirty="0" err="1"/>
              <a:t>reflects</a:t>
            </a:r>
            <a:r>
              <a:rPr lang="it-IT" sz="1600" dirty="0"/>
              <a:t> the </a:t>
            </a:r>
            <a:r>
              <a:rPr lang="it-IT" sz="1600" dirty="0" err="1"/>
              <a:t>different</a:t>
            </a:r>
            <a:r>
              <a:rPr lang="it-IT" sz="1600" dirty="0"/>
              <a:t> degrees of </a:t>
            </a:r>
            <a:r>
              <a:rPr lang="it-IT" sz="1600" dirty="0" err="1"/>
              <a:t>development</a:t>
            </a:r>
            <a:r>
              <a:rPr lang="it-IT" sz="1600" dirty="0"/>
              <a:t> </a:t>
            </a:r>
            <a:r>
              <a:rPr lang="it-IT" sz="1600" dirty="0" err="1"/>
              <a:t>maturity</a:t>
            </a:r>
            <a:r>
              <a:rPr lang="it-IT" sz="1600" dirty="0"/>
              <a:t> in the </a:t>
            </a:r>
            <a:r>
              <a:rPr lang="it-IT" sz="1600" dirty="0" err="1"/>
              <a:t>various</a:t>
            </a:r>
            <a:r>
              <a:rPr lang="it-IT" sz="1600" dirty="0"/>
              <a:t> </a:t>
            </a:r>
            <a:r>
              <a:rPr lang="it-IT" sz="1600" dirty="0" err="1"/>
              <a:t>aspects</a:t>
            </a:r>
            <a:r>
              <a:rPr lang="it-IT" sz="1600" dirty="0"/>
              <a:t> of project management. In </a:t>
            </a:r>
            <a:r>
              <a:rPr lang="it-IT" sz="1600" dirty="0" err="1"/>
              <a:t>particular</a:t>
            </a:r>
            <a:r>
              <a:rPr lang="it-IT" sz="1600" dirty="0"/>
              <a:t>, </a:t>
            </a:r>
            <a:r>
              <a:rPr lang="it-IT" sz="1600" dirty="0" err="1"/>
              <a:t>while</a:t>
            </a:r>
            <a:r>
              <a:rPr lang="it-IT" sz="1600" dirty="0"/>
              <a:t> </a:t>
            </a:r>
            <a:r>
              <a:rPr lang="it-IT" sz="1600" dirty="0" err="1"/>
              <a:t>individual</a:t>
            </a:r>
            <a:r>
              <a:rPr lang="it-IT" sz="1600" dirty="0"/>
              <a:t> </a:t>
            </a:r>
            <a:r>
              <a:rPr lang="it-IT" sz="1600" dirty="0" err="1"/>
              <a:t>subsystems</a:t>
            </a:r>
            <a:r>
              <a:rPr lang="it-IT" sz="1600" dirty="0"/>
              <a:t> </a:t>
            </a:r>
            <a:r>
              <a:rPr lang="it-IT" sz="1600" dirty="0" err="1"/>
              <a:t>have</a:t>
            </a:r>
            <a:r>
              <a:rPr lang="it-IT" sz="1600" dirty="0"/>
              <a:t> </a:t>
            </a:r>
            <a:r>
              <a:rPr lang="it-IT" sz="1600" dirty="0" err="1"/>
              <a:t>reached</a:t>
            </a:r>
            <a:r>
              <a:rPr lang="it-IT" sz="1600" dirty="0"/>
              <a:t> a </a:t>
            </a:r>
            <a:r>
              <a:rPr lang="it-IT" sz="1600" dirty="0" err="1"/>
              <a:t>level</a:t>
            </a:r>
            <a:r>
              <a:rPr lang="it-IT" sz="1600" dirty="0"/>
              <a:t> of </a:t>
            </a:r>
            <a:r>
              <a:rPr lang="it-IT" sz="1600" dirty="0" err="1"/>
              <a:t>maturity</a:t>
            </a:r>
            <a:r>
              <a:rPr lang="it-IT" sz="1600" dirty="0"/>
              <a:t> </a:t>
            </a:r>
            <a:r>
              <a:rPr lang="it-IT" sz="1600" dirty="0" err="1"/>
              <a:t>consistent</a:t>
            </a:r>
            <a:r>
              <a:rPr lang="it-IT" sz="1600" dirty="0"/>
              <a:t> with Level 5 - </a:t>
            </a:r>
            <a:r>
              <a:rPr lang="it-IT" sz="1600" dirty="0" err="1"/>
              <a:t>characterised</a:t>
            </a:r>
            <a:r>
              <a:rPr lang="it-IT" sz="1600" dirty="0"/>
              <a:t> by </a:t>
            </a:r>
            <a:r>
              <a:rPr lang="it-IT" sz="1600" dirty="0" err="1"/>
              <a:t>continuous</a:t>
            </a:r>
            <a:r>
              <a:rPr lang="it-IT" sz="1600" dirty="0"/>
              <a:t> </a:t>
            </a:r>
            <a:r>
              <a:rPr lang="it-IT" sz="1600" dirty="0" err="1"/>
              <a:t>improvement</a:t>
            </a:r>
            <a:r>
              <a:rPr lang="it-IT" sz="1600" dirty="0"/>
              <a:t> and </a:t>
            </a:r>
            <a:r>
              <a:rPr lang="it-IT" sz="1600" dirty="0" err="1"/>
              <a:t>process</a:t>
            </a:r>
            <a:r>
              <a:rPr lang="it-IT" sz="1600" dirty="0"/>
              <a:t> </a:t>
            </a:r>
            <a:r>
              <a:rPr lang="it-IT" sz="1600" dirty="0" err="1"/>
              <a:t>optimisation</a:t>
            </a:r>
            <a:r>
              <a:rPr lang="it-IT" sz="1600" dirty="0"/>
              <a:t> - the </a:t>
            </a:r>
            <a:r>
              <a:rPr lang="it-IT" sz="1600" dirty="0" err="1"/>
              <a:t>integration</a:t>
            </a:r>
            <a:r>
              <a:rPr lang="it-IT" sz="1600" dirty="0"/>
              <a:t> of </a:t>
            </a:r>
            <a:r>
              <a:rPr lang="it-IT" sz="1600" dirty="0" err="1"/>
              <a:t>these</a:t>
            </a:r>
            <a:r>
              <a:rPr lang="it-IT" sz="1600" dirty="0"/>
              <a:t> </a:t>
            </a:r>
            <a:r>
              <a:rPr lang="it-IT" sz="1600" dirty="0" err="1"/>
              <a:t>subsystems</a:t>
            </a:r>
            <a:r>
              <a:rPr lang="it-IT" sz="1600" dirty="0"/>
              <a:t> </a:t>
            </a:r>
            <a:r>
              <a:rPr lang="it-IT" sz="1600" dirty="0" err="1"/>
              <a:t>is</a:t>
            </a:r>
            <a:r>
              <a:rPr lang="it-IT" sz="1600" dirty="0"/>
              <a:t> </a:t>
            </a:r>
            <a:r>
              <a:rPr lang="it-IT" sz="1600" dirty="0" err="1"/>
              <a:t>still</a:t>
            </a:r>
            <a:r>
              <a:rPr lang="it-IT" sz="1600" dirty="0"/>
              <a:t> </a:t>
            </a:r>
            <a:r>
              <a:rPr lang="it-IT" sz="1600" dirty="0" err="1"/>
              <a:t>evolving</a:t>
            </a:r>
            <a:r>
              <a:rPr lang="it-IT" sz="1600" dirty="0"/>
              <a:t>. </a:t>
            </a:r>
            <a:r>
              <a:rPr lang="it-IT" sz="1600" dirty="0" err="1"/>
              <a:t>Efforts</a:t>
            </a:r>
            <a:r>
              <a:rPr lang="it-IT" sz="1600" dirty="0"/>
              <a:t> are </a:t>
            </a:r>
            <a:r>
              <a:rPr lang="it-IT" sz="1600" dirty="0" err="1"/>
              <a:t>underway</a:t>
            </a:r>
            <a:r>
              <a:rPr lang="it-IT" sz="1600" dirty="0"/>
              <a:t> </a:t>
            </a:r>
            <a:r>
              <a:rPr lang="it-IT" sz="1600" b="1" dirty="0"/>
              <a:t>to </a:t>
            </a:r>
            <a:r>
              <a:rPr lang="it-IT" sz="1600" b="1" dirty="0" err="1"/>
              <a:t>achieve</a:t>
            </a:r>
            <a:r>
              <a:rPr lang="it-IT" sz="1600" b="1" dirty="0"/>
              <a:t> full </a:t>
            </a:r>
            <a:r>
              <a:rPr lang="it-IT" sz="1600" b="1" dirty="0" err="1"/>
              <a:t>optimisation</a:t>
            </a:r>
            <a:r>
              <a:rPr lang="it-IT" sz="1600" b="1" dirty="0"/>
              <a:t> </a:t>
            </a:r>
            <a:r>
              <a:rPr lang="it-IT" sz="1600" dirty="0" err="1"/>
              <a:t>at</a:t>
            </a:r>
            <a:r>
              <a:rPr lang="it-IT" sz="1600" dirty="0"/>
              <a:t> the system </a:t>
            </a:r>
            <a:r>
              <a:rPr lang="it-IT" sz="1600" dirty="0" err="1"/>
              <a:t>level</a:t>
            </a:r>
            <a:r>
              <a:rPr lang="it-IT" sz="1600" dirty="0"/>
              <a:t>. </a:t>
            </a:r>
            <a:r>
              <a:rPr lang="it-IT" sz="1600" dirty="0" err="1"/>
              <a:t>These</a:t>
            </a:r>
            <a:r>
              <a:rPr lang="it-IT" sz="1600" dirty="0"/>
              <a:t> </a:t>
            </a:r>
            <a:r>
              <a:rPr lang="it-IT" sz="1600" dirty="0" err="1"/>
              <a:t>initiatives</a:t>
            </a:r>
            <a:r>
              <a:rPr lang="it-IT" sz="1600" dirty="0"/>
              <a:t> include: </a:t>
            </a:r>
            <a:r>
              <a:rPr lang="it-IT" sz="1600" u="sng" dirty="0" err="1"/>
              <a:t>Continuous</a:t>
            </a:r>
            <a:r>
              <a:rPr lang="it-IT" sz="1600" u="sng" dirty="0"/>
              <a:t> </a:t>
            </a:r>
            <a:r>
              <a:rPr lang="it-IT" sz="1600" u="sng" dirty="0" err="1"/>
              <a:t>integration</a:t>
            </a:r>
            <a:r>
              <a:rPr lang="it-IT" sz="1600" u="sng" dirty="0"/>
              <a:t> of </a:t>
            </a:r>
            <a:r>
              <a:rPr lang="it-IT" sz="1600" u="sng" dirty="0" err="1"/>
              <a:t>subsystems</a:t>
            </a:r>
            <a:r>
              <a:rPr lang="it-IT" sz="1600" dirty="0"/>
              <a:t>, </a:t>
            </a:r>
            <a:r>
              <a:rPr lang="it-IT" sz="1600" u="sng" dirty="0"/>
              <a:t>the </a:t>
            </a:r>
            <a:r>
              <a:rPr lang="it-IT" sz="1600" u="sng" dirty="0" err="1"/>
              <a:t>improvement</a:t>
            </a:r>
            <a:r>
              <a:rPr lang="it-IT" sz="1600" u="sng" dirty="0"/>
              <a:t> of </a:t>
            </a:r>
            <a:r>
              <a:rPr lang="it-IT" sz="1600" u="sng" dirty="0" err="1"/>
              <a:t>validation</a:t>
            </a:r>
            <a:r>
              <a:rPr lang="it-IT" sz="1600" u="sng" dirty="0"/>
              <a:t> and </a:t>
            </a:r>
            <a:r>
              <a:rPr lang="it-IT" sz="1600" u="sng" dirty="0" err="1"/>
              <a:t>verification</a:t>
            </a:r>
            <a:r>
              <a:rPr lang="it-IT" sz="1600" u="sng" dirty="0"/>
              <a:t> </a:t>
            </a:r>
            <a:r>
              <a:rPr lang="it-IT" sz="1600" u="sng" dirty="0" err="1"/>
              <a:t>processes</a:t>
            </a:r>
            <a:r>
              <a:rPr lang="it-IT" sz="1600" dirty="0"/>
              <a:t>, and the </a:t>
            </a:r>
            <a:r>
              <a:rPr lang="it-IT" sz="1600" u="sng" dirty="0" err="1"/>
              <a:t>evolution</a:t>
            </a:r>
            <a:r>
              <a:rPr lang="it-IT" sz="1600" u="sng" dirty="0"/>
              <a:t> of </a:t>
            </a:r>
            <a:r>
              <a:rPr lang="it-IT" sz="1600" u="sng" dirty="0" err="1"/>
              <a:t>digital</a:t>
            </a:r>
            <a:r>
              <a:rPr lang="it-IT" sz="1600" u="sng" dirty="0"/>
              <a:t> tools</a:t>
            </a:r>
            <a:r>
              <a:rPr lang="it-IT" sz="1600" dirty="0"/>
              <a:t> for </a:t>
            </a:r>
            <a:r>
              <a:rPr lang="it-IT" sz="1600" dirty="0" err="1"/>
              <a:t>greater</a:t>
            </a:r>
            <a:r>
              <a:rPr lang="it-IT" sz="1600" dirty="0"/>
              <a:t> </a:t>
            </a:r>
            <a:r>
              <a:rPr lang="it-IT" sz="1600" dirty="0" err="1"/>
              <a:t>automation</a:t>
            </a:r>
            <a:r>
              <a:rPr lang="it-IT" sz="1600" dirty="0"/>
              <a:t> in performance monitoring and </a:t>
            </a:r>
            <a:r>
              <a:rPr lang="it-IT" sz="1600" dirty="0" err="1"/>
              <a:t>strategic</a:t>
            </a:r>
            <a:r>
              <a:rPr lang="it-IT" sz="1600" dirty="0"/>
              <a:t> decision-making</a:t>
            </a:r>
            <a:endParaRPr lang="en-US" sz="1100" b="0" i="0" dirty="0">
              <a:effectLst/>
              <a:latin typeface="Segoe Sans"/>
            </a:endParaRPr>
          </a:p>
        </p:txBody>
      </p:sp>
      <p:sp>
        <p:nvSpPr>
          <p:cNvPr id="4" name="Rettangolo con angoli arrotondati 3">
            <a:extLst>
              <a:ext uri="{FF2B5EF4-FFF2-40B4-BE49-F238E27FC236}">
                <a16:creationId xmlns:a16="http://schemas.microsoft.com/office/drawing/2014/main" id="{2BADCE0B-8EB9-0FAF-3EB1-F609E56DD71F}"/>
              </a:ext>
            </a:extLst>
          </p:cNvPr>
          <p:cNvSpPr/>
          <p:nvPr/>
        </p:nvSpPr>
        <p:spPr>
          <a:xfrm>
            <a:off x="300286" y="3312962"/>
            <a:ext cx="2344193" cy="2010080"/>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Footer Placeholder 3">
            <a:extLst>
              <a:ext uri="{FF2B5EF4-FFF2-40B4-BE49-F238E27FC236}">
                <a16:creationId xmlns:a16="http://schemas.microsoft.com/office/drawing/2014/main" id="{2335DEE3-7B36-C93D-77D6-2CB4EE70C3E7}"/>
              </a:ext>
            </a:extLst>
          </p:cNvPr>
          <p:cNvSpPr>
            <a:spLocks noGrp="1"/>
          </p:cNvSpPr>
          <p:nvPr>
            <p:ph type="ftr" sz="quarter" idx="13"/>
          </p:nvPr>
        </p:nvSpPr>
        <p:spPr>
          <a:xfrm>
            <a:off x="-220477" y="6492875"/>
            <a:ext cx="6769191" cy="365125"/>
          </a:xfrm>
        </p:spPr>
        <p:txBody>
          <a:bodyPr/>
          <a:lstStyle/>
          <a:p>
            <a:pPr>
              <a:spcAft>
                <a:spcPts val="600"/>
              </a:spcAft>
            </a:pPr>
            <a:r>
              <a:rPr lang="en-GB" sz="1200" dirty="0"/>
              <a:t>F. Cioeta, System Engineering, IX </a:t>
            </a:r>
            <a:r>
              <a:rPr lang="en-GB" sz="1200" dirty="0" err="1"/>
              <a:t>EuPRAXIA@SPARC_LAB</a:t>
            </a:r>
            <a:r>
              <a:rPr lang="en-GB" sz="1200" dirty="0"/>
              <a:t> TRD Review Meeting, LNF 16-18 June 2025</a:t>
            </a:r>
          </a:p>
        </p:txBody>
      </p:sp>
      <p:sp>
        <p:nvSpPr>
          <p:cNvPr id="5" name="CasellaDiTesto 4">
            <a:extLst>
              <a:ext uri="{FF2B5EF4-FFF2-40B4-BE49-F238E27FC236}">
                <a16:creationId xmlns:a16="http://schemas.microsoft.com/office/drawing/2014/main" id="{1635BEDE-80B2-F7EA-B1BF-8AD7C0A32E39}"/>
              </a:ext>
            </a:extLst>
          </p:cNvPr>
          <p:cNvSpPr txBox="1"/>
          <p:nvPr/>
        </p:nvSpPr>
        <p:spPr>
          <a:xfrm>
            <a:off x="11767697" y="6536937"/>
            <a:ext cx="277385" cy="276999"/>
          </a:xfrm>
          <a:prstGeom prst="rect">
            <a:avLst/>
          </a:prstGeom>
          <a:noFill/>
        </p:spPr>
        <p:txBody>
          <a:bodyPr wrap="square" rtlCol="0">
            <a:spAutoFit/>
          </a:bodyPr>
          <a:lstStyle/>
          <a:p>
            <a:r>
              <a:rPr lang="it-IT" sz="1200" dirty="0"/>
              <a:t>5</a:t>
            </a:r>
          </a:p>
        </p:txBody>
      </p:sp>
    </p:spTree>
    <p:extLst>
      <p:ext uri="{BB962C8B-B14F-4D97-AF65-F5344CB8AC3E}">
        <p14:creationId xmlns:p14="http://schemas.microsoft.com/office/powerpoint/2010/main" val="303192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30429-0CE2-311B-FD45-A86924C5B7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6F17EE-D7E6-5B27-08AE-C34EB9A9D229}"/>
              </a:ext>
            </a:extLst>
          </p:cNvPr>
          <p:cNvSpPr>
            <a:spLocks noGrp="1"/>
          </p:cNvSpPr>
          <p:nvPr>
            <p:ph type="title"/>
          </p:nvPr>
        </p:nvSpPr>
        <p:spPr>
          <a:xfrm>
            <a:off x="1896919" y="-246209"/>
            <a:ext cx="7961747" cy="1325563"/>
          </a:xfrm>
        </p:spPr>
        <p:txBody>
          <a:bodyPr>
            <a:normAutofit/>
          </a:bodyPr>
          <a:lstStyle/>
          <a:p>
            <a:r>
              <a:rPr lang="en-GB" sz="2800" dirty="0"/>
              <a:t>Planned Actions</a:t>
            </a:r>
            <a:br>
              <a:rPr lang="en-GB" sz="2800" dirty="0"/>
            </a:br>
            <a:r>
              <a:rPr lang="en-GB" sz="2800" dirty="0"/>
              <a:t>(beyond the TDR)</a:t>
            </a:r>
          </a:p>
        </p:txBody>
      </p:sp>
      <p:sp>
        <p:nvSpPr>
          <p:cNvPr id="6" name="CasellaDiTesto 5">
            <a:extLst>
              <a:ext uri="{FF2B5EF4-FFF2-40B4-BE49-F238E27FC236}">
                <a16:creationId xmlns:a16="http://schemas.microsoft.com/office/drawing/2014/main" id="{3D2C940F-0E59-08B9-BF44-B733E146429F}"/>
              </a:ext>
            </a:extLst>
          </p:cNvPr>
          <p:cNvSpPr txBox="1"/>
          <p:nvPr/>
        </p:nvSpPr>
        <p:spPr>
          <a:xfrm>
            <a:off x="482437" y="1843554"/>
            <a:ext cx="11227126" cy="2523768"/>
          </a:xfrm>
          <a:prstGeom prst="rect">
            <a:avLst/>
          </a:prstGeom>
          <a:noFill/>
        </p:spPr>
        <p:txBody>
          <a:bodyPr wrap="square">
            <a:spAutoFit/>
          </a:bodyPr>
          <a:lstStyle/>
          <a:p>
            <a:pPr algn="l">
              <a:spcBef>
                <a:spcPts val="300"/>
              </a:spcBef>
              <a:spcAft>
                <a:spcPts val="300"/>
              </a:spcAft>
              <a:buFont typeface="Arial" panose="020B0604020202020204" pitchFamily="34" charset="0"/>
              <a:buChar char="•"/>
            </a:pPr>
            <a:r>
              <a:rPr lang="en-US" b="0" i="0" dirty="0">
                <a:effectLst/>
                <a:latin typeface="Segoe Sans"/>
              </a:rPr>
              <a:t>Ongoing integration of subsystems</a:t>
            </a:r>
          </a:p>
          <a:p>
            <a:pPr algn="l">
              <a:spcBef>
                <a:spcPts val="300"/>
              </a:spcBef>
              <a:spcAft>
                <a:spcPts val="300"/>
              </a:spcAft>
              <a:buFont typeface="Arial" panose="020B0604020202020204" pitchFamily="34" charset="0"/>
              <a:buChar char="•"/>
            </a:pPr>
            <a:r>
              <a:rPr lang="en-US" b="0" i="0" dirty="0">
                <a:effectLst/>
                <a:latin typeface="Segoe Sans"/>
              </a:rPr>
              <a:t>Advancement </a:t>
            </a:r>
            <a:r>
              <a:rPr lang="en-US" dirty="0">
                <a:latin typeface="Segoe Sans"/>
              </a:rPr>
              <a:t>of</a:t>
            </a:r>
            <a:r>
              <a:rPr lang="en-US" b="0" i="0" dirty="0">
                <a:effectLst/>
                <a:latin typeface="Segoe Sans"/>
              </a:rPr>
              <a:t> digital tools to enhance automation</a:t>
            </a:r>
          </a:p>
          <a:p>
            <a:pPr algn="l">
              <a:spcBef>
                <a:spcPts val="300"/>
              </a:spcBef>
              <a:spcAft>
                <a:spcPts val="300"/>
              </a:spcAft>
              <a:buFont typeface="Arial" panose="020B0604020202020204" pitchFamily="34" charset="0"/>
              <a:buChar char="•"/>
            </a:pPr>
            <a:r>
              <a:rPr lang="en-US" b="0" i="0" dirty="0">
                <a:effectLst/>
                <a:latin typeface="Segoe Sans"/>
              </a:rPr>
              <a:t>Effective coordination among subsystems to support integration and to finalized the Utility Matrix</a:t>
            </a:r>
          </a:p>
          <a:p>
            <a:pPr>
              <a:spcBef>
                <a:spcPts val="300"/>
              </a:spcBef>
              <a:spcAft>
                <a:spcPts val="300"/>
              </a:spcAft>
              <a:buFont typeface="Arial" panose="020B0604020202020204" pitchFamily="34" charset="0"/>
              <a:buChar char="•"/>
            </a:pPr>
            <a:r>
              <a:rPr lang="en-US" b="0" i="0" dirty="0">
                <a:effectLst/>
                <a:latin typeface="Segoe Sans"/>
              </a:rPr>
              <a:t>Certain KPIs may require revision or updates based on project developments</a:t>
            </a:r>
          </a:p>
          <a:p>
            <a:pPr algn="l">
              <a:spcBef>
                <a:spcPts val="300"/>
              </a:spcBef>
              <a:spcAft>
                <a:spcPts val="300"/>
              </a:spcAft>
              <a:buFont typeface="Arial" panose="020B0604020202020204" pitchFamily="34" charset="0"/>
              <a:buChar char="•"/>
            </a:pPr>
            <a:r>
              <a:rPr lang="en-US" b="0" i="0" dirty="0">
                <a:effectLst/>
                <a:latin typeface="Segoe Sans"/>
              </a:rPr>
              <a:t>Improvement of validation and verification processes</a:t>
            </a:r>
          </a:p>
          <a:p>
            <a:pPr>
              <a:spcBef>
                <a:spcPts val="300"/>
              </a:spcBef>
              <a:spcAft>
                <a:spcPts val="300"/>
              </a:spcAft>
              <a:buFont typeface="Arial" panose="020B0604020202020204" pitchFamily="34" charset="0"/>
              <a:buChar char="•"/>
            </a:pPr>
            <a:r>
              <a:rPr lang="en-US" b="0" i="0" dirty="0">
                <a:effectLst/>
                <a:latin typeface="Segoe Sans"/>
              </a:rPr>
              <a:t>Experimental database setup: transition to production phase once the machine becomes operational and </a:t>
            </a:r>
            <a:r>
              <a:rPr lang="it-IT" dirty="0"/>
              <a:t> </a:t>
            </a:r>
            <a:r>
              <a:rPr lang="it-IT" dirty="0" err="1"/>
              <a:t>integration</a:t>
            </a:r>
            <a:r>
              <a:rPr lang="it-IT" dirty="0"/>
              <a:t> with </a:t>
            </a:r>
            <a:r>
              <a:rPr lang="it-IT" dirty="0" err="1"/>
              <a:t>OpenCAD</a:t>
            </a:r>
            <a:r>
              <a:rPr lang="it-IT" dirty="0"/>
              <a:t> BIM tool.</a:t>
            </a:r>
            <a:endParaRPr lang="en-US" b="0" i="0" dirty="0">
              <a:effectLst/>
              <a:latin typeface="Segoe Sans"/>
            </a:endParaRPr>
          </a:p>
        </p:txBody>
      </p:sp>
      <p:sp>
        <p:nvSpPr>
          <p:cNvPr id="2" name="Footer Placeholder 3">
            <a:extLst>
              <a:ext uri="{FF2B5EF4-FFF2-40B4-BE49-F238E27FC236}">
                <a16:creationId xmlns:a16="http://schemas.microsoft.com/office/drawing/2014/main" id="{949C3446-20A2-F700-A4F0-BA6B131DA2EE}"/>
              </a:ext>
            </a:extLst>
          </p:cNvPr>
          <p:cNvSpPr>
            <a:spLocks noGrp="1"/>
          </p:cNvSpPr>
          <p:nvPr>
            <p:ph type="ftr" sz="quarter" idx="13"/>
          </p:nvPr>
        </p:nvSpPr>
        <p:spPr>
          <a:xfrm>
            <a:off x="-155199" y="6492875"/>
            <a:ext cx="6544711" cy="365125"/>
          </a:xfrm>
        </p:spPr>
        <p:txBody>
          <a:bodyPr/>
          <a:lstStyle/>
          <a:p>
            <a:pPr>
              <a:spcAft>
                <a:spcPts val="600"/>
              </a:spcAft>
            </a:pPr>
            <a:r>
              <a:rPr lang="en-GB" sz="1200" dirty="0"/>
              <a:t>F. Cioeta, System Engineering, IX </a:t>
            </a:r>
            <a:r>
              <a:rPr lang="en-GB" sz="1200" dirty="0" err="1"/>
              <a:t>EuPRAXIA@SPARC_LAB</a:t>
            </a:r>
            <a:r>
              <a:rPr lang="en-GB" sz="1200" dirty="0"/>
              <a:t> TRD Review Meeting, LNF 16-18 June 2025</a:t>
            </a:r>
          </a:p>
        </p:txBody>
      </p:sp>
      <p:sp>
        <p:nvSpPr>
          <p:cNvPr id="4" name="CasellaDiTesto 3">
            <a:extLst>
              <a:ext uri="{FF2B5EF4-FFF2-40B4-BE49-F238E27FC236}">
                <a16:creationId xmlns:a16="http://schemas.microsoft.com/office/drawing/2014/main" id="{16008023-00D2-8A69-D4D0-A4B09C9D3F34}"/>
              </a:ext>
            </a:extLst>
          </p:cNvPr>
          <p:cNvSpPr txBox="1"/>
          <p:nvPr/>
        </p:nvSpPr>
        <p:spPr>
          <a:xfrm>
            <a:off x="11767697" y="6536937"/>
            <a:ext cx="277385" cy="276999"/>
          </a:xfrm>
          <a:prstGeom prst="rect">
            <a:avLst/>
          </a:prstGeom>
          <a:noFill/>
        </p:spPr>
        <p:txBody>
          <a:bodyPr wrap="square" rtlCol="0">
            <a:spAutoFit/>
          </a:bodyPr>
          <a:lstStyle/>
          <a:p>
            <a:r>
              <a:rPr lang="it-IT" sz="1200" dirty="0"/>
              <a:t>6</a:t>
            </a:r>
          </a:p>
        </p:txBody>
      </p:sp>
    </p:spTree>
    <p:extLst>
      <p:ext uri="{BB962C8B-B14F-4D97-AF65-F5344CB8AC3E}">
        <p14:creationId xmlns:p14="http://schemas.microsoft.com/office/powerpoint/2010/main" val="339601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3365-1278-3799-1B3C-25AD9A866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711A2-A889-6DC7-3C98-6969DD42FE31}"/>
              </a:ext>
            </a:extLst>
          </p:cNvPr>
          <p:cNvSpPr>
            <a:spLocks noGrp="1"/>
          </p:cNvSpPr>
          <p:nvPr>
            <p:ph type="title"/>
          </p:nvPr>
        </p:nvSpPr>
        <p:spPr>
          <a:xfrm>
            <a:off x="1651820" y="-272186"/>
            <a:ext cx="9512710" cy="1325563"/>
          </a:xfrm>
        </p:spPr>
        <p:txBody>
          <a:bodyPr/>
          <a:lstStyle/>
          <a:p>
            <a:r>
              <a:rPr lang="en-GB" sz="2800" dirty="0"/>
              <a:t>Conclusions</a:t>
            </a:r>
            <a:endParaRPr lang="en-IT" dirty="0"/>
          </a:p>
        </p:txBody>
      </p:sp>
      <p:sp>
        <p:nvSpPr>
          <p:cNvPr id="10" name="Rectangle 3">
            <a:extLst>
              <a:ext uri="{FF2B5EF4-FFF2-40B4-BE49-F238E27FC236}">
                <a16:creationId xmlns:a16="http://schemas.microsoft.com/office/drawing/2014/main" id="{1B560501-27A6-8342-00DA-52A7B1A834D9}"/>
              </a:ext>
            </a:extLst>
          </p:cNvPr>
          <p:cNvSpPr>
            <a:spLocks noChangeArrowheads="1"/>
          </p:cNvSpPr>
          <p:nvPr/>
        </p:nvSpPr>
        <p:spPr bwMode="auto">
          <a:xfrm>
            <a:off x="550287" y="1247646"/>
            <a:ext cx="1094162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EuPRAXIA@SPARC_LAB</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project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represents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advanced</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model of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integration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between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systems engineering</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digitalization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and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predictive</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asset management</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for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complex</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scientific</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infrastructures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The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configuration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management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process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has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been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assessed</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according</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to the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CMMI framework</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currently</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positioned</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in a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transition</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phase</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between</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Level 3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Defined</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and Level 5 (Optimizing)</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with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several</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subsystems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already</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compliant</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with the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highest</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standards.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adoption of the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Hexagon</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EAM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platform</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enables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full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component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traceability</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predictive</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maintenance</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planning</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and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performance monitoring</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through</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technical,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economic</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and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safety-related</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KPIs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The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Project Breakdown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Structure</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(PBS)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and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Utility Matrix</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support the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functional</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decomposition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of the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accelerator</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ensuring</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both</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design and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operational</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consistency</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project stands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 </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benchmark for the management of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scientific</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infrastructures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thanks to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its</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approach</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0"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focused</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on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innovation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standardization</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and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continuous</a:t>
            </a:r>
            <a:r>
              <a:rPr kumimoji="0" lang="it-IT" altLang="it-IT"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t-IT" altLang="it-IT" sz="1800" b="1" i="0" u="none" strike="noStrike" cap="none" normalizeH="0" baseline="0" dirty="0" err="1">
                <a:ln>
                  <a:noFill/>
                </a:ln>
                <a:solidFill>
                  <a:schemeClr val="tx1"/>
                </a:solidFill>
                <a:effectLst/>
                <a:latin typeface="Segoe UI" panose="020B0502040204020203" pitchFamily="34" charset="0"/>
                <a:cs typeface="Segoe UI" panose="020B0502040204020203" pitchFamily="34" charset="0"/>
              </a:rPr>
              <a:t>improvement</a:t>
            </a:r>
            <a:r>
              <a:rPr kumimoji="0" lang="it-IT" altLang="it-IT"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4" name="CasellaDiTesto 13">
            <a:extLst>
              <a:ext uri="{FF2B5EF4-FFF2-40B4-BE49-F238E27FC236}">
                <a16:creationId xmlns:a16="http://schemas.microsoft.com/office/drawing/2014/main" id="{EB45D54A-FE51-04D3-1197-AB704D8D9679}"/>
              </a:ext>
            </a:extLst>
          </p:cNvPr>
          <p:cNvSpPr txBox="1"/>
          <p:nvPr/>
        </p:nvSpPr>
        <p:spPr>
          <a:xfrm>
            <a:off x="637742" y="4933246"/>
            <a:ext cx="11041639" cy="677108"/>
          </a:xfrm>
          <a:prstGeom prst="rect">
            <a:avLst/>
          </a:prstGeom>
          <a:noFill/>
        </p:spPr>
        <p:txBody>
          <a:bodyPr wrap="square">
            <a:spAutoFit/>
          </a:bodyPr>
          <a:lstStyle/>
          <a:p>
            <a:pPr algn="ctr"/>
            <a:r>
              <a:rPr lang="en-US" b="1" i="1" dirty="0">
                <a:effectLst/>
                <a:latin typeface="Segoe Sans"/>
              </a:rPr>
              <a:t>"The chapter is aligned with the overall project requirements and provides a solid foundation for future technical integration."</a:t>
            </a:r>
            <a:endParaRPr lang="it-IT" i="1" dirty="0"/>
          </a:p>
        </p:txBody>
      </p:sp>
      <p:sp>
        <p:nvSpPr>
          <p:cNvPr id="2" name="Footer Placeholder 3">
            <a:extLst>
              <a:ext uri="{FF2B5EF4-FFF2-40B4-BE49-F238E27FC236}">
                <a16:creationId xmlns:a16="http://schemas.microsoft.com/office/drawing/2014/main" id="{43ACDFD0-470F-FA16-848B-44B53389D86C}"/>
              </a:ext>
            </a:extLst>
          </p:cNvPr>
          <p:cNvSpPr>
            <a:spLocks noGrp="1"/>
          </p:cNvSpPr>
          <p:nvPr>
            <p:ph type="ftr" sz="quarter" idx="13"/>
          </p:nvPr>
        </p:nvSpPr>
        <p:spPr>
          <a:xfrm>
            <a:off x="-135464" y="6492875"/>
            <a:ext cx="6544711" cy="365125"/>
          </a:xfrm>
        </p:spPr>
        <p:txBody>
          <a:bodyPr/>
          <a:lstStyle/>
          <a:p>
            <a:pPr>
              <a:spcAft>
                <a:spcPts val="600"/>
              </a:spcAft>
            </a:pPr>
            <a:r>
              <a:rPr lang="en-GB" sz="1200" dirty="0"/>
              <a:t>F. Cioeta, System Engineering, IX </a:t>
            </a:r>
            <a:r>
              <a:rPr lang="en-GB" sz="1200" dirty="0" err="1"/>
              <a:t>EuPRAXIA@SPARC_LAB</a:t>
            </a:r>
            <a:r>
              <a:rPr lang="en-GB" sz="1200" dirty="0"/>
              <a:t> TRD Review Meeting, LNF 16-18 June 2025</a:t>
            </a:r>
          </a:p>
        </p:txBody>
      </p:sp>
      <p:sp>
        <p:nvSpPr>
          <p:cNvPr id="4" name="CasellaDiTesto 3">
            <a:extLst>
              <a:ext uri="{FF2B5EF4-FFF2-40B4-BE49-F238E27FC236}">
                <a16:creationId xmlns:a16="http://schemas.microsoft.com/office/drawing/2014/main" id="{22C59816-71CB-CEB3-8E1F-2B9A969DBFEB}"/>
              </a:ext>
            </a:extLst>
          </p:cNvPr>
          <p:cNvSpPr txBox="1"/>
          <p:nvPr/>
        </p:nvSpPr>
        <p:spPr>
          <a:xfrm>
            <a:off x="11767697" y="6536937"/>
            <a:ext cx="277385" cy="276999"/>
          </a:xfrm>
          <a:prstGeom prst="rect">
            <a:avLst/>
          </a:prstGeom>
          <a:noFill/>
        </p:spPr>
        <p:txBody>
          <a:bodyPr wrap="square" rtlCol="0">
            <a:spAutoFit/>
          </a:bodyPr>
          <a:lstStyle/>
          <a:p>
            <a:r>
              <a:rPr lang="it-IT" sz="1200" dirty="0"/>
              <a:t>7</a:t>
            </a:r>
          </a:p>
        </p:txBody>
      </p:sp>
    </p:spTree>
    <p:extLst>
      <p:ext uri="{BB962C8B-B14F-4D97-AF65-F5344CB8AC3E}">
        <p14:creationId xmlns:p14="http://schemas.microsoft.com/office/powerpoint/2010/main" val="647716270"/>
      </p:ext>
    </p:extLst>
  </p:cSld>
  <p:clrMapOvr>
    <a:masterClrMapping/>
  </p:clrMapOvr>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rclab.potx" id="{C1A3C7CE-2D9B-49F1-888C-39EDD889F26A}" vid="{81DC1F27-88A2-4415-A251-87766527D274}"/>
    </a:ext>
  </a:extLst>
</a:theme>
</file>

<file path=ppt/theme/theme2.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807</Words>
  <Application>Microsoft Office PowerPoint</Application>
  <PresentationFormat>Widescreen</PresentationFormat>
  <Paragraphs>73</Paragraphs>
  <Slides>7</Slides>
  <Notes>5</Notes>
  <HiddenSlides>0</HiddenSlides>
  <MMClips>0</MMClips>
  <ScaleCrop>false</ScaleCrop>
  <HeadingPairs>
    <vt:vector size="6" baseType="variant">
      <vt:variant>
        <vt:lpstr>Caratteri utilizzati</vt:lpstr>
      </vt:variant>
      <vt:variant>
        <vt:i4>16</vt:i4>
      </vt:variant>
      <vt:variant>
        <vt:lpstr>Tema</vt:lpstr>
      </vt:variant>
      <vt:variant>
        <vt:i4>5</vt:i4>
      </vt:variant>
      <vt:variant>
        <vt:lpstr>Titoli diapositive</vt:lpstr>
      </vt:variant>
      <vt:variant>
        <vt:i4>7</vt:i4>
      </vt:variant>
    </vt:vector>
  </HeadingPairs>
  <TitlesOfParts>
    <vt:vector size="28" baseType="lpstr">
      <vt:lpstr>Arial</vt:lpstr>
      <vt:lpstr>Arial Narrow</vt:lpstr>
      <vt:lpstr>Arial Rounded MT Bold</vt:lpstr>
      <vt:lpstr>Calibri</vt:lpstr>
      <vt:lpstr>Calibri Light</vt:lpstr>
      <vt:lpstr>Helvetica</vt:lpstr>
      <vt:lpstr>Helvetica Neue</vt:lpstr>
      <vt:lpstr>Helvetica Neue Light</vt:lpstr>
      <vt:lpstr>Helvetica Neue Medium</vt:lpstr>
      <vt:lpstr>Open Sans Semibold</vt:lpstr>
      <vt:lpstr>Segoe Sans</vt:lpstr>
      <vt:lpstr>Segoe UI</vt:lpstr>
      <vt:lpstr>Times New Roman</vt:lpstr>
      <vt:lpstr>Titillium</vt:lpstr>
      <vt:lpstr>Titillium Bd</vt:lpstr>
      <vt:lpstr>TT Rounds Condensed</vt:lpstr>
      <vt:lpstr>2_Tema di Office</vt:lpstr>
      <vt:lpstr>21_BasicWhite</vt:lpstr>
      <vt:lpstr>10_Office Theme</vt:lpstr>
      <vt:lpstr>Tema di Office</vt:lpstr>
      <vt:lpstr>5_Office Theme</vt:lpstr>
      <vt:lpstr>Presentazione standard di PowerPoint</vt:lpstr>
      <vt:lpstr>My Area</vt:lpstr>
      <vt:lpstr>Index Chapter 25 of TDR</vt:lpstr>
      <vt:lpstr>Global Goals   </vt:lpstr>
      <vt:lpstr>Achievements: Systems Engineering CMMI</vt:lpstr>
      <vt:lpstr>Planned Actions (beyond the TDR)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Fara Cioeta</cp:lastModifiedBy>
  <cp:revision>3424</cp:revision>
  <cp:lastPrinted>2025-06-17T13:33:22Z</cp:lastPrinted>
  <dcterms:created xsi:type="dcterms:W3CDTF">2018-02-09T13:41:45Z</dcterms:created>
  <dcterms:modified xsi:type="dcterms:W3CDTF">2025-06-17T13:34:50Z</dcterms:modified>
</cp:coreProperties>
</file>