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81" r:id="rId3"/>
    <p:sldId id="282" r:id="rId4"/>
    <p:sldId id="286" r:id="rId5"/>
    <p:sldId id="289" r:id="rId6"/>
    <p:sldId id="271" r:id="rId7"/>
    <p:sldId id="272" r:id="rId8"/>
    <p:sldId id="283" r:id="rId9"/>
    <p:sldId id="28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A84"/>
    <a:srgbClr val="2D3A83"/>
    <a:srgbClr val="2C3982"/>
    <a:srgbClr val="A6A6A6"/>
    <a:srgbClr val="DDE9F7"/>
    <a:srgbClr val="0055A5"/>
    <a:srgbClr val="437AAB"/>
    <a:srgbClr val="385273"/>
    <a:srgbClr val="EF3723"/>
    <a:srgbClr val="3341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F2BEF-09F6-425D-975E-56870C58CDC4}" v="35" dt="2025-06-13T15:19:38.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89545" autoAdjust="0"/>
  </p:normalViewPr>
  <p:slideViewPr>
    <p:cSldViewPr snapToGrid="0">
      <p:cViewPr varScale="1">
        <p:scale>
          <a:sx n="142" d="100"/>
          <a:sy n="142" d="100"/>
        </p:scale>
        <p:origin x="912" y="150"/>
      </p:cViewPr>
      <p:guideLst/>
    </p:cSldViewPr>
  </p:slideViewPr>
  <p:notesTextViewPr>
    <p:cViewPr>
      <p:scale>
        <a:sx n="1" d="1"/>
        <a:sy n="1" d="1"/>
      </p:scale>
      <p:origin x="0" y="0"/>
    </p:cViewPr>
  </p:notesTextViewPr>
  <p:sorterViewPr>
    <p:cViewPr>
      <p:scale>
        <a:sx n="125" d="100"/>
        <a:sy n="125" d="100"/>
      </p:scale>
      <p:origin x="0" y="0"/>
    </p:cViewPr>
  </p:sorterViewPr>
  <p:notesViewPr>
    <p:cSldViewPr snapToGrid="0">
      <p:cViewPr varScale="1">
        <p:scale>
          <a:sx n="121" d="100"/>
          <a:sy n="121" d="100"/>
        </p:scale>
        <p:origin x="416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40B7A-9A06-42E7-BEE9-7EEA08A63A9F}" type="datetimeFigureOut">
              <a:rPr lang="en-GB" smtClean="0"/>
              <a:t>13/06/2025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8567-BDF5-451C-8737-F40313BC91EE}" type="slidenum">
              <a:rPr lang="en-GB" smtClean="0"/>
              <a:t>‹N›</a:t>
            </a:fld>
            <a:endParaRPr lang="en-GB"/>
          </a:p>
        </p:txBody>
      </p:sp>
    </p:spTree>
    <p:extLst>
      <p:ext uri="{BB962C8B-B14F-4D97-AF65-F5344CB8AC3E}">
        <p14:creationId xmlns:p14="http://schemas.microsoft.com/office/powerpoint/2010/main" val="378862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7428567-BDF5-451C-8737-F40313BC91EE}" type="slidenum">
              <a:rPr lang="en-GB" smtClean="0"/>
              <a:t>2</a:t>
            </a:fld>
            <a:endParaRPr lang="en-GB"/>
          </a:p>
        </p:txBody>
      </p:sp>
    </p:spTree>
    <p:extLst>
      <p:ext uri="{BB962C8B-B14F-4D97-AF65-F5344CB8AC3E}">
        <p14:creationId xmlns:p14="http://schemas.microsoft.com/office/powerpoint/2010/main" val="148448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7428567-BDF5-451C-8737-F40313BC91EE}" type="slidenum">
              <a:rPr lang="en-GB" smtClean="0"/>
              <a:t>9</a:t>
            </a:fld>
            <a:endParaRPr lang="en-GB"/>
          </a:p>
        </p:txBody>
      </p:sp>
    </p:spTree>
    <p:extLst>
      <p:ext uri="{BB962C8B-B14F-4D97-AF65-F5344CB8AC3E}">
        <p14:creationId xmlns:p14="http://schemas.microsoft.com/office/powerpoint/2010/main" val="5079681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D6FE7A-B020-4958-8B6D-27CB296925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86" t="3604" b="18163"/>
          <a:stretch/>
        </p:blipFill>
        <p:spPr>
          <a:xfrm>
            <a:off x="0" y="-294639"/>
            <a:ext cx="12192000" cy="7152640"/>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88" y="1939633"/>
            <a:ext cx="7813967" cy="1043854"/>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3" y="31539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39" y="376194"/>
            <a:ext cx="278815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400">
                <a:solidFill>
                  <a:srgbClr val="3399FF"/>
                </a:solidFill>
                <a:latin typeface="Arial Narrow" pitchFamily="34" charset="0"/>
              </a:rPr>
              <a:t>EUROPEAN</a:t>
            </a:r>
          </a:p>
          <a:p>
            <a:r>
              <a:rPr lang="en-GB" altLang="en-US" sz="2400">
                <a:solidFill>
                  <a:srgbClr val="33CCFF"/>
                </a:solidFill>
                <a:latin typeface="Arial Narrow" pitchFamily="34" charset="0"/>
              </a:rPr>
              <a:t>PLASMA RESEARCH</a:t>
            </a:r>
          </a:p>
          <a:p>
            <a:r>
              <a:rPr lang="en-GB" altLang="en-US" sz="2400">
                <a:solidFill>
                  <a:srgbClr val="33CCFF"/>
                </a:solidFill>
                <a:latin typeface="Arial Narrow" pitchFamily="34" charset="0"/>
              </a:rPr>
              <a:t>ACCELERATOR WITH</a:t>
            </a:r>
          </a:p>
          <a:p>
            <a:r>
              <a:rPr lang="en-GB" altLang="en-US" sz="2400">
                <a:solidFill>
                  <a:schemeClr val="bg1"/>
                </a:solidFill>
                <a:latin typeface="Arial Narrow" pitchFamily="34" charset="0"/>
              </a:rPr>
              <a:t>EXCELLENCE IN</a:t>
            </a:r>
          </a:p>
          <a:p>
            <a:r>
              <a:rPr lang="en-GB" altLang="en-US" sz="2400">
                <a:solidFill>
                  <a:schemeClr val="bg1"/>
                </a:solidFill>
                <a:latin typeface="Arial Narrow" pitchFamily="34" charset="0"/>
              </a:rPr>
              <a:t>APPLICATIONS</a:t>
            </a:r>
          </a:p>
        </p:txBody>
      </p:sp>
      <p:sp>
        <p:nvSpPr>
          <p:cNvPr id="11" name="Rectangle 10">
            <a:extLst>
              <a:ext uri="{FF2B5EF4-FFF2-40B4-BE49-F238E27FC236}">
                <a16:creationId xmlns:a16="http://schemas.microsoft.com/office/drawing/2014/main" id="{7829EB28-3979-4E23-B67B-4BD9DC678876}"/>
              </a:ext>
            </a:extLst>
          </p:cNvPr>
          <p:cNvSpPr/>
          <p:nvPr userDrawn="1"/>
        </p:nvSpPr>
        <p:spPr>
          <a:xfrm rot="5400000">
            <a:off x="1713092" y="3642000"/>
            <a:ext cx="1152130" cy="3990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974908" y="6288044"/>
            <a:ext cx="3309467" cy="461665"/>
          </a:xfrm>
          <a:prstGeom prst="rect">
            <a:avLst/>
          </a:prstGeom>
          <a:noFill/>
        </p:spPr>
        <p:txBody>
          <a:bodyPr wrap="square" rtlCol="0">
            <a:spAutoFit/>
          </a:bodyPr>
          <a:lstStyle/>
          <a:p>
            <a:r>
              <a:rPr lang="en-GB" sz="800" dirty="0">
                <a:solidFill>
                  <a:schemeClr val="bg1"/>
                </a:solidFill>
              </a:rPr>
              <a:t>This project has received funding from the European Union´s Horizon Europe research and innovation programme under grant agreement </a:t>
            </a:r>
          </a:p>
          <a:p>
            <a:r>
              <a:rPr lang="en-GB" sz="800" dirty="0">
                <a:solidFill>
                  <a:schemeClr val="bg1"/>
                </a:solidFill>
              </a:rPr>
              <a:t>No. 101079773</a:t>
            </a:r>
          </a:p>
        </p:txBody>
      </p:sp>
      <p:pic>
        <p:nvPicPr>
          <p:cNvPr id="16" name="Picture 15" descr="Shape, background pattern, rectangle&#10;&#10;Description automatically generated">
            <a:extLst>
              <a:ext uri="{FF2B5EF4-FFF2-40B4-BE49-F238E27FC236}">
                <a16:creationId xmlns:a16="http://schemas.microsoft.com/office/drawing/2014/main" id="{EB353F2C-276C-46A5-BFB4-EDBF3952D3E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702619" y="5201842"/>
            <a:ext cx="539714" cy="360000"/>
          </a:xfrm>
          <a:prstGeom prst="rect">
            <a:avLst/>
          </a:prstGeom>
          <a:ln w="3175">
            <a:solidFill>
              <a:schemeClr val="bg1">
                <a:lumMod val="85000"/>
              </a:schemeClr>
            </a:solidFill>
          </a:ln>
        </p:spPr>
      </p:pic>
      <p:pic>
        <p:nvPicPr>
          <p:cNvPr id="20" name="Picture 19" descr="Shape&#10;&#10;Description automatically generated">
            <a:extLst>
              <a:ext uri="{FF2B5EF4-FFF2-40B4-BE49-F238E27FC236}">
                <a16:creationId xmlns:a16="http://schemas.microsoft.com/office/drawing/2014/main" id="{B40DA2FC-500E-4637-AD7D-89070242F1A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42100" y="5204384"/>
            <a:ext cx="539895" cy="360000"/>
          </a:xfrm>
          <a:prstGeom prst="rect">
            <a:avLst/>
          </a:prstGeom>
          <a:ln w="3175">
            <a:solidFill>
              <a:schemeClr val="bg1">
                <a:lumMod val="85000"/>
              </a:schemeClr>
            </a:solidFill>
          </a:ln>
        </p:spPr>
      </p:pic>
      <p:pic>
        <p:nvPicPr>
          <p:cNvPr id="22" name="Picture 21" descr="Logo, company name&#10;&#10;Description automatically generated">
            <a:extLst>
              <a:ext uri="{FF2B5EF4-FFF2-40B4-BE49-F238E27FC236}">
                <a16:creationId xmlns:a16="http://schemas.microsoft.com/office/drawing/2014/main" id="{5B92E49D-42F5-4F3F-87B5-89E4F69384A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592764" y="5201842"/>
            <a:ext cx="539714" cy="360000"/>
          </a:xfrm>
          <a:prstGeom prst="rect">
            <a:avLst/>
          </a:prstGeom>
          <a:ln w="3175">
            <a:solidFill>
              <a:schemeClr val="bg1">
                <a:lumMod val="85000"/>
              </a:schemeClr>
            </a:solidFill>
          </a:ln>
        </p:spPr>
      </p:pic>
      <p:pic>
        <p:nvPicPr>
          <p:cNvPr id="28" name="Picture 27" descr="Shape&#10;&#10;Description automatically generated">
            <a:extLst>
              <a:ext uri="{FF2B5EF4-FFF2-40B4-BE49-F238E27FC236}">
                <a16:creationId xmlns:a16="http://schemas.microsoft.com/office/drawing/2014/main" id="{23025C6F-90C7-462A-8C0E-8079D07BC39A}"/>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071962" y="5204384"/>
            <a:ext cx="539895" cy="360000"/>
          </a:xfrm>
          <a:prstGeom prst="rect">
            <a:avLst/>
          </a:prstGeom>
          <a:ln w="3175">
            <a:solidFill>
              <a:schemeClr val="bg1">
                <a:lumMod val="85000"/>
              </a:schemeClr>
            </a:solidFill>
          </a:ln>
        </p:spPr>
      </p:pic>
      <p:pic>
        <p:nvPicPr>
          <p:cNvPr id="30" name="Picture 29" descr="Chart&#10;&#10;Description automatically generated">
            <a:extLst>
              <a:ext uri="{FF2B5EF4-FFF2-40B4-BE49-F238E27FC236}">
                <a16:creationId xmlns:a16="http://schemas.microsoft.com/office/drawing/2014/main" id="{5EEF9B71-7283-4C50-AF40-4C42338F61F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961910" y="5204384"/>
            <a:ext cx="539895" cy="360000"/>
          </a:xfrm>
          <a:prstGeom prst="rect">
            <a:avLst/>
          </a:prstGeom>
          <a:ln w="3175">
            <a:solidFill>
              <a:schemeClr val="bg1">
                <a:lumMod val="85000"/>
              </a:schemeClr>
            </a:solidFill>
          </a:ln>
        </p:spPr>
      </p:pic>
      <p:pic>
        <p:nvPicPr>
          <p:cNvPr id="32" name="Picture 31" descr="A picture containing diagram&#10;&#10;Description automatically generated">
            <a:extLst>
              <a:ext uri="{FF2B5EF4-FFF2-40B4-BE49-F238E27FC236}">
                <a16:creationId xmlns:a16="http://schemas.microsoft.com/office/drawing/2014/main" id="{54181E05-6FC8-4FE7-96E3-22D4AE603C77}"/>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2331434" y="5201842"/>
            <a:ext cx="539895" cy="360000"/>
          </a:xfrm>
          <a:prstGeom prst="rect">
            <a:avLst/>
          </a:prstGeom>
          <a:ln w="3175">
            <a:solidFill>
              <a:schemeClr val="bg1">
                <a:lumMod val="85000"/>
              </a:schemeClr>
            </a:solidFill>
          </a:ln>
        </p:spPr>
      </p:pic>
      <p:pic>
        <p:nvPicPr>
          <p:cNvPr id="34" name="Picture 33" descr="A picture containing logo&#10;&#10;Description automatically generated">
            <a:extLst>
              <a:ext uri="{FF2B5EF4-FFF2-40B4-BE49-F238E27FC236}">
                <a16:creationId xmlns:a16="http://schemas.microsoft.com/office/drawing/2014/main" id="{1B7B7ABD-7FF4-416E-82E5-F7D825396BDF}"/>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42100" y="5703104"/>
            <a:ext cx="539895" cy="360000"/>
          </a:xfrm>
          <a:prstGeom prst="rect">
            <a:avLst/>
          </a:prstGeom>
          <a:ln w="3175">
            <a:solidFill>
              <a:schemeClr val="bg1">
                <a:lumMod val="85000"/>
              </a:schemeClr>
            </a:solidFill>
          </a:ln>
        </p:spPr>
      </p:pic>
      <p:pic>
        <p:nvPicPr>
          <p:cNvPr id="36" name="Picture 35" descr="Shape, rectangle&#10;&#10;Description automatically generated">
            <a:extLst>
              <a:ext uri="{FF2B5EF4-FFF2-40B4-BE49-F238E27FC236}">
                <a16:creationId xmlns:a16="http://schemas.microsoft.com/office/drawing/2014/main" id="{0E6B17BD-38E6-40E8-81B9-61656C20CEC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72269" y="5703104"/>
            <a:ext cx="539895" cy="360000"/>
          </a:xfrm>
          <a:prstGeom prst="rect">
            <a:avLst/>
          </a:prstGeom>
          <a:ln w="3175">
            <a:solidFill>
              <a:schemeClr val="bg1">
                <a:lumMod val="85000"/>
              </a:schemeClr>
            </a:solidFill>
          </a:ln>
        </p:spPr>
      </p:pic>
      <p:pic>
        <p:nvPicPr>
          <p:cNvPr id="38" name="Picture 37" descr="A picture containing logo&#10;&#10;Description automatically generated">
            <a:extLst>
              <a:ext uri="{FF2B5EF4-FFF2-40B4-BE49-F238E27FC236}">
                <a16:creationId xmlns:a16="http://schemas.microsoft.com/office/drawing/2014/main" id="{AFBA9081-7D6A-4386-BE99-3B9915CAF347}"/>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2332607" y="5703104"/>
            <a:ext cx="539895" cy="360000"/>
          </a:xfrm>
          <a:prstGeom prst="rect">
            <a:avLst/>
          </a:prstGeom>
          <a:ln w="3175">
            <a:solidFill>
              <a:schemeClr val="bg1">
                <a:lumMod val="85000"/>
              </a:schemeClr>
            </a:solidFill>
          </a:ln>
        </p:spPr>
      </p:pic>
      <p:pic>
        <p:nvPicPr>
          <p:cNvPr id="40" name="Picture 39" descr="A picture containing shape&#10;&#10;Description automatically generated">
            <a:extLst>
              <a:ext uri="{FF2B5EF4-FFF2-40B4-BE49-F238E27FC236}">
                <a16:creationId xmlns:a16="http://schemas.microsoft.com/office/drawing/2014/main" id="{EF4B1B9E-9C34-41AA-BA3F-19A5FC834B17}"/>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2962776" y="5703104"/>
            <a:ext cx="539714" cy="360000"/>
          </a:xfrm>
          <a:prstGeom prst="rect">
            <a:avLst/>
          </a:prstGeom>
          <a:ln w="3175">
            <a:solidFill>
              <a:schemeClr val="bg1">
                <a:lumMod val="85000"/>
              </a:schemeClr>
            </a:solidFill>
          </a:ln>
        </p:spPr>
      </p:pic>
      <p:pic>
        <p:nvPicPr>
          <p:cNvPr id="42" name="Picture 41" descr="Logo&#10;&#10;Description automatically generated">
            <a:extLst>
              <a:ext uri="{FF2B5EF4-FFF2-40B4-BE49-F238E27FC236}">
                <a16:creationId xmlns:a16="http://schemas.microsoft.com/office/drawing/2014/main" id="{DAFE8E6F-FDE1-40AB-A91E-75B4752808C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702438" y="5703104"/>
            <a:ext cx="539895" cy="360000"/>
          </a:xfrm>
          <a:prstGeom prst="rect">
            <a:avLst/>
          </a:prstGeom>
          <a:ln w="3175">
            <a:solidFill>
              <a:schemeClr val="bg1">
                <a:lumMod val="85000"/>
              </a:schemeClr>
            </a:solidFill>
          </a:ln>
        </p:spPr>
      </p:pic>
      <p:pic>
        <p:nvPicPr>
          <p:cNvPr id="44" name="Picture 43" descr="Background pattern&#10;&#10;Description automatically generated">
            <a:extLst>
              <a:ext uri="{FF2B5EF4-FFF2-40B4-BE49-F238E27FC236}">
                <a16:creationId xmlns:a16="http://schemas.microsoft.com/office/drawing/2014/main" id="{6DC76842-022A-455A-913E-9A58E2CB996D}"/>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3592764" y="5703104"/>
            <a:ext cx="539714" cy="360000"/>
          </a:xfrm>
          <a:prstGeom prst="rect">
            <a:avLst/>
          </a:prstGeom>
          <a:ln w="3175">
            <a:solidFill>
              <a:schemeClr val="bg1">
                <a:lumMod val="85000"/>
              </a:schemeClr>
            </a:solidFill>
          </a:ln>
        </p:spPr>
      </p:pic>
      <p:pic>
        <p:nvPicPr>
          <p:cNvPr id="47" name="Picture 46" descr="A blue background with yellow stars&#10;&#10;Description automatically generated with low confidence">
            <a:extLst>
              <a:ext uri="{FF2B5EF4-FFF2-40B4-BE49-F238E27FC236}">
                <a16:creationId xmlns:a16="http://schemas.microsoft.com/office/drawing/2014/main" id="{5B2C4CE0-B863-4444-AEEB-8AA58C194D91}"/>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42100" y="6339528"/>
            <a:ext cx="543816" cy="360000"/>
          </a:xfrm>
          <a:prstGeom prst="rect">
            <a:avLst/>
          </a:prstGeom>
        </p:spPr>
      </p:pic>
      <p:pic>
        <p:nvPicPr>
          <p:cNvPr id="5" name="Picture 4" descr="A black background with white text and yellow stars&#10;&#10;Description automatically generated">
            <a:extLst>
              <a:ext uri="{FF2B5EF4-FFF2-40B4-BE49-F238E27FC236}">
                <a16:creationId xmlns:a16="http://schemas.microsoft.com/office/drawing/2014/main" id="{9E2716B7-B9F2-45DB-9777-073DE14175D0}"/>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9109912" y="114716"/>
            <a:ext cx="2242632" cy="1415562"/>
          </a:xfrm>
          <a:prstGeom prst="rect">
            <a:avLst/>
          </a:prstGeom>
        </p:spPr>
      </p:pic>
    </p:spTree>
    <p:extLst>
      <p:ext uri="{BB962C8B-B14F-4D97-AF65-F5344CB8AC3E}">
        <p14:creationId xmlns:p14="http://schemas.microsoft.com/office/powerpoint/2010/main" val="303289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056A-5A1D-46F6-8C0E-C94D64AB0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0A7AD-34E1-479D-96D9-41D73D2BC7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ECF396-5BDA-493A-BE14-6970B2A6A4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549718-E11B-4798-B557-8535A42A39DB}"/>
              </a:ext>
            </a:extLst>
          </p:cNvPr>
          <p:cNvSpPr>
            <a:spLocks noGrp="1"/>
          </p:cNvSpPr>
          <p:nvPr>
            <p:ph type="dt" sz="half" idx="10"/>
          </p:nvPr>
        </p:nvSpPr>
        <p:spPr/>
        <p:txBody>
          <a:bodyPr/>
          <a:lstStyle/>
          <a:p>
            <a:fld id="{5CA01834-46A7-4729-87E5-523A704ACD68}" type="datetime1">
              <a:rPr lang="en-GB" smtClean="0"/>
              <a:t>13/06/2025</a:t>
            </a:fld>
            <a:endParaRPr lang="en-GB"/>
          </a:p>
        </p:txBody>
      </p:sp>
      <p:sp>
        <p:nvSpPr>
          <p:cNvPr id="6" name="Footer Placeholder 5">
            <a:extLst>
              <a:ext uri="{FF2B5EF4-FFF2-40B4-BE49-F238E27FC236}">
                <a16:creationId xmlns:a16="http://schemas.microsoft.com/office/drawing/2014/main" id="{3B02643F-AD2D-4880-8FAA-CCFBD436F6E7}"/>
              </a:ext>
            </a:extLst>
          </p:cNvPr>
          <p:cNvSpPr>
            <a:spLocks noGrp="1"/>
          </p:cNvSpPr>
          <p:nvPr>
            <p:ph type="ftr" sz="quarter" idx="11"/>
          </p:nvPr>
        </p:nvSpPr>
        <p:spPr/>
        <p:txBody>
          <a:bodyPr/>
          <a:lstStyle/>
          <a:p>
            <a:r>
              <a:rPr lang="en-GB"/>
              <a:t>Insert author and occasion</a:t>
            </a:r>
          </a:p>
        </p:txBody>
      </p:sp>
      <p:sp>
        <p:nvSpPr>
          <p:cNvPr id="7" name="Slide Number Placeholder 6">
            <a:extLst>
              <a:ext uri="{FF2B5EF4-FFF2-40B4-BE49-F238E27FC236}">
                <a16:creationId xmlns:a16="http://schemas.microsoft.com/office/drawing/2014/main" id="{9573E56F-CB65-40EB-80C3-5443222319D6}"/>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297597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9FF0-0307-4B4D-A505-B6EF11E64F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D7D9C3-6A3D-4B49-8F69-6DD5267217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36D667-E267-4B13-95C1-C3CB82FF29F6}"/>
              </a:ext>
            </a:extLst>
          </p:cNvPr>
          <p:cNvSpPr>
            <a:spLocks noGrp="1"/>
          </p:cNvSpPr>
          <p:nvPr>
            <p:ph type="dt" sz="half" idx="10"/>
          </p:nvPr>
        </p:nvSpPr>
        <p:spPr/>
        <p:txBody>
          <a:bodyPr/>
          <a:lstStyle/>
          <a:p>
            <a:fld id="{C397A08C-906E-43EA-885E-38D7E516C950}" type="datetime1">
              <a:rPr lang="en-GB" smtClean="0"/>
              <a:t>13/06/2025</a:t>
            </a:fld>
            <a:endParaRPr lang="en-GB"/>
          </a:p>
        </p:txBody>
      </p:sp>
      <p:sp>
        <p:nvSpPr>
          <p:cNvPr id="5" name="Footer Placeholder 4">
            <a:extLst>
              <a:ext uri="{FF2B5EF4-FFF2-40B4-BE49-F238E27FC236}">
                <a16:creationId xmlns:a16="http://schemas.microsoft.com/office/drawing/2014/main" id="{DAD111F9-9D6D-4B00-A3A0-9F8E5E517CBE}"/>
              </a:ext>
            </a:extLst>
          </p:cNvPr>
          <p:cNvSpPr>
            <a:spLocks noGrp="1"/>
          </p:cNvSpPr>
          <p:nvPr>
            <p:ph type="ftr" sz="quarter" idx="11"/>
          </p:nvPr>
        </p:nvSpPr>
        <p:spPr/>
        <p:txBody>
          <a:bodyPr/>
          <a:lstStyle/>
          <a:p>
            <a:r>
              <a:rPr lang="en-GB"/>
              <a:t>Insert author and occasion</a:t>
            </a:r>
          </a:p>
        </p:txBody>
      </p:sp>
      <p:sp>
        <p:nvSpPr>
          <p:cNvPr id="6" name="Slide Number Placeholder 5">
            <a:extLst>
              <a:ext uri="{FF2B5EF4-FFF2-40B4-BE49-F238E27FC236}">
                <a16:creationId xmlns:a16="http://schemas.microsoft.com/office/drawing/2014/main" id="{A2CF3CE0-8238-4AB5-96E8-D7E7DC9F7F6A}"/>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212976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B73AB-ED98-4653-B7C8-8E9A1CAE88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C88A75-0E25-484A-ABB6-91EE48CB68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5853A6-59D6-4F0D-867C-E0769B6507E8}"/>
              </a:ext>
            </a:extLst>
          </p:cNvPr>
          <p:cNvSpPr>
            <a:spLocks noGrp="1"/>
          </p:cNvSpPr>
          <p:nvPr>
            <p:ph type="dt" sz="half" idx="10"/>
          </p:nvPr>
        </p:nvSpPr>
        <p:spPr/>
        <p:txBody>
          <a:bodyPr/>
          <a:lstStyle/>
          <a:p>
            <a:fld id="{A7524375-5B77-493B-B985-7DE9ED0B3819}" type="datetime1">
              <a:rPr lang="en-GB" smtClean="0"/>
              <a:t>13/06/2025</a:t>
            </a:fld>
            <a:endParaRPr lang="en-GB"/>
          </a:p>
        </p:txBody>
      </p:sp>
      <p:sp>
        <p:nvSpPr>
          <p:cNvPr id="5" name="Footer Placeholder 4">
            <a:extLst>
              <a:ext uri="{FF2B5EF4-FFF2-40B4-BE49-F238E27FC236}">
                <a16:creationId xmlns:a16="http://schemas.microsoft.com/office/drawing/2014/main" id="{70EF17E7-7655-43A1-88B7-88B541B0D8F2}"/>
              </a:ext>
            </a:extLst>
          </p:cNvPr>
          <p:cNvSpPr>
            <a:spLocks noGrp="1"/>
          </p:cNvSpPr>
          <p:nvPr>
            <p:ph type="ftr" sz="quarter" idx="11"/>
          </p:nvPr>
        </p:nvSpPr>
        <p:spPr/>
        <p:txBody>
          <a:bodyPr/>
          <a:lstStyle/>
          <a:p>
            <a:r>
              <a:rPr lang="en-GB"/>
              <a:t>Insert author and occasion</a:t>
            </a:r>
          </a:p>
        </p:txBody>
      </p:sp>
      <p:sp>
        <p:nvSpPr>
          <p:cNvPr id="6" name="Slide Number Placeholder 5">
            <a:extLst>
              <a:ext uri="{FF2B5EF4-FFF2-40B4-BE49-F238E27FC236}">
                <a16:creationId xmlns:a16="http://schemas.microsoft.com/office/drawing/2014/main" id="{DC1C23E5-FBEB-4136-8F33-3D684E5DE9B0}"/>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78697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6462572"/>
            <a:ext cx="12192000" cy="40156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20367"/>
            <a:ext cx="12192000" cy="80312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a:solidFill>
                  <a:srgbClr val="334186"/>
                </a:solidFill>
              </a:defRPr>
            </a:lvl1pPr>
          </a:lstStyle>
          <a:p>
            <a:fld id="{3A3A6714-3D1F-4857-9904-D935B84167FA}" type="slidenum">
              <a:rPr lang="en-GB" smtClean="0"/>
              <a:pPr/>
              <a:t>‹N›</a:t>
            </a:fld>
            <a:endParaRPr lang="en-GB"/>
          </a:p>
        </p:txBody>
      </p:sp>
      <p:pic>
        <p:nvPicPr>
          <p:cNvPr id="8" name="Picture 7">
            <a:extLst>
              <a:ext uri="{FF2B5EF4-FFF2-40B4-BE49-F238E27FC236}">
                <a16:creationId xmlns:a16="http://schemas.microsoft.com/office/drawing/2014/main" id="{2124E374-2929-425B-AB91-F7DB9C25E8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544" y="83790"/>
            <a:ext cx="1421141" cy="610580"/>
          </a:xfrm>
          <a:prstGeom prst="rect">
            <a:avLst/>
          </a:prstGeom>
        </p:spPr>
      </p:pic>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272186"/>
            <a:ext cx="7961747" cy="1325563"/>
          </a:xfrm>
        </p:spPr>
        <p:txBody>
          <a:bodyPr>
            <a:normAutofit/>
          </a:bodyPr>
          <a:lstStyle>
            <a:lvl1pPr algn="ctr">
              <a:defRPr sz="3500" b="1">
                <a:solidFill>
                  <a:srgbClr val="334186"/>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i="1">
                <a:solidFill>
                  <a:srgbClr val="334186"/>
                </a:solidFill>
              </a:defRPr>
            </a:lvl1pPr>
          </a:lstStyle>
          <a:p>
            <a:pPr algn="l"/>
            <a:r>
              <a:rPr lang="en-GB"/>
              <a:t>Insert author and occasion</a:t>
            </a:r>
          </a:p>
        </p:txBody>
      </p:sp>
      <p:pic>
        <p:nvPicPr>
          <p:cNvPr id="13" name="Picture 12" descr="A blue background with yellow stars&#10;&#10;Description automatically generated with low confidence">
            <a:extLst>
              <a:ext uri="{FF2B5EF4-FFF2-40B4-BE49-F238E27FC236}">
                <a16:creationId xmlns:a16="http://schemas.microsoft.com/office/drawing/2014/main" id="{973C7385-2199-42AF-B848-1AA17D566D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224939" y="52479"/>
            <a:ext cx="670727" cy="444014"/>
          </a:xfrm>
          <a:prstGeom prst="rect">
            <a:avLst/>
          </a:prstGeom>
        </p:spPr>
      </p:pic>
      <p:sp>
        <p:nvSpPr>
          <p:cNvPr id="14" name="TextBox 13">
            <a:extLst>
              <a:ext uri="{FF2B5EF4-FFF2-40B4-BE49-F238E27FC236}">
                <a16:creationId xmlns:a16="http://schemas.microsoft.com/office/drawing/2014/main" id="{D9017754-B362-4B90-AFAB-3C5BE07D2499}"/>
              </a:ext>
            </a:extLst>
          </p:cNvPr>
          <p:cNvSpPr txBox="1"/>
          <p:nvPr userDrawn="1"/>
        </p:nvSpPr>
        <p:spPr>
          <a:xfrm>
            <a:off x="11171767" y="506633"/>
            <a:ext cx="800100" cy="276999"/>
          </a:xfrm>
          <a:prstGeom prst="rect">
            <a:avLst/>
          </a:prstGeom>
          <a:noFill/>
        </p:spPr>
        <p:txBody>
          <a:bodyPr wrap="square" rtlCol="0">
            <a:spAutoFit/>
          </a:bodyPr>
          <a:lstStyle/>
          <a:p>
            <a:r>
              <a:rPr lang="en-GB" sz="600">
                <a:solidFill>
                  <a:srgbClr val="0055A5"/>
                </a:solidFill>
                <a:latin typeface="Arial Rounded MT Bold" panose="020F0704030504030204" pitchFamily="34" charset="0"/>
              </a:rPr>
              <a:t>Funded by the European Union</a:t>
            </a:r>
          </a:p>
        </p:txBody>
      </p:sp>
      <p:sp>
        <p:nvSpPr>
          <p:cNvPr id="5" name="TextBox 4">
            <a:extLst>
              <a:ext uri="{FF2B5EF4-FFF2-40B4-BE49-F238E27FC236}">
                <a16:creationId xmlns:a16="http://schemas.microsoft.com/office/drawing/2014/main" id="{5CA8E6A3-D10E-BEBC-CDF4-2DC37BE2810D}"/>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2C3982"/>
                </a:solidFill>
              </a:rPr>
              <a:t>www.eupraxia-pp.org</a:t>
            </a:r>
          </a:p>
        </p:txBody>
      </p:sp>
    </p:spTree>
    <p:extLst>
      <p:ext uri="{BB962C8B-B14F-4D97-AF65-F5344CB8AC3E}">
        <p14:creationId xmlns:p14="http://schemas.microsoft.com/office/powerpoint/2010/main" val="4637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2C398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6462572"/>
            <a:ext cx="12192000" cy="40156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lvl1pPr>
              <a:defRPr>
                <a:solidFill>
                  <a:srgbClr val="FFC000"/>
                </a:solidFill>
              </a:defRPr>
            </a:lvl1pPr>
            <a:lvl2pPr>
              <a:defRPr>
                <a:solidFill>
                  <a:srgbClr val="FFC000"/>
                </a:solidFill>
              </a:defRPr>
            </a:lvl2pPr>
            <a:lvl3pPr>
              <a:defRPr>
                <a:solidFill>
                  <a:srgbClr val="FFC000"/>
                </a:solidFill>
              </a:defRPr>
            </a:lvl3pPr>
            <a:lvl4pPr>
              <a:defRPr>
                <a:solidFill>
                  <a:srgbClr val="FFC000"/>
                </a:solidFill>
              </a:defRPr>
            </a:lvl4pPr>
            <a:lvl5pPr>
              <a:defRPr>
                <a:solidFill>
                  <a:srgbClr val="FFC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20367"/>
            <a:ext cx="12192000" cy="80312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a:solidFill>
                  <a:srgbClr val="334186"/>
                </a:solidFill>
              </a:defRPr>
            </a:lvl1pPr>
          </a:lstStyle>
          <a:p>
            <a:fld id="{3A3A6714-3D1F-4857-9904-D935B84167FA}" type="slidenum">
              <a:rPr lang="en-GB" smtClean="0"/>
              <a:pPr/>
              <a:t>‹N›</a:t>
            </a:fld>
            <a:endParaRPr lang="en-GB"/>
          </a:p>
        </p:txBody>
      </p:sp>
      <p:pic>
        <p:nvPicPr>
          <p:cNvPr id="8" name="Picture 7">
            <a:extLst>
              <a:ext uri="{FF2B5EF4-FFF2-40B4-BE49-F238E27FC236}">
                <a16:creationId xmlns:a16="http://schemas.microsoft.com/office/drawing/2014/main" id="{2124E374-2929-425B-AB91-F7DB9C25E8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544" y="83790"/>
            <a:ext cx="1421141" cy="610580"/>
          </a:xfrm>
          <a:prstGeom prst="rect">
            <a:avLst/>
          </a:prstGeom>
        </p:spPr>
      </p:pic>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272186"/>
            <a:ext cx="7961747" cy="1325563"/>
          </a:xfrm>
        </p:spPr>
        <p:txBody>
          <a:bodyPr>
            <a:normAutofit/>
          </a:bodyPr>
          <a:lstStyle>
            <a:lvl1pPr algn="ctr">
              <a:defRPr sz="3500" b="1">
                <a:solidFill>
                  <a:srgbClr val="334186"/>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i="1">
                <a:solidFill>
                  <a:srgbClr val="334186"/>
                </a:solidFill>
              </a:defRPr>
            </a:lvl1pPr>
          </a:lstStyle>
          <a:p>
            <a:pPr algn="l"/>
            <a:r>
              <a:rPr lang="en-GB"/>
              <a:t>Insert author and occasion</a:t>
            </a:r>
          </a:p>
        </p:txBody>
      </p:sp>
      <p:pic>
        <p:nvPicPr>
          <p:cNvPr id="13" name="Picture 12" descr="A blue background with yellow stars&#10;&#10;Description automatically generated with low confidence">
            <a:extLst>
              <a:ext uri="{FF2B5EF4-FFF2-40B4-BE49-F238E27FC236}">
                <a16:creationId xmlns:a16="http://schemas.microsoft.com/office/drawing/2014/main" id="{973C7385-2199-42AF-B848-1AA17D566D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224939" y="52479"/>
            <a:ext cx="670727" cy="444014"/>
          </a:xfrm>
          <a:prstGeom prst="rect">
            <a:avLst/>
          </a:prstGeom>
        </p:spPr>
      </p:pic>
      <p:sp>
        <p:nvSpPr>
          <p:cNvPr id="14" name="TextBox 13">
            <a:extLst>
              <a:ext uri="{FF2B5EF4-FFF2-40B4-BE49-F238E27FC236}">
                <a16:creationId xmlns:a16="http://schemas.microsoft.com/office/drawing/2014/main" id="{D9017754-B362-4B90-AFAB-3C5BE07D2499}"/>
              </a:ext>
            </a:extLst>
          </p:cNvPr>
          <p:cNvSpPr txBox="1"/>
          <p:nvPr userDrawn="1"/>
        </p:nvSpPr>
        <p:spPr>
          <a:xfrm>
            <a:off x="11171767" y="506633"/>
            <a:ext cx="800100" cy="276999"/>
          </a:xfrm>
          <a:prstGeom prst="rect">
            <a:avLst/>
          </a:prstGeom>
          <a:noFill/>
        </p:spPr>
        <p:txBody>
          <a:bodyPr wrap="square" rtlCol="0">
            <a:spAutoFit/>
          </a:bodyPr>
          <a:lstStyle/>
          <a:p>
            <a:r>
              <a:rPr lang="en-GB" sz="600">
                <a:solidFill>
                  <a:srgbClr val="0055A5"/>
                </a:solidFill>
                <a:latin typeface="Arial Rounded MT Bold" panose="020F0704030504030204" pitchFamily="34" charset="0"/>
              </a:rPr>
              <a:t>Funded by the European Union</a:t>
            </a:r>
          </a:p>
        </p:txBody>
      </p:sp>
      <p:sp>
        <p:nvSpPr>
          <p:cNvPr id="4" name="TextBox 3">
            <a:extLst>
              <a:ext uri="{FF2B5EF4-FFF2-40B4-BE49-F238E27FC236}">
                <a16:creationId xmlns:a16="http://schemas.microsoft.com/office/drawing/2014/main" id="{E3F56F66-AA74-C0C7-C412-B189A98C9334}"/>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2C3982"/>
                </a:solidFill>
              </a:rPr>
              <a:t>www.eupraxia-pp.org</a:t>
            </a:r>
          </a:p>
        </p:txBody>
      </p:sp>
    </p:spTree>
    <p:extLst>
      <p:ext uri="{BB962C8B-B14F-4D97-AF65-F5344CB8AC3E}">
        <p14:creationId xmlns:p14="http://schemas.microsoft.com/office/powerpoint/2010/main" val="297382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3ECE-38C0-41C5-B5FD-FE7542F4BE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EF0D06-D3A0-4DE6-8CC0-4A4DB982C3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1DBD5B-7B49-4589-B594-DC9A90BE645B}"/>
              </a:ext>
            </a:extLst>
          </p:cNvPr>
          <p:cNvSpPr>
            <a:spLocks noGrp="1"/>
          </p:cNvSpPr>
          <p:nvPr>
            <p:ph type="dt" sz="half" idx="10"/>
          </p:nvPr>
        </p:nvSpPr>
        <p:spPr/>
        <p:txBody>
          <a:bodyPr/>
          <a:lstStyle/>
          <a:p>
            <a:fld id="{429EA432-0A7F-4C00-891E-203DB036B6DB}" type="datetime1">
              <a:rPr lang="en-GB" smtClean="0"/>
              <a:t>13/06/2025</a:t>
            </a:fld>
            <a:endParaRPr lang="en-GB"/>
          </a:p>
        </p:txBody>
      </p:sp>
      <p:sp>
        <p:nvSpPr>
          <p:cNvPr id="5" name="Footer Placeholder 4">
            <a:extLst>
              <a:ext uri="{FF2B5EF4-FFF2-40B4-BE49-F238E27FC236}">
                <a16:creationId xmlns:a16="http://schemas.microsoft.com/office/drawing/2014/main" id="{FAA5FAE6-1818-45F4-AEC4-DBBFF2AEBE51}"/>
              </a:ext>
            </a:extLst>
          </p:cNvPr>
          <p:cNvSpPr>
            <a:spLocks noGrp="1"/>
          </p:cNvSpPr>
          <p:nvPr>
            <p:ph type="ftr" sz="quarter" idx="11"/>
          </p:nvPr>
        </p:nvSpPr>
        <p:spPr/>
        <p:txBody>
          <a:bodyPr/>
          <a:lstStyle/>
          <a:p>
            <a:r>
              <a:rPr lang="en-GB"/>
              <a:t>Insert author and occasion</a:t>
            </a:r>
          </a:p>
        </p:txBody>
      </p:sp>
      <p:sp>
        <p:nvSpPr>
          <p:cNvPr id="6" name="Slide Number Placeholder 5">
            <a:extLst>
              <a:ext uri="{FF2B5EF4-FFF2-40B4-BE49-F238E27FC236}">
                <a16:creationId xmlns:a16="http://schemas.microsoft.com/office/drawing/2014/main" id="{DC6A27FB-CC42-4806-BF2F-FE72E1D41688}"/>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41964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CA7D-A958-4D83-BD37-67554F1839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AB50BF-F605-4DE5-B849-F548979E33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81190D-8B24-4D0B-AB84-0487BA62C0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64D7AB-43E4-4907-8B55-0CABC49F7241}"/>
              </a:ext>
            </a:extLst>
          </p:cNvPr>
          <p:cNvSpPr>
            <a:spLocks noGrp="1"/>
          </p:cNvSpPr>
          <p:nvPr>
            <p:ph type="dt" sz="half" idx="10"/>
          </p:nvPr>
        </p:nvSpPr>
        <p:spPr/>
        <p:txBody>
          <a:bodyPr/>
          <a:lstStyle/>
          <a:p>
            <a:fld id="{C51D0466-3B82-475E-B082-527677DD09F8}" type="datetime1">
              <a:rPr lang="en-GB" smtClean="0"/>
              <a:t>13/06/2025</a:t>
            </a:fld>
            <a:endParaRPr lang="en-GB"/>
          </a:p>
        </p:txBody>
      </p:sp>
      <p:sp>
        <p:nvSpPr>
          <p:cNvPr id="6" name="Footer Placeholder 5">
            <a:extLst>
              <a:ext uri="{FF2B5EF4-FFF2-40B4-BE49-F238E27FC236}">
                <a16:creationId xmlns:a16="http://schemas.microsoft.com/office/drawing/2014/main" id="{2EFD668E-A853-4EB6-A108-544CE1BEA3CE}"/>
              </a:ext>
            </a:extLst>
          </p:cNvPr>
          <p:cNvSpPr>
            <a:spLocks noGrp="1"/>
          </p:cNvSpPr>
          <p:nvPr>
            <p:ph type="ftr" sz="quarter" idx="11"/>
          </p:nvPr>
        </p:nvSpPr>
        <p:spPr/>
        <p:txBody>
          <a:bodyPr/>
          <a:lstStyle/>
          <a:p>
            <a:r>
              <a:rPr lang="en-GB"/>
              <a:t>Insert author and occasion</a:t>
            </a:r>
          </a:p>
        </p:txBody>
      </p:sp>
      <p:sp>
        <p:nvSpPr>
          <p:cNvPr id="7" name="Slide Number Placeholder 6">
            <a:extLst>
              <a:ext uri="{FF2B5EF4-FFF2-40B4-BE49-F238E27FC236}">
                <a16:creationId xmlns:a16="http://schemas.microsoft.com/office/drawing/2014/main" id="{E38DDB9E-69C7-425F-BA2E-AB92B1435743}"/>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389296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9C7D-0F9D-47A1-9DB8-D92207491B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01449B-6526-4DB3-A7E1-BCFE694AB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AC8AFD-55B9-4DEF-9594-32D67BF891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14B171-114D-4EB3-B2F6-76B341C17B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35E9F9-8F3C-4A54-9D9D-4866E84F51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8F391B-4A5B-44FF-9112-4C72FEEEFD35}"/>
              </a:ext>
            </a:extLst>
          </p:cNvPr>
          <p:cNvSpPr>
            <a:spLocks noGrp="1"/>
          </p:cNvSpPr>
          <p:nvPr>
            <p:ph type="dt" sz="half" idx="10"/>
          </p:nvPr>
        </p:nvSpPr>
        <p:spPr/>
        <p:txBody>
          <a:bodyPr/>
          <a:lstStyle/>
          <a:p>
            <a:fld id="{7DE02D47-8CAF-40B8-839E-ACD68B3A7126}" type="datetime1">
              <a:rPr lang="en-GB" smtClean="0"/>
              <a:t>13/06/2025</a:t>
            </a:fld>
            <a:endParaRPr lang="en-GB"/>
          </a:p>
        </p:txBody>
      </p:sp>
      <p:sp>
        <p:nvSpPr>
          <p:cNvPr id="8" name="Footer Placeholder 7">
            <a:extLst>
              <a:ext uri="{FF2B5EF4-FFF2-40B4-BE49-F238E27FC236}">
                <a16:creationId xmlns:a16="http://schemas.microsoft.com/office/drawing/2014/main" id="{F532BDC6-EF28-4639-A57D-93A951DEBEFB}"/>
              </a:ext>
            </a:extLst>
          </p:cNvPr>
          <p:cNvSpPr>
            <a:spLocks noGrp="1"/>
          </p:cNvSpPr>
          <p:nvPr>
            <p:ph type="ftr" sz="quarter" idx="11"/>
          </p:nvPr>
        </p:nvSpPr>
        <p:spPr/>
        <p:txBody>
          <a:bodyPr/>
          <a:lstStyle/>
          <a:p>
            <a:r>
              <a:rPr lang="en-GB"/>
              <a:t>Insert author and occasion</a:t>
            </a:r>
          </a:p>
        </p:txBody>
      </p:sp>
      <p:sp>
        <p:nvSpPr>
          <p:cNvPr id="9" name="Slide Number Placeholder 8">
            <a:extLst>
              <a:ext uri="{FF2B5EF4-FFF2-40B4-BE49-F238E27FC236}">
                <a16:creationId xmlns:a16="http://schemas.microsoft.com/office/drawing/2014/main" id="{CB5C620B-A49F-4FC3-9CDE-D3A099B3FA13}"/>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91240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FE39-874E-4CD5-9BD9-668C5962A6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5816B5-48BD-495C-97CE-D4EC4A72CFC0}"/>
              </a:ext>
            </a:extLst>
          </p:cNvPr>
          <p:cNvSpPr>
            <a:spLocks noGrp="1"/>
          </p:cNvSpPr>
          <p:nvPr>
            <p:ph type="dt" sz="half" idx="10"/>
          </p:nvPr>
        </p:nvSpPr>
        <p:spPr/>
        <p:txBody>
          <a:bodyPr/>
          <a:lstStyle/>
          <a:p>
            <a:fld id="{97AE0591-3475-4EBB-8016-10D483697907}" type="datetime1">
              <a:rPr lang="en-GB" smtClean="0"/>
              <a:t>13/06/2025</a:t>
            </a:fld>
            <a:endParaRPr lang="en-GB"/>
          </a:p>
        </p:txBody>
      </p:sp>
      <p:sp>
        <p:nvSpPr>
          <p:cNvPr id="4" name="Footer Placeholder 3">
            <a:extLst>
              <a:ext uri="{FF2B5EF4-FFF2-40B4-BE49-F238E27FC236}">
                <a16:creationId xmlns:a16="http://schemas.microsoft.com/office/drawing/2014/main" id="{7765F970-D40B-41CC-905B-66E452A453AA}"/>
              </a:ext>
            </a:extLst>
          </p:cNvPr>
          <p:cNvSpPr>
            <a:spLocks noGrp="1"/>
          </p:cNvSpPr>
          <p:nvPr>
            <p:ph type="ftr" sz="quarter" idx="11"/>
          </p:nvPr>
        </p:nvSpPr>
        <p:spPr/>
        <p:txBody>
          <a:bodyPr/>
          <a:lstStyle/>
          <a:p>
            <a:r>
              <a:rPr lang="en-GB"/>
              <a:t>Insert author and occasion</a:t>
            </a:r>
          </a:p>
        </p:txBody>
      </p:sp>
      <p:sp>
        <p:nvSpPr>
          <p:cNvPr id="5" name="Slide Number Placeholder 4">
            <a:extLst>
              <a:ext uri="{FF2B5EF4-FFF2-40B4-BE49-F238E27FC236}">
                <a16:creationId xmlns:a16="http://schemas.microsoft.com/office/drawing/2014/main" id="{C4B39323-00DD-40F7-BE76-2E6C11066437}"/>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350367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E74BC5-C71B-4911-8D4D-48BF1DDFDFA4}"/>
              </a:ext>
            </a:extLst>
          </p:cNvPr>
          <p:cNvSpPr>
            <a:spLocks noGrp="1"/>
          </p:cNvSpPr>
          <p:nvPr>
            <p:ph type="dt" sz="half" idx="10"/>
          </p:nvPr>
        </p:nvSpPr>
        <p:spPr/>
        <p:txBody>
          <a:bodyPr/>
          <a:lstStyle/>
          <a:p>
            <a:fld id="{00157272-7EFB-437A-AE66-D494C00346C2}" type="datetime1">
              <a:rPr lang="en-GB" smtClean="0"/>
              <a:t>13/06/2025</a:t>
            </a:fld>
            <a:endParaRPr lang="en-GB"/>
          </a:p>
        </p:txBody>
      </p:sp>
      <p:sp>
        <p:nvSpPr>
          <p:cNvPr id="3" name="Footer Placeholder 2">
            <a:extLst>
              <a:ext uri="{FF2B5EF4-FFF2-40B4-BE49-F238E27FC236}">
                <a16:creationId xmlns:a16="http://schemas.microsoft.com/office/drawing/2014/main" id="{2A889837-F55F-4D94-96C6-FDC14111AF50}"/>
              </a:ext>
            </a:extLst>
          </p:cNvPr>
          <p:cNvSpPr>
            <a:spLocks noGrp="1"/>
          </p:cNvSpPr>
          <p:nvPr>
            <p:ph type="ftr" sz="quarter" idx="11"/>
          </p:nvPr>
        </p:nvSpPr>
        <p:spPr/>
        <p:txBody>
          <a:bodyPr/>
          <a:lstStyle/>
          <a:p>
            <a:r>
              <a:rPr lang="en-GB"/>
              <a:t>Insert author and occasion</a:t>
            </a:r>
          </a:p>
        </p:txBody>
      </p:sp>
      <p:sp>
        <p:nvSpPr>
          <p:cNvPr id="4" name="Slide Number Placeholder 3">
            <a:extLst>
              <a:ext uri="{FF2B5EF4-FFF2-40B4-BE49-F238E27FC236}">
                <a16:creationId xmlns:a16="http://schemas.microsoft.com/office/drawing/2014/main" id="{7F6EE0A9-FF88-435A-A5BA-C04A4A20F0A2}"/>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2975100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F680-0DF0-4DB9-84FC-E03D1D17E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E2A6C4-45FE-4F28-9E5D-C22C4EABA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39418E-6DFD-433F-B449-1AC315412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FE703E-50D6-4624-ADC0-1F454A4F765F}"/>
              </a:ext>
            </a:extLst>
          </p:cNvPr>
          <p:cNvSpPr>
            <a:spLocks noGrp="1"/>
          </p:cNvSpPr>
          <p:nvPr>
            <p:ph type="dt" sz="half" idx="10"/>
          </p:nvPr>
        </p:nvSpPr>
        <p:spPr/>
        <p:txBody>
          <a:bodyPr/>
          <a:lstStyle/>
          <a:p>
            <a:fld id="{3BBA27A4-D14A-4CCB-9FE4-240F31646354}" type="datetime1">
              <a:rPr lang="en-GB" smtClean="0"/>
              <a:t>13/06/2025</a:t>
            </a:fld>
            <a:endParaRPr lang="en-GB"/>
          </a:p>
        </p:txBody>
      </p:sp>
      <p:sp>
        <p:nvSpPr>
          <p:cNvPr id="6" name="Footer Placeholder 5">
            <a:extLst>
              <a:ext uri="{FF2B5EF4-FFF2-40B4-BE49-F238E27FC236}">
                <a16:creationId xmlns:a16="http://schemas.microsoft.com/office/drawing/2014/main" id="{1C204868-D742-42C8-B758-8015CC939BD3}"/>
              </a:ext>
            </a:extLst>
          </p:cNvPr>
          <p:cNvSpPr>
            <a:spLocks noGrp="1"/>
          </p:cNvSpPr>
          <p:nvPr>
            <p:ph type="ftr" sz="quarter" idx="11"/>
          </p:nvPr>
        </p:nvSpPr>
        <p:spPr/>
        <p:txBody>
          <a:bodyPr/>
          <a:lstStyle/>
          <a:p>
            <a:r>
              <a:rPr lang="en-GB"/>
              <a:t>Insert author and occasion</a:t>
            </a:r>
          </a:p>
        </p:txBody>
      </p:sp>
      <p:sp>
        <p:nvSpPr>
          <p:cNvPr id="7" name="Slide Number Placeholder 6">
            <a:extLst>
              <a:ext uri="{FF2B5EF4-FFF2-40B4-BE49-F238E27FC236}">
                <a16:creationId xmlns:a16="http://schemas.microsoft.com/office/drawing/2014/main" id="{05304860-41DB-4D59-92DE-2D5DCEB6C4D9}"/>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366195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C45F3-8D30-4E47-A23B-88EACEE32C39}" type="datetime1">
              <a:rPr lang="en-GB" smtClean="0"/>
              <a:t>13/06/2025</a:t>
            </a:fld>
            <a:endParaRPr lang="en-GB"/>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Insert author and occasion</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A6714-3D1F-4857-9904-D935B84167FA}" type="slidenum">
              <a:rPr lang="en-GB" smtClean="0"/>
              <a:t>‹N›</a:t>
            </a:fld>
            <a:endParaRPr lang="en-GB"/>
          </a:p>
        </p:txBody>
      </p:sp>
    </p:spTree>
    <p:extLst>
      <p:ext uri="{BB962C8B-B14F-4D97-AF65-F5344CB8AC3E}">
        <p14:creationId xmlns:p14="http://schemas.microsoft.com/office/powerpoint/2010/main" val="3599177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1A33-5772-438A-823D-C015E90B014E}"/>
              </a:ext>
            </a:extLst>
          </p:cNvPr>
          <p:cNvSpPr>
            <a:spLocks noGrp="1"/>
          </p:cNvSpPr>
          <p:nvPr>
            <p:ph type="ctrTitle"/>
          </p:nvPr>
        </p:nvSpPr>
        <p:spPr/>
        <p:txBody>
          <a:bodyPr>
            <a:normAutofit fontScale="90000"/>
          </a:bodyPr>
          <a:lstStyle/>
          <a:p>
            <a:r>
              <a:rPr lang="en-GB" dirty="0"/>
              <a:t>Chapter 24: Integration and Implementation</a:t>
            </a:r>
          </a:p>
        </p:txBody>
      </p:sp>
      <p:sp>
        <p:nvSpPr>
          <p:cNvPr id="3" name="Subtitle 2">
            <a:extLst>
              <a:ext uri="{FF2B5EF4-FFF2-40B4-BE49-F238E27FC236}">
                <a16:creationId xmlns:a16="http://schemas.microsoft.com/office/drawing/2014/main" id="{460E5BE7-F6D2-4725-85A7-B8FD0022C0F7}"/>
              </a:ext>
            </a:extLst>
          </p:cNvPr>
          <p:cNvSpPr>
            <a:spLocks noGrp="1"/>
          </p:cNvSpPr>
          <p:nvPr>
            <p:ph type="subTitle" idx="1"/>
          </p:nvPr>
        </p:nvSpPr>
        <p:spPr/>
        <p:txBody>
          <a:bodyPr>
            <a:normAutofit lnSpcReduction="10000"/>
          </a:bodyPr>
          <a:lstStyle/>
          <a:p>
            <a:r>
              <a:rPr lang="en-GB" dirty="0"/>
              <a:t>Mario DEL FRANCO</a:t>
            </a:r>
          </a:p>
          <a:p>
            <a:r>
              <a:rPr lang="en-GB" i="1" dirty="0">
                <a:solidFill>
                  <a:schemeClr val="bg1"/>
                </a:solidFill>
              </a:rPr>
              <a:t>on behalf of the WA11 collaboration team</a:t>
            </a:r>
          </a:p>
          <a:p>
            <a:endParaRPr lang="en-GB" dirty="0"/>
          </a:p>
        </p:txBody>
      </p:sp>
      <p:sp>
        <p:nvSpPr>
          <p:cNvPr id="4" name="TextBox 2">
            <a:extLst>
              <a:ext uri="{FF2B5EF4-FFF2-40B4-BE49-F238E27FC236}">
                <a16:creationId xmlns:a16="http://schemas.microsoft.com/office/drawing/2014/main" id="{B7E2ECDA-D473-E9C0-984C-1F6ECF80AFCA}"/>
              </a:ext>
            </a:extLst>
          </p:cNvPr>
          <p:cNvSpPr txBox="1"/>
          <p:nvPr/>
        </p:nvSpPr>
        <p:spPr>
          <a:xfrm>
            <a:off x="7069712" y="5967819"/>
            <a:ext cx="4034131"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000" dirty="0">
                <a:solidFill>
                  <a:srgbClr val="473E81"/>
                </a:solidFill>
                <a:effectLst/>
                <a:latin typeface="Times New Roman" panose="02020603050405020304" pitchFamily="18" charset="0"/>
                <a:ea typeface="Calibri" panose="020F0502020204030204" pitchFamily="34" charset="0"/>
                <a:cs typeface="Times New Roman" panose="02020603050405020304" pitchFamily="18" charset="0"/>
              </a:rPr>
              <a:t>IX TDR Review Committee Meeting</a:t>
            </a:r>
            <a:endParaRPr lang="en-IT" sz="1400" dirty="0">
              <a:solidFill>
                <a:srgbClr val="473E81"/>
              </a:solidFill>
              <a:effectLst/>
              <a:latin typeface="Calibri" panose="020F0502020204030204" pitchFamily="34" charset="0"/>
              <a:ea typeface="Calibri" panose="020F0502020204030204" pitchFamily="34" charset="0"/>
              <a:cs typeface="Times New Roman" panose="02020603050405020304" pitchFamily="18" charset="0"/>
            </a:endParaRPr>
          </a:p>
          <a:p>
            <a:pPr algn="r"/>
            <a:r>
              <a:rPr lang="en-GB" sz="2000" dirty="0">
                <a:solidFill>
                  <a:srgbClr val="473E81"/>
                </a:solidFill>
                <a:effectLst/>
                <a:latin typeface="Times New Roman" panose="02020603050405020304" pitchFamily="18" charset="0"/>
                <a:ea typeface="Calibri" panose="020F0502020204030204" pitchFamily="34" charset="0"/>
                <a:cs typeface="Times New Roman" panose="02020603050405020304" pitchFamily="18" charset="0"/>
              </a:rPr>
              <a:t>June 16-18, 2025</a:t>
            </a:r>
            <a:endParaRPr lang="en-IT" sz="1400" dirty="0">
              <a:solidFill>
                <a:srgbClr val="473E8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65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F4770F41-4DE8-7069-0E82-0F375E112B78}"/>
              </a:ext>
            </a:extLst>
          </p:cNvPr>
          <p:cNvSpPr>
            <a:spLocks noGrp="1"/>
          </p:cNvSpPr>
          <p:nvPr>
            <p:ph type="sldNum" sz="quarter" idx="12"/>
          </p:nvPr>
        </p:nvSpPr>
        <p:spPr/>
        <p:txBody>
          <a:bodyPr/>
          <a:lstStyle/>
          <a:p>
            <a:fld id="{3A3A6714-3D1F-4857-9904-D935B84167FA}" type="slidenum">
              <a:rPr lang="en-GB" smtClean="0"/>
              <a:pPr/>
              <a:t>2</a:t>
            </a:fld>
            <a:endParaRPr lang="en-GB"/>
          </a:p>
        </p:txBody>
      </p:sp>
      <p:sp>
        <p:nvSpPr>
          <p:cNvPr id="4" name="Titolo 3">
            <a:extLst>
              <a:ext uri="{FF2B5EF4-FFF2-40B4-BE49-F238E27FC236}">
                <a16:creationId xmlns:a16="http://schemas.microsoft.com/office/drawing/2014/main" id="{80C7BEA4-C631-D80F-2662-F88F3B6A406E}"/>
              </a:ext>
            </a:extLst>
          </p:cNvPr>
          <p:cNvSpPr>
            <a:spLocks noGrp="1"/>
          </p:cNvSpPr>
          <p:nvPr>
            <p:ph type="title"/>
          </p:nvPr>
        </p:nvSpPr>
        <p:spPr/>
        <p:txBody>
          <a:bodyPr/>
          <a:lstStyle/>
          <a:p>
            <a:r>
              <a:rPr lang="it-IT" dirty="0" err="1"/>
              <a:t>Infrastructure</a:t>
            </a:r>
            <a:r>
              <a:rPr lang="it-IT" dirty="0"/>
              <a:t> + Machine</a:t>
            </a:r>
          </a:p>
        </p:txBody>
      </p:sp>
      <p:sp>
        <p:nvSpPr>
          <p:cNvPr id="5" name="Segnaposto piè di pagina 4">
            <a:extLst>
              <a:ext uri="{FF2B5EF4-FFF2-40B4-BE49-F238E27FC236}">
                <a16:creationId xmlns:a16="http://schemas.microsoft.com/office/drawing/2014/main" id="{01D00439-C854-E69E-4A6A-1325BF6EF9BA}"/>
              </a:ext>
            </a:extLst>
          </p:cNvPr>
          <p:cNvSpPr>
            <a:spLocks noGrp="1"/>
          </p:cNvSpPr>
          <p:nvPr>
            <p:ph type="ftr" sz="quarter" idx="13"/>
          </p:nvPr>
        </p:nvSpPr>
        <p:spPr/>
        <p:txBody>
          <a:bodyPr/>
          <a:lstStyle/>
          <a:p>
            <a:pPr algn="l"/>
            <a:r>
              <a:rPr lang="en-GB" dirty="0"/>
              <a:t>Mario DEL FRANCO</a:t>
            </a:r>
          </a:p>
        </p:txBody>
      </p:sp>
      <p:pic>
        <p:nvPicPr>
          <p:cNvPr id="13" name="Immagine 12" descr="Immagine che contiene schermata, Urbanistica, Modello in scala&#10;&#10;Il contenuto generato dall'IA potrebbe non essere corretto.">
            <a:extLst>
              <a:ext uri="{FF2B5EF4-FFF2-40B4-BE49-F238E27FC236}">
                <a16:creationId xmlns:a16="http://schemas.microsoft.com/office/drawing/2014/main" id="{FAEE3F2D-4541-876E-70C0-971EFB903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397" y="986589"/>
            <a:ext cx="5465867" cy="4753601"/>
          </a:xfrm>
          <a:prstGeom prst="rect">
            <a:avLst/>
          </a:prstGeom>
        </p:spPr>
      </p:pic>
      <p:pic>
        <p:nvPicPr>
          <p:cNvPr id="14" name="Immagine 13">
            <a:extLst>
              <a:ext uri="{FF2B5EF4-FFF2-40B4-BE49-F238E27FC236}">
                <a16:creationId xmlns:a16="http://schemas.microsoft.com/office/drawing/2014/main" id="{5A4D7D36-36BF-67E8-577F-F2AEE0023E19}"/>
              </a:ext>
            </a:extLst>
          </p:cNvPr>
          <p:cNvPicPr>
            <a:picLocks noChangeAspect="1"/>
          </p:cNvPicPr>
          <p:nvPr/>
        </p:nvPicPr>
        <p:blipFill>
          <a:blip r:embed="rId4"/>
          <a:stretch>
            <a:fillRect/>
          </a:stretch>
        </p:blipFill>
        <p:spPr>
          <a:xfrm>
            <a:off x="465647" y="861060"/>
            <a:ext cx="5769385" cy="1812230"/>
          </a:xfrm>
          <a:prstGeom prst="rect">
            <a:avLst/>
          </a:prstGeom>
        </p:spPr>
      </p:pic>
      <p:pic>
        <p:nvPicPr>
          <p:cNvPr id="15" name="Immagine 14">
            <a:extLst>
              <a:ext uri="{FF2B5EF4-FFF2-40B4-BE49-F238E27FC236}">
                <a16:creationId xmlns:a16="http://schemas.microsoft.com/office/drawing/2014/main" id="{39FEC462-E496-85B9-0112-32A21129A47B}"/>
              </a:ext>
            </a:extLst>
          </p:cNvPr>
          <p:cNvPicPr>
            <a:picLocks noChangeAspect="1"/>
          </p:cNvPicPr>
          <p:nvPr/>
        </p:nvPicPr>
        <p:blipFill>
          <a:blip r:embed="rId5"/>
          <a:srcRect l="5349"/>
          <a:stretch>
            <a:fillRect/>
          </a:stretch>
        </p:blipFill>
        <p:spPr>
          <a:xfrm>
            <a:off x="471662" y="3580765"/>
            <a:ext cx="5850541" cy="2101348"/>
          </a:xfrm>
          <a:prstGeom prst="rect">
            <a:avLst/>
          </a:prstGeom>
          <a:effectLst>
            <a:glow rad="127000">
              <a:schemeClr val="accent1">
                <a:alpha val="8000"/>
              </a:schemeClr>
            </a:glow>
          </a:effectLst>
        </p:spPr>
      </p:pic>
      <p:pic>
        <p:nvPicPr>
          <p:cNvPr id="1026" name="Picture 2" descr="Un simpatico coppia di sposi appena sposati | Vettore Premium">
            <a:extLst>
              <a:ext uri="{FF2B5EF4-FFF2-40B4-BE49-F238E27FC236}">
                <a16:creationId xmlns:a16="http://schemas.microsoft.com/office/drawing/2014/main" id="{5461A2B0-8A81-CFB3-744E-AB4ACBB81E5A}"/>
              </a:ext>
            </a:extLst>
          </p:cNvPr>
          <p:cNvPicPr>
            <a:picLocks noChangeAspect="1" noChangeArrowheads="1"/>
          </p:cNvPicPr>
          <p:nvPr/>
        </p:nvPicPr>
        <p:blipFill>
          <a:blip r:embed="rId6">
            <a:alphaModFix amt="78000"/>
            <a:extLst>
              <a:ext uri="{28A0092B-C50C-407E-A947-70E740481C1C}">
                <a14:useLocalDpi xmlns:a14="http://schemas.microsoft.com/office/drawing/2010/main" val="0"/>
              </a:ext>
            </a:extLst>
          </a:blip>
          <a:srcRect/>
          <a:stretch>
            <a:fillRect/>
          </a:stretch>
        </p:blipFill>
        <p:spPr bwMode="auto">
          <a:xfrm>
            <a:off x="8806463" y="1619103"/>
            <a:ext cx="769388" cy="76938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ttore diritto 16">
            <a:extLst>
              <a:ext uri="{FF2B5EF4-FFF2-40B4-BE49-F238E27FC236}">
                <a16:creationId xmlns:a16="http://schemas.microsoft.com/office/drawing/2014/main" id="{D2B78660-5D09-9E45-A6F4-55AF84BC86CC}"/>
              </a:ext>
            </a:extLst>
          </p:cNvPr>
          <p:cNvCxnSpPr>
            <a:cxnSpLocks/>
          </p:cNvCxnSpPr>
          <p:nvPr/>
        </p:nvCxnSpPr>
        <p:spPr>
          <a:xfrm>
            <a:off x="804244" y="1578769"/>
            <a:ext cx="0" cy="4571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229370C1-1436-114D-C84B-675BF82A21CC}"/>
              </a:ext>
            </a:extLst>
          </p:cNvPr>
          <p:cNvCxnSpPr>
            <a:cxnSpLocks/>
          </p:cNvCxnSpPr>
          <p:nvPr/>
        </p:nvCxnSpPr>
        <p:spPr>
          <a:xfrm>
            <a:off x="3000843" y="1612793"/>
            <a:ext cx="0" cy="34037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BDC6E637-8AB0-AC9D-C056-5C82AF818733}"/>
              </a:ext>
            </a:extLst>
          </p:cNvPr>
          <p:cNvCxnSpPr>
            <a:cxnSpLocks/>
          </p:cNvCxnSpPr>
          <p:nvPr/>
        </p:nvCxnSpPr>
        <p:spPr>
          <a:xfrm>
            <a:off x="4359743" y="1521064"/>
            <a:ext cx="0" cy="3558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93B89945-A585-12AC-555C-BB6E1D167A99}"/>
              </a:ext>
            </a:extLst>
          </p:cNvPr>
          <p:cNvCxnSpPr>
            <a:cxnSpLocks/>
          </p:cNvCxnSpPr>
          <p:nvPr/>
        </p:nvCxnSpPr>
        <p:spPr>
          <a:xfrm>
            <a:off x="6142422" y="1562787"/>
            <a:ext cx="0" cy="4587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3E94F4E7-CCAD-D8D8-7CE0-B00E0527DFB9}"/>
              </a:ext>
            </a:extLst>
          </p:cNvPr>
          <p:cNvCxnSpPr>
            <a:cxnSpLocks/>
          </p:cNvCxnSpPr>
          <p:nvPr/>
        </p:nvCxnSpPr>
        <p:spPr>
          <a:xfrm>
            <a:off x="804244" y="3512820"/>
            <a:ext cx="219659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76CAE124-DECB-475B-8477-6144B1ED7B27}"/>
              </a:ext>
            </a:extLst>
          </p:cNvPr>
          <p:cNvCxnSpPr>
            <a:cxnSpLocks/>
          </p:cNvCxnSpPr>
          <p:nvPr/>
        </p:nvCxnSpPr>
        <p:spPr>
          <a:xfrm>
            <a:off x="3000843" y="3512820"/>
            <a:ext cx="127668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id="{AC8A5C79-B808-E9E3-5972-2F409DE1DB61}"/>
              </a:ext>
            </a:extLst>
          </p:cNvPr>
          <p:cNvCxnSpPr>
            <a:cxnSpLocks/>
          </p:cNvCxnSpPr>
          <p:nvPr/>
        </p:nvCxnSpPr>
        <p:spPr>
          <a:xfrm>
            <a:off x="4359743" y="3512820"/>
            <a:ext cx="178267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095594C8-DC39-C24A-A08C-BDB54A5D11D4}"/>
              </a:ext>
            </a:extLst>
          </p:cNvPr>
          <p:cNvSpPr txBox="1"/>
          <p:nvPr/>
        </p:nvSpPr>
        <p:spPr>
          <a:xfrm>
            <a:off x="1486303" y="3183194"/>
            <a:ext cx="1022524" cy="369332"/>
          </a:xfrm>
          <a:prstGeom prst="rect">
            <a:avLst/>
          </a:prstGeom>
          <a:noFill/>
        </p:spPr>
        <p:txBody>
          <a:bodyPr wrap="none" rtlCol="0">
            <a:spAutoFit/>
          </a:bodyPr>
          <a:lstStyle/>
          <a:p>
            <a:r>
              <a:rPr lang="it-IT" dirty="0"/>
              <a:t>61,95 mt</a:t>
            </a:r>
          </a:p>
        </p:txBody>
      </p:sp>
      <p:sp>
        <p:nvSpPr>
          <p:cNvPr id="34" name="CasellaDiTesto 33">
            <a:extLst>
              <a:ext uri="{FF2B5EF4-FFF2-40B4-BE49-F238E27FC236}">
                <a16:creationId xmlns:a16="http://schemas.microsoft.com/office/drawing/2014/main" id="{BBD96693-9EC2-21CD-1D35-DE091F2C5D3E}"/>
              </a:ext>
            </a:extLst>
          </p:cNvPr>
          <p:cNvSpPr txBox="1"/>
          <p:nvPr/>
        </p:nvSpPr>
        <p:spPr>
          <a:xfrm>
            <a:off x="3203410" y="3183194"/>
            <a:ext cx="969624" cy="369332"/>
          </a:xfrm>
          <a:prstGeom prst="rect">
            <a:avLst/>
          </a:prstGeom>
          <a:noFill/>
        </p:spPr>
        <p:txBody>
          <a:bodyPr wrap="none" rtlCol="0">
            <a:spAutoFit/>
          </a:bodyPr>
          <a:lstStyle/>
          <a:p>
            <a:r>
              <a:rPr lang="it-IT" dirty="0"/>
              <a:t>35,85mt</a:t>
            </a:r>
          </a:p>
        </p:txBody>
      </p:sp>
      <p:sp>
        <p:nvSpPr>
          <p:cNvPr id="35" name="CasellaDiTesto 34">
            <a:extLst>
              <a:ext uri="{FF2B5EF4-FFF2-40B4-BE49-F238E27FC236}">
                <a16:creationId xmlns:a16="http://schemas.microsoft.com/office/drawing/2014/main" id="{16DE2EF8-4D63-4AC2-575E-4FF650319F09}"/>
              </a:ext>
            </a:extLst>
          </p:cNvPr>
          <p:cNvSpPr txBox="1"/>
          <p:nvPr/>
        </p:nvSpPr>
        <p:spPr>
          <a:xfrm>
            <a:off x="4741714" y="3183194"/>
            <a:ext cx="905504" cy="369332"/>
          </a:xfrm>
          <a:prstGeom prst="rect">
            <a:avLst/>
          </a:prstGeom>
          <a:noFill/>
        </p:spPr>
        <p:txBody>
          <a:bodyPr wrap="none" rtlCol="0">
            <a:spAutoFit/>
          </a:bodyPr>
          <a:lstStyle/>
          <a:p>
            <a:r>
              <a:rPr lang="it-IT" dirty="0"/>
              <a:t>50,2 mt</a:t>
            </a:r>
          </a:p>
        </p:txBody>
      </p:sp>
      <p:cxnSp>
        <p:nvCxnSpPr>
          <p:cNvPr id="42" name="Connettore 2 41">
            <a:extLst>
              <a:ext uri="{FF2B5EF4-FFF2-40B4-BE49-F238E27FC236}">
                <a16:creationId xmlns:a16="http://schemas.microsoft.com/office/drawing/2014/main" id="{EF958CD9-3F16-7E6A-55A2-748CA90C06FF}"/>
              </a:ext>
            </a:extLst>
          </p:cNvPr>
          <p:cNvCxnSpPr>
            <a:cxnSpLocks/>
          </p:cNvCxnSpPr>
          <p:nvPr/>
        </p:nvCxnSpPr>
        <p:spPr>
          <a:xfrm>
            <a:off x="804244" y="6084570"/>
            <a:ext cx="533817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CasellaDiTesto 43">
            <a:extLst>
              <a:ext uri="{FF2B5EF4-FFF2-40B4-BE49-F238E27FC236}">
                <a16:creationId xmlns:a16="http://schemas.microsoft.com/office/drawing/2014/main" id="{A47DDCBA-834D-8AEA-CB85-0CCBF40287BC}"/>
              </a:ext>
            </a:extLst>
          </p:cNvPr>
          <p:cNvSpPr txBox="1"/>
          <p:nvPr/>
        </p:nvSpPr>
        <p:spPr>
          <a:xfrm>
            <a:off x="3000843" y="5740190"/>
            <a:ext cx="847796" cy="369332"/>
          </a:xfrm>
          <a:prstGeom prst="rect">
            <a:avLst/>
          </a:prstGeom>
          <a:noFill/>
        </p:spPr>
        <p:txBody>
          <a:bodyPr wrap="none" rtlCol="0">
            <a:spAutoFit/>
          </a:bodyPr>
          <a:lstStyle/>
          <a:p>
            <a:r>
              <a:rPr lang="it-IT" dirty="0"/>
              <a:t>150 mt</a:t>
            </a:r>
          </a:p>
        </p:txBody>
      </p:sp>
      <p:cxnSp>
        <p:nvCxnSpPr>
          <p:cNvPr id="45" name="Connettore diritto 44">
            <a:extLst>
              <a:ext uri="{FF2B5EF4-FFF2-40B4-BE49-F238E27FC236}">
                <a16:creationId xmlns:a16="http://schemas.microsoft.com/office/drawing/2014/main" id="{81AEA65D-D0E0-BB8E-8E16-555AD9D9D24F}"/>
              </a:ext>
            </a:extLst>
          </p:cNvPr>
          <p:cNvCxnSpPr>
            <a:cxnSpLocks/>
          </p:cNvCxnSpPr>
          <p:nvPr/>
        </p:nvCxnSpPr>
        <p:spPr>
          <a:xfrm>
            <a:off x="4282298" y="1562787"/>
            <a:ext cx="0" cy="3558936"/>
          </a:xfrm>
          <a:prstGeom prst="line">
            <a:avLst/>
          </a:prstGeom>
        </p:spPr>
        <p:style>
          <a:lnRef idx="1">
            <a:schemeClr val="accent1"/>
          </a:lnRef>
          <a:fillRef idx="0">
            <a:schemeClr val="accent1"/>
          </a:fillRef>
          <a:effectRef idx="0">
            <a:schemeClr val="accent1"/>
          </a:effectRef>
          <a:fontRef idx="minor">
            <a:schemeClr val="tx1"/>
          </a:fontRef>
        </p:style>
      </p:cxnSp>
      <p:sp>
        <p:nvSpPr>
          <p:cNvPr id="47" name="CasellaDiTesto 46">
            <a:extLst>
              <a:ext uri="{FF2B5EF4-FFF2-40B4-BE49-F238E27FC236}">
                <a16:creationId xmlns:a16="http://schemas.microsoft.com/office/drawing/2014/main" id="{7ED54A31-47FD-F443-2013-2DAAC1EFFE6C}"/>
              </a:ext>
            </a:extLst>
          </p:cNvPr>
          <p:cNvSpPr txBox="1"/>
          <p:nvPr/>
        </p:nvSpPr>
        <p:spPr>
          <a:xfrm>
            <a:off x="6774180" y="1148419"/>
            <a:ext cx="1002197" cy="369332"/>
          </a:xfrm>
          <a:prstGeom prst="rect">
            <a:avLst/>
          </a:prstGeom>
          <a:noFill/>
        </p:spPr>
        <p:txBody>
          <a:bodyPr wrap="none" rtlCol="0">
            <a:spAutoFit/>
          </a:bodyPr>
          <a:lstStyle/>
          <a:p>
            <a:r>
              <a:rPr lang="it-IT" dirty="0"/>
              <a:t>Machine</a:t>
            </a:r>
          </a:p>
        </p:txBody>
      </p:sp>
      <p:sp>
        <p:nvSpPr>
          <p:cNvPr id="48" name="CasellaDiTesto 47">
            <a:extLst>
              <a:ext uri="{FF2B5EF4-FFF2-40B4-BE49-F238E27FC236}">
                <a16:creationId xmlns:a16="http://schemas.microsoft.com/office/drawing/2014/main" id="{876E6B88-FE29-9B5B-5C8E-44EE89B74F68}"/>
              </a:ext>
            </a:extLst>
          </p:cNvPr>
          <p:cNvSpPr txBox="1"/>
          <p:nvPr/>
        </p:nvSpPr>
        <p:spPr>
          <a:xfrm>
            <a:off x="9348027" y="1178484"/>
            <a:ext cx="942887" cy="369332"/>
          </a:xfrm>
          <a:prstGeom prst="rect">
            <a:avLst/>
          </a:prstGeom>
          <a:noFill/>
        </p:spPr>
        <p:txBody>
          <a:bodyPr wrap="none" rtlCol="0">
            <a:spAutoFit/>
          </a:bodyPr>
          <a:lstStyle/>
          <a:p>
            <a:r>
              <a:rPr lang="it-IT" dirty="0"/>
              <a:t>Building</a:t>
            </a:r>
          </a:p>
        </p:txBody>
      </p:sp>
      <p:sp>
        <p:nvSpPr>
          <p:cNvPr id="50" name="CasellaDiTesto 49">
            <a:extLst>
              <a:ext uri="{FF2B5EF4-FFF2-40B4-BE49-F238E27FC236}">
                <a16:creationId xmlns:a16="http://schemas.microsoft.com/office/drawing/2014/main" id="{AA65E76E-362E-8B53-EF1D-2552AD6F0865}"/>
              </a:ext>
            </a:extLst>
          </p:cNvPr>
          <p:cNvSpPr txBox="1"/>
          <p:nvPr/>
        </p:nvSpPr>
        <p:spPr>
          <a:xfrm>
            <a:off x="8640229" y="2700630"/>
            <a:ext cx="987322" cy="369332"/>
          </a:xfrm>
          <a:prstGeom prst="rect">
            <a:avLst/>
          </a:prstGeom>
          <a:noFill/>
        </p:spPr>
        <p:txBody>
          <a:bodyPr wrap="none" rtlCol="0">
            <a:spAutoFit/>
          </a:bodyPr>
          <a:lstStyle/>
          <a:p>
            <a:r>
              <a:rPr lang="it-IT" dirty="0" err="1"/>
              <a:t>Eupraxia</a:t>
            </a:r>
            <a:endParaRPr lang="it-IT" dirty="0"/>
          </a:p>
        </p:txBody>
      </p:sp>
    </p:spTree>
    <p:extLst>
      <p:ext uri="{BB962C8B-B14F-4D97-AF65-F5344CB8AC3E}">
        <p14:creationId xmlns:p14="http://schemas.microsoft.com/office/powerpoint/2010/main" val="1054749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Segnaposto contenuto 12">
            <a:extLst>
              <a:ext uri="{FF2B5EF4-FFF2-40B4-BE49-F238E27FC236}">
                <a16:creationId xmlns:a16="http://schemas.microsoft.com/office/drawing/2014/main" id="{3E116698-4A6F-7FBE-3010-FA3BC78153E1}"/>
              </a:ext>
            </a:extLst>
          </p:cNvPr>
          <p:cNvPicPr>
            <a:picLocks noGrp="1" noChangeAspect="1"/>
          </p:cNvPicPr>
          <p:nvPr>
            <p:ph idx="1"/>
          </p:nvPr>
        </p:nvPicPr>
        <p:blipFill>
          <a:blip r:embed="rId2"/>
          <a:stretch>
            <a:fillRect/>
          </a:stretch>
        </p:blipFill>
        <p:spPr>
          <a:xfrm>
            <a:off x="188361" y="935286"/>
            <a:ext cx="5587808" cy="2843600"/>
          </a:xfrm>
        </p:spPr>
      </p:pic>
      <p:sp>
        <p:nvSpPr>
          <p:cNvPr id="3" name="Segnaposto numero diapositiva 2">
            <a:extLst>
              <a:ext uri="{FF2B5EF4-FFF2-40B4-BE49-F238E27FC236}">
                <a16:creationId xmlns:a16="http://schemas.microsoft.com/office/drawing/2014/main" id="{B458AE92-B417-0334-2164-DA9607D56DA2}"/>
              </a:ext>
            </a:extLst>
          </p:cNvPr>
          <p:cNvSpPr>
            <a:spLocks noGrp="1"/>
          </p:cNvSpPr>
          <p:nvPr>
            <p:ph type="sldNum" sz="quarter" idx="12"/>
          </p:nvPr>
        </p:nvSpPr>
        <p:spPr/>
        <p:txBody>
          <a:bodyPr/>
          <a:lstStyle/>
          <a:p>
            <a:fld id="{3A3A6714-3D1F-4857-9904-D935B84167FA}" type="slidenum">
              <a:rPr lang="en-GB" smtClean="0"/>
              <a:pPr/>
              <a:t>3</a:t>
            </a:fld>
            <a:endParaRPr lang="en-GB"/>
          </a:p>
        </p:txBody>
      </p:sp>
      <p:sp>
        <p:nvSpPr>
          <p:cNvPr id="4" name="Titolo 3">
            <a:extLst>
              <a:ext uri="{FF2B5EF4-FFF2-40B4-BE49-F238E27FC236}">
                <a16:creationId xmlns:a16="http://schemas.microsoft.com/office/drawing/2014/main" id="{5A893A67-48EA-AD7B-9270-31917140C6B8}"/>
              </a:ext>
            </a:extLst>
          </p:cNvPr>
          <p:cNvSpPr>
            <a:spLocks noGrp="1"/>
          </p:cNvSpPr>
          <p:nvPr>
            <p:ph type="title"/>
          </p:nvPr>
        </p:nvSpPr>
        <p:spPr/>
        <p:txBody>
          <a:bodyPr/>
          <a:lstStyle/>
          <a:p>
            <a:r>
              <a:rPr lang="it-IT" dirty="0"/>
              <a:t>Layout Macchina</a:t>
            </a:r>
          </a:p>
        </p:txBody>
      </p:sp>
      <p:sp>
        <p:nvSpPr>
          <p:cNvPr id="5" name="Segnaposto piè di pagina 4">
            <a:extLst>
              <a:ext uri="{FF2B5EF4-FFF2-40B4-BE49-F238E27FC236}">
                <a16:creationId xmlns:a16="http://schemas.microsoft.com/office/drawing/2014/main" id="{BA437B87-7D5E-4465-E39F-D31C6F19FF02}"/>
              </a:ext>
            </a:extLst>
          </p:cNvPr>
          <p:cNvSpPr>
            <a:spLocks noGrp="1"/>
          </p:cNvSpPr>
          <p:nvPr>
            <p:ph type="ftr" sz="quarter" idx="13"/>
          </p:nvPr>
        </p:nvSpPr>
        <p:spPr/>
        <p:txBody>
          <a:bodyPr/>
          <a:lstStyle/>
          <a:p>
            <a:pPr algn="l"/>
            <a:r>
              <a:rPr lang="en-GB" dirty="0"/>
              <a:t>Mario DEL FRANCO</a:t>
            </a:r>
          </a:p>
        </p:txBody>
      </p:sp>
      <p:pic>
        <p:nvPicPr>
          <p:cNvPr id="19" name="Immagine 18">
            <a:extLst>
              <a:ext uri="{FF2B5EF4-FFF2-40B4-BE49-F238E27FC236}">
                <a16:creationId xmlns:a16="http://schemas.microsoft.com/office/drawing/2014/main" id="{D7507B56-50EA-5B71-2EDE-33A028CF7D02}"/>
              </a:ext>
            </a:extLst>
          </p:cNvPr>
          <p:cNvPicPr>
            <a:picLocks noChangeAspect="1"/>
          </p:cNvPicPr>
          <p:nvPr/>
        </p:nvPicPr>
        <p:blipFill>
          <a:blip r:embed="rId3"/>
          <a:stretch>
            <a:fillRect/>
          </a:stretch>
        </p:blipFill>
        <p:spPr>
          <a:xfrm>
            <a:off x="6284872" y="935286"/>
            <a:ext cx="5752211" cy="2843600"/>
          </a:xfrm>
          <a:prstGeom prst="rect">
            <a:avLst/>
          </a:prstGeom>
        </p:spPr>
      </p:pic>
      <p:pic>
        <p:nvPicPr>
          <p:cNvPr id="21" name="Immagine 20">
            <a:extLst>
              <a:ext uri="{FF2B5EF4-FFF2-40B4-BE49-F238E27FC236}">
                <a16:creationId xmlns:a16="http://schemas.microsoft.com/office/drawing/2014/main" id="{728F982C-9272-735E-02C8-7FB80F760535}"/>
              </a:ext>
            </a:extLst>
          </p:cNvPr>
          <p:cNvPicPr>
            <a:picLocks noChangeAspect="1"/>
          </p:cNvPicPr>
          <p:nvPr/>
        </p:nvPicPr>
        <p:blipFill>
          <a:blip r:embed="rId4"/>
          <a:stretch>
            <a:fillRect/>
          </a:stretch>
        </p:blipFill>
        <p:spPr>
          <a:xfrm>
            <a:off x="188361" y="3857645"/>
            <a:ext cx="3075829" cy="1941175"/>
          </a:xfrm>
          <a:prstGeom prst="rect">
            <a:avLst/>
          </a:prstGeom>
        </p:spPr>
      </p:pic>
      <p:pic>
        <p:nvPicPr>
          <p:cNvPr id="23" name="Immagine 22">
            <a:extLst>
              <a:ext uri="{FF2B5EF4-FFF2-40B4-BE49-F238E27FC236}">
                <a16:creationId xmlns:a16="http://schemas.microsoft.com/office/drawing/2014/main" id="{931F28F7-1FF1-7EB1-3076-C32F88219995}"/>
              </a:ext>
            </a:extLst>
          </p:cNvPr>
          <p:cNvPicPr>
            <a:picLocks noChangeAspect="1"/>
          </p:cNvPicPr>
          <p:nvPr/>
        </p:nvPicPr>
        <p:blipFill>
          <a:blip r:embed="rId5"/>
          <a:stretch>
            <a:fillRect/>
          </a:stretch>
        </p:blipFill>
        <p:spPr>
          <a:xfrm>
            <a:off x="8331014" y="3857644"/>
            <a:ext cx="3706069" cy="1941176"/>
          </a:xfrm>
          <a:prstGeom prst="rect">
            <a:avLst/>
          </a:prstGeom>
        </p:spPr>
      </p:pic>
      <p:pic>
        <p:nvPicPr>
          <p:cNvPr id="29" name="Immagine 28">
            <a:extLst>
              <a:ext uri="{FF2B5EF4-FFF2-40B4-BE49-F238E27FC236}">
                <a16:creationId xmlns:a16="http://schemas.microsoft.com/office/drawing/2014/main" id="{BA639ACB-5B2F-92C9-4375-7417D95521EB}"/>
              </a:ext>
            </a:extLst>
          </p:cNvPr>
          <p:cNvPicPr>
            <a:picLocks noChangeAspect="1"/>
          </p:cNvPicPr>
          <p:nvPr/>
        </p:nvPicPr>
        <p:blipFill>
          <a:blip r:embed="rId6"/>
          <a:stretch>
            <a:fillRect/>
          </a:stretch>
        </p:blipFill>
        <p:spPr>
          <a:xfrm>
            <a:off x="3387008" y="3857644"/>
            <a:ext cx="4794581" cy="2365220"/>
          </a:xfrm>
          <a:prstGeom prst="rect">
            <a:avLst/>
          </a:prstGeom>
        </p:spPr>
      </p:pic>
      <p:pic>
        <p:nvPicPr>
          <p:cNvPr id="25" name="Immagine 24">
            <a:extLst>
              <a:ext uri="{FF2B5EF4-FFF2-40B4-BE49-F238E27FC236}">
                <a16:creationId xmlns:a16="http://schemas.microsoft.com/office/drawing/2014/main" id="{BA54F8BA-7233-36FD-2793-E5D33E607835}"/>
              </a:ext>
            </a:extLst>
          </p:cNvPr>
          <p:cNvPicPr>
            <a:picLocks noChangeAspect="1"/>
          </p:cNvPicPr>
          <p:nvPr/>
        </p:nvPicPr>
        <p:blipFill>
          <a:blip r:embed="rId7"/>
          <a:stretch>
            <a:fillRect/>
          </a:stretch>
        </p:blipFill>
        <p:spPr>
          <a:xfrm>
            <a:off x="4304591" y="2260849"/>
            <a:ext cx="3451860" cy="1677539"/>
          </a:xfrm>
          <a:prstGeom prst="rect">
            <a:avLst/>
          </a:prstGeom>
          <a:noFill/>
          <a:ln w="63500">
            <a:solidFill>
              <a:srgbClr val="FFFF00"/>
            </a:solidFill>
          </a:ln>
        </p:spPr>
      </p:pic>
      <p:sp>
        <p:nvSpPr>
          <p:cNvPr id="30" name="CasellaDiTesto 29">
            <a:extLst>
              <a:ext uri="{FF2B5EF4-FFF2-40B4-BE49-F238E27FC236}">
                <a16:creationId xmlns:a16="http://schemas.microsoft.com/office/drawing/2014/main" id="{1B95411B-FE9B-C6E8-09B1-8305288E9A7A}"/>
              </a:ext>
            </a:extLst>
          </p:cNvPr>
          <p:cNvSpPr txBox="1"/>
          <p:nvPr/>
        </p:nvSpPr>
        <p:spPr>
          <a:xfrm>
            <a:off x="976104" y="3367731"/>
            <a:ext cx="2957156" cy="369332"/>
          </a:xfrm>
          <a:prstGeom prst="rect">
            <a:avLst/>
          </a:prstGeom>
          <a:noFill/>
        </p:spPr>
        <p:txBody>
          <a:bodyPr wrap="none" rtlCol="0">
            <a:spAutoFit/>
          </a:bodyPr>
          <a:lstStyle/>
          <a:p>
            <a:r>
              <a:rPr lang="it-IT" dirty="0">
                <a:solidFill>
                  <a:schemeClr val="bg1"/>
                </a:solidFill>
              </a:rPr>
              <a:t>Accelerator tunnel (Gun POV)</a:t>
            </a:r>
          </a:p>
        </p:txBody>
      </p:sp>
      <p:sp>
        <p:nvSpPr>
          <p:cNvPr id="31" name="CasellaDiTesto 30">
            <a:extLst>
              <a:ext uri="{FF2B5EF4-FFF2-40B4-BE49-F238E27FC236}">
                <a16:creationId xmlns:a16="http://schemas.microsoft.com/office/drawing/2014/main" id="{2EDEAF75-BED1-5841-12D8-8769F82A954A}"/>
              </a:ext>
            </a:extLst>
          </p:cNvPr>
          <p:cNvSpPr txBox="1"/>
          <p:nvPr/>
        </p:nvSpPr>
        <p:spPr>
          <a:xfrm>
            <a:off x="8064360" y="3331994"/>
            <a:ext cx="3353097" cy="369332"/>
          </a:xfrm>
          <a:prstGeom prst="rect">
            <a:avLst/>
          </a:prstGeom>
          <a:noFill/>
        </p:spPr>
        <p:txBody>
          <a:bodyPr wrap="none" rtlCol="0">
            <a:spAutoFit/>
          </a:bodyPr>
          <a:lstStyle/>
          <a:p>
            <a:r>
              <a:rPr lang="it-IT" dirty="0">
                <a:solidFill>
                  <a:schemeClr val="bg1"/>
                </a:solidFill>
              </a:rPr>
              <a:t>Accelerator tunnel (PLASMA POV)</a:t>
            </a:r>
          </a:p>
        </p:txBody>
      </p:sp>
      <p:sp>
        <p:nvSpPr>
          <p:cNvPr id="32" name="CasellaDiTesto 31">
            <a:extLst>
              <a:ext uri="{FF2B5EF4-FFF2-40B4-BE49-F238E27FC236}">
                <a16:creationId xmlns:a16="http://schemas.microsoft.com/office/drawing/2014/main" id="{B7ED7CBA-A17F-35A3-CE98-38D70D36E2A2}"/>
              </a:ext>
            </a:extLst>
          </p:cNvPr>
          <p:cNvSpPr txBox="1"/>
          <p:nvPr/>
        </p:nvSpPr>
        <p:spPr>
          <a:xfrm>
            <a:off x="702854" y="5430836"/>
            <a:ext cx="1885131" cy="369332"/>
          </a:xfrm>
          <a:prstGeom prst="rect">
            <a:avLst/>
          </a:prstGeom>
          <a:noFill/>
        </p:spPr>
        <p:txBody>
          <a:bodyPr wrap="none" rtlCol="0">
            <a:spAutoFit/>
          </a:bodyPr>
          <a:lstStyle/>
          <a:p>
            <a:r>
              <a:rPr lang="it-IT" dirty="0" err="1">
                <a:solidFill>
                  <a:schemeClr val="bg1"/>
                </a:solidFill>
              </a:rPr>
              <a:t>Undulators</a:t>
            </a:r>
            <a:r>
              <a:rPr lang="it-IT" dirty="0">
                <a:solidFill>
                  <a:schemeClr val="bg1"/>
                </a:solidFill>
              </a:rPr>
              <a:t> tunnel</a:t>
            </a:r>
          </a:p>
        </p:txBody>
      </p:sp>
      <p:sp>
        <p:nvSpPr>
          <p:cNvPr id="33" name="CasellaDiTesto 32">
            <a:extLst>
              <a:ext uri="{FF2B5EF4-FFF2-40B4-BE49-F238E27FC236}">
                <a16:creationId xmlns:a16="http://schemas.microsoft.com/office/drawing/2014/main" id="{E950F95B-DFE2-5545-1E64-06B5D6109215}"/>
              </a:ext>
            </a:extLst>
          </p:cNvPr>
          <p:cNvSpPr txBox="1"/>
          <p:nvPr/>
        </p:nvSpPr>
        <p:spPr>
          <a:xfrm>
            <a:off x="10102967" y="5436232"/>
            <a:ext cx="1427186" cy="369332"/>
          </a:xfrm>
          <a:prstGeom prst="rect">
            <a:avLst/>
          </a:prstGeom>
          <a:noFill/>
        </p:spPr>
        <p:txBody>
          <a:bodyPr wrap="none" rtlCol="0">
            <a:spAutoFit/>
          </a:bodyPr>
          <a:lstStyle/>
          <a:p>
            <a:r>
              <a:rPr lang="it-IT" dirty="0">
                <a:solidFill>
                  <a:schemeClr val="bg1"/>
                </a:solidFill>
              </a:rPr>
              <a:t>FEL user area</a:t>
            </a:r>
          </a:p>
        </p:txBody>
      </p:sp>
      <p:sp>
        <p:nvSpPr>
          <p:cNvPr id="34" name="CasellaDiTesto 33">
            <a:extLst>
              <a:ext uri="{FF2B5EF4-FFF2-40B4-BE49-F238E27FC236}">
                <a16:creationId xmlns:a16="http://schemas.microsoft.com/office/drawing/2014/main" id="{70328B6E-6EDC-634D-D30D-A74564BDACEC}"/>
              </a:ext>
            </a:extLst>
          </p:cNvPr>
          <p:cNvSpPr txBox="1"/>
          <p:nvPr/>
        </p:nvSpPr>
        <p:spPr>
          <a:xfrm>
            <a:off x="5060594" y="3594220"/>
            <a:ext cx="1889941" cy="369332"/>
          </a:xfrm>
          <a:prstGeom prst="rect">
            <a:avLst/>
          </a:prstGeom>
          <a:noFill/>
        </p:spPr>
        <p:txBody>
          <a:bodyPr wrap="none" rtlCol="0">
            <a:spAutoFit/>
          </a:bodyPr>
          <a:lstStyle/>
          <a:p>
            <a:r>
              <a:rPr lang="it-IT" dirty="0">
                <a:solidFill>
                  <a:schemeClr val="bg1"/>
                </a:solidFill>
              </a:rPr>
              <a:t>EuPRAXIA LAYOUT</a:t>
            </a:r>
          </a:p>
        </p:txBody>
      </p:sp>
      <p:sp>
        <p:nvSpPr>
          <p:cNvPr id="35" name="CasellaDiTesto 34">
            <a:extLst>
              <a:ext uri="{FF2B5EF4-FFF2-40B4-BE49-F238E27FC236}">
                <a16:creationId xmlns:a16="http://schemas.microsoft.com/office/drawing/2014/main" id="{44DC8ECB-5BE1-292C-746C-FEC8958EB891}"/>
              </a:ext>
            </a:extLst>
          </p:cNvPr>
          <p:cNvSpPr txBox="1"/>
          <p:nvPr/>
        </p:nvSpPr>
        <p:spPr>
          <a:xfrm>
            <a:off x="5776169" y="5853532"/>
            <a:ext cx="1619033" cy="369332"/>
          </a:xfrm>
          <a:prstGeom prst="rect">
            <a:avLst/>
          </a:prstGeom>
          <a:noFill/>
        </p:spPr>
        <p:txBody>
          <a:bodyPr wrap="none" rtlCol="0">
            <a:spAutoFit/>
          </a:bodyPr>
          <a:lstStyle/>
          <a:p>
            <a:r>
              <a:rPr lang="it-IT" dirty="0">
                <a:solidFill>
                  <a:schemeClr val="bg1"/>
                </a:solidFill>
              </a:rPr>
              <a:t>Klystron </a:t>
            </a:r>
            <a:r>
              <a:rPr lang="it-IT" dirty="0" err="1">
                <a:solidFill>
                  <a:schemeClr val="bg1"/>
                </a:solidFill>
              </a:rPr>
              <a:t>gallery</a:t>
            </a:r>
            <a:endParaRPr lang="it-IT" dirty="0">
              <a:solidFill>
                <a:schemeClr val="bg1"/>
              </a:solidFill>
            </a:endParaRPr>
          </a:p>
        </p:txBody>
      </p:sp>
    </p:spTree>
    <p:extLst>
      <p:ext uri="{BB962C8B-B14F-4D97-AF65-F5344CB8AC3E}">
        <p14:creationId xmlns:p14="http://schemas.microsoft.com/office/powerpoint/2010/main" val="179063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D8E04B8E-B588-E116-B08A-4E6EFCCF569A}"/>
              </a:ext>
            </a:extLst>
          </p:cNvPr>
          <p:cNvSpPr>
            <a:spLocks noGrp="1"/>
          </p:cNvSpPr>
          <p:nvPr>
            <p:ph type="sldNum" sz="quarter" idx="12"/>
          </p:nvPr>
        </p:nvSpPr>
        <p:spPr>
          <a:xfrm>
            <a:off x="7153590" y="5854513"/>
            <a:ext cx="4701283" cy="991402"/>
          </a:xfrm>
        </p:spPr>
        <p:txBody>
          <a:bodyPr/>
          <a:lstStyle/>
          <a:p>
            <a:fld id="{3A3A6714-3D1F-4857-9904-D935B84167FA}" type="slidenum">
              <a:rPr lang="en-GB" smtClean="0"/>
              <a:pPr/>
              <a:t>4</a:t>
            </a:fld>
            <a:endParaRPr lang="en-GB" dirty="0"/>
          </a:p>
        </p:txBody>
      </p:sp>
      <p:sp>
        <p:nvSpPr>
          <p:cNvPr id="4" name="Titolo 3">
            <a:extLst>
              <a:ext uri="{FF2B5EF4-FFF2-40B4-BE49-F238E27FC236}">
                <a16:creationId xmlns:a16="http://schemas.microsoft.com/office/drawing/2014/main" id="{DC999FAF-5E76-3F52-EC9B-8EAD46A0897D}"/>
              </a:ext>
            </a:extLst>
          </p:cNvPr>
          <p:cNvSpPr>
            <a:spLocks noGrp="1"/>
          </p:cNvSpPr>
          <p:nvPr>
            <p:ph type="title"/>
          </p:nvPr>
        </p:nvSpPr>
        <p:spPr/>
        <p:txBody>
          <a:bodyPr/>
          <a:lstStyle/>
          <a:p>
            <a:r>
              <a:rPr lang="it-IT" dirty="0"/>
              <a:t>Building</a:t>
            </a:r>
          </a:p>
        </p:txBody>
      </p:sp>
      <p:sp>
        <p:nvSpPr>
          <p:cNvPr id="5" name="Segnaposto piè di pagina 4">
            <a:extLst>
              <a:ext uri="{FF2B5EF4-FFF2-40B4-BE49-F238E27FC236}">
                <a16:creationId xmlns:a16="http://schemas.microsoft.com/office/drawing/2014/main" id="{32A2A85E-9F6C-93F1-1EAC-F89DBE298897}"/>
              </a:ext>
            </a:extLst>
          </p:cNvPr>
          <p:cNvSpPr>
            <a:spLocks noGrp="1"/>
          </p:cNvSpPr>
          <p:nvPr>
            <p:ph type="ftr" sz="quarter" idx="13"/>
          </p:nvPr>
        </p:nvSpPr>
        <p:spPr/>
        <p:txBody>
          <a:bodyPr/>
          <a:lstStyle/>
          <a:p>
            <a:pPr algn="l"/>
            <a:r>
              <a:rPr lang="en-GB" dirty="0"/>
              <a:t>Mario DEL FRANCO</a:t>
            </a:r>
          </a:p>
        </p:txBody>
      </p:sp>
      <p:pic>
        <p:nvPicPr>
          <p:cNvPr id="11" name="Immagine 10" descr="Immagine che contiene aria aperta, casa, albero, Aerofotogrammetria&#10;&#10;Il contenuto generato dall'IA potrebbe non essere corretto.">
            <a:extLst>
              <a:ext uri="{FF2B5EF4-FFF2-40B4-BE49-F238E27FC236}">
                <a16:creationId xmlns:a16="http://schemas.microsoft.com/office/drawing/2014/main" id="{FD0536FD-2C13-7C69-EBA6-B4C71A131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96" y="1105748"/>
            <a:ext cx="5942222" cy="3333354"/>
          </a:xfrm>
          <a:prstGeom prst="rect">
            <a:avLst/>
          </a:prstGeom>
        </p:spPr>
      </p:pic>
      <p:pic>
        <p:nvPicPr>
          <p:cNvPr id="13" name="Immagine 12" descr="Immagine che contiene schermata, interior design, soffitto, interno&#10;&#10;Il contenuto generato dall'IA potrebbe non essere corretto.">
            <a:extLst>
              <a:ext uri="{FF2B5EF4-FFF2-40B4-BE49-F238E27FC236}">
                <a16:creationId xmlns:a16="http://schemas.microsoft.com/office/drawing/2014/main" id="{0E933B9F-1445-27C2-C583-53682EDA7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618" y="2731219"/>
            <a:ext cx="6022382" cy="3668433"/>
          </a:xfrm>
          <a:prstGeom prst="rect">
            <a:avLst/>
          </a:prstGeom>
        </p:spPr>
      </p:pic>
      <p:sp>
        <p:nvSpPr>
          <p:cNvPr id="16" name="CasellaDiTesto 15">
            <a:extLst>
              <a:ext uri="{FF2B5EF4-FFF2-40B4-BE49-F238E27FC236}">
                <a16:creationId xmlns:a16="http://schemas.microsoft.com/office/drawing/2014/main" id="{7397FAF9-E52A-E9BB-CCA7-1F039649E3FC}"/>
              </a:ext>
            </a:extLst>
          </p:cNvPr>
          <p:cNvSpPr txBox="1"/>
          <p:nvPr/>
        </p:nvSpPr>
        <p:spPr>
          <a:xfrm>
            <a:off x="6503550" y="4060615"/>
            <a:ext cx="1620274" cy="338554"/>
          </a:xfrm>
          <a:prstGeom prst="rect">
            <a:avLst/>
          </a:prstGeom>
          <a:noFill/>
        </p:spPr>
        <p:txBody>
          <a:bodyPr wrap="square" rtlCol="0">
            <a:spAutoFit/>
          </a:bodyPr>
          <a:lstStyle/>
          <a:p>
            <a:r>
              <a:rPr lang="it-IT" sz="1600" dirty="0">
                <a:solidFill>
                  <a:schemeClr val="bg1"/>
                </a:solidFill>
              </a:rPr>
              <a:t>FEL user area</a:t>
            </a:r>
          </a:p>
        </p:txBody>
      </p:sp>
      <p:sp>
        <p:nvSpPr>
          <p:cNvPr id="18" name="CasellaDiTesto 17">
            <a:extLst>
              <a:ext uri="{FF2B5EF4-FFF2-40B4-BE49-F238E27FC236}">
                <a16:creationId xmlns:a16="http://schemas.microsoft.com/office/drawing/2014/main" id="{53880CAA-DA13-FFBF-B9EC-B4D26EA6D61B}"/>
              </a:ext>
            </a:extLst>
          </p:cNvPr>
          <p:cNvSpPr txBox="1"/>
          <p:nvPr/>
        </p:nvSpPr>
        <p:spPr>
          <a:xfrm>
            <a:off x="9725024" y="4060615"/>
            <a:ext cx="1951537" cy="338554"/>
          </a:xfrm>
          <a:prstGeom prst="rect">
            <a:avLst/>
          </a:prstGeom>
          <a:noFill/>
        </p:spPr>
        <p:txBody>
          <a:bodyPr wrap="square" rtlCol="0">
            <a:spAutoFit/>
          </a:bodyPr>
          <a:lstStyle/>
          <a:p>
            <a:r>
              <a:rPr lang="it-IT" sz="1600" dirty="0" err="1">
                <a:solidFill>
                  <a:schemeClr val="bg1"/>
                </a:solidFill>
              </a:rPr>
              <a:t>Experimental</a:t>
            </a:r>
            <a:r>
              <a:rPr lang="it-IT" sz="1600" dirty="0">
                <a:solidFill>
                  <a:schemeClr val="bg1"/>
                </a:solidFill>
              </a:rPr>
              <a:t> Hall 1</a:t>
            </a:r>
          </a:p>
        </p:txBody>
      </p:sp>
      <p:sp>
        <p:nvSpPr>
          <p:cNvPr id="19" name="CasellaDiTesto 18">
            <a:extLst>
              <a:ext uri="{FF2B5EF4-FFF2-40B4-BE49-F238E27FC236}">
                <a16:creationId xmlns:a16="http://schemas.microsoft.com/office/drawing/2014/main" id="{9125A418-96EF-C1C1-C1F1-AFF81130E547}"/>
              </a:ext>
            </a:extLst>
          </p:cNvPr>
          <p:cNvSpPr txBox="1"/>
          <p:nvPr/>
        </p:nvSpPr>
        <p:spPr>
          <a:xfrm>
            <a:off x="9504231" y="5907734"/>
            <a:ext cx="2267155" cy="338554"/>
          </a:xfrm>
          <a:prstGeom prst="rect">
            <a:avLst/>
          </a:prstGeom>
          <a:noFill/>
        </p:spPr>
        <p:txBody>
          <a:bodyPr wrap="square" rtlCol="0">
            <a:spAutoFit/>
          </a:bodyPr>
          <a:lstStyle/>
          <a:p>
            <a:r>
              <a:rPr lang="it-IT" sz="1600" dirty="0" err="1">
                <a:solidFill>
                  <a:schemeClr val="bg1"/>
                </a:solidFill>
              </a:rPr>
              <a:t>Corridor</a:t>
            </a:r>
            <a:r>
              <a:rPr lang="it-IT" sz="1600" dirty="0">
                <a:solidFill>
                  <a:schemeClr val="bg1"/>
                </a:solidFill>
              </a:rPr>
              <a:t> </a:t>
            </a:r>
            <a:r>
              <a:rPr lang="it-IT" sz="1600" dirty="0" err="1">
                <a:solidFill>
                  <a:schemeClr val="bg1"/>
                </a:solidFill>
              </a:rPr>
              <a:t>Entrance</a:t>
            </a:r>
            <a:r>
              <a:rPr lang="it-IT" sz="1600" dirty="0">
                <a:solidFill>
                  <a:schemeClr val="bg1"/>
                </a:solidFill>
              </a:rPr>
              <a:t> LINAC</a:t>
            </a:r>
          </a:p>
        </p:txBody>
      </p:sp>
      <p:sp>
        <p:nvSpPr>
          <p:cNvPr id="20" name="CasellaDiTesto 19">
            <a:extLst>
              <a:ext uri="{FF2B5EF4-FFF2-40B4-BE49-F238E27FC236}">
                <a16:creationId xmlns:a16="http://schemas.microsoft.com/office/drawing/2014/main" id="{C675DF3C-F4FB-B26C-CEDC-D43D04A3710D}"/>
              </a:ext>
            </a:extLst>
          </p:cNvPr>
          <p:cNvSpPr txBox="1"/>
          <p:nvPr/>
        </p:nvSpPr>
        <p:spPr>
          <a:xfrm>
            <a:off x="6503550" y="5907734"/>
            <a:ext cx="2028438" cy="338554"/>
          </a:xfrm>
          <a:prstGeom prst="rect">
            <a:avLst/>
          </a:prstGeom>
          <a:noFill/>
        </p:spPr>
        <p:txBody>
          <a:bodyPr wrap="square" rtlCol="0">
            <a:spAutoFit/>
          </a:bodyPr>
          <a:lstStyle/>
          <a:p>
            <a:r>
              <a:rPr lang="it-IT" sz="1600" dirty="0">
                <a:solidFill>
                  <a:schemeClr val="bg1"/>
                </a:solidFill>
              </a:rPr>
              <a:t>Users Room</a:t>
            </a:r>
          </a:p>
        </p:txBody>
      </p:sp>
    </p:spTree>
    <p:extLst>
      <p:ext uri="{BB962C8B-B14F-4D97-AF65-F5344CB8AC3E}">
        <p14:creationId xmlns:p14="http://schemas.microsoft.com/office/powerpoint/2010/main" val="175219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14977-8807-0B28-51BC-31E6286FD583}"/>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DE51F6D2-A0B7-55A9-DB95-2680A62ECC8C}"/>
              </a:ext>
            </a:extLst>
          </p:cNvPr>
          <p:cNvSpPr>
            <a:spLocks noGrp="1"/>
          </p:cNvSpPr>
          <p:nvPr>
            <p:ph type="sldNum" sz="quarter" idx="12"/>
          </p:nvPr>
        </p:nvSpPr>
        <p:spPr/>
        <p:txBody>
          <a:bodyPr/>
          <a:lstStyle/>
          <a:p>
            <a:fld id="{3A3A6714-3D1F-4857-9904-D935B84167FA}" type="slidenum">
              <a:rPr lang="en-GB" smtClean="0"/>
              <a:pPr/>
              <a:t>5</a:t>
            </a:fld>
            <a:endParaRPr lang="en-GB" dirty="0"/>
          </a:p>
        </p:txBody>
      </p:sp>
      <p:sp>
        <p:nvSpPr>
          <p:cNvPr id="4" name="Titolo 3">
            <a:extLst>
              <a:ext uri="{FF2B5EF4-FFF2-40B4-BE49-F238E27FC236}">
                <a16:creationId xmlns:a16="http://schemas.microsoft.com/office/drawing/2014/main" id="{91132F2D-65D8-4474-9109-BE35E9AAECA7}"/>
              </a:ext>
            </a:extLst>
          </p:cNvPr>
          <p:cNvSpPr>
            <a:spLocks noGrp="1"/>
          </p:cNvSpPr>
          <p:nvPr>
            <p:ph type="title"/>
          </p:nvPr>
        </p:nvSpPr>
        <p:spPr/>
        <p:txBody>
          <a:bodyPr/>
          <a:lstStyle/>
          <a:p>
            <a:r>
              <a:rPr lang="it-IT" dirty="0"/>
              <a:t>Building</a:t>
            </a:r>
          </a:p>
        </p:txBody>
      </p:sp>
      <p:sp>
        <p:nvSpPr>
          <p:cNvPr id="5" name="Segnaposto piè di pagina 4">
            <a:extLst>
              <a:ext uri="{FF2B5EF4-FFF2-40B4-BE49-F238E27FC236}">
                <a16:creationId xmlns:a16="http://schemas.microsoft.com/office/drawing/2014/main" id="{64CE3BF5-030E-757B-A2CB-E9271F44F615}"/>
              </a:ext>
            </a:extLst>
          </p:cNvPr>
          <p:cNvSpPr>
            <a:spLocks noGrp="1"/>
          </p:cNvSpPr>
          <p:nvPr>
            <p:ph type="ftr" sz="quarter" idx="13"/>
          </p:nvPr>
        </p:nvSpPr>
        <p:spPr/>
        <p:txBody>
          <a:bodyPr/>
          <a:lstStyle/>
          <a:p>
            <a:pPr algn="l"/>
            <a:r>
              <a:rPr lang="en-GB" dirty="0"/>
              <a:t>Mario DEL FRANCO</a:t>
            </a:r>
          </a:p>
        </p:txBody>
      </p:sp>
      <p:pic>
        <p:nvPicPr>
          <p:cNvPr id="7" name="Immagine 6">
            <a:extLst>
              <a:ext uri="{FF2B5EF4-FFF2-40B4-BE49-F238E27FC236}">
                <a16:creationId xmlns:a16="http://schemas.microsoft.com/office/drawing/2014/main" id="{54821DD7-34B9-46D2-3529-27A7B1D7B669}"/>
              </a:ext>
            </a:extLst>
          </p:cNvPr>
          <p:cNvPicPr>
            <a:picLocks noChangeAspect="1"/>
          </p:cNvPicPr>
          <p:nvPr/>
        </p:nvPicPr>
        <p:blipFill>
          <a:blip r:embed="rId2"/>
          <a:stretch>
            <a:fillRect/>
          </a:stretch>
        </p:blipFill>
        <p:spPr>
          <a:xfrm>
            <a:off x="6210631" y="3268157"/>
            <a:ext cx="5822045" cy="2953249"/>
          </a:xfrm>
          <a:prstGeom prst="rect">
            <a:avLst/>
          </a:prstGeom>
        </p:spPr>
      </p:pic>
      <p:pic>
        <p:nvPicPr>
          <p:cNvPr id="10" name="Immagine 9">
            <a:extLst>
              <a:ext uri="{FF2B5EF4-FFF2-40B4-BE49-F238E27FC236}">
                <a16:creationId xmlns:a16="http://schemas.microsoft.com/office/drawing/2014/main" id="{93D64F43-FCB7-2220-D623-75D982567D96}"/>
              </a:ext>
            </a:extLst>
          </p:cNvPr>
          <p:cNvPicPr>
            <a:picLocks noChangeAspect="1"/>
          </p:cNvPicPr>
          <p:nvPr/>
        </p:nvPicPr>
        <p:blipFill>
          <a:blip r:embed="rId3"/>
          <a:stretch>
            <a:fillRect/>
          </a:stretch>
        </p:blipFill>
        <p:spPr>
          <a:xfrm>
            <a:off x="451787" y="3268157"/>
            <a:ext cx="5644213" cy="2953249"/>
          </a:xfrm>
          <a:prstGeom prst="rect">
            <a:avLst/>
          </a:prstGeom>
        </p:spPr>
      </p:pic>
      <p:pic>
        <p:nvPicPr>
          <p:cNvPr id="15" name="Immagine 14" descr="Immagine che contiene cielo, edificio, aria aperta&#10;&#10;Il contenuto generato dall'IA potrebbe non essere corretto.">
            <a:extLst>
              <a:ext uri="{FF2B5EF4-FFF2-40B4-BE49-F238E27FC236}">
                <a16:creationId xmlns:a16="http://schemas.microsoft.com/office/drawing/2014/main" id="{CCAFD291-E8FA-FA89-3CE9-F8771CF6D494}"/>
              </a:ext>
            </a:extLst>
          </p:cNvPr>
          <p:cNvPicPr>
            <a:picLocks noChangeAspect="1"/>
          </p:cNvPicPr>
          <p:nvPr/>
        </p:nvPicPr>
        <p:blipFill>
          <a:blip r:embed="rId4">
            <a:extLst>
              <a:ext uri="{28A0092B-C50C-407E-A947-70E740481C1C}">
                <a14:useLocalDpi xmlns:a14="http://schemas.microsoft.com/office/drawing/2010/main" val="0"/>
              </a:ext>
            </a:extLst>
          </a:blip>
          <a:srcRect t="27113"/>
          <a:stretch>
            <a:fillRect/>
          </a:stretch>
        </p:blipFill>
        <p:spPr>
          <a:xfrm>
            <a:off x="3715316" y="953984"/>
            <a:ext cx="4761367" cy="2085869"/>
          </a:xfrm>
          <a:prstGeom prst="rect">
            <a:avLst/>
          </a:prstGeom>
          <a:ln w="76200">
            <a:solidFill>
              <a:srgbClr val="FFFF00"/>
            </a:solidFill>
          </a:ln>
        </p:spPr>
      </p:pic>
      <p:sp>
        <p:nvSpPr>
          <p:cNvPr id="21" name="CasellaDiTesto 20">
            <a:extLst>
              <a:ext uri="{FF2B5EF4-FFF2-40B4-BE49-F238E27FC236}">
                <a16:creationId xmlns:a16="http://schemas.microsoft.com/office/drawing/2014/main" id="{1D95A7A6-3369-4A45-69F2-0EB35D7726E5}"/>
              </a:ext>
            </a:extLst>
          </p:cNvPr>
          <p:cNvSpPr txBox="1"/>
          <p:nvPr/>
        </p:nvSpPr>
        <p:spPr>
          <a:xfrm>
            <a:off x="4525344" y="3912737"/>
            <a:ext cx="765209" cy="523220"/>
          </a:xfrm>
          <a:prstGeom prst="rect">
            <a:avLst/>
          </a:prstGeom>
          <a:noFill/>
        </p:spPr>
        <p:txBody>
          <a:bodyPr wrap="none" rtlCol="0">
            <a:spAutoFit/>
          </a:bodyPr>
          <a:lstStyle/>
          <a:p>
            <a:r>
              <a:rPr lang="it-IT" sz="1400" dirty="0">
                <a:solidFill>
                  <a:schemeClr val="bg1"/>
                </a:solidFill>
              </a:rPr>
              <a:t>Control </a:t>
            </a:r>
          </a:p>
          <a:p>
            <a:r>
              <a:rPr lang="it-IT" sz="1400" dirty="0">
                <a:solidFill>
                  <a:schemeClr val="bg1"/>
                </a:solidFill>
              </a:rPr>
              <a:t>Room</a:t>
            </a:r>
          </a:p>
        </p:txBody>
      </p:sp>
      <p:sp>
        <p:nvSpPr>
          <p:cNvPr id="22" name="CasellaDiTesto 21">
            <a:extLst>
              <a:ext uri="{FF2B5EF4-FFF2-40B4-BE49-F238E27FC236}">
                <a16:creationId xmlns:a16="http://schemas.microsoft.com/office/drawing/2014/main" id="{19C23995-64ED-9B64-F926-DB7CE70FFCD4}"/>
              </a:ext>
            </a:extLst>
          </p:cNvPr>
          <p:cNvSpPr txBox="1"/>
          <p:nvPr/>
        </p:nvSpPr>
        <p:spPr>
          <a:xfrm>
            <a:off x="1921667" y="5382336"/>
            <a:ext cx="732316" cy="307777"/>
          </a:xfrm>
          <a:prstGeom prst="rect">
            <a:avLst/>
          </a:prstGeom>
          <a:noFill/>
        </p:spPr>
        <p:txBody>
          <a:bodyPr wrap="none" rtlCol="0">
            <a:spAutoFit/>
          </a:bodyPr>
          <a:lstStyle/>
          <a:p>
            <a:r>
              <a:rPr lang="it-IT" sz="1400" dirty="0">
                <a:solidFill>
                  <a:schemeClr val="bg1"/>
                </a:solidFill>
              </a:rPr>
              <a:t>Kitchen</a:t>
            </a:r>
          </a:p>
        </p:txBody>
      </p:sp>
      <p:sp>
        <p:nvSpPr>
          <p:cNvPr id="23" name="CasellaDiTesto 22">
            <a:extLst>
              <a:ext uri="{FF2B5EF4-FFF2-40B4-BE49-F238E27FC236}">
                <a16:creationId xmlns:a16="http://schemas.microsoft.com/office/drawing/2014/main" id="{F798E937-AD22-EEBF-222A-34438B066089}"/>
              </a:ext>
            </a:extLst>
          </p:cNvPr>
          <p:cNvSpPr txBox="1"/>
          <p:nvPr/>
        </p:nvSpPr>
        <p:spPr>
          <a:xfrm>
            <a:off x="705927" y="4614587"/>
            <a:ext cx="799258" cy="523220"/>
          </a:xfrm>
          <a:prstGeom prst="rect">
            <a:avLst/>
          </a:prstGeom>
          <a:noFill/>
        </p:spPr>
        <p:txBody>
          <a:bodyPr wrap="none" rtlCol="0">
            <a:spAutoFit/>
          </a:bodyPr>
          <a:lstStyle/>
          <a:p>
            <a:r>
              <a:rPr lang="it-IT" sz="1400" dirty="0">
                <a:solidFill>
                  <a:schemeClr val="bg1"/>
                </a:solidFill>
              </a:rPr>
              <a:t>Meeting</a:t>
            </a:r>
          </a:p>
          <a:p>
            <a:r>
              <a:rPr lang="it-IT" sz="1400" dirty="0">
                <a:solidFill>
                  <a:schemeClr val="bg1"/>
                </a:solidFill>
              </a:rPr>
              <a:t> Room</a:t>
            </a:r>
          </a:p>
        </p:txBody>
      </p:sp>
      <p:sp>
        <p:nvSpPr>
          <p:cNvPr id="24" name="CasellaDiTesto 23">
            <a:extLst>
              <a:ext uri="{FF2B5EF4-FFF2-40B4-BE49-F238E27FC236}">
                <a16:creationId xmlns:a16="http://schemas.microsoft.com/office/drawing/2014/main" id="{0F4E5777-2C98-647E-EC3A-4273801BEBE5}"/>
              </a:ext>
            </a:extLst>
          </p:cNvPr>
          <p:cNvSpPr txBox="1"/>
          <p:nvPr/>
        </p:nvSpPr>
        <p:spPr>
          <a:xfrm>
            <a:off x="7514634" y="3470896"/>
            <a:ext cx="1394228" cy="369332"/>
          </a:xfrm>
          <a:prstGeom prst="rect">
            <a:avLst/>
          </a:prstGeom>
          <a:noFill/>
        </p:spPr>
        <p:txBody>
          <a:bodyPr wrap="none" rtlCol="0">
            <a:spAutoFit/>
          </a:bodyPr>
          <a:lstStyle/>
          <a:p>
            <a:r>
              <a:rPr lang="it-IT" dirty="0">
                <a:solidFill>
                  <a:schemeClr val="bg1"/>
                </a:solidFill>
              </a:rPr>
              <a:t>Users Rooms</a:t>
            </a:r>
          </a:p>
        </p:txBody>
      </p:sp>
    </p:spTree>
    <p:extLst>
      <p:ext uri="{BB962C8B-B14F-4D97-AF65-F5344CB8AC3E}">
        <p14:creationId xmlns:p14="http://schemas.microsoft.com/office/powerpoint/2010/main" val="2095089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ABF0832D-9082-D6F5-5F99-4C3980EA9F88}"/>
              </a:ext>
            </a:extLst>
          </p:cNvPr>
          <p:cNvSpPr>
            <a:spLocks noGrp="1"/>
          </p:cNvSpPr>
          <p:nvPr>
            <p:ph idx="1"/>
          </p:nvPr>
        </p:nvSpPr>
        <p:spPr>
          <a:xfrm>
            <a:off x="410544" y="4544212"/>
            <a:ext cx="11343305" cy="1694663"/>
          </a:xfrm>
        </p:spPr>
        <p:txBody>
          <a:bodyPr>
            <a:normAutofit/>
          </a:bodyPr>
          <a:lstStyle/>
          <a:p>
            <a:pPr marL="0" indent="0" algn="ctr">
              <a:lnSpc>
                <a:spcPct val="100000"/>
              </a:lnSpc>
              <a:buNone/>
            </a:pPr>
            <a:r>
              <a:rPr lang="en-US" sz="2400" dirty="0"/>
              <a:t>From the beginning, every effort has been made to optimize the layout by making the most efficient use of the available space to enhance achievable performance. Multiple iterations between work packages (WPs) and work areas (WAs) have led to a solution that maximizes the exploitation of the allocated spaces within the building.</a:t>
            </a:r>
            <a:endParaRPr lang="it-IT" sz="2400" dirty="0"/>
          </a:p>
        </p:txBody>
      </p:sp>
      <p:sp>
        <p:nvSpPr>
          <p:cNvPr id="3" name="Segnaposto numero diapositiva 2">
            <a:extLst>
              <a:ext uri="{FF2B5EF4-FFF2-40B4-BE49-F238E27FC236}">
                <a16:creationId xmlns:a16="http://schemas.microsoft.com/office/drawing/2014/main" id="{7D1439EF-58DF-36BF-A111-991805C00332}"/>
              </a:ext>
            </a:extLst>
          </p:cNvPr>
          <p:cNvSpPr>
            <a:spLocks noGrp="1"/>
          </p:cNvSpPr>
          <p:nvPr>
            <p:ph type="sldNum" sz="quarter" idx="12"/>
          </p:nvPr>
        </p:nvSpPr>
        <p:spPr/>
        <p:txBody>
          <a:bodyPr/>
          <a:lstStyle/>
          <a:p>
            <a:fld id="{3A3A6714-3D1F-4857-9904-D935B84167FA}" type="slidenum">
              <a:rPr lang="en-GB" smtClean="0"/>
              <a:pPr/>
              <a:t>6</a:t>
            </a:fld>
            <a:endParaRPr lang="en-GB"/>
          </a:p>
        </p:txBody>
      </p:sp>
      <p:sp>
        <p:nvSpPr>
          <p:cNvPr id="4" name="Titolo 3">
            <a:extLst>
              <a:ext uri="{FF2B5EF4-FFF2-40B4-BE49-F238E27FC236}">
                <a16:creationId xmlns:a16="http://schemas.microsoft.com/office/drawing/2014/main" id="{D3ED0C5F-6B0A-81F0-6AE1-CAB10249BF49}"/>
              </a:ext>
            </a:extLst>
          </p:cNvPr>
          <p:cNvSpPr>
            <a:spLocks noGrp="1"/>
          </p:cNvSpPr>
          <p:nvPr>
            <p:ph type="title"/>
          </p:nvPr>
        </p:nvSpPr>
        <p:spPr/>
        <p:txBody>
          <a:bodyPr/>
          <a:lstStyle/>
          <a:p>
            <a:r>
              <a:rPr lang="it-IT" dirty="0"/>
              <a:t>Integration </a:t>
            </a:r>
            <a:r>
              <a:rPr lang="it-IT" dirty="0" err="1"/>
              <a:t>Approach</a:t>
            </a:r>
            <a:r>
              <a:rPr lang="it-IT" dirty="0"/>
              <a:t>: </a:t>
            </a:r>
            <a:r>
              <a:rPr lang="it-IT" dirty="0" err="1"/>
              <a:t>Beginning</a:t>
            </a:r>
            <a:endParaRPr lang="it-IT" dirty="0"/>
          </a:p>
        </p:txBody>
      </p:sp>
      <p:sp>
        <p:nvSpPr>
          <p:cNvPr id="5" name="Segnaposto piè di pagina 4">
            <a:extLst>
              <a:ext uri="{FF2B5EF4-FFF2-40B4-BE49-F238E27FC236}">
                <a16:creationId xmlns:a16="http://schemas.microsoft.com/office/drawing/2014/main" id="{9166272D-AC11-5AC2-0F7E-E5B58E7D88F7}"/>
              </a:ext>
            </a:extLst>
          </p:cNvPr>
          <p:cNvSpPr>
            <a:spLocks noGrp="1"/>
          </p:cNvSpPr>
          <p:nvPr>
            <p:ph type="ftr" sz="quarter" idx="13"/>
          </p:nvPr>
        </p:nvSpPr>
        <p:spPr/>
        <p:txBody>
          <a:bodyPr/>
          <a:lstStyle/>
          <a:p>
            <a:pPr algn="l"/>
            <a:r>
              <a:rPr lang="en-GB" dirty="0"/>
              <a:t>Mario DEL FRANCO</a:t>
            </a:r>
          </a:p>
        </p:txBody>
      </p:sp>
      <p:pic>
        <p:nvPicPr>
          <p:cNvPr id="6" name="Immagine 5" descr="Immagine che contiene schermata, Modello in scala&#10;&#10;Il contenuto generato dall'IA potrebbe non essere corretto.">
            <a:extLst>
              <a:ext uri="{FF2B5EF4-FFF2-40B4-BE49-F238E27FC236}">
                <a16:creationId xmlns:a16="http://schemas.microsoft.com/office/drawing/2014/main" id="{F06364D4-4172-CE47-A7BD-386C99935589}"/>
              </a:ext>
            </a:extLst>
          </p:cNvPr>
          <p:cNvPicPr>
            <a:picLocks noChangeAspect="1"/>
          </p:cNvPicPr>
          <p:nvPr/>
        </p:nvPicPr>
        <p:blipFill>
          <a:blip r:embed="rId2"/>
          <a:stretch>
            <a:fillRect/>
          </a:stretch>
        </p:blipFill>
        <p:spPr>
          <a:xfrm>
            <a:off x="816165" y="972502"/>
            <a:ext cx="6078885" cy="3394509"/>
          </a:xfrm>
          <a:prstGeom prst="rect">
            <a:avLst/>
          </a:prstGeom>
        </p:spPr>
      </p:pic>
      <p:sp>
        <p:nvSpPr>
          <p:cNvPr id="7" name="CasellaDiTesto 6">
            <a:extLst>
              <a:ext uri="{FF2B5EF4-FFF2-40B4-BE49-F238E27FC236}">
                <a16:creationId xmlns:a16="http://schemas.microsoft.com/office/drawing/2014/main" id="{B7B01439-33E7-6B42-C5FD-79E32998EE20}"/>
              </a:ext>
            </a:extLst>
          </p:cNvPr>
          <p:cNvSpPr txBox="1"/>
          <p:nvPr/>
        </p:nvSpPr>
        <p:spPr>
          <a:xfrm>
            <a:off x="9084847" y="970397"/>
            <a:ext cx="1681294" cy="369332"/>
          </a:xfrm>
          <a:prstGeom prst="rect">
            <a:avLst/>
          </a:prstGeom>
          <a:noFill/>
          <a:ln>
            <a:solidFill>
              <a:schemeClr val="tx1"/>
            </a:solidFill>
          </a:ln>
        </p:spPr>
        <p:txBody>
          <a:bodyPr wrap="none" rtlCol="0">
            <a:spAutoFit/>
          </a:bodyPr>
          <a:lstStyle/>
          <a:p>
            <a:pPr algn="ctr"/>
            <a:r>
              <a:rPr lang="it-IT" dirty="0"/>
              <a:t>Machine Layout</a:t>
            </a:r>
          </a:p>
        </p:txBody>
      </p:sp>
      <p:sp>
        <p:nvSpPr>
          <p:cNvPr id="12" name="CasellaDiTesto 11">
            <a:extLst>
              <a:ext uri="{FF2B5EF4-FFF2-40B4-BE49-F238E27FC236}">
                <a16:creationId xmlns:a16="http://schemas.microsoft.com/office/drawing/2014/main" id="{A16538E6-E470-971D-87C9-283B3F5B18BC}"/>
              </a:ext>
            </a:extLst>
          </p:cNvPr>
          <p:cNvSpPr txBox="1"/>
          <p:nvPr/>
        </p:nvSpPr>
        <p:spPr>
          <a:xfrm>
            <a:off x="7755665" y="1775144"/>
            <a:ext cx="1535933" cy="369332"/>
          </a:xfrm>
          <a:prstGeom prst="rect">
            <a:avLst/>
          </a:prstGeom>
          <a:noFill/>
          <a:ln>
            <a:solidFill>
              <a:schemeClr val="tx1"/>
            </a:solidFill>
          </a:ln>
        </p:spPr>
        <p:txBody>
          <a:bodyPr wrap="none" rtlCol="0">
            <a:spAutoFit/>
          </a:bodyPr>
          <a:lstStyle/>
          <a:p>
            <a:pPr algn="ctr"/>
            <a:r>
              <a:rPr lang="it-IT" dirty="0"/>
              <a:t>New </a:t>
            </a:r>
            <a:r>
              <a:rPr lang="it-IT" dirty="0" err="1"/>
              <a:t>elements</a:t>
            </a:r>
            <a:endParaRPr lang="it-IT" dirty="0"/>
          </a:p>
        </p:txBody>
      </p:sp>
      <p:sp>
        <p:nvSpPr>
          <p:cNvPr id="13" name="CasellaDiTesto 12">
            <a:extLst>
              <a:ext uri="{FF2B5EF4-FFF2-40B4-BE49-F238E27FC236}">
                <a16:creationId xmlns:a16="http://schemas.microsoft.com/office/drawing/2014/main" id="{3F071E58-8DE2-5AC1-C345-1E1FB32C349A}"/>
              </a:ext>
            </a:extLst>
          </p:cNvPr>
          <p:cNvSpPr txBox="1"/>
          <p:nvPr/>
        </p:nvSpPr>
        <p:spPr>
          <a:xfrm>
            <a:off x="10167532" y="2250073"/>
            <a:ext cx="1753813" cy="369332"/>
          </a:xfrm>
          <a:prstGeom prst="rect">
            <a:avLst/>
          </a:prstGeom>
          <a:noFill/>
          <a:ln>
            <a:solidFill>
              <a:schemeClr val="tx1"/>
            </a:solidFill>
          </a:ln>
        </p:spPr>
        <p:txBody>
          <a:bodyPr wrap="none" rtlCol="0">
            <a:spAutoFit/>
          </a:bodyPr>
          <a:lstStyle/>
          <a:p>
            <a:pPr algn="ctr"/>
            <a:r>
              <a:rPr lang="it-IT" dirty="0" err="1"/>
              <a:t>Known</a:t>
            </a:r>
            <a:r>
              <a:rPr lang="it-IT" dirty="0"/>
              <a:t> </a:t>
            </a:r>
            <a:r>
              <a:rPr lang="it-IT" dirty="0" err="1"/>
              <a:t>elements</a:t>
            </a:r>
            <a:endParaRPr lang="it-IT" dirty="0"/>
          </a:p>
        </p:txBody>
      </p:sp>
      <p:sp>
        <p:nvSpPr>
          <p:cNvPr id="20" name="CasellaDiTesto 19">
            <a:extLst>
              <a:ext uri="{FF2B5EF4-FFF2-40B4-BE49-F238E27FC236}">
                <a16:creationId xmlns:a16="http://schemas.microsoft.com/office/drawing/2014/main" id="{A1750A4B-17DD-F189-1891-2B7F5AD3C59A}"/>
              </a:ext>
            </a:extLst>
          </p:cNvPr>
          <p:cNvSpPr txBox="1"/>
          <p:nvPr/>
        </p:nvSpPr>
        <p:spPr>
          <a:xfrm>
            <a:off x="7096888" y="2506686"/>
            <a:ext cx="1106393" cy="646331"/>
          </a:xfrm>
          <a:prstGeom prst="rect">
            <a:avLst/>
          </a:prstGeom>
          <a:noFill/>
          <a:ln>
            <a:solidFill>
              <a:schemeClr val="tx1"/>
            </a:solidFill>
          </a:ln>
        </p:spPr>
        <p:txBody>
          <a:bodyPr wrap="none" rtlCol="0">
            <a:spAutoFit/>
          </a:bodyPr>
          <a:lstStyle/>
          <a:p>
            <a:pPr algn="ctr"/>
            <a:r>
              <a:rPr lang="it-IT" dirty="0" err="1"/>
              <a:t>Designed</a:t>
            </a:r>
            <a:r>
              <a:rPr lang="it-IT" dirty="0"/>
              <a:t> </a:t>
            </a:r>
          </a:p>
          <a:p>
            <a:pPr algn="ctr"/>
            <a:r>
              <a:rPr lang="it-IT" dirty="0"/>
              <a:t>in </a:t>
            </a:r>
            <a:r>
              <a:rPr lang="it-IT" dirty="0" err="1"/>
              <a:t>details</a:t>
            </a:r>
            <a:endParaRPr lang="it-IT" dirty="0"/>
          </a:p>
        </p:txBody>
      </p:sp>
      <p:sp>
        <p:nvSpPr>
          <p:cNvPr id="21" name="CasellaDiTesto 20">
            <a:extLst>
              <a:ext uri="{FF2B5EF4-FFF2-40B4-BE49-F238E27FC236}">
                <a16:creationId xmlns:a16="http://schemas.microsoft.com/office/drawing/2014/main" id="{F7F76EC7-46A8-1941-B8A5-BC6F9C0B8686}"/>
              </a:ext>
            </a:extLst>
          </p:cNvPr>
          <p:cNvSpPr txBox="1"/>
          <p:nvPr/>
        </p:nvSpPr>
        <p:spPr>
          <a:xfrm>
            <a:off x="8327736" y="2506686"/>
            <a:ext cx="1715341" cy="646331"/>
          </a:xfrm>
          <a:prstGeom prst="rect">
            <a:avLst/>
          </a:prstGeom>
          <a:noFill/>
          <a:ln>
            <a:solidFill>
              <a:schemeClr val="tx1"/>
            </a:solidFill>
          </a:ln>
        </p:spPr>
        <p:txBody>
          <a:bodyPr wrap="none" rtlCol="0">
            <a:spAutoFit/>
          </a:bodyPr>
          <a:lstStyle/>
          <a:p>
            <a:pPr algn="ctr"/>
            <a:r>
              <a:rPr lang="it-IT" dirty="0" err="1"/>
              <a:t>Defined</a:t>
            </a:r>
            <a:r>
              <a:rPr lang="it-IT" dirty="0"/>
              <a:t> with </a:t>
            </a:r>
          </a:p>
          <a:p>
            <a:pPr algn="ctr"/>
            <a:r>
              <a:rPr lang="it-IT" dirty="0"/>
              <a:t>the WP </a:t>
            </a:r>
            <a:r>
              <a:rPr lang="it-IT" dirty="0" err="1"/>
              <a:t>involved</a:t>
            </a:r>
            <a:endParaRPr lang="it-IT" dirty="0"/>
          </a:p>
        </p:txBody>
      </p:sp>
      <p:sp>
        <p:nvSpPr>
          <p:cNvPr id="24" name="CasellaDiTesto 23">
            <a:extLst>
              <a:ext uri="{FF2B5EF4-FFF2-40B4-BE49-F238E27FC236}">
                <a16:creationId xmlns:a16="http://schemas.microsoft.com/office/drawing/2014/main" id="{06CAD780-FB17-636D-3357-90BD08B802F0}"/>
              </a:ext>
            </a:extLst>
          </p:cNvPr>
          <p:cNvSpPr txBox="1"/>
          <p:nvPr/>
        </p:nvSpPr>
        <p:spPr>
          <a:xfrm>
            <a:off x="10152574" y="3316754"/>
            <a:ext cx="1853584" cy="646331"/>
          </a:xfrm>
          <a:prstGeom prst="rect">
            <a:avLst/>
          </a:prstGeom>
          <a:noFill/>
          <a:ln>
            <a:solidFill>
              <a:schemeClr val="tx1"/>
            </a:solidFill>
          </a:ln>
        </p:spPr>
        <p:txBody>
          <a:bodyPr wrap="none" rtlCol="0">
            <a:spAutoFit/>
          </a:bodyPr>
          <a:lstStyle/>
          <a:p>
            <a:pPr algn="ctr"/>
            <a:r>
              <a:rPr lang="it-IT" dirty="0" err="1"/>
              <a:t>Already</a:t>
            </a:r>
            <a:r>
              <a:rPr lang="it-IT" dirty="0"/>
              <a:t> </a:t>
            </a:r>
            <a:r>
              <a:rPr lang="it-IT" dirty="0" err="1"/>
              <a:t>designed</a:t>
            </a:r>
            <a:r>
              <a:rPr lang="it-IT" dirty="0"/>
              <a:t> </a:t>
            </a:r>
          </a:p>
          <a:p>
            <a:pPr algn="ctr"/>
            <a:r>
              <a:rPr lang="it-IT" dirty="0"/>
              <a:t>or </a:t>
            </a:r>
            <a:r>
              <a:rPr lang="it-IT" dirty="0" err="1"/>
              <a:t>available</a:t>
            </a:r>
            <a:endParaRPr lang="it-IT" dirty="0"/>
          </a:p>
        </p:txBody>
      </p:sp>
      <p:cxnSp>
        <p:nvCxnSpPr>
          <p:cNvPr id="26" name="Connettore diritto 25">
            <a:extLst>
              <a:ext uri="{FF2B5EF4-FFF2-40B4-BE49-F238E27FC236}">
                <a16:creationId xmlns:a16="http://schemas.microsoft.com/office/drawing/2014/main" id="{155137CA-B9F1-1A50-FC2F-123D5088BAAC}"/>
              </a:ext>
            </a:extLst>
          </p:cNvPr>
          <p:cNvCxnSpPr>
            <a:stCxn id="7" idx="2"/>
            <a:endCxn id="12" idx="0"/>
          </p:cNvCxnSpPr>
          <p:nvPr/>
        </p:nvCxnSpPr>
        <p:spPr>
          <a:xfrm flipH="1">
            <a:off x="8523632" y="1339729"/>
            <a:ext cx="1401862" cy="435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07D4C7E7-37FE-99BD-A69E-7973693CFD0C}"/>
              </a:ext>
            </a:extLst>
          </p:cNvPr>
          <p:cNvCxnSpPr>
            <a:cxnSpLocks/>
            <a:stCxn id="7" idx="2"/>
            <a:endCxn id="13" idx="0"/>
          </p:cNvCxnSpPr>
          <p:nvPr/>
        </p:nvCxnSpPr>
        <p:spPr>
          <a:xfrm>
            <a:off x="9925494" y="1339729"/>
            <a:ext cx="1118945" cy="910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0794E51D-759D-CB50-BCF9-9A541FA7A039}"/>
              </a:ext>
            </a:extLst>
          </p:cNvPr>
          <p:cNvCxnSpPr>
            <a:cxnSpLocks/>
            <a:stCxn id="12" idx="2"/>
            <a:endCxn id="20" idx="0"/>
          </p:cNvCxnSpPr>
          <p:nvPr/>
        </p:nvCxnSpPr>
        <p:spPr>
          <a:xfrm flipH="1">
            <a:off x="7650085" y="2144476"/>
            <a:ext cx="873547" cy="362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0AD8990C-41DB-4560-1B1B-4F6340B106AA}"/>
              </a:ext>
            </a:extLst>
          </p:cNvPr>
          <p:cNvCxnSpPr>
            <a:cxnSpLocks/>
            <a:stCxn id="21" idx="0"/>
            <a:endCxn id="12" idx="2"/>
          </p:cNvCxnSpPr>
          <p:nvPr/>
        </p:nvCxnSpPr>
        <p:spPr>
          <a:xfrm flipH="1" flipV="1">
            <a:off x="8523632" y="2144476"/>
            <a:ext cx="661775" cy="362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A9770D60-992F-551F-EAF8-1CEB654819A7}"/>
              </a:ext>
            </a:extLst>
          </p:cNvPr>
          <p:cNvCxnSpPr>
            <a:cxnSpLocks/>
            <a:endCxn id="24" idx="0"/>
          </p:cNvCxnSpPr>
          <p:nvPr/>
        </p:nvCxnSpPr>
        <p:spPr>
          <a:xfrm>
            <a:off x="11079366" y="2619405"/>
            <a:ext cx="0" cy="697349"/>
          </a:xfrm>
          <a:prstGeom prst="line">
            <a:avLst/>
          </a:prstGeom>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E2FD7C5A-7639-9E59-DCAE-A9F59BB65A03}"/>
              </a:ext>
            </a:extLst>
          </p:cNvPr>
          <p:cNvSpPr txBox="1"/>
          <p:nvPr/>
        </p:nvSpPr>
        <p:spPr>
          <a:xfrm>
            <a:off x="1965666" y="1044928"/>
            <a:ext cx="1889941" cy="369332"/>
          </a:xfrm>
          <a:prstGeom prst="rect">
            <a:avLst/>
          </a:prstGeom>
          <a:noFill/>
        </p:spPr>
        <p:txBody>
          <a:bodyPr wrap="none" rtlCol="0">
            <a:spAutoFit/>
          </a:bodyPr>
          <a:lstStyle/>
          <a:p>
            <a:r>
              <a:rPr lang="it-IT" dirty="0">
                <a:solidFill>
                  <a:schemeClr val="bg1"/>
                </a:solidFill>
              </a:rPr>
              <a:t>EuPRAXIA LAYOUT</a:t>
            </a:r>
          </a:p>
        </p:txBody>
      </p:sp>
    </p:spTree>
    <p:extLst>
      <p:ext uri="{BB962C8B-B14F-4D97-AF65-F5344CB8AC3E}">
        <p14:creationId xmlns:p14="http://schemas.microsoft.com/office/powerpoint/2010/main" val="3476811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B1E88E65-987B-A2C2-7E3E-3FC79E63DC6E}"/>
              </a:ext>
            </a:extLst>
          </p:cNvPr>
          <p:cNvSpPr>
            <a:spLocks noGrp="1"/>
          </p:cNvSpPr>
          <p:nvPr>
            <p:ph type="sldNum" sz="quarter" idx="12"/>
          </p:nvPr>
        </p:nvSpPr>
        <p:spPr/>
        <p:txBody>
          <a:bodyPr/>
          <a:lstStyle/>
          <a:p>
            <a:fld id="{3A3A6714-3D1F-4857-9904-D935B84167FA}" type="slidenum">
              <a:rPr lang="en-GB" smtClean="0"/>
              <a:pPr/>
              <a:t>7</a:t>
            </a:fld>
            <a:endParaRPr lang="en-GB"/>
          </a:p>
        </p:txBody>
      </p:sp>
      <p:sp>
        <p:nvSpPr>
          <p:cNvPr id="4" name="Titolo 3">
            <a:extLst>
              <a:ext uri="{FF2B5EF4-FFF2-40B4-BE49-F238E27FC236}">
                <a16:creationId xmlns:a16="http://schemas.microsoft.com/office/drawing/2014/main" id="{79844C16-45F1-3B16-9209-3DA2E4F5567D}"/>
              </a:ext>
            </a:extLst>
          </p:cNvPr>
          <p:cNvSpPr>
            <a:spLocks noGrp="1"/>
          </p:cNvSpPr>
          <p:nvPr>
            <p:ph type="title"/>
          </p:nvPr>
        </p:nvSpPr>
        <p:spPr>
          <a:xfrm>
            <a:off x="1738562" y="-239350"/>
            <a:ext cx="9468853" cy="1325563"/>
          </a:xfrm>
        </p:spPr>
        <p:txBody>
          <a:bodyPr/>
          <a:lstStyle/>
          <a:p>
            <a:r>
              <a:rPr lang="it-IT" dirty="0"/>
              <a:t>Integration </a:t>
            </a:r>
            <a:r>
              <a:rPr lang="it-IT" dirty="0" err="1"/>
              <a:t>Approach</a:t>
            </a:r>
            <a:r>
              <a:rPr lang="it-IT" dirty="0"/>
              <a:t>: </a:t>
            </a:r>
            <a:r>
              <a:rPr lang="it-IT" dirty="0" err="1"/>
              <a:t>Correlation</a:t>
            </a:r>
            <a:endParaRPr lang="it-IT" dirty="0"/>
          </a:p>
        </p:txBody>
      </p:sp>
      <p:sp>
        <p:nvSpPr>
          <p:cNvPr id="5" name="Segnaposto piè di pagina 4">
            <a:extLst>
              <a:ext uri="{FF2B5EF4-FFF2-40B4-BE49-F238E27FC236}">
                <a16:creationId xmlns:a16="http://schemas.microsoft.com/office/drawing/2014/main" id="{E0AA87A5-AE18-A1A6-AB9B-F5344209EBE1}"/>
              </a:ext>
            </a:extLst>
          </p:cNvPr>
          <p:cNvSpPr>
            <a:spLocks noGrp="1"/>
          </p:cNvSpPr>
          <p:nvPr>
            <p:ph type="ftr" sz="quarter" idx="13"/>
          </p:nvPr>
        </p:nvSpPr>
        <p:spPr>
          <a:xfrm>
            <a:off x="410544" y="6476387"/>
            <a:ext cx="4114800" cy="365125"/>
          </a:xfrm>
        </p:spPr>
        <p:txBody>
          <a:bodyPr/>
          <a:lstStyle/>
          <a:p>
            <a:pPr algn="l"/>
            <a:r>
              <a:rPr lang="en-GB" dirty="0"/>
              <a:t>Mario DEL FRANCO</a:t>
            </a:r>
          </a:p>
        </p:txBody>
      </p:sp>
      <p:sp>
        <p:nvSpPr>
          <p:cNvPr id="6" name="CasellaDiTesto 5">
            <a:extLst>
              <a:ext uri="{FF2B5EF4-FFF2-40B4-BE49-F238E27FC236}">
                <a16:creationId xmlns:a16="http://schemas.microsoft.com/office/drawing/2014/main" id="{90E62ADE-421E-51BD-644B-6B5F32CC4CF9}"/>
              </a:ext>
            </a:extLst>
          </p:cNvPr>
          <p:cNvSpPr txBox="1"/>
          <p:nvPr/>
        </p:nvSpPr>
        <p:spPr>
          <a:xfrm>
            <a:off x="5654747" y="2346522"/>
            <a:ext cx="1073819" cy="369332"/>
          </a:xfrm>
          <a:prstGeom prst="rect">
            <a:avLst/>
          </a:prstGeom>
          <a:noFill/>
        </p:spPr>
        <p:txBody>
          <a:bodyPr wrap="square" rtlCol="0">
            <a:spAutoFit/>
          </a:bodyPr>
          <a:lstStyle/>
          <a:p>
            <a:pPr algn="ctr"/>
            <a:r>
              <a:rPr lang="it-IT" b="1" dirty="0"/>
              <a:t>VACUUM</a:t>
            </a:r>
          </a:p>
        </p:txBody>
      </p:sp>
      <p:sp>
        <p:nvSpPr>
          <p:cNvPr id="7" name="CasellaDiTesto 6">
            <a:extLst>
              <a:ext uri="{FF2B5EF4-FFF2-40B4-BE49-F238E27FC236}">
                <a16:creationId xmlns:a16="http://schemas.microsoft.com/office/drawing/2014/main" id="{0DDB86D4-43D9-1301-B65B-55F7359AD6C1}"/>
              </a:ext>
            </a:extLst>
          </p:cNvPr>
          <p:cNvSpPr txBox="1"/>
          <p:nvPr/>
        </p:nvSpPr>
        <p:spPr>
          <a:xfrm>
            <a:off x="6979073" y="2894801"/>
            <a:ext cx="1302610" cy="646331"/>
          </a:xfrm>
          <a:prstGeom prst="rect">
            <a:avLst/>
          </a:prstGeom>
          <a:noFill/>
        </p:spPr>
        <p:txBody>
          <a:bodyPr wrap="square" rtlCol="0">
            <a:spAutoFit/>
          </a:bodyPr>
          <a:lstStyle/>
          <a:p>
            <a:pPr algn="ctr"/>
            <a:r>
              <a:rPr lang="it-IT" b="1" dirty="0"/>
              <a:t>BEAM DYNAMICS</a:t>
            </a:r>
          </a:p>
        </p:txBody>
      </p:sp>
      <p:sp>
        <p:nvSpPr>
          <p:cNvPr id="8" name="CasellaDiTesto 7">
            <a:extLst>
              <a:ext uri="{FF2B5EF4-FFF2-40B4-BE49-F238E27FC236}">
                <a16:creationId xmlns:a16="http://schemas.microsoft.com/office/drawing/2014/main" id="{891789FD-2C10-BBE1-A92A-F53714AC5B00}"/>
              </a:ext>
            </a:extLst>
          </p:cNvPr>
          <p:cNvSpPr txBox="1"/>
          <p:nvPr/>
        </p:nvSpPr>
        <p:spPr>
          <a:xfrm>
            <a:off x="4086438" y="3146733"/>
            <a:ext cx="1188621" cy="369332"/>
          </a:xfrm>
          <a:prstGeom prst="rect">
            <a:avLst/>
          </a:prstGeom>
          <a:noFill/>
        </p:spPr>
        <p:txBody>
          <a:bodyPr wrap="square" rtlCol="0">
            <a:spAutoFit/>
          </a:bodyPr>
          <a:lstStyle/>
          <a:p>
            <a:pPr algn="ctr"/>
            <a:r>
              <a:rPr lang="it-IT" b="1" dirty="0"/>
              <a:t>MAGNETS</a:t>
            </a:r>
          </a:p>
        </p:txBody>
      </p:sp>
      <p:sp>
        <p:nvSpPr>
          <p:cNvPr id="9" name="CasellaDiTesto 8">
            <a:extLst>
              <a:ext uri="{FF2B5EF4-FFF2-40B4-BE49-F238E27FC236}">
                <a16:creationId xmlns:a16="http://schemas.microsoft.com/office/drawing/2014/main" id="{FB9C72EE-6625-5F66-0693-C4AAA3156A07}"/>
              </a:ext>
            </a:extLst>
          </p:cNvPr>
          <p:cNvSpPr txBox="1"/>
          <p:nvPr/>
        </p:nvSpPr>
        <p:spPr>
          <a:xfrm>
            <a:off x="6642843" y="4759826"/>
            <a:ext cx="1398051" cy="369332"/>
          </a:xfrm>
          <a:prstGeom prst="rect">
            <a:avLst/>
          </a:prstGeom>
          <a:noFill/>
        </p:spPr>
        <p:txBody>
          <a:bodyPr wrap="square" rtlCol="0">
            <a:spAutoFit/>
          </a:bodyPr>
          <a:lstStyle/>
          <a:p>
            <a:pPr algn="ctr"/>
            <a:r>
              <a:rPr lang="it-IT" b="1" dirty="0"/>
              <a:t>MECHANICS</a:t>
            </a:r>
          </a:p>
        </p:txBody>
      </p:sp>
      <p:sp>
        <p:nvSpPr>
          <p:cNvPr id="11" name="CasellaDiTesto 10">
            <a:extLst>
              <a:ext uri="{FF2B5EF4-FFF2-40B4-BE49-F238E27FC236}">
                <a16:creationId xmlns:a16="http://schemas.microsoft.com/office/drawing/2014/main" id="{74E48482-8DDD-61D4-0AB0-40461D6BA01C}"/>
              </a:ext>
            </a:extLst>
          </p:cNvPr>
          <p:cNvSpPr txBox="1"/>
          <p:nvPr/>
        </p:nvSpPr>
        <p:spPr>
          <a:xfrm>
            <a:off x="4022236" y="807458"/>
            <a:ext cx="4194468" cy="1323439"/>
          </a:xfrm>
          <a:prstGeom prst="rect">
            <a:avLst/>
          </a:prstGeom>
          <a:noFill/>
          <a:ln>
            <a:solidFill>
              <a:schemeClr val="tx1"/>
            </a:solidFill>
          </a:ln>
        </p:spPr>
        <p:txBody>
          <a:bodyPr wrap="square" rtlCol="0">
            <a:spAutoFit/>
          </a:bodyPr>
          <a:lstStyle/>
          <a:p>
            <a:pPr algn="just"/>
            <a:r>
              <a:rPr lang="en-US" sz="1600" dirty="0"/>
              <a:t>Piping definition. The internal and external diameters influence the bellows and their longitudinal footprint, affecting alignment, operational movements, and vacuum impedance.</a:t>
            </a:r>
            <a:endParaRPr lang="it-IT" sz="1600" dirty="0"/>
          </a:p>
        </p:txBody>
      </p:sp>
      <p:sp>
        <p:nvSpPr>
          <p:cNvPr id="12" name="CasellaDiTesto 11">
            <a:extLst>
              <a:ext uri="{FF2B5EF4-FFF2-40B4-BE49-F238E27FC236}">
                <a16:creationId xmlns:a16="http://schemas.microsoft.com/office/drawing/2014/main" id="{2D52D844-F2B5-D967-1563-DD991D1FC36B}"/>
              </a:ext>
            </a:extLst>
          </p:cNvPr>
          <p:cNvSpPr txBox="1"/>
          <p:nvPr/>
        </p:nvSpPr>
        <p:spPr>
          <a:xfrm>
            <a:off x="8216702" y="2511339"/>
            <a:ext cx="3880437" cy="1077218"/>
          </a:xfrm>
          <a:prstGeom prst="rect">
            <a:avLst/>
          </a:prstGeom>
          <a:noFill/>
          <a:ln>
            <a:solidFill>
              <a:srgbClr val="2C3982"/>
            </a:solidFill>
          </a:ln>
        </p:spPr>
        <p:txBody>
          <a:bodyPr wrap="square" rtlCol="0">
            <a:spAutoFit/>
          </a:bodyPr>
          <a:lstStyle/>
          <a:p>
            <a:pPr algn="just"/>
            <a:r>
              <a:rPr lang="en-US" sz="1600" dirty="0"/>
              <a:t>Beam dynamics </a:t>
            </a:r>
            <a:r>
              <a:rPr lang="en-US" sz="1600" b="1" dirty="0"/>
              <a:t>validation</a:t>
            </a:r>
            <a:r>
              <a:rPr lang="en-US" sz="1600" dirty="0"/>
              <a:t>. It must verify the optical transport with respect to the magnetic centers associated with the magnetic elements and the vacuum line.</a:t>
            </a:r>
            <a:endParaRPr lang="it-IT" sz="1600" dirty="0"/>
          </a:p>
        </p:txBody>
      </p:sp>
      <p:sp>
        <p:nvSpPr>
          <p:cNvPr id="13" name="CasellaDiTesto 12">
            <a:extLst>
              <a:ext uri="{FF2B5EF4-FFF2-40B4-BE49-F238E27FC236}">
                <a16:creationId xmlns:a16="http://schemas.microsoft.com/office/drawing/2014/main" id="{66567AF7-AB53-4584-3F62-7E15F4CB129B}"/>
              </a:ext>
            </a:extLst>
          </p:cNvPr>
          <p:cNvSpPr txBox="1"/>
          <p:nvPr/>
        </p:nvSpPr>
        <p:spPr>
          <a:xfrm>
            <a:off x="118096" y="2184680"/>
            <a:ext cx="3880437" cy="1815882"/>
          </a:xfrm>
          <a:prstGeom prst="rect">
            <a:avLst/>
          </a:prstGeom>
          <a:noFill/>
          <a:ln>
            <a:solidFill>
              <a:schemeClr val="tx1"/>
            </a:solidFill>
          </a:ln>
        </p:spPr>
        <p:txBody>
          <a:bodyPr wrap="square" rtlCol="0">
            <a:spAutoFit/>
          </a:bodyPr>
          <a:lstStyle/>
          <a:p>
            <a:pPr algn="just"/>
            <a:r>
              <a:rPr lang="en-US" sz="1600" dirty="0"/>
              <a:t>The detailed designs of quadrupoles, dipoles, and correctors are essential for assessing the final spatial footprint and overall </a:t>
            </a:r>
            <a:r>
              <a:rPr lang="en-US" sz="1600" b="1" dirty="0"/>
              <a:t>machine ergonomics</a:t>
            </a:r>
            <a:r>
              <a:rPr lang="en-US" sz="1600" dirty="0"/>
              <a:t>, particularly in terms of longitudinal space requirements and clearance distances to mitigate cross-talk effects.</a:t>
            </a:r>
            <a:endParaRPr lang="it-IT" sz="1600" dirty="0"/>
          </a:p>
        </p:txBody>
      </p:sp>
      <p:sp>
        <p:nvSpPr>
          <p:cNvPr id="15" name="CasellaDiTesto 14">
            <a:extLst>
              <a:ext uri="{FF2B5EF4-FFF2-40B4-BE49-F238E27FC236}">
                <a16:creationId xmlns:a16="http://schemas.microsoft.com/office/drawing/2014/main" id="{957961B9-C038-7D0B-B890-512D0C1DA084}"/>
              </a:ext>
            </a:extLst>
          </p:cNvPr>
          <p:cNvSpPr txBox="1"/>
          <p:nvPr/>
        </p:nvSpPr>
        <p:spPr>
          <a:xfrm>
            <a:off x="8216702" y="4205827"/>
            <a:ext cx="3880437" cy="1323439"/>
          </a:xfrm>
          <a:prstGeom prst="rect">
            <a:avLst/>
          </a:prstGeom>
          <a:noFill/>
          <a:ln>
            <a:solidFill>
              <a:schemeClr val="tx1"/>
            </a:solidFill>
          </a:ln>
        </p:spPr>
        <p:txBody>
          <a:bodyPr wrap="square" rtlCol="0">
            <a:spAutoFit/>
          </a:bodyPr>
          <a:lstStyle/>
          <a:p>
            <a:pPr algn="just"/>
            <a:r>
              <a:rPr lang="en-US" sz="1600" dirty="0"/>
              <a:t>Several support </a:t>
            </a:r>
            <a:r>
              <a:rPr lang="en-US" sz="1600" b="1" dirty="0"/>
              <a:t>structures</a:t>
            </a:r>
            <a:r>
              <a:rPr lang="en-US" sz="1600" dirty="0"/>
              <a:t> and </a:t>
            </a:r>
            <a:r>
              <a:rPr lang="en-US" sz="1600" b="1" dirty="0"/>
              <a:t>motion</a:t>
            </a:r>
            <a:r>
              <a:rPr lang="en-US" sz="1600" dirty="0"/>
              <a:t> </a:t>
            </a:r>
            <a:r>
              <a:rPr lang="en-US" sz="1600" b="1" dirty="0"/>
              <a:t>systems</a:t>
            </a:r>
            <a:r>
              <a:rPr lang="en-US" sz="1600" dirty="0"/>
              <a:t> are yet to be designed. The required lattice points must be identified and verified to ensure safety and maintainability.</a:t>
            </a:r>
            <a:endParaRPr lang="it-IT" sz="1600" dirty="0"/>
          </a:p>
        </p:txBody>
      </p:sp>
      <p:sp>
        <p:nvSpPr>
          <p:cNvPr id="2" name="CasellaDiTesto 1">
            <a:extLst>
              <a:ext uri="{FF2B5EF4-FFF2-40B4-BE49-F238E27FC236}">
                <a16:creationId xmlns:a16="http://schemas.microsoft.com/office/drawing/2014/main" id="{264B82D2-057C-B897-2E19-0BBB0D653A76}"/>
              </a:ext>
            </a:extLst>
          </p:cNvPr>
          <p:cNvSpPr txBox="1"/>
          <p:nvPr/>
        </p:nvSpPr>
        <p:spPr>
          <a:xfrm>
            <a:off x="4221393" y="4813362"/>
            <a:ext cx="1555697" cy="369332"/>
          </a:xfrm>
          <a:prstGeom prst="rect">
            <a:avLst/>
          </a:prstGeom>
          <a:noFill/>
        </p:spPr>
        <p:txBody>
          <a:bodyPr wrap="square" rtlCol="0">
            <a:spAutoFit/>
          </a:bodyPr>
          <a:lstStyle/>
          <a:p>
            <a:pPr algn="ctr"/>
            <a:r>
              <a:rPr lang="it-IT" b="1" dirty="0"/>
              <a:t>DIAGNOSTICS</a:t>
            </a:r>
          </a:p>
        </p:txBody>
      </p:sp>
      <p:sp>
        <p:nvSpPr>
          <p:cNvPr id="14" name="CasellaDiTesto 13">
            <a:extLst>
              <a:ext uri="{FF2B5EF4-FFF2-40B4-BE49-F238E27FC236}">
                <a16:creationId xmlns:a16="http://schemas.microsoft.com/office/drawing/2014/main" id="{6EFB1597-7AF3-89C0-A8F1-5F577806F1CE}"/>
              </a:ext>
            </a:extLst>
          </p:cNvPr>
          <p:cNvSpPr txBox="1"/>
          <p:nvPr/>
        </p:nvSpPr>
        <p:spPr>
          <a:xfrm>
            <a:off x="141798" y="4205828"/>
            <a:ext cx="3880437" cy="1323439"/>
          </a:xfrm>
          <a:prstGeom prst="rect">
            <a:avLst/>
          </a:prstGeom>
          <a:noFill/>
          <a:ln>
            <a:solidFill>
              <a:schemeClr val="tx1"/>
            </a:solidFill>
          </a:ln>
        </p:spPr>
        <p:txBody>
          <a:bodyPr wrap="square" rtlCol="0">
            <a:spAutoFit/>
          </a:bodyPr>
          <a:lstStyle/>
          <a:p>
            <a:pPr algn="just"/>
            <a:r>
              <a:rPr lang="en-US" sz="1600" dirty="0"/>
              <a:t>The flags have been dimensioned by optimizing space and machine interconnections. BPMs and Cavity BPMs have been </a:t>
            </a:r>
            <a:r>
              <a:rPr lang="en-US" sz="1600" b="1" dirty="0"/>
              <a:t>properly defined</a:t>
            </a:r>
            <a:r>
              <a:rPr lang="en-US" sz="1600" dirty="0"/>
              <a:t> and strategically positioned.</a:t>
            </a:r>
            <a:endParaRPr lang="it-IT" sz="1600" dirty="0"/>
          </a:p>
        </p:txBody>
      </p:sp>
      <p:sp>
        <p:nvSpPr>
          <p:cNvPr id="16" name="Stella a 5 punte 15">
            <a:extLst>
              <a:ext uri="{FF2B5EF4-FFF2-40B4-BE49-F238E27FC236}">
                <a16:creationId xmlns:a16="http://schemas.microsoft.com/office/drawing/2014/main" id="{868F7A76-B422-1B23-91A4-4767A93CC683}"/>
              </a:ext>
            </a:extLst>
          </p:cNvPr>
          <p:cNvSpPr/>
          <p:nvPr/>
        </p:nvSpPr>
        <p:spPr>
          <a:xfrm>
            <a:off x="5339263" y="2827614"/>
            <a:ext cx="1704789" cy="1708692"/>
          </a:xfrm>
          <a:prstGeom prst="star5">
            <a:avLst>
              <a:gd name="adj" fmla="val 29686"/>
              <a:gd name="hf" fmla="val 105146"/>
              <a:gd name="vf" fmla="val 110557"/>
            </a:avLst>
          </a:prstGeom>
          <a:solidFill>
            <a:srgbClr val="2D3A84"/>
          </a:solidFill>
          <a:ln>
            <a:solidFill>
              <a:srgbClr val="2D3A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BE739556-2550-2823-CE45-3A38B416782F}"/>
              </a:ext>
            </a:extLst>
          </p:cNvPr>
          <p:cNvSpPr txBox="1"/>
          <p:nvPr/>
        </p:nvSpPr>
        <p:spPr>
          <a:xfrm>
            <a:off x="2613121" y="5742480"/>
            <a:ext cx="7543800" cy="646331"/>
          </a:xfrm>
          <a:prstGeom prst="rect">
            <a:avLst/>
          </a:prstGeom>
          <a:noFill/>
          <a:ln w="44450">
            <a:solidFill>
              <a:schemeClr val="tx1"/>
            </a:solidFill>
          </a:ln>
        </p:spPr>
        <p:txBody>
          <a:bodyPr wrap="square" rtlCol="0">
            <a:spAutoFit/>
          </a:bodyPr>
          <a:lstStyle/>
          <a:p>
            <a:pPr algn="ctr"/>
            <a:r>
              <a:rPr lang="en-US" b="1" dirty="0"/>
              <a:t>Continuous iterations are essential to validate the compatibility of the design preferences and to optimize both performance and spatial constraints</a:t>
            </a:r>
            <a:endParaRPr lang="it-IT" b="1" dirty="0"/>
          </a:p>
        </p:txBody>
      </p:sp>
    </p:spTree>
    <p:extLst>
      <p:ext uri="{BB962C8B-B14F-4D97-AF65-F5344CB8AC3E}">
        <p14:creationId xmlns:p14="http://schemas.microsoft.com/office/powerpoint/2010/main" val="418713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41EC9F7D-117B-725B-8541-B883E353245B}"/>
              </a:ext>
            </a:extLst>
          </p:cNvPr>
          <p:cNvSpPr>
            <a:spLocks noGrp="1"/>
          </p:cNvSpPr>
          <p:nvPr>
            <p:ph idx="1"/>
          </p:nvPr>
        </p:nvSpPr>
        <p:spPr>
          <a:xfrm>
            <a:off x="838200" y="1434306"/>
            <a:ext cx="10515600" cy="4351338"/>
          </a:xfrm>
        </p:spPr>
        <p:txBody>
          <a:bodyPr>
            <a:normAutofit/>
          </a:bodyPr>
          <a:lstStyle/>
          <a:p>
            <a:pPr marL="0" indent="0" algn="just">
              <a:buNone/>
            </a:pPr>
            <a:r>
              <a:rPr lang="en-US" sz="2400" dirty="0"/>
              <a:t>The machine layout was defined starting from the photoinjector, using components consistent with the specifications required by the project. </a:t>
            </a:r>
          </a:p>
          <a:p>
            <a:pPr marL="0" indent="0" algn="just">
              <a:buNone/>
            </a:pPr>
            <a:r>
              <a:rPr lang="en-US" sz="2400" dirty="0"/>
              <a:t>Where compatible, all elements with known designs and performance — either previously developed or commercially available for other projects — were adopted. For components without such precedents, schematic representations were created.</a:t>
            </a:r>
          </a:p>
          <a:p>
            <a:pPr marL="0" indent="0" algn="just">
              <a:buNone/>
            </a:pPr>
            <a:r>
              <a:rPr lang="en-US" sz="2400" dirty="0"/>
              <a:t>In both cases, only components with performance equal to or exceeding project requirements were included. </a:t>
            </a:r>
          </a:p>
          <a:p>
            <a:pPr marL="0" indent="0" algn="just">
              <a:buNone/>
            </a:pPr>
            <a:r>
              <a:rPr lang="en-US" sz="2400" dirty="0"/>
              <a:t>In the future this approach ensures that, when custom components are designed, their size and/or weight will likely be lower than those currently considered.</a:t>
            </a:r>
          </a:p>
          <a:p>
            <a:pPr marL="0" indent="0" algn="just">
              <a:buNone/>
            </a:pPr>
            <a:r>
              <a:rPr lang="en-US" sz="2400" dirty="0"/>
              <a:t>This minimizes the risk of interference or under-dimensioning of support structures and/or associated mechanical handling systems.</a:t>
            </a:r>
          </a:p>
        </p:txBody>
      </p:sp>
      <p:sp>
        <p:nvSpPr>
          <p:cNvPr id="3" name="Segnaposto numero diapositiva 2">
            <a:extLst>
              <a:ext uri="{FF2B5EF4-FFF2-40B4-BE49-F238E27FC236}">
                <a16:creationId xmlns:a16="http://schemas.microsoft.com/office/drawing/2014/main" id="{B3BFCB6A-C722-CE52-9809-54CBC010B906}"/>
              </a:ext>
            </a:extLst>
          </p:cNvPr>
          <p:cNvSpPr>
            <a:spLocks noGrp="1"/>
          </p:cNvSpPr>
          <p:nvPr>
            <p:ph type="sldNum" sz="quarter" idx="12"/>
          </p:nvPr>
        </p:nvSpPr>
        <p:spPr/>
        <p:txBody>
          <a:bodyPr/>
          <a:lstStyle/>
          <a:p>
            <a:fld id="{3A3A6714-3D1F-4857-9904-D935B84167FA}" type="slidenum">
              <a:rPr lang="en-GB" smtClean="0"/>
              <a:pPr/>
              <a:t>8</a:t>
            </a:fld>
            <a:endParaRPr lang="en-GB"/>
          </a:p>
        </p:txBody>
      </p:sp>
      <p:sp>
        <p:nvSpPr>
          <p:cNvPr id="5" name="Segnaposto piè di pagina 4">
            <a:extLst>
              <a:ext uri="{FF2B5EF4-FFF2-40B4-BE49-F238E27FC236}">
                <a16:creationId xmlns:a16="http://schemas.microsoft.com/office/drawing/2014/main" id="{B9F36B3C-3834-8F8F-B0BB-59329861657F}"/>
              </a:ext>
            </a:extLst>
          </p:cNvPr>
          <p:cNvSpPr>
            <a:spLocks noGrp="1"/>
          </p:cNvSpPr>
          <p:nvPr>
            <p:ph type="ftr" sz="quarter" idx="13"/>
          </p:nvPr>
        </p:nvSpPr>
        <p:spPr/>
        <p:txBody>
          <a:bodyPr/>
          <a:lstStyle/>
          <a:p>
            <a:pPr algn="l"/>
            <a:r>
              <a:rPr lang="en-GB" dirty="0"/>
              <a:t>Mario DEL FRANCO</a:t>
            </a:r>
          </a:p>
        </p:txBody>
      </p:sp>
      <p:sp>
        <p:nvSpPr>
          <p:cNvPr id="10" name="Titolo 3">
            <a:extLst>
              <a:ext uri="{FF2B5EF4-FFF2-40B4-BE49-F238E27FC236}">
                <a16:creationId xmlns:a16="http://schemas.microsoft.com/office/drawing/2014/main" id="{2EA23555-08D7-FEED-66CD-0D449B6C60CF}"/>
              </a:ext>
            </a:extLst>
          </p:cNvPr>
          <p:cNvSpPr>
            <a:spLocks noGrp="1"/>
          </p:cNvSpPr>
          <p:nvPr>
            <p:ph type="title"/>
          </p:nvPr>
        </p:nvSpPr>
        <p:spPr>
          <a:xfrm>
            <a:off x="2115127" y="-272186"/>
            <a:ext cx="7961747" cy="1325563"/>
          </a:xfrm>
        </p:spPr>
        <p:txBody>
          <a:bodyPr/>
          <a:lstStyle/>
          <a:p>
            <a:r>
              <a:rPr lang="it-IT" dirty="0"/>
              <a:t>Integration </a:t>
            </a:r>
            <a:r>
              <a:rPr lang="it-IT" dirty="0" err="1"/>
              <a:t>Approach</a:t>
            </a:r>
            <a:endParaRPr lang="it-IT" dirty="0"/>
          </a:p>
        </p:txBody>
      </p:sp>
    </p:spTree>
    <p:extLst>
      <p:ext uri="{BB962C8B-B14F-4D97-AF65-F5344CB8AC3E}">
        <p14:creationId xmlns:p14="http://schemas.microsoft.com/office/powerpoint/2010/main" val="694058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FA8B4FBD-D532-D0BF-F165-5A57FA5574F1}"/>
              </a:ext>
            </a:extLst>
          </p:cNvPr>
          <p:cNvSpPr>
            <a:spLocks noGrp="1"/>
          </p:cNvSpPr>
          <p:nvPr>
            <p:ph idx="1"/>
          </p:nvPr>
        </p:nvSpPr>
        <p:spPr>
          <a:xfrm>
            <a:off x="838200" y="1253331"/>
            <a:ext cx="10515600" cy="4351338"/>
          </a:xfrm>
        </p:spPr>
        <p:txBody>
          <a:bodyPr anchor="ctr">
            <a:normAutofit/>
          </a:bodyPr>
          <a:lstStyle/>
          <a:p>
            <a:pPr marL="0" indent="0" algn="just">
              <a:lnSpc>
                <a:spcPct val="100000"/>
              </a:lnSpc>
              <a:buNone/>
            </a:pPr>
            <a:r>
              <a:rPr lang="en-US" sz="2400" b="1" dirty="0"/>
              <a:t>The successful implementation of a plasma-based particle accelerator is fundamentally dependent on the smooth integration of the machine with its civil infrastructure. </a:t>
            </a:r>
          </a:p>
          <a:p>
            <a:pPr marL="0" indent="0" algn="just">
              <a:lnSpc>
                <a:spcPct val="100000"/>
              </a:lnSpc>
              <a:buNone/>
            </a:pPr>
            <a:r>
              <a:rPr lang="en-US" sz="2400" b="1" dirty="0"/>
              <a:t>This is not a sequential process but a concurrent, collaborative endeavor, requiring shared design environments, clear interface definitions, and an appreciation for the sensitivities of both sides. </a:t>
            </a:r>
          </a:p>
          <a:p>
            <a:pPr marL="0" indent="0" algn="just">
              <a:lnSpc>
                <a:spcPct val="100000"/>
              </a:lnSpc>
              <a:buNone/>
            </a:pPr>
            <a:r>
              <a:rPr lang="en-US" sz="2400" b="1" dirty="0"/>
              <a:t>Civil infrastructure must do more than host the accelerator. It must enhance its performance, stability, and future adaptability. When done correctly, this integration becomes a cornerstone of scientific excellence, operational safety, and long-term success.</a:t>
            </a:r>
            <a:endParaRPr lang="it-IT" sz="2400" b="1" dirty="0"/>
          </a:p>
        </p:txBody>
      </p:sp>
      <p:sp>
        <p:nvSpPr>
          <p:cNvPr id="3" name="Segnaposto numero diapositiva 2">
            <a:extLst>
              <a:ext uri="{FF2B5EF4-FFF2-40B4-BE49-F238E27FC236}">
                <a16:creationId xmlns:a16="http://schemas.microsoft.com/office/drawing/2014/main" id="{101C9E1D-1F02-5610-0482-AD34ADFDEDBD}"/>
              </a:ext>
            </a:extLst>
          </p:cNvPr>
          <p:cNvSpPr>
            <a:spLocks noGrp="1"/>
          </p:cNvSpPr>
          <p:nvPr>
            <p:ph type="sldNum" sz="quarter" idx="12"/>
          </p:nvPr>
        </p:nvSpPr>
        <p:spPr/>
        <p:txBody>
          <a:bodyPr/>
          <a:lstStyle/>
          <a:p>
            <a:fld id="{3A3A6714-3D1F-4857-9904-D935B84167FA}" type="slidenum">
              <a:rPr lang="en-GB" smtClean="0"/>
              <a:pPr/>
              <a:t>9</a:t>
            </a:fld>
            <a:endParaRPr lang="en-GB"/>
          </a:p>
        </p:txBody>
      </p:sp>
      <p:sp>
        <p:nvSpPr>
          <p:cNvPr id="4" name="Titolo 3">
            <a:extLst>
              <a:ext uri="{FF2B5EF4-FFF2-40B4-BE49-F238E27FC236}">
                <a16:creationId xmlns:a16="http://schemas.microsoft.com/office/drawing/2014/main" id="{2CE21074-3D4E-03A3-A35B-45D95987DA5A}"/>
              </a:ext>
            </a:extLst>
          </p:cNvPr>
          <p:cNvSpPr>
            <a:spLocks noGrp="1"/>
          </p:cNvSpPr>
          <p:nvPr>
            <p:ph type="title"/>
          </p:nvPr>
        </p:nvSpPr>
        <p:spPr/>
        <p:txBody>
          <a:bodyPr/>
          <a:lstStyle/>
          <a:p>
            <a:r>
              <a:rPr lang="it-IT" dirty="0"/>
              <a:t>From Design to </a:t>
            </a:r>
            <a:r>
              <a:rPr lang="it-IT" dirty="0" err="1"/>
              <a:t>Commissioning</a:t>
            </a:r>
            <a:endParaRPr lang="it-IT" dirty="0"/>
          </a:p>
        </p:txBody>
      </p:sp>
      <p:sp>
        <p:nvSpPr>
          <p:cNvPr id="5" name="Segnaposto piè di pagina 4">
            <a:extLst>
              <a:ext uri="{FF2B5EF4-FFF2-40B4-BE49-F238E27FC236}">
                <a16:creationId xmlns:a16="http://schemas.microsoft.com/office/drawing/2014/main" id="{40D02806-905F-2AE3-7561-6B9E9157AA61}"/>
              </a:ext>
            </a:extLst>
          </p:cNvPr>
          <p:cNvSpPr>
            <a:spLocks noGrp="1"/>
          </p:cNvSpPr>
          <p:nvPr>
            <p:ph type="ftr" sz="quarter" idx="13"/>
          </p:nvPr>
        </p:nvSpPr>
        <p:spPr/>
        <p:txBody>
          <a:bodyPr/>
          <a:lstStyle/>
          <a:p>
            <a:pPr algn="l"/>
            <a:r>
              <a:rPr lang="en-GB" dirty="0"/>
              <a:t>Mario DEL FRANCO</a:t>
            </a:r>
          </a:p>
        </p:txBody>
      </p:sp>
    </p:spTree>
    <p:extLst>
      <p:ext uri="{BB962C8B-B14F-4D97-AF65-F5344CB8AC3E}">
        <p14:creationId xmlns:p14="http://schemas.microsoft.com/office/powerpoint/2010/main" val="2757608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TotalTime>
  <Words>594</Words>
  <Application>Microsoft Office PowerPoint</Application>
  <PresentationFormat>Widescreen</PresentationFormat>
  <Paragraphs>84</Paragraphs>
  <Slides>9</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9</vt:i4>
      </vt:variant>
    </vt:vector>
  </HeadingPairs>
  <TitlesOfParts>
    <vt:vector size="16" baseType="lpstr">
      <vt:lpstr>Arial</vt:lpstr>
      <vt:lpstr>Arial Narrow</vt:lpstr>
      <vt:lpstr>Arial Rounded MT Bold</vt:lpstr>
      <vt:lpstr>Calibri</vt:lpstr>
      <vt:lpstr>Calibri Light</vt:lpstr>
      <vt:lpstr>Times New Roman</vt:lpstr>
      <vt:lpstr>Office Theme</vt:lpstr>
      <vt:lpstr>Chapter 24: Integration and Implementation</vt:lpstr>
      <vt:lpstr>Infrastructure + Machine</vt:lpstr>
      <vt:lpstr>Layout Macchina</vt:lpstr>
      <vt:lpstr>Building</vt:lpstr>
      <vt:lpstr>Building</vt:lpstr>
      <vt:lpstr>Integration Approach: Beginning</vt:lpstr>
      <vt:lpstr>Integration Approach: Correlation</vt:lpstr>
      <vt:lpstr>Integration Approach</vt:lpstr>
      <vt:lpstr>From Design to Commissioning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Alexandra (Cockcroft Inst,DL,-)</dc:creator>
  <cp:lastModifiedBy>Mario Del Franco</cp:lastModifiedBy>
  <cp:revision>54</cp:revision>
  <dcterms:created xsi:type="dcterms:W3CDTF">2018-02-09T13:41:45Z</dcterms:created>
  <dcterms:modified xsi:type="dcterms:W3CDTF">2025-06-13T15:24:22Z</dcterms:modified>
</cp:coreProperties>
</file>