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4434" r:id="rId2"/>
    <p:sldMasterId id="2147484451" r:id="rId3"/>
    <p:sldMasterId id="2147484680" r:id="rId4"/>
    <p:sldMasterId id="2147484694" r:id="rId5"/>
  </p:sldMasterIdLst>
  <p:notesMasterIdLst>
    <p:notesMasterId r:id="rId15"/>
  </p:notesMasterIdLst>
  <p:handoutMasterIdLst>
    <p:handoutMasterId r:id="rId16"/>
  </p:handoutMasterIdLst>
  <p:sldIdLst>
    <p:sldId id="256" r:id="rId6"/>
    <p:sldId id="21345" r:id="rId7"/>
    <p:sldId id="21321" r:id="rId8"/>
    <p:sldId id="21346" r:id="rId9"/>
    <p:sldId id="21352" r:id="rId10"/>
    <p:sldId id="21348" r:id="rId11"/>
    <p:sldId id="21347" r:id="rId12"/>
    <p:sldId id="21349" r:id="rId13"/>
    <p:sldId id="21353" r:id="rId14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717"/>
    <a:srgbClr val="909098"/>
    <a:srgbClr val="5E9C97"/>
    <a:srgbClr val="B87333"/>
    <a:srgbClr val="B4B3B9"/>
    <a:srgbClr val="473E81"/>
    <a:srgbClr val="FF40FF"/>
    <a:srgbClr val="4472C4"/>
    <a:srgbClr val="ED9E0B"/>
    <a:srgbClr val="2E3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91244" autoAdjust="0"/>
  </p:normalViewPr>
  <p:slideViewPr>
    <p:cSldViewPr snapToGrid="0">
      <p:cViewPr>
        <p:scale>
          <a:sx n="80" d="100"/>
          <a:sy n="80" d="100"/>
        </p:scale>
        <p:origin x="950" y="58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2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40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304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29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403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21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47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87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8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6462580"/>
            <a:ext cx="12192000" cy="40156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 sz="2400"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94859" y="1043747"/>
            <a:ext cx="11560014" cy="518564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 sz="2400"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147" y="6604826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5" y="83791"/>
            <a:ext cx="1421141" cy="61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2115129" y="-20365"/>
            <a:ext cx="7961748" cy="803123"/>
          </a:xfrm>
          <a:prstGeom prst="rect">
            <a:avLst/>
          </a:prstGeom>
        </p:spPr>
        <p:txBody>
          <a:bodyPr/>
          <a:lstStyle>
            <a:lvl1pPr algn="ctr">
              <a:defRPr sz="3200" spc="-85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17" y="100426"/>
            <a:ext cx="679857" cy="44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11012836" y="490883"/>
            <a:ext cx="99514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sz="110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165716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294639"/>
            <a:ext cx="12192001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3223487" y="1939633"/>
            <a:ext cx="7813968" cy="104385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48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2723" y="3153930"/>
            <a:ext cx="7813968" cy="812945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339659" y="376194"/>
            <a:ext cx="26967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EUROPEAN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PLASMA RESEARCH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ACCELERATOR WITH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EXCELLENCE IN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95" y="273553"/>
            <a:ext cx="2788152" cy="1261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0194" y="6171686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26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0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5" y="3153930"/>
            <a:ext cx="7813967" cy="8129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C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1" y="376194"/>
            <a:ext cx="2788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97" y="273555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9" y="6288044"/>
            <a:ext cx="33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6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1" y="5210346"/>
            <a:ext cx="3736127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4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1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>
            <a:lvl1pPr algn="ctr">
              <a:defRPr sz="2625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4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 - EuAPS Kickoff - 28 Feb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41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70390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4289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6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216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03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5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7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1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58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02493" y="6439389"/>
            <a:ext cx="3309467" cy="33855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846F4-509B-4FA4-A3BB-D53C82698E9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1" y="6453036"/>
            <a:ext cx="472111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BE863-E0D1-4AFD-ADD4-862FDCFD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892" y="183550"/>
            <a:ext cx="679856" cy="449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9581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235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7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2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249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473" y="136341"/>
            <a:ext cx="770021" cy="75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540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0679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947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71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0.jp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863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 - EuAPS </a:t>
            </a:r>
            <a:r>
              <a:rPr lang="en-GB" dirty="0" err="1"/>
              <a:t>Kickoff</a:t>
            </a:r>
            <a:r>
              <a:rPr lang="en-GB" dirty="0"/>
              <a:t>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F93EE-4C28-9D71-8994-C9801F35A90F}"/>
              </a:ext>
            </a:extLst>
          </p:cNvPr>
          <p:cNvGrpSpPr/>
          <p:nvPr/>
        </p:nvGrpSpPr>
        <p:grpSpPr>
          <a:xfrm>
            <a:off x="2082826" y="2468235"/>
            <a:ext cx="9005451" cy="1921530"/>
            <a:chOff x="3471990" y="2100371"/>
            <a:chExt cx="7963518" cy="192153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58D7EB2-A12D-B475-1B27-469ED296966C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2100371"/>
              <a:ext cx="7820025" cy="974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anchor="b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0" i="0" u="none" strike="noStrike" cap="none" spc="0" baseline="0">
                  <a:solidFill>
                    <a:srgbClr val="FFFFFF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1pPr>
              <a:lvl2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 defTabSz="914400">
                <a:defRPr/>
              </a:pPr>
              <a:r>
                <a:rPr lang="en-GB" sz="4000" b="1" dirty="0">
                  <a:solidFill>
                    <a:prstClr val="white"/>
                  </a:solidFill>
                  <a:ea typeface="Helvetica Neue"/>
                  <a:cs typeface="Helvetica Neue"/>
                </a:rPr>
                <a:t>Chapter 23: Radiation Protection and Safety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9DE95386-71B5-40A5-D6A1-FBA8068BAF15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3203731"/>
              <a:ext cx="7963518" cy="81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numCol="1" spcCol="38100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4572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9144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13716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18288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36576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42672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48768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54864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F. Chiarelli, R.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Donghia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, A. Esposito, D. Chiti, B. Nese</a:t>
              </a:r>
              <a:endParaRPr lang="en-GB" sz="2800" dirty="0">
                <a:solidFill>
                  <a:schemeClr val="bg1"/>
                </a:solidFill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dirty="0">
                  <a:solidFill>
                    <a:schemeClr val="bg1"/>
                  </a:solidFill>
                  <a:ea typeface="+mn-ea"/>
                  <a:cs typeface="+mn-cs"/>
                </a:rPr>
                <a:t>(Frascati National Labs (INFN – LNF))  </a:t>
              </a:r>
            </a:p>
          </p:txBody>
        </p:sp>
      </p:grpSp>
      <p:sp>
        <p:nvSpPr>
          <p:cNvPr id="4" name="Freeform 3" descr="A blue background with yellow stars  Description automatically generated with low confidence">
            <a:extLst>
              <a:ext uri="{FF2B5EF4-FFF2-40B4-BE49-F238E27FC236}">
                <a16:creationId xmlns:a16="http://schemas.microsoft.com/office/drawing/2014/main" id="{FC243C57-3F4E-8A92-5C10-D978C7EFD7AD}"/>
              </a:ext>
            </a:extLst>
          </p:cNvPr>
          <p:cNvSpPr/>
          <p:nvPr/>
        </p:nvSpPr>
        <p:spPr>
          <a:xfrm>
            <a:off x="534197" y="5979609"/>
            <a:ext cx="815724" cy="540000"/>
          </a:xfrm>
          <a:custGeom>
            <a:avLst/>
            <a:gdLst/>
            <a:ahLst/>
            <a:cxnLst/>
            <a:rect l="l" t="t" r="r" b="b"/>
            <a:pathLst>
              <a:path w="815724" h="540000">
                <a:moveTo>
                  <a:pt x="0" y="0"/>
                </a:moveTo>
                <a:lnTo>
                  <a:pt x="815724" y="0"/>
                </a:lnTo>
                <a:lnTo>
                  <a:pt x="815724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" b="-96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0FA1B7-5D18-B55E-47CF-BCDFA7DC8B43}"/>
              </a:ext>
            </a:extLst>
          </p:cNvPr>
          <p:cNvSpPr txBox="1"/>
          <p:nvPr/>
        </p:nvSpPr>
        <p:spPr>
          <a:xfrm>
            <a:off x="1424848" y="6007478"/>
            <a:ext cx="33490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1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This project has received funding from the European Union´s Horizon Europe research and innovation program under grant agreement No. 101079773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3CBF-C0A3-974C-06EC-0B493B2DC357}"/>
              </a:ext>
            </a:extLst>
          </p:cNvPr>
          <p:cNvSpPr txBox="1"/>
          <p:nvPr/>
        </p:nvSpPr>
        <p:spPr>
          <a:xfrm>
            <a:off x="7171980" y="6015945"/>
            <a:ext cx="403413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TDR Review Committee Meeting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16-18, 2025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4634-C59D-9173-4287-7728BFB2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89228-D8F0-B03B-7FB8-67AB8F9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My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8D00-31BD-10BA-6178-64583E1D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6" b="26000"/>
          <a:stretch/>
        </p:blipFill>
        <p:spPr>
          <a:xfrm>
            <a:off x="56635" y="1112011"/>
            <a:ext cx="7808298" cy="256350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199E4E-A5A4-1C85-DECC-61DAE0B8A673}"/>
              </a:ext>
            </a:extLst>
          </p:cNvPr>
          <p:cNvSpPr txBox="1"/>
          <p:nvPr/>
        </p:nvSpPr>
        <p:spPr>
          <a:xfrm>
            <a:off x="8028533" y="1112011"/>
            <a:ext cx="4096684" cy="4478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Radiation protection </a:t>
            </a:r>
            <a:r>
              <a:rPr lang="en-US" dirty="0"/>
              <a:t>studies regard the </a:t>
            </a:r>
            <a:r>
              <a:rPr lang="en-US" b="1" dirty="0"/>
              <a:t>entire facility</a:t>
            </a:r>
            <a:r>
              <a:rPr lang="en-US" dirty="0"/>
              <a:t>, with particular attention to areas associated with actual or potential radiation exposure, including:</a:t>
            </a:r>
            <a:br>
              <a:rPr lang="en-US" dirty="0"/>
            </a:br>
            <a:r>
              <a:rPr lang="en-US" dirty="0"/>
              <a:t>- The linac bunker</a:t>
            </a:r>
          </a:p>
          <a:p>
            <a:r>
              <a:rPr lang="en-US" dirty="0"/>
              <a:t>- The FEL area </a:t>
            </a:r>
            <a:br>
              <a:rPr lang="en-US" dirty="0"/>
            </a:br>
            <a:r>
              <a:rPr lang="en-US" dirty="0"/>
              <a:t>- The front-end systems</a:t>
            </a:r>
            <a:br>
              <a:rPr lang="en-US" dirty="0"/>
            </a:br>
            <a:r>
              <a:rPr lang="en-US" dirty="0"/>
              <a:t>- The modulator hall</a:t>
            </a:r>
            <a:br>
              <a:rPr lang="en-US" dirty="0"/>
            </a:br>
            <a:r>
              <a:rPr lang="en-US" dirty="0"/>
              <a:t>- All adjoining zones </a:t>
            </a:r>
          </a:p>
          <a:p>
            <a:r>
              <a:rPr lang="en-US" dirty="0"/>
              <a:t>- The external areas</a:t>
            </a:r>
          </a:p>
          <a:p>
            <a:endParaRPr lang="en-US" dirty="0"/>
          </a:p>
          <a:p>
            <a:r>
              <a:rPr lang="en-US" dirty="0"/>
              <a:t>The RP measures aim to </a:t>
            </a:r>
            <a:r>
              <a:rPr lang="en-US" b="1" dirty="0"/>
              <a:t>ensure the safety of personnel, the public, and the environment </a:t>
            </a:r>
            <a:r>
              <a:rPr lang="en-US" dirty="0"/>
              <a:t>in accordance with regulatory standards.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055904-30AE-8324-9C2D-9E296F750D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79" t="16474" r="15947" b="8843"/>
          <a:stretch/>
        </p:blipFill>
        <p:spPr>
          <a:xfrm>
            <a:off x="56635" y="3884812"/>
            <a:ext cx="3904149" cy="2121388"/>
          </a:xfrm>
          <a:prstGeom prst="rect">
            <a:avLst/>
          </a:prstGeom>
        </p:spPr>
      </p:pic>
      <p:pic>
        <p:nvPicPr>
          <p:cNvPr id="6" name="Immagine 5" descr="Immagine che contiene schermata, Modello in scala&#10;&#10;Il contenuto generato dall'IA potrebbe non essere corretto.">
            <a:extLst>
              <a:ext uri="{FF2B5EF4-FFF2-40B4-BE49-F238E27FC236}">
                <a16:creationId xmlns:a16="http://schemas.microsoft.com/office/drawing/2014/main" id="{24007C80-BB0D-9C7F-FEB4-0529CF5D0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5"/>
          <a:stretch/>
        </p:blipFill>
        <p:spPr>
          <a:xfrm>
            <a:off x="3990928" y="3822126"/>
            <a:ext cx="3904148" cy="21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DD577-466C-BDE1-6092-1C2B4BF1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6" y="1"/>
            <a:ext cx="7961747" cy="766576"/>
          </a:xfrm>
        </p:spPr>
        <p:txBody>
          <a:bodyPr/>
          <a:lstStyle/>
          <a:p>
            <a:r>
              <a:rPr lang="en-IT" sz="2800" dirty="0"/>
              <a:t>Describe your Chapter</a:t>
            </a:r>
            <a:endParaRPr lang="en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DD6F769-B79D-19A1-4B95-25AA3DE9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511"/>
          <a:stretch>
            <a:fillRect/>
          </a:stretch>
        </p:blipFill>
        <p:spPr>
          <a:xfrm>
            <a:off x="550334" y="979937"/>
            <a:ext cx="4805330" cy="421690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9BC497C-9373-DD4E-4CDA-1E0E29E9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292"/>
          <a:stretch>
            <a:fillRect/>
          </a:stretch>
        </p:blipFill>
        <p:spPr>
          <a:xfrm>
            <a:off x="550334" y="5173131"/>
            <a:ext cx="4805330" cy="871563"/>
          </a:xfrm>
          <a:prstGeom prst="rect">
            <a:avLst/>
          </a:prstGeom>
        </p:spPr>
      </p:pic>
      <p:pic>
        <p:nvPicPr>
          <p:cNvPr id="11" name="Immagine 10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F355A4DB-3C3A-F019-1EBB-6F528D43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05" y="1579257"/>
            <a:ext cx="2304851" cy="1424987"/>
          </a:xfrm>
          <a:prstGeom prst="rect">
            <a:avLst/>
          </a:prstGeom>
        </p:spPr>
      </p:pic>
      <p:pic>
        <p:nvPicPr>
          <p:cNvPr id="12" name="Immagine 11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B5A05D82-3CCC-2664-1F5B-C4F950099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07" y="3043357"/>
            <a:ext cx="2098053" cy="1515534"/>
          </a:xfrm>
          <a:prstGeom prst="rect">
            <a:avLst/>
          </a:prstGeom>
        </p:spPr>
      </p:pic>
      <p:pic>
        <p:nvPicPr>
          <p:cNvPr id="15" name="Immagine 14" descr="Immagine che contiene schermata, linea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269E408B-99A1-5A77-9DA8-5CF4AE8C9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41" y="1042566"/>
            <a:ext cx="2297900" cy="103693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9A18404-1C69-6671-F6F7-3AFBC4583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268" y="2433287"/>
            <a:ext cx="1402140" cy="212842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16BC209-B667-BC2C-1D78-1D9E15B56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0243" b="26907"/>
          <a:stretch>
            <a:fillRect/>
          </a:stretch>
        </p:blipFill>
        <p:spPr>
          <a:xfrm>
            <a:off x="5355664" y="4678257"/>
            <a:ext cx="5600227" cy="1437216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66517F8E-B0A0-A4FE-4819-AC2562DDA87B}"/>
              </a:ext>
            </a:extLst>
          </p:cNvPr>
          <p:cNvSpPr/>
          <p:nvPr/>
        </p:nvSpPr>
        <p:spPr>
          <a:xfrm>
            <a:off x="6376908" y="5093758"/>
            <a:ext cx="438758" cy="160867"/>
          </a:xfrm>
          <a:prstGeom prst="ellipse">
            <a:avLst/>
          </a:prstGeom>
          <a:noFill/>
          <a:ln w="38100">
            <a:solidFill>
              <a:srgbClr val="FF17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AB69F64B-052E-C038-E134-604D7C7D3E74}"/>
              </a:ext>
            </a:extLst>
          </p:cNvPr>
          <p:cNvSpPr/>
          <p:nvPr/>
        </p:nvSpPr>
        <p:spPr>
          <a:xfrm>
            <a:off x="7497640" y="5083598"/>
            <a:ext cx="438758" cy="160867"/>
          </a:xfrm>
          <a:prstGeom prst="ellipse">
            <a:avLst/>
          </a:prstGeom>
          <a:noFill/>
          <a:ln w="38100">
            <a:solidFill>
              <a:srgbClr val="FF17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60D4A45-DE7B-06AF-0351-A9E04AC13FC8}"/>
              </a:ext>
            </a:extLst>
          </p:cNvPr>
          <p:cNvSpPr/>
          <p:nvPr/>
        </p:nvSpPr>
        <p:spPr>
          <a:xfrm>
            <a:off x="8981452" y="5251238"/>
            <a:ext cx="438758" cy="160867"/>
          </a:xfrm>
          <a:prstGeom prst="ellipse">
            <a:avLst/>
          </a:prstGeom>
          <a:noFill/>
          <a:ln w="38100">
            <a:solidFill>
              <a:srgbClr val="FF17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D614EDB-512F-1CC4-3631-0E08D2C9D78C}"/>
              </a:ext>
            </a:extLst>
          </p:cNvPr>
          <p:cNvSpPr/>
          <p:nvPr/>
        </p:nvSpPr>
        <p:spPr>
          <a:xfrm rot="5400000">
            <a:off x="10331166" y="5068395"/>
            <a:ext cx="525120" cy="304545"/>
          </a:xfrm>
          <a:prstGeom prst="ellipse">
            <a:avLst/>
          </a:prstGeom>
          <a:noFill/>
          <a:ln w="38100">
            <a:solidFill>
              <a:srgbClr val="FF17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ysClr val="windowText" lastClr="000000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2" name="Immagine 21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D6CF6084-AD6E-F523-9E44-1FD29AA2F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16754" r="30137" b="31172"/>
          <a:stretch>
            <a:fillRect/>
          </a:stretch>
        </p:blipFill>
        <p:spPr>
          <a:xfrm>
            <a:off x="6815666" y="5603000"/>
            <a:ext cx="1491093" cy="910023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B369B2E-5AAB-377C-3531-355DDF49DCE2}"/>
              </a:ext>
            </a:extLst>
          </p:cNvPr>
          <p:cNvCxnSpPr>
            <a:stCxn id="18" idx="4"/>
          </p:cNvCxnSpPr>
          <p:nvPr/>
        </p:nvCxnSpPr>
        <p:spPr>
          <a:xfrm>
            <a:off x="6596287" y="5254625"/>
            <a:ext cx="439513" cy="364067"/>
          </a:xfrm>
          <a:prstGeom prst="straightConnector1">
            <a:avLst/>
          </a:prstGeom>
          <a:ln w="38100">
            <a:solidFill>
              <a:srgbClr val="FF17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BB6F0F9-FF01-F288-7941-1DBFD5266905}"/>
              </a:ext>
            </a:extLst>
          </p:cNvPr>
          <p:cNvCxnSpPr>
            <a:cxnSpLocks/>
            <a:stCxn id="19" idx="4"/>
          </p:cNvCxnSpPr>
          <p:nvPr/>
        </p:nvCxnSpPr>
        <p:spPr>
          <a:xfrm flipH="1">
            <a:off x="7301316" y="5244465"/>
            <a:ext cx="415703" cy="405341"/>
          </a:xfrm>
          <a:prstGeom prst="straightConnector1">
            <a:avLst/>
          </a:prstGeom>
          <a:ln w="38100">
            <a:solidFill>
              <a:srgbClr val="FF17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1664E5AD-E25D-E41E-5F31-D8501B2EBE7B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8006345" y="5412105"/>
            <a:ext cx="1194486" cy="227541"/>
          </a:xfrm>
          <a:prstGeom prst="straightConnector1">
            <a:avLst/>
          </a:prstGeom>
          <a:ln w="38100">
            <a:solidFill>
              <a:srgbClr val="FF17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9B257155-7001-8F06-04B2-38989A47B5B9}"/>
              </a:ext>
            </a:extLst>
          </p:cNvPr>
          <p:cNvCxnSpPr>
            <a:cxnSpLocks/>
          </p:cNvCxnSpPr>
          <p:nvPr/>
        </p:nvCxnSpPr>
        <p:spPr>
          <a:xfrm flipV="1">
            <a:off x="10745999" y="4671874"/>
            <a:ext cx="209892" cy="479743"/>
          </a:xfrm>
          <a:prstGeom prst="straightConnector1">
            <a:avLst/>
          </a:prstGeom>
          <a:ln w="38100">
            <a:solidFill>
              <a:srgbClr val="FF17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010B4BC7-14FD-E5D4-0EF6-8E5B323BB3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8" t="29877" r="24921" b="17660"/>
          <a:stretch>
            <a:fillRect/>
          </a:stretch>
        </p:blipFill>
        <p:spPr>
          <a:xfrm>
            <a:off x="10076873" y="3356784"/>
            <a:ext cx="1953507" cy="1321473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9A4C6D4-C2A8-4286-9B48-1A5FCDE91957}"/>
              </a:ext>
            </a:extLst>
          </p:cNvPr>
          <p:cNvSpPr txBox="1"/>
          <p:nvPr/>
        </p:nvSpPr>
        <p:spPr>
          <a:xfrm>
            <a:off x="5394719" y="1021623"/>
            <a:ext cx="36020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Radiation</a:t>
            </a:r>
            <a:r>
              <a:rPr lang="it-IT" dirty="0"/>
              <a:t> goals for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: </a:t>
            </a:r>
          </a:p>
          <a:p>
            <a:r>
              <a:rPr lang="it-IT" dirty="0"/>
              <a:t>0.25 µ</a:t>
            </a:r>
            <a:r>
              <a:rPr lang="it-IT" dirty="0" err="1"/>
              <a:t>Sv</a:t>
            </a:r>
            <a:r>
              <a:rPr lang="it-IT" dirty="0"/>
              <a:t>/h </a:t>
            </a:r>
          </a:p>
        </p:txBody>
      </p:sp>
    </p:spTree>
    <p:extLst>
      <p:ext uri="{BB962C8B-B14F-4D97-AF65-F5344CB8AC3E}">
        <p14:creationId xmlns:p14="http://schemas.microsoft.com/office/powerpoint/2010/main" val="11321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29B93-3003-9226-E7A7-C995153C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Global Goals:</a:t>
            </a:r>
            <a:br>
              <a:rPr lang="en-GB" sz="2800" dirty="0"/>
            </a:br>
            <a:r>
              <a:rPr lang="en-GB" sz="2800" dirty="0"/>
              <a:t>  (Brief description of system objectives and specs)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391CE1-5755-FC3B-3A13-CACD50917D62}"/>
              </a:ext>
            </a:extLst>
          </p:cNvPr>
          <p:cNvSpPr txBox="1"/>
          <p:nvPr/>
        </p:nvSpPr>
        <p:spPr>
          <a:xfrm>
            <a:off x="539261" y="821659"/>
            <a:ext cx="11113477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The Radiation Protection evaluation aim to </a:t>
            </a:r>
            <a:r>
              <a:rPr lang="en-US" b="1" dirty="0"/>
              <a:t>ensure the safety of personnel, the public, and the environment </a:t>
            </a:r>
            <a:r>
              <a:rPr lang="en-US" dirty="0"/>
              <a:t>in accordance with regulatory standards (</a:t>
            </a:r>
            <a:r>
              <a:rPr lang="it-IT" dirty="0" err="1"/>
              <a:t>Italian</a:t>
            </a:r>
            <a:r>
              <a:rPr lang="it-IT" dirty="0"/>
              <a:t> Legislative </a:t>
            </a:r>
            <a:r>
              <a:rPr lang="it-IT" dirty="0" err="1"/>
              <a:t>Decree</a:t>
            </a:r>
            <a:r>
              <a:rPr lang="it-IT" dirty="0"/>
              <a:t> No. 101/2020, ICRP </a:t>
            </a:r>
            <a:r>
              <a:rPr lang="it-IT" dirty="0" err="1"/>
              <a:t>recommendations</a:t>
            </a:r>
            <a:r>
              <a:rPr lang="it-IT" dirty="0"/>
              <a:t>).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7DC4C3-7C4C-22ED-A05B-FF998A6BDC72}"/>
              </a:ext>
            </a:extLst>
          </p:cNvPr>
          <p:cNvSpPr txBox="1"/>
          <p:nvPr/>
        </p:nvSpPr>
        <p:spPr>
          <a:xfrm>
            <a:off x="77713" y="2065125"/>
            <a:ext cx="47182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 2 m shielding thickness of ordinary concrete</a:t>
            </a:r>
            <a:endParaRPr lang="it-IT" b="1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98C30FF-14FA-18D9-600F-EEC3A3B8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54" y="1589585"/>
            <a:ext cx="3643271" cy="188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44BF001-E711-8C72-12BE-A6F48E04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6"/>
          <a:stretch>
            <a:fillRect/>
          </a:stretch>
        </p:blipFill>
        <p:spPr bwMode="auto">
          <a:xfrm>
            <a:off x="8380329" y="1612295"/>
            <a:ext cx="3571176" cy="188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A06E78-6AEC-C72D-BE55-07BE8FF4890A}"/>
              </a:ext>
            </a:extLst>
          </p:cNvPr>
          <p:cNvSpPr txBox="1"/>
          <p:nvPr/>
        </p:nvSpPr>
        <p:spPr>
          <a:xfrm>
            <a:off x="54034" y="1680404"/>
            <a:ext cx="50132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Exposure levels kept under control through: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DCD448-2BF0-061C-1177-F6BA7CAA976F}"/>
              </a:ext>
            </a:extLst>
          </p:cNvPr>
          <p:cNvSpPr txBox="1"/>
          <p:nvPr/>
        </p:nvSpPr>
        <p:spPr>
          <a:xfrm>
            <a:off x="77713" y="2600294"/>
            <a:ext cx="50132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Three diagnostic beam dump</a:t>
            </a:r>
            <a:endParaRPr lang="it-IT" b="1" dirty="0"/>
          </a:p>
        </p:txBody>
      </p:sp>
      <p:pic>
        <p:nvPicPr>
          <p:cNvPr id="20" name="Immagine 19" descr="Immagine che contiene Policromia, schermata, linea, viola&#10;&#10;Il contenuto generato dall'IA potrebbe non essere corretto.">
            <a:extLst>
              <a:ext uri="{FF2B5EF4-FFF2-40B4-BE49-F238E27FC236}">
                <a16:creationId xmlns:a16="http://schemas.microsoft.com/office/drawing/2014/main" id="{462D18F3-82C8-2BCE-A5AE-9334DC938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1891"/>
          <a:stretch>
            <a:fillRect/>
          </a:stretch>
        </p:blipFill>
        <p:spPr>
          <a:xfrm>
            <a:off x="155212" y="3963165"/>
            <a:ext cx="3980091" cy="242886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4FFEE70-B0A4-9A33-9590-255BA1C594A8}"/>
              </a:ext>
            </a:extLst>
          </p:cNvPr>
          <p:cNvSpPr txBox="1"/>
          <p:nvPr/>
        </p:nvSpPr>
        <p:spPr>
          <a:xfrm>
            <a:off x="5063656" y="3514645"/>
            <a:ext cx="50132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 fixed beam dump</a:t>
            </a:r>
            <a:endParaRPr lang="it-IT" b="1" dirty="0"/>
          </a:p>
        </p:txBody>
      </p:sp>
      <p:pic>
        <p:nvPicPr>
          <p:cNvPr id="22" name="Immagine 21" descr="Immagine che contiene schermata, testo, Rettangolo&#10;&#10;Il contenuto generato dall'IA potrebbe non essere corretto.">
            <a:extLst>
              <a:ext uri="{FF2B5EF4-FFF2-40B4-BE49-F238E27FC236}">
                <a16:creationId xmlns:a16="http://schemas.microsoft.com/office/drawing/2014/main" id="{91024CE5-1310-1419-D17A-BDEB94E08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r="8228" b="10250"/>
          <a:stretch>
            <a:fillRect/>
          </a:stretch>
        </p:blipFill>
        <p:spPr>
          <a:xfrm>
            <a:off x="155212" y="2985015"/>
            <a:ext cx="2171010" cy="1553069"/>
          </a:xfrm>
          <a:prstGeom prst="rect">
            <a:avLst/>
          </a:prstGeom>
        </p:spPr>
      </p:pic>
      <p:pic>
        <p:nvPicPr>
          <p:cNvPr id="23" name="Immagine 22" descr="Immagine che contiene schermata, testo, diagramma, Rettangolo&#10;&#10;Descrizione generata automaticamente">
            <a:extLst>
              <a:ext uri="{FF2B5EF4-FFF2-40B4-BE49-F238E27FC236}">
                <a16:creationId xmlns:a16="http://schemas.microsoft.com/office/drawing/2014/main" id="{B809E4F4-201A-BECB-B49F-BD3F1851FE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1434" r="26061" b="13063"/>
          <a:stretch>
            <a:fillRect/>
          </a:stretch>
        </p:blipFill>
        <p:spPr>
          <a:xfrm>
            <a:off x="5148219" y="4621487"/>
            <a:ext cx="2641003" cy="1770539"/>
          </a:xfrm>
          <a:prstGeom prst="rect">
            <a:avLst/>
          </a:prstGeom>
        </p:spPr>
      </p:pic>
      <p:pic>
        <p:nvPicPr>
          <p:cNvPr id="25" name="Immagine 24" descr="Immagine che contiene schermata, Policromia, testo&#10;&#10;Il contenuto generato dall'IA potrebbe non essere corretto.">
            <a:extLst>
              <a:ext uri="{FF2B5EF4-FFF2-40B4-BE49-F238E27FC236}">
                <a16:creationId xmlns:a16="http://schemas.microsoft.com/office/drawing/2014/main" id="{16262618-7CA4-88D3-8C1E-F8AC15667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2051" r="1273"/>
          <a:stretch>
            <a:fillRect/>
          </a:stretch>
        </p:blipFill>
        <p:spPr>
          <a:xfrm>
            <a:off x="7796152" y="3960098"/>
            <a:ext cx="4121314" cy="2431927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25468C7-5D0E-EF39-365C-F0D0D12CD95B}"/>
              </a:ext>
            </a:extLst>
          </p:cNvPr>
          <p:cNvSpPr txBox="1"/>
          <p:nvPr/>
        </p:nvSpPr>
        <p:spPr>
          <a:xfrm>
            <a:off x="2326222" y="2990602"/>
            <a:ext cx="1809081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B4B3B9"/>
                </a:solidFill>
              </a:rPr>
              <a:t>Aluminun</a:t>
            </a:r>
            <a:endParaRPr lang="it-IT" dirty="0">
              <a:solidFill>
                <a:srgbClr val="B4B3B9"/>
              </a:solidFill>
            </a:endParaRPr>
          </a:p>
          <a:p>
            <a:r>
              <a:rPr lang="it-IT" dirty="0">
                <a:solidFill>
                  <a:srgbClr val="B87333"/>
                </a:solidFill>
              </a:rPr>
              <a:t>Copper</a:t>
            </a:r>
          </a:p>
          <a:p>
            <a:r>
              <a:rPr lang="it-IT" dirty="0" err="1">
                <a:solidFill>
                  <a:srgbClr val="5E9C97"/>
                </a:solidFill>
              </a:rPr>
              <a:t>Polyethylene</a:t>
            </a:r>
            <a:endParaRPr lang="it-IT" dirty="0">
              <a:solidFill>
                <a:srgbClr val="5E9C97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026C14-E6DC-1D8D-124A-60EBB960C3D7}"/>
              </a:ext>
            </a:extLst>
          </p:cNvPr>
          <p:cNvSpPr txBox="1"/>
          <p:nvPr/>
        </p:nvSpPr>
        <p:spPr>
          <a:xfrm>
            <a:off x="5148220" y="3960098"/>
            <a:ext cx="123906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B4B3B9"/>
                </a:solidFill>
              </a:rPr>
              <a:t>Aluminun</a:t>
            </a:r>
            <a:endParaRPr lang="it-IT" dirty="0">
              <a:solidFill>
                <a:srgbClr val="B4B3B9"/>
              </a:solidFill>
            </a:endParaRPr>
          </a:p>
          <a:p>
            <a:r>
              <a:rPr lang="it-IT" dirty="0">
                <a:solidFill>
                  <a:srgbClr val="B87333"/>
                </a:solidFill>
              </a:rPr>
              <a:t>Copper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F33800F-4666-E6F0-65A3-178991950EA0}"/>
              </a:ext>
            </a:extLst>
          </p:cNvPr>
          <p:cNvSpPr txBox="1"/>
          <p:nvPr/>
        </p:nvSpPr>
        <p:spPr>
          <a:xfrm>
            <a:off x="6353938" y="3960098"/>
            <a:ext cx="145692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909098"/>
                </a:solidFill>
              </a:rPr>
              <a:t>Lead </a:t>
            </a:r>
          </a:p>
          <a:p>
            <a:r>
              <a:rPr lang="it-IT" dirty="0" err="1">
                <a:solidFill>
                  <a:srgbClr val="5E9C97"/>
                </a:solidFill>
              </a:rPr>
              <a:t>Polyethylene</a:t>
            </a:r>
            <a:endParaRPr lang="it-IT" dirty="0">
              <a:solidFill>
                <a:srgbClr val="5E9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1" grpId="0"/>
      <p:bldP spid="26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A20A0-1901-1E27-1D5D-4F27024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0" y="-272186"/>
            <a:ext cx="9294470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GB" sz="2800" dirty="0"/>
              <a:t>Achievements:</a:t>
            </a:r>
            <a:br>
              <a:rPr lang="en-GB" sz="2800" dirty="0"/>
            </a:br>
            <a:r>
              <a:rPr lang="en-GB" sz="2800" u="none" strike="noStrike" dirty="0">
                <a:solidFill>
                  <a:srgbClr val="0070C0"/>
                </a:solidFill>
                <a:effectLst/>
              </a:rPr>
              <a:t>Technological Readiness Level </a:t>
            </a:r>
            <a:r>
              <a:rPr lang="en-GB" sz="2800" dirty="0">
                <a:solidFill>
                  <a:srgbClr val="0070C0"/>
                </a:solidFill>
              </a:rPr>
              <a:t>(Sub-Components) </a:t>
            </a:r>
            <a:endParaRPr lang="en-GB" sz="2800" b="0" i="0" u="none" strike="noStrike" dirty="0">
              <a:solidFill>
                <a:srgbClr val="0070C0"/>
              </a:solidFill>
              <a:effectLst/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C3F42-7243-99DE-09EB-E680B5C8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02427"/>
              </p:ext>
            </p:extLst>
          </p:nvPr>
        </p:nvGraphicFramePr>
        <p:xfrm>
          <a:off x="271100" y="2277469"/>
          <a:ext cx="6421800" cy="4160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990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484674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5004136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</a:tblGrid>
              <a:tr h="4718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Sub - systems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TRL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Comments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4583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Diagnostic Beam Dump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The design and dimensions have been validated through FLUKA simulations. Physical construction has not yet been initiated.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625964"/>
                  </a:ext>
                </a:extLst>
              </a:tr>
              <a:tr h="6043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Fixed Beam Dump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</a:rPr>
                        <a:t>Similar to diagnostic dumps: validated by FLUKA studies; not yet constructed.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796027771"/>
                  </a:ext>
                </a:extLst>
              </a:tr>
              <a:tr h="6043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Driver Beam Dump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Work in progress through dedicated FLUKA – INFN simulations.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930810693"/>
                  </a:ext>
                </a:extLst>
              </a:tr>
              <a:tr h="6043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Radiation Shielding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/>
                        <a:t>The barrier design has been evaluated analytically.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452760410"/>
                  </a:ext>
                </a:extLst>
              </a:tr>
              <a:tr h="6043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Safety </a:t>
                      </a:r>
                      <a:r>
                        <a:rPr lang="en-GB" sz="12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Intelock</a:t>
                      </a:r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System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/>
                        <a:t>The concept has been outlined, but detailed design and implementation planning are still pending.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884368239"/>
                  </a:ext>
                </a:extLst>
              </a:tr>
              <a:tr h="8129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Radiation Detector / Monitor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endParaRPr lang="en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dirty="0"/>
                        <a:t>The technical specifications are defined, but the system has not yet been procured, and the exact types of instruments are still under review.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6271562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F2D25D-7D76-C8AD-9763-3547569CF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65762"/>
              </p:ext>
            </p:extLst>
          </p:nvPr>
        </p:nvGraphicFramePr>
        <p:xfrm>
          <a:off x="7267574" y="1271352"/>
          <a:ext cx="4791918" cy="475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315">
                  <a:extLst>
                    <a:ext uri="{9D8B030D-6E8A-4147-A177-3AD203B41FA5}">
                      <a16:colId xmlns:a16="http://schemas.microsoft.com/office/drawing/2014/main" val="745148256"/>
                    </a:ext>
                  </a:extLst>
                </a:gridCol>
                <a:gridCol w="4038603">
                  <a:extLst>
                    <a:ext uri="{9D8B030D-6E8A-4147-A177-3AD203B41FA5}">
                      <a16:colId xmlns:a16="http://schemas.microsoft.com/office/drawing/2014/main" val="4280729167"/>
                    </a:ext>
                  </a:extLst>
                </a:gridCol>
              </a:tblGrid>
              <a:tr h="3815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TRL LEVEL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TRL Description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ctr"/>
                </a:tc>
                <a:extLst>
                  <a:ext uri="{0D108BD9-81ED-4DB2-BD59-A6C34878D82A}">
                    <a16:rowId xmlns:a16="http://schemas.microsoft.com/office/drawing/2014/main" val="4082458884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Basic principles observed – Scientific research begins to be translated into applied research and development (R&amp;D).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3044451045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>
                          <a:effectLst/>
                        </a:rPr>
                        <a:t>Technology concept formulated – The basic principles are explored and practical applications are identified.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617262157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Experimental proof of concept – Active R&amp;D is initiated, including analytical and laboratory studies to validate predictions.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168993721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Technology validated in lab – Basic technological components are integrated to establish that they work together.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442551653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Technology validated in relevant environment – The technology is tested in a simulated or relevant environment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2535511024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>
                          <a:effectLst/>
                        </a:rPr>
                        <a:t>Technology demonstrated in relevant environment – A prototype system is tested in an environment similar to the operational one.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2791023230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>
                          <a:effectLst/>
                        </a:rPr>
                        <a:t>System prototype demonstration in operational environment – A working prototype is demonstrated in a real operational setting.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122288157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>
                          <a:effectLst/>
                        </a:rPr>
                        <a:t>System complete and qualified – The technology is proven to work in its final form and under expected conditions.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1256220620"/>
                  </a:ext>
                </a:extLst>
              </a:tr>
              <a:tr h="4509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TRL 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200" u="none" strike="noStrike" dirty="0">
                          <a:effectLst/>
                        </a:rPr>
                        <a:t>Actual system proven in operational environment – The technology is fully commercialized and operational in its intended setting.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676" marR="8676" marT="8676" marB="0" anchor="b"/>
                </a:tc>
                <a:extLst>
                  <a:ext uri="{0D108BD9-81ED-4DB2-BD59-A6C34878D82A}">
                    <a16:rowId xmlns:a16="http://schemas.microsoft.com/office/drawing/2014/main" val="279425516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EEEFC6-44FA-3829-39F3-2573849FA0C7}"/>
              </a:ext>
            </a:extLst>
          </p:cNvPr>
          <p:cNvSpPr txBox="1"/>
          <p:nvPr/>
        </p:nvSpPr>
        <p:spPr>
          <a:xfrm>
            <a:off x="35005" y="741750"/>
            <a:ext cx="723256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subsystems relevant to radiation protection are </a:t>
            </a:r>
            <a:r>
              <a:rPr lang="en-US" b="1" dirty="0"/>
              <a:t>subject to the license request</a:t>
            </a:r>
            <a:r>
              <a:rPr lang="en-US" dirty="0"/>
              <a:t>, which will be submitted once all parameters have been finalized. </a:t>
            </a:r>
          </a:p>
          <a:p>
            <a:r>
              <a:rPr lang="en-US" dirty="0"/>
              <a:t>The TRL currently assigned to each subsystem </a:t>
            </a:r>
            <a:r>
              <a:rPr lang="en-US" b="1" dirty="0"/>
              <a:t>is provisional </a:t>
            </a:r>
            <a:r>
              <a:rPr lang="en-US" dirty="0"/>
              <a:t>and may be updated as the project evolves.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19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30429-0CE2-311B-FD45-A86924C5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770F86B-1193-DA67-12C7-58D9AF9A8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27" y="1053376"/>
            <a:ext cx="11260015" cy="5226843"/>
          </a:xfrm>
        </p:spPr>
        <p:txBody>
          <a:bodyPr/>
          <a:lstStyle/>
          <a:p>
            <a:r>
              <a:rPr lang="it-IT" b="1" dirty="0"/>
              <a:t>Driver </a:t>
            </a:r>
            <a:r>
              <a:rPr lang="it-IT" b="1" dirty="0" err="1"/>
              <a:t>beam</a:t>
            </a:r>
            <a:r>
              <a:rPr lang="it-IT" b="1" dirty="0"/>
              <a:t> </a:t>
            </a:r>
            <a:r>
              <a:rPr lang="it-IT" b="1" dirty="0" err="1"/>
              <a:t>dump</a:t>
            </a:r>
            <a:r>
              <a:rPr lang="it-IT" b="1" dirty="0"/>
              <a:t> design (FLUKA – INFN </a:t>
            </a:r>
            <a:r>
              <a:rPr lang="it-IT" b="1" dirty="0" err="1"/>
              <a:t>simulation</a:t>
            </a:r>
            <a:r>
              <a:rPr lang="it-IT" b="1" dirty="0"/>
              <a:t>)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353286-F327-63E0-C74C-9D8FA9CD78AC}"/>
              </a:ext>
            </a:extLst>
          </p:cNvPr>
          <p:cNvSpPr txBox="1"/>
          <p:nvPr/>
        </p:nvSpPr>
        <p:spPr>
          <a:xfrm>
            <a:off x="115666" y="1475621"/>
            <a:ext cx="11845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/>
              <a:t>Structure</a:t>
            </a:r>
            <a:r>
              <a:rPr lang="it-IT" sz="1800" dirty="0"/>
              <a:t> </a:t>
            </a:r>
            <a:r>
              <a:rPr lang="it-IT" sz="1800" dirty="0" err="1"/>
              <a:t>very</a:t>
            </a:r>
            <a:r>
              <a:rPr lang="it-IT" sz="1800" dirty="0"/>
              <a:t> </a:t>
            </a:r>
            <a:r>
              <a:rPr lang="it-IT" sz="1800" dirty="0" err="1"/>
              <a:t>similar</a:t>
            </a:r>
            <a:r>
              <a:rPr lang="it-IT" sz="1800" dirty="0"/>
              <a:t> to the </a:t>
            </a:r>
            <a:r>
              <a:rPr lang="it-IT" sz="1800" dirty="0" err="1"/>
              <a:t>diagnostic</a:t>
            </a:r>
            <a:r>
              <a:rPr lang="it-IT" sz="1800" dirty="0"/>
              <a:t> </a:t>
            </a:r>
            <a:r>
              <a:rPr lang="it-IT" sz="1800" dirty="0" err="1"/>
              <a:t>beam</a:t>
            </a:r>
            <a:r>
              <a:rPr lang="it-IT" sz="1800" dirty="0"/>
              <a:t> </a:t>
            </a:r>
            <a:r>
              <a:rPr lang="it-IT" sz="1800" dirty="0" err="1"/>
              <a:t>dump</a:t>
            </a:r>
            <a:r>
              <a:rPr lang="it-IT" sz="1800" dirty="0"/>
              <a:t>  </a:t>
            </a:r>
            <a:r>
              <a:rPr lang="it-IT" sz="1800" dirty="0">
                <a:sym typeface="Wingdings" panose="05000000000000000000" pitchFamily="2" charset="2"/>
              </a:rPr>
              <a:t> </a:t>
            </a:r>
            <a:r>
              <a:rPr lang="it-IT" sz="1800" b="1" dirty="0">
                <a:sym typeface="Wingdings" panose="05000000000000000000" pitchFamily="2" charset="2"/>
              </a:rPr>
              <a:t>Al – Cu – </a:t>
            </a:r>
            <a:r>
              <a:rPr lang="it-IT" sz="1800" b="1" dirty="0" err="1">
                <a:sym typeface="Wingdings" panose="05000000000000000000" pitchFamily="2" charset="2"/>
              </a:rPr>
              <a:t>Polyethylene</a:t>
            </a:r>
            <a:br>
              <a:rPr lang="it-IT" sz="1800" b="1" dirty="0">
                <a:sym typeface="Wingdings" panose="05000000000000000000" pitchFamily="2" charset="2"/>
              </a:rPr>
            </a:br>
            <a:br>
              <a:rPr lang="it-IT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DD08C063-A974-D66C-2FA8-00CD018D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Pending Items:</a:t>
            </a:r>
            <a:br>
              <a:rPr lang="en-GB" sz="2800" dirty="0"/>
            </a:br>
            <a:r>
              <a:rPr lang="en-GB" sz="2800" dirty="0"/>
              <a:t>  (What is still in progress or incomplete.)</a:t>
            </a:r>
            <a:endParaRPr lang="en-IT" sz="2800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E11B6C83-1562-AA24-C949-F3332AAD6DC8}"/>
              </a:ext>
            </a:extLst>
          </p:cNvPr>
          <p:cNvCxnSpPr>
            <a:cxnSpLocks/>
          </p:cNvCxnSpPr>
          <p:nvPr/>
        </p:nvCxnSpPr>
        <p:spPr>
          <a:xfrm flipV="1">
            <a:off x="8706175" y="4298390"/>
            <a:ext cx="1134856" cy="359509"/>
          </a:xfrm>
          <a:prstGeom prst="straightConnector1">
            <a:avLst/>
          </a:prstGeom>
          <a:ln w="38100">
            <a:solidFill>
              <a:srgbClr val="FF17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217CBE8-9546-B60B-F640-28690B174A7D}"/>
              </a:ext>
            </a:extLst>
          </p:cNvPr>
          <p:cNvSpPr txBox="1"/>
          <p:nvPr/>
        </p:nvSpPr>
        <p:spPr>
          <a:xfrm>
            <a:off x="9841031" y="4011568"/>
            <a:ext cx="269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/>
              <a:t>Increase</a:t>
            </a:r>
            <a:r>
              <a:rPr lang="it-IT" sz="1800" dirty="0"/>
              <a:t> the prompt </a:t>
            </a:r>
            <a:r>
              <a:rPr lang="it-IT" sz="1800" dirty="0" err="1"/>
              <a:t>radiation</a:t>
            </a:r>
            <a:r>
              <a:rPr lang="it-IT" sz="1800" dirty="0"/>
              <a:t> </a:t>
            </a:r>
            <a:r>
              <a:rPr lang="it-IT" sz="1800" dirty="0" err="1"/>
              <a:t>attenuation</a:t>
            </a:r>
            <a:endParaRPr lang="it-IT" sz="18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F183A20-EC50-927D-CC45-68AD779F7943}"/>
              </a:ext>
            </a:extLst>
          </p:cNvPr>
          <p:cNvSpPr txBox="1"/>
          <p:nvPr/>
        </p:nvSpPr>
        <p:spPr>
          <a:xfrm>
            <a:off x="9841031" y="4944721"/>
            <a:ext cx="226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to ensure sufficient attenuation of the delayed radiation</a:t>
            </a:r>
            <a:endParaRPr lang="it-IT" sz="1800" dirty="0"/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C8142F6-FD99-C8CB-FBC3-A5963B3E2E0E}"/>
              </a:ext>
            </a:extLst>
          </p:cNvPr>
          <p:cNvCxnSpPr>
            <a:cxnSpLocks/>
          </p:cNvCxnSpPr>
          <p:nvPr/>
        </p:nvCxnSpPr>
        <p:spPr>
          <a:xfrm>
            <a:off x="8763000" y="4752512"/>
            <a:ext cx="1021207" cy="608940"/>
          </a:xfrm>
          <a:prstGeom prst="straightConnector1">
            <a:avLst/>
          </a:prstGeom>
          <a:ln w="38100">
            <a:solidFill>
              <a:srgbClr val="FF17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0915279-A3DF-89E9-8DCC-65DC0226BA2B}"/>
              </a:ext>
            </a:extLst>
          </p:cNvPr>
          <p:cNvSpPr txBox="1"/>
          <p:nvPr/>
        </p:nvSpPr>
        <p:spPr>
          <a:xfrm>
            <a:off x="267355" y="5107851"/>
            <a:ext cx="80153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This structure is </a:t>
            </a:r>
            <a:r>
              <a:rPr lang="en-US" sz="2300" b="1" dirty="0"/>
              <a:t>still undergoing optimization</a:t>
            </a:r>
            <a:r>
              <a:rPr lang="en-US" sz="2300" dirty="0"/>
              <a:t>. The final version will be completed </a:t>
            </a:r>
            <a:r>
              <a:rPr lang="en-US" sz="2300" b="1" dirty="0"/>
              <a:t>as soon as possible</a:t>
            </a:r>
            <a:r>
              <a:rPr lang="en-US" sz="2300" dirty="0"/>
              <a:t>, once fixed the driver beam parameters.</a:t>
            </a:r>
            <a:endParaRPr lang="it-IT" sz="2300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FB8C688-56BE-A32C-7899-1D893808F3B7}"/>
              </a:ext>
            </a:extLst>
          </p:cNvPr>
          <p:cNvSpPr txBox="1"/>
          <p:nvPr/>
        </p:nvSpPr>
        <p:spPr>
          <a:xfrm>
            <a:off x="115666" y="1913279"/>
            <a:ext cx="1184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/>
              <a:t>Al core </a:t>
            </a:r>
            <a:r>
              <a:rPr lang="it-IT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used to obtain the </a:t>
            </a:r>
            <a:r>
              <a:rPr lang="en-US" sz="1800" b="1" dirty="0"/>
              <a:t>complete development of the EM cascade</a:t>
            </a:r>
            <a:r>
              <a:rPr lang="en-US" sz="1800" dirty="0"/>
              <a:t>, </a:t>
            </a:r>
            <a:r>
              <a:rPr lang="en-US" sz="1800" b="1" dirty="0"/>
              <a:t>minimizing</a:t>
            </a:r>
            <a:r>
              <a:rPr lang="en-US" sz="1800" dirty="0"/>
              <a:t> the photons produced and consequently </a:t>
            </a:r>
            <a:r>
              <a:rPr lang="en-US" sz="1800" b="1" dirty="0"/>
              <a:t>the number of neutrons produced</a:t>
            </a:r>
            <a:r>
              <a:rPr lang="en-US" sz="1800" dirty="0"/>
              <a:t>.</a:t>
            </a:r>
            <a:endParaRPr lang="it-IT" sz="1800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F63518B-F6B3-A3DB-10A8-F4E0A7054189}"/>
              </a:ext>
            </a:extLst>
          </p:cNvPr>
          <p:cNvSpPr txBox="1"/>
          <p:nvPr/>
        </p:nvSpPr>
        <p:spPr>
          <a:xfrm>
            <a:off x="115666" y="2750889"/>
            <a:ext cx="11473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Cu layer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placed immediately </a:t>
            </a:r>
            <a:r>
              <a:rPr lang="en-US" sz="1800" b="1" dirty="0"/>
              <a:t>downstream of the core and surrounding it,</a:t>
            </a:r>
            <a:r>
              <a:rPr lang="en-US" sz="1800" dirty="0"/>
              <a:t> serving the dual purpose of </a:t>
            </a:r>
            <a:r>
              <a:rPr lang="en-US" sz="1800" b="1" dirty="0"/>
              <a:t>attenuating the forward-directed electromagnetic component </a:t>
            </a:r>
            <a:r>
              <a:rPr lang="en-US" sz="1800" dirty="0"/>
              <a:t>and </a:t>
            </a:r>
            <a:r>
              <a:rPr lang="en-US" sz="1800" b="1" dirty="0"/>
              <a:t>enhancing heat dissipation </a:t>
            </a:r>
            <a:r>
              <a:rPr lang="en-US" sz="1800" dirty="0"/>
              <a:t>resulting from beam absorption;</a:t>
            </a:r>
            <a:endParaRPr lang="it-IT" sz="1800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18C636CF-60E0-2A60-38D1-B61829C61F3A}"/>
              </a:ext>
            </a:extLst>
          </p:cNvPr>
          <p:cNvSpPr txBox="1"/>
          <p:nvPr/>
        </p:nvSpPr>
        <p:spPr>
          <a:xfrm>
            <a:off x="115666" y="3670196"/>
            <a:ext cx="11845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Polyethylene cover </a:t>
            </a:r>
            <a:r>
              <a:rPr lang="en-US" sz="1800" b="1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needed to </a:t>
            </a:r>
            <a:r>
              <a:rPr lang="en-US" sz="1800" b="1" dirty="0"/>
              <a:t>attenuate, moderate and absorb </a:t>
            </a:r>
            <a:r>
              <a:rPr lang="en-US" sz="1800" dirty="0"/>
              <a:t>the different </a:t>
            </a:r>
            <a:r>
              <a:rPr lang="en-US" sz="1800" b="1" dirty="0"/>
              <a:t>neutron component </a:t>
            </a:r>
            <a:r>
              <a:rPr lang="en-US" sz="1800" dirty="0"/>
              <a:t>emitted by the photo-production reactions;</a:t>
            </a:r>
            <a:endParaRPr lang="it-IT" sz="1800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D5A1A0F-D9D7-423C-6A30-688F65A0517C}"/>
              </a:ext>
            </a:extLst>
          </p:cNvPr>
          <p:cNvSpPr txBox="1"/>
          <p:nvPr/>
        </p:nvSpPr>
        <p:spPr>
          <a:xfrm>
            <a:off x="115666" y="4535741"/>
            <a:ext cx="10487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 thickness ordinary concrete local shielding will be included around the dump in order to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3960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1" grpId="0"/>
      <p:bldP spid="44" grpId="0"/>
      <p:bldP spid="48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8B14-E5B2-E1DD-AC8A-C1706108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1E777-739E-F078-841C-416680C2F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35" y="961466"/>
            <a:ext cx="11580727" cy="395784"/>
          </a:xfrm>
        </p:spPr>
        <p:txBody>
          <a:bodyPr>
            <a:normAutofit/>
          </a:bodyPr>
          <a:lstStyle/>
          <a:p>
            <a:r>
              <a:rPr lang="it-IT" b="1" dirty="0"/>
              <a:t>Preliminary </a:t>
            </a:r>
            <a:r>
              <a:rPr lang="it-IT" b="1" dirty="0" err="1"/>
              <a:t>activation</a:t>
            </a:r>
            <a:r>
              <a:rPr lang="it-IT" b="1" dirty="0"/>
              <a:t> </a:t>
            </a:r>
            <a:r>
              <a:rPr lang="it-IT" b="1" dirty="0" err="1"/>
              <a:t>analysis</a:t>
            </a:r>
            <a:r>
              <a:rPr lang="it-IT" b="1" dirty="0"/>
              <a:t> (FLUKA – INFN </a:t>
            </a:r>
            <a:r>
              <a:rPr lang="it-IT" b="1" dirty="0" err="1"/>
              <a:t>simulation</a:t>
            </a:r>
            <a:r>
              <a:rPr lang="it-IT" b="1" dirty="0"/>
              <a:t>) </a:t>
            </a:r>
          </a:p>
        </p:txBody>
      </p:sp>
      <p:pic>
        <p:nvPicPr>
          <p:cNvPr id="8" name="Immagine 7" descr="Immagine che contiene diagramma, schizzo, linea, disegno&#10;&#10;Il contenuto generato dall'IA potrebbe non essere corretto.">
            <a:extLst>
              <a:ext uri="{FF2B5EF4-FFF2-40B4-BE49-F238E27FC236}">
                <a16:creationId xmlns:a16="http://schemas.microsoft.com/office/drawing/2014/main" id="{D3BF000C-41C2-E7CB-CC8F-143BDA1B5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62" y="3199483"/>
            <a:ext cx="2476500" cy="1752532"/>
          </a:xfrm>
          <a:prstGeom prst="rect">
            <a:avLst/>
          </a:prstGeom>
        </p:spPr>
      </p:pic>
      <p:pic>
        <p:nvPicPr>
          <p:cNvPr id="12" name="Immagine 11" descr="Immagine che contiene schermata, mappa&#10;&#10;Il contenuto generato dall'IA potrebbe non essere corretto.">
            <a:extLst>
              <a:ext uri="{FF2B5EF4-FFF2-40B4-BE49-F238E27FC236}">
                <a16:creationId xmlns:a16="http://schemas.microsoft.com/office/drawing/2014/main" id="{E127B7E5-0614-2BAE-4A32-B746CEE51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8510" r="44659" b="30404"/>
          <a:stretch>
            <a:fillRect/>
          </a:stretch>
        </p:blipFill>
        <p:spPr>
          <a:xfrm>
            <a:off x="9726949" y="961464"/>
            <a:ext cx="1864976" cy="164730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B6879BF-BE25-AB8A-C0D2-66ABE915C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2287028"/>
            <a:ext cx="3476892" cy="712802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167CCE32-19E7-6163-1BB0-D69F3B64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/>
          <a:p>
            <a:r>
              <a:rPr lang="en-GB" sz="2800" dirty="0"/>
              <a:t>Planned Actions:</a:t>
            </a:r>
            <a:br>
              <a:rPr lang="en-GB" sz="2800" dirty="0"/>
            </a:br>
            <a:r>
              <a:rPr lang="en-GB" sz="2800" dirty="0"/>
              <a:t>  (Beyond TDR)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2B66991-7DD5-2212-B5AB-170282F25C70}"/>
              </a:ext>
            </a:extLst>
          </p:cNvPr>
          <p:cNvSpPr txBox="1"/>
          <p:nvPr/>
        </p:nvSpPr>
        <p:spPr>
          <a:xfrm>
            <a:off x="400886" y="5272500"/>
            <a:ext cx="472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Implementation of the complete facility geometry in the FLUKA environment in order to study potential beam losses along the machine.</a:t>
            </a:r>
            <a:endParaRPr lang="it-IT" sz="1800" dirty="0"/>
          </a:p>
        </p:txBody>
      </p:sp>
      <p:pic>
        <p:nvPicPr>
          <p:cNvPr id="18" name="Immagine 17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EB49DEC7-FB35-20AD-D902-707321D6F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29884"/>
          <a:stretch>
            <a:fillRect/>
          </a:stretch>
        </p:blipFill>
        <p:spPr>
          <a:xfrm>
            <a:off x="5127589" y="5018533"/>
            <a:ext cx="5952287" cy="127009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4A642FD-F481-EA86-C40A-D54636ADD98E}"/>
              </a:ext>
            </a:extLst>
          </p:cNvPr>
          <p:cNvSpPr txBox="1"/>
          <p:nvPr/>
        </p:nvSpPr>
        <p:spPr>
          <a:xfrm>
            <a:off x="332537" y="1357249"/>
            <a:ext cx="101727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800" dirty="0" err="1"/>
              <a:t>Diagnostic</a:t>
            </a:r>
            <a:r>
              <a:rPr lang="it-IT" sz="1800" dirty="0"/>
              <a:t> and </a:t>
            </a:r>
            <a:r>
              <a:rPr lang="it-IT" sz="1800" dirty="0" err="1"/>
              <a:t>Fixed</a:t>
            </a:r>
            <a:r>
              <a:rPr lang="it-IT" sz="1800" dirty="0"/>
              <a:t> </a:t>
            </a:r>
            <a:r>
              <a:rPr lang="it-IT" sz="1800" dirty="0" err="1"/>
              <a:t>Beam</a:t>
            </a:r>
            <a:r>
              <a:rPr lang="it-IT" sz="1800" dirty="0"/>
              <a:t> </a:t>
            </a:r>
            <a:r>
              <a:rPr lang="it-IT" sz="1800" dirty="0" err="1"/>
              <a:t>Dump</a:t>
            </a:r>
            <a:r>
              <a:rPr lang="it-IT" sz="1800" dirty="0"/>
              <a:t> </a:t>
            </a:r>
            <a:r>
              <a:rPr lang="it-IT" sz="1800" dirty="0" err="1"/>
              <a:t>components</a:t>
            </a:r>
            <a:r>
              <a:rPr lang="it-IT" sz="1800" dirty="0"/>
              <a:t> </a:t>
            </a:r>
            <a:r>
              <a:rPr lang="it-IT" sz="1800" dirty="0">
                <a:sym typeface="Wingdings" panose="05000000000000000000" pitchFamily="2" charset="2"/>
              </a:rPr>
              <a:t></a:t>
            </a:r>
            <a:r>
              <a:rPr lang="it-IT" sz="1800" dirty="0" err="1">
                <a:sym typeface="Wingdings" panose="05000000000000000000" pitchFamily="2" charset="2"/>
              </a:rPr>
              <a:t>Phase</a:t>
            </a:r>
            <a:r>
              <a:rPr lang="it-IT" sz="1800" dirty="0">
                <a:sym typeface="Wingdings" panose="05000000000000000000" pitchFamily="2" charset="2"/>
              </a:rPr>
              <a:t> </a:t>
            </a:r>
            <a:r>
              <a:rPr lang="it-IT" sz="1800" dirty="0" err="1">
                <a:sym typeface="Wingdings" panose="05000000000000000000" pitchFamily="2" charset="2"/>
              </a:rPr>
              <a:t>project’s</a:t>
            </a:r>
            <a:r>
              <a:rPr lang="it-IT" sz="1800" dirty="0">
                <a:sym typeface="Wingdings" panose="05000000000000000000" pitchFamily="2" charset="2"/>
              </a:rPr>
              <a:t> </a:t>
            </a:r>
            <a:r>
              <a:rPr lang="it-IT" sz="1800" dirty="0" err="1">
                <a:sym typeface="Wingdings" panose="05000000000000000000" pitchFamily="2" charset="2"/>
              </a:rPr>
              <a:t>decomissioning</a:t>
            </a:r>
            <a:br>
              <a:rPr lang="it-IT" sz="1800" dirty="0">
                <a:sym typeface="Wingdings" panose="05000000000000000000" pitchFamily="2" charset="2"/>
              </a:rPr>
            </a:br>
            <a:endParaRPr lang="it-IT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it-IT" sz="1800" dirty="0"/>
              <a:t>Earth </a:t>
            </a:r>
            <a:r>
              <a:rPr lang="it-IT" sz="1800" dirty="0" err="1"/>
              <a:t>layer</a:t>
            </a:r>
            <a:r>
              <a:rPr lang="it-IT" sz="1800" dirty="0"/>
              <a:t> – Water </a:t>
            </a:r>
            <a:r>
              <a:rPr lang="it-IT" sz="1800" dirty="0">
                <a:sym typeface="Wingdings" panose="05000000000000000000" pitchFamily="2" charset="2"/>
              </a:rPr>
              <a:t> </a:t>
            </a:r>
            <a:r>
              <a:rPr lang="it-IT" sz="1800" dirty="0" err="1">
                <a:sym typeface="Wingdings" panose="05000000000000000000" pitchFamily="2" charset="2"/>
              </a:rPr>
              <a:t>possible</a:t>
            </a:r>
            <a:r>
              <a:rPr lang="it-IT" sz="1800" dirty="0">
                <a:sym typeface="Wingdings" panose="05000000000000000000" pitchFamily="2" charset="2"/>
              </a:rPr>
              <a:t> </a:t>
            </a:r>
            <a:r>
              <a:rPr lang="it-IT" sz="1800" dirty="0" err="1">
                <a:sym typeface="Wingdings" panose="05000000000000000000" pitchFamily="2" charset="2"/>
              </a:rPr>
              <a:t>enviromental</a:t>
            </a:r>
            <a:r>
              <a:rPr lang="it-IT" sz="1800" dirty="0">
                <a:sym typeface="Wingdings" panose="05000000000000000000" pitchFamily="2" charset="2"/>
              </a:rPr>
              <a:t> </a:t>
            </a:r>
            <a:r>
              <a:rPr lang="it-IT" sz="1800" dirty="0" err="1">
                <a:sym typeface="Wingdings" panose="05000000000000000000" pitchFamily="2" charset="2"/>
              </a:rPr>
              <a:t>contamination</a:t>
            </a:r>
            <a:br>
              <a:rPr lang="it-IT" sz="1800" dirty="0">
                <a:sym typeface="Wingdings" panose="05000000000000000000" pitchFamily="2" charset="2"/>
              </a:rPr>
            </a:br>
            <a:endParaRPr lang="it-IT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it-IT" sz="1800" dirty="0"/>
              <a:t>Air </a:t>
            </a:r>
            <a:r>
              <a:rPr lang="it-IT" sz="1800" dirty="0">
                <a:sym typeface="Wingdings" panose="05000000000000000000" pitchFamily="2" charset="2"/>
              </a:rPr>
              <a:t> </a:t>
            </a:r>
            <a:r>
              <a:rPr lang="it-IT" sz="1800" dirty="0" err="1">
                <a:sym typeface="Wingdings" panose="05000000000000000000" pitchFamily="2" charset="2"/>
              </a:rPr>
              <a:t>possible</a:t>
            </a:r>
            <a:r>
              <a:rPr lang="it-IT" sz="1800" dirty="0">
                <a:sym typeface="Wingdings" panose="05000000000000000000" pitchFamily="2" charset="2"/>
              </a:rPr>
              <a:t> </a:t>
            </a:r>
            <a:r>
              <a:rPr lang="it-IT" sz="1800" dirty="0" err="1">
                <a:sym typeface="Wingdings" panose="05000000000000000000" pitchFamily="2" charset="2"/>
              </a:rPr>
              <a:t>waiting</a:t>
            </a:r>
            <a:r>
              <a:rPr lang="it-IT" sz="1800" dirty="0">
                <a:sym typeface="Wingdings" panose="05000000000000000000" pitchFamily="2" charset="2"/>
              </a:rPr>
              <a:t> time / air </a:t>
            </a:r>
            <a:r>
              <a:rPr lang="it-IT" sz="1800" dirty="0" err="1">
                <a:sym typeface="Wingdings" panose="05000000000000000000" pitchFamily="2" charset="2"/>
              </a:rPr>
              <a:t>exchange</a:t>
            </a:r>
            <a:r>
              <a:rPr lang="it-IT" sz="1800" dirty="0">
                <a:sym typeface="Wingdings" panose="05000000000000000000" pitchFamily="2" charset="2"/>
              </a:rPr>
              <a:t> </a:t>
            </a:r>
            <a:r>
              <a:rPr lang="it-IT" sz="1800" dirty="0" err="1">
                <a:sym typeface="Wingdings" panose="05000000000000000000" pitchFamily="2" charset="2"/>
              </a:rPr>
              <a:t>regulation</a:t>
            </a:r>
            <a:r>
              <a:rPr lang="it-IT" sz="1800" dirty="0">
                <a:sym typeface="Wingdings" panose="05000000000000000000" pitchFamily="2" charset="2"/>
              </a:rPr>
              <a:t> </a:t>
            </a:r>
            <a:endParaRPr lang="it-IT" sz="18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F3EC57-3EA2-1276-B4C6-AAEC57CBC6CD}"/>
              </a:ext>
            </a:extLst>
          </p:cNvPr>
          <p:cNvSpPr txBox="1"/>
          <p:nvPr/>
        </p:nvSpPr>
        <p:spPr>
          <a:xfrm>
            <a:off x="305635" y="3034230"/>
            <a:ext cx="97345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/>
              <a:t>Preliminary </a:t>
            </a:r>
            <a:r>
              <a:rPr lang="it-IT" sz="2100" b="1" dirty="0" err="1"/>
              <a:t>activation</a:t>
            </a:r>
            <a:r>
              <a:rPr lang="it-IT" sz="2100" b="1" dirty="0"/>
              <a:t> </a:t>
            </a:r>
            <a:r>
              <a:rPr lang="it-IT" sz="2100" b="1" dirty="0" err="1"/>
              <a:t>doses</a:t>
            </a:r>
            <a:r>
              <a:rPr lang="it-IT" sz="2100" b="1" dirty="0"/>
              <a:t> </a:t>
            </a:r>
            <a:r>
              <a:rPr lang="it-IT" sz="2100" b="1" dirty="0" err="1"/>
              <a:t>scenarios</a:t>
            </a:r>
            <a:r>
              <a:rPr lang="it-IT" sz="2100" b="1" dirty="0"/>
              <a:t> (FLUKA – INFN </a:t>
            </a:r>
            <a:r>
              <a:rPr lang="it-IT" sz="2100" b="1" dirty="0" err="1"/>
              <a:t>simulation</a:t>
            </a:r>
            <a:r>
              <a:rPr lang="it-IT" sz="2100" b="1" dirty="0"/>
              <a:t>)</a:t>
            </a:r>
            <a:endParaRPr lang="it-IT" sz="21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7C42CB2-77C5-2DE3-7B6D-2CBC9B04768E}"/>
              </a:ext>
            </a:extLst>
          </p:cNvPr>
          <p:cNvSpPr txBox="1"/>
          <p:nvPr/>
        </p:nvSpPr>
        <p:spPr>
          <a:xfrm>
            <a:off x="332538" y="3407232"/>
            <a:ext cx="81732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dirty="0"/>
              <a:t>- Exposition for the workers </a:t>
            </a:r>
            <a:r>
              <a:rPr lang="it-IT" sz="1800" dirty="0" err="1"/>
              <a:t>related</a:t>
            </a:r>
            <a:r>
              <a:rPr lang="it-IT" sz="1800" dirty="0"/>
              <a:t> to </a:t>
            </a:r>
            <a:r>
              <a:rPr lang="it-IT" sz="1800" dirty="0" err="1"/>
              <a:t>possible</a:t>
            </a:r>
            <a:r>
              <a:rPr lang="it-IT" sz="1800" dirty="0"/>
              <a:t> </a:t>
            </a:r>
            <a:r>
              <a:rPr lang="it-IT" sz="1800" dirty="0" err="1"/>
              <a:t>intervention</a:t>
            </a:r>
            <a:r>
              <a:rPr lang="it-IT" sz="1800" dirty="0"/>
              <a:t> </a:t>
            </a:r>
            <a:r>
              <a:rPr lang="it-IT" sz="1800" dirty="0" err="1"/>
              <a:t>scenarios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	(</a:t>
            </a:r>
            <a:r>
              <a:rPr lang="it-IT" sz="1800" dirty="0" err="1"/>
              <a:t>activation</a:t>
            </a:r>
            <a:r>
              <a:rPr lang="it-IT" sz="1800" dirty="0"/>
              <a:t> </a:t>
            </a:r>
            <a:r>
              <a:rPr lang="it-IT" sz="1800" dirty="0" err="1"/>
              <a:t>doses</a:t>
            </a:r>
            <a:r>
              <a:rPr lang="it-IT" sz="1800" dirty="0"/>
              <a:t> + </a:t>
            </a:r>
            <a:r>
              <a:rPr lang="it-IT" sz="1800" dirty="0" err="1"/>
              <a:t>submersion</a:t>
            </a:r>
            <a:r>
              <a:rPr lang="it-IT" sz="1800" dirty="0"/>
              <a:t> </a:t>
            </a:r>
            <a:r>
              <a:rPr lang="it-IT" sz="1800" dirty="0" err="1"/>
              <a:t>doses</a:t>
            </a:r>
            <a:r>
              <a:rPr lang="it-IT" sz="1800" dirty="0"/>
              <a:t>)</a:t>
            </a:r>
            <a:br>
              <a:rPr lang="it-IT" sz="1800" dirty="0"/>
            </a:br>
            <a:br>
              <a:rPr lang="it-IT" sz="1800" dirty="0"/>
            </a:br>
            <a:r>
              <a:rPr lang="it-IT" sz="1800" dirty="0"/>
              <a:t>- Exposition for the public </a:t>
            </a:r>
            <a:r>
              <a:rPr lang="it-IT" sz="1800" dirty="0" err="1"/>
              <a:t>related</a:t>
            </a:r>
            <a:r>
              <a:rPr lang="it-IT" sz="1800" dirty="0"/>
              <a:t> to the bunker air </a:t>
            </a:r>
            <a:r>
              <a:rPr lang="it-IT" sz="1800" dirty="0" err="1"/>
              <a:t>exchange</a:t>
            </a:r>
            <a:br>
              <a:rPr lang="it-IT" sz="1800" dirty="0"/>
            </a:br>
            <a:r>
              <a:rPr lang="it-IT" sz="1800" dirty="0"/>
              <a:t>	(</a:t>
            </a:r>
            <a:r>
              <a:rPr lang="it-IT" sz="1800" dirty="0" err="1"/>
              <a:t>evaluated</a:t>
            </a:r>
            <a:r>
              <a:rPr lang="it-IT" sz="1800" dirty="0"/>
              <a:t> with the software </a:t>
            </a:r>
            <a:r>
              <a:rPr lang="it-IT" sz="1800" dirty="0" err="1"/>
              <a:t>HotSpot</a:t>
            </a:r>
            <a:r>
              <a:rPr lang="it-IT" sz="1800" dirty="0"/>
              <a:t>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28D61BB-D53D-61C0-4C2C-EBE47DE695D0}"/>
              </a:ext>
            </a:extLst>
          </p:cNvPr>
          <p:cNvSpPr txBox="1"/>
          <p:nvPr/>
        </p:nvSpPr>
        <p:spPr>
          <a:xfrm>
            <a:off x="305635" y="4864846"/>
            <a:ext cx="6096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 err="1"/>
              <a:t>Detailed</a:t>
            </a:r>
            <a:r>
              <a:rPr lang="it-IT" sz="2100" b="1" dirty="0"/>
              <a:t> </a:t>
            </a:r>
            <a:r>
              <a:rPr lang="it-IT" sz="2100" b="1" dirty="0" err="1"/>
              <a:t>beam</a:t>
            </a:r>
            <a:r>
              <a:rPr lang="it-IT" sz="2100" b="1" dirty="0"/>
              <a:t> </a:t>
            </a:r>
            <a:r>
              <a:rPr lang="it-IT" sz="2100" b="1" dirty="0" err="1"/>
              <a:t>loss</a:t>
            </a:r>
            <a:r>
              <a:rPr lang="it-IT" sz="2100" b="1" dirty="0"/>
              <a:t> </a:t>
            </a:r>
            <a:r>
              <a:rPr lang="it-IT" sz="2100" b="1" dirty="0" err="1"/>
              <a:t>scenarios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8071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20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603D-3B7D-344E-6675-984D2CE11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81D-0BAA-379F-5621-758453FA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Dependencies / Risks (optional):</a:t>
            </a:r>
            <a:br>
              <a:rPr lang="en-GB" sz="2800" dirty="0"/>
            </a:br>
            <a:r>
              <a:rPr lang="en-GB" sz="2800" dirty="0"/>
              <a:t>  (Any blocking issues or critical path items.)</a:t>
            </a:r>
            <a:endParaRPr lang="en-IT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03BB8-1E67-A255-9CC8-5E61F57F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1" y="1053377"/>
            <a:ext cx="11772483" cy="4875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Blocking issue: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No blocking issues identified at this stage, except </a:t>
            </a:r>
            <a:r>
              <a:rPr lang="en-US" b="1" dirty="0"/>
              <a:t>for the operating license</a:t>
            </a:r>
            <a:r>
              <a:rPr lang="en-US" dirty="0"/>
              <a:t>, which is currently under preparation and will be submitted in line with the project timeline.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b="1" dirty="0"/>
              <a:t>Critical path items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CPU time for the FLUKA simulations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45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3365-1278-3799-1B3C-25AD9A86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711A2-A889-6DC7-3C98-6969DD42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GB" sz="2800" dirty="0"/>
              <a:t>Conclusions</a:t>
            </a:r>
            <a:endParaRPr lang="en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D9EE-6538-EB7A-A739-1EBCFE6E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 conclusion, </a:t>
            </a:r>
            <a:r>
              <a:rPr lang="en-US" b="1" dirty="0"/>
              <a:t>all evaluations </a:t>
            </a:r>
            <a:r>
              <a:rPr lang="en-US" dirty="0"/>
              <a:t>and simulations carried out so far </a:t>
            </a:r>
            <a:r>
              <a:rPr lang="en-US" b="1" dirty="0"/>
              <a:t>are compliant and consistent with the project</a:t>
            </a:r>
            <a:r>
              <a:rPr lang="en-US" dirty="0"/>
              <a:t>, as they are based on irradiation conditions defined in accordance with established parameters.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driver beam dump will be completed once fixed all beam parameters.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 missing evaluations and scenarios will be developed and integrated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64771627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1025</Words>
  <Application>Microsoft Office PowerPoint</Application>
  <PresentationFormat>Widescreen</PresentationFormat>
  <Paragraphs>107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9</vt:i4>
      </vt:variant>
    </vt:vector>
  </HeadingPairs>
  <TitlesOfParts>
    <vt:vector size="30" baseType="lpstr">
      <vt:lpstr>Aptos Narrow</vt:lpstr>
      <vt:lpstr>Arial</vt:lpstr>
      <vt:lpstr>Arial Narrow</vt:lpstr>
      <vt:lpstr>Arial Rounded MT Bold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Open Sans SemiBold</vt:lpstr>
      <vt:lpstr>Times New Roman</vt:lpstr>
      <vt:lpstr>Titillium</vt:lpstr>
      <vt:lpstr>Titillium Bd</vt:lpstr>
      <vt:lpstr>TT Rounds Condensed</vt:lpstr>
      <vt:lpstr>Wingdings</vt:lpstr>
      <vt:lpstr>2_Tema di Office</vt:lpstr>
      <vt:lpstr>21_BasicWhite</vt:lpstr>
      <vt:lpstr>10_Office Theme</vt:lpstr>
      <vt:lpstr>Tema di Office</vt:lpstr>
      <vt:lpstr>5_Office Theme</vt:lpstr>
      <vt:lpstr>Presentazione standard di PowerPoint</vt:lpstr>
      <vt:lpstr>My Area</vt:lpstr>
      <vt:lpstr>Describe your Chapter</vt:lpstr>
      <vt:lpstr>Global Goals:   (Brief description of system objectives and specs)</vt:lpstr>
      <vt:lpstr>Achievements: Technological Readiness Level (Sub-Components) </vt:lpstr>
      <vt:lpstr>Pending Items:   (What is still in progress or incomplete.)</vt:lpstr>
      <vt:lpstr>Planned Actions:   (Beyond TDR)</vt:lpstr>
      <vt:lpstr>Dependencies / Risks (optional):   (Any blocking issues or critical path items.)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Federico Chiarelli</cp:lastModifiedBy>
  <cp:revision>3466</cp:revision>
  <cp:lastPrinted>2024-11-04T18:00:52Z</cp:lastPrinted>
  <dcterms:created xsi:type="dcterms:W3CDTF">2018-02-09T13:41:45Z</dcterms:created>
  <dcterms:modified xsi:type="dcterms:W3CDTF">2025-06-17T09:36:22Z</dcterms:modified>
</cp:coreProperties>
</file>