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  <p:sldMasterId id="2147484434" r:id="rId2"/>
    <p:sldMasterId id="2147484451" r:id="rId3"/>
    <p:sldMasterId id="2147484680" r:id="rId4"/>
    <p:sldMasterId id="2147484694" r:id="rId5"/>
  </p:sldMasterIdLst>
  <p:notesMasterIdLst>
    <p:notesMasterId r:id="rId15"/>
  </p:notesMasterIdLst>
  <p:handoutMasterIdLst>
    <p:handoutMasterId r:id="rId16"/>
  </p:handoutMasterIdLst>
  <p:sldIdLst>
    <p:sldId id="256" r:id="rId6"/>
    <p:sldId id="21345" r:id="rId7"/>
    <p:sldId id="21321" r:id="rId8"/>
    <p:sldId id="21354" r:id="rId9"/>
    <p:sldId id="21346" r:id="rId10"/>
    <p:sldId id="21352" r:id="rId11"/>
    <p:sldId id="21359" r:id="rId12"/>
    <p:sldId id="21355" r:id="rId13"/>
    <p:sldId id="21357" r:id="rId14"/>
  </p:sldIdLst>
  <p:sldSz cx="12192000" cy="6858000"/>
  <p:notesSz cx="6858000" cy="9144000"/>
  <p:defaultTextStyle>
    <a:defPPr>
      <a:defRPr lang="en-US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E81"/>
    <a:srgbClr val="FF40FF"/>
    <a:srgbClr val="4472C4"/>
    <a:srgbClr val="ED9E0B"/>
    <a:srgbClr val="2E3C88"/>
    <a:srgbClr val="4B568B"/>
    <a:srgbClr val="FCAF18"/>
    <a:srgbClr val="A5A5A5"/>
    <a:srgbClr val="A6A6A6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1" autoAdjust="0"/>
    <p:restoredTop sz="91156" autoAdjust="0"/>
  </p:normalViewPr>
  <p:slideViewPr>
    <p:cSldViewPr snapToGrid="0">
      <p:cViewPr varScale="1">
        <p:scale>
          <a:sx n="116" d="100"/>
          <a:sy n="116" d="100"/>
        </p:scale>
        <p:origin x="1104" y="192"/>
      </p:cViewPr>
      <p:guideLst>
        <p:guide orient="horz" pos="799"/>
        <p:guide pos="3840"/>
      </p:guideLst>
    </p:cSldViewPr>
  </p:slideViewPr>
  <p:outlineViewPr>
    <p:cViewPr>
      <p:scale>
        <a:sx n="33" d="100"/>
        <a:sy n="33" d="100"/>
      </p:scale>
      <p:origin x="0" y="-6024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8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F89D-A3A4-4F4A-8B3A-BDFEE8D51E21}" type="datetimeFigureOut">
              <a:rPr lang="en-US" smtClean="0"/>
              <a:t>6/13/25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C3D72-4BAD-5547-87BC-5CB700B474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2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5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84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815413" y="23190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780795" y="5517233"/>
            <a:ext cx="8534400" cy="50405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Name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913433" y="5543867"/>
            <a:ext cx="85344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335360" y="6165304"/>
            <a:ext cx="1142526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Sottotitolo 2"/>
          <p:cNvSpPr txBox="1">
            <a:spLocks/>
          </p:cNvSpPr>
          <p:nvPr userDrawn="1"/>
        </p:nvSpPr>
        <p:spPr>
          <a:xfrm>
            <a:off x="1913433" y="6237312"/>
            <a:ext cx="85344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On behalf of SPARC_LAB collaboration</a:t>
            </a:r>
          </a:p>
          <a:p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25412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7401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3047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50"/>
            </a:lvl1pPr>
          </a:lstStyle>
          <a:p>
            <a:r>
              <a:t>Argomenti del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1291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0403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3"/>
            <a:ext cx="10985500" cy="3620793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142101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5012" y="5337727"/>
            <a:ext cx="10100027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Attribuzione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876962" y="2469930"/>
            <a:ext cx="10438077" cy="1918141"/>
          </a:xfrm>
          <a:prstGeom prst="rect">
            <a:avLst/>
          </a:prstGeom>
        </p:spPr>
        <p:txBody>
          <a:bodyPr numCol="1" spcCol="38100"/>
          <a:lstStyle>
            <a:lvl1pPr marL="234950" indent="-150438">
              <a:spcBef>
                <a:spcPts val="0"/>
              </a:spcBef>
              <a:buSzTx/>
              <a:buNone/>
              <a:defRPr sz="425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“Citazione degna di nota”</a:t>
            </a:r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9478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iotola di insalata con riso saltato, uova sode e bacchette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Ciotola con frittelle al salmone, insalata e humm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Pappardelle con burro al prezzemolo, nocciole tostate e scaglie di parmigiano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60872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2859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0"/>
          <p:cNvSpPr/>
          <p:nvPr/>
        </p:nvSpPr>
        <p:spPr>
          <a:xfrm>
            <a:off x="0" y="6462580"/>
            <a:ext cx="12192000" cy="401562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4800">
                <a:solidFill>
                  <a:srgbClr val="334186"/>
                </a:solidFill>
              </a:defRPr>
            </a:pPr>
            <a:endParaRPr sz="2400"/>
          </a:p>
        </p:txBody>
      </p:sp>
      <p:sp>
        <p:nvSpPr>
          <p:cNvPr id="14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294859" y="1043747"/>
            <a:ext cx="11560014" cy="5185641"/>
          </a:xfrm>
          <a:prstGeom prst="rect">
            <a:avLst/>
          </a:prstGeom>
        </p:spPr>
        <p:txBody>
          <a:bodyPr numCol="1" spcCol="38100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Rectangle 6"/>
          <p:cNvSpPr/>
          <p:nvPr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4800">
                <a:solidFill>
                  <a:srgbClr val="C6D9F1"/>
                </a:solidFill>
              </a:defRPr>
            </a:pPr>
            <a:endParaRPr sz="2400"/>
          </a:p>
        </p:txBody>
      </p:sp>
      <p:sp>
        <p:nvSpPr>
          <p:cNvPr id="1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391147" y="6604826"/>
            <a:ext cx="243656" cy="2410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5" y="83791"/>
            <a:ext cx="1421141" cy="61058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olo Testo"/>
          <p:cNvSpPr txBox="1">
            <a:spLocks noGrp="1"/>
          </p:cNvSpPr>
          <p:nvPr>
            <p:ph type="title"/>
          </p:nvPr>
        </p:nvSpPr>
        <p:spPr>
          <a:xfrm>
            <a:off x="2115129" y="-20365"/>
            <a:ext cx="7961748" cy="803123"/>
          </a:xfrm>
          <a:prstGeom prst="rect">
            <a:avLst/>
          </a:prstGeom>
        </p:spPr>
        <p:txBody>
          <a:bodyPr/>
          <a:lstStyle>
            <a:lvl1pPr algn="ctr">
              <a:defRPr sz="3200" spc="-85">
                <a:solidFill>
                  <a:srgbClr val="334186"/>
                </a:solidFill>
              </a:defRPr>
            </a:lvl1pPr>
          </a:lstStyle>
          <a:p>
            <a:r>
              <a:t>Titolo Testo</a:t>
            </a:r>
          </a:p>
        </p:txBody>
      </p:sp>
      <p:pic>
        <p:nvPicPr>
          <p:cNvPr id="14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017" y="100426"/>
            <a:ext cx="679857" cy="44914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9"/>
          <p:cNvSpPr txBox="1"/>
          <p:nvPr/>
        </p:nvSpPr>
        <p:spPr>
          <a:xfrm>
            <a:off x="11012836" y="490883"/>
            <a:ext cx="995148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sz="1100"/>
              <a:t>Horizon Europe</a:t>
            </a:r>
          </a:p>
        </p:txBody>
      </p:sp>
    </p:spTree>
    <p:extLst>
      <p:ext uri="{BB962C8B-B14F-4D97-AF65-F5344CB8AC3E}">
        <p14:creationId xmlns:p14="http://schemas.microsoft.com/office/powerpoint/2010/main" val="216571636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 descr="Picture 6"/>
          <p:cNvPicPr>
            <a:picLocks noChangeAspect="1"/>
          </p:cNvPicPr>
          <p:nvPr/>
        </p:nvPicPr>
        <p:blipFill>
          <a:blip r:embed="rId2"/>
          <a:srcRect l="21586" t="3604" b="18162"/>
          <a:stretch>
            <a:fillRect/>
          </a:stretch>
        </p:blipFill>
        <p:spPr>
          <a:xfrm>
            <a:off x="-1" y="-294639"/>
            <a:ext cx="12192001" cy="7152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olo Testo"/>
          <p:cNvSpPr txBox="1">
            <a:spLocks noGrp="1"/>
          </p:cNvSpPr>
          <p:nvPr>
            <p:ph type="title"/>
          </p:nvPr>
        </p:nvSpPr>
        <p:spPr>
          <a:xfrm>
            <a:off x="3223487" y="1939633"/>
            <a:ext cx="7813968" cy="1043855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14400">
              <a:lnSpc>
                <a:spcPct val="90000"/>
              </a:lnSpc>
              <a:defRPr sz="4800" b="0" spc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58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2723" y="3153930"/>
            <a:ext cx="7813968" cy="812945"/>
          </a:xfrm>
          <a:prstGeom prst="rect">
            <a:avLst/>
          </a:prstGeom>
        </p:spPr>
        <p:txBody>
          <a:bodyPr lIns="91439" tIns="91439" rIns="91439" bIns="91439" numCol="1" spcCol="38100"/>
          <a:lstStyle>
            <a:lvl1pPr marL="0" indent="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286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4572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6858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9144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add author / institute and occasion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9" name="Rectangle 3"/>
          <p:cNvSpPr txBox="1"/>
          <p:nvPr/>
        </p:nvSpPr>
        <p:spPr>
          <a:xfrm>
            <a:off x="339659" y="376194"/>
            <a:ext cx="2696712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 algn="l" defTabSz="914400">
              <a:defRPr sz="4800">
                <a:solidFill>
                  <a:srgbClr val="3399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EUROPEAN</a:t>
            </a:r>
          </a:p>
          <a:p>
            <a:pPr algn="l" defTabSz="9144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PLASMA RESEARCH</a:t>
            </a:r>
          </a:p>
          <a:p>
            <a:pPr algn="l" defTabSz="9144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ACCELERATOR WITH</a:t>
            </a:r>
          </a:p>
          <a:p>
            <a:pPr algn="l" defTabSz="9144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EXCELLENCE IN</a:t>
            </a:r>
          </a:p>
          <a:p>
            <a:pPr algn="l" defTabSz="9144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APPLICATIONS</a:t>
            </a:r>
          </a:p>
        </p:txBody>
      </p:sp>
      <p:pic>
        <p:nvPicPr>
          <p:cNvPr id="16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995" y="273553"/>
            <a:ext cx="2788152" cy="126123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70194" y="6171686"/>
            <a:ext cx="367406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3266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 sz="2800" b="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latin typeface="Helvetica Neue Light"/>
              </a:defRPr>
            </a:lvl2pPr>
            <a:lvl3pPr>
              <a:defRPr b="0">
                <a:latin typeface="Helvetica Neue Light"/>
              </a:defRPr>
            </a:lvl3pPr>
            <a:lvl4pPr>
              <a:defRPr b="0">
                <a:latin typeface="Helvetica Neue Light"/>
              </a:defRPr>
            </a:lvl4pPr>
            <a:lvl5pPr>
              <a:defRPr b="0">
                <a:latin typeface="Helvetica Neue Ligh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39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0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5" y="3153930"/>
            <a:ext cx="7813967" cy="812944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C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1" y="376194"/>
            <a:ext cx="27881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8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18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18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18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18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997" y="273555"/>
            <a:ext cx="2788151" cy="1261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 userDrawn="1"/>
        </p:nvSpPr>
        <p:spPr>
          <a:xfrm rot="5400000">
            <a:off x="1734098" y="3620994"/>
            <a:ext cx="115213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9" y="6288044"/>
            <a:ext cx="330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600">
                <a:solidFill>
                  <a:schemeClr val="bg1"/>
                </a:solidFill>
              </a:rPr>
              <a:t>No. 101079773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D08789-6EA1-4445-B452-85ED00E5C105}"/>
              </a:ext>
            </a:extLst>
          </p:cNvPr>
          <p:cNvGrpSpPr/>
          <p:nvPr userDrawn="1"/>
        </p:nvGrpSpPr>
        <p:grpSpPr>
          <a:xfrm>
            <a:off x="442101" y="5210346"/>
            <a:ext cx="3736127" cy="853744"/>
            <a:chOff x="400753" y="5359778"/>
            <a:chExt cx="3736126" cy="853744"/>
          </a:xfrm>
        </p:grpSpPr>
        <p:pic>
          <p:nvPicPr>
            <p:cNvPr id="16" name="Picture 15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EB353F2C-276C-46A5-BFB4-EDBF3952D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072" y="5359778"/>
              <a:ext cx="539714" cy="360000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B40DA2FC-500E-4637-AD7D-89070242F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3" y="5359778"/>
              <a:ext cx="539895" cy="3600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5B92E49D-42F5-4F3F-87B5-89E4F693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210" y="5359778"/>
              <a:ext cx="539714" cy="36000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">
              <a:extLst>
                <a:ext uri="{FF2B5EF4-FFF2-40B4-BE49-F238E27FC236}">
                  <a16:creationId xmlns:a16="http://schemas.microsoft.com/office/drawing/2014/main" id="{23025C6F-90C7-462A-8C0E-8079D07BC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348" y="5359778"/>
              <a:ext cx="539895" cy="360000"/>
            </a:xfrm>
            <a:prstGeom prst="rect">
              <a:avLst/>
            </a:prstGeom>
          </p:spPr>
        </p:pic>
        <p:pic>
          <p:nvPicPr>
            <p:cNvPr id="30" name="Picture 29" descr="Chart&#10;&#10;Description automatically generated">
              <a:extLst>
                <a:ext uri="{FF2B5EF4-FFF2-40B4-BE49-F238E27FC236}">
                  <a16:creationId xmlns:a16="http://schemas.microsoft.com/office/drawing/2014/main" id="{5EEF9B71-7283-4C50-AF40-4C42338F6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7667" y="5359778"/>
              <a:ext cx="539895" cy="360000"/>
            </a:xfrm>
            <a:prstGeom prst="rect">
              <a:avLst/>
            </a:prstGeom>
          </p:spPr>
        </p:pic>
        <p:pic>
          <p:nvPicPr>
            <p:cNvPr id="32" name="Picture 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4181E05-6FC8-4FE7-96E3-22D4AE603C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6984" y="5359778"/>
              <a:ext cx="539895" cy="360000"/>
            </a:xfrm>
            <a:prstGeom prst="rect">
              <a:avLst/>
            </a:prstGeom>
          </p:spPr>
        </p:pic>
        <p:pic>
          <p:nvPicPr>
            <p:cNvPr id="34" name="Picture 3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B7B7ABD-7FF4-416E-82E5-F7D825396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3" y="5853522"/>
              <a:ext cx="539895" cy="360000"/>
            </a:xfrm>
            <a:prstGeom prst="rect">
              <a:avLst/>
            </a:prstGeom>
          </p:spPr>
        </p:pic>
        <p:pic>
          <p:nvPicPr>
            <p:cNvPr id="36" name="Picture 35" descr="Shape, rectangle&#10;&#10;Description automatically generated">
              <a:extLst>
                <a:ext uri="{FF2B5EF4-FFF2-40B4-BE49-F238E27FC236}">
                  <a16:creationId xmlns:a16="http://schemas.microsoft.com/office/drawing/2014/main" id="{0E6B17BD-38E6-40E8-81B9-61656C20C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072" y="5853522"/>
              <a:ext cx="539895" cy="360000"/>
            </a:xfrm>
            <a:prstGeom prst="rect">
              <a:avLst/>
            </a:prstGeom>
          </p:spPr>
        </p:pic>
        <p:pic>
          <p:nvPicPr>
            <p:cNvPr id="38" name="Picture 3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FBA9081-7D6A-4386-BE99-3B9915CAF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710" y="5853522"/>
              <a:ext cx="539895" cy="360000"/>
            </a:xfrm>
            <a:prstGeom prst="rect">
              <a:avLst/>
            </a:prstGeom>
          </p:spPr>
        </p:pic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F4B1B9E-9C34-41AA-BA3F-19A5FC834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8029" y="5853522"/>
              <a:ext cx="539714" cy="360000"/>
            </a:xfrm>
            <a:prstGeom prst="rect">
              <a:avLst/>
            </a:prstGeom>
          </p:spPr>
        </p:pic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DAFE8E6F-FDE1-40AB-A91E-75B475280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391" y="5853522"/>
              <a:ext cx="539895" cy="360000"/>
            </a:xfrm>
            <a:prstGeom prst="rect">
              <a:avLst/>
            </a:prstGeom>
          </p:spPr>
        </p:pic>
        <p:pic>
          <p:nvPicPr>
            <p:cNvPr id="44" name="Picture 43" descr="Background pattern&#10;&#10;Description automatically generated">
              <a:extLst>
                <a:ext uri="{FF2B5EF4-FFF2-40B4-BE49-F238E27FC236}">
                  <a16:creationId xmlns:a16="http://schemas.microsoft.com/office/drawing/2014/main" id="{6DC76842-022A-455A-913E-9A58E2CB9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165" y="5853522"/>
              <a:ext cx="539714" cy="360000"/>
            </a:xfrm>
            <a:prstGeom prst="rect">
              <a:avLst/>
            </a:prstGeom>
          </p:spPr>
        </p:pic>
      </p:grpSp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3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4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1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8" y="-272186"/>
            <a:ext cx="7961747" cy="1325563"/>
          </a:xfrm>
        </p:spPr>
        <p:txBody>
          <a:bodyPr>
            <a:normAutofit/>
          </a:bodyPr>
          <a:lstStyle>
            <a:lvl1pPr algn="ctr">
              <a:defRPr sz="2625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4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R. Assmann - EuAPS Kickoff - 28 Feb 2023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941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703907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30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61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69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15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54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11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0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Titolo 1"/>
          <p:cNvSpPr txBox="1">
            <a:spLocks/>
          </p:cNvSpPr>
          <p:nvPr userDrawn="1"/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sz="2800"/>
          </a:p>
        </p:txBody>
      </p:sp>
      <p:sp>
        <p:nvSpPr>
          <p:cNvPr id="9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0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35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07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B000E7-4207-12B4-F83E-BB9A78780B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4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70D01B9-98A4-9D3B-A128-6BDDA26E4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49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142892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264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77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040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82166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84035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3094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5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6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14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653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871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13/06/25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910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5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7" y="6371740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376587" y="6349997"/>
            <a:ext cx="7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8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5" y="6365386"/>
            <a:ext cx="1344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135677-35EC-CA53-8C9E-39ADE7AAD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2" y="250694"/>
            <a:ext cx="1822265" cy="5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1958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0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7" y="1939641"/>
            <a:ext cx="7813967" cy="1043855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1" y="3153931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7" y="376193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003" y="273561"/>
            <a:ext cx="2788151" cy="12612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02493" y="6439389"/>
            <a:ext cx="3309467" cy="33855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No 653782.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0846F4-509B-4FA4-A3BB-D53C82698E9F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11" y="6453036"/>
            <a:ext cx="472111" cy="28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620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80"/>
            <a:ext cx="12192000" cy="40156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2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1"/>
            <a:ext cx="1421141" cy="610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DBE863-E0D1-4AFD-ADD4-862FDCFD6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1892" y="183550"/>
            <a:ext cx="679856" cy="449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9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5" y="6462572"/>
            <a:ext cx="6544711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r>
              <a:rPr lang="en-GB"/>
              <a:t>R. Assmann &amp; M. Ferrario - TIARA - 19 Oct 2022</a:t>
            </a:r>
          </a:p>
        </p:txBody>
      </p:sp>
    </p:spTree>
    <p:extLst>
      <p:ext uri="{BB962C8B-B14F-4D97-AF65-F5344CB8AC3E}">
        <p14:creationId xmlns:p14="http://schemas.microsoft.com/office/powerpoint/2010/main" val="95819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98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70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65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12352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3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9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5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70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21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249"/>
            <a:ext cx="2111379" cy="539751"/>
          </a:xfrm>
          <a:prstGeom prst="rect">
            <a:avLst/>
          </a:prstGeom>
        </p:spPr>
      </p:pic>
      <p:pic>
        <p:nvPicPr>
          <p:cNvPr id="8" name="Picture 2" descr="Image result for clf logo laser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9473" y="136341"/>
            <a:ext cx="770021" cy="75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3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5804955"/>
            <a:ext cx="10985500" cy="558477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70540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0679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5947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4889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603250" y="2124252"/>
            <a:ext cx="4889500" cy="4128316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62" name="Pappardelle con burro al prezzemolo, nocciole tostate e scaglie di parmigiano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46714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3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0.jp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3233-28A5-4BE6-9ECF-91943AB1B905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0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 dirty="0"/>
          </a:p>
        </p:txBody>
      </p:sp>
      <p:sp>
        <p:nvSpPr>
          <p:cNvPr id="4" name="Titolo Testo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7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86349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49" r:id="rId14"/>
    <p:sldLayoutId id="2147484450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R. </a:t>
            </a:r>
            <a:r>
              <a:rPr lang="en-GB" dirty="0" err="1"/>
              <a:t>Assmann</a:t>
            </a:r>
            <a:r>
              <a:rPr lang="en-GB" dirty="0"/>
              <a:t> - EuAPS </a:t>
            </a:r>
            <a:r>
              <a:rPr lang="en-GB" dirty="0" err="1"/>
              <a:t>Kickoff</a:t>
            </a:r>
            <a:r>
              <a:rPr lang="en-GB" dirty="0"/>
              <a:t>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E02D7F-D305-1A25-E550-CE108B0614D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39" y="62737"/>
            <a:ext cx="1572931" cy="8648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9AE9434-113A-1FB8-6529-223D44E88F9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  <p:sldLayoutId id="2147484693" r:id="rId13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48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dt="0"/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6F93EE-4C28-9D71-8994-C9801F35A90F}"/>
              </a:ext>
            </a:extLst>
          </p:cNvPr>
          <p:cNvGrpSpPr/>
          <p:nvPr/>
        </p:nvGrpSpPr>
        <p:grpSpPr>
          <a:xfrm>
            <a:off x="2102923" y="2251494"/>
            <a:ext cx="9005451" cy="1921530"/>
            <a:chOff x="3471990" y="2100371"/>
            <a:chExt cx="7963518" cy="1921530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858D7EB2-A12D-B475-1B27-469ED296966C}"/>
                </a:ext>
              </a:extLst>
            </p:cNvPr>
            <p:cNvSpPr txBox="1">
              <a:spLocks/>
            </p:cNvSpPr>
            <p:nvPr/>
          </p:nvSpPr>
          <p:spPr>
            <a:xfrm>
              <a:off x="3471990" y="2100371"/>
              <a:ext cx="7820025" cy="9741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20" tIns="45720" rIns="45720" bIns="45720" anchor="b">
              <a:noAutofit/>
            </a:bodyPr>
            <a:lstStyle>
              <a:lvl1pPr marL="0" marR="0" indent="0" algn="l" defTabSz="18288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600" b="0" i="0" u="none" strike="noStrike" cap="none" spc="0" baseline="0">
                  <a:solidFill>
                    <a:srgbClr val="FFFFFF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1pPr>
              <a:lvl2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algn="ctr" defTabSz="914400">
                <a:defRPr/>
              </a:pPr>
              <a:r>
                <a:rPr lang="en-GB" sz="4000" b="1" dirty="0">
                  <a:solidFill>
                    <a:prstClr val="white"/>
                  </a:solidFill>
                  <a:ea typeface="Helvetica Neue"/>
                  <a:cs typeface="Helvetica Neue"/>
                </a:rPr>
                <a:t>Chapter 11: FEL and Undulators</a:t>
              </a: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9DE95386-71B5-40A5-D6A1-FBA8068BAF15}"/>
                </a:ext>
              </a:extLst>
            </p:cNvPr>
            <p:cNvSpPr txBox="1">
              <a:spLocks/>
            </p:cNvSpPr>
            <p:nvPr/>
          </p:nvSpPr>
          <p:spPr>
            <a:xfrm>
              <a:off x="3471990" y="3203731"/>
              <a:ext cx="7963518" cy="81817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20" tIns="45720" rIns="45720" bIns="45720" numCol="1" spcCol="38100">
              <a:noAutofit/>
            </a:bodyPr>
            <a:lstStyle>
              <a:lvl1pPr marL="0" marR="0" indent="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4572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2pPr>
              <a:lvl3pPr marL="0" marR="0" indent="9144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3pPr>
              <a:lvl4pPr marL="0" marR="0" indent="13716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4pPr>
              <a:lvl5pPr marL="0" marR="0" indent="18288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5pPr>
              <a:lvl6pPr marL="36576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42672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48768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54864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alibri"/>
                </a:rPr>
                <a:t>L. Giannessi</a:t>
              </a:r>
              <a:endParaRPr lang="en-GB" sz="2800" dirty="0">
                <a:solidFill>
                  <a:schemeClr val="bg1"/>
                </a:solidFill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i="1" dirty="0">
                  <a:solidFill>
                    <a:schemeClr val="bg1"/>
                  </a:solidFill>
                  <a:ea typeface="+mn-ea"/>
                  <a:cs typeface="+mn-cs"/>
                </a:rPr>
                <a:t>on behalf of the WA6 collaboration team: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i="1" dirty="0">
                  <a:solidFill>
                    <a:schemeClr val="bg1"/>
                  </a:solidFill>
                  <a:ea typeface="+mn-ea"/>
                  <a:cs typeface="+mn-cs"/>
                </a:rPr>
                <a:t>F. </a:t>
              </a:r>
              <a:r>
                <a:rPr lang="en-GB" sz="1800" i="1" dirty="0" err="1">
                  <a:solidFill>
                    <a:schemeClr val="bg1"/>
                  </a:solidFill>
                  <a:ea typeface="+mn-ea"/>
                  <a:cs typeface="+mn-cs"/>
                </a:rPr>
                <a:t>Curciarello</a:t>
              </a:r>
              <a:r>
                <a:rPr lang="en-GB" sz="1800" i="1" dirty="0">
                  <a:solidFill>
                    <a:schemeClr val="bg1"/>
                  </a:solidFill>
                  <a:ea typeface="+mn-ea"/>
                  <a:cs typeface="+mn-cs"/>
                </a:rPr>
                <a:t>, F. Nguyen, A. Petralia (ENEA),</a:t>
              </a:r>
            </a:p>
            <a:p>
              <a:pPr algn="ctr" defTabSz="457200">
                <a:spcBef>
                  <a:spcPts val="500"/>
                </a:spcBef>
                <a:defRPr/>
              </a:pPr>
              <a:r>
                <a:rPr lang="en-GB" sz="1800" i="1" dirty="0">
                  <a:solidFill>
                    <a:schemeClr val="bg1"/>
                  </a:solidFill>
                </a:rPr>
                <a:t>Vittoria Petrillo (Un. Milano)</a:t>
              </a:r>
              <a:r>
                <a:rPr lang="en-GB" sz="1800" i="1" dirty="0">
                  <a:solidFill>
                    <a:schemeClr val="bg1"/>
                  </a:solidFill>
                  <a:ea typeface="+mn-ea"/>
                  <a:cs typeface="+mn-cs"/>
                </a:rPr>
                <a:t> </a:t>
              </a:r>
            </a:p>
            <a:p>
              <a:pPr lvl="0" algn="ctr" defTabSz="457200">
                <a:spcBef>
                  <a:spcPts val="500"/>
                </a:spcBef>
                <a:defRPr/>
              </a:pPr>
              <a:r>
                <a:rPr lang="en-GB" sz="1800" i="1" dirty="0">
                  <a:solidFill>
                    <a:schemeClr val="bg1"/>
                  </a:solidFill>
                  <a:ea typeface="+mn-ea"/>
                  <a:cs typeface="+mn-cs"/>
                </a:rPr>
                <a:t>I. </a:t>
              </a:r>
              <a:r>
                <a:rPr lang="en-GB" sz="1800" i="1" dirty="0" err="1">
                  <a:solidFill>
                    <a:schemeClr val="bg1"/>
                  </a:solidFill>
                  <a:ea typeface="+mn-ea"/>
                  <a:cs typeface="+mn-cs"/>
                </a:rPr>
                <a:t>Balossino</a:t>
              </a:r>
              <a:r>
                <a:rPr lang="en-GB" sz="1800" i="1" dirty="0">
                  <a:solidFill>
                    <a:schemeClr val="bg1"/>
                  </a:solidFill>
                  <a:ea typeface="+mn-ea"/>
                  <a:cs typeface="+mn-cs"/>
                </a:rPr>
                <a:t>, M. Del Franco, M. Galletti, A. </a:t>
              </a:r>
              <a:r>
                <a:rPr lang="en-GB" sz="1800" i="1" dirty="0" err="1">
                  <a:solidFill>
                    <a:schemeClr val="bg1"/>
                  </a:solidFill>
                  <a:ea typeface="+mn-ea"/>
                  <a:cs typeface="+mn-cs"/>
                </a:rPr>
                <a:t>Giribono</a:t>
              </a:r>
              <a:r>
                <a:rPr lang="en-GB" sz="1800" i="1" dirty="0">
                  <a:solidFill>
                    <a:schemeClr val="bg1"/>
                  </a:solidFill>
                  <a:ea typeface="+mn-ea"/>
                  <a:cs typeface="+mn-cs"/>
                </a:rPr>
                <a:t>, A. Ghigo, </a:t>
              </a:r>
              <a:r>
                <a:rPr lang="en-GB" sz="1800" i="1" dirty="0">
                  <a:solidFill>
                    <a:schemeClr val="bg1"/>
                  </a:solidFill>
                </a:rPr>
                <a:t>M. </a:t>
              </a:r>
              <a:r>
                <a:rPr lang="en-GB" sz="1800" i="1" dirty="0" err="1">
                  <a:solidFill>
                    <a:schemeClr val="bg1"/>
                  </a:solidFill>
                </a:rPr>
                <a:t>Opromolla</a:t>
              </a:r>
              <a:r>
                <a:rPr lang="en-GB" sz="1800" i="1" dirty="0">
                  <a:solidFill>
                    <a:schemeClr val="bg1"/>
                  </a:solidFill>
                </a:rPr>
                <a:t>, </a:t>
              </a:r>
              <a:r>
                <a:rPr lang="en-GB" sz="1800" i="1" dirty="0">
                  <a:solidFill>
                    <a:schemeClr val="bg1"/>
                  </a:solidFill>
                  <a:ea typeface="+mn-ea"/>
                  <a:cs typeface="+mn-cs"/>
                </a:rPr>
                <a:t>L. Sabbatini, A. </a:t>
              </a:r>
              <a:r>
                <a:rPr lang="en-GB" sz="1800" i="1" dirty="0" err="1">
                  <a:solidFill>
                    <a:schemeClr val="bg1"/>
                  </a:solidFill>
                  <a:ea typeface="+mn-ea"/>
                  <a:cs typeface="+mn-cs"/>
                </a:rPr>
                <a:t>Selce</a:t>
              </a:r>
              <a:r>
                <a:rPr lang="en-GB" sz="1800" i="1" dirty="0">
                  <a:solidFill>
                    <a:schemeClr val="bg1"/>
                  </a:solidFill>
                  <a:ea typeface="+mn-ea"/>
                  <a:cs typeface="+mn-cs"/>
                </a:rPr>
                <a:t>, C. Vaccarezza, A. Vannozzi,  F. Villa  (</a:t>
              </a:r>
              <a:r>
                <a:rPr lang="en-GB" sz="1800" i="1" dirty="0" err="1">
                  <a:solidFill>
                    <a:schemeClr val="bg1"/>
                  </a:solidFill>
                  <a:ea typeface="+mn-ea"/>
                  <a:cs typeface="+mn-cs"/>
                </a:rPr>
                <a:t>Laboratori</a:t>
              </a:r>
              <a:r>
                <a:rPr lang="en-GB" sz="1800" i="1" dirty="0">
                  <a:solidFill>
                    <a:schemeClr val="bg1"/>
                  </a:solidFill>
                  <a:ea typeface="+mn-ea"/>
                  <a:cs typeface="+mn-cs"/>
                </a:rPr>
                <a:t> </a:t>
              </a:r>
              <a:r>
                <a:rPr lang="en-GB" sz="1800" i="1" dirty="0" err="1">
                  <a:solidFill>
                    <a:schemeClr val="bg1"/>
                  </a:solidFill>
                  <a:ea typeface="+mn-ea"/>
                  <a:cs typeface="+mn-cs"/>
                </a:rPr>
                <a:t>Nazionali</a:t>
              </a:r>
              <a:r>
                <a:rPr lang="en-GB" sz="1800" i="1" dirty="0">
                  <a:solidFill>
                    <a:schemeClr val="bg1"/>
                  </a:solidFill>
                  <a:ea typeface="+mn-ea"/>
                  <a:cs typeface="+mn-cs"/>
                </a:rPr>
                <a:t> di Frascati)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2800" dirty="0">
                <a:solidFill>
                  <a:schemeClr val="bg1"/>
                </a:solidFill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2800" dirty="0">
                <a:solidFill>
                  <a:schemeClr val="bg1"/>
                </a:solidFill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2800" dirty="0">
                <a:solidFill>
                  <a:schemeClr val="bg1"/>
                </a:solidFill>
                <a:ea typeface="+mn-ea"/>
                <a:cs typeface="+mn-cs"/>
              </a:endParaRPr>
            </a:p>
          </p:txBody>
        </p:sp>
      </p:grpSp>
      <p:sp>
        <p:nvSpPr>
          <p:cNvPr id="4" name="Freeform 3" descr="A blue background with yellow stars  Description automatically generated with low confidence">
            <a:extLst>
              <a:ext uri="{FF2B5EF4-FFF2-40B4-BE49-F238E27FC236}">
                <a16:creationId xmlns:a16="http://schemas.microsoft.com/office/drawing/2014/main" id="{FC243C57-3F4E-8A92-5C10-D978C7EFD7AD}"/>
              </a:ext>
            </a:extLst>
          </p:cNvPr>
          <p:cNvSpPr/>
          <p:nvPr/>
        </p:nvSpPr>
        <p:spPr>
          <a:xfrm>
            <a:off x="534197" y="5979609"/>
            <a:ext cx="815724" cy="540000"/>
          </a:xfrm>
          <a:custGeom>
            <a:avLst/>
            <a:gdLst/>
            <a:ahLst/>
            <a:cxnLst/>
            <a:rect l="l" t="t" r="r" b="b"/>
            <a:pathLst>
              <a:path w="815724" h="540000">
                <a:moveTo>
                  <a:pt x="0" y="0"/>
                </a:moveTo>
                <a:lnTo>
                  <a:pt x="815724" y="0"/>
                </a:lnTo>
                <a:lnTo>
                  <a:pt x="815724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6" b="-96"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40FA1B7-5D18-B55E-47CF-BCDFA7DC8B43}"/>
              </a:ext>
            </a:extLst>
          </p:cNvPr>
          <p:cNvSpPr txBox="1"/>
          <p:nvPr/>
        </p:nvSpPr>
        <p:spPr>
          <a:xfrm>
            <a:off x="1424848" y="6007478"/>
            <a:ext cx="334903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9"/>
              </a:lnSpc>
            </a:pPr>
            <a:r>
              <a:rPr lang="en-US" sz="1200" spc="11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This project has received funding from the European Union´s Horizon Europe research and innovation program under grant agreement No. 101079773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13CBF-C0A3-974C-06EC-0B493B2DC357}"/>
              </a:ext>
            </a:extLst>
          </p:cNvPr>
          <p:cNvSpPr txBox="1"/>
          <p:nvPr/>
        </p:nvSpPr>
        <p:spPr>
          <a:xfrm>
            <a:off x="7171980" y="6015945"/>
            <a:ext cx="403413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473E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 TDR Review Committee Meeting</a:t>
            </a:r>
            <a:endParaRPr lang="en-IT" sz="1400" dirty="0">
              <a:solidFill>
                <a:srgbClr val="473E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GB" sz="2000" dirty="0">
                <a:solidFill>
                  <a:srgbClr val="473E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16-18, 2025</a:t>
            </a:r>
            <a:endParaRPr lang="en-IT" sz="1400" dirty="0">
              <a:solidFill>
                <a:srgbClr val="473E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54634-C59D-9173-4287-7728BFB27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B89228-D8F0-B03B-7FB8-67AB8F9C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AQUA FEL and </a:t>
            </a:r>
            <a:r>
              <a:rPr lang="it-IT" dirty="0" err="1"/>
              <a:t>Undulators</a:t>
            </a:r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68D00-31BD-10BA-6178-64583E1D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316" b="26000"/>
          <a:stretch/>
        </p:blipFill>
        <p:spPr>
          <a:xfrm>
            <a:off x="275587" y="1670859"/>
            <a:ext cx="11379570" cy="3735976"/>
          </a:xfrm>
          <a:prstGeom prst="rect">
            <a:avLst/>
          </a:prstGeom>
        </p:spPr>
      </p:pic>
      <p:sp>
        <p:nvSpPr>
          <p:cNvPr id="7" name="Doughnut 6">
            <a:extLst>
              <a:ext uri="{FF2B5EF4-FFF2-40B4-BE49-F238E27FC236}">
                <a16:creationId xmlns:a16="http://schemas.microsoft.com/office/drawing/2014/main" id="{4BD3E75E-F134-FEC5-D040-600661C81234}"/>
              </a:ext>
            </a:extLst>
          </p:cNvPr>
          <p:cNvSpPr/>
          <p:nvPr/>
        </p:nvSpPr>
        <p:spPr>
          <a:xfrm>
            <a:off x="5021259" y="3077283"/>
            <a:ext cx="2040553" cy="249811"/>
          </a:xfrm>
          <a:prstGeom prst="donut">
            <a:avLst>
              <a:gd name="adj" fmla="val 69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0DD577-466C-BDE1-6092-1C2B4BF1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6" y="1"/>
            <a:ext cx="7961747" cy="766576"/>
          </a:xfrm>
        </p:spPr>
        <p:txBody>
          <a:bodyPr/>
          <a:lstStyle/>
          <a:p>
            <a:r>
              <a:rPr lang="en-IT" sz="2800"/>
              <a:t>Chapter</a:t>
            </a:r>
            <a:r>
              <a:rPr lang="it-IT" sz="2800" dirty="0"/>
              <a:t> 11</a:t>
            </a:r>
            <a:endParaRPr lang="en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2C10590-273F-8766-1A78-160F75B3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65" y="876911"/>
            <a:ext cx="6339094" cy="55018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8BA81D59-D92A-9E27-34E1-60FFCC1F0EDF}"/>
              </a:ext>
            </a:extLst>
          </p:cNvPr>
          <p:cNvSpPr/>
          <p:nvPr/>
        </p:nvSpPr>
        <p:spPr>
          <a:xfrm>
            <a:off x="6841476" y="1277957"/>
            <a:ext cx="209320" cy="85931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2B1DCC87-BD08-C942-FD41-312156498703}"/>
              </a:ext>
            </a:extLst>
          </p:cNvPr>
          <p:cNvSpPr/>
          <p:nvPr/>
        </p:nvSpPr>
        <p:spPr>
          <a:xfrm>
            <a:off x="6850657" y="2168487"/>
            <a:ext cx="189121" cy="48657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arentesi graffa chiusa 8">
            <a:extLst>
              <a:ext uri="{FF2B5EF4-FFF2-40B4-BE49-F238E27FC236}">
                <a16:creationId xmlns:a16="http://schemas.microsoft.com/office/drawing/2014/main" id="{0A1B6730-6B18-9494-8AAB-94CE2A6BC1D7}"/>
              </a:ext>
            </a:extLst>
          </p:cNvPr>
          <p:cNvSpPr/>
          <p:nvPr/>
        </p:nvSpPr>
        <p:spPr>
          <a:xfrm>
            <a:off x="6839640" y="2763397"/>
            <a:ext cx="222172" cy="146707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entesi graffa chiusa 9">
            <a:extLst>
              <a:ext uri="{FF2B5EF4-FFF2-40B4-BE49-F238E27FC236}">
                <a16:creationId xmlns:a16="http://schemas.microsoft.com/office/drawing/2014/main" id="{7562F1F3-680C-367A-A82C-D943CE2E6D3A}"/>
              </a:ext>
            </a:extLst>
          </p:cNvPr>
          <p:cNvSpPr/>
          <p:nvPr/>
        </p:nvSpPr>
        <p:spPr>
          <a:xfrm>
            <a:off x="6837804" y="4325956"/>
            <a:ext cx="212991" cy="107230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arentesi graffa chiusa 10">
            <a:extLst>
              <a:ext uri="{FF2B5EF4-FFF2-40B4-BE49-F238E27FC236}">
                <a16:creationId xmlns:a16="http://schemas.microsoft.com/office/drawing/2014/main" id="{E38D50A7-CCC5-39E8-CBD9-8E38BCF4B942}"/>
              </a:ext>
            </a:extLst>
          </p:cNvPr>
          <p:cNvSpPr/>
          <p:nvPr/>
        </p:nvSpPr>
        <p:spPr>
          <a:xfrm>
            <a:off x="6824951" y="5436824"/>
            <a:ext cx="236861" cy="91991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EE77F1-2956-8CAD-CCF2-6E6C7D19B265}"/>
              </a:ext>
            </a:extLst>
          </p:cNvPr>
          <p:cNvSpPr txBox="1"/>
          <p:nvPr/>
        </p:nvSpPr>
        <p:spPr>
          <a:xfrm>
            <a:off x="7149947" y="1355075"/>
            <a:ext cx="37718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Definition of undulator type, period,</a:t>
            </a:r>
          </a:p>
          <a:p>
            <a:r>
              <a:rPr lang="en-GB" dirty="0"/>
              <a:t>length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D8B0B3-339C-9214-AF9F-578064021ABF}"/>
              </a:ext>
            </a:extLst>
          </p:cNvPr>
          <p:cNvSpPr txBox="1"/>
          <p:nvPr/>
        </p:nvSpPr>
        <p:spPr>
          <a:xfrm>
            <a:off x="7115061" y="2047302"/>
            <a:ext cx="49043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Tuning range, expected performances, beam transport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C1D52B-26CA-B2D0-4A98-0248EB038D28}"/>
              </a:ext>
            </a:extLst>
          </p:cNvPr>
          <p:cNvSpPr txBox="1"/>
          <p:nvPr/>
        </p:nvSpPr>
        <p:spPr>
          <a:xfrm>
            <a:off x="7080174" y="3169187"/>
            <a:ext cx="49043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APPLE–X Magnetic model, good field region, field integrals, trajectory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36D91A4-5A05-711D-D3D9-298A179AA378}"/>
              </a:ext>
            </a:extLst>
          </p:cNvPr>
          <p:cNvSpPr txBox="1"/>
          <p:nvPr/>
        </p:nvSpPr>
        <p:spPr>
          <a:xfrm>
            <a:off x="7067321" y="4511409"/>
            <a:ext cx="49043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Consideration on magnetic forces,  mechanical design, positioning , temperature stability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0E0607-4060-46B5-D480-8C83105BCD0C}"/>
              </a:ext>
            </a:extLst>
          </p:cNvPr>
          <p:cNvSpPr txBox="1"/>
          <p:nvPr/>
        </p:nvSpPr>
        <p:spPr>
          <a:xfrm>
            <a:off x="7109552" y="5677361"/>
            <a:ext cx="49043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Magnetic design of phase shifters</a:t>
            </a:r>
          </a:p>
        </p:txBody>
      </p:sp>
    </p:spTree>
    <p:extLst>
      <p:ext uri="{BB962C8B-B14F-4D97-AF65-F5344CB8AC3E}">
        <p14:creationId xmlns:p14="http://schemas.microsoft.com/office/powerpoint/2010/main" val="113215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70246-16E9-118D-3E2D-1A5B13DC2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3942C6-B4A8-FDFD-B00D-9DF00CC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6" y="1"/>
            <a:ext cx="7961747" cy="766576"/>
          </a:xfrm>
        </p:spPr>
        <p:txBody>
          <a:bodyPr/>
          <a:lstStyle/>
          <a:p>
            <a:r>
              <a:rPr lang="en-IT" sz="2800"/>
              <a:t>Chapter</a:t>
            </a:r>
            <a:r>
              <a:rPr lang="it-IT" sz="2800" dirty="0"/>
              <a:t> 11</a:t>
            </a:r>
            <a:endParaRPr lang="en-IT" dirty="0"/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5F059ACE-424C-956C-8853-1D921A1A83D8}"/>
              </a:ext>
            </a:extLst>
          </p:cNvPr>
          <p:cNvSpPr/>
          <p:nvPr/>
        </p:nvSpPr>
        <p:spPr>
          <a:xfrm>
            <a:off x="6687238" y="1046603"/>
            <a:ext cx="198303" cy="76016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FB397943-5B51-9C44-6B6A-BF2333CD60A0}"/>
              </a:ext>
            </a:extLst>
          </p:cNvPr>
          <p:cNvSpPr/>
          <p:nvPr/>
        </p:nvSpPr>
        <p:spPr>
          <a:xfrm>
            <a:off x="6685403" y="1860013"/>
            <a:ext cx="222173" cy="127979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arentesi graffa chiusa 8">
            <a:extLst>
              <a:ext uri="{FF2B5EF4-FFF2-40B4-BE49-F238E27FC236}">
                <a16:creationId xmlns:a16="http://schemas.microsoft.com/office/drawing/2014/main" id="{FCB02FB1-5AAB-CAE3-AD49-0DFF07C7DF94}"/>
              </a:ext>
            </a:extLst>
          </p:cNvPr>
          <p:cNvSpPr/>
          <p:nvPr/>
        </p:nvSpPr>
        <p:spPr>
          <a:xfrm>
            <a:off x="6687239" y="3205909"/>
            <a:ext cx="231354" cy="28643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65DC792-21BA-4548-630F-6A60E65AB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4" y="933450"/>
            <a:ext cx="6465762" cy="27902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05A005-283A-F251-7E01-771A57E03673}"/>
              </a:ext>
            </a:extLst>
          </p:cNvPr>
          <p:cNvSpPr txBox="1"/>
          <p:nvPr/>
        </p:nvSpPr>
        <p:spPr>
          <a:xfrm>
            <a:off x="6944299" y="1083327"/>
            <a:ext cx="49043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Analysis of tolerances: injection jitters, magnetic errors, quadrupole misalignments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5E91B3-C2CF-79DF-1202-9AA29D8DB1E2}"/>
              </a:ext>
            </a:extLst>
          </p:cNvPr>
          <p:cNvSpPr txBox="1"/>
          <p:nvPr/>
        </p:nvSpPr>
        <p:spPr>
          <a:xfrm>
            <a:off x="6953480" y="2139110"/>
            <a:ext cx="49043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Design of the vacuum chamber, wakefields, vacuum properties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8758CE9-29C2-0391-5380-150F774C3FD8}"/>
              </a:ext>
            </a:extLst>
          </p:cNvPr>
          <p:cNvSpPr txBox="1"/>
          <p:nvPr/>
        </p:nvSpPr>
        <p:spPr>
          <a:xfrm>
            <a:off x="6951643" y="3018623"/>
            <a:ext cx="49043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Intra-undulator sections: quadrupoles, steerers, BPM, flags, </a:t>
            </a:r>
          </a:p>
        </p:txBody>
      </p:sp>
    </p:spTree>
    <p:extLst>
      <p:ext uri="{BB962C8B-B14F-4D97-AF65-F5344CB8AC3E}">
        <p14:creationId xmlns:p14="http://schemas.microsoft.com/office/powerpoint/2010/main" val="85014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F29B93-3003-9226-E7A7-C995153C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Global Goals:</a:t>
            </a:r>
            <a:br>
              <a:rPr lang="en-GB" sz="2800" dirty="0"/>
            </a:br>
            <a:r>
              <a:rPr lang="en-GB" sz="2800" dirty="0"/>
              <a:t>  (Brief description of system objectives and specs)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E67E2BE-55F4-2DB5-DC14-D3592927B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44" y="1345742"/>
            <a:ext cx="3429000" cy="134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D653D9B-3A13-EF9B-9C05-67CB435CA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12" y="3564416"/>
            <a:ext cx="4748040" cy="27041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DA1E2F0-8557-C872-AEE5-CA815B146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157" y="1022578"/>
            <a:ext cx="5048077" cy="52184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D5D08B-D0E6-28C8-08B6-8E9ECFD39F74}"/>
              </a:ext>
            </a:extLst>
          </p:cNvPr>
          <p:cNvSpPr txBox="1"/>
          <p:nvPr/>
        </p:nvSpPr>
        <p:spPr>
          <a:xfrm>
            <a:off x="1465244" y="958468"/>
            <a:ext cx="280371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Minimal beam parameters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472E5D-BAF6-CEF4-EA7C-A1CDF101467C}"/>
              </a:ext>
            </a:extLst>
          </p:cNvPr>
          <p:cNvSpPr txBox="1"/>
          <p:nvPr/>
        </p:nvSpPr>
        <p:spPr>
          <a:xfrm>
            <a:off x="1176970" y="2983736"/>
            <a:ext cx="337137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Tuning range and performances </a:t>
            </a:r>
          </a:p>
          <a:p>
            <a:pPr algn="ctr"/>
            <a:r>
              <a:rPr lang="en-GB" sz="1200" dirty="0"/>
              <a:t>(Circular pol. in the example)</a:t>
            </a:r>
          </a:p>
        </p:txBody>
      </p:sp>
    </p:spTree>
    <p:extLst>
      <p:ext uri="{BB962C8B-B14F-4D97-AF65-F5344CB8AC3E}">
        <p14:creationId xmlns:p14="http://schemas.microsoft.com/office/powerpoint/2010/main" val="89404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7A20A0-1901-1E27-1D5D-4F27024E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50" y="-272186"/>
            <a:ext cx="9294470" cy="1325563"/>
          </a:xfrm>
        </p:spPr>
        <p:txBody>
          <a:bodyPr>
            <a:normAutofit/>
          </a:bodyPr>
          <a:lstStyle/>
          <a:p>
            <a:pPr algn="ctr" fontAlgn="ctr"/>
            <a:r>
              <a:rPr lang="en-GB" sz="2800" dirty="0"/>
              <a:t>Achievements:</a:t>
            </a:r>
            <a:br>
              <a:rPr lang="en-GB" sz="2800" dirty="0"/>
            </a:br>
            <a:r>
              <a:rPr lang="en-GB" sz="2800" u="none" strike="noStrike" dirty="0">
                <a:solidFill>
                  <a:srgbClr val="0070C0"/>
                </a:solidFill>
                <a:effectLst/>
              </a:rPr>
              <a:t>Technological Readiness Level </a:t>
            </a:r>
            <a:r>
              <a:rPr lang="en-GB" sz="2800" dirty="0">
                <a:solidFill>
                  <a:srgbClr val="0070C0"/>
                </a:solidFill>
              </a:rPr>
              <a:t>(Sub-Components) </a:t>
            </a:r>
            <a:endParaRPr lang="en-GB" sz="2800" b="0" i="0" u="none" strike="noStrike" dirty="0">
              <a:solidFill>
                <a:srgbClr val="0070C0"/>
              </a:solidFill>
              <a:effectLst/>
              <a:latin typeface="Aptos Narrow" panose="020B00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2C3F42-7243-99DE-09EB-E680B5C86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46891"/>
              </p:ext>
            </p:extLst>
          </p:nvPr>
        </p:nvGraphicFramePr>
        <p:xfrm>
          <a:off x="342967" y="1315139"/>
          <a:ext cx="6161444" cy="4467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164">
                  <a:extLst>
                    <a:ext uri="{9D8B030D-6E8A-4147-A177-3AD203B41FA5}">
                      <a16:colId xmlns:a16="http://schemas.microsoft.com/office/drawing/2014/main" val="2549708162"/>
                    </a:ext>
                  </a:extLst>
                </a:gridCol>
                <a:gridCol w="465024">
                  <a:extLst>
                    <a:ext uri="{9D8B030D-6E8A-4147-A177-3AD203B41FA5}">
                      <a16:colId xmlns:a16="http://schemas.microsoft.com/office/drawing/2014/main" val="2234510333"/>
                    </a:ext>
                  </a:extLst>
                </a:gridCol>
                <a:gridCol w="685169">
                  <a:extLst>
                    <a:ext uri="{9D8B030D-6E8A-4147-A177-3AD203B41FA5}">
                      <a16:colId xmlns:a16="http://schemas.microsoft.com/office/drawing/2014/main" val="459689667"/>
                    </a:ext>
                  </a:extLst>
                </a:gridCol>
                <a:gridCol w="441553">
                  <a:extLst>
                    <a:ext uri="{9D8B030D-6E8A-4147-A177-3AD203B41FA5}">
                      <a16:colId xmlns:a16="http://schemas.microsoft.com/office/drawing/2014/main" val="3061607853"/>
                    </a:ext>
                  </a:extLst>
                </a:gridCol>
                <a:gridCol w="441553">
                  <a:extLst>
                    <a:ext uri="{9D8B030D-6E8A-4147-A177-3AD203B41FA5}">
                      <a16:colId xmlns:a16="http://schemas.microsoft.com/office/drawing/2014/main" val="2667825462"/>
                    </a:ext>
                  </a:extLst>
                </a:gridCol>
                <a:gridCol w="441553">
                  <a:extLst>
                    <a:ext uri="{9D8B030D-6E8A-4147-A177-3AD203B41FA5}">
                      <a16:colId xmlns:a16="http://schemas.microsoft.com/office/drawing/2014/main" val="508030897"/>
                    </a:ext>
                  </a:extLst>
                </a:gridCol>
                <a:gridCol w="441553">
                  <a:extLst>
                    <a:ext uri="{9D8B030D-6E8A-4147-A177-3AD203B41FA5}">
                      <a16:colId xmlns:a16="http://schemas.microsoft.com/office/drawing/2014/main" val="4290141733"/>
                    </a:ext>
                  </a:extLst>
                </a:gridCol>
                <a:gridCol w="441553">
                  <a:extLst>
                    <a:ext uri="{9D8B030D-6E8A-4147-A177-3AD203B41FA5}">
                      <a16:colId xmlns:a16="http://schemas.microsoft.com/office/drawing/2014/main" val="4162994904"/>
                    </a:ext>
                  </a:extLst>
                </a:gridCol>
                <a:gridCol w="441553">
                  <a:extLst>
                    <a:ext uri="{9D8B030D-6E8A-4147-A177-3AD203B41FA5}">
                      <a16:colId xmlns:a16="http://schemas.microsoft.com/office/drawing/2014/main" val="3646892904"/>
                    </a:ext>
                  </a:extLst>
                </a:gridCol>
                <a:gridCol w="1466769">
                  <a:extLst>
                    <a:ext uri="{9D8B030D-6E8A-4147-A177-3AD203B41FA5}">
                      <a16:colId xmlns:a16="http://schemas.microsoft.com/office/drawing/2014/main" val="2677205780"/>
                    </a:ext>
                  </a:extLst>
                </a:gridCol>
              </a:tblGrid>
              <a:tr h="4731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Sub - systems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TRL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Comments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334404"/>
                  </a:ext>
                </a:extLst>
              </a:tr>
              <a:tr h="4595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FEL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FEL design based on reliable simulations (Genesis 1.3) and calculations which were benchmarked with real devices.</a:t>
                      </a: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509872"/>
                  </a:ext>
                </a:extLst>
              </a:tr>
              <a:tr h="60601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Undulators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</a:rPr>
                        <a:t>Short period undulators were realised at many facilities, including SPARC_LAB</a:t>
                      </a:r>
                    </a:p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</a:rPr>
                        <a:t>Apple X - Type undulators Technology demonstrated in other facilities (</a:t>
                      </a:r>
                      <a:r>
                        <a:rPr lang="en-GB" sz="1200" u="none" strike="noStrike" dirty="0" err="1">
                          <a:effectLst/>
                        </a:rPr>
                        <a:t>SwissFEL</a:t>
                      </a:r>
                      <a:r>
                        <a:rPr lang="en-GB" sz="1200" u="none" strike="noStrike" dirty="0">
                          <a:effectLst/>
                        </a:rPr>
                        <a:t>, EuXFEL,  etc.)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625964"/>
                  </a:ext>
                </a:extLst>
              </a:tr>
              <a:tr h="4595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Phase shifters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Phase shifters are operational at most multi-undulator FEL beamlines</a:t>
                      </a: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27771"/>
                  </a:ext>
                </a:extLst>
              </a:tr>
              <a:tr h="4595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Vacuum chamber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Vacuum chamber with 300 μm walls, tolerance on alignment 500 μm. Vacuum levels simulated in comparable operational environment.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60410"/>
                  </a:ext>
                </a:extLst>
              </a:tr>
              <a:tr h="4595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Quadrupoles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Quadrupoles are within standard parameters</a:t>
                      </a: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246647"/>
                  </a:ext>
                </a:extLst>
              </a:tr>
              <a:tr h="4595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Steerers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In-air steerers with the required specifications are standard at many facilities</a:t>
                      </a: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548519"/>
                  </a:ext>
                </a:extLst>
              </a:tr>
              <a:tr h="4595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C-BPM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Cavity BPM with the required specifications are available at PSI (add reference)</a:t>
                      </a: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03099"/>
                  </a:ext>
                </a:extLst>
              </a:tr>
              <a:tr h="4595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YAG – CCD- Diagnostics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Standard hardware </a:t>
                      </a: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15955"/>
                  </a:ext>
                </a:extLst>
              </a:tr>
              <a:tr h="171008">
                <a:tc>
                  <a:txBody>
                    <a:bodyPr/>
                    <a:lstStyle/>
                    <a:p>
                      <a:pPr algn="ctr" fontAlgn="b"/>
                      <a:endParaRPr lang="en-I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n-I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extLst>
                  <a:ext uri="{0D108BD9-81ED-4DB2-BD59-A6C34878D82A}">
                    <a16:rowId xmlns:a16="http://schemas.microsoft.com/office/drawing/2014/main" val="69525018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F2D25D-7D76-C8AD-9763-3547569CF6E9}"/>
              </a:ext>
            </a:extLst>
          </p:cNvPr>
          <p:cNvGraphicFramePr>
            <a:graphicFrameLocks noGrp="1"/>
          </p:cNvGraphicFramePr>
          <p:nvPr/>
        </p:nvGraphicFramePr>
        <p:xfrm>
          <a:off x="6921662" y="1312223"/>
          <a:ext cx="4791918" cy="4759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315">
                  <a:extLst>
                    <a:ext uri="{9D8B030D-6E8A-4147-A177-3AD203B41FA5}">
                      <a16:colId xmlns:a16="http://schemas.microsoft.com/office/drawing/2014/main" val="745148256"/>
                    </a:ext>
                  </a:extLst>
                </a:gridCol>
                <a:gridCol w="4038603">
                  <a:extLst>
                    <a:ext uri="{9D8B030D-6E8A-4147-A177-3AD203B41FA5}">
                      <a16:colId xmlns:a16="http://schemas.microsoft.com/office/drawing/2014/main" val="4280729167"/>
                    </a:ext>
                  </a:extLst>
                </a:gridCol>
              </a:tblGrid>
              <a:tr h="3815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TRL LEVEL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TRL Description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ctr"/>
                </a:tc>
                <a:extLst>
                  <a:ext uri="{0D108BD9-81ED-4DB2-BD59-A6C34878D82A}">
                    <a16:rowId xmlns:a16="http://schemas.microsoft.com/office/drawing/2014/main" val="4082458884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>
                          <a:effectLst/>
                        </a:rPr>
                        <a:t>Basic principles observed – Scientific research begins to be translated into applied research and development (R&amp;D).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3044451045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>
                          <a:effectLst/>
                        </a:rPr>
                        <a:t>Technology concept formulated – The basic principles are explored and practical applications are identified.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617262157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 dirty="0">
                          <a:effectLst/>
                        </a:rPr>
                        <a:t>Experimental proof of concept – Active R&amp;D is initiated, including analytical and laboratory studies to validate predictions.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168993721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>
                          <a:effectLst/>
                        </a:rPr>
                        <a:t>Technology validated in lab – Basic technological components are integrated to establish that they work together.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442551653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 dirty="0">
                          <a:effectLst/>
                        </a:rPr>
                        <a:t>Technology validated in relevant environment – The technology is tested in a simulated or relevant environment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2535511024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 dirty="0">
                          <a:effectLst/>
                        </a:rPr>
                        <a:t>Technology demonstrated in relevant environment – A prototype system is tested in an environment similar to the operational one.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2791023230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 dirty="0">
                          <a:effectLst/>
                        </a:rPr>
                        <a:t>System prototype demonstration in operational environment – A working prototype is demonstrated in a real operational setting.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122288157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 dirty="0">
                          <a:effectLst/>
                        </a:rPr>
                        <a:t>System complete and qualified – The technology is proven to work in its final form and under expected conditions.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1256220620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 dirty="0">
                          <a:effectLst/>
                        </a:rPr>
                        <a:t>Actual system proven in operational environment – The technology is fully commercialized and operational in its intended setting.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2794255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92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84E94-15FD-859C-16A5-9BD73A36C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F8C0C6-2401-D3DE-9E90-41F7E4C8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Planned Actions:</a:t>
            </a:r>
            <a:br>
              <a:rPr lang="en-GB" sz="2800" dirty="0"/>
            </a:br>
            <a:r>
              <a:rPr lang="en-GB" sz="2800" dirty="0"/>
              <a:t>  (What will be done, by when.)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09164-9E87-6362-0670-8BD7473E5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05" y="3316077"/>
            <a:ext cx="11445607" cy="3117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TDR - </a:t>
            </a:r>
            <a:r>
              <a:rPr lang="it-IT" sz="2000" b="1" dirty="0" err="1"/>
              <a:t>Completed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427859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30429-0CE2-311B-FD45-A86924C5B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6F17EE-D7E6-5B27-08AE-C34EB9A9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Planned Actions:</a:t>
            </a:r>
            <a:br>
              <a:rPr lang="en-GB" sz="2800" dirty="0"/>
            </a:br>
            <a:r>
              <a:rPr lang="en-GB" sz="2800" dirty="0"/>
              <a:t>  (What will be done, by when, beyond TDR)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42038-5255-8258-1C66-4B67C0B20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05" y="834107"/>
            <a:ext cx="11445607" cy="5599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Vacuum </a:t>
            </a:r>
            <a:r>
              <a:rPr lang="it-IT" sz="2000" b="1" dirty="0" err="1"/>
              <a:t>chamber</a:t>
            </a:r>
            <a:r>
              <a:rPr lang="it-IT" sz="2000" b="1" dirty="0"/>
              <a:t>:</a:t>
            </a:r>
          </a:p>
          <a:p>
            <a:pPr marL="0" indent="0">
              <a:buNone/>
            </a:pPr>
            <a:r>
              <a:rPr lang="it-IT" sz="2000" b="1" dirty="0"/>
              <a:t>	</a:t>
            </a:r>
            <a:r>
              <a:rPr lang="it-IT" sz="1800" dirty="0"/>
              <a:t>Set Up a vacuum </a:t>
            </a:r>
            <a:r>
              <a:rPr lang="it-IT" sz="1800" dirty="0" err="1"/>
              <a:t>chamber</a:t>
            </a:r>
            <a:r>
              <a:rPr lang="it-IT" sz="1800" dirty="0"/>
              <a:t> </a:t>
            </a:r>
            <a:r>
              <a:rPr lang="it-IT" sz="1800" dirty="0" err="1"/>
              <a:t>module</a:t>
            </a:r>
            <a:r>
              <a:rPr lang="it-IT" sz="1800" dirty="0"/>
              <a:t> to test vacuum, positioning system, design and </a:t>
            </a:r>
            <a:r>
              <a:rPr lang="it-IT" sz="1800" dirty="0" err="1"/>
              <a:t>feasibility</a:t>
            </a:r>
            <a:endParaRPr lang="it-IT" sz="1800" dirty="0"/>
          </a:p>
          <a:p>
            <a:pPr marL="0" indent="0">
              <a:buNone/>
            </a:pPr>
            <a:r>
              <a:rPr lang="it-IT" sz="2000" b="1" dirty="0" err="1"/>
              <a:t>Undulator</a:t>
            </a:r>
            <a:r>
              <a:rPr lang="it-IT" sz="2000" b="1" dirty="0"/>
              <a:t>: </a:t>
            </a:r>
          </a:p>
          <a:p>
            <a:pPr marL="342900" lvl="1" indent="0">
              <a:buNone/>
            </a:pPr>
            <a:r>
              <a:rPr lang="it-IT" sz="1700" b="1" dirty="0" err="1"/>
              <a:t>Define</a:t>
            </a:r>
            <a:r>
              <a:rPr lang="it-IT" sz="1700" b="1" dirty="0"/>
              <a:t> </a:t>
            </a:r>
            <a:r>
              <a:rPr lang="it-IT" sz="1700" b="1" dirty="0" err="1"/>
              <a:t>responsibilities</a:t>
            </a:r>
            <a:r>
              <a:rPr lang="it-IT" sz="1700" b="1" dirty="0"/>
              <a:t>. </a:t>
            </a:r>
          </a:p>
          <a:p>
            <a:pPr marL="342900" lvl="1" indent="0">
              <a:buNone/>
            </a:pPr>
            <a:r>
              <a:rPr lang="it-IT" sz="1700" b="1" dirty="0"/>
              <a:t>Market </a:t>
            </a:r>
            <a:r>
              <a:rPr lang="it-IT" sz="1700" b="1" dirty="0" err="1"/>
              <a:t>Consultation</a:t>
            </a:r>
            <a:r>
              <a:rPr lang="it-IT" sz="1700" b="1" dirty="0"/>
              <a:t> / </a:t>
            </a:r>
            <a:r>
              <a:rPr lang="it-IT" sz="1700" b="1" dirty="0" err="1"/>
              <a:t>Request</a:t>
            </a:r>
            <a:r>
              <a:rPr lang="it-IT" sz="1700" b="1" dirty="0"/>
              <a:t> for Information (RFI) (in progress)</a:t>
            </a:r>
          </a:p>
          <a:p>
            <a:pPr lvl="1"/>
            <a:r>
              <a:rPr lang="it-IT" sz="1700" dirty="0" err="1"/>
              <a:t>Issue</a:t>
            </a:r>
            <a:r>
              <a:rPr lang="it-IT" sz="1700" dirty="0"/>
              <a:t> a </a:t>
            </a:r>
            <a:r>
              <a:rPr lang="it-IT" sz="1700" dirty="0" err="1"/>
              <a:t>Request</a:t>
            </a:r>
            <a:r>
              <a:rPr lang="it-IT" sz="1700" dirty="0"/>
              <a:t> for Information to </a:t>
            </a:r>
            <a:r>
              <a:rPr lang="it-IT" sz="1700" dirty="0" err="1"/>
              <a:t>potential</a:t>
            </a:r>
            <a:r>
              <a:rPr lang="it-IT" sz="1700" dirty="0"/>
              <a:t> industrial suppliers to: Gauge market capability and </a:t>
            </a:r>
            <a:r>
              <a:rPr lang="it-IT" sz="1700" dirty="0" err="1"/>
              <a:t>interest</a:t>
            </a:r>
            <a:r>
              <a:rPr lang="it-IT" sz="1700" dirty="0"/>
              <a:t>, </a:t>
            </a:r>
            <a:r>
              <a:rPr lang="it-IT" sz="1700" dirty="0" err="1"/>
              <a:t>Identify</a:t>
            </a:r>
            <a:r>
              <a:rPr lang="it-IT" sz="1700" dirty="0"/>
              <a:t> </a:t>
            </a:r>
            <a:r>
              <a:rPr lang="it-IT" sz="1700" dirty="0" err="1"/>
              <a:t>available</a:t>
            </a:r>
            <a:r>
              <a:rPr lang="it-IT" sz="1700" dirty="0"/>
              <a:t> production </a:t>
            </a:r>
            <a:r>
              <a:rPr lang="it-IT" sz="1700" dirty="0" err="1"/>
              <a:t>technologies</a:t>
            </a:r>
            <a:r>
              <a:rPr lang="it-IT" sz="1700" dirty="0"/>
              <a:t>, </a:t>
            </a:r>
            <a:r>
              <a:rPr lang="it-IT" sz="1700" dirty="0" err="1"/>
              <a:t>Understand</a:t>
            </a:r>
            <a:r>
              <a:rPr lang="it-IT" sz="1700" dirty="0"/>
              <a:t> timelines and cost ranges</a:t>
            </a:r>
          </a:p>
          <a:p>
            <a:pPr marL="342900" lvl="1" indent="0">
              <a:buNone/>
            </a:pPr>
            <a:r>
              <a:rPr lang="it-IT" sz="1700" b="1" dirty="0" err="1"/>
              <a:t>Preparation</a:t>
            </a:r>
            <a:r>
              <a:rPr lang="it-IT" sz="1700" b="1" dirty="0"/>
              <a:t> of Tender </a:t>
            </a:r>
            <a:r>
              <a:rPr lang="it-IT" sz="1700" b="1" dirty="0" err="1"/>
              <a:t>Documents</a:t>
            </a:r>
            <a:r>
              <a:rPr lang="it-IT" sz="1700" b="1" dirty="0"/>
              <a:t> (by </a:t>
            </a:r>
            <a:r>
              <a:rPr lang="it-IT" sz="1700" b="1" dirty="0" err="1"/>
              <a:t>fall</a:t>
            </a:r>
            <a:r>
              <a:rPr lang="it-IT" sz="1700" b="1" dirty="0"/>
              <a:t> 2025 ?)</a:t>
            </a:r>
          </a:p>
          <a:p>
            <a:pPr lvl="1"/>
            <a:r>
              <a:rPr lang="it-IT" sz="1700" dirty="0" err="1"/>
              <a:t>Prepare</a:t>
            </a:r>
            <a:r>
              <a:rPr lang="it-IT" sz="1700" dirty="0"/>
              <a:t> and </a:t>
            </a:r>
            <a:r>
              <a:rPr lang="it-IT" sz="1700" dirty="0" err="1"/>
              <a:t>issue</a:t>
            </a:r>
            <a:r>
              <a:rPr lang="it-IT" sz="1700" dirty="0"/>
              <a:t> a </a:t>
            </a:r>
            <a:r>
              <a:rPr lang="it-IT" sz="1700" dirty="0" err="1"/>
              <a:t>formal</a:t>
            </a:r>
            <a:r>
              <a:rPr lang="it-IT" sz="1700" dirty="0"/>
              <a:t> </a:t>
            </a:r>
            <a:r>
              <a:rPr lang="it-IT" sz="1700" b="1" dirty="0"/>
              <a:t>Call for Tender</a:t>
            </a:r>
            <a:r>
              <a:rPr lang="it-IT" sz="1700" dirty="0"/>
              <a:t> or </a:t>
            </a:r>
            <a:r>
              <a:rPr lang="it-IT" sz="1700" b="1" dirty="0" err="1"/>
              <a:t>Request</a:t>
            </a:r>
            <a:r>
              <a:rPr lang="it-IT" sz="1700" b="1" dirty="0"/>
              <a:t> for </a:t>
            </a:r>
            <a:r>
              <a:rPr lang="it-IT" sz="1700" b="1" dirty="0" err="1"/>
              <a:t>Proposal</a:t>
            </a:r>
            <a:r>
              <a:rPr lang="it-IT" sz="1700" b="1" dirty="0"/>
              <a:t> (RFP)</a:t>
            </a:r>
            <a:r>
              <a:rPr lang="it-IT" sz="1700" dirty="0"/>
              <a:t> </a:t>
            </a:r>
            <a:r>
              <a:rPr lang="it-IT" sz="1700" dirty="0" err="1"/>
              <a:t>including</a:t>
            </a:r>
            <a:r>
              <a:rPr lang="it-IT" sz="1700" dirty="0"/>
              <a:t>:</a:t>
            </a:r>
          </a:p>
          <a:p>
            <a:pPr lvl="1"/>
            <a:r>
              <a:rPr lang="it-IT" sz="1700" dirty="0"/>
              <a:t>Technical </a:t>
            </a:r>
            <a:r>
              <a:rPr lang="it-IT" sz="1700" dirty="0" err="1"/>
              <a:t>specifications</a:t>
            </a:r>
            <a:r>
              <a:rPr lang="it-IT" sz="1700" dirty="0"/>
              <a:t>/</a:t>
            </a:r>
            <a:r>
              <a:rPr lang="it-IT" sz="1700" dirty="0" err="1"/>
              <a:t>Terms</a:t>
            </a:r>
            <a:r>
              <a:rPr lang="it-IT" sz="1700" dirty="0"/>
              <a:t> and </a:t>
            </a:r>
            <a:r>
              <a:rPr lang="it-IT" sz="1700" dirty="0" err="1"/>
              <a:t>conditions</a:t>
            </a:r>
            <a:r>
              <a:rPr lang="it-IT" sz="1700" dirty="0"/>
              <a:t> (incoterms, liability, penalties, etc.)/</a:t>
            </a:r>
            <a:r>
              <a:rPr lang="it-IT" sz="1700" dirty="0" err="1"/>
              <a:t>Fabrication</a:t>
            </a:r>
            <a:r>
              <a:rPr lang="it-IT" sz="1700" dirty="0"/>
              <a:t>, testing, and delivery milestones/Evaluation </a:t>
            </a:r>
            <a:r>
              <a:rPr lang="it-IT" sz="1700" dirty="0" err="1"/>
              <a:t>criteria</a:t>
            </a:r>
            <a:r>
              <a:rPr lang="it-IT" sz="1700" dirty="0"/>
              <a:t> (price, </a:t>
            </a:r>
            <a:r>
              <a:rPr lang="it-IT" sz="1700" dirty="0" err="1"/>
              <a:t>quality</a:t>
            </a:r>
            <a:r>
              <a:rPr lang="it-IT" sz="1700" dirty="0"/>
              <a:t>, </a:t>
            </a:r>
            <a:r>
              <a:rPr lang="it-IT" sz="1700" dirty="0" err="1"/>
              <a:t>references</a:t>
            </a:r>
            <a:r>
              <a:rPr lang="it-IT" sz="1700" dirty="0"/>
              <a:t>, schedule, etc.)</a:t>
            </a:r>
          </a:p>
          <a:p>
            <a:pPr marL="342900" lvl="1" indent="0">
              <a:buNone/>
            </a:pPr>
            <a:r>
              <a:rPr lang="it-IT" sz="1700" b="1" dirty="0" err="1"/>
              <a:t>Selection</a:t>
            </a:r>
            <a:r>
              <a:rPr lang="it-IT" sz="1700" b="1" dirty="0"/>
              <a:t> of Suppliers by end of 2025</a:t>
            </a:r>
          </a:p>
          <a:p>
            <a:pPr lvl="1"/>
            <a:r>
              <a:rPr lang="it-IT" sz="1700" dirty="0" err="1"/>
              <a:t>Evaluate</a:t>
            </a:r>
            <a:r>
              <a:rPr lang="it-IT" sz="1700" dirty="0"/>
              <a:t> </a:t>
            </a:r>
            <a:r>
              <a:rPr lang="it-IT" sz="1700" dirty="0" err="1"/>
              <a:t>proposals</a:t>
            </a:r>
            <a:r>
              <a:rPr lang="it-IT" sz="1700" dirty="0"/>
              <a:t>/</a:t>
            </a:r>
            <a:r>
              <a:rPr lang="it-IT" sz="1700" dirty="0" err="1"/>
              <a:t>Shortlist</a:t>
            </a:r>
            <a:r>
              <a:rPr lang="it-IT" sz="1700" dirty="0"/>
              <a:t> </a:t>
            </a:r>
            <a:r>
              <a:rPr lang="it-IT" sz="1700" dirty="0" err="1"/>
              <a:t>qualified</a:t>
            </a:r>
            <a:r>
              <a:rPr lang="it-IT" sz="1700" dirty="0"/>
              <a:t> </a:t>
            </a:r>
            <a:r>
              <a:rPr lang="it-IT" sz="1700" dirty="0" err="1"/>
              <a:t>vendors</a:t>
            </a:r>
            <a:r>
              <a:rPr lang="it-IT" sz="1700" dirty="0"/>
              <a:t>/</a:t>
            </a:r>
            <a:r>
              <a:rPr lang="it-IT" sz="1700" dirty="0" err="1"/>
              <a:t>Possibly</a:t>
            </a:r>
            <a:r>
              <a:rPr lang="it-IT" sz="1700" dirty="0"/>
              <a:t> </a:t>
            </a:r>
            <a:r>
              <a:rPr lang="it-IT" sz="1700" dirty="0" err="1"/>
              <a:t>conduct</a:t>
            </a:r>
            <a:r>
              <a:rPr lang="it-IT" sz="1700" dirty="0"/>
              <a:t> </a:t>
            </a:r>
            <a:r>
              <a:rPr lang="it-IT" sz="1700" dirty="0" err="1"/>
              <a:t>factory</a:t>
            </a:r>
            <a:r>
              <a:rPr lang="it-IT" sz="1700" dirty="0"/>
              <a:t> audits or </a:t>
            </a:r>
            <a:r>
              <a:rPr lang="it-IT" sz="1700" dirty="0" err="1"/>
              <a:t>ask</a:t>
            </a:r>
            <a:r>
              <a:rPr lang="it-IT" sz="1700" dirty="0"/>
              <a:t> for </a:t>
            </a:r>
            <a:r>
              <a:rPr lang="it-IT" sz="1700" dirty="0" err="1"/>
              <a:t>prototype</a:t>
            </a:r>
            <a:r>
              <a:rPr lang="it-IT" sz="1700" dirty="0"/>
              <a:t> samples/</a:t>
            </a:r>
            <a:r>
              <a:rPr lang="it-IT" sz="1700" dirty="0" err="1"/>
              <a:t>Finalize</a:t>
            </a:r>
            <a:r>
              <a:rPr lang="it-IT" sz="1700" dirty="0"/>
              <a:t> the technical and </a:t>
            </a:r>
            <a:r>
              <a:rPr lang="it-IT" sz="1700" dirty="0" err="1"/>
              <a:t>contractual</a:t>
            </a:r>
            <a:r>
              <a:rPr lang="it-IT" sz="1700" dirty="0"/>
              <a:t> </a:t>
            </a:r>
            <a:r>
              <a:rPr lang="it-IT" sz="1700" dirty="0" err="1"/>
              <a:t>negotiations</a:t>
            </a:r>
            <a:endParaRPr lang="it-IT" sz="1700" dirty="0"/>
          </a:p>
          <a:p>
            <a:pPr marL="342900" lvl="1" indent="0">
              <a:buNone/>
            </a:pPr>
            <a:r>
              <a:rPr lang="it-IT" sz="1700" b="1" dirty="0" err="1"/>
              <a:t>Contract</a:t>
            </a:r>
            <a:r>
              <a:rPr lang="it-IT" sz="1700" b="1" dirty="0"/>
              <a:t> Award and Kick-Off 1stQ 2026 (?, </a:t>
            </a:r>
            <a:r>
              <a:rPr lang="it-IT" sz="1700" b="1" dirty="0" err="1"/>
              <a:t>when</a:t>
            </a:r>
            <a:r>
              <a:rPr lang="it-IT" sz="1700" b="1" dirty="0"/>
              <a:t> budget </a:t>
            </a:r>
            <a:r>
              <a:rPr lang="it-IT" sz="1700" b="1" dirty="0" err="1"/>
              <a:t>available</a:t>
            </a:r>
            <a:r>
              <a:rPr lang="it-IT" sz="1700" b="1" dirty="0"/>
              <a:t>)</a:t>
            </a:r>
          </a:p>
          <a:p>
            <a:pPr lvl="1"/>
            <a:r>
              <a:rPr lang="it-IT" sz="1700" dirty="0"/>
              <a:t>Set up a project management framework for progress tracking, reviews, and </a:t>
            </a:r>
            <a:r>
              <a:rPr lang="it-IT" sz="1700" dirty="0" err="1"/>
              <a:t>quality</a:t>
            </a:r>
            <a:r>
              <a:rPr lang="it-IT" sz="1700" dirty="0"/>
              <a:t> control</a:t>
            </a:r>
          </a:p>
          <a:p>
            <a:pPr lvl="1"/>
            <a:r>
              <a:rPr lang="it-IT" sz="1700" dirty="0" err="1"/>
              <a:t>Assign</a:t>
            </a:r>
            <a:r>
              <a:rPr lang="it-IT" sz="1700" dirty="0"/>
              <a:t> the </a:t>
            </a:r>
            <a:r>
              <a:rPr lang="it-IT" sz="1700" dirty="0" err="1"/>
              <a:t>contract</a:t>
            </a:r>
            <a:endParaRPr lang="it-IT" sz="1700" dirty="0"/>
          </a:p>
          <a:p>
            <a:pPr marL="342900" lvl="1" indent="0">
              <a:buNone/>
            </a:pPr>
            <a:r>
              <a:rPr lang="it-IT" sz="1700" b="1" dirty="0" err="1"/>
              <a:t>Organise</a:t>
            </a:r>
            <a:r>
              <a:rPr lang="it-IT" sz="1700" b="1" dirty="0"/>
              <a:t> </a:t>
            </a:r>
            <a:r>
              <a:rPr lang="it-IT" sz="1700" b="1" dirty="0" err="1"/>
              <a:t>measurement</a:t>
            </a:r>
            <a:r>
              <a:rPr lang="it-IT" sz="1700" b="1" dirty="0"/>
              <a:t> </a:t>
            </a:r>
            <a:r>
              <a:rPr lang="it-IT" sz="1700" b="1" dirty="0" err="1"/>
              <a:t>laboratory</a:t>
            </a:r>
            <a:r>
              <a:rPr lang="it-IT" sz="1700" b="1" dirty="0"/>
              <a:t> (Sabbatini or Petralia @ENEA) 2026 and </a:t>
            </a:r>
            <a:r>
              <a:rPr lang="it-IT" sz="1700" b="1" dirty="0" err="1"/>
              <a:t>beyond</a:t>
            </a:r>
            <a:endParaRPr lang="it-IT" sz="1700" b="1" dirty="0"/>
          </a:p>
        </p:txBody>
      </p:sp>
    </p:spTree>
    <p:extLst>
      <p:ext uri="{BB962C8B-B14F-4D97-AF65-F5344CB8AC3E}">
        <p14:creationId xmlns:p14="http://schemas.microsoft.com/office/powerpoint/2010/main" val="279239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A3365-1278-3799-1B3C-25AD9A866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2711A2-A889-6DC7-3C98-6969DD42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20" y="-272186"/>
            <a:ext cx="9512710" cy="1325563"/>
          </a:xfrm>
        </p:spPr>
        <p:txBody>
          <a:bodyPr/>
          <a:lstStyle/>
          <a:p>
            <a:r>
              <a:rPr lang="en-GB" sz="2800" dirty="0"/>
              <a:t>Conclusions</a:t>
            </a:r>
            <a:endParaRPr lang="en-I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3D9EE-6538-EB7A-A739-1EBCFE6E8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07" y="603335"/>
            <a:ext cx="11544759" cy="6017802"/>
          </a:xfrm>
        </p:spPr>
        <p:txBody>
          <a:bodyPr>
            <a:normAutofit fontScale="92500" lnSpcReduction="10000"/>
          </a:bodyPr>
          <a:lstStyle/>
          <a:p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</a:rPr>
              <a:t>Free-Electron Laser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The </a:t>
            </a:r>
            <a:r>
              <a:rPr lang="it-IT" dirty="0" err="1"/>
              <a:t>analysis</a:t>
            </a:r>
            <a:r>
              <a:rPr lang="it-IT" dirty="0"/>
              <a:t> of the FEL </a:t>
            </a:r>
            <a:r>
              <a:rPr lang="it-IT" dirty="0" err="1"/>
              <a:t>configuration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carried</a:t>
            </a:r>
            <a:r>
              <a:rPr lang="it-IT" dirty="0"/>
              <a:t> out with </a:t>
            </a:r>
            <a:r>
              <a:rPr lang="it-IT" dirty="0" err="1"/>
              <a:t>reliable</a:t>
            </a:r>
            <a:r>
              <a:rPr lang="it-IT" dirty="0"/>
              <a:t> </a:t>
            </a:r>
            <a:r>
              <a:rPr lang="it-IT" dirty="0" err="1"/>
              <a:t>methods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simulations</a:t>
            </a:r>
            <a:r>
              <a:rPr lang="it-IT" dirty="0"/>
              <a:t> (Genesis 1.3) and models. 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Ideal, conservative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, </a:t>
            </a:r>
            <a:r>
              <a:rPr lang="it-IT" dirty="0" err="1"/>
              <a:t>differently</a:t>
            </a:r>
            <a:r>
              <a:rPr lang="it-IT" dirty="0"/>
              <a:t> with </a:t>
            </a:r>
            <a:r>
              <a:rPr lang="it-IT" dirty="0" err="1"/>
              <a:t>respect</a:t>
            </a:r>
            <a:r>
              <a:rPr lang="it-IT" dirty="0"/>
              <a:t> to </a:t>
            </a:r>
            <a:r>
              <a:rPr lang="it-IT" dirty="0" err="1"/>
              <a:t>those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 e.g. in </a:t>
            </a:r>
            <a:r>
              <a:rPr lang="it-IT" dirty="0" err="1"/>
              <a:t>Chapter</a:t>
            </a:r>
            <a:r>
              <a:rPr lang="it-IT" dirty="0"/>
              <a:t> "</a:t>
            </a:r>
            <a:r>
              <a:rPr lang="it-IT" dirty="0" err="1"/>
              <a:t>Beam</a:t>
            </a:r>
            <a:r>
              <a:rPr lang="it-IT" dirty="0"/>
              <a:t> dynamics", </a:t>
            </a:r>
            <a:r>
              <a:rPr lang="it-IT" dirty="0" err="1"/>
              <a:t>where</a:t>
            </a:r>
            <a:r>
              <a:rPr lang="it-IT" dirty="0"/>
              <a:t> start to end </a:t>
            </a:r>
            <a:r>
              <a:rPr lang="it-IT" dirty="0" err="1"/>
              <a:t>simulations</a:t>
            </a:r>
            <a:r>
              <a:rPr lang="it-IT" dirty="0"/>
              <a:t> are </a:t>
            </a:r>
            <a:r>
              <a:rPr lang="it-IT" dirty="0" err="1"/>
              <a:t>presented</a:t>
            </a:r>
            <a:r>
              <a:rPr lang="it-IT" dirty="0"/>
              <a:t>. The </a:t>
            </a:r>
            <a:r>
              <a:rPr lang="it-IT" dirty="0" err="1"/>
              <a:t>beam</a:t>
            </a:r>
            <a:r>
              <a:rPr lang="it-IT" dirty="0"/>
              <a:t> can in </a:t>
            </a:r>
            <a:r>
              <a:rPr lang="it-IT" dirty="0" err="1"/>
              <a:t>principle</a:t>
            </a:r>
            <a:r>
              <a:rPr lang="it-IT" dirty="0"/>
              <a:t> be 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the one </a:t>
            </a:r>
            <a:r>
              <a:rPr lang="it-IT" dirty="0" err="1"/>
              <a:t>considered</a:t>
            </a:r>
            <a:r>
              <a:rPr lang="it-IT" dirty="0"/>
              <a:t> for the </a:t>
            </a:r>
            <a:r>
              <a:rPr lang="it-IT" dirty="0" err="1"/>
              <a:t>undulator</a:t>
            </a:r>
            <a:r>
              <a:rPr lang="it-IT" dirty="0"/>
              <a:t> design. 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mitigates</a:t>
            </a:r>
            <a:r>
              <a:rPr lang="it-IT" dirty="0"/>
              <a:t> the risk </a:t>
            </a:r>
            <a:r>
              <a:rPr lang="it-IT" dirty="0" err="1"/>
              <a:t>related</a:t>
            </a:r>
            <a:r>
              <a:rPr lang="it-IT" dirty="0"/>
              <a:t> to the </a:t>
            </a:r>
            <a:r>
              <a:rPr lang="it-IT" dirty="0" err="1"/>
              <a:t>possibility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magnetic</a:t>
            </a:r>
            <a:r>
              <a:rPr lang="it-IT" dirty="0"/>
              <a:t> field </a:t>
            </a:r>
            <a:r>
              <a:rPr lang="it-IT" dirty="0" err="1"/>
              <a:t>errors</a:t>
            </a:r>
            <a:r>
              <a:rPr lang="it-IT" dirty="0"/>
              <a:t>, quadrupole </a:t>
            </a:r>
            <a:r>
              <a:rPr lang="it-IT" dirty="0" err="1"/>
              <a:t>misalignments</a:t>
            </a:r>
            <a:r>
              <a:rPr lang="it-IT" dirty="0"/>
              <a:t>, or </a:t>
            </a:r>
            <a:r>
              <a:rPr lang="it-IT" dirty="0" err="1"/>
              <a:t>pointing</a:t>
            </a:r>
            <a:r>
              <a:rPr lang="it-IT" dirty="0"/>
              <a:t> </a:t>
            </a:r>
            <a:r>
              <a:rPr lang="it-IT" dirty="0" err="1"/>
              <a:t>instabilities</a:t>
            </a:r>
            <a:r>
              <a:rPr lang="it-IT" dirty="0"/>
              <a:t>  reduce FEL performance. </a:t>
            </a:r>
          </a:p>
          <a:p>
            <a:pPr marL="457200" indent="-457200">
              <a:buFont typeface="+mj-lt"/>
              <a:buAutoNum type="arabicPeriod"/>
            </a:pPr>
            <a:endParaRPr lang="it-IT" sz="1100" dirty="0"/>
          </a:p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</a:rPr>
              <a:t>UNDULATOR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The </a:t>
            </a:r>
            <a:r>
              <a:rPr lang="it-IT" dirty="0" err="1"/>
              <a:t>magnetic</a:t>
            </a:r>
            <a:r>
              <a:rPr lang="it-IT" dirty="0"/>
              <a:t> design of the </a:t>
            </a:r>
            <a:r>
              <a:rPr lang="it-IT" dirty="0" err="1"/>
              <a:t>undulator</a:t>
            </a:r>
            <a:r>
              <a:rPr lang="it-IT" dirty="0"/>
              <a:t> </a:t>
            </a:r>
            <a:r>
              <a:rPr lang="it-IT" dirty="0" err="1"/>
              <a:t>indicates</a:t>
            </a:r>
            <a:r>
              <a:rPr lang="it-IT" dirty="0"/>
              <a:t> the </a:t>
            </a:r>
            <a:r>
              <a:rPr lang="it-IT" dirty="0" err="1"/>
              <a:t>scheme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for SABINA can be </a:t>
            </a:r>
            <a:r>
              <a:rPr lang="it-IT" dirty="0" err="1"/>
              <a:t>extended</a:t>
            </a:r>
            <a:r>
              <a:rPr lang="it-IT" dirty="0"/>
              <a:t> to the AQUA </a:t>
            </a:r>
            <a:r>
              <a:rPr lang="it-IT" dirty="0" err="1"/>
              <a:t>requirements</a:t>
            </a:r>
            <a:endParaRPr lang="it-IT" dirty="0"/>
          </a:p>
          <a:p>
            <a:pPr marL="457200" indent="-457200">
              <a:buFont typeface="+mj-lt"/>
              <a:buAutoNum type="arabicPeriod"/>
            </a:pPr>
            <a:r>
              <a:rPr lang="it-IT" dirty="0" err="1"/>
              <a:t>Tolerances</a:t>
            </a:r>
            <a:r>
              <a:rPr lang="it-IT" dirty="0"/>
              <a:t> and </a:t>
            </a:r>
            <a:r>
              <a:rPr lang="it-IT" dirty="0" err="1"/>
              <a:t>specifications</a:t>
            </a:r>
            <a:r>
              <a:rPr lang="it-IT" dirty="0"/>
              <a:t> are </a:t>
            </a:r>
            <a:r>
              <a:rPr lang="it-IT" dirty="0" err="1"/>
              <a:t>considered</a:t>
            </a:r>
            <a:r>
              <a:rPr lang="it-IT" dirty="0"/>
              <a:t> </a:t>
            </a:r>
            <a:r>
              <a:rPr lang="it-IT" dirty="0" err="1"/>
              <a:t>challenging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the </a:t>
            </a: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undulator</a:t>
            </a:r>
            <a:r>
              <a:rPr lang="it-IT" dirty="0"/>
              <a:t> </a:t>
            </a:r>
            <a:r>
              <a:rPr lang="it-IT" dirty="0" err="1"/>
              <a:t>technology</a:t>
            </a:r>
            <a:endParaRPr lang="it-IT" dirty="0"/>
          </a:p>
          <a:p>
            <a:pPr marL="0" indent="0">
              <a:buNone/>
            </a:pPr>
            <a:endParaRPr lang="it-IT" sz="1100" dirty="0"/>
          </a:p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</a:rPr>
              <a:t>OTHER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The key </a:t>
            </a:r>
            <a:r>
              <a:rPr lang="it-IT" dirty="0" err="1"/>
              <a:t>components</a:t>
            </a:r>
            <a:r>
              <a:rPr lang="it-IT" dirty="0"/>
              <a:t> of the </a:t>
            </a:r>
            <a:r>
              <a:rPr lang="it-IT" dirty="0" err="1"/>
              <a:t>undulator</a:t>
            </a:r>
            <a:r>
              <a:rPr lang="it-IT" dirty="0"/>
              <a:t> system are </a:t>
            </a:r>
            <a:r>
              <a:rPr lang="it-IT" dirty="0" err="1"/>
              <a:t>mostly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"off-the </a:t>
            </a:r>
            <a:r>
              <a:rPr lang="it-IT" dirty="0" err="1"/>
              <a:t>shelf</a:t>
            </a:r>
            <a:r>
              <a:rPr lang="it-IT" dirty="0"/>
              <a:t>" with </a:t>
            </a:r>
            <a:r>
              <a:rPr lang="it-IT" dirty="0" err="1"/>
              <a:t>few</a:t>
            </a:r>
            <a:r>
              <a:rPr lang="it-IT" dirty="0"/>
              <a:t> </a:t>
            </a:r>
            <a:r>
              <a:rPr lang="it-IT" dirty="0" err="1"/>
              <a:t>exceptions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vacuum </a:t>
            </a:r>
            <a:r>
              <a:rPr lang="it-IT" dirty="0" err="1"/>
              <a:t>chamber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require</a:t>
            </a:r>
            <a:r>
              <a:rPr lang="it-IT" dirty="0"/>
              <a:t> </a:t>
            </a:r>
            <a:r>
              <a:rPr lang="it-IT" dirty="0" err="1"/>
              <a:t>prototyping</a:t>
            </a:r>
            <a:r>
              <a:rPr lang="it-IT" dirty="0"/>
              <a:t> and test.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The "TDR"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 complete, </a:t>
            </a:r>
            <a:r>
              <a:rPr lang="it-IT" dirty="0" err="1"/>
              <a:t>further</a:t>
            </a:r>
            <a:r>
              <a:rPr lang="it-IT" dirty="0"/>
              <a:t> work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required</a:t>
            </a:r>
            <a:r>
              <a:rPr lang="it-IT" dirty="0"/>
              <a:t> by the </a:t>
            </a:r>
            <a:r>
              <a:rPr lang="it-IT" dirty="0" err="1"/>
              <a:t>integration</a:t>
            </a:r>
            <a:r>
              <a:rPr lang="it-IT" dirty="0"/>
              <a:t> of the second FEL </a:t>
            </a:r>
            <a:r>
              <a:rPr lang="it-IT" dirty="0" err="1"/>
              <a:t>beamline</a:t>
            </a:r>
            <a:r>
              <a:rPr lang="it-IT" dirty="0"/>
              <a:t> ARIA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598328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21955</TotalTime>
  <Words>989</Words>
  <Application>Microsoft Macintosh PowerPoint</Application>
  <PresentationFormat>Widescreen</PresentationFormat>
  <Paragraphs>109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9</vt:i4>
      </vt:variant>
    </vt:vector>
  </HeadingPairs>
  <TitlesOfParts>
    <vt:vector size="29" baseType="lpstr">
      <vt:lpstr>Aptos Narrow</vt:lpstr>
      <vt:lpstr>Arial</vt:lpstr>
      <vt:lpstr>Arial Narrow</vt:lpstr>
      <vt:lpstr>Arial Rounded MT Bold</vt:lpstr>
      <vt:lpstr>Calibri</vt:lpstr>
      <vt:lpstr>Calibri Light</vt:lpstr>
      <vt:lpstr>Helvetica</vt:lpstr>
      <vt:lpstr>Helvetica Neue</vt:lpstr>
      <vt:lpstr>Helvetica Neue Light</vt:lpstr>
      <vt:lpstr>Helvetica Neue Medium</vt:lpstr>
      <vt:lpstr>Open Sans Semibold</vt:lpstr>
      <vt:lpstr>Times New Roman</vt:lpstr>
      <vt:lpstr>Titillium</vt:lpstr>
      <vt:lpstr>Titillium Bd</vt:lpstr>
      <vt:lpstr>TT Rounds Condensed</vt:lpstr>
      <vt:lpstr>2_Tema di Office</vt:lpstr>
      <vt:lpstr>21_BasicWhite</vt:lpstr>
      <vt:lpstr>10_Office Theme</vt:lpstr>
      <vt:lpstr>Tema di Office</vt:lpstr>
      <vt:lpstr>5_Office Theme</vt:lpstr>
      <vt:lpstr>Presentazione standard di PowerPoint</vt:lpstr>
      <vt:lpstr>AQUA FEL and Undulators</vt:lpstr>
      <vt:lpstr>Chapter 11</vt:lpstr>
      <vt:lpstr>Chapter 11</vt:lpstr>
      <vt:lpstr>Global Goals:   (Brief description of system objectives and specs)</vt:lpstr>
      <vt:lpstr>Achievements: Technological Readiness Level (Sub-Components) </vt:lpstr>
      <vt:lpstr>Planned Actions:   (What will be done, by when.)</vt:lpstr>
      <vt:lpstr>Planned Actions:   (What will be done, by when, beyond TDR)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Luca Giannessi</cp:lastModifiedBy>
  <cp:revision>3412</cp:revision>
  <cp:lastPrinted>2024-11-04T18:00:52Z</cp:lastPrinted>
  <dcterms:created xsi:type="dcterms:W3CDTF">2018-02-09T13:41:45Z</dcterms:created>
  <dcterms:modified xsi:type="dcterms:W3CDTF">2025-06-13T15:43:00Z</dcterms:modified>
</cp:coreProperties>
</file>