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  <p:sldMasterId id="2147484434" r:id="rId2"/>
    <p:sldMasterId id="2147484451" r:id="rId3"/>
    <p:sldMasterId id="2147484680" r:id="rId4"/>
    <p:sldMasterId id="2147484694" r:id="rId5"/>
  </p:sldMasterIdLst>
  <p:notesMasterIdLst>
    <p:notesMasterId r:id="rId14"/>
  </p:notesMasterIdLst>
  <p:handoutMasterIdLst>
    <p:handoutMasterId r:id="rId15"/>
  </p:handoutMasterIdLst>
  <p:sldIdLst>
    <p:sldId id="256" r:id="rId6"/>
    <p:sldId id="21345" r:id="rId7"/>
    <p:sldId id="21321" r:id="rId8"/>
    <p:sldId id="21346" r:id="rId9"/>
    <p:sldId id="21352" r:id="rId10"/>
    <p:sldId id="21347" r:id="rId11"/>
    <p:sldId id="21354" r:id="rId12"/>
    <p:sldId id="21355" r:id="rId13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73E81"/>
    <a:srgbClr val="FF40FF"/>
    <a:srgbClr val="ED9E0B"/>
    <a:srgbClr val="2E3C88"/>
    <a:srgbClr val="4B568B"/>
    <a:srgbClr val="FCAF18"/>
    <a:srgbClr val="A5A5A5"/>
    <a:srgbClr val="A6A6A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 autoAdjust="0"/>
    <p:restoredTop sz="91244" autoAdjust="0"/>
  </p:normalViewPr>
  <p:slideViewPr>
    <p:cSldViewPr snapToGrid="0">
      <p:cViewPr varScale="1">
        <p:scale>
          <a:sx n="75" d="100"/>
          <a:sy n="75" d="100"/>
        </p:scale>
        <p:origin x="1142" y="53"/>
      </p:cViewPr>
      <p:guideLst>
        <p:guide orient="horz" pos="799"/>
        <p:guide pos="384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F89D-A3A4-4F4A-8B3A-BDFEE8D51E21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3D72-4BAD-5547-87BC-5CB700B474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5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815413" y="23190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780795" y="5517233"/>
            <a:ext cx="8534400" cy="50405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Name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 userDrawn="1"/>
        </p:nvSpPr>
        <p:spPr>
          <a:xfrm>
            <a:off x="1913433" y="5543867"/>
            <a:ext cx="8534400" cy="4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335360" y="6165304"/>
            <a:ext cx="1142526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ottotitolo 2"/>
          <p:cNvSpPr txBox="1">
            <a:spLocks/>
          </p:cNvSpPr>
          <p:nvPr userDrawn="1"/>
        </p:nvSpPr>
        <p:spPr>
          <a:xfrm>
            <a:off x="1913433" y="6237312"/>
            <a:ext cx="8534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/>
              <a:t>On behalf of SPARC_LAB collaboration</a:t>
            </a:r>
          </a:p>
          <a:p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25412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74017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3047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1291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0403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4210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47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087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285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0"/>
          <p:cNvSpPr/>
          <p:nvPr/>
        </p:nvSpPr>
        <p:spPr>
          <a:xfrm>
            <a:off x="0" y="6462580"/>
            <a:ext cx="12192000" cy="401562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334186"/>
                </a:solidFill>
              </a:defRPr>
            </a:pPr>
            <a:endParaRPr sz="2400"/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94859" y="1043747"/>
            <a:ext cx="11560014" cy="5185641"/>
          </a:xfrm>
          <a:prstGeom prst="rect">
            <a:avLst/>
          </a:prstGeom>
        </p:spPr>
        <p:txBody>
          <a:bodyPr numCol="1" spcCol="38100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Rectangle 6"/>
          <p:cNvSpPr/>
          <p:nvPr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4800">
                <a:solidFill>
                  <a:srgbClr val="C6D9F1"/>
                </a:solidFill>
              </a:defRPr>
            </a:pPr>
            <a:endParaRPr sz="2400"/>
          </a:p>
        </p:txBody>
      </p:sp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391147" y="6604826"/>
            <a:ext cx="243656" cy="2410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5" y="83791"/>
            <a:ext cx="1421141" cy="61058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olo Testo"/>
          <p:cNvSpPr txBox="1">
            <a:spLocks noGrp="1"/>
          </p:cNvSpPr>
          <p:nvPr>
            <p:ph type="title"/>
          </p:nvPr>
        </p:nvSpPr>
        <p:spPr>
          <a:xfrm>
            <a:off x="2115129" y="-20365"/>
            <a:ext cx="7961748" cy="803123"/>
          </a:xfrm>
          <a:prstGeom prst="rect">
            <a:avLst/>
          </a:prstGeom>
        </p:spPr>
        <p:txBody>
          <a:bodyPr/>
          <a:lstStyle>
            <a:lvl1pPr algn="ctr">
              <a:defRPr sz="3200" spc="-85">
                <a:solidFill>
                  <a:srgbClr val="334186"/>
                </a:solidFill>
              </a:defRPr>
            </a:lvl1pPr>
          </a:lstStyle>
          <a:p>
            <a:r>
              <a:t>Titolo Testo</a:t>
            </a:r>
          </a:p>
        </p:txBody>
      </p:sp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017" y="100426"/>
            <a:ext cx="679857" cy="44914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11012836" y="490883"/>
            <a:ext cx="99514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sz="1100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21657163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/>
          <a:srcRect l="21586" t="3604" b="18162"/>
          <a:stretch>
            <a:fillRect/>
          </a:stretch>
        </p:blipFill>
        <p:spPr>
          <a:xfrm>
            <a:off x="-1" y="-294639"/>
            <a:ext cx="12192001" cy="7152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olo Testo"/>
          <p:cNvSpPr txBox="1">
            <a:spLocks noGrp="1"/>
          </p:cNvSpPr>
          <p:nvPr>
            <p:ph type="title"/>
          </p:nvPr>
        </p:nvSpPr>
        <p:spPr>
          <a:xfrm>
            <a:off x="3223487" y="1939633"/>
            <a:ext cx="7813968" cy="1043855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14400">
              <a:lnSpc>
                <a:spcPct val="90000"/>
              </a:lnSpc>
              <a:defRPr sz="4800" b="0" spc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2723" y="3153930"/>
            <a:ext cx="7813968" cy="812945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0" indent="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286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4572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6858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914400" defTabSz="914400">
              <a:spcBef>
                <a:spcPts val="1000"/>
              </a:spcBef>
              <a:buSzTx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add author / institute and occasion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" name="Rectangle 3"/>
          <p:cNvSpPr txBox="1"/>
          <p:nvPr/>
        </p:nvSpPr>
        <p:spPr>
          <a:xfrm>
            <a:off x="339659" y="376194"/>
            <a:ext cx="269671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algn="l" defTabSz="914400">
              <a:defRPr sz="4800">
                <a:solidFill>
                  <a:srgbClr val="3399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EUROPEAN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PLASMA RESEARCH</a:t>
            </a:r>
          </a:p>
          <a:p>
            <a:pPr algn="l" defTabSz="914400">
              <a:defRPr sz="4800">
                <a:solidFill>
                  <a:srgbClr val="33CC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ACCELERATOR WITH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EXCELLENCE IN</a:t>
            </a:r>
          </a:p>
          <a:p>
            <a:pPr algn="l" defTabSz="914400"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400"/>
              <a:t>APPLICATIONS</a:t>
            </a:r>
          </a:p>
        </p:txBody>
      </p:sp>
      <p:pic>
        <p:nvPicPr>
          <p:cNvPr id="160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95" y="273553"/>
            <a:ext cx="2788152" cy="126123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70194" y="6171686"/>
            <a:ext cx="367406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326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 sz="2800" b="0"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b="0">
                <a:latin typeface="Helvetica Neue Light"/>
              </a:defRPr>
            </a:lvl2pPr>
            <a:lvl3pPr>
              <a:defRPr b="0">
                <a:latin typeface="Helvetica Neue Light"/>
              </a:defRPr>
            </a:lvl3pPr>
            <a:lvl4pPr>
              <a:defRPr b="0">
                <a:latin typeface="Helvetica Neue Light"/>
              </a:defRPr>
            </a:lvl4pPr>
            <a:lvl5pPr>
              <a:defRPr b="0">
                <a:latin typeface="Helvetica Neue Light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39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0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5" y="3153930"/>
            <a:ext cx="7813967" cy="81294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C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1" y="376194"/>
            <a:ext cx="27881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8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18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18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997" y="273555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9" y="6288044"/>
            <a:ext cx="330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6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1" y="5210346"/>
            <a:ext cx="3736127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4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1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272186"/>
            <a:ext cx="7961747" cy="1325563"/>
          </a:xfrm>
        </p:spPr>
        <p:txBody>
          <a:bodyPr>
            <a:normAutofit/>
          </a:bodyPr>
          <a:lstStyle>
            <a:lvl1pPr algn="ctr">
              <a:defRPr sz="2625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4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R. Assmann - EuAPS Kickoff - 28 Feb 2023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941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70390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3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69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1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11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400">
                <a:latin typeface="Helvetica Neue Light"/>
                <a:ea typeface="Helvetica Neue Light"/>
                <a:cs typeface="Helvetica Neue Light"/>
              </a:defRPr>
            </a:lvl2pPr>
            <a:lvl3pPr>
              <a:defRPr sz="20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8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8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>
          <a:xfrm>
            <a:off x="2616616" y="294974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Helvetica Neue Ligh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US" sz="2800"/>
          </a:p>
        </p:txBody>
      </p:sp>
      <p:sp>
        <p:nvSpPr>
          <p:cNvPr id="9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0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5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- EuAPS Kickoff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B000E7-4207-12B4-F83E-BB9A78780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4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0D01B9-98A4-9D3B-A128-6BDDA26E4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9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142892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26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7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04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82166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403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09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Helvetica Neue Light"/>
                <a:ea typeface="Helvetica Neue Light"/>
                <a:cs typeface="Helvetica Neue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</a:defRPr>
            </a:lvl1pPr>
            <a:lvl2pPr>
              <a:defRPr sz="2000">
                <a:latin typeface="Helvetica Neue Light"/>
                <a:ea typeface="Helvetica Neue Light"/>
                <a:cs typeface="Helvetica Neue Light"/>
              </a:defRPr>
            </a:lvl2pPr>
            <a:lvl3pPr>
              <a:defRPr sz="1800">
                <a:latin typeface="Helvetica Neue Light"/>
                <a:ea typeface="Helvetica Neue Light"/>
                <a:cs typeface="Helvetica Neue Light"/>
              </a:defRPr>
            </a:lvl3pPr>
            <a:lvl4pPr>
              <a:defRPr sz="1600">
                <a:latin typeface="Helvetica Neue Light"/>
                <a:ea typeface="Helvetica Neue Light"/>
                <a:cs typeface="Helvetica Neue Light"/>
              </a:defRPr>
            </a:lvl4pPr>
            <a:lvl5pPr>
              <a:defRPr sz="1600">
                <a:latin typeface="Helvetica Neue Light"/>
                <a:ea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CasellaDiTesto 4"/>
          <p:cNvSpPr txBox="1"/>
          <p:nvPr userDrawn="1"/>
        </p:nvSpPr>
        <p:spPr>
          <a:xfrm>
            <a:off x="11280576" y="6365385"/>
            <a:ext cx="768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400" smtClean="0">
                <a:solidFill>
                  <a:schemeClr val="bg1">
                    <a:lumMod val="50000"/>
                  </a:schemeClr>
                </a:solidFill>
                <a:latin typeface="Helvetica Neue Light"/>
              </a:rPr>
              <a:t>‹N›</a:t>
            </a:fld>
            <a:endParaRPr lang="it-IT" sz="1600">
              <a:solidFill>
                <a:schemeClr val="bg1">
                  <a:lumMod val="50000"/>
                </a:schemeClr>
              </a:solidFill>
              <a:latin typeface="Helvetica Neue Light"/>
            </a:endParaRPr>
          </a:p>
        </p:txBody>
      </p:sp>
      <p:sp>
        <p:nvSpPr>
          <p:cNvPr id="15" name="Rettangolo 12"/>
          <p:cNvSpPr/>
          <p:nvPr userDrawn="1"/>
        </p:nvSpPr>
        <p:spPr>
          <a:xfrm>
            <a:off x="104374" y="6365387"/>
            <a:ext cx="1863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M. P. Anania</a:t>
            </a:r>
          </a:p>
        </p:txBody>
      </p:sp>
      <p:sp>
        <p:nvSpPr>
          <p:cNvPr id="16" name="Rettangolo 10"/>
          <p:cNvSpPr/>
          <p:nvPr userDrawn="1"/>
        </p:nvSpPr>
        <p:spPr>
          <a:xfrm>
            <a:off x="2680792" y="6365386"/>
            <a:ext cx="6748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EAAC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2017 – La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Biodola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–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Isola</a:t>
            </a:r>
            <a:r>
              <a:rPr lang="en-US"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</a:t>
            </a:r>
            <a:r>
              <a:rPr lang="en-US" sz="1400" baseline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d’Elba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14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653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871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1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616616" y="282375"/>
            <a:ext cx="9528056" cy="469731"/>
          </a:xfrm>
          <a:prstGeom prst="rect">
            <a:avLst/>
          </a:prstGeom>
          <a:solidFill>
            <a:srgbClr val="0070C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623392" y="1600201"/>
            <a:ext cx="10862997" cy="3196952"/>
          </a:xfr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1280027" y="6371740"/>
            <a:ext cx="549" cy="32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 userDrawn="1"/>
        </p:nvSpPr>
        <p:spPr>
          <a:xfrm>
            <a:off x="11376587" y="6349997"/>
            <a:ext cx="7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5C3533D-D346-4746-A382-458F3767D6EF}" type="slidenum">
              <a:rPr lang="it-IT" sz="1800" smtClean="0">
                <a:solidFill>
                  <a:schemeClr val="bg1">
                    <a:lumMod val="50000"/>
                  </a:schemeClr>
                </a:solidFill>
              </a:rPr>
              <a:t>‹N›</a:t>
            </a:fld>
            <a:endParaRPr lang="it-IT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104375" y="6365386"/>
            <a:ext cx="1344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Cianchi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135677-35EC-CA53-8C9E-39ADE7AAD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2" y="250694"/>
            <a:ext cx="1822265" cy="5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958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97" y="1939641"/>
            <a:ext cx="7813967" cy="104385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31" y="3153931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47" y="376193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8" rIns="91428" bIns="45718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3" y="273561"/>
            <a:ext cx="2788151" cy="12612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02493" y="6439389"/>
            <a:ext cx="3309467" cy="33855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No 653782.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0846F4-509B-4FA4-A3BB-D53C82698E9F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1" y="6453036"/>
            <a:ext cx="472111" cy="2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620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80"/>
            <a:ext cx="12192000" cy="40156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5"/>
            <a:ext cx="12192000" cy="803121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92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1"/>
            <a:ext cx="1421141" cy="61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BE863-E0D1-4AFD-ADD4-862FDCFD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892" y="183550"/>
            <a:ext cx="679856" cy="449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9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5" y="6462572"/>
            <a:ext cx="6544711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r>
              <a:rPr lang="en-GB"/>
              <a:t>R. Assmann &amp; M. Ferrario - TIARA - 19 Oct 2022</a:t>
            </a:r>
          </a:p>
        </p:txBody>
      </p:sp>
    </p:spTree>
    <p:extLst>
      <p:ext uri="{BB962C8B-B14F-4D97-AF65-F5344CB8AC3E}">
        <p14:creationId xmlns:p14="http://schemas.microsoft.com/office/powerpoint/2010/main" val="95819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98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70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12352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3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9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70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21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249"/>
            <a:ext cx="2111379" cy="539751"/>
          </a:xfrm>
          <a:prstGeom prst="rect">
            <a:avLst/>
          </a:prstGeom>
        </p:spPr>
      </p:pic>
      <p:pic>
        <p:nvPicPr>
          <p:cNvPr id="8" name="Picture 2" descr="Image result for clf logo las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9473" y="136341"/>
            <a:ext cx="770021" cy="752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0540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0679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5947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6714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0.jp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3233-28A5-4BE6-9ECF-91943AB1B905}" type="datetimeFigureOut">
              <a:rPr lang="en-US" smtClean="0"/>
              <a:t>6/17/2025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81E3-3265-45EE-A2C3-C9AF2D303D9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 Light"/>
          <a:ea typeface="Helvetica Neue Light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8634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</a:t>
            </a:r>
            <a:r>
              <a:rPr lang="en-GB" dirty="0" err="1"/>
              <a:t>Assmann</a:t>
            </a:r>
            <a:r>
              <a:rPr lang="en-GB" dirty="0"/>
              <a:t> - EuAPS </a:t>
            </a:r>
            <a:r>
              <a:rPr lang="en-GB" dirty="0" err="1"/>
              <a:t>Kickoff</a:t>
            </a:r>
            <a:r>
              <a:rPr lang="en-GB" dirty="0"/>
              <a:t> - 28 Feb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E02D7F-D305-1A25-E550-CE108B0614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39" y="62737"/>
            <a:ext cx="1572931" cy="8648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AE9434-113A-1FB8-6529-223D44E88F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00" y="80372"/>
            <a:ext cx="1699078" cy="9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R. Assmann &amp; M. Ferrario - TIARA - 19 Oct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48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dt="0"/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6F93EE-4C28-9D71-8994-C9801F35A90F}"/>
              </a:ext>
            </a:extLst>
          </p:cNvPr>
          <p:cNvGrpSpPr/>
          <p:nvPr/>
        </p:nvGrpSpPr>
        <p:grpSpPr>
          <a:xfrm>
            <a:off x="2102923" y="2251494"/>
            <a:ext cx="9005451" cy="1921530"/>
            <a:chOff x="3471990" y="2100371"/>
            <a:chExt cx="7963518" cy="1921530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58D7EB2-A12D-B475-1B27-469ED296966C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2100371"/>
              <a:ext cx="7820025" cy="974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anchor="b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0" b="0" i="0" u="none" strike="noStrike" cap="none" spc="0" baseline="0">
                  <a:solidFill>
                    <a:srgbClr val="FFFFFF"/>
                  </a:solidFill>
                  <a:uFillTx/>
                  <a:latin typeface="Calibri Light"/>
                  <a:ea typeface="Calibri Light"/>
                  <a:cs typeface="Calibri Light"/>
                  <a:sym typeface="Calibri Light"/>
                </a:defRPr>
              </a:lvl1pPr>
              <a:lvl2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2pPr>
              <a:lvl3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3pPr>
              <a:lvl4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4pPr>
              <a:lvl5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5pPr>
              <a:lvl6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0" marR="0" indent="0" algn="l" defTabSz="2438337" rtl="0" latinLnBrk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500" b="1" i="0" u="none" strike="noStrike" cap="none" spc="-17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algn="ctr" defTabSz="914400">
                <a:defRPr/>
              </a:pPr>
              <a:r>
                <a:rPr lang="en-GB" sz="4000" b="1" dirty="0">
                  <a:solidFill>
                    <a:prstClr val="white"/>
                  </a:solidFill>
                  <a:ea typeface="Helvetica Neue"/>
                  <a:cs typeface="Helvetica Neue"/>
                </a:rPr>
                <a:t>Chapter 8: X-Band LINAC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9DE95386-71B5-40A5-D6A1-FBA8068BAF15}"/>
                </a:ext>
              </a:extLst>
            </p:cNvPr>
            <p:cNvSpPr txBox="1">
              <a:spLocks/>
            </p:cNvSpPr>
            <p:nvPr/>
          </p:nvSpPr>
          <p:spPr>
            <a:xfrm>
              <a:off x="3471990" y="3203731"/>
              <a:ext cx="7963518" cy="81817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20" tIns="45720" rIns="45720" bIns="45720" numCol="1" spcCol="38100">
              <a:noAutofit/>
            </a:bodyPr>
            <a:lstStyle>
              <a:lvl1pPr marL="0" marR="0" indent="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4572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9144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13716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1828800" algn="l" defTabSz="1828800" rtl="0" latinLnBrk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 u="none" strike="noStrike" cap="none" spc="0" baseline="0">
                  <a:solidFill>
                    <a:srgbClr val="FFC000"/>
                  </a:solidFill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36576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6pPr>
              <a:lvl7pPr marL="42672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7pPr>
              <a:lvl8pPr marL="48768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8pPr>
              <a:lvl9pPr marL="5486400" marR="0" indent="-609600" algn="l" defTabSz="2438337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 Neue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D. Alesini on behalf of the RF/vacuum/LINAC team</a:t>
              </a:r>
              <a:r>
                <a:rPr kumimoji="0" lang="en-GB" sz="28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*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alibri"/>
                </a:rPr>
                <a:t> </a:t>
              </a:r>
              <a:r>
                <a:rPr lang="en-GB" sz="2800" dirty="0">
                  <a:solidFill>
                    <a:schemeClr val="bg1"/>
                  </a:solidFill>
                  <a:ea typeface="+mn-ea"/>
                  <a:cs typeface="+mn-cs"/>
                </a:rPr>
                <a:t>(LNF) </a:t>
              </a:r>
            </a:p>
          </p:txBody>
        </p:sp>
      </p:grpSp>
      <p:sp>
        <p:nvSpPr>
          <p:cNvPr id="4" name="Freeform 3" descr="A blue background with yellow stars  Description automatically generated with low confidence">
            <a:extLst>
              <a:ext uri="{FF2B5EF4-FFF2-40B4-BE49-F238E27FC236}">
                <a16:creationId xmlns:a16="http://schemas.microsoft.com/office/drawing/2014/main" id="{FC243C57-3F4E-8A92-5C10-D978C7EFD7AD}"/>
              </a:ext>
            </a:extLst>
          </p:cNvPr>
          <p:cNvSpPr/>
          <p:nvPr/>
        </p:nvSpPr>
        <p:spPr>
          <a:xfrm>
            <a:off x="534197" y="5979609"/>
            <a:ext cx="815724" cy="540000"/>
          </a:xfrm>
          <a:custGeom>
            <a:avLst/>
            <a:gdLst/>
            <a:ahLst/>
            <a:cxnLst/>
            <a:rect l="l" t="t" r="r" b="b"/>
            <a:pathLst>
              <a:path w="815724" h="540000">
                <a:moveTo>
                  <a:pt x="0" y="0"/>
                </a:moveTo>
                <a:lnTo>
                  <a:pt x="815724" y="0"/>
                </a:lnTo>
                <a:lnTo>
                  <a:pt x="815724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6" b="-96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40FA1B7-5D18-B55E-47CF-BCDFA7DC8B43}"/>
              </a:ext>
            </a:extLst>
          </p:cNvPr>
          <p:cNvSpPr txBox="1"/>
          <p:nvPr/>
        </p:nvSpPr>
        <p:spPr>
          <a:xfrm>
            <a:off x="1424848" y="6007478"/>
            <a:ext cx="334903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9"/>
              </a:lnSpc>
            </a:pPr>
            <a:r>
              <a:rPr lang="en-US" sz="1200" spc="11" dirty="0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This project has received funding from the European Union´s Horizon Europe research and innovation program under grant agreement No. 101079773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3CBF-C0A3-974C-06EC-0B493B2DC357}"/>
              </a:ext>
            </a:extLst>
          </p:cNvPr>
          <p:cNvSpPr txBox="1"/>
          <p:nvPr/>
        </p:nvSpPr>
        <p:spPr>
          <a:xfrm>
            <a:off x="7171980" y="6015945"/>
            <a:ext cx="403413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 TDR Review Committee Meeting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GB" sz="2000" dirty="0">
                <a:solidFill>
                  <a:srgbClr val="473E8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16-18, 2025</a:t>
            </a:r>
            <a:endParaRPr lang="en-IT" sz="1400" dirty="0">
              <a:solidFill>
                <a:srgbClr val="473E8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EDFAF5-8638-D979-E540-2C98DBB0CBA9}"/>
              </a:ext>
            </a:extLst>
          </p:cNvPr>
          <p:cNvSpPr txBox="1"/>
          <p:nvPr/>
        </p:nvSpPr>
        <p:spPr>
          <a:xfrm>
            <a:off x="186194" y="4074996"/>
            <a:ext cx="11758156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2438337" hangingPunct="0"/>
            <a:r>
              <a:rPr lang="it-IT" sz="14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 Neue"/>
              </a:rPr>
              <a:t>* </a:t>
            </a:r>
            <a:r>
              <a:rPr lang="it-IT" sz="1400" dirty="0">
                <a:solidFill>
                  <a:schemeClr val="bg1"/>
                </a:solidFill>
              </a:rPr>
              <a:t>M. </a:t>
            </a:r>
            <a:r>
              <a:rPr lang="it-IT" sz="1400" dirty="0" err="1">
                <a:solidFill>
                  <a:schemeClr val="bg1"/>
                </a:solidFill>
              </a:rPr>
              <a:t>Bellavelgia</a:t>
            </a:r>
            <a:r>
              <a:rPr lang="it-IT" sz="1400" dirty="0">
                <a:solidFill>
                  <a:schemeClr val="bg1"/>
                </a:solidFill>
              </a:rPr>
              <a:t>, S. Bini, B. Buonomo, F. Cardelli, P. Chimenti, M. Del Franco, C. Di Giulio, E. Di Pasquale, G. Di </a:t>
            </a:r>
            <a:r>
              <a:rPr lang="it-IT" sz="1400" dirty="0" err="1">
                <a:solidFill>
                  <a:schemeClr val="bg1"/>
                </a:solidFill>
              </a:rPr>
              <a:t>Raddo</a:t>
            </a:r>
            <a:r>
              <a:rPr lang="it-IT" sz="1400" dirty="0">
                <a:solidFill>
                  <a:schemeClr val="bg1"/>
                </a:solidFill>
              </a:rPr>
              <a:t>, R. Di </a:t>
            </a:r>
            <a:r>
              <a:rPr lang="it-IT" sz="1400" dirty="0" err="1">
                <a:solidFill>
                  <a:schemeClr val="bg1"/>
                </a:solidFill>
              </a:rPr>
              <a:t>Raddo</a:t>
            </a:r>
            <a:r>
              <a:rPr lang="it-IT" sz="1400" dirty="0">
                <a:solidFill>
                  <a:schemeClr val="bg1"/>
                </a:solidFill>
              </a:rPr>
              <a:t>, M. Diomede, L. </a:t>
            </a:r>
            <a:r>
              <a:rPr lang="it-IT" sz="1400" dirty="0" err="1">
                <a:solidFill>
                  <a:schemeClr val="bg1"/>
                </a:solidFill>
              </a:rPr>
              <a:t>Faiilace</a:t>
            </a:r>
            <a:r>
              <a:rPr lang="it-IT" sz="1400" dirty="0">
                <a:solidFill>
                  <a:schemeClr val="bg1"/>
                </a:solidFill>
              </a:rPr>
              <a:t>, S. Farina, M. Ferrario, A. Gallo, A. </a:t>
            </a:r>
            <a:r>
              <a:rPr lang="it-IT" sz="1400" dirty="0" err="1">
                <a:solidFill>
                  <a:schemeClr val="bg1"/>
                </a:solidFill>
              </a:rPr>
              <a:t>Giribono</a:t>
            </a:r>
            <a:r>
              <a:rPr lang="it-IT" sz="1400" dirty="0">
                <a:solidFill>
                  <a:schemeClr val="bg1"/>
                </a:solidFill>
              </a:rPr>
              <a:t>, L. Giuliano, G. Latini, A. </a:t>
            </a:r>
            <a:r>
              <a:rPr lang="it-IT" sz="1400" dirty="0" err="1">
                <a:solidFill>
                  <a:schemeClr val="bg1"/>
                </a:solidFill>
              </a:rPr>
              <a:t>Liedl</a:t>
            </a:r>
            <a:r>
              <a:rPr lang="it-IT" sz="1400" dirty="0">
                <a:solidFill>
                  <a:schemeClr val="bg1"/>
                </a:solidFill>
              </a:rPr>
              <a:t>, V. Lollo, L. Piersanti, S. Pioli, G. </a:t>
            </a:r>
            <a:r>
              <a:rPr lang="it-IT" sz="1400" dirty="0" err="1">
                <a:solidFill>
                  <a:schemeClr val="bg1"/>
                </a:solidFill>
              </a:rPr>
              <a:t>Scarselletta</a:t>
            </a:r>
            <a:r>
              <a:rPr lang="it-IT" sz="1400" dirty="0">
                <a:solidFill>
                  <a:schemeClr val="bg1"/>
                </a:solidFill>
              </a:rPr>
              <a:t>, B. </a:t>
            </a:r>
            <a:r>
              <a:rPr lang="it-IT" sz="1400" dirty="0" err="1">
                <a:solidFill>
                  <a:schemeClr val="bg1"/>
                </a:solidFill>
              </a:rPr>
              <a:t>Serenellini</a:t>
            </a:r>
            <a:r>
              <a:rPr lang="it-IT" sz="1400" dirty="0">
                <a:solidFill>
                  <a:schemeClr val="bg1"/>
                </a:solidFill>
              </a:rPr>
              <a:t>, L. Spallino, C. Vaccarezza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54634-C59D-9173-4287-7728BFB2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B89228-D8F0-B03B-7FB8-67AB8F9C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My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68D00-31BD-10BA-6178-64583E1D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316" b="26000"/>
          <a:stretch/>
        </p:blipFill>
        <p:spPr>
          <a:xfrm>
            <a:off x="275587" y="1670859"/>
            <a:ext cx="11379570" cy="3735976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4BD3E75E-F134-FEC5-D040-600661C81234}"/>
              </a:ext>
            </a:extLst>
          </p:cNvPr>
          <p:cNvSpPr/>
          <p:nvPr/>
        </p:nvSpPr>
        <p:spPr>
          <a:xfrm>
            <a:off x="2113280" y="2884120"/>
            <a:ext cx="2519680" cy="621079"/>
          </a:xfrm>
          <a:prstGeom prst="donut">
            <a:avLst>
              <a:gd name="adj" fmla="val 696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19E6E6-56CD-F8FC-012C-52AC436E3B1A}"/>
              </a:ext>
            </a:extLst>
          </p:cNvPr>
          <p:cNvSpPr txBox="1"/>
          <p:nvPr/>
        </p:nvSpPr>
        <p:spPr>
          <a:xfrm>
            <a:off x="0" y="6534835"/>
            <a:ext cx="762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D. Alesini, </a:t>
            </a:r>
            <a:r>
              <a:rPr lang="en-GB" sz="1500" dirty="0">
                <a:ea typeface="Helvetica Neue"/>
                <a:cs typeface="Helvetica Neue"/>
              </a:rPr>
              <a:t>X-Band LINAC</a:t>
            </a:r>
            <a:r>
              <a:rPr lang="it-IT" sz="1500" dirty="0">
                <a:ea typeface="Helvetica Neue"/>
                <a:cs typeface="Helvetica Neue"/>
              </a:rPr>
              <a:t>, 9° EUPRAXIA@SPARC_LAB TDR Review meeting, LNF 16-18 June 2025 </a:t>
            </a:r>
            <a:endParaRPr lang="en-GB" sz="1500" dirty="0"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19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DD577-466C-BDE1-6092-1C2B4BF1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6" y="1"/>
            <a:ext cx="7961747" cy="766576"/>
          </a:xfrm>
        </p:spPr>
        <p:txBody>
          <a:bodyPr/>
          <a:lstStyle/>
          <a:p>
            <a:r>
              <a:rPr lang="it-IT" sz="2800" dirty="0" err="1"/>
              <a:t>Chapter</a:t>
            </a:r>
            <a:r>
              <a:rPr lang="it-IT" sz="2800" dirty="0"/>
              <a:t> </a:t>
            </a:r>
            <a:r>
              <a:rPr lang="it-IT" sz="2800" dirty="0" err="1"/>
              <a:t>description</a:t>
            </a:r>
            <a:endParaRPr lang="en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44E9A1-FA2B-438A-D7C9-43BFF999C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452085"/>
            <a:ext cx="8029575" cy="415814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A832574-907B-8543-F992-E157571DCF22}"/>
              </a:ext>
            </a:extLst>
          </p:cNvPr>
          <p:cNvSpPr/>
          <p:nvPr/>
        </p:nvSpPr>
        <p:spPr>
          <a:xfrm>
            <a:off x="913722" y="2252387"/>
            <a:ext cx="1955190" cy="285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EE9BD26-4262-4E0C-0A02-1620D3683752}"/>
              </a:ext>
            </a:extLst>
          </p:cNvPr>
          <p:cNvSpPr/>
          <p:nvPr/>
        </p:nvSpPr>
        <p:spPr>
          <a:xfrm>
            <a:off x="905901" y="2592448"/>
            <a:ext cx="2596493" cy="1082010"/>
          </a:xfrm>
          <a:prstGeom prst="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92EE9BA-253F-6517-A8AD-DE4FD07E2121}"/>
              </a:ext>
            </a:extLst>
          </p:cNvPr>
          <p:cNvSpPr/>
          <p:nvPr/>
        </p:nvSpPr>
        <p:spPr>
          <a:xfrm>
            <a:off x="898080" y="3728558"/>
            <a:ext cx="3175229" cy="247317"/>
          </a:xfrm>
          <a:prstGeom prst="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008B3A7-086E-F9AD-E15F-3FC1516985EF}"/>
              </a:ext>
            </a:extLst>
          </p:cNvPr>
          <p:cNvSpPr/>
          <p:nvPr/>
        </p:nvSpPr>
        <p:spPr>
          <a:xfrm>
            <a:off x="898080" y="4037704"/>
            <a:ext cx="2322766" cy="247317"/>
          </a:xfrm>
          <a:prstGeom prst="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20626C-1DB9-5D2C-3ACB-2E495DAAEDEA}"/>
              </a:ext>
            </a:extLst>
          </p:cNvPr>
          <p:cNvSpPr/>
          <p:nvPr/>
        </p:nvSpPr>
        <p:spPr>
          <a:xfrm>
            <a:off x="898080" y="4339121"/>
            <a:ext cx="2322766" cy="224131"/>
          </a:xfrm>
          <a:prstGeom prst="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F6809BC-B34A-68D0-15C9-4F2E7B569035}"/>
              </a:ext>
            </a:extLst>
          </p:cNvPr>
          <p:cNvSpPr/>
          <p:nvPr/>
        </p:nvSpPr>
        <p:spPr>
          <a:xfrm>
            <a:off x="898080" y="4617352"/>
            <a:ext cx="4168466" cy="24731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B7899F4-0C34-8ECB-2BCD-FA9750645E26}"/>
              </a:ext>
            </a:extLst>
          </p:cNvPr>
          <p:cNvSpPr/>
          <p:nvPr/>
        </p:nvSpPr>
        <p:spPr>
          <a:xfrm>
            <a:off x="898081" y="4918769"/>
            <a:ext cx="1001057" cy="224131"/>
          </a:xfrm>
          <a:prstGeom prst="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9AEA632-3EF5-A070-0B9D-E21C98227BC1}"/>
              </a:ext>
            </a:extLst>
          </p:cNvPr>
          <p:cNvSpPr/>
          <p:nvPr/>
        </p:nvSpPr>
        <p:spPr>
          <a:xfrm>
            <a:off x="905901" y="5197000"/>
            <a:ext cx="1916086" cy="24731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E0BB547C-FCC1-BAD2-A348-D98764098606}"/>
              </a:ext>
            </a:extLst>
          </p:cNvPr>
          <p:cNvSpPr/>
          <p:nvPr/>
        </p:nvSpPr>
        <p:spPr>
          <a:xfrm>
            <a:off x="8239125" y="3238500"/>
            <a:ext cx="466725" cy="17430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645274B-4FC1-4E39-2791-54581C9280FC}"/>
              </a:ext>
            </a:extLst>
          </p:cNvPr>
          <p:cNvSpPr txBox="1"/>
          <p:nvPr/>
        </p:nvSpPr>
        <p:spPr>
          <a:xfrm>
            <a:off x="8801100" y="3038475"/>
            <a:ext cx="305662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Review </a:t>
            </a:r>
            <a:r>
              <a:rPr lang="it-IT" dirty="0" err="1"/>
              <a:t>received</a:t>
            </a:r>
            <a:r>
              <a:rPr lang="it-IT" dirty="0"/>
              <a:t> from P. </a:t>
            </a:r>
            <a:r>
              <a:rPr lang="it-IT" dirty="0" err="1"/>
              <a:t>Muggli</a:t>
            </a:r>
            <a:r>
              <a:rPr lang="it-IT" dirty="0"/>
              <a:t> on 26/5. </a:t>
            </a:r>
            <a:r>
              <a:rPr lang="it-IT" dirty="0" err="1"/>
              <a:t>Correction</a:t>
            </a:r>
            <a:r>
              <a:rPr lang="it-IT" dirty="0"/>
              <a:t> </a:t>
            </a:r>
            <a:r>
              <a:rPr lang="it-IT" dirty="0" err="1"/>
              <a:t>implemented</a:t>
            </a:r>
            <a:r>
              <a:rPr lang="it-IT" dirty="0"/>
              <a:t>. </a:t>
            </a:r>
          </a:p>
          <a:p>
            <a:pPr algn="just"/>
            <a:endParaRPr lang="it-IT" dirty="0"/>
          </a:p>
          <a:p>
            <a:pPr algn="just"/>
            <a:r>
              <a:rPr lang="it-IT" dirty="0" err="1"/>
              <a:t>Few</a:t>
            </a:r>
            <a:r>
              <a:rPr lang="it-IT" dirty="0"/>
              <a:t> minor </a:t>
            </a:r>
            <a:r>
              <a:rPr lang="it-IT" dirty="0" err="1"/>
              <a:t>remaining</a:t>
            </a:r>
            <a:r>
              <a:rPr lang="it-IT" dirty="0"/>
              <a:t> </a:t>
            </a:r>
            <a:r>
              <a:rPr lang="it-IT" dirty="0" err="1"/>
              <a:t>comments</a:t>
            </a:r>
            <a:r>
              <a:rPr lang="it-IT" dirty="0"/>
              <a:t> </a:t>
            </a:r>
            <a:r>
              <a:rPr lang="it-IT" dirty="0" err="1"/>
              <a:t>sent</a:t>
            </a:r>
            <a:r>
              <a:rPr lang="it-IT" dirty="0"/>
              <a:t> from </a:t>
            </a:r>
            <a:r>
              <a:rPr lang="it-IT" dirty="0" err="1"/>
              <a:t>my</a:t>
            </a:r>
            <a:r>
              <a:rPr lang="it-IT" dirty="0"/>
              <a:t> side to Patric on 30/5.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76CE3F4-BA97-5952-DCB1-FAA65B3C39C7}"/>
              </a:ext>
            </a:extLst>
          </p:cNvPr>
          <p:cNvSpPr txBox="1"/>
          <p:nvPr/>
        </p:nvSpPr>
        <p:spPr>
          <a:xfrm>
            <a:off x="0" y="6534835"/>
            <a:ext cx="762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D. Alesini, </a:t>
            </a:r>
            <a:r>
              <a:rPr lang="en-GB" sz="1500" dirty="0">
                <a:ea typeface="Helvetica Neue"/>
                <a:cs typeface="Helvetica Neue"/>
              </a:rPr>
              <a:t>X-Band LINAC</a:t>
            </a:r>
            <a:r>
              <a:rPr lang="it-IT" sz="1500" dirty="0">
                <a:ea typeface="Helvetica Neue"/>
                <a:cs typeface="Helvetica Neue"/>
              </a:rPr>
              <a:t>, 9° EUPRAXIA@SPARC_LAB TDR Review meeting, LNF 16-18 June 2025 </a:t>
            </a:r>
            <a:endParaRPr lang="en-GB" sz="1500" dirty="0"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321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F29B93-3003-9226-E7A7-C995153C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Global Goal of the chapter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99C5294-CDC0-C6EB-91C8-D99DBF8A2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" y="884315"/>
            <a:ext cx="3578345" cy="216114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4B0F300-649F-CD6C-C3FF-331A90171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" y="3235920"/>
            <a:ext cx="3599257" cy="28423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689B5D8-40E3-AA32-5495-53FEB710F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345" y="873560"/>
            <a:ext cx="4048690" cy="285789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E8830FF-D083-7CE5-0F3B-1FD474A82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994" y="3800690"/>
            <a:ext cx="2500566" cy="101729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0E58BFA-92F0-D3BD-E697-B96D24CA4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507" y="5076825"/>
            <a:ext cx="2521585" cy="132016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9F91CA6-A7C6-0B31-F5F7-627E51980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8122" y="4917336"/>
            <a:ext cx="2533878" cy="150264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B7399A-52C8-D536-87F9-2A2AAB218720}"/>
              </a:ext>
            </a:extLst>
          </p:cNvPr>
          <p:cNvSpPr txBox="1"/>
          <p:nvPr/>
        </p:nvSpPr>
        <p:spPr>
          <a:xfrm>
            <a:off x="3619500" y="873760"/>
            <a:ext cx="44577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/>
              <a:t>Describe the </a:t>
            </a:r>
            <a:r>
              <a:rPr lang="en-US" sz="1600" b="1" dirty="0"/>
              <a:t>X-band accelerating module</a:t>
            </a:r>
            <a:r>
              <a:rPr lang="en-US" sz="1600" dirty="0"/>
              <a:t> we want to implement in terms of:</a:t>
            </a:r>
          </a:p>
          <a:p>
            <a:pPr algn="just"/>
            <a:endParaRPr lang="en-US" sz="1600" dirty="0"/>
          </a:p>
          <a:p>
            <a:pPr marL="742881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RF structure </a:t>
            </a:r>
            <a:r>
              <a:rPr lang="en-US" sz="1600" b="1" dirty="0"/>
              <a:t>design and parameters </a:t>
            </a:r>
            <a:r>
              <a:rPr lang="en-US" sz="1600" dirty="0"/>
              <a:t>(electromagnetic design, cooling, etc.)</a:t>
            </a:r>
          </a:p>
          <a:p>
            <a:pPr marL="742881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Waveguide </a:t>
            </a:r>
            <a:r>
              <a:rPr lang="en-US" sz="1600" b="1" dirty="0"/>
              <a:t>components</a:t>
            </a:r>
            <a:r>
              <a:rPr lang="en-US" sz="1600" dirty="0"/>
              <a:t> (DC, pumping, etc.)</a:t>
            </a:r>
          </a:p>
          <a:p>
            <a:pPr marL="742881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Expected </a:t>
            </a:r>
            <a:r>
              <a:rPr lang="en-US" sz="1600" b="1" dirty="0"/>
              <a:t>performance</a:t>
            </a:r>
            <a:r>
              <a:rPr lang="en-US" sz="1600" dirty="0"/>
              <a:t> (RF, vacuum, etc.)</a:t>
            </a:r>
          </a:p>
          <a:p>
            <a:pPr marL="742881" lvl="1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Supports</a:t>
            </a:r>
          </a:p>
          <a:p>
            <a:pPr marL="742881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Parameters of the </a:t>
            </a:r>
            <a:r>
              <a:rPr lang="en-US" sz="1600" b="1" dirty="0"/>
              <a:t>power sources </a:t>
            </a:r>
            <a:r>
              <a:rPr lang="en-US" sz="1600" dirty="0"/>
              <a:t>(with reference to the dedicated chapter)</a:t>
            </a:r>
          </a:p>
          <a:p>
            <a:pPr lvl="1" algn="just"/>
            <a:endParaRPr lang="en-US" sz="1600" dirty="0"/>
          </a:p>
          <a:p>
            <a:pPr marL="342900" indent="-342900" algn="just">
              <a:buAutoNum type="arabicPeriod" startAt="2"/>
            </a:pPr>
            <a:r>
              <a:rPr lang="en-US" sz="1600" b="1" dirty="0"/>
              <a:t>Magnetic chicane </a:t>
            </a:r>
            <a:r>
              <a:rPr lang="en-US" sz="1600" dirty="0"/>
              <a:t>layout and main parameters.</a:t>
            </a:r>
          </a:p>
          <a:p>
            <a:pPr marL="342900" indent="-342900" algn="just">
              <a:buAutoNum type="arabicPeriod" startAt="2"/>
            </a:pPr>
            <a:endParaRPr lang="en-US" sz="1600" dirty="0"/>
          </a:p>
          <a:p>
            <a:pPr marL="342900" indent="-342900" algn="just">
              <a:buAutoNum type="arabicPeriod" startAt="2"/>
            </a:pPr>
            <a:r>
              <a:rPr lang="en-US" sz="1600" b="1" dirty="0"/>
              <a:t>Quadrupoles and diagnostics </a:t>
            </a:r>
            <a:r>
              <a:rPr lang="en-US" sz="1600" dirty="0"/>
              <a:t>discussed in other chapters and not repeated here.</a:t>
            </a:r>
          </a:p>
          <a:p>
            <a:pPr algn="just"/>
            <a:endParaRPr lang="it-IT" sz="1600" dirty="0"/>
          </a:p>
          <a:p>
            <a:endParaRPr lang="it-IT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88C6D9-FC16-F994-A6A3-CD816A1AD54E}"/>
              </a:ext>
            </a:extLst>
          </p:cNvPr>
          <p:cNvSpPr txBox="1"/>
          <p:nvPr/>
        </p:nvSpPr>
        <p:spPr>
          <a:xfrm>
            <a:off x="0" y="6534835"/>
            <a:ext cx="762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D. Alesini, </a:t>
            </a:r>
            <a:r>
              <a:rPr lang="en-GB" sz="1500" dirty="0">
                <a:ea typeface="Helvetica Neue"/>
                <a:cs typeface="Helvetica Neue"/>
              </a:rPr>
              <a:t>X-Band LINAC</a:t>
            </a:r>
            <a:r>
              <a:rPr lang="it-IT" sz="1500" dirty="0">
                <a:ea typeface="Helvetica Neue"/>
                <a:cs typeface="Helvetica Neue"/>
              </a:rPr>
              <a:t>, 9° EUPRAXIA@SPARC_LAB TDR Review meeting, LNF 16-18 June 2025 </a:t>
            </a:r>
            <a:endParaRPr lang="en-GB" sz="1500" dirty="0"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404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A20A0-1901-1E27-1D5D-4F27024E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0" y="-272186"/>
            <a:ext cx="9294470" cy="1325563"/>
          </a:xfrm>
        </p:spPr>
        <p:txBody>
          <a:bodyPr>
            <a:normAutofit/>
          </a:bodyPr>
          <a:lstStyle/>
          <a:p>
            <a:pPr algn="ctr" fontAlgn="ctr"/>
            <a:r>
              <a:rPr lang="en-GB" sz="2800" dirty="0"/>
              <a:t>Achievements:</a:t>
            </a:r>
            <a:br>
              <a:rPr lang="en-GB" sz="2800" dirty="0"/>
            </a:br>
            <a:r>
              <a:rPr lang="en-GB" sz="2800" u="none" strike="noStrike" dirty="0">
                <a:solidFill>
                  <a:srgbClr val="0070C0"/>
                </a:solidFill>
                <a:effectLst/>
              </a:rPr>
              <a:t>Only referred to the X band accelerating module components</a:t>
            </a:r>
            <a:endParaRPr lang="en-GB" sz="2800" b="0" i="0" u="none" strike="noStrike" dirty="0">
              <a:solidFill>
                <a:srgbClr val="0070C0"/>
              </a:solidFill>
              <a:effectLst/>
              <a:latin typeface="Aptos Narrow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2C3F42-7243-99DE-09EB-E680B5C8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56828"/>
              </p:ext>
            </p:extLst>
          </p:nvPr>
        </p:nvGraphicFramePr>
        <p:xfrm>
          <a:off x="138910" y="1093333"/>
          <a:ext cx="11768610" cy="519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2850">
                  <a:extLst>
                    <a:ext uri="{9D8B030D-6E8A-4147-A177-3AD203B41FA5}">
                      <a16:colId xmlns:a16="http://schemas.microsoft.com/office/drawing/2014/main" val="2549708162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234510333"/>
                    </a:ext>
                  </a:extLst>
                </a:gridCol>
                <a:gridCol w="8605520">
                  <a:extLst>
                    <a:ext uri="{9D8B030D-6E8A-4147-A177-3AD203B41FA5}">
                      <a16:colId xmlns:a16="http://schemas.microsoft.com/office/drawing/2014/main" val="459689667"/>
                    </a:ext>
                  </a:extLst>
                </a:gridCol>
              </a:tblGrid>
              <a:tr h="1863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Sub - systems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TRL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Comments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b"/>
                </a:tc>
                <a:extLst>
                  <a:ext uri="{0D108BD9-81ED-4DB2-BD59-A6C34878D82A}">
                    <a16:rowId xmlns:a16="http://schemas.microsoft.com/office/drawing/2014/main" val="1821334404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X band Power Source</a:t>
                      </a:r>
                      <a:endParaRPr lang="en-GB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The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nominal X-band power source has been acquired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and is ready to be tested at TEX to reach the nominal parameters.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699625964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X band structure</a:t>
                      </a:r>
                      <a:endParaRPr lang="en-GB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The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final full-scale prototype is ready to be tested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. The tuning-free fabrication has been successfully completed, except for a relatively small detuning with respect to the nominal parameters (which can be corrected by setting the operating temperature to 18 °C).</a:t>
                      </a:r>
                    </a:p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20-cell prototype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has been successfully tested with uncompressed pulse at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50 Hz, 60 MV/m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, reaching the nominal performance in terms of accelerating field.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796027771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Mode converter rectangular to Circular waveguide </a:t>
                      </a:r>
                      <a:endParaRPr lang="en-GB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Prototype fabricated and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tested at 21 MW, 50 Hz, 1 us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(nominal 25 MW, 100 Hz, 1.5 us).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452760410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Pumping unit circular waveguide</a:t>
                      </a:r>
                      <a:endParaRPr lang="en-GB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Prototype fabricated and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tested at 21 MW, 50 Hz, 1 us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(nominal 25 MW, 100 Hz, 1.5 us).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884368239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Pumping unit rectangular waveguide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Prototype tested at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45 MW, 1 us, uncompressed pulse, 50 Hz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. Needs to be tested at 100 Hz with compressed pulse 70-35 MW, 0.13 us.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627156218"/>
                  </a:ext>
                </a:extLst>
              </a:tr>
              <a:tr h="421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Directional coupler</a:t>
                      </a:r>
                      <a:endParaRPr lang="en-GB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Prototype tested at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45 MW, 1 us, uncompressed pulse, 50 Hz.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Needs to be tested at 100 Hz with compressed pulse 70-35 MW, 0.13 us.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1461601666"/>
                  </a:ext>
                </a:extLst>
              </a:tr>
              <a:tr h="165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BOC pulse compressor</a:t>
                      </a:r>
                      <a:endParaRPr lang="en-GB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Device ready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to be tested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with the nominal power source now installed at TEX.</a:t>
                      </a:r>
                    </a:p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Device already tested in other laboratories, but at reduced repetition rate and peak power.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3345999797"/>
                  </a:ext>
                </a:extLst>
              </a:tr>
              <a:tr h="3300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3dB splitter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Fabricated but still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to be tested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at TEX at nominal full power. Already tested in other lab but at a reduced power. 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455048413"/>
                  </a:ext>
                </a:extLst>
              </a:tr>
              <a:tr h="1650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Rf load</a:t>
                      </a: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54" marR="7354" marT="735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Fabricated and 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tested at nominal peak and average power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(50 Hz, 0.6 us)</a:t>
                      </a:r>
                    </a:p>
                  </a:txBody>
                  <a:tcPr marL="7354" marR="7354" marT="7354" marB="0" anchor="ctr"/>
                </a:tc>
                <a:extLst>
                  <a:ext uri="{0D108BD9-81ED-4DB2-BD59-A6C34878D82A}">
                    <a16:rowId xmlns:a16="http://schemas.microsoft.com/office/drawing/2014/main" val="2645996368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1CC85-97BB-18E8-D460-F31B5F7CF580}"/>
              </a:ext>
            </a:extLst>
          </p:cNvPr>
          <p:cNvSpPr txBox="1"/>
          <p:nvPr/>
        </p:nvSpPr>
        <p:spPr>
          <a:xfrm>
            <a:off x="0" y="6534835"/>
            <a:ext cx="762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D. Alesini, </a:t>
            </a:r>
            <a:r>
              <a:rPr lang="en-GB" sz="1500" dirty="0">
                <a:ea typeface="Helvetica Neue"/>
                <a:cs typeface="Helvetica Neue"/>
              </a:rPr>
              <a:t>X-Band LINAC</a:t>
            </a:r>
            <a:r>
              <a:rPr lang="it-IT" sz="1500" dirty="0">
                <a:ea typeface="Helvetica Neue"/>
                <a:cs typeface="Helvetica Neue"/>
              </a:rPr>
              <a:t>, 9° EUPRAXIA@SPARC_LAB TDR Review meeting, LNF 16-18 June 2025 </a:t>
            </a:r>
            <a:endParaRPr lang="en-GB" sz="1500" dirty="0"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3192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78B14-E5B2-E1DD-AC8A-C17061081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7F724-FEC1-8CD9-BE68-DCEDE57D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8" y="-100736"/>
            <a:ext cx="7961747" cy="1325563"/>
          </a:xfrm>
        </p:spPr>
        <p:txBody>
          <a:bodyPr>
            <a:normAutofit/>
          </a:bodyPr>
          <a:lstStyle/>
          <a:p>
            <a:r>
              <a:rPr lang="en-US" sz="2800" dirty="0"/>
              <a:t>Pending Items and Plans for the TDR and Beyond</a:t>
            </a:r>
            <a:endParaRPr lang="en-IT" sz="2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1D5CF6-4933-5411-E72B-4EFD159FB73B}"/>
              </a:ext>
            </a:extLst>
          </p:cNvPr>
          <p:cNvSpPr txBox="1"/>
          <p:nvPr/>
        </p:nvSpPr>
        <p:spPr>
          <a:xfrm>
            <a:off x="0" y="2414905"/>
            <a:ext cx="5567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b="1" dirty="0" err="1"/>
              <a:t>Nominal</a:t>
            </a:r>
            <a:r>
              <a:rPr lang="it-IT" sz="1800" b="1" dirty="0"/>
              <a:t> Klystron and modulator </a:t>
            </a:r>
            <a:r>
              <a:rPr lang="it-IT" sz="1800" dirty="0"/>
              <a:t>test (K300+E37119)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b="1" dirty="0"/>
              <a:t>Test of </a:t>
            </a:r>
            <a:r>
              <a:rPr lang="it-IT" sz="1800" b="1" dirty="0" err="1"/>
              <a:t>waveguide</a:t>
            </a:r>
            <a:r>
              <a:rPr lang="it-IT" sz="1800" b="1" dirty="0"/>
              <a:t> </a:t>
            </a:r>
            <a:r>
              <a:rPr lang="it-IT" sz="1800" b="1" dirty="0" err="1"/>
              <a:t>components</a:t>
            </a:r>
            <a:r>
              <a:rPr lang="it-IT" sz="1800" b="1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</a:t>
            </a:r>
            <a:r>
              <a:rPr lang="it-IT" sz="1800" dirty="0" err="1"/>
              <a:t>nominal</a:t>
            </a:r>
            <a:r>
              <a:rPr lang="it-IT" sz="1800" dirty="0"/>
              <a:t> </a:t>
            </a:r>
            <a:r>
              <a:rPr lang="it-IT" sz="1800" dirty="0" err="1"/>
              <a:t>parameters</a:t>
            </a:r>
            <a:r>
              <a:rPr lang="it-IT" sz="1800" dirty="0"/>
              <a:t> (BOC, …)</a:t>
            </a:r>
          </a:p>
          <a:p>
            <a:endParaRPr lang="it-IT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High power test of the </a:t>
            </a:r>
            <a:r>
              <a:rPr lang="it-IT" sz="1800" b="1" dirty="0"/>
              <a:t>full scale </a:t>
            </a:r>
            <a:r>
              <a:rPr lang="it-IT" sz="1800" dirty="0" err="1"/>
              <a:t>accelerating</a:t>
            </a:r>
            <a:r>
              <a:rPr lang="it-IT" sz="1800" dirty="0"/>
              <a:t> </a:t>
            </a:r>
            <a:r>
              <a:rPr lang="it-IT" sz="1800" dirty="0" err="1"/>
              <a:t>structure</a:t>
            </a:r>
            <a:r>
              <a:rPr lang="it-IT" sz="1800" dirty="0"/>
              <a:t> </a:t>
            </a:r>
            <a:r>
              <a:rPr lang="it-IT" sz="1800" dirty="0" err="1"/>
              <a:t>prototype</a:t>
            </a:r>
            <a:endParaRPr lang="it-IT" sz="1800" dirty="0"/>
          </a:p>
          <a:p>
            <a:endParaRPr lang="it-IT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b="1" dirty="0" err="1"/>
              <a:t>Realization</a:t>
            </a:r>
            <a:r>
              <a:rPr lang="it-IT" sz="1800" b="1" dirty="0"/>
              <a:t> and test of a second </a:t>
            </a:r>
            <a:r>
              <a:rPr lang="it-IT" sz="1800" b="1" dirty="0" err="1"/>
              <a:t>prototype</a:t>
            </a:r>
            <a:r>
              <a:rPr lang="it-IT" sz="1800" b="1" dirty="0"/>
              <a:t> </a:t>
            </a:r>
            <a:r>
              <a:rPr lang="it-IT" sz="1800" dirty="0"/>
              <a:t>CI for </a:t>
            </a:r>
            <a:r>
              <a:rPr lang="it-IT" sz="1800" dirty="0" err="1"/>
              <a:t>correction</a:t>
            </a:r>
            <a:r>
              <a:rPr lang="it-IT" sz="1800" dirty="0"/>
              <a:t> of tuning free </a:t>
            </a:r>
            <a:r>
              <a:rPr lang="it-IT" sz="1800" dirty="0" err="1"/>
              <a:t>technology</a:t>
            </a:r>
            <a:endParaRPr lang="it-IT" sz="1800" dirty="0"/>
          </a:p>
          <a:p>
            <a:endParaRPr lang="it-IT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err="1"/>
              <a:t>Realization</a:t>
            </a:r>
            <a:r>
              <a:rPr lang="it-IT" sz="1800" dirty="0"/>
              <a:t> and test of a </a:t>
            </a:r>
            <a:r>
              <a:rPr lang="it-IT" sz="1800" dirty="0" err="1"/>
              <a:t>tapered</a:t>
            </a:r>
            <a:r>
              <a:rPr lang="it-IT" sz="1800" dirty="0"/>
              <a:t> a </a:t>
            </a:r>
            <a:r>
              <a:rPr lang="it-IT" sz="1800" dirty="0" err="1"/>
              <a:t>prototype</a:t>
            </a:r>
            <a:r>
              <a:rPr lang="it-IT" sz="1800" dirty="0"/>
              <a:t> of the </a:t>
            </a:r>
            <a:r>
              <a:rPr lang="it-IT" sz="1800" dirty="0" err="1"/>
              <a:t>accelerating</a:t>
            </a:r>
            <a:r>
              <a:rPr lang="it-IT" sz="1800" dirty="0"/>
              <a:t> </a:t>
            </a:r>
            <a:r>
              <a:rPr lang="it-IT" sz="1800" dirty="0" err="1"/>
              <a:t>structure</a:t>
            </a:r>
            <a:r>
              <a:rPr lang="it-IT" sz="1800" dirty="0"/>
              <a:t> with </a:t>
            </a:r>
            <a:r>
              <a:rPr lang="it-IT" sz="1800" b="1" dirty="0" err="1"/>
              <a:t>tapered</a:t>
            </a:r>
            <a:r>
              <a:rPr lang="it-IT" sz="1800" b="1" dirty="0"/>
              <a:t> </a:t>
            </a:r>
            <a:r>
              <a:rPr lang="it-IT" sz="1800" b="1" dirty="0" err="1"/>
              <a:t>irises</a:t>
            </a:r>
            <a:endParaRPr lang="it-IT" sz="1800" b="1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8F41DD0-31A3-33B6-D0EE-8F1FCA722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35465"/>
              </p:ext>
            </p:extLst>
          </p:nvPr>
        </p:nvGraphicFramePr>
        <p:xfrm>
          <a:off x="6060440" y="2162175"/>
          <a:ext cx="5992052" cy="387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732">
                  <a:extLst>
                    <a:ext uri="{9D8B030D-6E8A-4147-A177-3AD203B41FA5}">
                      <a16:colId xmlns:a16="http://schemas.microsoft.com/office/drawing/2014/main" val="1259862762"/>
                    </a:ext>
                  </a:extLst>
                </a:gridCol>
                <a:gridCol w="544732">
                  <a:extLst>
                    <a:ext uri="{9D8B030D-6E8A-4147-A177-3AD203B41FA5}">
                      <a16:colId xmlns:a16="http://schemas.microsoft.com/office/drawing/2014/main" val="173187662"/>
                    </a:ext>
                  </a:extLst>
                </a:gridCol>
                <a:gridCol w="544732">
                  <a:extLst>
                    <a:ext uri="{9D8B030D-6E8A-4147-A177-3AD203B41FA5}">
                      <a16:colId xmlns:a16="http://schemas.microsoft.com/office/drawing/2014/main" val="2029002172"/>
                    </a:ext>
                  </a:extLst>
                </a:gridCol>
                <a:gridCol w="544732">
                  <a:extLst>
                    <a:ext uri="{9D8B030D-6E8A-4147-A177-3AD203B41FA5}">
                      <a16:colId xmlns:a16="http://schemas.microsoft.com/office/drawing/2014/main" val="473132179"/>
                    </a:ext>
                  </a:extLst>
                </a:gridCol>
                <a:gridCol w="544732">
                  <a:extLst>
                    <a:ext uri="{9D8B030D-6E8A-4147-A177-3AD203B41FA5}">
                      <a16:colId xmlns:a16="http://schemas.microsoft.com/office/drawing/2014/main" val="1361382507"/>
                    </a:ext>
                  </a:extLst>
                </a:gridCol>
                <a:gridCol w="544732">
                  <a:extLst>
                    <a:ext uri="{9D8B030D-6E8A-4147-A177-3AD203B41FA5}">
                      <a16:colId xmlns:a16="http://schemas.microsoft.com/office/drawing/2014/main" val="2239592473"/>
                    </a:ext>
                  </a:extLst>
                </a:gridCol>
                <a:gridCol w="544732">
                  <a:extLst>
                    <a:ext uri="{9D8B030D-6E8A-4147-A177-3AD203B41FA5}">
                      <a16:colId xmlns:a16="http://schemas.microsoft.com/office/drawing/2014/main" val="4154920513"/>
                    </a:ext>
                  </a:extLst>
                </a:gridCol>
                <a:gridCol w="544732">
                  <a:extLst>
                    <a:ext uri="{9D8B030D-6E8A-4147-A177-3AD203B41FA5}">
                      <a16:colId xmlns:a16="http://schemas.microsoft.com/office/drawing/2014/main" val="2499260525"/>
                    </a:ext>
                  </a:extLst>
                </a:gridCol>
                <a:gridCol w="544732">
                  <a:extLst>
                    <a:ext uri="{9D8B030D-6E8A-4147-A177-3AD203B41FA5}">
                      <a16:colId xmlns:a16="http://schemas.microsoft.com/office/drawing/2014/main" val="1434339428"/>
                    </a:ext>
                  </a:extLst>
                </a:gridCol>
                <a:gridCol w="544732">
                  <a:extLst>
                    <a:ext uri="{9D8B030D-6E8A-4147-A177-3AD203B41FA5}">
                      <a16:colId xmlns:a16="http://schemas.microsoft.com/office/drawing/2014/main" val="1363125906"/>
                    </a:ext>
                  </a:extLst>
                </a:gridCol>
                <a:gridCol w="544732">
                  <a:extLst>
                    <a:ext uri="{9D8B030D-6E8A-4147-A177-3AD203B41FA5}">
                      <a16:colId xmlns:a16="http://schemas.microsoft.com/office/drawing/2014/main" val="3777042218"/>
                    </a:ext>
                  </a:extLst>
                </a:gridCol>
              </a:tblGrid>
              <a:tr h="271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 err="1">
                          <a:effectLst/>
                        </a:rPr>
                        <a:t>July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Ago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 err="1">
                          <a:effectLst/>
                        </a:rPr>
                        <a:t>Sept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 err="1">
                          <a:effectLst/>
                        </a:rPr>
                        <a:t>Oct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>
                          <a:effectLst/>
                        </a:rPr>
                        <a:t>Nov</a:t>
                      </a:r>
                      <a:endParaRPr lang="it-IT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 err="1">
                          <a:effectLst/>
                        </a:rPr>
                        <a:t>Dec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 err="1">
                          <a:effectLst/>
                        </a:rPr>
                        <a:t>Jan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 err="1">
                          <a:effectLst/>
                        </a:rPr>
                        <a:t>Feb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Mar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 err="1">
                          <a:effectLst/>
                        </a:rPr>
                        <a:t>Apr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 err="1">
                          <a:effectLst/>
                        </a:rPr>
                        <a:t>May</a:t>
                      </a:r>
                      <a:endParaRPr lang="it-IT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382188"/>
                  </a:ext>
                </a:extLst>
              </a:tr>
              <a:tr h="719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516264"/>
                  </a:ext>
                </a:extLst>
              </a:tr>
              <a:tr h="719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423102"/>
                  </a:ext>
                </a:extLst>
              </a:tr>
              <a:tr h="719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524976"/>
                  </a:ext>
                </a:extLst>
              </a:tr>
              <a:tr h="719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0428979"/>
                  </a:ext>
                </a:extLst>
              </a:tr>
              <a:tr h="719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>
                          <a:effectLst/>
                        </a:rPr>
                        <a:t> </a:t>
                      </a:r>
                      <a:endParaRPr lang="it-IT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kern="100" dirty="0">
                          <a:effectLst/>
                        </a:rPr>
                        <a:t> </a:t>
                      </a:r>
                      <a:endParaRPr lang="it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30577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916AC8-630A-20C2-DC46-6F032F964975}"/>
              </a:ext>
            </a:extLst>
          </p:cNvPr>
          <p:cNvSpPr txBox="1"/>
          <p:nvPr/>
        </p:nvSpPr>
        <p:spPr>
          <a:xfrm>
            <a:off x="0" y="96199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There are </a:t>
            </a:r>
            <a:r>
              <a:rPr lang="en-US" sz="2000" b="1" dirty="0"/>
              <a:t>no pending items for the TDR</a:t>
            </a:r>
            <a:r>
              <a:rPr lang="en-US" sz="2000" dirty="0"/>
              <a:t>, but a </a:t>
            </a:r>
            <a:r>
              <a:rPr lang="en-US" sz="2000" b="1" dirty="0"/>
              <a:t>significant experimental effort is required </a:t>
            </a:r>
            <a:r>
              <a:rPr lang="en-US" sz="2000" dirty="0"/>
              <a:t>for the </a:t>
            </a:r>
            <a:r>
              <a:rPr lang="en-US" sz="2000" b="1" dirty="0"/>
              <a:t>implementation phase </a:t>
            </a:r>
            <a:r>
              <a:rPr lang="en-US" sz="2000" dirty="0"/>
              <a:t>as reported below: </a:t>
            </a:r>
            <a:r>
              <a:rPr lang="en-US" sz="2000" b="1" dirty="0">
                <a:solidFill>
                  <a:srgbClr val="FF0000"/>
                </a:solidFill>
              </a:rPr>
              <a:t>this timeline is strongly linked to the authorization process for the new RF source, which is currently under review.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26B02C-1435-1A25-F2EA-F3CA02136056}"/>
              </a:ext>
            </a:extLst>
          </p:cNvPr>
          <p:cNvSpPr txBox="1"/>
          <p:nvPr/>
        </p:nvSpPr>
        <p:spPr>
          <a:xfrm>
            <a:off x="0" y="6534835"/>
            <a:ext cx="762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D. Alesini, </a:t>
            </a:r>
            <a:r>
              <a:rPr lang="en-GB" sz="1500" dirty="0">
                <a:ea typeface="Helvetica Neue"/>
                <a:cs typeface="Helvetica Neue"/>
              </a:rPr>
              <a:t>X-Band LINAC</a:t>
            </a:r>
            <a:r>
              <a:rPr lang="it-IT" sz="1500" dirty="0">
                <a:ea typeface="Helvetica Neue"/>
                <a:cs typeface="Helvetica Neue"/>
              </a:rPr>
              <a:t>, 9° EUPRAXIA@SPARC_LAB TDR Review meeting, LNF 16-18 June 2025 </a:t>
            </a:r>
            <a:endParaRPr lang="en-GB" sz="1500" dirty="0">
              <a:ea typeface="Helvetica Neue"/>
              <a:cs typeface="Helvetica Neue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881233C-AA00-7BFE-0E79-C5A27266FC3D}"/>
              </a:ext>
            </a:extLst>
          </p:cNvPr>
          <p:cNvSpPr/>
          <p:nvPr/>
        </p:nvSpPr>
        <p:spPr>
          <a:xfrm>
            <a:off x="325120" y="2428240"/>
            <a:ext cx="5313680" cy="1209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71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999B0-2A75-366B-1500-2E8A3C917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B3189-B3F4-5ACA-CDFB-A0E2E727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/>
          <a:lstStyle/>
          <a:p>
            <a:r>
              <a:rPr lang="en-GB" sz="2800" dirty="0"/>
              <a:t>1</a:t>
            </a:r>
            <a:r>
              <a:rPr lang="en-GB" sz="2800" baseline="30000" dirty="0"/>
              <a:t>st</a:t>
            </a:r>
            <a:r>
              <a:rPr lang="en-GB" sz="2800" dirty="0"/>
              <a:t> X band full scale structure ready for high power test</a:t>
            </a:r>
            <a:endParaRPr lang="en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4E8B48-8E17-581C-B467-4EDB0842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3" y="3835129"/>
            <a:ext cx="3972910" cy="24841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4F727FA-E46E-8CB0-E274-8A37550B5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49" y="859939"/>
            <a:ext cx="4639331" cy="28091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048CD60-CD65-DC2B-2C45-6925ADC17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0" y="3849517"/>
            <a:ext cx="3981450" cy="24391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08F6AA-AA35-D308-69B8-371481EF6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175" y="3754997"/>
            <a:ext cx="3181350" cy="2521978"/>
          </a:xfrm>
          <a:prstGeom prst="rect">
            <a:avLst/>
          </a:prstGeom>
        </p:spPr>
      </p:pic>
      <p:pic>
        <p:nvPicPr>
          <p:cNvPr id="7" name="Immagine 6" descr="Immagine che contiene macchina, ingegneria, interno, industria&#10;&#10;Il contenuto generato dall'IA potrebbe non essere corretto.">
            <a:extLst>
              <a:ext uri="{FF2B5EF4-FFF2-40B4-BE49-F238E27FC236}">
                <a16:creationId xmlns:a16="http://schemas.microsoft.com/office/drawing/2014/main" id="{92D35A8C-C6FC-A6AF-5630-A5A6EA8CD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843985"/>
            <a:ext cx="4943385" cy="285171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80C0D2-41CB-D08C-155B-B00204684939}"/>
              </a:ext>
            </a:extLst>
          </p:cNvPr>
          <p:cNvSpPr txBox="1"/>
          <p:nvPr/>
        </p:nvSpPr>
        <p:spPr>
          <a:xfrm>
            <a:off x="0" y="6534835"/>
            <a:ext cx="762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D. Alesini, </a:t>
            </a:r>
            <a:r>
              <a:rPr lang="en-GB" sz="1500" dirty="0">
                <a:ea typeface="Helvetica Neue"/>
                <a:cs typeface="Helvetica Neue"/>
              </a:rPr>
              <a:t>X-Band LINAC</a:t>
            </a:r>
            <a:r>
              <a:rPr lang="it-IT" sz="1500" dirty="0">
                <a:ea typeface="Helvetica Neue"/>
                <a:cs typeface="Helvetica Neue"/>
              </a:rPr>
              <a:t>, 9° EUPRAXIA@SPARC_LAB TDR Review meeting, LNF 16-18 June 2025 </a:t>
            </a:r>
            <a:endParaRPr lang="en-GB" sz="1500" dirty="0"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689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E3C0DF1D-2BC1-B7EB-2E76-27AA3B30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0" y="-272186"/>
            <a:ext cx="9512710" cy="1325563"/>
          </a:xfrm>
        </p:spPr>
        <p:txBody>
          <a:bodyPr/>
          <a:lstStyle/>
          <a:p>
            <a:r>
              <a:rPr lang="en-GB" sz="2800" dirty="0"/>
              <a:t>Conclusions</a:t>
            </a:r>
            <a:endParaRPr lang="en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0D1B45-ACA1-3964-E31D-CF6DC8C94B9E}"/>
              </a:ext>
            </a:extLst>
          </p:cNvPr>
          <p:cNvSpPr txBox="1"/>
          <p:nvPr/>
        </p:nvSpPr>
        <p:spPr>
          <a:xfrm>
            <a:off x="0" y="6534835"/>
            <a:ext cx="762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D. Alesini, </a:t>
            </a:r>
            <a:r>
              <a:rPr lang="en-GB" sz="1500" dirty="0">
                <a:ea typeface="Helvetica Neue"/>
                <a:cs typeface="Helvetica Neue"/>
              </a:rPr>
              <a:t>X-Band LINAC</a:t>
            </a:r>
            <a:r>
              <a:rPr lang="it-IT" sz="1500" dirty="0">
                <a:ea typeface="Helvetica Neue"/>
                <a:cs typeface="Helvetica Neue"/>
              </a:rPr>
              <a:t>, 9° EUPRAXIA@SPARC_LAB TDR Review meeting, LNF 16-18 June 2025 </a:t>
            </a:r>
            <a:endParaRPr lang="en-GB" sz="1500" dirty="0">
              <a:ea typeface="Helvetica Neue"/>
              <a:cs typeface="Helvetica Neue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9418B94-66AE-61C9-AED9-3FAC8FEF3CB2}"/>
              </a:ext>
            </a:extLst>
          </p:cNvPr>
          <p:cNvSpPr/>
          <p:nvPr/>
        </p:nvSpPr>
        <p:spPr>
          <a:xfrm>
            <a:off x="2479040" y="1513840"/>
            <a:ext cx="4328160" cy="3454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5B76E03-407F-BECD-DB5A-10315BB4A302}"/>
              </a:ext>
            </a:extLst>
          </p:cNvPr>
          <p:cNvSpPr/>
          <p:nvPr/>
        </p:nvSpPr>
        <p:spPr>
          <a:xfrm>
            <a:off x="741680" y="2346960"/>
            <a:ext cx="6441440" cy="3454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63A8270-66C3-4E65-D5CC-6A94A0CFF372}"/>
              </a:ext>
            </a:extLst>
          </p:cNvPr>
          <p:cNvSpPr/>
          <p:nvPr/>
        </p:nvSpPr>
        <p:spPr>
          <a:xfrm>
            <a:off x="9895840" y="2915920"/>
            <a:ext cx="1158240" cy="3454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5EB997E-34B5-9C02-1A31-4EBF00ED7B79}"/>
              </a:ext>
            </a:extLst>
          </p:cNvPr>
          <p:cNvSpPr/>
          <p:nvPr/>
        </p:nvSpPr>
        <p:spPr>
          <a:xfrm>
            <a:off x="721360" y="3708400"/>
            <a:ext cx="5923280" cy="3454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7C1185A-D042-27C7-A2EF-D8C48DE00FFE}"/>
              </a:ext>
            </a:extLst>
          </p:cNvPr>
          <p:cNvSpPr/>
          <p:nvPr/>
        </p:nvSpPr>
        <p:spPr>
          <a:xfrm>
            <a:off x="985520" y="4500880"/>
            <a:ext cx="4307840" cy="3454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76EB6D-59C4-93D4-8F88-5665389B3DD9}"/>
              </a:ext>
            </a:extLst>
          </p:cNvPr>
          <p:cNvSpPr txBox="1"/>
          <p:nvPr/>
        </p:nvSpPr>
        <p:spPr>
          <a:xfrm>
            <a:off x="361950" y="1495737"/>
            <a:ext cx="1163955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 X-band linac </a:t>
            </a:r>
            <a:r>
              <a:rPr lang="en-US" b="1" dirty="0"/>
              <a:t>design and parameters have been finalized</a:t>
            </a:r>
            <a:r>
              <a:rPr lang="en-US" dirty="0"/>
              <a:t>, and they are consistent with the various beam dynamics working points in terms of accelerating field, number of cells, and iris aperture: </a:t>
            </a:r>
            <a:r>
              <a:rPr lang="en-US" b="1" dirty="0"/>
              <a:t>chapter completed</a:t>
            </a:r>
            <a:r>
              <a:rPr lang="en-US" dirty="0"/>
              <a:t>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All waveguide components of the module have been fabricated</a:t>
            </a:r>
            <a:r>
              <a:rPr lang="en-US" dirty="0"/>
              <a:t>, and many of them have </a:t>
            </a:r>
            <a:r>
              <a:rPr lang="en-US" b="1" dirty="0"/>
              <a:t>already been tested </a:t>
            </a:r>
            <a:r>
              <a:rPr lang="en-US" dirty="0"/>
              <a:t>at high power. However, tests at nominal power, repetition rate, and pulse length require the commissioning of the </a:t>
            </a:r>
            <a:r>
              <a:rPr lang="en-US" b="1" dirty="0"/>
              <a:t>X-band nominal power source</a:t>
            </a:r>
            <a:r>
              <a:rPr lang="en-US" dirty="0"/>
              <a:t>. The most critical components under these conditions are the </a:t>
            </a:r>
            <a:r>
              <a:rPr lang="en-US" b="1" dirty="0"/>
              <a:t>BOC pulse compressor </a:t>
            </a:r>
            <a:r>
              <a:rPr lang="en-US" dirty="0"/>
              <a:t>and the waveguide elements following the compressed pulse.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Testing the RF power source is of fundamental importance </a:t>
            </a:r>
            <a:r>
              <a:rPr lang="en-US" dirty="0"/>
              <a:t>to assess the performance, stability, and reliability of the waveguide components. This phase is currently </a:t>
            </a:r>
            <a:r>
              <a:rPr lang="en-US" b="1" dirty="0"/>
              <a:t>waiting the necessary authorizations</a:t>
            </a:r>
            <a:r>
              <a:rPr lang="en-US" dirty="0"/>
              <a:t>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cross-check with the beam dynamics group </a:t>
            </a:r>
            <a:r>
              <a:rPr lang="en-US" dirty="0"/>
              <a:t>is needed regarding the use of constant impedance (CI) structures instead of tapered iris designs. Adopting CI structures could lead to significant cost savings in the fabrication process.</a:t>
            </a:r>
          </a:p>
        </p:txBody>
      </p:sp>
    </p:spTree>
    <p:extLst>
      <p:ext uri="{BB962C8B-B14F-4D97-AF65-F5344CB8AC3E}">
        <p14:creationId xmlns:p14="http://schemas.microsoft.com/office/powerpoint/2010/main" val="28928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clab.potx" id="{C1A3C7CE-2D9B-49F1-888C-39EDD889F26A}" vid="{81DC1F27-88A2-4415-A251-87766527D2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21561</TotalTime>
  <Words>1127</Words>
  <Application>Microsoft Office PowerPoint</Application>
  <PresentationFormat>Widescreen</PresentationFormat>
  <Paragraphs>146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8</vt:i4>
      </vt:variant>
    </vt:vector>
  </HeadingPairs>
  <TitlesOfParts>
    <vt:vector size="29" baseType="lpstr">
      <vt:lpstr>Aptos</vt:lpstr>
      <vt:lpstr>Aptos Narrow</vt:lpstr>
      <vt:lpstr>Arial</vt:lpstr>
      <vt:lpstr>Arial Narrow</vt:lpstr>
      <vt:lpstr>Arial Rounded MT Bold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Open Sans Semibold</vt:lpstr>
      <vt:lpstr>Times New Roman</vt:lpstr>
      <vt:lpstr>Titillium</vt:lpstr>
      <vt:lpstr>Titillium Bd</vt:lpstr>
      <vt:lpstr>TT Rounds Condensed</vt:lpstr>
      <vt:lpstr>2_Tema di Office</vt:lpstr>
      <vt:lpstr>21_BasicWhite</vt:lpstr>
      <vt:lpstr>10_Office Theme</vt:lpstr>
      <vt:lpstr>Tema di Office</vt:lpstr>
      <vt:lpstr>5_Office Theme</vt:lpstr>
      <vt:lpstr>Presentazione standard di PowerPoint</vt:lpstr>
      <vt:lpstr>My Area</vt:lpstr>
      <vt:lpstr>Chapter description</vt:lpstr>
      <vt:lpstr>Global Goal of the chapter</vt:lpstr>
      <vt:lpstr>Achievements: Only referred to the X band accelerating module components</vt:lpstr>
      <vt:lpstr>Pending Items and Plans for the TDR and Beyond</vt:lpstr>
      <vt:lpstr>1st X band full scale structure ready for high power test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David Alesini</cp:lastModifiedBy>
  <cp:revision>3434</cp:revision>
  <cp:lastPrinted>2024-11-04T18:00:52Z</cp:lastPrinted>
  <dcterms:created xsi:type="dcterms:W3CDTF">2018-02-09T13:41:45Z</dcterms:created>
  <dcterms:modified xsi:type="dcterms:W3CDTF">2025-06-17T06:40:12Z</dcterms:modified>
</cp:coreProperties>
</file>