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5" r:id="rId1"/>
    <p:sldMasterId id="2147484434" r:id="rId2"/>
    <p:sldMasterId id="2147484451" r:id="rId3"/>
    <p:sldMasterId id="2147484680" r:id="rId4"/>
    <p:sldMasterId id="2147484694" r:id="rId5"/>
  </p:sldMasterIdLst>
  <p:notesMasterIdLst>
    <p:notesMasterId r:id="rId21"/>
  </p:notesMasterIdLst>
  <p:handoutMasterIdLst>
    <p:handoutMasterId r:id="rId22"/>
  </p:handoutMasterIdLst>
  <p:sldIdLst>
    <p:sldId id="256" r:id="rId6"/>
    <p:sldId id="21345" r:id="rId7"/>
    <p:sldId id="21321" r:id="rId8"/>
    <p:sldId id="21346" r:id="rId9"/>
    <p:sldId id="21358" r:id="rId10"/>
    <p:sldId id="21357" r:id="rId11"/>
    <p:sldId id="21356" r:id="rId12"/>
    <p:sldId id="21354" r:id="rId13"/>
    <p:sldId id="21355" r:id="rId14"/>
    <p:sldId id="21359" r:id="rId15"/>
    <p:sldId id="21352" r:id="rId16"/>
    <p:sldId id="21347" r:id="rId17"/>
    <p:sldId id="21348" r:id="rId18"/>
    <p:sldId id="21349" r:id="rId19"/>
    <p:sldId id="21353" r:id="rId20"/>
  </p:sldIdLst>
  <p:sldSz cx="12192000" cy="6858000"/>
  <p:notesSz cx="6858000" cy="91440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9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73E81"/>
    <a:srgbClr val="FF40FF"/>
    <a:srgbClr val="4472C4"/>
    <a:srgbClr val="ED9E0B"/>
    <a:srgbClr val="2E3C88"/>
    <a:srgbClr val="4B568B"/>
    <a:srgbClr val="FCAF18"/>
    <a:srgbClr val="A5A5A5"/>
    <a:srgbClr val="A6A6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21" autoAdjust="0"/>
    <p:restoredTop sz="93054" autoAdjust="0"/>
  </p:normalViewPr>
  <p:slideViewPr>
    <p:cSldViewPr snapToGrid="0">
      <p:cViewPr>
        <p:scale>
          <a:sx n="115" d="100"/>
          <a:sy n="115" d="100"/>
        </p:scale>
        <p:origin x="872" y="248"/>
      </p:cViewPr>
      <p:guideLst>
        <p:guide orient="horz" pos="799"/>
        <p:guide pos="3840"/>
      </p:guideLst>
    </p:cSldViewPr>
  </p:slideViewPr>
  <p:outlineViewPr>
    <p:cViewPr>
      <p:scale>
        <a:sx n="33" d="100"/>
        <a:sy n="33" d="100"/>
      </p:scale>
      <p:origin x="0" y="-6024"/>
    </p:cViewPr>
  </p:outlineViewPr>
  <p:notesTextViewPr>
    <p:cViewPr>
      <p:scale>
        <a:sx n="25" d="100"/>
        <a:sy n="25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6" d="100"/>
          <a:sy n="96" d="100"/>
        </p:scale>
        <p:origin x="28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FF89D-A3A4-4F4A-8B3A-BDFEE8D51E21}" type="datetimeFigureOut">
              <a:rPr lang="en-US" smtClean="0"/>
              <a:t>6/10/25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7C3D72-4BAD-5547-87BC-5CB700B474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89256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940B7A-9A06-42E7-BEE9-7EEA08A63A9F}" type="datetimeFigureOut">
              <a:rPr lang="en-GB" smtClean="0"/>
              <a:t>10/06/2025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28567-BDF5-451C-8737-F40313BC91E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62861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6957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7695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000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5083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428567-BDF5-451C-8737-F40313BC91E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312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5.jpeg"/><Relationship Id="rId16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jpe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jpe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7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2319016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TITLE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780795" y="5517233"/>
            <a:ext cx="8534400" cy="504056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913433" y="5543867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165304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Sottotitolo 2"/>
          <p:cNvSpPr txBox="1">
            <a:spLocks/>
          </p:cNvSpPr>
          <p:nvPr userDrawn="1"/>
        </p:nvSpPr>
        <p:spPr>
          <a:xfrm>
            <a:off x="1913433" y="6237312"/>
            <a:ext cx="8534400" cy="43204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/>
              <a:t>On behalf of SPARC_LAB collaboration</a:t>
            </a:r>
          </a:p>
          <a:p>
            <a:endParaRPr lang="it-IT" sz="2000"/>
          </a:p>
        </p:txBody>
      </p:sp>
    </p:spTree>
    <p:extLst>
      <p:ext uri="{BB962C8B-B14F-4D97-AF65-F5344CB8AC3E}">
        <p14:creationId xmlns:p14="http://schemas.microsoft.com/office/powerpoint/2010/main" val="25412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olo se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3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Titolo sezione</a:t>
            </a:r>
          </a:p>
        </p:txBody>
      </p:sp>
      <p:sp>
        <p:nvSpPr>
          <p:cNvPr id="72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574017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8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0304764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itolo programma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Titolo programma</a:t>
            </a:r>
          </a:p>
        </p:txBody>
      </p:sp>
      <p:sp>
        <p:nvSpPr>
          <p:cNvPr id="89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10985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programma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0" name="Corpo livello uno…"/>
          <p:cNvSpPr txBox="1">
            <a:spLocks noGrp="1"/>
          </p:cNvSpPr>
          <p:nvPr>
            <p:ph type="body" idx="21" hasCustomPrompt="1"/>
          </p:nvPr>
        </p:nvSpPr>
        <p:spPr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50"/>
            </a:lvl1pPr>
          </a:lstStyle>
          <a:p>
            <a:r>
              <a:t>Argomenti del programma</a:t>
            </a:r>
          </a:p>
        </p:txBody>
      </p:sp>
      <p:sp>
        <p:nvSpPr>
          <p:cNvPr id="91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312916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chiar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Corpo livello uno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numCol="1" spcCol="38100"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Dichiarazione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604032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formazione import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3"/>
            <a:ext cx="10985500" cy="3620793"/>
          </a:xfrm>
          <a:prstGeom prst="rect">
            <a:avLst/>
          </a:prstGeom>
        </p:spPr>
        <p:txBody>
          <a:bodyPr numCol="1" spcCol="38100"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Dettagli informazion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algn="ctr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Dettagli informazione</a:t>
            </a:r>
          </a:p>
        </p:txBody>
      </p:sp>
      <p:sp>
        <p:nvSpPr>
          <p:cNvPr id="108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1421019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5012" y="5337727"/>
            <a:ext cx="10100027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Attribuzione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Corpo livello uno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876962" y="2469930"/>
            <a:ext cx="10438077" cy="1918141"/>
          </a:xfrm>
          <a:prstGeom prst="rect">
            <a:avLst/>
          </a:prstGeom>
        </p:spPr>
        <p:txBody>
          <a:bodyPr numCol="1" spcCol="38100"/>
          <a:lstStyle>
            <a:lvl1pPr marL="234950" indent="-150438">
              <a:spcBef>
                <a:spcPts val="0"/>
              </a:spcBef>
              <a:buSzTx/>
              <a:buNone/>
              <a:defRPr sz="4250" spc="-1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“Citazione degna di nota”</a:t>
            </a:r>
          </a:p>
        </p:txBody>
      </p:sp>
      <p:sp>
        <p:nvSpPr>
          <p:cNvPr id="11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994783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Ciotola di insalata con riso saltato, uova sode e bacchette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5" name="Ciotola con frittelle al salmone, insalata e hummus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6" name="Pappardelle con burro al prezzemolo, nocciole tostate e scaglie di parmigiano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27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60872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ciotola di insalata con riso saltato, uova sode e bacchette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13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328597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10"/>
          <p:cNvSpPr/>
          <p:nvPr/>
        </p:nvSpPr>
        <p:spPr>
          <a:xfrm>
            <a:off x="0" y="6462580"/>
            <a:ext cx="12192000" cy="401562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4800">
                <a:solidFill>
                  <a:srgbClr val="334186"/>
                </a:solidFill>
              </a:defRPr>
            </a:pPr>
            <a:endParaRPr sz="2400"/>
          </a:p>
        </p:txBody>
      </p:sp>
      <p:sp>
        <p:nvSpPr>
          <p:cNvPr id="143" name="Corpo livello uno…"/>
          <p:cNvSpPr txBox="1">
            <a:spLocks noGrp="1"/>
          </p:cNvSpPr>
          <p:nvPr>
            <p:ph type="body" idx="1"/>
          </p:nvPr>
        </p:nvSpPr>
        <p:spPr>
          <a:xfrm>
            <a:off x="294859" y="1043747"/>
            <a:ext cx="11560014" cy="5185641"/>
          </a:xfrm>
          <a:prstGeom prst="rect">
            <a:avLst/>
          </a:prstGeom>
        </p:spPr>
        <p:txBody>
          <a:bodyPr numCol="1" spcCol="38100"/>
          <a:lstStyle/>
          <a:p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44" name="Rectangle 6"/>
          <p:cNvSpPr/>
          <p:nvPr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>
              <a:defRPr sz="4800">
                <a:solidFill>
                  <a:srgbClr val="C6D9F1"/>
                </a:solidFill>
              </a:defRPr>
            </a:pPr>
            <a:endParaRPr sz="2400"/>
          </a:p>
        </p:txBody>
      </p:sp>
      <p:sp>
        <p:nvSpPr>
          <p:cNvPr id="14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10391147" y="6604826"/>
            <a:ext cx="243656" cy="24109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  <p:pic>
        <p:nvPicPr>
          <p:cNvPr id="146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545" y="83791"/>
            <a:ext cx="1421141" cy="610581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Titolo Testo"/>
          <p:cNvSpPr txBox="1">
            <a:spLocks noGrp="1"/>
          </p:cNvSpPr>
          <p:nvPr>
            <p:ph type="title"/>
          </p:nvPr>
        </p:nvSpPr>
        <p:spPr>
          <a:xfrm>
            <a:off x="2115129" y="-20365"/>
            <a:ext cx="7961748" cy="803123"/>
          </a:xfrm>
          <a:prstGeom prst="rect">
            <a:avLst/>
          </a:prstGeom>
        </p:spPr>
        <p:txBody>
          <a:bodyPr/>
          <a:lstStyle>
            <a:lvl1pPr algn="ctr">
              <a:defRPr sz="3200" spc="-85">
                <a:solidFill>
                  <a:srgbClr val="334186"/>
                </a:solidFill>
              </a:defRPr>
            </a:lvl1pPr>
          </a:lstStyle>
          <a:p>
            <a:r>
              <a:t>Titolo Testo</a:t>
            </a:r>
          </a:p>
        </p:txBody>
      </p:sp>
      <p:pic>
        <p:nvPicPr>
          <p:cNvPr id="148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75017" y="100426"/>
            <a:ext cx="679857" cy="449148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TextBox 9"/>
          <p:cNvSpPr txBox="1"/>
          <p:nvPr/>
        </p:nvSpPr>
        <p:spPr>
          <a:xfrm>
            <a:off x="11012836" y="490883"/>
            <a:ext cx="995148" cy="430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2200">
                <a:solidFill>
                  <a:srgbClr val="0070C0"/>
                </a:solidFill>
              </a:defRPr>
            </a:lvl1pPr>
          </a:lstStyle>
          <a:p>
            <a:r>
              <a:rPr sz="1100"/>
              <a:t>Horizon Europe</a:t>
            </a:r>
          </a:p>
        </p:txBody>
      </p:sp>
    </p:spTree>
    <p:extLst>
      <p:ext uri="{BB962C8B-B14F-4D97-AF65-F5344CB8AC3E}">
        <p14:creationId xmlns:p14="http://schemas.microsoft.com/office/powerpoint/2010/main" val="2165716368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Picture 6" descr="Picture 6"/>
          <p:cNvPicPr>
            <a:picLocks noChangeAspect="1"/>
          </p:cNvPicPr>
          <p:nvPr/>
        </p:nvPicPr>
        <p:blipFill>
          <a:blip r:embed="rId2"/>
          <a:srcRect l="21586" t="3604" b="18162"/>
          <a:stretch>
            <a:fillRect/>
          </a:stretch>
        </p:blipFill>
        <p:spPr>
          <a:xfrm>
            <a:off x="-1" y="-294639"/>
            <a:ext cx="12192001" cy="7152641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Titolo Testo"/>
          <p:cNvSpPr txBox="1">
            <a:spLocks noGrp="1"/>
          </p:cNvSpPr>
          <p:nvPr>
            <p:ph type="title"/>
          </p:nvPr>
        </p:nvSpPr>
        <p:spPr>
          <a:xfrm>
            <a:off x="3223487" y="1939633"/>
            <a:ext cx="7813968" cy="1043855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914400">
              <a:lnSpc>
                <a:spcPct val="90000"/>
              </a:lnSpc>
              <a:defRPr sz="4800" b="0" spc="0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Titolo Testo</a:t>
            </a:r>
          </a:p>
        </p:txBody>
      </p:sp>
      <p:sp>
        <p:nvSpPr>
          <p:cNvPr id="158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3232723" y="3153930"/>
            <a:ext cx="7813968" cy="812945"/>
          </a:xfrm>
          <a:prstGeom prst="rect">
            <a:avLst/>
          </a:prstGeom>
        </p:spPr>
        <p:txBody>
          <a:bodyPr lIns="91439" tIns="91439" rIns="91439" bIns="91439" numCol="1" spcCol="38100"/>
          <a:lstStyle>
            <a:lvl1pPr marL="0" indent="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2286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4572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6858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914400" defTabSz="914400">
              <a:spcBef>
                <a:spcPts val="1000"/>
              </a:spcBef>
              <a:buSzTx/>
              <a:buNone/>
              <a:defRPr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Click to add author / institute and occasion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59" name="Rectangle 3"/>
          <p:cNvSpPr txBox="1"/>
          <p:nvPr/>
        </p:nvSpPr>
        <p:spPr>
          <a:xfrm>
            <a:off x="339659" y="376194"/>
            <a:ext cx="2696712" cy="23083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45720" bIns="45720">
            <a:spAutoFit/>
          </a:bodyPr>
          <a:lstStyle/>
          <a:p>
            <a:pPr algn="l" defTabSz="914400">
              <a:defRPr sz="4800">
                <a:solidFill>
                  <a:srgbClr val="3399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EUROPEAN</a:t>
            </a:r>
          </a:p>
          <a:p>
            <a:pPr algn="l" defTabSz="914400">
              <a:defRPr sz="48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PLASMA RESEARCH</a:t>
            </a:r>
          </a:p>
          <a:p>
            <a:pPr algn="l" defTabSz="914400">
              <a:defRPr sz="4800">
                <a:solidFill>
                  <a:srgbClr val="33CC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ACCELERATOR WITH</a:t>
            </a:r>
          </a:p>
          <a:p>
            <a:pPr algn="l" defTabSz="914400">
              <a:defRPr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EXCELLENCE IN</a:t>
            </a:r>
          </a:p>
          <a:p>
            <a:pPr algn="l" defTabSz="914400">
              <a:defRPr sz="4800">
                <a:solidFill>
                  <a:srgbClr val="FFFFFF"/>
                </a:solidFill>
                <a:latin typeface="Arial Narrow"/>
                <a:ea typeface="Arial Narrow"/>
                <a:cs typeface="Arial Narrow"/>
                <a:sym typeface="Arial Narrow"/>
              </a:defRPr>
            </a:pPr>
            <a:r>
              <a:rPr sz="2400"/>
              <a:t>APPLICATIONS</a:t>
            </a:r>
          </a:p>
        </p:txBody>
      </p:sp>
      <p:pic>
        <p:nvPicPr>
          <p:cNvPr id="160" name="Picture 8" descr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95" y="273553"/>
            <a:ext cx="2788152" cy="1261234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8370194" y="6171686"/>
            <a:ext cx="367406" cy="369330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914400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13266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 b="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 sz="2800" b="0"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b="0">
                <a:latin typeface="Helvetica Neue Light"/>
              </a:defRPr>
            </a:lvl2pPr>
            <a:lvl3pPr>
              <a:defRPr b="0">
                <a:latin typeface="Helvetica Neue Light"/>
              </a:defRPr>
            </a:lvl3pPr>
            <a:lvl4pPr>
              <a:defRPr b="0">
                <a:latin typeface="Helvetica Neue Light"/>
              </a:defRPr>
            </a:lvl4pPr>
            <a:lvl5pPr>
              <a:defRPr b="0">
                <a:latin typeface="Helvetica Neue Ligh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5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3394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94639"/>
            <a:ext cx="12192000" cy="71526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0" y="1939633"/>
            <a:ext cx="7813967" cy="1043854"/>
          </a:xfrm>
        </p:spPr>
        <p:txBody>
          <a:bodyPr anchor="b">
            <a:normAutofit/>
          </a:bodyPr>
          <a:lstStyle>
            <a:lvl1pPr algn="l">
              <a:defRPr sz="36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25" y="3153930"/>
            <a:ext cx="7813967" cy="812944"/>
          </a:xfrm>
        </p:spPr>
        <p:txBody>
          <a:bodyPr/>
          <a:lstStyle>
            <a:lvl1pPr marL="0" indent="0" algn="l">
              <a:buNone/>
              <a:defRPr sz="1800">
                <a:solidFill>
                  <a:srgbClr val="FFC00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1" y="376194"/>
            <a:ext cx="278815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8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8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8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3997" y="273555"/>
            <a:ext cx="2788151" cy="126123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29EB28-3979-4E23-B67B-4BD9DC678876}"/>
              </a:ext>
            </a:extLst>
          </p:cNvPr>
          <p:cNvSpPr/>
          <p:nvPr userDrawn="1"/>
        </p:nvSpPr>
        <p:spPr>
          <a:xfrm rot="5400000">
            <a:off x="1734098" y="3620994"/>
            <a:ext cx="1152130" cy="4032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74909" y="6288044"/>
            <a:ext cx="33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>
                <a:solidFill>
                  <a:schemeClr val="bg1"/>
                </a:solidFill>
              </a:rPr>
              <a:t>This project has received funding from the European Union´s Horizon Europe research and innovation programme under grant agreement </a:t>
            </a:r>
          </a:p>
          <a:p>
            <a:r>
              <a:rPr lang="en-GB" sz="600">
                <a:solidFill>
                  <a:schemeClr val="bg1"/>
                </a:solidFill>
              </a:rPr>
              <a:t>No. 101079773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5D08789-6EA1-4445-B452-85ED00E5C105}"/>
              </a:ext>
            </a:extLst>
          </p:cNvPr>
          <p:cNvGrpSpPr/>
          <p:nvPr userDrawn="1"/>
        </p:nvGrpSpPr>
        <p:grpSpPr>
          <a:xfrm>
            <a:off x="442101" y="5210346"/>
            <a:ext cx="3736127" cy="853744"/>
            <a:chOff x="400753" y="5359778"/>
            <a:chExt cx="3736126" cy="853744"/>
          </a:xfrm>
        </p:grpSpPr>
        <p:pic>
          <p:nvPicPr>
            <p:cNvPr id="16" name="Picture 15" descr="Shape, background pattern, rectangle&#10;&#10;Description automatically generated">
              <a:extLst>
                <a:ext uri="{FF2B5EF4-FFF2-40B4-BE49-F238E27FC236}">
                  <a16:creationId xmlns:a16="http://schemas.microsoft.com/office/drawing/2014/main" id="{EB353F2C-276C-46A5-BFB4-EDBF3952D3E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359778"/>
              <a:ext cx="539714" cy="360000"/>
            </a:xfrm>
            <a:prstGeom prst="rect">
              <a:avLst/>
            </a:prstGeom>
          </p:spPr>
        </p:pic>
        <p:pic>
          <p:nvPicPr>
            <p:cNvPr id="20" name="Picture 19" descr="Shape&#10;&#10;Description automatically generated">
              <a:extLst>
                <a:ext uri="{FF2B5EF4-FFF2-40B4-BE49-F238E27FC236}">
                  <a16:creationId xmlns:a16="http://schemas.microsoft.com/office/drawing/2014/main" id="{B40DA2FC-500E-4637-AD7D-89070242F1A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359778"/>
              <a:ext cx="539895" cy="360000"/>
            </a:xfrm>
            <a:prstGeom prst="rect">
              <a:avLst/>
            </a:prstGeom>
          </p:spPr>
        </p:pic>
        <p:pic>
          <p:nvPicPr>
            <p:cNvPr id="22" name="Picture 21" descr="Logo, company name&#10;&#10;Description automatically generated">
              <a:extLst>
                <a:ext uri="{FF2B5EF4-FFF2-40B4-BE49-F238E27FC236}">
                  <a16:creationId xmlns:a16="http://schemas.microsoft.com/office/drawing/2014/main" id="{5B92E49D-42F5-4F3F-87B5-89E4F69384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210" y="5359778"/>
              <a:ext cx="539714" cy="360000"/>
            </a:xfrm>
            <a:prstGeom prst="rect">
              <a:avLst/>
            </a:prstGeom>
          </p:spPr>
        </p:pic>
        <p:pic>
          <p:nvPicPr>
            <p:cNvPr id="28" name="Picture 27" descr="Shape&#10;&#10;Description automatically generated">
              <a:extLst>
                <a:ext uri="{FF2B5EF4-FFF2-40B4-BE49-F238E27FC236}">
                  <a16:creationId xmlns:a16="http://schemas.microsoft.com/office/drawing/2014/main" id="{23025C6F-90C7-462A-8C0E-8079D07BC39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348" y="5359778"/>
              <a:ext cx="539895" cy="360000"/>
            </a:xfrm>
            <a:prstGeom prst="rect">
              <a:avLst/>
            </a:prstGeom>
          </p:spPr>
        </p:pic>
        <p:pic>
          <p:nvPicPr>
            <p:cNvPr id="30" name="Picture 29" descr="Chart&#10;&#10;Description automatically generated">
              <a:extLst>
                <a:ext uri="{FF2B5EF4-FFF2-40B4-BE49-F238E27FC236}">
                  <a16:creationId xmlns:a16="http://schemas.microsoft.com/office/drawing/2014/main" id="{5EEF9B71-7283-4C50-AF40-4C42338F61F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7667" y="5359778"/>
              <a:ext cx="539895" cy="360000"/>
            </a:xfrm>
            <a:prstGeom prst="rect">
              <a:avLst/>
            </a:prstGeom>
          </p:spPr>
        </p:pic>
        <p:pic>
          <p:nvPicPr>
            <p:cNvPr id="32" name="Picture 31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54181E05-6FC8-4FE7-96E3-22D4AE603C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6984" y="5359778"/>
              <a:ext cx="539895" cy="360000"/>
            </a:xfrm>
            <a:prstGeom prst="rect">
              <a:avLst/>
            </a:prstGeom>
          </p:spPr>
        </p:pic>
        <p:pic>
          <p:nvPicPr>
            <p:cNvPr id="34" name="Picture 3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1B7B7ABD-7FF4-416E-82E5-F7D825396B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0753" y="5853522"/>
              <a:ext cx="539895" cy="360000"/>
            </a:xfrm>
            <a:prstGeom prst="rect">
              <a:avLst/>
            </a:prstGeom>
          </p:spPr>
        </p:pic>
        <p:pic>
          <p:nvPicPr>
            <p:cNvPr id="36" name="Picture 35" descr="Shape, rectangle&#10;&#10;Description automatically generated">
              <a:extLst>
                <a:ext uri="{FF2B5EF4-FFF2-40B4-BE49-F238E27FC236}">
                  <a16:creationId xmlns:a16="http://schemas.microsoft.com/office/drawing/2014/main" id="{0E6B17BD-38E6-40E8-81B9-61656C20CEC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0072" y="5853522"/>
              <a:ext cx="539895" cy="360000"/>
            </a:xfrm>
            <a:prstGeom prst="rect">
              <a:avLst/>
            </a:prstGeom>
          </p:spPr>
        </p:pic>
        <p:pic>
          <p:nvPicPr>
            <p:cNvPr id="38" name="Picture 37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AFBA9081-7D6A-4386-BE99-3B9915CAF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18710" y="5853522"/>
              <a:ext cx="539895" cy="360000"/>
            </a:xfrm>
            <a:prstGeom prst="rect">
              <a:avLst/>
            </a:prstGeom>
          </p:spPr>
        </p:pic>
        <p:pic>
          <p:nvPicPr>
            <p:cNvPr id="40" name="Picture 39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EF4B1B9E-9C34-41AA-BA3F-19A5FC834B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58029" y="5853522"/>
              <a:ext cx="539714" cy="360000"/>
            </a:xfrm>
            <a:prstGeom prst="rect">
              <a:avLst/>
            </a:prstGeom>
          </p:spPr>
        </p:pic>
        <p:pic>
          <p:nvPicPr>
            <p:cNvPr id="42" name="Picture 41" descr="Logo&#10;&#10;Description automatically generated">
              <a:extLst>
                <a:ext uri="{FF2B5EF4-FFF2-40B4-BE49-F238E27FC236}">
                  <a16:creationId xmlns:a16="http://schemas.microsoft.com/office/drawing/2014/main" id="{DAFE8E6F-FDE1-40AB-A91E-75B4752808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79391" y="5853522"/>
              <a:ext cx="539895" cy="360000"/>
            </a:xfrm>
            <a:prstGeom prst="rect">
              <a:avLst/>
            </a:prstGeom>
          </p:spPr>
        </p:pic>
        <p:pic>
          <p:nvPicPr>
            <p:cNvPr id="44" name="Picture 43" descr="Background pattern&#10;&#10;Description automatically generated">
              <a:extLst>
                <a:ext uri="{FF2B5EF4-FFF2-40B4-BE49-F238E27FC236}">
                  <a16:creationId xmlns:a16="http://schemas.microsoft.com/office/drawing/2014/main" id="{6DC76842-022A-455A-913E-9A58E2CB996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97165" y="5853522"/>
              <a:ext cx="539714" cy="360000"/>
            </a:xfrm>
            <a:prstGeom prst="rect">
              <a:avLst/>
            </a:prstGeom>
          </p:spPr>
        </p:pic>
      </p:grpSp>
      <p:pic>
        <p:nvPicPr>
          <p:cNvPr id="47" name="Picture 46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5B2C4CE0-B863-4444-AEEB-8AA58C194D91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100" y="6339528"/>
            <a:ext cx="543816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033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74"/>
            <a:ext cx="12192000" cy="40156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7"/>
            <a:ext cx="12192000" cy="803121"/>
          </a:xfrm>
          <a:prstGeom prst="rect">
            <a:avLst/>
          </a:prstGeom>
          <a:solidFill>
            <a:srgbClr val="DDE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1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0"/>
            <a:ext cx="1421141" cy="6105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8" y="-272186"/>
            <a:ext cx="7961747" cy="1325563"/>
          </a:xfrm>
        </p:spPr>
        <p:txBody>
          <a:bodyPr>
            <a:normAutofit/>
          </a:bodyPr>
          <a:lstStyle>
            <a:lvl1pPr algn="ctr">
              <a:defRPr sz="2625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4" y="6462574"/>
            <a:ext cx="4114800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pPr algn="l"/>
            <a:r>
              <a:rPr lang="en-GB"/>
              <a:t>R. Assmann - EuAPS Kickoff - 28 Feb 2023</a:t>
            </a:r>
          </a:p>
        </p:txBody>
      </p:sp>
      <p:pic>
        <p:nvPicPr>
          <p:cNvPr id="13" name="Picture 12" descr="A blue background with yellow stars&#10;&#10;Description automatically generated with low confidence">
            <a:extLst>
              <a:ext uri="{FF2B5EF4-FFF2-40B4-BE49-F238E27FC236}">
                <a16:creationId xmlns:a16="http://schemas.microsoft.com/office/drawing/2014/main" id="{973C7385-2199-42AF-B848-1AA17D566D1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4941" y="52479"/>
            <a:ext cx="670727" cy="4440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9017754-B362-4B90-AFAB-3C5BE07D2499}"/>
              </a:ext>
            </a:extLst>
          </p:cNvPr>
          <p:cNvSpPr txBox="1"/>
          <p:nvPr userDrawn="1"/>
        </p:nvSpPr>
        <p:spPr>
          <a:xfrm>
            <a:off x="11171767" y="506633"/>
            <a:ext cx="8001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50">
                <a:solidFill>
                  <a:srgbClr val="0055A5"/>
                </a:solidFill>
                <a:latin typeface="Arial Rounded MT Bold" panose="020F0704030504030204" pitchFamily="34" charset="0"/>
              </a:rPr>
              <a:t>Funded by the European Union</a:t>
            </a:r>
          </a:p>
        </p:txBody>
      </p:sp>
    </p:spTree>
    <p:extLst>
      <p:ext uri="{BB962C8B-B14F-4D97-AF65-F5344CB8AC3E}">
        <p14:creationId xmlns:p14="http://schemas.microsoft.com/office/powerpoint/2010/main" val="703907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430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7612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5269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22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715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4543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2111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307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400">
                <a:latin typeface="Helvetica Neue Light"/>
                <a:ea typeface="Helvetica Neue Light"/>
                <a:cs typeface="Helvetica Neue Light"/>
              </a:defRPr>
            </a:lvl2pPr>
            <a:lvl3pPr>
              <a:defRPr sz="20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8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8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Titolo 1"/>
          <p:cNvSpPr txBox="1">
            <a:spLocks/>
          </p:cNvSpPr>
          <p:nvPr userDrawn="1"/>
        </p:nvSpPr>
        <p:spPr>
          <a:xfrm>
            <a:off x="2616616" y="294974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bg1"/>
                </a:solidFill>
                <a:latin typeface="Helvetica Neue Ligh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endParaRPr lang="en-US" sz="2800"/>
          </a:p>
        </p:txBody>
      </p:sp>
      <p:sp>
        <p:nvSpPr>
          <p:cNvPr id="9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0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1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973521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- EuAPS Kickoff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607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B000E7-4207-12B4-F83E-BB9A78780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547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70D01B9-98A4-9D3B-A128-6BDDA26E49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499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</p:spTree>
    <p:extLst>
      <p:ext uri="{BB962C8B-B14F-4D97-AF65-F5344CB8AC3E}">
        <p14:creationId xmlns:p14="http://schemas.microsoft.com/office/powerpoint/2010/main" val="414289278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42644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1510770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7040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5" name="Picture Placeholder 11">
            <a:extLst>
              <a:ext uri="{FF2B5EF4-FFF2-40B4-BE49-F238E27FC236}">
                <a16:creationId xmlns:a16="http://schemas.microsoft.com/office/drawing/2014/main" id="{FA1DE595-D9C3-453C-B639-599CEBA2F1AF}"/>
              </a:ext>
            </a:extLst>
          </p:cNvPr>
          <p:cNvSpPr txBox="1">
            <a:spLocks/>
          </p:cNvSpPr>
          <p:nvPr userDrawn="1"/>
        </p:nvSpPr>
        <p:spPr>
          <a:xfrm>
            <a:off x="9821594" y="195173"/>
            <a:ext cx="1870075" cy="73025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800" kern="1200" dirty="0" smtClean="0">
                <a:solidFill>
                  <a:schemeClr val="bg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Logo</a:t>
            </a:r>
          </a:p>
        </p:txBody>
      </p:sp>
    </p:spTree>
    <p:extLst>
      <p:ext uri="{BB962C8B-B14F-4D97-AF65-F5344CB8AC3E}">
        <p14:creationId xmlns:p14="http://schemas.microsoft.com/office/powerpoint/2010/main" val="38821665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6840356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330943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Helvetica Neue Light"/>
                <a:ea typeface="Helvetica Neue Light"/>
                <a:cs typeface="Helvetica Neue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latin typeface="Helvetica Neue Light"/>
                <a:ea typeface="Helvetica Neue Light"/>
                <a:cs typeface="Helvetica Neue Light"/>
              </a:defRPr>
            </a:lvl1pPr>
            <a:lvl2pPr>
              <a:defRPr sz="2000">
                <a:latin typeface="Helvetica Neue Light"/>
                <a:ea typeface="Helvetica Neue Light"/>
                <a:cs typeface="Helvetica Neue Light"/>
              </a:defRPr>
            </a:lvl2pPr>
            <a:lvl3pPr>
              <a:defRPr sz="1800">
                <a:latin typeface="Helvetica Neue Light"/>
                <a:ea typeface="Helvetica Neue Light"/>
                <a:cs typeface="Helvetica Neue Light"/>
              </a:defRPr>
            </a:lvl3pPr>
            <a:lvl4pPr>
              <a:defRPr sz="1600">
                <a:latin typeface="Helvetica Neue Light"/>
                <a:ea typeface="Helvetica Neue Light"/>
                <a:cs typeface="Helvetica Neue Light"/>
              </a:defRPr>
            </a:lvl4pPr>
            <a:lvl5pPr>
              <a:defRPr sz="1600">
                <a:latin typeface="Helvetica Neue Light"/>
                <a:ea typeface="Helvetica Neue Light"/>
                <a:cs typeface="Helvetica Neue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0" name="CasellaDiTesto 4"/>
          <p:cNvSpPr txBox="1"/>
          <p:nvPr userDrawn="1"/>
        </p:nvSpPr>
        <p:spPr>
          <a:xfrm>
            <a:off x="11280576" y="6365385"/>
            <a:ext cx="7680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400" smtClean="0">
                <a:solidFill>
                  <a:schemeClr val="bg1">
                    <a:lumMod val="50000"/>
                  </a:schemeClr>
                </a:solidFill>
                <a:latin typeface="Helvetica Neue Light"/>
              </a:rPr>
              <a:t>‹#›</a:t>
            </a:fld>
            <a:endParaRPr lang="it-IT" sz="1600">
              <a:solidFill>
                <a:schemeClr val="bg1">
                  <a:lumMod val="50000"/>
                </a:schemeClr>
              </a:solidFill>
              <a:latin typeface="Helvetica Neue Light"/>
            </a:endParaRPr>
          </a:p>
        </p:txBody>
      </p:sp>
      <p:sp>
        <p:nvSpPr>
          <p:cNvPr id="15" name="Rettangolo 12"/>
          <p:cNvSpPr/>
          <p:nvPr userDrawn="1"/>
        </p:nvSpPr>
        <p:spPr>
          <a:xfrm>
            <a:off x="104374" y="6365387"/>
            <a:ext cx="1863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M. P. Anania</a:t>
            </a:r>
          </a:p>
        </p:txBody>
      </p:sp>
      <p:sp>
        <p:nvSpPr>
          <p:cNvPr id="16" name="Rettangolo 10"/>
          <p:cNvSpPr/>
          <p:nvPr userDrawn="1"/>
        </p:nvSpPr>
        <p:spPr>
          <a:xfrm>
            <a:off x="2680792" y="6365386"/>
            <a:ext cx="67481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EAAC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2017 – La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Biodola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–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Isola</a:t>
            </a:r>
            <a:r>
              <a:rPr lang="en-US" sz="1400" baseline="0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 </a:t>
            </a:r>
            <a:r>
              <a:rPr lang="en-US" sz="1400" baseline="0" err="1">
                <a:solidFill>
                  <a:schemeClr val="tx1">
                    <a:lumMod val="50000"/>
                    <a:lumOff val="50000"/>
                  </a:schemeClr>
                </a:solidFill>
                <a:latin typeface="Helvetica Neue Light"/>
              </a:rPr>
              <a:t>d’Elba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  <a:latin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146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06537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38716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10/06/25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91006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5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7" y="6371740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7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5" y="6365386"/>
            <a:ext cx="1344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135677-35EC-CA53-8C9E-39ADE7AAD91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92" y="250694"/>
            <a:ext cx="1822265" cy="55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419587"/>
      </p:ext>
    </p:extLst>
  </p:cSld>
  <p:clrMapOvr>
    <a:masterClrMapping/>
  </p:clrMapOvr>
  <p:hf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D6FE7A-B020-4958-8B6D-27CB296925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03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7148D2-B24D-4976-994F-BB66CEEA51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23497" y="1939641"/>
            <a:ext cx="7813967" cy="1043855"/>
          </a:xfrm>
        </p:spPr>
        <p:txBody>
          <a:bodyPr anchor="b">
            <a:normAutofit/>
          </a:bodyPr>
          <a:lstStyle>
            <a:lvl1pPr algn="l">
              <a:defRPr sz="4800" b="1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30B7C0-3837-4386-90FE-545DE779ADD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32731" y="3153931"/>
            <a:ext cx="7813967" cy="812944"/>
          </a:xfrm>
        </p:spPr>
        <p:txBody>
          <a:bodyPr/>
          <a:lstStyle>
            <a:lvl1pPr marL="0" indent="0" algn="l">
              <a:buNone/>
              <a:defRPr sz="2400">
                <a:solidFill>
                  <a:srgbClr val="FFC000"/>
                </a:solidFill>
              </a:defRPr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5D55CEB-8871-4376-83C3-EB75954FFBB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293947" y="376193"/>
            <a:ext cx="278815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8" tIns="45718" rIns="91428" bIns="45718">
            <a:spAutoFit/>
          </a:bodyPr>
          <a:lstStyle/>
          <a:p>
            <a:r>
              <a:rPr lang="en-GB" altLang="en-US" sz="240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240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240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FFC2DC-0A79-4704-822E-B607547128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4003" y="273561"/>
            <a:ext cx="2788151" cy="126123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FE90DE8-3BA8-471E-9749-65A67AA27786}"/>
              </a:ext>
            </a:extLst>
          </p:cNvPr>
          <p:cNvSpPr txBox="1"/>
          <p:nvPr userDrawn="1"/>
        </p:nvSpPr>
        <p:spPr>
          <a:xfrm>
            <a:off x="902493" y="6439389"/>
            <a:ext cx="3309467" cy="33855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EC0846F4-509B-4FA4-A3BB-D53C82698E9F}"/>
              </a:ext>
            </a:extLst>
          </p:cNvPr>
          <p:cNvPicPr>
            <a:picLocks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111" y="6453036"/>
            <a:ext cx="472111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5620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C411757-6C00-4818-AAC7-B952F80424A0}"/>
              </a:ext>
            </a:extLst>
          </p:cNvPr>
          <p:cNvSpPr/>
          <p:nvPr userDrawn="1"/>
        </p:nvSpPr>
        <p:spPr>
          <a:xfrm>
            <a:off x="0" y="6462580"/>
            <a:ext cx="12192000" cy="40156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67453-40FC-4135-9BBF-E2B2967A5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E585B8-9B74-42AB-BF12-E38CF20412A3}"/>
              </a:ext>
            </a:extLst>
          </p:cNvPr>
          <p:cNvSpPr/>
          <p:nvPr userDrawn="1"/>
        </p:nvSpPr>
        <p:spPr>
          <a:xfrm>
            <a:off x="0" y="-20365"/>
            <a:ext cx="12192000" cy="803121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GB">
              <a:solidFill>
                <a:srgbClr val="C6D9F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0A59D-C33F-4A72-AE63-A30B8327B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11673" y="6480792"/>
            <a:ext cx="2743200" cy="365125"/>
          </a:xfrm>
        </p:spPr>
        <p:txBody>
          <a:bodyPr/>
          <a:lstStyle>
            <a:lvl1pPr>
              <a:defRPr>
                <a:solidFill>
                  <a:srgbClr val="334186"/>
                </a:solidFill>
              </a:defRPr>
            </a:lvl1pPr>
          </a:lstStyle>
          <a:p>
            <a:fld id="{3A3A6714-3D1F-4857-9904-D935B84167FA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24E374-2929-425B-AB91-F7DB9C25E8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544" y="83791"/>
            <a:ext cx="1421141" cy="6105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DBE863-E0D1-4AFD-ADD4-862FDCFD655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81892" y="183550"/>
            <a:ext cx="679856" cy="44914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07062F-D1E3-4938-A350-3A6A49BD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9" y="-272186"/>
            <a:ext cx="7961747" cy="1325563"/>
          </a:xfrm>
        </p:spPr>
        <p:txBody>
          <a:bodyPr>
            <a:normAutofit/>
          </a:bodyPr>
          <a:lstStyle>
            <a:lvl1pPr algn="ctr">
              <a:defRPr sz="3500" b="1">
                <a:solidFill>
                  <a:srgbClr val="334186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91A38598-CD5E-4EEA-8C9C-B6A45CED4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545" y="6462572"/>
            <a:ext cx="6544711" cy="365125"/>
          </a:xfrm>
        </p:spPr>
        <p:txBody>
          <a:bodyPr/>
          <a:lstStyle>
            <a:lvl1pPr>
              <a:defRPr i="1">
                <a:solidFill>
                  <a:srgbClr val="334186"/>
                </a:solidFill>
              </a:defRPr>
            </a:lvl1pPr>
          </a:lstStyle>
          <a:p>
            <a:r>
              <a:rPr lang="en-GB"/>
              <a:t>R. Assmann &amp; M. Ferrario - TIARA - 19 Oct 2022</a:t>
            </a:r>
          </a:p>
        </p:txBody>
      </p:sp>
    </p:spTree>
    <p:extLst>
      <p:ext uri="{BB962C8B-B14F-4D97-AF65-F5344CB8AC3E}">
        <p14:creationId xmlns:p14="http://schemas.microsoft.com/office/powerpoint/2010/main" val="95819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B3ECE-38C0-41C5-B5FD-FE7542F4B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F0D06-D3A0-4DE6-8CC0-4A4DB982C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1DBD5B-7B49-4589-B594-DC9A90BE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5FAE6-1818-45F4-AEC4-DBBFF2AE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A27FB-CC42-4806-BF2F-FE72E1D41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7989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6CA7D-A958-4D83-BD37-67554F183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B50BF-F605-4DE5-B849-F548979E33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1190D-8B24-4D0B-AB84-0487BA62C0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4D7AB-43E4-4907-8B55-0CABC49F7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FD668E-A853-4EB6-A108-544CE1BEA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8DDB9E-69C7-425F-BA2E-AB92B143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4702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79C7D-0F9D-47A1-9DB8-D92207491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01449B-6526-4DB3-A7E1-BCFE694AB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C8AFD-55B9-4DEF-9594-32D67BF89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4B171-114D-4EB3-B2F6-76B341C17B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35E9F9-8F3C-4A54-9D9D-4866E84F51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8F391B-4A5B-44FF-9112-4C72FEEEF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2BDC6-EF28-4639-A57D-93A951DEB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5C620B-A49F-4FC3-9CDE-D3A099B3F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45658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2FE39-874E-4CD5-9BD9-668C5962A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5816B5-48BD-495C-97CE-D4EC4A72C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65F970-D40B-41CC-905B-66E452A4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B39323-00DD-40F7-BE76-2E6C11066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832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13" name="Corpo livello uno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presentazione</a:t>
            </a:r>
          </a:p>
        </p:txBody>
      </p:sp>
      <p:sp>
        <p:nvSpPr>
          <p:cNvPr id="1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3123521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E74BC5-C71B-4911-8D4D-48BF1DDF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889837-F55F-4D94-96C6-FDC14111A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EE0A9-FF88-435A-A5BA-C04A4A20F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53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F680-0DF0-4DB9-84FC-E03D1D17E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2A6C4-45FE-4F28-9E5D-C22C4EABA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39418E-6DFD-433F-B449-1AC3154126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FE703E-50D6-4624-ADC0-1F454A4F7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04868-D742-42C8-B758-8015CC939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304860-41DB-4D59-92DE-2D5DCEB6C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391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F056A-5A1D-46F6-8C0E-C94D64AB0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20A7AD-34E1-479D-96D9-41D73D2BC7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ECF396-5BDA-493A-BE14-6970B2A6A4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549718-E11B-4798-B557-8535A42A3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02643F-AD2D-4880-8FAA-CCFBD436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73E56F-CB65-40EB-80C3-544322231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458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89FF0-0307-4B4D-A505-B6EF11E6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D7D9C3-6A3D-4B49-8F69-6DD52672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36D667-E267-4B13-95C1-C3CB82FF2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111F9-9D6D-4B00-A3A0-9F8E5E517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F3CE0-8238-4AB5-96E8-D7E7DC9F7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2705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EB73AB-ED98-4653-B7C8-8E9A1CAE88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C88A75-0E25-484A-ABB6-91EE48CB6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5853A6-59D6-4F0D-867C-E0769B650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EF17E7-7655-43A1-88B7-88B541B0D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1C23E5-FBEB-4136-8F33-3D684E5DE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99214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8249"/>
            <a:ext cx="2111379" cy="539751"/>
          </a:xfrm>
          <a:prstGeom prst="rect">
            <a:avLst/>
          </a:prstGeom>
        </p:spPr>
      </p:pic>
      <p:pic>
        <p:nvPicPr>
          <p:cNvPr id="8" name="Picture 2" descr="Image result for clf logo laser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29473" y="136341"/>
            <a:ext cx="770021" cy="7528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039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 e lime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22" name="Titolo presentazione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Titolo presentazione</a:t>
            </a:r>
          </a:p>
        </p:txBody>
      </p:sp>
      <p:sp>
        <p:nvSpPr>
          <p:cNvPr id="23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  <a:lvl2pPr marL="533400" indent="-228600" defTabSz="412750">
              <a:lnSpc>
                <a:spcPct val="100000"/>
              </a:lnSpc>
              <a:spcBef>
                <a:spcPts val="0"/>
              </a:spcBef>
              <a:defRPr sz="1800" b="1"/>
            </a:lvl2pPr>
            <a:lvl3pPr marL="838200" indent="-228600" defTabSz="412750">
              <a:lnSpc>
                <a:spcPct val="100000"/>
              </a:lnSpc>
              <a:spcBef>
                <a:spcPts val="0"/>
              </a:spcBef>
              <a:defRPr sz="1800" b="1"/>
            </a:lvl3pPr>
            <a:lvl4pPr marL="1143000" indent="-228600" defTabSz="412750">
              <a:lnSpc>
                <a:spcPct val="100000"/>
              </a:lnSpc>
              <a:spcBef>
                <a:spcPts val="0"/>
              </a:spcBef>
              <a:defRPr sz="1800" b="1"/>
            </a:lvl4pPr>
            <a:lvl5pPr marL="1447800" indent="-228600" defTabSz="412750">
              <a:lnSpc>
                <a:spcPct val="100000"/>
              </a:lnSpc>
              <a:spcBef>
                <a:spcPts val="0"/>
              </a:spcBef>
              <a:defRPr sz="1800" b="1"/>
            </a:lvl5pPr>
          </a:lstStyle>
          <a:p>
            <a:r>
              <a:t>Autore e data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Corpo livello uno…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250" y="5804955"/>
            <a:ext cx="10985500" cy="558477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</a:lstStyle>
          <a:p>
            <a:r>
              <a:t>Sottotitolo presentazione</a:t>
            </a:r>
          </a:p>
        </p:txBody>
      </p:sp>
      <p:sp>
        <p:nvSpPr>
          <p:cNvPr id="25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2705408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 e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iotola con frittelle al salmone, insalata e hummus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3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Titolo</a:t>
            </a:r>
          </a:p>
        </p:txBody>
      </p:sp>
      <p:sp>
        <p:nvSpPr>
          <p:cNvPr id="34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43656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70679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Corpo livello uno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759479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rpo livello uno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1186481"/>
            <a:ext cx="4889500" cy="467391"/>
          </a:xfrm>
          <a:prstGeom prst="rect">
            <a:avLst/>
          </a:prstGeom>
        </p:spPr>
        <p:txBody>
          <a:bodyPr lIns="45718" tIns="45718" rIns="45718" bIns="45718" numCol="1" spcCol="3810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654050" indent="-349250" defTabSz="412750">
              <a:lnSpc>
                <a:spcPct val="100000"/>
              </a:lnSpc>
              <a:spcBef>
                <a:spcPts val="0"/>
              </a:spcBef>
              <a:defRPr sz="2750" b="1"/>
            </a:lvl2pPr>
            <a:lvl3pPr marL="958850" indent="-349250" defTabSz="412750">
              <a:lnSpc>
                <a:spcPct val="100000"/>
              </a:lnSpc>
              <a:spcBef>
                <a:spcPts val="0"/>
              </a:spcBef>
              <a:defRPr sz="2750" b="1"/>
            </a:lvl3pPr>
            <a:lvl4pPr marL="1263650" indent="-349250" defTabSz="412750">
              <a:lnSpc>
                <a:spcPct val="100000"/>
              </a:lnSpc>
              <a:spcBef>
                <a:spcPts val="0"/>
              </a:spcBef>
              <a:defRPr sz="2750" b="1"/>
            </a:lvl4pPr>
            <a:lvl5pPr marL="1568450" indent="-349250" defTabSz="412750">
              <a:lnSpc>
                <a:spcPct val="100000"/>
              </a:lnSpc>
              <a:spcBef>
                <a:spcPts val="0"/>
              </a:spcBef>
              <a:defRPr sz="2750" b="1"/>
            </a:lvl5pPr>
          </a:lstStyle>
          <a:p>
            <a:r>
              <a:t>Sottotitolo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1" name="Corpo livello uno…"/>
          <p:cNvSpPr txBox="1">
            <a:spLocks noGrp="1"/>
          </p:cNvSpPr>
          <p:nvPr>
            <p:ph type="body" sz="half" idx="21" hasCustomPrompt="1"/>
          </p:nvPr>
        </p:nvSpPr>
        <p:spPr>
          <a:xfrm>
            <a:off x="603250" y="2124252"/>
            <a:ext cx="4889500" cy="4128316"/>
          </a:xfrm>
          <a:prstGeom prst="rect">
            <a:avLst/>
          </a:prstGeom>
        </p:spPr>
        <p:txBody>
          <a:bodyPr numCol="1" spcCol="38100"/>
          <a:lstStyle/>
          <a:p>
            <a:r>
              <a:t>Testo elenco puntato diapositiva</a:t>
            </a:r>
          </a:p>
        </p:txBody>
      </p:sp>
      <p:sp>
        <p:nvSpPr>
          <p:cNvPr id="62" name="Pappardelle con burro al prezzemolo, nocciole tostate e scaglie di parmigiano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7"/>
          </a:xfrm>
          <a:prstGeom prst="rect">
            <a:avLst/>
          </a:prstGeom>
        </p:spPr>
        <p:txBody>
          <a:bodyPr lIns="91439" tIns="45719" rIns="91439" bIns="45719" numCol="1" spcCol="38100">
            <a:noAutofit/>
          </a:bodyPr>
          <a:lstStyle/>
          <a:p>
            <a:endParaRPr/>
          </a:p>
        </p:txBody>
      </p:sp>
      <p:sp>
        <p:nvSpPr>
          <p:cNvPr id="63" name="Titolo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Titolo</a:t>
            </a:r>
          </a:p>
        </p:txBody>
      </p:sp>
      <p:sp>
        <p:nvSpPr>
          <p:cNvPr id="64" name="Numero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4671464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image" Target="../media/image23.jp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2.pn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20.jp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6/10/25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0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67" r:id="rId2"/>
    <p:sldLayoutId id="2147483868" r:id="rId3"/>
    <p:sldLayoutId id="2147483869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rpo livello uno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numCol="2" spcCol="1098550">
            <a:normAutofit/>
          </a:bodyPr>
          <a:lstStyle/>
          <a:p>
            <a:r>
              <a:t>Testo elenco puntato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Numero diapositiva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6708"/>
            <a:ext cx="243656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  <p:sp>
        <p:nvSpPr>
          <p:cNvPr id="4" name="Titolo Testo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752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863498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35" r:id="rId1"/>
    <p:sldLayoutId id="2147484436" r:id="rId2"/>
    <p:sldLayoutId id="2147484437" r:id="rId3"/>
    <p:sldLayoutId id="2147484439" r:id="rId4"/>
    <p:sldLayoutId id="2147484440" r:id="rId5"/>
    <p:sldLayoutId id="2147484441" r:id="rId6"/>
    <p:sldLayoutId id="2147484442" r:id="rId7"/>
    <p:sldLayoutId id="2147484443" r:id="rId8"/>
    <p:sldLayoutId id="2147484444" r:id="rId9"/>
    <p:sldLayoutId id="2147484445" r:id="rId10"/>
    <p:sldLayoutId id="2147484446" r:id="rId11"/>
    <p:sldLayoutId id="2147484447" r:id="rId12"/>
    <p:sldLayoutId id="2147484448" r:id="rId13"/>
    <p:sldLayoutId id="2147484449" r:id="rId14"/>
    <p:sldLayoutId id="2147484450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R. </a:t>
            </a:r>
            <a:r>
              <a:rPr lang="en-GB" dirty="0" err="1"/>
              <a:t>Assmann</a:t>
            </a:r>
            <a:r>
              <a:rPr lang="en-GB" dirty="0"/>
              <a:t> - EuAPS </a:t>
            </a:r>
            <a:r>
              <a:rPr lang="en-GB" dirty="0" err="1"/>
              <a:t>Kickoff</a:t>
            </a:r>
            <a:r>
              <a:rPr lang="en-GB" dirty="0"/>
              <a:t> - 28 Feb 2023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7334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E02D7F-D305-1A25-E550-CE108B0614D2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3239" y="62737"/>
            <a:ext cx="1572931" cy="86489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9AE9434-113A-1FB8-6529-223D44E88F9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500" y="80372"/>
            <a:ext cx="1699078" cy="934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543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81" r:id="rId1"/>
    <p:sldLayoutId id="2147484682" r:id="rId2"/>
    <p:sldLayoutId id="2147484683" r:id="rId3"/>
    <p:sldLayoutId id="2147484684" r:id="rId4"/>
    <p:sldLayoutId id="2147484685" r:id="rId5"/>
    <p:sldLayoutId id="2147484686" r:id="rId6"/>
    <p:sldLayoutId id="2147484687" r:id="rId7"/>
    <p:sldLayoutId id="2147484688" r:id="rId8"/>
    <p:sldLayoutId id="2147484689" r:id="rId9"/>
    <p:sldLayoutId id="2147484690" r:id="rId10"/>
    <p:sldLayoutId id="2147484691" r:id="rId11"/>
    <p:sldLayoutId id="2147484692" r:id="rId12"/>
    <p:sldLayoutId id="2147484693" r:id="rId13"/>
  </p:sldLayoutIdLst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46E843-1B05-4977-8104-1DC6A86DD2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577BB-E99E-4876-8CC0-1A7F4D259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DD2D1D-E502-44D4-87BD-F176059087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72751-5C8B-42ED-AFFA-8B417E0C73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R. Assmann &amp; M. Ferrario - TIARA - 19 Oct 2022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99079B-8063-4254-9FF2-FCFA3D1E13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A6714-3D1F-4857-9904-D935B84167FA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248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  <p:sldLayoutId id="2147484703" r:id="rId9"/>
    <p:sldLayoutId id="2147484704" r:id="rId10"/>
    <p:sldLayoutId id="2147484705" r:id="rId11"/>
    <p:sldLayoutId id="2147484706" r:id="rId12"/>
  </p:sldLayoutIdLst>
  <p:hf sldNum="0" hdr="0" dt="0"/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106F93EE-4C28-9D71-8994-C9801F35A90F}"/>
              </a:ext>
            </a:extLst>
          </p:cNvPr>
          <p:cNvGrpSpPr/>
          <p:nvPr/>
        </p:nvGrpSpPr>
        <p:grpSpPr>
          <a:xfrm>
            <a:off x="2102923" y="2251494"/>
            <a:ext cx="9005451" cy="1921530"/>
            <a:chOff x="3471990" y="2100371"/>
            <a:chExt cx="7963518" cy="1921530"/>
          </a:xfrm>
        </p:grpSpPr>
        <p:sp>
          <p:nvSpPr>
            <p:cNvPr id="6" name="Title 1">
              <a:extLst>
                <a:ext uri="{FF2B5EF4-FFF2-40B4-BE49-F238E27FC236}">
                  <a16:creationId xmlns:a16="http://schemas.microsoft.com/office/drawing/2014/main" id="{858D7EB2-A12D-B475-1B27-469ED296966C}"/>
                </a:ext>
              </a:extLst>
            </p:cNvPr>
            <p:cNvSpPr txBox="1">
              <a:spLocks/>
            </p:cNvSpPr>
            <p:nvPr/>
          </p:nvSpPr>
          <p:spPr>
            <a:xfrm>
              <a:off x="3471990" y="2100371"/>
              <a:ext cx="7820025" cy="97411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20" tIns="45720" rIns="45720" bIns="45720" anchor="b">
              <a:noAutofit/>
            </a:bodyPr>
            <a:lstStyle>
              <a:lvl1pPr marL="0" marR="0" indent="0" algn="l" defTabSz="1828800" rtl="0" latinLnBrk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600" b="0" i="0" u="none" strike="noStrike" cap="none" spc="0" baseline="0">
                  <a:solidFill>
                    <a:srgbClr val="FFFFFF"/>
                  </a:solidFill>
                  <a:uFillTx/>
                  <a:latin typeface="Calibri Light"/>
                  <a:ea typeface="Calibri Light"/>
                  <a:cs typeface="Calibri Light"/>
                  <a:sym typeface="Calibri Light"/>
                </a:defRPr>
              </a:lvl1pPr>
              <a:lvl2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2pPr>
              <a:lvl3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3pPr>
              <a:lvl4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4pPr>
              <a:lvl5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5pPr>
              <a:lvl6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0" marR="0" indent="0" algn="l" defTabSz="2438337" rtl="0" latinLnBrk="0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8500" b="1" i="0" u="none" strike="noStrike" cap="none" spc="-17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algn="ctr" defTabSz="914400">
                <a:defRPr/>
              </a:pPr>
              <a:r>
                <a:rPr lang="en-GB" sz="4000" b="1" dirty="0">
                  <a:solidFill>
                    <a:prstClr val="white"/>
                  </a:solidFill>
                  <a:ea typeface="Helvetica Neue"/>
                  <a:cs typeface="Helvetica Neue"/>
                </a:rPr>
                <a:t>Chapter 7: RF Photo-injector</a:t>
              </a:r>
            </a:p>
          </p:txBody>
        </p:sp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9DE95386-71B5-40A5-D6A1-FBA8068BAF15}"/>
                </a:ext>
              </a:extLst>
            </p:cNvPr>
            <p:cNvSpPr txBox="1">
              <a:spLocks/>
            </p:cNvSpPr>
            <p:nvPr/>
          </p:nvSpPr>
          <p:spPr>
            <a:xfrm>
              <a:off x="3471990" y="3203731"/>
              <a:ext cx="7963518" cy="81817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20" tIns="45720" rIns="45720" bIns="45720" numCol="1" spcCol="38100">
              <a:noAutofit/>
            </a:bodyPr>
            <a:lstStyle>
              <a:lvl1pPr marL="0" marR="0" indent="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1pPr>
              <a:lvl2pPr marL="0" marR="0" indent="4572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2pPr>
              <a:lvl3pPr marL="0" marR="0" indent="9144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3pPr>
              <a:lvl4pPr marL="0" marR="0" indent="13716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4pPr>
              <a:lvl5pPr marL="0" marR="0" indent="1828800" algn="l" defTabSz="1828800" rtl="0" latinLnBrk="0">
                <a:lnSpc>
                  <a:spcPct val="90000"/>
                </a:lnSpc>
                <a:spcBef>
                  <a:spcPts val="2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4800" b="0" i="0" u="none" strike="noStrike" cap="none" spc="0" baseline="0">
                  <a:solidFill>
                    <a:srgbClr val="FFC000"/>
                  </a:solidFill>
                  <a:uFillTx/>
                  <a:latin typeface="Calibri"/>
                  <a:ea typeface="Calibri"/>
                  <a:cs typeface="Calibri"/>
                  <a:sym typeface="Calibri"/>
                </a:defRPr>
              </a:lvl5pPr>
              <a:lvl6pPr marL="36576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6pPr>
              <a:lvl7pPr marL="42672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7pPr>
              <a:lvl8pPr marL="48768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8pPr>
              <a:lvl9pPr marL="5486400" marR="0" indent="-609600" algn="l" defTabSz="2438337" rtl="0" latinLnBrk="0">
                <a:lnSpc>
                  <a:spcPct val="90000"/>
                </a:lnSpc>
                <a:spcBef>
                  <a:spcPts val="4500"/>
                </a:spcBef>
                <a:spcAft>
                  <a:spcPts val="0"/>
                </a:spcAft>
                <a:buClrTx/>
                <a:buSzPct val="123000"/>
                <a:buFontTx/>
                <a:buChar char="•"/>
                <a:tabLst/>
                <a:defRPr sz="4800" b="0" i="0" u="none" strike="noStrike" cap="none" spc="0" baseline="0">
                  <a:solidFill>
                    <a:srgbClr val="000000"/>
                  </a:solidFill>
                  <a:uFillTx/>
                  <a:latin typeface="+mj-lt"/>
                  <a:ea typeface="+mj-ea"/>
                  <a:cs typeface="+mj-cs"/>
                  <a:sym typeface="Helvetica Neue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rPr>
                <a:t>Enrica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rPr>
                <a:t> </a:t>
              </a:r>
              <a:r>
                <a:rPr kumimoji="0" lang="en-GB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rPr>
                <a:t>Chiadroni</a:t>
              </a: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Calibri"/>
                </a:rPr>
                <a:t> </a:t>
              </a:r>
              <a:r>
                <a:rPr lang="en-GB" sz="2800" dirty="0">
                  <a:solidFill>
                    <a:schemeClr val="bg1"/>
                  </a:solidFill>
                  <a:ea typeface="+mn-ea"/>
                  <a:cs typeface="+mn-cs"/>
                </a:rPr>
                <a:t>on behalf of WA2 Contributors,</a:t>
              </a:r>
            </a:p>
            <a:p>
              <a:pPr algn="ctr" defTabSz="457200">
                <a:spcBef>
                  <a:spcPts val="500"/>
                </a:spcBef>
                <a:defRPr/>
              </a:pPr>
              <a:r>
                <a:rPr lang="en-GB" sz="2800" dirty="0">
                  <a:solidFill>
                    <a:schemeClr val="bg1"/>
                  </a:solidFill>
                  <a:ea typeface="+mn-ea"/>
                  <a:cs typeface="+mn-cs"/>
                </a:rPr>
                <a:t> in particular </a:t>
              </a:r>
              <a:r>
                <a:rPr lang="it-IT" sz="2800" dirty="0">
                  <a:solidFill>
                    <a:schemeClr val="bg1"/>
                  </a:solidFill>
                  <a:sym typeface="Helvetica Neue"/>
                </a:rPr>
                <a:t>M. P. Anania, M. </a:t>
              </a:r>
              <a:r>
                <a:rPr lang="it-IT" sz="2800" dirty="0" err="1">
                  <a:solidFill>
                    <a:schemeClr val="bg1"/>
                  </a:solidFill>
                  <a:sym typeface="Helvetica Neue"/>
                </a:rPr>
                <a:t>Bellaveglia</a:t>
              </a:r>
              <a:r>
                <a:rPr lang="it-IT" sz="2800" dirty="0">
                  <a:solidFill>
                    <a:schemeClr val="bg1"/>
                  </a:solidFill>
                  <a:sym typeface="Helvetica Neue"/>
                </a:rPr>
                <a:t>, G. </a:t>
              </a:r>
              <a:r>
                <a:rPr lang="it-IT" sz="2800" dirty="0" err="1">
                  <a:solidFill>
                    <a:schemeClr val="bg1"/>
                  </a:solidFill>
                  <a:sym typeface="Helvetica Neue"/>
                </a:rPr>
                <a:t>Campri</a:t>
              </a:r>
              <a:r>
                <a:rPr lang="it-IT" sz="2800" dirty="0">
                  <a:solidFill>
                    <a:schemeClr val="bg1"/>
                  </a:solidFill>
                  <a:sym typeface="Helvetica Neue"/>
                </a:rPr>
                <a:t>, </a:t>
              </a:r>
              <a:r>
                <a:rPr lang="it-IT" sz="2800" dirty="0" err="1">
                  <a:solidFill>
                    <a:schemeClr val="bg1"/>
                  </a:solidFill>
                  <a:sym typeface="Helvetica Neue"/>
                </a:rPr>
                <a:t>F</a:t>
              </a:r>
              <a:r>
                <a:rPr lang="it-IT" sz="2800" dirty="0">
                  <a:solidFill>
                    <a:schemeClr val="bg1"/>
                  </a:solidFill>
                  <a:sym typeface="Helvetica Neue"/>
                </a:rPr>
                <a:t>. Cardelli, M. Del Franco, </a:t>
              </a:r>
              <a:r>
                <a:rPr lang="it-IT" sz="2800" dirty="0" err="1">
                  <a:solidFill>
                    <a:schemeClr val="bg1"/>
                  </a:solidFill>
                  <a:sym typeface="Helvetica Neue"/>
                </a:rPr>
                <a:t>F</a:t>
              </a:r>
              <a:r>
                <a:rPr lang="it-IT" sz="2800" dirty="0">
                  <a:solidFill>
                    <a:schemeClr val="bg1"/>
                  </a:solidFill>
                  <a:sym typeface="Helvetica Neue"/>
                </a:rPr>
                <a:t>. </a:t>
              </a:r>
              <a:r>
                <a:rPr lang="it-IT" sz="2800" dirty="0" err="1">
                  <a:solidFill>
                    <a:schemeClr val="bg1"/>
                  </a:solidFill>
                  <a:sym typeface="Helvetica Neue"/>
                </a:rPr>
                <a:t>Demurtas</a:t>
              </a:r>
              <a:r>
                <a:rPr lang="it-IT" sz="2800" dirty="0">
                  <a:solidFill>
                    <a:schemeClr val="bg1"/>
                  </a:solidFill>
                  <a:sym typeface="Helvetica Neue"/>
                </a:rPr>
                <a:t>, L. </a:t>
              </a:r>
              <a:r>
                <a:rPr lang="it-IT" sz="2800" dirty="0" err="1">
                  <a:solidFill>
                    <a:schemeClr val="bg1"/>
                  </a:solidFill>
                  <a:sym typeface="Helvetica Neue"/>
                </a:rPr>
                <a:t>Faillace</a:t>
              </a:r>
              <a:r>
                <a:rPr lang="it-IT" sz="2800" dirty="0">
                  <a:solidFill>
                    <a:schemeClr val="bg1"/>
                  </a:solidFill>
                  <a:sym typeface="Helvetica Neue"/>
                </a:rPr>
                <a:t>, M. Galletti, A. </a:t>
              </a:r>
              <a:r>
                <a:rPr lang="it-IT" sz="2800" dirty="0" err="1">
                  <a:solidFill>
                    <a:schemeClr val="bg1"/>
                  </a:solidFill>
                  <a:sym typeface="Helvetica Neue"/>
                </a:rPr>
                <a:t>Giribono</a:t>
              </a:r>
              <a:r>
                <a:rPr lang="it-IT" sz="2800" dirty="0">
                  <a:solidFill>
                    <a:schemeClr val="bg1"/>
                  </a:solidFill>
                  <a:sym typeface="Helvetica Neue"/>
                </a:rPr>
                <a:t>, L. Piersanti, L. Sabbatini, G. </a:t>
              </a:r>
              <a:r>
                <a:rPr lang="it-IT" sz="2800" dirty="0" err="1">
                  <a:solidFill>
                    <a:schemeClr val="bg1"/>
                  </a:solidFill>
                  <a:sym typeface="Helvetica Neue"/>
                </a:rPr>
                <a:t>J</a:t>
              </a:r>
              <a:r>
                <a:rPr lang="it-IT" sz="2800" dirty="0">
                  <a:solidFill>
                    <a:schemeClr val="bg1"/>
                  </a:solidFill>
                  <a:sym typeface="Helvetica Neue"/>
                </a:rPr>
                <a:t>. Silvi, A. </a:t>
              </a:r>
              <a:r>
                <a:rPr lang="it-IT" sz="2800" dirty="0" err="1">
                  <a:solidFill>
                    <a:schemeClr val="bg1"/>
                  </a:solidFill>
                  <a:sym typeface="Helvetica Neue"/>
                </a:rPr>
                <a:t>Vannozzi</a:t>
              </a:r>
              <a:r>
                <a:rPr lang="it-IT" sz="2800" dirty="0">
                  <a:solidFill>
                    <a:srgbClr val="ED7D31"/>
                  </a:solidFill>
                  <a:sym typeface="Helvetica Neue"/>
                </a:rPr>
                <a:t>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9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2800" dirty="0">
                  <a:solidFill>
                    <a:schemeClr val="bg1"/>
                  </a:solidFill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4" name="Freeform 3" descr="A blue background with yellow stars  Description automatically generated with low confidence">
            <a:extLst>
              <a:ext uri="{FF2B5EF4-FFF2-40B4-BE49-F238E27FC236}">
                <a16:creationId xmlns:a16="http://schemas.microsoft.com/office/drawing/2014/main" id="{FC243C57-3F4E-8A92-5C10-D978C7EFD7AD}"/>
              </a:ext>
            </a:extLst>
          </p:cNvPr>
          <p:cNvSpPr/>
          <p:nvPr/>
        </p:nvSpPr>
        <p:spPr>
          <a:xfrm>
            <a:off x="534197" y="5979609"/>
            <a:ext cx="815724" cy="540000"/>
          </a:xfrm>
          <a:custGeom>
            <a:avLst/>
            <a:gdLst/>
            <a:ahLst/>
            <a:cxnLst/>
            <a:rect l="l" t="t" r="r" b="b"/>
            <a:pathLst>
              <a:path w="815724" h="540000">
                <a:moveTo>
                  <a:pt x="0" y="0"/>
                </a:moveTo>
                <a:lnTo>
                  <a:pt x="815724" y="0"/>
                </a:lnTo>
                <a:lnTo>
                  <a:pt x="815724" y="540000"/>
                </a:lnTo>
                <a:lnTo>
                  <a:pt x="0" y="540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" b="-96"/>
            </a:stretch>
          </a:blipFill>
        </p:spPr>
        <p:txBody>
          <a:bodyPr/>
          <a:lstStyle/>
          <a:p>
            <a:endParaRPr lang="en-IT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340FA1B7-5D18-B55E-47CF-BCDFA7DC8B43}"/>
              </a:ext>
            </a:extLst>
          </p:cNvPr>
          <p:cNvSpPr txBox="1"/>
          <p:nvPr/>
        </p:nvSpPr>
        <p:spPr>
          <a:xfrm>
            <a:off x="1424848" y="6007478"/>
            <a:ext cx="3349033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1439"/>
              </a:lnSpc>
            </a:pPr>
            <a:r>
              <a:rPr lang="en-US" sz="1200" spc="11" dirty="0">
                <a:solidFill>
                  <a:srgbClr val="FFFFFF"/>
                </a:solidFill>
                <a:latin typeface="TT Rounds Condensed"/>
                <a:ea typeface="TT Rounds Condensed"/>
                <a:cs typeface="TT Rounds Condensed"/>
                <a:sym typeface="TT Rounds Condensed"/>
              </a:rPr>
              <a:t>This project has received funding from the European Union´s Horizon Europe research and innovation program under grant agreement No. 101079773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513CBF-C0A3-974C-06EC-0B493B2DC357}"/>
              </a:ext>
            </a:extLst>
          </p:cNvPr>
          <p:cNvSpPr txBox="1"/>
          <p:nvPr/>
        </p:nvSpPr>
        <p:spPr>
          <a:xfrm>
            <a:off x="7171980" y="6015945"/>
            <a:ext cx="4034131" cy="70788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/>
            <a:r>
              <a:rPr lang="en-GB" sz="2000" dirty="0">
                <a:solidFill>
                  <a:srgbClr val="473E8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IX TDR Review Committee Meeting</a:t>
            </a:r>
            <a:endParaRPr lang="en-IT" sz="1400" dirty="0">
              <a:solidFill>
                <a:srgbClr val="473E8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en-GB" sz="2000" dirty="0">
                <a:solidFill>
                  <a:srgbClr val="473E8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June 16-18, 2025</a:t>
            </a:r>
            <a:endParaRPr lang="en-IT" sz="1400" dirty="0">
              <a:solidFill>
                <a:srgbClr val="473E8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29B93-3003-9226-E7A7-C995153C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-272186"/>
            <a:ext cx="8648700" cy="1325563"/>
          </a:xfrm>
        </p:spPr>
        <p:txBody>
          <a:bodyPr>
            <a:normAutofit/>
          </a:bodyPr>
          <a:lstStyle/>
          <a:p>
            <a:r>
              <a:rPr lang="en-GB" sz="2800" dirty="0" err="1"/>
              <a:t>PolariX</a:t>
            </a:r>
            <a:r>
              <a:rPr lang="en-GB" sz="2800" dirty="0"/>
              <a:t>-based diagnostics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701600-3D52-F942-B245-17F69A073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817" y="802481"/>
            <a:ext cx="9754529" cy="4943380"/>
          </a:xfrm>
          <a:prstGeom prst="rect">
            <a:avLst/>
          </a:prstGeom>
        </p:spPr>
      </p:pic>
      <p:pic>
        <p:nvPicPr>
          <p:cNvPr id="10" name="Immagine 14" descr="Immagine che contiene testo, linea, Diagramma, diagramma&#10;&#10;Il contenuto generato dall'IA potrebbe non essere corretto.">
            <a:extLst>
              <a:ext uri="{FF2B5EF4-FFF2-40B4-BE49-F238E27FC236}">
                <a16:creationId xmlns:a16="http://schemas.microsoft.com/office/drawing/2014/main" id="{55F0C53C-786A-5940-91DE-9ED8DEE9FF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1" t="6153"/>
          <a:stretch>
            <a:fillRect/>
          </a:stretch>
        </p:blipFill>
        <p:spPr>
          <a:xfrm>
            <a:off x="242156" y="3811653"/>
            <a:ext cx="3710411" cy="273008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08EDC8-7F33-1546-A367-676EFD5CA6BB}"/>
              </a:ext>
            </a:extLst>
          </p:cNvPr>
          <p:cNvSpPr txBox="1"/>
          <p:nvPr/>
        </p:nvSpPr>
        <p:spPr>
          <a:xfrm>
            <a:off x="4563355" y="983681"/>
            <a:ext cx="356059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High (</a:t>
            </a:r>
            <a:r>
              <a:rPr lang="it-IT" b="1" dirty="0" err="1"/>
              <a:t>injector</a:t>
            </a:r>
            <a:r>
              <a:rPr lang="it-IT" b="1" dirty="0"/>
              <a:t>) </a:t>
            </a:r>
            <a:r>
              <a:rPr lang="it-IT" b="1" dirty="0" err="1"/>
              <a:t>energy</a:t>
            </a:r>
            <a:r>
              <a:rPr lang="it-IT" b="1" dirty="0"/>
              <a:t> </a:t>
            </a:r>
            <a:r>
              <a:rPr lang="it-IT" b="1" dirty="0" err="1"/>
              <a:t>diagnostics</a:t>
            </a:r>
            <a:endParaRPr lang="it-IT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5E908EC-CCCE-F847-B99F-5676C067EB7F}"/>
              </a:ext>
            </a:extLst>
          </p:cNvPr>
          <p:cNvSpPr/>
          <p:nvPr/>
        </p:nvSpPr>
        <p:spPr>
          <a:xfrm>
            <a:off x="3952567" y="4932147"/>
            <a:ext cx="549251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/>
              <a:t>Low</a:t>
            </a:r>
            <a:r>
              <a:rPr lang="it-IT" sz="1600" dirty="0"/>
              <a:t>-Energy </a:t>
            </a:r>
            <a:r>
              <a:rPr lang="it-IT" sz="1600" dirty="0" err="1"/>
              <a:t>Deflector</a:t>
            </a:r>
            <a:r>
              <a:rPr lang="it-IT" sz="1600" dirty="0"/>
              <a:t> </a:t>
            </a:r>
            <a:r>
              <a:rPr lang="it-IT" sz="1600" dirty="0" err="1"/>
              <a:t>designed</a:t>
            </a:r>
            <a:r>
              <a:rPr lang="it-IT" sz="1600" dirty="0"/>
              <a:t> </a:t>
            </a:r>
            <a:r>
              <a:rPr lang="it-IT" sz="1600" dirty="0" err="1"/>
              <a:t>according</a:t>
            </a:r>
            <a:r>
              <a:rPr lang="it-IT" sz="1600" dirty="0"/>
              <a:t> to the </a:t>
            </a:r>
            <a:r>
              <a:rPr lang="it-IT" sz="1600" dirty="0" err="1"/>
              <a:t>needed</a:t>
            </a:r>
            <a:r>
              <a:rPr lang="it-IT" sz="1600" dirty="0"/>
              <a:t> </a:t>
            </a:r>
            <a:r>
              <a:rPr lang="it-IT" sz="1600" dirty="0" err="1">
                <a:solidFill>
                  <a:srgbClr val="FF0000"/>
                </a:solidFill>
              </a:rPr>
              <a:t>resolution</a:t>
            </a:r>
            <a:r>
              <a:rPr lang="it-IT" sz="1600" dirty="0"/>
              <a:t> and </a:t>
            </a:r>
            <a:r>
              <a:rPr lang="it-IT" sz="1600" dirty="0" err="1"/>
              <a:t>available</a:t>
            </a:r>
            <a:r>
              <a:rPr lang="it-IT" sz="1600" dirty="0"/>
              <a:t> </a:t>
            </a:r>
            <a:r>
              <a:rPr lang="it-IT" sz="1600" dirty="0" err="1">
                <a:solidFill>
                  <a:srgbClr val="FF0000"/>
                </a:solidFill>
              </a:rPr>
              <a:t>space</a:t>
            </a:r>
            <a:r>
              <a:rPr lang="it-IT" sz="1600" dirty="0"/>
              <a:t>, </a:t>
            </a:r>
            <a:r>
              <a:rPr lang="it-IT" sz="1600" dirty="0" err="1"/>
              <a:t>leading</a:t>
            </a:r>
            <a:r>
              <a:rPr lang="it-IT" sz="1600" dirty="0"/>
              <a:t> to a </a:t>
            </a:r>
            <a:r>
              <a:rPr lang="it-IT" sz="1600" dirty="0" err="1">
                <a:solidFill>
                  <a:srgbClr val="FF0000"/>
                </a:solidFill>
              </a:rPr>
              <a:t>structure</a:t>
            </a:r>
            <a:r>
              <a:rPr lang="it-IT" sz="1600" dirty="0">
                <a:solidFill>
                  <a:srgbClr val="FF0000"/>
                </a:solidFill>
              </a:rPr>
              <a:t> of 50 </a:t>
            </a:r>
            <a:r>
              <a:rPr lang="it-IT" sz="1600" dirty="0" err="1">
                <a:solidFill>
                  <a:srgbClr val="FF0000"/>
                </a:solidFill>
              </a:rPr>
              <a:t>cells</a:t>
            </a:r>
            <a:r>
              <a:rPr lang="it-IT" sz="1600" dirty="0">
                <a:solidFill>
                  <a:srgbClr val="FF0000"/>
                </a:solidFill>
              </a:rPr>
              <a:t> and a </a:t>
            </a:r>
            <a:r>
              <a:rPr lang="it-IT" sz="1600" dirty="0" err="1">
                <a:solidFill>
                  <a:srgbClr val="FF0000"/>
                </a:solidFill>
              </a:rPr>
              <a:t>length</a:t>
            </a:r>
            <a:r>
              <a:rPr lang="it-IT" sz="1600" dirty="0">
                <a:solidFill>
                  <a:srgbClr val="FF0000"/>
                </a:solidFill>
              </a:rPr>
              <a:t> of 60 cm. </a:t>
            </a:r>
          </a:p>
          <a:p>
            <a:r>
              <a:rPr lang="en-GB" sz="1600" dirty="0"/>
              <a:t>Field maps generated with HFSS and implemented in ASTRA for beam dynamics simulations.</a:t>
            </a:r>
            <a:endParaRPr lang="it-IT" sz="16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F2EA17-2CAA-2047-9CE2-FE01BE506E1C}"/>
              </a:ext>
            </a:extLst>
          </p:cNvPr>
          <p:cNvSpPr/>
          <p:nvPr/>
        </p:nvSpPr>
        <p:spPr>
          <a:xfrm>
            <a:off x="9329253" y="5519606"/>
            <a:ext cx="2677494" cy="369332"/>
          </a:xfrm>
          <a:prstGeom prst="rect">
            <a:avLst/>
          </a:prstGeom>
          <a:ln w="28575"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r>
              <a:rPr lang="it-IT" sz="1800" dirty="0">
                <a:sym typeface="Wingdings" pitchFamily="2" charset="2"/>
              </a:rPr>
              <a:t> Collaboration with PSI</a:t>
            </a:r>
            <a:endParaRPr lang="it-IT" sz="1800" dirty="0"/>
          </a:p>
        </p:txBody>
      </p:sp>
    </p:spTree>
    <p:extLst>
      <p:ext uri="{BB962C8B-B14F-4D97-AF65-F5344CB8AC3E}">
        <p14:creationId xmlns:p14="http://schemas.microsoft.com/office/powerpoint/2010/main" val="16097928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D7A20A0-1901-1E27-1D5D-4F27024EC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50" y="-272186"/>
            <a:ext cx="9294470" cy="1325563"/>
          </a:xfrm>
        </p:spPr>
        <p:txBody>
          <a:bodyPr>
            <a:normAutofit/>
          </a:bodyPr>
          <a:lstStyle/>
          <a:p>
            <a:pPr algn="ctr" fontAlgn="ctr"/>
            <a:r>
              <a:rPr lang="en-GB" sz="2800" dirty="0"/>
              <a:t>Achievements:</a:t>
            </a:r>
            <a:br>
              <a:rPr lang="en-GB" sz="2800" dirty="0"/>
            </a:br>
            <a:r>
              <a:rPr lang="en-GB" sz="2800" u="none" strike="noStrike" dirty="0">
                <a:solidFill>
                  <a:srgbClr val="0070C0"/>
                </a:solidFill>
                <a:effectLst/>
              </a:rPr>
              <a:t>Technological Readiness Level </a:t>
            </a:r>
            <a:r>
              <a:rPr lang="en-GB" sz="2800" dirty="0">
                <a:solidFill>
                  <a:srgbClr val="0070C0"/>
                </a:solidFill>
              </a:rPr>
              <a:t>(Sub-Components) </a:t>
            </a:r>
            <a:endParaRPr lang="en-GB" sz="2800" b="0" i="0" u="none" strike="noStrike" dirty="0">
              <a:solidFill>
                <a:srgbClr val="0070C0"/>
              </a:solidFill>
              <a:effectLst/>
              <a:latin typeface="Aptos Narrow" panose="020B000402020202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B2C3F42-7243-99DE-09EB-E680B5C86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163129"/>
              </p:ext>
            </p:extLst>
          </p:nvPr>
        </p:nvGraphicFramePr>
        <p:xfrm>
          <a:off x="725650" y="1908673"/>
          <a:ext cx="10814473" cy="42325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71179">
                  <a:extLst>
                    <a:ext uri="{9D8B030D-6E8A-4147-A177-3AD203B41FA5}">
                      <a16:colId xmlns:a16="http://schemas.microsoft.com/office/drawing/2014/main" val="2549708162"/>
                    </a:ext>
                  </a:extLst>
                </a:gridCol>
                <a:gridCol w="816203">
                  <a:extLst>
                    <a:ext uri="{9D8B030D-6E8A-4147-A177-3AD203B41FA5}">
                      <a16:colId xmlns:a16="http://schemas.microsoft.com/office/drawing/2014/main" val="2234510333"/>
                    </a:ext>
                  </a:extLst>
                </a:gridCol>
                <a:gridCol w="1202598">
                  <a:extLst>
                    <a:ext uri="{9D8B030D-6E8A-4147-A177-3AD203B41FA5}">
                      <a16:colId xmlns:a16="http://schemas.microsoft.com/office/drawing/2014/main" val="459689667"/>
                    </a:ext>
                  </a:extLst>
                </a:gridCol>
                <a:gridCol w="775007">
                  <a:extLst>
                    <a:ext uri="{9D8B030D-6E8A-4147-A177-3AD203B41FA5}">
                      <a16:colId xmlns:a16="http://schemas.microsoft.com/office/drawing/2014/main" val="3061607853"/>
                    </a:ext>
                  </a:extLst>
                </a:gridCol>
                <a:gridCol w="775007">
                  <a:extLst>
                    <a:ext uri="{9D8B030D-6E8A-4147-A177-3AD203B41FA5}">
                      <a16:colId xmlns:a16="http://schemas.microsoft.com/office/drawing/2014/main" val="2667825462"/>
                    </a:ext>
                  </a:extLst>
                </a:gridCol>
                <a:gridCol w="775007">
                  <a:extLst>
                    <a:ext uri="{9D8B030D-6E8A-4147-A177-3AD203B41FA5}">
                      <a16:colId xmlns:a16="http://schemas.microsoft.com/office/drawing/2014/main" val="508030897"/>
                    </a:ext>
                  </a:extLst>
                </a:gridCol>
                <a:gridCol w="775007">
                  <a:extLst>
                    <a:ext uri="{9D8B030D-6E8A-4147-A177-3AD203B41FA5}">
                      <a16:colId xmlns:a16="http://schemas.microsoft.com/office/drawing/2014/main" val="4290141733"/>
                    </a:ext>
                  </a:extLst>
                </a:gridCol>
                <a:gridCol w="775007">
                  <a:extLst>
                    <a:ext uri="{9D8B030D-6E8A-4147-A177-3AD203B41FA5}">
                      <a16:colId xmlns:a16="http://schemas.microsoft.com/office/drawing/2014/main" val="4162994904"/>
                    </a:ext>
                  </a:extLst>
                </a:gridCol>
                <a:gridCol w="775007">
                  <a:extLst>
                    <a:ext uri="{9D8B030D-6E8A-4147-A177-3AD203B41FA5}">
                      <a16:colId xmlns:a16="http://schemas.microsoft.com/office/drawing/2014/main" val="3646892904"/>
                    </a:ext>
                  </a:extLst>
                </a:gridCol>
                <a:gridCol w="2574451">
                  <a:extLst>
                    <a:ext uri="{9D8B030D-6E8A-4147-A177-3AD203B41FA5}">
                      <a16:colId xmlns:a16="http://schemas.microsoft.com/office/drawing/2014/main" val="2677205780"/>
                    </a:ext>
                  </a:extLst>
                </a:gridCol>
              </a:tblGrid>
              <a:tr h="45031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Sub - systems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u="none" strike="noStrike" dirty="0">
                          <a:effectLst/>
                        </a:rPr>
                        <a:t>TRL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gridSpan="8">
                  <a:txBody>
                    <a:bodyPr/>
                    <a:lstStyle/>
                    <a:p>
                      <a:pPr algn="ctr" fontAlgn="b"/>
                      <a:r>
                        <a:rPr lang="en-GB" sz="1600" b="1" u="none" strike="noStrike" dirty="0">
                          <a:effectLst/>
                        </a:rPr>
                        <a:t>Comments</a:t>
                      </a:r>
                      <a:endParaRPr lang="en-GB" sz="1600" b="1" i="0" u="none" strike="noStrike" dirty="0">
                        <a:solidFill>
                          <a:srgbClr val="FFFFFF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1334404"/>
                  </a:ext>
                </a:extLst>
              </a:tr>
              <a:tr h="5767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RF Gun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400" u="none" strike="noStrike">
                          <a:effectLst/>
                        </a:rPr>
                        <a:t>9</a:t>
                      </a: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400" u="none" strike="noStrike" dirty="0">
                          <a:effectLst/>
                        </a:rPr>
                        <a:t>S-Band RF guns are widely used in many facilities including SPARC_LAB. S-Band technology is fully available in the market.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027771"/>
                  </a:ext>
                </a:extLst>
              </a:tr>
              <a:tr h="43742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Solenoids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400" u="none" strike="noStrike">
                          <a:effectLst/>
                        </a:rPr>
                        <a:t>9</a:t>
                      </a:r>
                      <a:endParaRPr lang="en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400" u="none" strike="noStrike" dirty="0">
                          <a:effectLst/>
                        </a:rPr>
                        <a:t>Technology demonstrated in other facilities (FERMI, </a:t>
                      </a:r>
                      <a:r>
                        <a:rPr lang="en-GB" sz="1400" u="none" strike="noStrike" dirty="0" err="1">
                          <a:effectLst/>
                        </a:rPr>
                        <a:t>SwissFEL</a:t>
                      </a:r>
                      <a:r>
                        <a:rPr lang="en-GB" sz="1400" u="none" strike="noStrike" dirty="0">
                          <a:effectLst/>
                        </a:rPr>
                        <a:t>, etc.)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2760410"/>
                  </a:ext>
                </a:extLst>
              </a:tr>
              <a:tr h="5767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X-band Linearizer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400" u="none" strike="noStrike" dirty="0">
                          <a:effectLst/>
                        </a:rPr>
                        <a:t>7</a:t>
                      </a:r>
                      <a:endParaRPr lang="en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400" u="none" strike="noStrike" dirty="0">
                          <a:effectLst/>
                        </a:rPr>
                        <a:t>Higher harmonic cavities are used already in several facilities for manipulating the LPS; X-band linearizer is still relatively new in daily user operation.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84368239"/>
                  </a:ext>
                </a:extLst>
              </a:tr>
              <a:tr h="43742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S-band </a:t>
                      </a:r>
                      <a:r>
                        <a:rPr lang="en-GB" sz="1400" b="1" i="0" u="none" strike="noStrike" dirty="0" err="1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linac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9</a:t>
                      </a:r>
                      <a:endParaRPr lang="en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400" u="none" strike="noStrike" dirty="0">
                          <a:effectLst/>
                        </a:rPr>
                        <a:t>S-Band </a:t>
                      </a:r>
                      <a:r>
                        <a:rPr lang="en-GB" sz="1400" u="none" strike="noStrike" dirty="0" err="1">
                          <a:effectLst/>
                        </a:rPr>
                        <a:t>linac</a:t>
                      </a:r>
                      <a:r>
                        <a:rPr lang="en-GB" sz="1400" u="none" strike="noStrike" dirty="0">
                          <a:effectLst/>
                        </a:rPr>
                        <a:t> </a:t>
                      </a:r>
                      <a:r>
                        <a:rPr lang="en-GB" sz="1400" u="none" strike="noStrike" dirty="0" err="1">
                          <a:effectLst/>
                        </a:rPr>
                        <a:t>structurs</a:t>
                      </a:r>
                      <a:r>
                        <a:rPr lang="en-GB" sz="1400" u="none" strike="noStrike" dirty="0">
                          <a:effectLst/>
                        </a:rPr>
                        <a:t> are widely used in many facilities including SPARC_LAB. S-Band technology is fully available in the market.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156218"/>
                  </a:ext>
                </a:extLst>
              </a:tr>
              <a:tr h="437423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Laser heater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7</a:t>
                      </a:r>
                      <a:endParaRPr lang="en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400" u="none" strike="noStrike" dirty="0">
                          <a:effectLst/>
                        </a:rPr>
                        <a:t>Laser heater systems are routinely in operation in several facilities (FERMI, </a:t>
                      </a:r>
                      <a:r>
                        <a:rPr lang="en-GB" sz="1400" u="none" strike="noStrike" dirty="0" err="1">
                          <a:effectLst/>
                        </a:rPr>
                        <a:t>SwissFEL</a:t>
                      </a:r>
                      <a:r>
                        <a:rPr lang="en-GB" sz="1400" u="none" strike="noStrike" dirty="0">
                          <a:effectLst/>
                        </a:rPr>
                        <a:t>, etc.), a design more suitable for our layout is needed.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1601666"/>
                  </a:ext>
                </a:extLst>
              </a:tr>
              <a:tr h="5767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u="none" strike="noStrike" dirty="0">
                          <a:solidFill>
                            <a:srgbClr val="0070C0"/>
                          </a:solidFill>
                          <a:effectLst/>
                        </a:rPr>
                        <a:t>Diagnostic</a:t>
                      </a:r>
                      <a:endParaRPr lang="en-GB" sz="1400" b="1" i="0" u="none" strike="noStrike" dirty="0">
                        <a:solidFill>
                          <a:srgbClr val="0070C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</a:rPr>
                        <a:t>8</a:t>
                      </a:r>
                      <a:endParaRPr lang="en-IT" sz="14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just" fontAlgn="ctr"/>
                      <a:r>
                        <a:rPr lang="en-GB" sz="1400" u="none" strike="noStrike" dirty="0">
                          <a:effectLst/>
                        </a:rPr>
                        <a:t>Diagnostics instrumentations are based on standardized components daily used in other facilities; only very few devices cannot be considered plug-and-play.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999797"/>
                  </a:ext>
                </a:extLst>
              </a:tr>
              <a:tr h="576791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70C0"/>
                          </a:solidFill>
                          <a:effectLst/>
                          <a:latin typeface="Aptos Narrow" panose="020B0004020202020204" pitchFamily="34" charset="0"/>
                        </a:rPr>
                        <a:t>Photo-cathode laser</a:t>
                      </a:r>
                    </a:p>
                  </a:txBody>
                  <a:tcPr marL="7354" marR="7354" marT="735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IT" sz="1400" u="none" strike="noStrike" dirty="0">
                          <a:effectLst/>
                        </a:rPr>
                        <a:t>9</a:t>
                      </a:r>
                      <a:endParaRPr lang="en-IT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>
                    <a:solidFill>
                      <a:srgbClr val="92D050"/>
                    </a:solidFill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just" defTabSz="6858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>
                          <a:effectLst/>
                        </a:rPr>
                        <a:t>Photocathode laser is now a proven technology tested in real facilities (including SPARC_LAB). The systems are full available in the market almost as off-the shelf products.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ctr"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6947973"/>
                  </a:ext>
                </a:extLst>
              </a:tr>
              <a:tr h="162761">
                <a:tc>
                  <a:txBody>
                    <a:bodyPr/>
                    <a:lstStyle/>
                    <a:p>
                      <a:pPr algn="ctr" fontAlgn="b"/>
                      <a:endParaRPr lang="en-IT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just" fontAlgn="b"/>
                      <a:endParaRPr lang="en-IT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IT" sz="900" b="0" i="0" u="none" strike="noStrike" dirty="0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7354" marR="7354" marT="7354" marB="0" anchor="b"/>
                </a:tc>
                <a:extLst>
                  <a:ext uri="{0D108BD9-81ED-4DB2-BD59-A6C34878D82A}">
                    <a16:rowId xmlns:a16="http://schemas.microsoft.com/office/drawing/2014/main" val="695250189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617017A-4707-514F-B848-6B8E84F15EF2}"/>
              </a:ext>
            </a:extLst>
          </p:cNvPr>
          <p:cNvSpPr/>
          <p:nvPr/>
        </p:nvSpPr>
        <p:spPr>
          <a:xfrm>
            <a:off x="725649" y="1053377"/>
            <a:ext cx="108144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ctr"/>
            <a:r>
              <a:rPr lang="en-GB" sz="2000" dirty="0"/>
              <a:t>S-Band injectors are widely used in many facilities including SPARC_LAB. S-Band technology is fully available in the market.</a:t>
            </a:r>
            <a:endParaRPr lang="en-GB" sz="2000" dirty="0">
              <a:solidFill>
                <a:srgbClr val="000000"/>
              </a:solidFill>
              <a:latin typeface="Aptos Narrow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1929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78B14-E5B2-E1DD-AC8A-C17061081E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E07F724-FEC1-8CD9-BE68-DCEDE57D8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Pending Items:</a:t>
            </a:r>
            <a:br>
              <a:rPr lang="en-GB" sz="2800" dirty="0"/>
            </a:br>
            <a:r>
              <a:rPr lang="en-GB" sz="2800" dirty="0"/>
              <a:t>  (What is still in progress or incomplete.)</a:t>
            </a:r>
            <a:endParaRPr lang="en-IT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1E777-739E-F078-841C-416680C2F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500"/>
            <a:ext cx="10515600" cy="4462463"/>
          </a:xfrm>
        </p:spPr>
        <p:txBody>
          <a:bodyPr/>
          <a:lstStyle/>
          <a:p>
            <a:r>
              <a:rPr lang="en-US" dirty="0"/>
              <a:t>Pending Items</a:t>
            </a:r>
          </a:p>
          <a:p>
            <a:pPr lvl="1"/>
            <a:r>
              <a:rPr lang="en-US" dirty="0"/>
              <a:t>Final (executive) design of the laser heater system </a:t>
            </a:r>
          </a:p>
          <a:p>
            <a:pPr lvl="2"/>
            <a:r>
              <a:rPr lang="en-US" dirty="0"/>
              <a:t>Optimization of the layout (to include inter-diagnostics) </a:t>
            </a:r>
          </a:p>
          <a:p>
            <a:pPr lvl="2"/>
            <a:r>
              <a:rPr lang="en-US" dirty="0"/>
              <a:t>Laser transport line</a:t>
            </a:r>
          </a:p>
          <a:p>
            <a:pPr lvl="2"/>
            <a:r>
              <a:rPr lang="en-US" dirty="0"/>
              <a:t>Realistic model of undulator module (to perform realistic S2E simulation with 15Mparticles) </a:t>
            </a:r>
          </a:p>
          <a:p>
            <a:endParaRPr lang="en-US" dirty="0"/>
          </a:p>
          <a:p>
            <a:r>
              <a:rPr lang="en-US" dirty="0"/>
              <a:t>Toward Executive Machine Design:</a:t>
            </a:r>
          </a:p>
          <a:p>
            <a:pPr lvl="1"/>
            <a:r>
              <a:rPr lang="en-US" dirty="0"/>
              <a:t>EM design of the S-band structures with the European frequency</a:t>
            </a:r>
          </a:p>
          <a:p>
            <a:endParaRPr lang="en-US" dirty="0"/>
          </a:p>
          <a:p>
            <a:r>
              <a:rPr lang="en-US" dirty="0"/>
              <a:t>Toward a future upgrade at high rep rate:</a:t>
            </a:r>
          </a:p>
          <a:p>
            <a:pPr lvl="1"/>
            <a:r>
              <a:rPr lang="en-US" dirty="0"/>
              <a:t>Systematic design of a C-band injector</a:t>
            </a:r>
          </a:p>
          <a:p>
            <a:pPr marL="0" indent="0">
              <a:buNone/>
            </a:pP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071597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D30429-0CE2-311B-FD45-A86924C5B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86F17EE-D7E6-5B27-08AE-C34EB9A9D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Planned Actions:</a:t>
            </a:r>
            <a:br>
              <a:rPr lang="en-GB" sz="2800" dirty="0"/>
            </a:br>
            <a:r>
              <a:rPr lang="en-GB" sz="2800" dirty="0"/>
              <a:t>  (What will be done, by when.)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142038-5255-8258-1C66-4B67C0B20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the Executive Design</a:t>
            </a:r>
          </a:p>
          <a:p>
            <a:r>
              <a:rPr lang="en-US" dirty="0"/>
              <a:t>The finalization of the LH design impacts slightly on the layout, and not on the main working point based on the 2-bunches generation and manipulation for PWFA</a:t>
            </a:r>
          </a:p>
          <a:p>
            <a:r>
              <a:rPr lang="en-US" dirty="0"/>
              <a:t>Resources (to be found in Beam Physics and Undulator Areas) should be focused on the finalization of design and simulations</a:t>
            </a:r>
          </a:p>
          <a:p>
            <a:r>
              <a:rPr lang="en-US" dirty="0"/>
              <a:t>Tentative due date December 2025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96011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597603D-3B7D-344E-6675-984D2CE11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D96A81D-0BAA-379F-5621-758453FA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20" y="-272186"/>
            <a:ext cx="951271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Dependencies / Risks (optional):</a:t>
            </a:r>
            <a:br>
              <a:rPr lang="en-GB" sz="2800" dirty="0"/>
            </a:br>
            <a:r>
              <a:rPr lang="en-GB" sz="2800" dirty="0"/>
              <a:t>  (Any blocking issues or critical path items.)</a:t>
            </a:r>
            <a:endParaRPr lang="en-IT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803BB8-1E67-A255-9CC8-5E61F57FE5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none</a:t>
            </a:r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4530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A3365-1278-3799-1B3C-25AD9A866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C2711A2-A889-6DC7-3C98-6969DD42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820" y="-272186"/>
            <a:ext cx="9512710" cy="1325563"/>
          </a:xfrm>
        </p:spPr>
        <p:txBody>
          <a:bodyPr/>
          <a:lstStyle/>
          <a:p>
            <a:r>
              <a:rPr lang="en-GB" sz="2800" dirty="0"/>
              <a:t>Conclusions</a:t>
            </a:r>
            <a:endParaRPr lang="en-IT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3D9EE-6538-EB7A-A739-1EBCFE6E85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RF photo-injector specifications align with</a:t>
            </a:r>
          </a:p>
          <a:p>
            <a:pPr lvl="1"/>
            <a:r>
              <a:rPr lang="en-GB" dirty="0"/>
              <a:t>the required two-bunches beam configuration for PWFA </a:t>
            </a:r>
          </a:p>
          <a:p>
            <a:pPr lvl="1"/>
            <a:r>
              <a:rPr lang="en-GB" dirty="0"/>
              <a:t>the requirements on stability and reproducibility</a:t>
            </a:r>
          </a:p>
          <a:p>
            <a:pPr lvl="1"/>
            <a:r>
              <a:rPr lang="en-GB" dirty="0"/>
              <a:t>the versatility needed for exploring different working points</a:t>
            </a:r>
          </a:p>
          <a:p>
            <a:r>
              <a:rPr lang="en-GB" dirty="0"/>
              <a:t>The injector layout is consistent with the requirements from beam dynamic studies, virtual diagnostics and multi-working point operation</a:t>
            </a:r>
          </a:p>
          <a:p>
            <a:pPr marL="0" indent="0">
              <a:buNone/>
            </a:pP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647716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054634-C59D-9173-4287-7728BFB27B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B89228-D8F0-B03B-7FB8-67AB8F9C71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WA2 - Injector</a:t>
            </a:r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E68D00-31BD-10BA-6178-64583E1D5F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316" b="26000"/>
          <a:stretch/>
        </p:blipFill>
        <p:spPr>
          <a:xfrm>
            <a:off x="275587" y="1670859"/>
            <a:ext cx="11379570" cy="3735976"/>
          </a:xfrm>
          <a:prstGeom prst="rect">
            <a:avLst/>
          </a:prstGeom>
        </p:spPr>
      </p:pic>
      <p:sp>
        <p:nvSpPr>
          <p:cNvPr id="7" name="Doughnut 6">
            <a:extLst>
              <a:ext uri="{FF2B5EF4-FFF2-40B4-BE49-F238E27FC236}">
                <a16:creationId xmlns:a16="http://schemas.microsoft.com/office/drawing/2014/main" id="{4BD3E75E-F134-FEC5-D040-600661C81234}"/>
              </a:ext>
            </a:extLst>
          </p:cNvPr>
          <p:cNvSpPr/>
          <p:nvPr/>
        </p:nvSpPr>
        <p:spPr>
          <a:xfrm>
            <a:off x="1033153" y="2945081"/>
            <a:ext cx="1555668" cy="593766"/>
          </a:xfrm>
          <a:prstGeom prst="donut">
            <a:avLst>
              <a:gd name="adj" fmla="val 6964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D518FF-CB10-3D42-842D-E55BC33ADA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1015333"/>
            <a:ext cx="12179300" cy="31623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CD0E38A-CB9F-2A48-8E07-25DCAD31CDE3}"/>
              </a:ext>
            </a:extLst>
          </p:cNvPr>
          <p:cNvSpPr/>
          <p:nvPr/>
        </p:nvSpPr>
        <p:spPr>
          <a:xfrm>
            <a:off x="2588822" y="4175578"/>
            <a:ext cx="6705304" cy="126188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/>
              <a:t>SPARC_LAB-</a:t>
            </a:r>
            <a:r>
              <a:rPr lang="it-IT" dirty="0" err="1"/>
              <a:t>like</a:t>
            </a:r>
            <a:r>
              <a:rPr lang="it-IT" dirty="0"/>
              <a:t> photo-</a:t>
            </a:r>
            <a:r>
              <a:rPr lang="it-IT" dirty="0" err="1"/>
              <a:t>injector</a:t>
            </a:r>
            <a:r>
              <a:rPr lang="it-IT" dirty="0"/>
              <a:t>, </a:t>
            </a:r>
            <a:r>
              <a:rPr lang="it-IT" dirty="0" err="1"/>
              <a:t>except</a:t>
            </a:r>
            <a:r>
              <a:rPr lang="it-IT" dirty="0"/>
              <a:t> </a:t>
            </a:r>
            <a:r>
              <a:rPr lang="it-IT" dirty="0" err="1"/>
              <a:t>mainly</a:t>
            </a:r>
            <a:r>
              <a:rPr lang="it-IT" dirty="0"/>
              <a:t> for </a:t>
            </a:r>
          </a:p>
          <a:p>
            <a:pPr marL="457200" indent="-457200">
              <a:buAutoNum type="alphaLcParenR"/>
            </a:pPr>
            <a:r>
              <a:rPr lang="it-IT" dirty="0"/>
              <a:t>the </a:t>
            </a:r>
            <a:r>
              <a:rPr lang="it-IT" dirty="0" err="1"/>
              <a:t>length</a:t>
            </a:r>
            <a:r>
              <a:rPr lang="it-IT" dirty="0"/>
              <a:t> and </a:t>
            </a:r>
            <a:r>
              <a:rPr lang="it-IT" dirty="0" err="1"/>
              <a:t>number</a:t>
            </a:r>
            <a:r>
              <a:rPr lang="it-IT" dirty="0"/>
              <a:t> of the </a:t>
            </a:r>
            <a:r>
              <a:rPr lang="it-IT" dirty="0" err="1"/>
              <a:t>S</a:t>
            </a:r>
            <a:r>
              <a:rPr lang="it-IT" dirty="0"/>
              <a:t>-band </a:t>
            </a:r>
            <a:r>
              <a:rPr lang="it-IT" dirty="0" err="1"/>
              <a:t>accelerating</a:t>
            </a:r>
            <a:r>
              <a:rPr lang="it-IT" dirty="0"/>
              <a:t> </a:t>
            </a:r>
            <a:r>
              <a:rPr lang="it-IT" dirty="0" err="1"/>
              <a:t>structures</a:t>
            </a:r>
            <a:r>
              <a:rPr lang="it-IT" dirty="0"/>
              <a:t>; </a:t>
            </a:r>
          </a:p>
          <a:p>
            <a:pPr marL="457200" indent="-457200">
              <a:buAutoNum type="alphaLcParenR"/>
            </a:pPr>
            <a:r>
              <a:rPr lang="it-IT" dirty="0"/>
              <a:t>the </a:t>
            </a:r>
            <a:r>
              <a:rPr lang="it-IT" dirty="0" err="1"/>
              <a:t>choice</a:t>
            </a:r>
            <a:r>
              <a:rPr lang="it-IT" dirty="0"/>
              <a:t> of the </a:t>
            </a:r>
            <a:r>
              <a:rPr lang="it-IT" dirty="0" err="1"/>
              <a:t>S</a:t>
            </a:r>
            <a:r>
              <a:rPr lang="it-IT" dirty="0"/>
              <a:t>-band </a:t>
            </a:r>
            <a:r>
              <a:rPr lang="it-IT" dirty="0" err="1"/>
              <a:t>European</a:t>
            </a:r>
            <a:r>
              <a:rPr lang="it-IT" dirty="0"/>
              <a:t> </a:t>
            </a:r>
            <a:r>
              <a:rPr lang="it-IT" dirty="0" err="1"/>
              <a:t>frequency</a:t>
            </a:r>
            <a:r>
              <a:rPr lang="it-IT" dirty="0"/>
              <a:t>; </a:t>
            </a:r>
          </a:p>
          <a:p>
            <a:pPr marL="457200" indent="-457200">
              <a:buAutoNum type="alphaLcParenR"/>
            </a:pPr>
            <a:r>
              <a:rPr lang="it-IT" dirty="0"/>
              <a:t>the </a:t>
            </a:r>
            <a:r>
              <a:rPr lang="it-IT" dirty="0" err="1"/>
              <a:t>insertion</a:t>
            </a:r>
            <a:r>
              <a:rPr lang="it-IT" dirty="0"/>
              <a:t> of an X-band </a:t>
            </a:r>
            <a:r>
              <a:rPr lang="it-IT" dirty="0" err="1"/>
              <a:t>linearizing</a:t>
            </a:r>
            <a:r>
              <a:rPr lang="it-IT" dirty="0"/>
              <a:t> </a:t>
            </a:r>
            <a:r>
              <a:rPr lang="it-IT" dirty="0" err="1"/>
              <a:t>cavity</a:t>
            </a:r>
            <a:r>
              <a:rPr lang="it-IT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92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C0DD577-466C-BDE1-6092-1C2B4BF13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5126" y="1"/>
            <a:ext cx="7961747" cy="766576"/>
          </a:xfrm>
        </p:spPr>
        <p:txBody>
          <a:bodyPr/>
          <a:lstStyle/>
          <a:p>
            <a:r>
              <a:rPr lang="en-IT" sz="2800" dirty="0"/>
              <a:t>Describe your Chapter</a:t>
            </a:r>
            <a:endParaRPr lang="en-IT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FC102D-D5B3-2847-8A32-86F5F14BEBB0}"/>
              </a:ext>
            </a:extLst>
          </p:cNvPr>
          <p:cNvGrpSpPr/>
          <p:nvPr/>
        </p:nvGrpSpPr>
        <p:grpSpPr>
          <a:xfrm>
            <a:off x="1684492" y="968045"/>
            <a:ext cx="9870784" cy="5178755"/>
            <a:chOff x="1684492" y="968045"/>
            <a:chExt cx="9870784" cy="51787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04F9D-EF1C-A021-3647-A378441A62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1827" r="52688" b="50956"/>
            <a:stretch/>
          </p:blipFill>
          <p:spPr>
            <a:xfrm>
              <a:off x="1684493" y="968045"/>
              <a:ext cx="9870783" cy="5178755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47E89F3-03FD-BC41-B0F9-028CE4045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3477" r="52688" b="50363"/>
            <a:stretch/>
          </p:blipFill>
          <p:spPr>
            <a:xfrm>
              <a:off x="1684492" y="5181601"/>
              <a:ext cx="9870783" cy="857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21589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29B93-3003-9226-E7A7-C995153C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Global Goals: Injector Requirements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8CFBDD-ABC3-F34F-9CD1-9DC1B0ADC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399794"/>
            <a:ext cx="5511800" cy="302442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C2E85DE-8BE2-7246-91B6-311D5649CC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888" y="1402627"/>
            <a:ext cx="6135565" cy="30099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8A24CD1-8506-914A-9A03-8AB81143FD44}"/>
              </a:ext>
            </a:extLst>
          </p:cNvPr>
          <p:cNvSpPr txBox="1"/>
          <p:nvPr/>
        </p:nvSpPr>
        <p:spPr>
          <a:xfrm>
            <a:off x="1612900" y="850900"/>
            <a:ext cx="219271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PWFA </a:t>
            </a:r>
            <a:r>
              <a:rPr lang="it-IT" dirty="0" err="1"/>
              <a:t>working</a:t>
            </a:r>
            <a:r>
              <a:rPr lang="it-IT" dirty="0"/>
              <a:t> </a:t>
            </a:r>
            <a:r>
              <a:rPr lang="it-IT" dirty="0" err="1"/>
              <a:t>point</a:t>
            </a:r>
            <a:endParaRPr lang="it-IT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FFEA72-A15B-2C4F-9052-3CB5EACE8911}"/>
              </a:ext>
            </a:extLst>
          </p:cNvPr>
          <p:cNvSpPr txBox="1"/>
          <p:nvPr/>
        </p:nvSpPr>
        <p:spPr>
          <a:xfrm>
            <a:off x="7818312" y="879094"/>
            <a:ext cx="2368277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Pure RF </a:t>
            </a:r>
            <a:r>
              <a:rPr lang="it-IT" dirty="0" err="1"/>
              <a:t>working</a:t>
            </a:r>
            <a:r>
              <a:rPr lang="it-IT" dirty="0"/>
              <a:t> </a:t>
            </a:r>
            <a:r>
              <a:rPr lang="it-IT" dirty="0" err="1"/>
              <a:t>point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4041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29B93-3003-9226-E7A7-C995153C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Global Goals: Injector Requirements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8A24CD1-8506-914A-9A03-8AB81143FD44}"/>
              </a:ext>
            </a:extLst>
          </p:cNvPr>
          <p:cNvSpPr txBox="1"/>
          <p:nvPr/>
        </p:nvSpPr>
        <p:spPr>
          <a:xfrm>
            <a:off x="4183778" y="919180"/>
            <a:ext cx="3920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PWFA baseline </a:t>
            </a:r>
            <a:r>
              <a:rPr lang="it-IT" sz="2400" b="1" dirty="0" err="1"/>
              <a:t>working</a:t>
            </a:r>
            <a:r>
              <a:rPr lang="it-IT" sz="2400" b="1" dirty="0"/>
              <a:t> </a:t>
            </a:r>
            <a:r>
              <a:rPr lang="it-IT" sz="2400" b="1" dirty="0" err="1"/>
              <a:t>point</a:t>
            </a:r>
            <a:endParaRPr lang="it-IT" sz="24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85BA59-861A-3140-8632-4568C6312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610738"/>
            <a:ext cx="6548086" cy="3352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AF0202-0A3F-3E4A-834B-9BF8A10DE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40" y="2078135"/>
            <a:ext cx="5867462" cy="32195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65785D3-BC58-3049-8624-2695480F8FF7}"/>
              </a:ext>
            </a:extLst>
          </p:cNvPr>
          <p:cNvSpPr txBox="1"/>
          <p:nvPr/>
        </p:nvSpPr>
        <p:spPr>
          <a:xfrm>
            <a:off x="1163201" y="2157518"/>
            <a:ext cx="486280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/>
              <a:t>Two-bunches</a:t>
            </a:r>
            <a:r>
              <a:rPr lang="it-IT" b="1" dirty="0"/>
              <a:t> </a:t>
            </a:r>
            <a:r>
              <a:rPr lang="it-IT" b="1" dirty="0" err="1"/>
              <a:t>beam</a:t>
            </a:r>
            <a:r>
              <a:rPr lang="it-IT" b="1" dirty="0"/>
              <a:t> </a:t>
            </a:r>
            <a:r>
              <a:rPr lang="it-IT" b="1" dirty="0" err="1"/>
              <a:t>parameters</a:t>
            </a:r>
            <a:r>
              <a:rPr lang="it-IT" b="1" dirty="0"/>
              <a:t> </a:t>
            </a:r>
            <a:r>
              <a:rPr lang="it-IT" b="1" dirty="0" err="1"/>
              <a:t>at</a:t>
            </a:r>
            <a:r>
              <a:rPr lang="it-IT" b="1" dirty="0"/>
              <a:t> the </a:t>
            </a:r>
            <a:r>
              <a:rPr lang="it-IT" b="1" dirty="0" err="1"/>
              <a:t>injector</a:t>
            </a:r>
            <a:endParaRPr lang="it-IT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666B22-4BBE-DA44-8538-3856103C0852}"/>
              </a:ext>
            </a:extLst>
          </p:cNvPr>
          <p:cNvSpPr txBox="1"/>
          <p:nvPr/>
        </p:nvSpPr>
        <p:spPr>
          <a:xfrm>
            <a:off x="7912406" y="1693414"/>
            <a:ext cx="228133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Machine </a:t>
            </a:r>
            <a:r>
              <a:rPr lang="it-IT" b="1" dirty="0" err="1"/>
              <a:t>parameters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1295224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29B93-3003-9226-E7A7-C995153C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Gun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F729F-EEC1-3C41-8D35-C694922D3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053377"/>
            <a:ext cx="6045200" cy="523142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EED2916-E478-3342-9E02-A43D670C6F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838" y="1463805"/>
            <a:ext cx="5373633" cy="36957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048434-0ED5-E647-8F4D-5DAFD41E2BB7}"/>
              </a:ext>
            </a:extLst>
          </p:cNvPr>
          <p:cNvSpPr txBox="1"/>
          <p:nvPr/>
        </p:nvSpPr>
        <p:spPr>
          <a:xfrm>
            <a:off x="7912406" y="1024342"/>
            <a:ext cx="2122632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RF </a:t>
            </a:r>
            <a:r>
              <a:rPr lang="it-IT" b="1" dirty="0" err="1"/>
              <a:t>Gun</a:t>
            </a:r>
            <a:r>
              <a:rPr lang="it-IT" b="1" dirty="0"/>
              <a:t> </a:t>
            </a:r>
            <a:r>
              <a:rPr lang="it-IT" b="1" dirty="0" err="1"/>
              <a:t>parameters</a:t>
            </a:r>
            <a:endParaRPr lang="it-IT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A5543A-01BA-3744-B484-DFB31F19D371}"/>
              </a:ext>
            </a:extLst>
          </p:cNvPr>
          <p:cNvSpPr txBox="1"/>
          <p:nvPr/>
        </p:nvSpPr>
        <p:spPr>
          <a:xfrm>
            <a:off x="6492838" y="5297057"/>
            <a:ext cx="53736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it-IT" sz="1600" dirty="0" err="1"/>
              <a:t>Brazing</a:t>
            </a:r>
            <a:r>
              <a:rPr lang="it-IT" sz="1600" dirty="0"/>
              <a:t>-free </a:t>
            </a:r>
            <a:r>
              <a:rPr lang="it-IT" sz="1600" dirty="0" err="1"/>
              <a:t>technology</a:t>
            </a:r>
            <a:endParaRPr lang="it-IT" sz="1600" dirty="0"/>
          </a:p>
          <a:p>
            <a:pPr marL="342900" indent="-342900">
              <a:buFontTx/>
              <a:buChar char="-"/>
            </a:pPr>
            <a:r>
              <a:rPr lang="it-IT" sz="1600" dirty="0" err="1"/>
              <a:t>Better</a:t>
            </a:r>
            <a:r>
              <a:rPr lang="it-IT" sz="1600" dirty="0"/>
              <a:t> </a:t>
            </a:r>
            <a:r>
              <a:rPr lang="it-IT" sz="1600" dirty="0" err="1"/>
              <a:t>pumping</a:t>
            </a:r>
            <a:r>
              <a:rPr lang="it-IT" sz="1600" dirty="0"/>
              <a:t> </a:t>
            </a:r>
            <a:r>
              <a:rPr lang="it-IT" sz="1600" dirty="0" err="1"/>
              <a:t>speed</a:t>
            </a:r>
            <a:endParaRPr lang="it-IT" sz="1600" dirty="0"/>
          </a:p>
          <a:p>
            <a:pPr marL="342900" indent="-342900">
              <a:buFontTx/>
              <a:buChar char="-"/>
            </a:pPr>
            <a:r>
              <a:rPr lang="it-IT" sz="1600" dirty="0"/>
              <a:t>Full </a:t>
            </a:r>
            <a:r>
              <a:rPr lang="it-IT" sz="1600" dirty="0" err="1"/>
              <a:t>compensation</a:t>
            </a:r>
            <a:r>
              <a:rPr lang="it-IT" sz="1600" dirty="0"/>
              <a:t> of </a:t>
            </a:r>
            <a:r>
              <a:rPr lang="it-IT" sz="1600" dirty="0" err="1"/>
              <a:t>both</a:t>
            </a:r>
            <a:r>
              <a:rPr lang="it-IT" sz="1600" dirty="0"/>
              <a:t> </a:t>
            </a:r>
            <a:r>
              <a:rPr lang="it-IT" sz="1600" dirty="0" err="1"/>
              <a:t>dipole</a:t>
            </a:r>
            <a:r>
              <a:rPr lang="it-IT" sz="1600" dirty="0"/>
              <a:t> and quadrupole </a:t>
            </a:r>
            <a:r>
              <a:rPr lang="it-IT" sz="1600" dirty="0" err="1"/>
              <a:t>field</a:t>
            </a:r>
            <a:r>
              <a:rPr lang="it-IT" sz="1600" dirty="0"/>
              <a:t> </a:t>
            </a:r>
            <a:r>
              <a:rPr lang="it-IT" sz="1600" dirty="0" err="1"/>
              <a:t>components</a:t>
            </a:r>
            <a:r>
              <a:rPr lang="it-IT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22843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29B93-3003-9226-E7A7-C995153C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Gun Area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C3F729F-EEC1-3C41-8D35-C694922D3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1053377"/>
            <a:ext cx="6045200" cy="52314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25C1C5-2D46-2E47-8D50-A4578C718F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105636">
            <a:off x="4170532" y="974626"/>
            <a:ext cx="2454497" cy="28086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F49CD8C-C92F-B042-9156-49CA27D2FA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1828800"/>
            <a:ext cx="4749800" cy="3886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A768829-7D69-7D44-9EAA-D365E274112F}"/>
              </a:ext>
            </a:extLst>
          </p:cNvPr>
          <p:cNvSpPr txBox="1"/>
          <p:nvPr/>
        </p:nvSpPr>
        <p:spPr>
          <a:xfrm>
            <a:off x="7910894" y="1444079"/>
            <a:ext cx="311219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X-band </a:t>
            </a:r>
            <a:r>
              <a:rPr lang="it-IT" b="1" dirty="0" err="1"/>
              <a:t>linearizer</a:t>
            </a:r>
            <a:r>
              <a:rPr lang="it-IT" b="1" dirty="0"/>
              <a:t> </a:t>
            </a:r>
            <a:r>
              <a:rPr lang="it-IT" b="1" dirty="0" err="1"/>
              <a:t>parameters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95571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29B93-3003-9226-E7A7-C995153CC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dirty="0"/>
              <a:t>Boosting Structures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1DAAF-6FEF-F146-8A46-1D952A2F08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1187"/>
            <a:ext cx="7112573" cy="32877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1981CD-017D-4E45-88FB-C5CBA5BB0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628" y="2400914"/>
            <a:ext cx="4803182" cy="29959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9665D2F-69DC-074E-9A64-C2A9CC761E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169" y="3705023"/>
            <a:ext cx="5479873" cy="26882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3698CEB-25B3-5642-89DE-DBF34D69F8E7}"/>
              </a:ext>
            </a:extLst>
          </p:cNvPr>
          <p:cNvSpPr txBox="1"/>
          <p:nvPr/>
        </p:nvSpPr>
        <p:spPr>
          <a:xfrm>
            <a:off x="2061966" y="3379930"/>
            <a:ext cx="242342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Pure RF </a:t>
            </a:r>
            <a:r>
              <a:rPr lang="it-IT" b="1" dirty="0" err="1"/>
              <a:t>working</a:t>
            </a:r>
            <a:r>
              <a:rPr lang="it-IT" b="1" dirty="0"/>
              <a:t> </a:t>
            </a:r>
            <a:r>
              <a:rPr lang="it-IT" b="1" dirty="0" err="1"/>
              <a:t>point</a:t>
            </a:r>
            <a:endParaRPr lang="it-IT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36E635-1E6D-F34F-849C-3DE2EECC0E82}"/>
              </a:ext>
            </a:extLst>
          </p:cNvPr>
          <p:cNvSpPr txBox="1"/>
          <p:nvPr/>
        </p:nvSpPr>
        <p:spPr>
          <a:xfrm>
            <a:off x="2344576" y="668656"/>
            <a:ext cx="397153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SPARC_LAB </a:t>
            </a:r>
            <a:r>
              <a:rPr lang="it-IT" b="1" dirty="0" err="1"/>
              <a:t>like</a:t>
            </a:r>
            <a:r>
              <a:rPr lang="it-IT" b="1" dirty="0"/>
              <a:t> </a:t>
            </a:r>
            <a:r>
              <a:rPr lang="it-IT" b="1" dirty="0" err="1"/>
              <a:t>S</a:t>
            </a:r>
            <a:r>
              <a:rPr lang="it-IT" b="1" dirty="0"/>
              <a:t>-band TW </a:t>
            </a:r>
            <a:r>
              <a:rPr lang="it-IT" b="1" dirty="0" err="1"/>
              <a:t>structures</a:t>
            </a:r>
            <a:endParaRPr lang="it-IT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C4DAC1F-9B44-5241-9F03-9D46A14B806E}"/>
              </a:ext>
            </a:extLst>
          </p:cNvPr>
          <p:cNvSpPr/>
          <p:nvPr/>
        </p:nvSpPr>
        <p:spPr>
          <a:xfrm>
            <a:off x="7240628" y="5396885"/>
            <a:ext cx="480318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/>
              <a:t>Similar</a:t>
            </a:r>
            <a:r>
              <a:rPr lang="it-IT" sz="1600" dirty="0"/>
              <a:t> </a:t>
            </a:r>
            <a:r>
              <a:rPr lang="it-IT" sz="1600" dirty="0" err="1"/>
              <a:t>solenoids</a:t>
            </a:r>
            <a:r>
              <a:rPr lang="it-IT" sz="1600" dirty="0"/>
              <a:t> </a:t>
            </a:r>
            <a:r>
              <a:rPr lang="it-IT" sz="1600" dirty="0" err="1"/>
              <a:t>recently</a:t>
            </a:r>
            <a:r>
              <a:rPr lang="it-IT" sz="1600" dirty="0"/>
              <a:t> </a:t>
            </a:r>
            <a:r>
              <a:rPr lang="it-IT" sz="1600" dirty="0" err="1"/>
              <a:t>designed</a:t>
            </a:r>
            <a:r>
              <a:rPr lang="it-IT" sz="1600" dirty="0"/>
              <a:t>, </a:t>
            </a:r>
            <a:r>
              <a:rPr lang="it-IT" sz="1600" dirty="0" err="1"/>
              <a:t>tested</a:t>
            </a:r>
            <a:r>
              <a:rPr lang="it-IT" sz="1600" dirty="0"/>
              <a:t> and </a:t>
            </a:r>
            <a:r>
              <a:rPr lang="it-IT" sz="1600" dirty="0" err="1"/>
              <a:t>installed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SPARC</a:t>
            </a:r>
          </a:p>
        </p:txBody>
      </p:sp>
    </p:spTree>
    <p:extLst>
      <p:ext uri="{BB962C8B-B14F-4D97-AF65-F5344CB8AC3E}">
        <p14:creationId xmlns:p14="http://schemas.microsoft.com/office/powerpoint/2010/main" val="26917899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F29B93-3003-9226-E7A7-C995153C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300" y="-272186"/>
            <a:ext cx="8648700" cy="1325563"/>
          </a:xfrm>
        </p:spPr>
        <p:txBody>
          <a:bodyPr>
            <a:normAutofit/>
          </a:bodyPr>
          <a:lstStyle/>
          <a:p>
            <a:r>
              <a:rPr lang="en-GB" sz="2800" dirty="0"/>
              <a:t>Laser Heater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5527AD-A0FC-0346-B360-AAB11D585A62}"/>
              </a:ext>
            </a:extLst>
          </p:cNvPr>
          <p:cNvSpPr txBox="1"/>
          <p:nvPr/>
        </p:nvSpPr>
        <p:spPr>
          <a:xfrm>
            <a:off x="831876" y="782956"/>
            <a:ext cx="485774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Laser </a:t>
            </a:r>
            <a:r>
              <a:rPr lang="it-IT" b="1" dirty="0" err="1"/>
              <a:t>Heater</a:t>
            </a:r>
            <a:r>
              <a:rPr lang="it-IT" b="1" dirty="0"/>
              <a:t> </a:t>
            </a:r>
            <a:r>
              <a:rPr lang="it-IT" b="1" dirty="0" err="1"/>
              <a:t>system</a:t>
            </a:r>
            <a:r>
              <a:rPr lang="it-IT" b="1" dirty="0"/>
              <a:t> for pure RF </a:t>
            </a:r>
            <a:r>
              <a:rPr lang="it-IT" b="1" dirty="0" err="1"/>
              <a:t>working</a:t>
            </a:r>
            <a:r>
              <a:rPr lang="it-IT" b="1" dirty="0"/>
              <a:t> </a:t>
            </a:r>
            <a:r>
              <a:rPr lang="it-IT" b="1" dirty="0" err="1"/>
              <a:t>point</a:t>
            </a:r>
            <a:endParaRPr lang="it-IT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7013BA-7DEE-564F-91C2-0F5116DD34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53" y="2996477"/>
            <a:ext cx="6165807" cy="2673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1454225-A34A-5E40-8CAA-13DB1D1E0E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682" y="926532"/>
            <a:ext cx="5022688" cy="53316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1428E56-2A45-0546-988B-F642454B5A9C}"/>
              </a:ext>
            </a:extLst>
          </p:cNvPr>
          <p:cNvSpPr/>
          <p:nvPr/>
        </p:nvSpPr>
        <p:spPr>
          <a:xfrm>
            <a:off x="336860" y="1277522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600" dirty="0">
                <a:latin typeface="NimbusRomNo9L"/>
              </a:rPr>
              <a:t>An </a:t>
            </a:r>
            <a:r>
              <a:rPr lang="it-IT" sz="1600" dirty="0" err="1">
                <a:latin typeface="NimbusRomNo9L"/>
              </a:rPr>
              <a:t>undulator</a:t>
            </a:r>
            <a:r>
              <a:rPr lang="it-IT" sz="1600" dirty="0">
                <a:latin typeface="NimbusRomNo9L"/>
              </a:rPr>
              <a:t> </a:t>
            </a:r>
            <a:r>
              <a:rPr lang="it-IT" sz="1600" dirty="0" err="1">
                <a:latin typeface="NimbusRomNo9L"/>
              </a:rPr>
              <a:t>is</a:t>
            </a:r>
            <a:r>
              <a:rPr lang="it-IT" sz="1600" dirty="0">
                <a:latin typeface="NimbusRomNo9L"/>
              </a:rPr>
              <a:t> </a:t>
            </a:r>
            <a:r>
              <a:rPr lang="it-IT" sz="1600" dirty="0" err="1">
                <a:latin typeface="NimbusRomNo9L"/>
              </a:rPr>
              <a:t>placed</a:t>
            </a:r>
            <a:r>
              <a:rPr lang="it-IT" sz="1600" dirty="0">
                <a:latin typeface="NimbusRomNo9L"/>
              </a:rPr>
              <a:t> in the </a:t>
            </a:r>
            <a:r>
              <a:rPr lang="it-IT" sz="1600" dirty="0" err="1">
                <a:latin typeface="NimbusRomNo9L"/>
              </a:rPr>
              <a:t>magnetic</a:t>
            </a:r>
            <a:r>
              <a:rPr lang="it-IT" sz="1600" dirty="0">
                <a:latin typeface="NimbusRomNo9L"/>
              </a:rPr>
              <a:t> chicane. A laser, </a:t>
            </a:r>
            <a:r>
              <a:rPr lang="it-IT" sz="1600" dirty="0" err="1">
                <a:latin typeface="NimbusRomNo9L"/>
              </a:rPr>
              <a:t>interacting</a:t>
            </a:r>
            <a:r>
              <a:rPr lang="it-IT" sz="1600" dirty="0">
                <a:latin typeface="NimbusRomNo9L"/>
              </a:rPr>
              <a:t> with the electron </a:t>
            </a:r>
            <a:r>
              <a:rPr lang="it-IT" sz="1600" dirty="0" err="1">
                <a:latin typeface="NimbusRomNo9L"/>
              </a:rPr>
              <a:t>beam</a:t>
            </a:r>
            <a:r>
              <a:rPr lang="it-IT" sz="1600" dirty="0">
                <a:latin typeface="NimbusRomNo9L"/>
              </a:rPr>
              <a:t> in the </a:t>
            </a:r>
            <a:r>
              <a:rPr lang="it-IT" sz="1600" dirty="0" err="1">
                <a:latin typeface="NimbusRomNo9L"/>
              </a:rPr>
              <a:t>undulator</a:t>
            </a:r>
            <a:r>
              <a:rPr lang="it-IT" sz="1600" dirty="0">
                <a:latin typeface="NimbusRomNo9L"/>
              </a:rPr>
              <a:t>, </a:t>
            </a:r>
            <a:r>
              <a:rPr lang="it-IT" sz="1600" dirty="0" err="1">
                <a:latin typeface="NimbusRomNo9L"/>
              </a:rPr>
              <a:t>causes</a:t>
            </a:r>
            <a:r>
              <a:rPr lang="it-IT" sz="1600" dirty="0">
                <a:latin typeface="NimbusRomNo9L"/>
              </a:rPr>
              <a:t> an </a:t>
            </a:r>
            <a:r>
              <a:rPr lang="it-IT" sz="1600" dirty="0" err="1">
                <a:latin typeface="NimbusRomNo9L"/>
              </a:rPr>
              <a:t>energy</a:t>
            </a:r>
            <a:r>
              <a:rPr lang="it-IT" sz="1600" dirty="0">
                <a:latin typeface="NimbusRomNo9L"/>
              </a:rPr>
              <a:t> </a:t>
            </a:r>
            <a:r>
              <a:rPr lang="it-IT" sz="1600" dirty="0" err="1">
                <a:latin typeface="NimbusRomNo9L"/>
              </a:rPr>
              <a:t>modulation</a:t>
            </a:r>
            <a:r>
              <a:rPr lang="it-IT" sz="1600" dirty="0">
                <a:latin typeface="NimbusRomNo9L"/>
              </a:rPr>
              <a:t> </a:t>
            </a:r>
            <a:r>
              <a:rPr lang="it-IT" sz="1600" dirty="0" err="1">
                <a:latin typeface="NimbusRomNo9L"/>
              </a:rPr>
              <a:t>within</a:t>
            </a:r>
            <a:r>
              <a:rPr lang="it-IT" sz="1600" dirty="0">
                <a:latin typeface="NimbusRomNo9L"/>
              </a:rPr>
              <a:t> the </a:t>
            </a:r>
            <a:r>
              <a:rPr lang="it-IT" sz="1600" dirty="0" err="1">
                <a:latin typeface="NimbusRomNo9L"/>
              </a:rPr>
              <a:t>bunch</a:t>
            </a:r>
            <a:r>
              <a:rPr lang="it-IT" sz="1600" dirty="0">
                <a:latin typeface="NimbusRomNo9L"/>
              </a:rPr>
              <a:t> on the scale of the </a:t>
            </a:r>
            <a:r>
              <a:rPr lang="it-IT" sz="1600" dirty="0" err="1">
                <a:latin typeface="NimbusRomNo9L"/>
              </a:rPr>
              <a:t>optical</a:t>
            </a:r>
            <a:r>
              <a:rPr lang="it-IT" sz="1600" dirty="0">
                <a:latin typeface="NimbusRomNo9L"/>
              </a:rPr>
              <a:t> </a:t>
            </a:r>
            <a:r>
              <a:rPr lang="it-IT" sz="1600" dirty="0" err="1">
                <a:latin typeface="NimbusRomNo9L"/>
              </a:rPr>
              <a:t>wavelength</a:t>
            </a:r>
            <a:r>
              <a:rPr lang="it-IT" sz="1600" dirty="0">
                <a:latin typeface="NimbusRomNo9L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58429593"/>
      </p:ext>
    </p:extLst>
  </p:cSld>
  <p:clrMapOvr>
    <a:masterClrMapping/>
  </p:clrMapOvr>
</p:sld>
</file>

<file path=ppt/theme/theme1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7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29346</TotalTime>
  <Words>721</Words>
  <Application>Microsoft Macintosh PowerPoint</Application>
  <PresentationFormat>Widescreen</PresentationFormat>
  <Paragraphs>96</Paragraphs>
  <Slides>15</Slides>
  <Notes>5</Notes>
  <HiddenSlides>2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37" baseType="lpstr">
      <vt:lpstr>Aptos Narrow</vt:lpstr>
      <vt:lpstr>Arial</vt:lpstr>
      <vt:lpstr>Arial Narrow</vt:lpstr>
      <vt:lpstr>Arial Rounded MT Bold</vt:lpstr>
      <vt:lpstr>Calibri</vt:lpstr>
      <vt:lpstr>Calibri Light</vt:lpstr>
      <vt:lpstr>Helvetica</vt:lpstr>
      <vt:lpstr>Helvetica Neue</vt:lpstr>
      <vt:lpstr>Helvetica Neue Light</vt:lpstr>
      <vt:lpstr>Helvetica Neue Medium</vt:lpstr>
      <vt:lpstr>NimbusRomNo9L</vt:lpstr>
      <vt:lpstr>Open Sans Semibold</vt:lpstr>
      <vt:lpstr>Times New Roman</vt:lpstr>
      <vt:lpstr>Titillium</vt:lpstr>
      <vt:lpstr>Titillium Bd</vt:lpstr>
      <vt:lpstr>TT Rounds Condensed</vt:lpstr>
      <vt:lpstr>Wingdings</vt:lpstr>
      <vt:lpstr>2_Tema di Office</vt:lpstr>
      <vt:lpstr>21_BasicWhite</vt:lpstr>
      <vt:lpstr>10_Office Theme</vt:lpstr>
      <vt:lpstr>Tema di Office</vt:lpstr>
      <vt:lpstr>5_Office Theme</vt:lpstr>
      <vt:lpstr>PowerPoint Presentation</vt:lpstr>
      <vt:lpstr>WA2 - Injector</vt:lpstr>
      <vt:lpstr>Describe your Chapter</vt:lpstr>
      <vt:lpstr>Global Goals: Injector Requirements</vt:lpstr>
      <vt:lpstr>Global Goals: Injector Requirements</vt:lpstr>
      <vt:lpstr>Gun Area</vt:lpstr>
      <vt:lpstr>Gun Area</vt:lpstr>
      <vt:lpstr>Boosting Structures</vt:lpstr>
      <vt:lpstr>Laser Heater</vt:lpstr>
      <vt:lpstr>PolariX-based diagnostics</vt:lpstr>
      <vt:lpstr>Achievements: Technological Readiness Level (Sub-Components) </vt:lpstr>
      <vt:lpstr>Pending Items:   (What is still in progress or incomplete.)</vt:lpstr>
      <vt:lpstr>Planned Actions:   (What will be done, by when.)</vt:lpstr>
      <vt:lpstr>Dependencies / Risks (optional):   (Any blocking issues or critical path items.)</vt:lpstr>
      <vt:lpstr>Conclusions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Welsch, Alexandra (Cockcroft Inst,DL,-)</dc:creator>
  <cp:lastModifiedBy>Enrica Chiadroni</cp:lastModifiedBy>
  <cp:revision>3488</cp:revision>
  <cp:lastPrinted>2024-11-04T18:00:52Z</cp:lastPrinted>
  <dcterms:created xsi:type="dcterms:W3CDTF">2018-02-09T13:41:45Z</dcterms:created>
  <dcterms:modified xsi:type="dcterms:W3CDTF">2025-06-16T21:51:09Z</dcterms:modified>
</cp:coreProperties>
</file>