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handoutMasterIdLst>
    <p:handoutMasterId r:id="rId18"/>
  </p:handoutMasterIdLst>
  <p:sldIdLst>
    <p:sldId id="256" r:id="rId3"/>
    <p:sldId id="3809" r:id="rId4"/>
    <p:sldId id="3810" r:id="rId5"/>
    <p:sldId id="3808" r:id="rId6"/>
    <p:sldId id="3791" r:id="rId7"/>
    <p:sldId id="3781" r:id="rId8"/>
    <p:sldId id="3799" r:id="rId9"/>
    <p:sldId id="3803" r:id="rId10"/>
    <p:sldId id="3783" r:id="rId11"/>
    <p:sldId id="3784" r:id="rId12"/>
    <p:sldId id="3787" r:id="rId13"/>
    <p:sldId id="3806" r:id="rId14"/>
    <p:sldId id="3807" r:id="rId15"/>
    <p:sldId id="37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5"/>
    <a:srgbClr val="EF3723"/>
    <a:srgbClr val="FCAF18"/>
    <a:srgbClr val="2C3882"/>
    <a:srgbClr val="3E2D63"/>
    <a:srgbClr val="A6A6A6"/>
    <a:srgbClr val="DDE9F7"/>
    <a:srgbClr val="437AAB"/>
    <a:srgbClr val="385273"/>
    <a:srgbClr val="334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01" autoAdjust="0"/>
    <p:restoredTop sz="94660"/>
  </p:normalViewPr>
  <p:slideViewPr>
    <p:cSldViewPr snapToGrid="0">
      <p:cViewPr varScale="1">
        <p:scale>
          <a:sx n="84" d="100"/>
          <a:sy n="84" d="100"/>
        </p:scale>
        <p:origin x="192" y="7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0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B20AEA-1CDE-C4D9-CA96-172AF66219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0CABAA-596C-8B48-F9F2-7D6EE9C6D9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1DCFD-941C-8441-8947-9CC16497F7FF}" type="datetimeFigureOut">
              <a:rPr lang="en-IT" smtClean="0"/>
              <a:t>16/06/25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FBAF7-7AD1-FA04-2169-4DEC19C2C7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2E74F-81FC-D103-4092-F576C755A0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F0CC4-5949-9248-BBE2-1A48C9FDBF8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4566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16/06/2025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84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A91CB-2AEA-71F9-99B4-FE84A7C35B0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16/06/2025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16/06/2025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1772817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73016"/>
            <a:ext cx="8534400" cy="1106755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  <a:p>
            <a:r>
              <a:rPr lang="it-IT" dirty="0" err="1"/>
              <a:t>Affiliation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835377" y="4679770"/>
            <a:ext cx="8534400" cy="477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>
              <a:latin typeface="Arial Rounded MT Bold" panose="020F0704030504030204" pitchFamily="34" charset="77"/>
            </a:endParaRPr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0" name="Group 4">
            <a:extLst>
              <a:ext uri="{FF2B5EF4-FFF2-40B4-BE49-F238E27FC236}">
                <a16:creationId xmlns:a16="http://schemas.microsoft.com/office/drawing/2014/main" id="{E6B39DA0-B46C-4EF9-BA97-F3ADC3C49C1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83766" y="163362"/>
            <a:ext cx="4311649" cy="1566863"/>
            <a:chOff x="843" y="1173"/>
            <a:chExt cx="4074" cy="1974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CF3E01D6-EC48-4128-BF73-7D9D1C925AA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A168AA64-9575-4953-8AF9-919AC7FF932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835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107893"/>
            <a:ext cx="9528056" cy="887787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</a:rPr>
              <a:t>‹#›</a:t>
            </a:fld>
            <a:endParaRPr lang="it-IT" sz="1800" dirty="0">
              <a:solidFill>
                <a:schemeClr val="tx1">
                  <a:lumMod val="5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-22067" y="6529706"/>
            <a:ext cx="698187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C.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Vaccarezza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EuPRAXIA@SPARC_LAB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Review Committee, Nov 30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th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- Dec 2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nd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2022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4C5DD03-2FE2-4D91-92C7-F6B2F002F4D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3394" y="239365"/>
            <a:ext cx="1682980" cy="611599"/>
            <a:chOff x="843" y="1173"/>
            <a:chExt cx="4074" cy="197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426C64B-00BD-4251-B1B5-D51A1DE52A3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5B68CAA0-4554-43EA-A3CC-99298E97685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666716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0480" y="136524"/>
            <a:ext cx="9550400" cy="926976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 algn="l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5248260-5E3D-A945-9B06-8D5CADD1137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08001" y="294213"/>
            <a:ext cx="1682980" cy="611599"/>
            <a:chOff x="843" y="1173"/>
            <a:chExt cx="4074" cy="197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1A7EC5A5-8BF0-DC46-B092-3EAB42AD269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A3F57F65-0A12-0041-A339-443AEB9B5E5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E68726AB-7155-3342-AD46-972B9BE317B5}"/>
              </a:ext>
            </a:extLst>
          </p:cNvPr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57FA6E-EC75-174F-8E3F-7666E94986C0}"/>
              </a:ext>
            </a:extLst>
          </p:cNvPr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rPr>
              <a:t>‹#›</a:t>
            </a:fld>
            <a:endParaRPr lang="it-IT" sz="1800">
              <a:solidFill>
                <a:schemeClr val="tx1">
                  <a:lumMod val="50000"/>
                </a:schemeClr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5E094DF-E07E-4F5F-EAB2-8A5969D1FDA4}"/>
              </a:ext>
            </a:extLst>
          </p:cNvPr>
          <p:cNvSpPr/>
          <p:nvPr userDrawn="1"/>
        </p:nvSpPr>
        <p:spPr>
          <a:xfrm>
            <a:off x="508000" y="6447966"/>
            <a:ext cx="698187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C.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Vaccarezza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EuPRAXIA@SPARC_LAB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Review Committee, Nov 30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th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- Dec 2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nd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642472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1760" y="53752"/>
            <a:ext cx="9398000" cy="926976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 algn="l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8054E76A-458A-7945-8C55-1F6BA244F6B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9601" y="211441"/>
            <a:ext cx="1682980" cy="611599"/>
            <a:chOff x="843" y="1173"/>
            <a:chExt cx="4074" cy="1974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F9606D88-B745-2240-A773-EBD2D42ED8A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C091C576-1C12-F04B-AFAF-A062D0735DE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B2D9ADC-9AF0-AC45-84EB-6777335D02B6}"/>
              </a:ext>
            </a:extLst>
          </p:cNvPr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rPr>
              <a:t>‹#›</a:t>
            </a:fld>
            <a:endParaRPr lang="it-IT" sz="1800">
              <a:solidFill>
                <a:schemeClr val="tx1">
                  <a:lumMod val="50000"/>
                </a:schemeClr>
              </a:solidFill>
              <a:latin typeface="Arial Rounded MT Bold" panose="020F0704030504030204" pitchFamily="34" charset="77"/>
            </a:endParaRP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39D28425-F01F-3740-9455-996E30A05EDA}"/>
              </a:ext>
            </a:extLst>
          </p:cNvPr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E07ECD77-E816-C053-EC50-FEDA288545E6}"/>
              </a:ext>
            </a:extLst>
          </p:cNvPr>
          <p:cNvSpPr/>
          <p:nvPr userDrawn="1"/>
        </p:nvSpPr>
        <p:spPr>
          <a:xfrm>
            <a:off x="472946" y="6421813"/>
            <a:ext cx="698187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C.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Vaccarezza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EuPRAXIA@SPARC_LAB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Review Committee, Nov 30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th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- Dec 2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nd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701877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9BC047-5FFC-844D-AF4C-7C903D88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AA24D66-EB47-E940-AF2A-EB118209E1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3394" y="239365"/>
            <a:ext cx="1682980" cy="611599"/>
            <a:chOff x="843" y="1173"/>
            <a:chExt cx="4074" cy="197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5950323D-28E6-F648-AA40-EC1A6CAE188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FECDB821-7DB7-DD4C-B121-E42C0147EE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ACD4D55A-F588-8243-BC3E-F53D3D1B8535}"/>
              </a:ext>
            </a:extLst>
          </p:cNvPr>
          <p:cNvSpPr/>
          <p:nvPr userDrawn="1"/>
        </p:nvSpPr>
        <p:spPr>
          <a:xfrm>
            <a:off x="104375" y="6365388"/>
            <a:ext cx="2197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C. </a:t>
            </a:r>
            <a:r>
              <a:rPr lang="en-US" sz="1600" err="1">
                <a:solidFill>
                  <a:schemeClr val="tx1">
                    <a:lumMod val="50000"/>
                  </a:schemeClr>
                </a:solidFill>
              </a:rPr>
              <a:t>Vaccarezza</a:t>
            </a:r>
            <a:endParaRPr lang="en-US" sz="16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675D4DA-FF28-DA4F-B0E0-2FB6AD4F8212}"/>
              </a:ext>
            </a:extLst>
          </p:cNvPr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</a:rPr>
              <a:t>‹#›</a:t>
            </a:fld>
            <a:endParaRPr lang="it-IT" sz="180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A9CD0DD2-D112-D44A-BAEA-F25B8C2DFE91}"/>
              </a:ext>
            </a:extLst>
          </p:cNvPr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694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78F52-8B66-7142-B594-0CDEA9C8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860" y="2639828"/>
            <a:ext cx="7260281" cy="188549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4267">
                <a:latin typeface="Arial Rounded MT Bold" panose="020F0704030504030204" pitchFamily="34" charset="77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A10748-9699-FE43-9F2E-50A6B5A8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64B53233-28A5-4BE6-9ECF-91943AB1B905}" type="datetimeFigureOut">
              <a:rPr lang="en-US" smtClean="0"/>
              <a:pPr/>
              <a:t>6/16/25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6C1CC6-2ACF-174D-A02E-C94FC2FD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266F92-0CC8-374E-B817-7D4A47B1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5ECE81E3-3265-45EE-A2C3-C9AF2D303D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8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bg>
      <p:bgPr>
        <a:gradFill flip="none" rotWithShape="1">
          <a:gsLst>
            <a:gs pos="8000">
              <a:schemeClr val="tx1">
                <a:lumMod val="60000"/>
                <a:lumOff val="40000"/>
              </a:schemeClr>
            </a:gs>
            <a:gs pos="65000">
              <a:schemeClr val="tx1">
                <a:lumMod val="75000"/>
              </a:schemeClr>
            </a:gs>
            <a:gs pos="96000">
              <a:schemeClr val="tx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78F52-8B66-7142-B594-0CDEA9C8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860" y="2639828"/>
            <a:ext cx="7260281" cy="188549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4267">
                <a:latin typeface="Arial Rounded MT Bold" panose="020F0704030504030204" pitchFamily="34" charset="77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A10748-9699-FE43-9F2E-50A6B5A8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64B53233-28A5-4BE6-9ECF-91943AB1B905}" type="datetimeFigureOut">
              <a:rPr lang="en-US" smtClean="0"/>
              <a:pPr/>
              <a:t>6/16/25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6C1CC6-2ACF-174D-A02E-C94FC2FD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266F92-0CC8-374E-B817-7D4A47B1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5ECE81E3-3265-45EE-A2C3-C9AF2D303D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0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1" y="347757"/>
            <a:ext cx="2181093" cy="46072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5008" y="2483506"/>
            <a:ext cx="4529611" cy="369307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4717" y="1024069"/>
            <a:ext cx="4415519" cy="141283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23584" y="1001269"/>
            <a:ext cx="4407408" cy="15499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STIXGeneral"/>
                <a:cs typeface="STIXGener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15"/>
              </a:lnSpc>
            </a:pPr>
            <a:r>
              <a:rPr lang="it-IT" spc="-195"/>
              <a:t>Eu</a:t>
            </a:r>
            <a:r>
              <a:rPr lang="it-IT" spc="-211"/>
              <a:t>P</a:t>
            </a:r>
            <a:r>
              <a:rPr lang="it-IT" spc="-175"/>
              <a:t>RAXIA</a:t>
            </a:r>
            <a:r>
              <a:rPr lang="it-IT" spc="-65"/>
              <a:t> </a:t>
            </a:r>
            <a:r>
              <a:rPr lang="it-IT" spc="-140"/>
              <a:t>WP2</a:t>
            </a:r>
            <a:r>
              <a:rPr lang="it-IT" spc="-85"/>
              <a:t> </a:t>
            </a:r>
            <a:r>
              <a:rPr lang="it-IT" spc="-95"/>
              <a:t>m</a:t>
            </a:r>
            <a:r>
              <a:rPr lang="it-IT" spc="-75"/>
              <a:t>e</a:t>
            </a:r>
            <a:r>
              <a:rPr lang="it-IT" spc="-115"/>
              <a:t>e</a:t>
            </a:r>
            <a:r>
              <a:rPr lang="it-IT" spc="91"/>
              <a:t>t</a:t>
            </a:r>
            <a:r>
              <a:rPr lang="it-IT" spc="11"/>
              <a:t>i</a:t>
            </a:r>
            <a:r>
              <a:rPr lang="it-IT" spc="-100"/>
              <a:t>n</a:t>
            </a:r>
            <a:r>
              <a:rPr lang="it-IT" spc="-80"/>
              <a:t>g</a:t>
            </a:r>
            <a:r>
              <a:rPr lang="it-IT" spc="-51"/>
              <a:t>,</a:t>
            </a:r>
            <a:r>
              <a:rPr lang="it-IT" spc="-80"/>
              <a:t> </a:t>
            </a:r>
            <a:r>
              <a:rPr lang="it-IT" spc="-204"/>
              <a:t>LN</a:t>
            </a:r>
            <a:r>
              <a:rPr lang="it-IT" spc="-195"/>
              <a:t>F</a:t>
            </a:r>
            <a:r>
              <a:rPr lang="it-IT" spc="-65"/>
              <a:t> </a:t>
            </a:r>
            <a:r>
              <a:rPr lang="it-IT" spc="-151"/>
              <a:t>F</a:t>
            </a:r>
            <a:r>
              <a:rPr lang="it-IT" spc="-125"/>
              <a:t>r</a:t>
            </a:r>
            <a:r>
              <a:rPr lang="it-IT" spc="-145"/>
              <a:t>as</a:t>
            </a:r>
            <a:r>
              <a:rPr lang="it-IT" spc="-155"/>
              <a:t>c</a:t>
            </a:r>
            <a:r>
              <a:rPr lang="it-IT" spc="-140"/>
              <a:t>a</a:t>
            </a:r>
            <a:r>
              <a:rPr lang="it-IT" spc="91"/>
              <a:t>t</a:t>
            </a:r>
            <a:r>
              <a:rPr lang="it-IT" spc="11"/>
              <a:t>i</a:t>
            </a:r>
            <a:r>
              <a:rPr lang="it-IT" spc="-95"/>
              <a:t> </a:t>
            </a:r>
            <a:r>
              <a:rPr lang="it-IT" spc="-91"/>
              <a:t>202</a:t>
            </a:r>
            <a:r>
              <a:rPr lang="it-IT" spc="-75"/>
              <a:t>1</a:t>
            </a:r>
            <a:r>
              <a:rPr lang="it-IT" spc="-45"/>
              <a:t>-</a:t>
            </a:r>
            <a:r>
              <a:rPr lang="it-IT" spc="-91"/>
              <a:t>10</a:t>
            </a:r>
            <a:r>
              <a:rPr lang="it-IT" spc="-45"/>
              <a:t>-</a:t>
            </a:r>
            <a:r>
              <a:rPr lang="it-IT" spc="-91"/>
              <a:t>20</a:t>
            </a:r>
            <a:endParaRPr lang="it-IT" spc="-91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15"/>
              </a:lnSpc>
            </a:pPr>
            <a:r>
              <a:rPr lang="it-IT" spc="-180"/>
              <a:t>S</a:t>
            </a:r>
            <a:r>
              <a:rPr lang="it-IT" spc="-85"/>
              <a:t>t</a:t>
            </a:r>
            <a:r>
              <a:rPr lang="it-IT" spc="-115"/>
              <a:t>e</a:t>
            </a:r>
            <a:r>
              <a:rPr lang="it-IT" spc="5"/>
              <a:t>f</a:t>
            </a:r>
            <a:r>
              <a:rPr lang="it-IT" spc="-91"/>
              <a:t>an</a:t>
            </a:r>
            <a:r>
              <a:rPr lang="it-IT" spc="-51"/>
              <a:t>o</a:t>
            </a:r>
            <a:r>
              <a:rPr lang="it-IT" spc="-80"/>
              <a:t> </a:t>
            </a:r>
            <a:r>
              <a:rPr lang="it-IT" spc="-331"/>
              <a:t>R</a:t>
            </a:r>
            <a:r>
              <a:rPr lang="it-IT" spc="-80"/>
              <a:t>om</a:t>
            </a:r>
            <a:r>
              <a:rPr lang="it-IT" spc="-71"/>
              <a:t>e</a:t>
            </a:r>
            <a:r>
              <a:rPr lang="it-IT" spc="-51"/>
              <a:t>o</a:t>
            </a:r>
            <a:endParaRPr lang="it-IT" spc="-51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44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3" y="6462572"/>
            <a:ext cx="5180359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 dirty="0"/>
              <a:t>IV EuPRAXIA@SPARC_LAB Review Committee Meeting, LNF, November 30, 2022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C8A98-6E54-60B4-EC66-130DC0080D27}"/>
              </a:ext>
            </a:extLst>
          </p:cNvPr>
          <p:cNvGrpSpPr/>
          <p:nvPr userDrawn="1"/>
        </p:nvGrpSpPr>
        <p:grpSpPr>
          <a:xfrm>
            <a:off x="220133" y="-59851"/>
            <a:ext cx="1943100" cy="872190"/>
            <a:chOff x="3888739" y="2944556"/>
            <a:chExt cx="1943100" cy="8721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20BC6-6005-1522-DEB8-7EE6010AF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7117" y="2944556"/>
              <a:ext cx="1421141" cy="6105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93E76B-2A09-B4AC-611C-36DEBEBF12D0}"/>
                </a:ext>
              </a:extLst>
            </p:cNvPr>
            <p:cNvSpPr txBox="1"/>
            <p:nvPr/>
          </p:nvSpPr>
          <p:spPr>
            <a:xfrm>
              <a:off x="3888739" y="3555136"/>
              <a:ext cx="1943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2C3882"/>
                  </a:solidFill>
                </a:rPr>
                <a:t>a</a:t>
              </a:r>
              <a:r>
                <a:rPr lang="en-IT" sz="1100" dirty="0">
                  <a:solidFill>
                    <a:srgbClr val="2C3882"/>
                  </a:solidFill>
                </a:rPr>
                <a:t>t </a:t>
              </a:r>
              <a:r>
                <a:rPr lang="en-IT" sz="1100" dirty="0">
                  <a:solidFill>
                    <a:srgbClr val="FCAF18"/>
                  </a:solidFill>
                </a:rPr>
                <a:t>S</a:t>
              </a:r>
              <a:r>
                <a:rPr lang="en-IT" sz="1100" dirty="0">
                  <a:solidFill>
                    <a:srgbClr val="2C3882"/>
                  </a:solidFill>
                </a:rPr>
                <a:t>PARC_</a:t>
              </a:r>
              <a:r>
                <a:rPr lang="en-IT" sz="1100" dirty="0">
                  <a:solidFill>
                    <a:srgbClr val="FCAF18"/>
                  </a:solidFill>
                </a:rPr>
                <a:t>L</a:t>
              </a:r>
              <a:r>
                <a:rPr lang="en-IT" sz="1100" dirty="0">
                  <a:solidFill>
                    <a:srgbClr val="2C3882"/>
                  </a:solidFill>
                </a:rPr>
                <a:t>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D7C89-40C4-4198-95AA-11C7C923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366D38-C785-41DF-870D-4941697C9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6608AC-9067-486B-AC3F-BE432F72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4E3-85A4-46C6-A9B3-1BE2A835BB0B}" type="datetime1">
              <a:rPr lang="en-US" smtClean="0"/>
              <a:t>6/16/25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9726AF-ECB4-48F1-B0BC-913350E6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 meeting May'22 - A.Giribono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718D49-ADBD-4CA8-A484-E96A2D49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2E841-2998-40B8-A804-C408F738B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6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16/06/2025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16/06/2025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16/06/2025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16/06/2025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16/06/2025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16/06/2025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16/06/2025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16/06/2025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6/16/25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914377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4494" y="2274218"/>
            <a:ext cx="8143012" cy="104385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>
                <a:solidFill>
                  <a:srgbClr val="FCAF18"/>
                </a:solidFill>
              </a:rPr>
              <a:t>EuPRAXIA@SPARC_LAB </a:t>
            </a:r>
            <a:br>
              <a:rPr lang="en-GB" sz="4000" dirty="0"/>
            </a:br>
            <a:r>
              <a:rPr lang="en-GB" sz="4000" dirty="0"/>
              <a:t>TDR Machine Layout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5393" y="3436718"/>
            <a:ext cx="2781214" cy="431878"/>
          </a:xfrm>
        </p:spPr>
        <p:txBody>
          <a:bodyPr>
            <a:normAutofit/>
          </a:bodyPr>
          <a:lstStyle/>
          <a:p>
            <a:r>
              <a:rPr lang="en-GB" dirty="0"/>
              <a:t>Andrea Ghigo, INFN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F7155-2900-591A-F9B2-BC92C9223411}"/>
              </a:ext>
            </a:extLst>
          </p:cNvPr>
          <p:cNvSpPr txBox="1"/>
          <p:nvPr/>
        </p:nvSpPr>
        <p:spPr>
          <a:xfrm>
            <a:off x="8447677" y="1477968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</a:t>
            </a:r>
            <a:r>
              <a:rPr lang="en-IT" sz="2400" dirty="0">
                <a:solidFill>
                  <a:schemeClr val="bg1"/>
                </a:solidFill>
              </a:rPr>
              <a:t>t </a:t>
            </a:r>
            <a:r>
              <a:rPr lang="en-IT" sz="2400" dirty="0">
                <a:solidFill>
                  <a:srgbClr val="FCAF18"/>
                </a:solidFill>
              </a:rPr>
              <a:t>S</a:t>
            </a:r>
            <a:r>
              <a:rPr lang="en-IT" sz="2400" dirty="0">
                <a:solidFill>
                  <a:schemeClr val="bg1"/>
                </a:solidFill>
              </a:rPr>
              <a:t>PARC_</a:t>
            </a:r>
            <a:r>
              <a:rPr lang="en-IT" sz="2400" dirty="0">
                <a:solidFill>
                  <a:srgbClr val="FCAF18"/>
                </a:solidFill>
              </a:rPr>
              <a:t>L</a:t>
            </a:r>
            <a:r>
              <a:rPr lang="en-IT" sz="2400" dirty="0">
                <a:solidFill>
                  <a:schemeClr val="bg1"/>
                </a:solidFill>
              </a:rPr>
              <a:t>AB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B8AC6B-D3DE-FC42-3F3D-3EDA2924FCD7}"/>
              </a:ext>
            </a:extLst>
          </p:cNvPr>
          <p:cNvSpPr txBox="1">
            <a:spLocks/>
          </p:cNvSpPr>
          <p:nvPr/>
        </p:nvSpPr>
        <p:spPr>
          <a:xfrm>
            <a:off x="1036376" y="3987242"/>
            <a:ext cx="11155624" cy="461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8th EuPRAXIA@SPARC_LAB Review Committee Meeting, LNF June 16-18, 2025</a:t>
            </a:r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120" y="-272186"/>
            <a:ext cx="9104053" cy="1325561"/>
          </a:xfrm>
        </p:spPr>
        <p:txBody>
          <a:bodyPr/>
          <a:lstStyle/>
          <a:p>
            <a:r>
              <a:rPr lang="en-IT" dirty="0"/>
              <a:t>X-band linac &amp; bunch compressor</a:t>
            </a:r>
          </a:p>
        </p:txBody>
      </p:sp>
      <p:pic>
        <p:nvPicPr>
          <p:cNvPr id="3" name="Picture 2" descr="A computer generated image of a machine&#10;&#10;Description automatically generated with medium confidence">
            <a:extLst>
              <a:ext uri="{FF2B5EF4-FFF2-40B4-BE49-F238E27FC236}">
                <a16:creationId xmlns:a16="http://schemas.microsoft.com/office/drawing/2014/main" id="{C19F5D95-5B14-1118-8F77-D6E067FFA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7" y="795838"/>
            <a:ext cx="10868374" cy="563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6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Plasma section</a:t>
            </a:r>
          </a:p>
        </p:txBody>
      </p:sp>
      <p:pic>
        <p:nvPicPr>
          <p:cNvPr id="10" name="Picture 9" descr="A machine with boxes and boxes on it&#10;&#10;Description automatically generated with medium confidence">
            <a:extLst>
              <a:ext uri="{FF2B5EF4-FFF2-40B4-BE49-F238E27FC236}">
                <a16:creationId xmlns:a16="http://schemas.microsoft.com/office/drawing/2014/main" id="{898B0F5A-267A-C270-3E51-5D1914BEC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2" y="929641"/>
            <a:ext cx="11400199" cy="54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40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Undulators area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CC65419-1E4B-5333-8550-54F834FC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  <p:pic>
        <p:nvPicPr>
          <p:cNvPr id="3" name="Picture 2" descr="A long shot of a person&#10;&#10;Description automatically generated">
            <a:extLst>
              <a:ext uri="{FF2B5EF4-FFF2-40B4-BE49-F238E27FC236}">
                <a16:creationId xmlns:a16="http://schemas.microsoft.com/office/drawing/2014/main" id="{AEE2AC7A-D08D-46C3-98C3-DDCA2BAB4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1" y="1077452"/>
            <a:ext cx="11567708" cy="49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87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Beam lines &amp; FEL users area</a:t>
            </a:r>
          </a:p>
        </p:txBody>
      </p:sp>
      <p:pic>
        <p:nvPicPr>
          <p:cNvPr id="6" name="Picture 5" descr="A close-up of a robot&#10;&#10;Description automatically generated">
            <a:extLst>
              <a:ext uri="{FF2B5EF4-FFF2-40B4-BE49-F238E27FC236}">
                <a16:creationId xmlns:a16="http://schemas.microsoft.com/office/drawing/2014/main" id="{34F43A3C-4F1A-E52F-C333-F3F31036B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8299"/>
            <a:ext cx="12024360" cy="57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60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718793D-D7C1-81FA-4049-CE71B3959728}"/>
              </a:ext>
            </a:extLst>
          </p:cNvPr>
          <p:cNvSpPr txBox="1"/>
          <p:nvPr/>
        </p:nvSpPr>
        <p:spPr>
          <a:xfrm>
            <a:off x="4445888" y="2828835"/>
            <a:ext cx="2639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600" dirty="0">
                <a:solidFill>
                  <a:srgbClr val="FF0000"/>
                </a:solidFill>
              </a:rPr>
              <a:t>Thanks for</a:t>
            </a:r>
          </a:p>
          <a:p>
            <a:pPr algn="ctr"/>
            <a:r>
              <a:rPr lang="en-IT" sz="3600" dirty="0">
                <a:solidFill>
                  <a:srgbClr val="FF0000"/>
                </a:solidFill>
              </a:rPr>
              <a:t>the attention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2E2381-F6A0-1D9D-054D-6CF81DE500CE}"/>
              </a:ext>
            </a:extLst>
          </p:cNvPr>
          <p:cNvSpPr txBox="1">
            <a:spLocks/>
          </p:cNvSpPr>
          <p:nvPr/>
        </p:nvSpPr>
        <p:spPr>
          <a:xfrm>
            <a:off x="883976" y="6396336"/>
            <a:ext cx="11155624" cy="461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</a:rPr>
              <a:t>8th </a:t>
            </a:r>
            <a:r>
              <a:rPr lang="en-GB" sz="1800" dirty="0" err="1">
                <a:solidFill>
                  <a:schemeClr val="tx1"/>
                </a:solidFill>
              </a:rPr>
              <a:t>EuPRAXIA@SPARC_LAB</a:t>
            </a:r>
            <a:r>
              <a:rPr lang="en-GB" sz="1800" dirty="0">
                <a:solidFill>
                  <a:schemeClr val="tx1"/>
                </a:solidFill>
              </a:rPr>
              <a:t> Review Committee Meeting, LNF June 16-18, 2025		Andrea Ghigo</a:t>
            </a:r>
          </a:p>
        </p:txBody>
      </p:sp>
    </p:spTree>
    <p:extLst>
      <p:ext uri="{BB962C8B-B14F-4D97-AF65-F5344CB8AC3E}">
        <p14:creationId xmlns:p14="http://schemas.microsoft.com/office/powerpoint/2010/main" val="901025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Machine Layout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8D512-CFCA-FECF-9A65-14E3DCF4F3FD}"/>
              </a:ext>
            </a:extLst>
          </p:cNvPr>
          <p:cNvSpPr txBox="1"/>
          <p:nvPr/>
        </p:nvSpPr>
        <p:spPr>
          <a:xfrm>
            <a:off x="1932246" y="1312657"/>
            <a:ext cx="9738360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dirty="0">
                <a:solidFill>
                  <a:srgbClr val="FF0000"/>
                </a:solidFill>
              </a:rPr>
              <a:t>In this chapter the layout of the entire infrastructure is reported: </a:t>
            </a:r>
          </a:p>
          <a:p>
            <a:pPr>
              <a:spcBef>
                <a:spcPts val="900"/>
              </a:spcBef>
            </a:pPr>
            <a:r>
              <a:rPr lang="en-GB" sz="2400" dirty="0">
                <a:solidFill>
                  <a:srgbClr val="7030A0"/>
                </a:solidFill>
              </a:rPr>
              <a:t>1 Machine layout</a:t>
            </a:r>
          </a:p>
          <a:p>
            <a:pPr>
              <a:spcBef>
                <a:spcPts val="900"/>
              </a:spcBef>
            </a:pPr>
            <a:r>
              <a:rPr lang="en-GB" sz="2400" dirty="0">
                <a:solidFill>
                  <a:srgbClr val="0055A5"/>
                </a:solidFill>
              </a:rPr>
              <a:t>1.1 </a:t>
            </a:r>
            <a:r>
              <a:rPr lang="en-GB" sz="2400" dirty="0" err="1">
                <a:solidFill>
                  <a:srgbClr val="0055A5"/>
                </a:solidFill>
              </a:rPr>
              <a:t>EuPRAXIA</a:t>
            </a:r>
            <a:r>
              <a:rPr lang="en-GB" sz="2400" dirty="0">
                <a:solidFill>
                  <a:srgbClr val="0055A5"/>
                </a:solidFill>
              </a:rPr>
              <a:t> layout 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1.1.1 Introduction to </a:t>
            </a:r>
            <a:r>
              <a:rPr lang="en-GB" sz="2400" dirty="0" err="1"/>
              <a:t>EuPRAXIA</a:t>
            </a:r>
            <a:r>
              <a:rPr lang="en-GB" sz="2400" dirty="0"/>
              <a:t> layout </a:t>
            </a:r>
          </a:p>
          <a:p>
            <a:pPr>
              <a:spcBef>
                <a:spcPts val="900"/>
              </a:spcBef>
            </a:pPr>
            <a:r>
              <a:rPr lang="en-GB" sz="2400" dirty="0">
                <a:solidFill>
                  <a:srgbClr val="0055A5"/>
                </a:solidFill>
              </a:rPr>
              <a:t>1.2 Building Functional layout 11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1.2.1 General description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1.2.2 The accelerator and undulator tunnel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1.2.3 Modulator and power supplies area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1.2.4 Laser Rooms 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1.2.5 Beam lines and Users area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4A37CE-3B17-FB49-9516-CBB5D428EF8D}"/>
              </a:ext>
            </a:extLst>
          </p:cNvPr>
          <p:cNvSpPr txBox="1">
            <a:spLocks/>
          </p:cNvSpPr>
          <p:nvPr/>
        </p:nvSpPr>
        <p:spPr>
          <a:xfrm>
            <a:off x="883976" y="6396336"/>
            <a:ext cx="11155624" cy="461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</a:rPr>
              <a:t>8th </a:t>
            </a:r>
            <a:r>
              <a:rPr lang="en-GB" sz="1800" dirty="0" err="1">
                <a:solidFill>
                  <a:schemeClr val="tx1"/>
                </a:solidFill>
              </a:rPr>
              <a:t>EuPRAXIA@SPARC_LAB</a:t>
            </a:r>
            <a:r>
              <a:rPr lang="en-GB" sz="1800" dirty="0">
                <a:solidFill>
                  <a:schemeClr val="tx1"/>
                </a:solidFill>
              </a:rPr>
              <a:t> Review Committee Meeting, LNF June 16-18, 2025		Andrea Ghigo</a:t>
            </a:r>
          </a:p>
        </p:txBody>
      </p:sp>
    </p:spTree>
    <p:extLst>
      <p:ext uri="{BB962C8B-B14F-4D97-AF65-F5344CB8AC3E}">
        <p14:creationId xmlns:p14="http://schemas.microsoft.com/office/powerpoint/2010/main" val="426352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Machine Layout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8D512-CFCA-FECF-9A65-14E3DCF4F3FD}"/>
              </a:ext>
            </a:extLst>
          </p:cNvPr>
          <p:cNvSpPr txBox="1"/>
          <p:nvPr/>
        </p:nvSpPr>
        <p:spPr>
          <a:xfrm>
            <a:off x="2453640" y="1312657"/>
            <a:ext cx="9738360" cy="482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</a:pPr>
            <a:r>
              <a:rPr lang="en-GB" sz="2400" dirty="0">
                <a:solidFill>
                  <a:srgbClr val="FF0000"/>
                </a:solidFill>
              </a:rPr>
              <a:t>In this paragraph the layout of the accelerator is reported: </a:t>
            </a:r>
            <a:endParaRPr lang="en-GB" sz="2400" b="1" dirty="0">
              <a:solidFill>
                <a:srgbClr val="FF0000"/>
              </a:solidFill>
            </a:endParaRPr>
          </a:p>
          <a:p>
            <a:pPr>
              <a:spcBef>
                <a:spcPts val="900"/>
              </a:spcBef>
            </a:pPr>
            <a:r>
              <a:rPr lang="en-GB" sz="2400" dirty="0">
                <a:solidFill>
                  <a:srgbClr val="0055A5"/>
                </a:solidFill>
              </a:rPr>
              <a:t>1.3 The machine layout 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1.3.1 Introduction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1.3.2 S-band injector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1.3.3 X-band </a:t>
            </a:r>
            <a:r>
              <a:rPr lang="en-GB" sz="2400" dirty="0" err="1"/>
              <a:t>linac</a:t>
            </a:r>
            <a:r>
              <a:rPr lang="en-GB" sz="2400" dirty="0"/>
              <a:t> 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1.3.4 Plasma accelerating section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1.4 Free Electron Laser radiation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1.4.1 The FEL undulators 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1.4.2 FEL radiation beam transport lines </a:t>
            </a:r>
          </a:p>
          <a:p>
            <a:pPr>
              <a:spcBef>
                <a:spcPts val="900"/>
              </a:spcBef>
            </a:pPr>
            <a:r>
              <a:rPr lang="en-GB" sz="2400" dirty="0"/>
              <a:t>1.4.3 End station and user area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4A37CE-3B17-FB49-9516-CBB5D428EF8D}"/>
              </a:ext>
            </a:extLst>
          </p:cNvPr>
          <p:cNvSpPr txBox="1">
            <a:spLocks/>
          </p:cNvSpPr>
          <p:nvPr/>
        </p:nvSpPr>
        <p:spPr>
          <a:xfrm>
            <a:off x="883976" y="6396336"/>
            <a:ext cx="11155624" cy="461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</a:rPr>
              <a:t>8th </a:t>
            </a:r>
            <a:r>
              <a:rPr lang="en-GB" sz="1800" dirty="0" err="1">
                <a:solidFill>
                  <a:schemeClr val="tx1"/>
                </a:solidFill>
              </a:rPr>
              <a:t>EuPRAXIA@SPARC_LAB</a:t>
            </a:r>
            <a:r>
              <a:rPr lang="en-GB" sz="1800" dirty="0">
                <a:solidFill>
                  <a:schemeClr val="tx1"/>
                </a:solidFill>
              </a:rPr>
              <a:t> Review Committee Meeting, LNF June 16-18, 2025		Andrea Ghigo</a:t>
            </a:r>
          </a:p>
        </p:txBody>
      </p:sp>
    </p:spTree>
    <p:extLst>
      <p:ext uri="{BB962C8B-B14F-4D97-AF65-F5344CB8AC3E}">
        <p14:creationId xmlns:p14="http://schemas.microsoft.com/office/powerpoint/2010/main" val="1778470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B1956F-9038-F345-3E93-7287247A3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1659" y="1602886"/>
            <a:ext cx="7367953" cy="4223483"/>
          </a:xfrm>
        </p:spPr>
        <p:txBody>
          <a:bodyPr>
            <a:normAutofit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GB" sz="2400" dirty="0"/>
              <a:t>1.1 Layout of the accelerator in the building 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GB" sz="2400" dirty="0"/>
              <a:t>1.2 Functional layout 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GB" sz="2400" dirty="0"/>
              <a:t>1.3 Layout of the accelerator and beam lines 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GB" sz="2400" dirty="0"/>
              <a:t>1.4 S-band injector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GB" sz="2400" dirty="0"/>
              <a:t>1.5 Layout of the X-band accelerator 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GB" sz="2400" dirty="0"/>
              <a:t>1.6 Area dedicated to plasma acceleration 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GB" sz="2400" dirty="0"/>
              <a:t>1.7 Free Electron Laser undulators 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GB" sz="2400" dirty="0"/>
              <a:t>1.8 Schematic layout of the FEL beamlines</a:t>
            </a:r>
            <a:endParaRPr lang="en-IT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B1BD27-594A-841C-27A2-6C7F36E24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351" y="-7661"/>
            <a:ext cx="7961747" cy="1325563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List of Figures</a:t>
            </a:r>
            <a:br>
              <a:rPr lang="en-GB" sz="3600" dirty="0">
                <a:solidFill>
                  <a:srgbClr val="FF0000"/>
                </a:solidFill>
              </a:rPr>
            </a:br>
            <a:endParaRPr lang="en-IT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B01B7B-8CFD-FF56-4693-BF7D535FE7F0}"/>
              </a:ext>
            </a:extLst>
          </p:cNvPr>
          <p:cNvSpPr txBox="1">
            <a:spLocks/>
          </p:cNvSpPr>
          <p:nvPr/>
        </p:nvSpPr>
        <p:spPr>
          <a:xfrm>
            <a:off x="883976" y="6396336"/>
            <a:ext cx="11155624" cy="461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</a:rPr>
              <a:t>8th </a:t>
            </a:r>
            <a:r>
              <a:rPr lang="en-GB" sz="1800" dirty="0" err="1">
                <a:solidFill>
                  <a:schemeClr val="tx1"/>
                </a:solidFill>
              </a:rPr>
              <a:t>EuPRAXIA@SPARC_LAB</a:t>
            </a:r>
            <a:r>
              <a:rPr lang="en-GB" sz="1800" dirty="0">
                <a:solidFill>
                  <a:schemeClr val="tx1"/>
                </a:solidFill>
              </a:rPr>
              <a:t> Review Committee Meeting, LNF June 16-18, 2025		Andrea Ghigo</a:t>
            </a:r>
          </a:p>
        </p:txBody>
      </p:sp>
    </p:spTree>
    <p:extLst>
      <p:ext uri="{BB962C8B-B14F-4D97-AF65-F5344CB8AC3E}">
        <p14:creationId xmlns:p14="http://schemas.microsoft.com/office/powerpoint/2010/main" val="2539541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Building areas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681DC-D18A-1E6D-38BC-1D8969FC1395}"/>
              </a:ext>
            </a:extLst>
          </p:cNvPr>
          <p:cNvSpPr txBox="1"/>
          <p:nvPr/>
        </p:nvSpPr>
        <p:spPr>
          <a:xfrm>
            <a:off x="1183063" y="1305293"/>
            <a:ext cx="52959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it-IT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round </a:t>
            </a:r>
            <a:r>
              <a:rPr lang="it-IT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floor</a:t>
            </a:r>
            <a:endParaRPr lang="en-IT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Accelerator Tunnel 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Modulator &amp; power supply area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Undulator tunnel</a:t>
            </a:r>
          </a:p>
          <a:p>
            <a:pPr algn="just"/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 user area</a:t>
            </a:r>
            <a:endParaRPr lang="en-IT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 Areas </a:t>
            </a:r>
            <a:endParaRPr lang="en-IT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 Rooms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C449EF-1C75-3BD9-1F99-FDAA4FB43552}"/>
              </a:ext>
            </a:extLst>
          </p:cNvPr>
          <p:cNvSpPr txBox="1"/>
          <p:nvPr/>
        </p:nvSpPr>
        <p:spPr>
          <a:xfrm>
            <a:off x="6478963" y="1320259"/>
            <a:ext cx="52959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it-IT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floor</a:t>
            </a:r>
            <a:endParaRPr lang="en-IT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it-IT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 room</a:t>
            </a:r>
            <a:endParaRPr lang="en-IT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 Rack room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 </a:t>
            </a:r>
            <a:r>
              <a:rPr lang="it-IT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corridors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Users offices &amp; meeting room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 area</a:t>
            </a: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errace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91C87-F828-FABE-27EF-A1EFB52DBB78}"/>
              </a:ext>
            </a:extLst>
          </p:cNvPr>
          <p:cNvSpPr txBox="1">
            <a:spLocks/>
          </p:cNvSpPr>
          <p:nvPr/>
        </p:nvSpPr>
        <p:spPr>
          <a:xfrm>
            <a:off x="883976" y="6396336"/>
            <a:ext cx="11155624" cy="461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</a:rPr>
              <a:t>8th </a:t>
            </a:r>
            <a:r>
              <a:rPr lang="en-GB" sz="1800" dirty="0" err="1">
                <a:solidFill>
                  <a:schemeClr val="tx1"/>
                </a:solidFill>
              </a:rPr>
              <a:t>EuPRAXIA@SPARC_LAB</a:t>
            </a:r>
            <a:r>
              <a:rPr lang="en-GB" sz="1800" dirty="0">
                <a:solidFill>
                  <a:schemeClr val="tx1"/>
                </a:solidFill>
              </a:rPr>
              <a:t> Review Committee Meeting, LNF June 16-18, 2025		Andrea Ghigo</a:t>
            </a:r>
          </a:p>
        </p:txBody>
      </p:sp>
    </p:spTree>
    <p:extLst>
      <p:ext uri="{BB962C8B-B14F-4D97-AF65-F5344CB8AC3E}">
        <p14:creationId xmlns:p14="http://schemas.microsoft.com/office/powerpoint/2010/main" val="3770837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798" y="-307766"/>
            <a:ext cx="7961747" cy="1325563"/>
          </a:xfrm>
        </p:spPr>
        <p:txBody>
          <a:bodyPr/>
          <a:lstStyle/>
          <a:p>
            <a:r>
              <a:rPr lang="en-IT" dirty="0"/>
              <a:t>Building Functional Layout – Ground floor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F7900-2630-E607-40E9-B1BF5237A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7" r="26723"/>
          <a:stretch/>
        </p:blipFill>
        <p:spPr>
          <a:xfrm rot="16200000">
            <a:off x="4048346" y="-2462085"/>
            <a:ext cx="4032785" cy="1202690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6AAADDF-BA0E-8867-A7B2-5CDADE7E3338}"/>
              </a:ext>
            </a:extLst>
          </p:cNvPr>
          <p:cNvSpPr/>
          <p:nvPr/>
        </p:nvSpPr>
        <p:spPr>
          <a:xfrm>
            <a:off x="7225323" y="2227389"/>
            <a:ext cx="2597552" cy="1371600"/>
          </a:xfrm>
          <a:prstGeom prst="ellipse">
            <a:avLst/>
          </a:prstGeom>
          <a:noFill/>
          <a:ln w="31750">
            <a:solidFill>
              <a:srgbClr val="EF3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B3544-69D5-65DA-53A6-E3267A57360D}"/>
              </a:ext>
            </a:extLst>
          </p:cNvPr>
          <p:cNvSpPr txBox="1"/>
          <p:nvPr/>
        </p:nvSpPr>
        <p:spPr>
          <a:xfrm>
            <a:off x="7585637" y="869912"/>
            <a:ext cx="1876924" cy="369332"/>
          </a:xfrm>
          <a:prstGeom prst="rect">
            <a:avLst/>
          </a:prstGeom>
          <a:noFill/>
          <a:ln>
            <a:solidFill>
              <a:srgbClr val="EF3723"/>
            </a:solidFill>
          </a:ln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Laser clean rooms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1A8CE1-628D-93A3-02A4-905964719E86}"/>
              </a:ext>
            </a:extLst>
          </p:cNvPr>
          <p:cNvCxnSpPr>
            <a:cxnSpLocks/>
          </p:cNvCxnSpPr>
          <p:nvPr/>
        </p:nvCxnSpPr>
        <p:spPr>
          <a:xfrm flipH="1">
            <a:off x="8773573" y="1284858"/>
            <a:ext cx="306839" cy="1105365"/>
          </a:xfrm>
          <a:prstGeom prst="straightConnector1">
            <a:avLst/>
          </a:prstGeom>
          <a:ln w="25400">
            <a:solidFill>
              <a:srgbClr val="EF37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F23A05E-F57C-BA11-CC1B-F83ACBF5CF5E}"/>
              </a:ext>
            </a:extLst>
          </p:cNvPr>
          <p:cNvSpPr/>
          <p:nvPr/>
        </p:nvSpPr>
        <p:spPr>
          <a:xfrm>
            <a:off x="3738794" y="2390223"/>
            <a:ext cx="3619500" cy="1195088"/>
          </a:xfrm>
          <a:prstGeom prst="ellipse">
            <a:avLst/>
          </a:prstGeom>
          <a:noFill/>
          <a:ln w="31750">
            <a:solidFill>
              <a:srgbClr val="0055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A3ACB-409B-E8D7-59DF-8A5B845FE7E1}"/>
              </a:ext>
            </a:extLst>
          </p:cNvPr>
          <p:cNvSpPr txBox="1"/>
          <p:nvPr/>
        </p:nvSpPr>
        <p:spPr>
          <a:xfrm>
            <a:off x="3966136" y="1000851"/>
            <a:ext cx="2891864" cy="369332"/>
          </a:xfrm>
          <a:prstGeom prst="rect">
            <a:avLst/>
          </a:prstGeom>
          <a:noFill/>
          <a:ln>
            <a:solidFill>
              <a:srgbClr val="0055A5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55A5"/>
                </a:solidFill>
              </a:rPr>
              <a:t>Particle experimental area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6D3945-E3F3-A7BD-6DFE-877D2C8A993C}"/>
              </a:ext>
            </a:extLst>
          </p:cNvPr>
          <p:cNvCxnSpPr>
            <a:cxnSpLocks/>
          </p:cNvCxnSpPr>
          <p:nvPr/>
        </p:nvCxnSpPr>
        <p:spPr>
          <a:xfrm>
            <a:off x="5460912" y="1296580"/>
            <a:ext cx="272355" cy="1131601"/>
          </a:xfrm>
          <a:prstGeom prst="straightConnector1">
            <a:avLst/>
          </a:prstGeom>
          <a:ln w="25400">
            <a:solidFill>
              <a:srgbClr val="0055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7EE6B10-666B-3F3A-0C84-E3FC0CB57226}"/>
              </a:ext>
            </a:extLst>
          </p:cNvPr>
          <p:cNvSpPr/>
          <p:nvPr/>
        </p:nvSpPr>
        <p:spPr>
          <a:xfrm>
            <a:off x="3849651" y="3664225"/>
            <a:ext cx="2748194" cy="66749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84BEBD-1F4F-9605-8353-D6E5076B2A71}"/>
              </a:ext>
            </a:extLst>
          </p:cNvPr>
          <p:cNvSpPr txBox="1"/>
          <p:nvPr/>
        </p:nvSpPr>
        <p:spPr>
          <a:xfrm>
            <a:off x="4225070" y="5220448"/>
            <a:ext cx="209860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B050"/>
                </a:solidFill>
              </a:rPr>
              <a:t>Undulators tunnel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E76463-E4AE-9D02-ECC9-3B7286A37FB4}"/>
              </a:ext>
            </a:extLst>
          </p:cNvPr>
          <p:cNvCxnSpPr>
            <a:cxnSpLocks/>
          </p:cNvCxnSpPr>
          <p:nvPr/>
        </p:nvCxnSpPr>
        <p:spPr>
          <a:xfrm flipH="1" flipV="1">
            <a:off x="5412068" y="4331715"/>
            <a:ext cx="642398" cy="88873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1A3454B-6A85-F096-B68C-7D5E27847084}"/>
              </a:ext>
            </a:extLst>
          </p:cNvPr>
          <p:cNvSpPr/>
          <p:nvPr/>
        </p:nvSpPr>
        <p:spPr>
          <a:xfrm>
            <a:off x="6604006" y="3761823"/>
            <a:ext cx="4413414" cy="53274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466928-2D76-9613-3CE6-92B129092ECC}"/>
              </a:ext>
            </a:extLst>
          </p:cNvPr>
          <p:cNvSpPr txBox="1"/>
          <p:nvPr/>
        </p:nvSpPr>
        <p:spPr>
          <a:xfrm>
            <a:off x="8773573" y="5559605"/>
            <a:ext cx="2098602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7030A0"/>
                </a:solidFill>
              </a:rPr>
              <a:t>Accelerator tunnel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CD3BFB7-6AEC-B952-AB1B-C3995F6CDEAD}"/>
              </a:ext>
            </a:extLst>
          </p:cNvPr>
          <p:cNvCxnSpPr>
            <a:cxnSpLocks/>
          </p:cNvCxnSpPr>
          <p:nvPr/>
        </p:nvCxnSpPr>
        <p:spPr>
          <a:xfrm flipH="1" flipV="1">
            <a:off x="8510008" y="4128764"/>
            <a:ext cx="347224" cy="143899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6BE50E62-DED5-C0C7-D16D-F5F8A0963C6E}"/>
              </a:ext>
            </a:extLst>
          </p:cNvPr>
          <p:cNvSpPr/>
          <p:nvPr/>
        </p:nvSpPr>
        <p:spPr>
          <a:xfrm>
            <a:off x="156542" y="2759811"/>
            <a:ext cx="3686947" cy="1724304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23AB7-8005-EF4F-403A-51BB3E4565BB}"/>
              </a:ext>
            </a:extLst>
          </p:cNvPr>
          <p:cNvSpPr txBox="1"/>
          <p:nvPr/>
        </p:nvSpPr>
        <p:spPr>
          <a:xfrm>
            <a:off x="1071842" y="5263663"/>
            <a:ext cx="157856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FEL user area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60D4CEE-EEB0-4B7E-2A09-A4840A5C1BD7}"/>
              </a:ext>
            </a:extLst>
          </p:cNvPr>
          <p:cNvCxnSpPr>
            <a:cxnSpLocks/>
          </p:cNvCxnSpPr>
          <p:nvPr/>
        </p:nvCxnSpPr>
        <p:spPr>
          <a:xfrm flipH="1" flipV="1">
            <a:off x="1159723" y="4420516"/>
            <a:ext cx="389677" cy="79993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75336BA0-5AF9-AAC2-AD2D-3775FA135E9F}"/>
              </a:ext>
            </a:extLst>
          </p:cNvPr>
          <p:cNvSpPr/>
          <p:nvPr/>
        </p:nvSpPr>
        <p:spPr>
          <a:xfrm>
            <a:off x="6918154" y="4371423"/>
            <a:ext cx="4413413" cy="427556"/>
          </a:xfrm>
          <a:prstGeom prst="ellipse">
            <a:avLst/>
          </a:prstGeom>
          <a:noFill/>
          <a:ln w="31750">
            <a:solidFill>
              <a:srgbClr val="FCAF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7030A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938872-DF4B-D9BF-A224-B63F496ADE3A}"/>
              </a:ext>
            </a:extLst>
          </p:cNvPr>
          <p:cNvSpPr txBox="1"/>
          <p:nvPr/>
        </p:nvSpPr>
        <p:spPr>
          <a:xfrm>
            <a:off x="6613763" y="5535756"/>
            <a:ext cx="2098602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C000"/>
                </a:solidFill>
              </a:rPr>
              <a:t>Klystron Gallery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3FBE6BB-3560-12C6-C048-236695ABA82F}"/>
              </a:ext>
            </a:extLst>
          </p:cNvPr>
          <p:cNvCxnSpPr>
            <a:cxnSpLocks/>
          </p:cNvCxnSpPr>
          <p:nvPr/>
        </p:nvCxnSpPr>
        <p:spPr>
          <a:xfrm flipV="1">
            <a:off x="7171065" y="4718886"/>
            <a:ext cx="187229" cy="80083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7000602-0522-1D16-A782-6D9D495DB015}"/>
              </a:ext>
            </a:extLst>
          </p:cNvPr>
          <p:cNvSpPr txBox="1"/>
          <p:nvPr/>
        </p:nvSpPr>
        <p:spPr>
          <a:xfrm>
            <a:off x="8926992" y="4923212"/>
            <a:ext cx="2258703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IT" dirty="0">
                <a:solidFill>
                  <a:schemeClr val="accent6">
                    <a:lumMod val="75000"/>
                  </a:schemeClr>
                </a:solidFill>
              </a:rPr>
              <a:t>ooling Plants area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1EA302-56C4-55B9-4A21-A47F846D046F}"/>
              </a:ext>
            </a:extLst>
          </p:cNvPr>
          <p:cNvSpPr txBox="1"/>
          <p:nvPr/>
        </p:nvSpPr>
        <p:spPr>
          <a:xfrm>
            <a:off x="2114198" y="5977975"/>
            <a:ext cx="263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cfr Simona Incremona talk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489628-F232-63D4-F150-8C6793A265E7}"/>
              </a:ext>
            </a:extLst>
          </p:cNvPr>
          <p:cNvSpPr txBox="1">
            <a:spLocks/>
          </p:cNvSpPr>
          <p:nvPr/>
        </p:nvSpPr>
        <p:spPr>
          <a:xfrm>
            <a:off x="883976" y="6396336"/>
            <a:ext cx="11155624" cy="461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</a:rPr>
              <a:t>8th </a:t>
            </a:r>
            <a:r>
              <a:rPr lang="en-GB" sz="1800" dirty="0" err="1">
                <a:solidFill>
                  <a:schemeClr val="tx1"/>
                </a:solidFill>
              </a:rPr>
              <a:t>EuPRAXIA@SPARC_LAB</a:t>
            </a:r>
            <a:r>
              <a:rPr lang="en-GB" sz="1800" dirty="0">
                <a:solidFill>
                  <a:schemeClr val="tx1"/>
                </a:solidFill>
              </a:rPr>
              <a:t> Review Committee Meeting, LNF June 16-18, 2025		Andrea Ghigo</a:t>
            </a:r>
          </a:p>
        </p:txBody>
      </p:sp>
    </p:spTree>
    <p:extLst>
      <p:ext uri="{BB962C8B-B14F-4D97-AF65-F5344CB8AC3E}">
        <p14:creationId xmlns:p14="http://schemas.microsoft.com/office/powerpoint/2010/main" val="2535964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2AA406-AFE3-5839-8379-80C462CA3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0" t="17427" r="10611" b="9465"/>
          <a:stretch/>
        </p:blipFill>
        <p:spPr>
          <a:xfrm rot="5400000">
            <a:off x="4152900" y="-2227755"/>
            <a:ext cx="3886200" cy="1195324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E2DF5D4-7A7A-C37C-96F9-39497818FF75}"/>
              </a:ext>
            </a:extLst>
          </p:cNvPr>
          <p:cNvSpPr/>
          <p:nvPr/>
        </p:nvSpPr>
        <p:spPr>
          <a:xfrm>
            <a:off x="10483273" y="2209800"/>
            <a:ext cx="929640" cy="1325880"/>
          </a:xfrm>
          <a:prstGeom prst="ellipse">
            <a:avLst/>
          </a:prstGeom>
          <a:noFill/>
          <a:ln w="44450">
            <a:solidFill>
              <a:srgbClr val="EF3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12ECA-B9A8-83C2-8A90-7467F2D1B910}"/>
              </a:ext>
            </a:extLst>
          </p:cNvPr>
          <p:cNvSpPr txBox="1"/>
          <p:nvPr/>
        </p:nvSpPr>
        <p:spPr>
          <a:xfrm>
            <a:off x="9111673" y="1166033"/>
            <a:ext cx="1632527" cy="369332"/>
          </a:xfrm>
          <a:prstGeom prst="rect">
            <a:avLst/>
          </a:prstGeom>
          <a:noFill/>
          <a:ln>
            <a:solidFill>
              <a:srgbClr val="EF3723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Control Room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284752-A95B-A9E3-3BF1-27551B3F437B}"/>
              </a:ext>
            </a:extLst>
          </p:cNvPr>
          <p:cNvCxnSpPr>
            <a:cxnSpLocks/>
          </p:cNvCxnSpPr>
          <p:nvPr/>
        </p:nvCxnSpPr>
        <p:spPr>
          <a:xfrm>
            <a:off x="10606448" y="1580979"/>
            <a:ext cx="274912" cy="628821"/>
          </a:xfrm>
          <a:prstGeom prst="straightConnector1">
            <a:avLst/>
          </a:prstGeom>
          <a:ln w="25400">
            <a:solidFill>
              <a:srgbClr val="EF37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B3A482B7-C9C9-7FAC-3329-E66AD614108B}"/>
              </a:ext>
            </a:extLst>
          </p:cNvPr>
          <p:cNvSpPr/>
          <p:nvPr/>
        </p:nvSpPr>
        <p:spPr>
          <a:xfrm>
            <a:off x="7014788" y="2663488"/>
            <a:ext cx="2096885" cy="1051454"/>
          </a:xfrm>
          <a:prstGeom prst="ellipse">
            <a:avLst/>
          </a:prstGeom>
          <a:noFill/>
          <a:ln w="31750">
            <a:solidFill>
              <a:srgbClr val="0055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ECEC99-8906-2B00-88FE-D65AC0479A86}"/>
              </a:ext>
            </a:extLst>
          </p:cNvPr>
          <p:cNvSpPr txBox="1"/>
          <p:nvPr/>
        </p:nvSpPr>
        <p:spPr>
          <a:xfrm>
            <a:off x="6736080" y="1278163"/>
            <a:ext cx="1844040" cy="369332"/>
          </a:xfrm>
          <a:prstGeom prst="rect">
            <a:avLst/>
          </a:prstGeom>
          <a:noFill/>
          <a:ln>
            <a:solidFill>
              <a:srgbClr val="0055A5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55A5"/>
                </a:solidFill>
              </a:rPr>
              <a:t>Laser racks area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48E335-E9AD-D7EC-D459-9BF61463C444}"/>
              </a:ext>
            </a:extLst>
          </p:cNvPr>
          <p:cNvCxnSpPr>
            <a:cxnSpLocks/>
          </p:cNvCxnSpPr>
          <p:nvPr/>
        </p:nvCxnSpPr>
        <p:spPr>
          <a:xfrm>
            <a:off x="7848014" y="1667891"/>
            <a:ext cx="157783" cy="995597"/>
          </a:xfrm>
          <a:prstGeom prst="straightConnector1">
            <a:avLst/>
          </a:prstGeom>
          <a:ln w="25400">
            <a:solidFill>
              <a:srgbClr val="0055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7E5B539-A86A-5A9C-09E4-0D8B8B956E0A}"/>
              </a:ext>
            </a:extLst>
          </p:cNvPr>
          <p:cNvSpPr/>
          <p:nvPr/>
        </p:nvSpPr>
        <p:spPr>
          <a:xfrm>
            <a:off x="1630680" y="2514600"/>
            <a:ext cx="1386840" cy="268224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CFCD4F-9A1C-43D3-A68E-74D7778236AD}"/>
              </a:ext>
            </a:extLst>
          </p:cNvPr>
          <p:cNvSpPr txBox="1"/>
          <p:nvPr/>
        </p:nvSpPr>
        <p:spPr>
          <a:xfrm>
            <a:off x="2115127" y="1310639"/>
            <a:ext cx="241115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B050"/>
                </a:solidFill>
              </a:rPr>
              <a:t>Users &amp; meeting rooms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23BD2B-E805-94B8-6971-B6A5E82EA751}"/>
              </a:ext>
            </a:extLst>
          </p:cNvPr>
          <p:cNvCxnSpPr>
            <a:cxnSpLocks/>
          </p:cNvCxnSpPr>
          <p:nvPr/>
        </p:nvCxnSpPr>
        <p:spPr>
          <a:xfrm flipH="1">
            <a:off x="2639994" y="1802760"/>
            <a:ext cx="827128" cy="74173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AD1D7D6-E47C-E4F3-30C8-2A725D093280}"/>
              </a:ext>
            </a:extLst>
          </p:cNvPr>
          <p:cNvSpPr txBox="1"/>
          <p:nvPr/>
        </p:nvSpPr>
        <p:spPr>
          <a:xfrm>
            <a:off x="3684847" y="4511039"/>
            <a:ext cx="1694873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FF00"/>
                </a:solidFill>
              </a:rPr>
              <a:t>UTA -corridors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50B5A953-94AF-A479-A959-44A7237E86DB}"/>
              </a:ext>
            </a:extLst>
          </p:cNvPr>
          <p:cNvSpPr txBox="1">
            <a:spLocks/>
          </p:cNvSpPr>
          <p:nvPr/>
        </p:nvSpPr>
        <p:spPr>
          <a:xfrm>
            <a:off x="2342798" y="-307766"/>
            <a:ext cx="7961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dirty="0"/>
              <a:t>Building Functional Layout – First floor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3E1641-E7D4-DDA9-8E88-879F7216B5FC}"/>
              </a:ext>
            </a:extLst>
          </p:cNvPr>
          <p:cNvSpPr txBox="1"/>
          <p:nvPr/>
        </p:nvSpPr>
        <p:spPr>
          <a:xfrm>
            <a:off x="4168717" y="2359833"/>
            <a:ext cx="1694873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FF00"/>
                </a:solidFill>
              </a:rPr>
              <a:t>UTA -corridors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4462A3-A170-DA87-469A-BCA235EF5255}"/>
              </a:ext>
            </a:extLst>
          </p:cNvPr>
          <p:cNvSpPr/>
          <p:nvPr/>
        </p:nvSpPr>
        <p:spPr>
          <a:xfrm>
            <a:off x="7305051" y="4572664"/>
            <a:ext cx="3896349" cy="1245098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7460E1-A3E6-B204-2F17-25D529B29E19}"/>
              </a:ext>
            </a:extLst>
          </p:cNvPr>
          <p:cNvSpPr txBox="1"/>
          <p:nvPr/>
        </p:nvSpPr>
        <p:spPr>
          <a:xfrm>
            <a:off x="5590902" y="5949828"/>
            <a:ext cx="184404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7030A0"/>
                </a:solidFill>
              </a:rPr>
              <a:t>Elecric cabins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B33021B-12F8-1C06-29A9-D30C34D5B8C7}"/>
              </a:ext>
            </a:extLst>
          </p:cNvPr>
          <p:cNvCxnSpPr>
            <a:cxnSpLocks/>
          </p:cNvCxnSpPr>
          <p:nvPr/>
        </p:nvCxnSpPr>
        <p:spPr>
          <a:xfrm flipV="1">
            <a:off x="6736080" y="5625558"/>
            <a:ext cx="1028095" cy="312593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CD58252-893D-7080-2D35-C9E8BB5CFFCB}"/>
              </a:ext>
            </a:extLst>
          </p:cNvPr>
          <p:cNvSpPr txBox="1">
            <a:spLocks/>
          </p:cNvSpPr>
          <p:nvPr/>
        </p:nvSpPr>
        <p:spPr>
          <a:xfrm>
            <a:off x="883976" y="6396336"/>
            <a:ext cx="11155624" cy="461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</a:rPr>
              <a:t>8th </a:t>
            </a:r>
            <a:r>
              <a:rPr lang="en-GB" sz="1800" dirty="0" err="1">
                <a:solidFill>
                  <a:schemeClr val="tx1"/>
                </a:solidFill>
              </a:rPr>
              <a:t>EuPRAXIA@SPARC_LAB</a:t>
            </a:r>
            <a:r>
              <a:rPr lang="en-GB" sz="1800" dirty="0">
                <a:solidFill>
                  <a:schemeClr val="tx1"/>
                </a:solidFill>
              </a:rPr>
              <a:t> Review Committee Meeting, LNF June 16-18, 2025		Andrea Ghigo</a:t>
            </a:r>
          </a:p>
        </p:txBody>
      </p:sp>
    </p:spTree>
    <p:extLst>
      <p:ext uri="{BB962C8B-B14F-4D97-AF65-F5344CB8AC3E}">
        <p14:creationId xmlns:p14="http://schemas.microsoft.com/office/powerpoint/2010/main" val="299796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39" y="-319078"/>
            <a:ext cx="8932984" cy="1538278"/>
          </a:xfrm>
        </p:spPr>
        <p:txBody>
          <a:bodyPr anchor="ctr">
            <a:normAutofit/>
          </a:bodyPr>
          <a:lstStyle/>
          <a:p>
            <a:r>
              <a:rPr lang="en-IT" sz="3200" dirty="0"/>
              <a:t>Accelerator, undulators &amp; Beam lines 3D Layout</a:t>
            </a:r>
          </a:p>
        </p:txBody>
      </p:sp>
      <p:pic>
        <p:nvPicPr>
          <p:cNvPr id="9" name="Picture 8" descr="A diagram of a computer system&#10;&#10;Description automatically generated with medium confidence">
            <a:extLst>
              <a:ext uri="{FF2B5EF4-FFF2-40B4-BE49-F238E27FC236}">
                <a16:creationId xmlns:a16="http://schemas.microsoft.com/office/drawing/2014/main" id="{91AA5E37-8F2E-7D30-7818-FE0D050BE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 b="14989"/>
          <a:stretch/>
        </p:blipFill>
        <p:spPr>
          <a:xfrm>
            <a:off x="-568358" y="929012"/>
            <a:ext cx="12760358" cy="533462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9C6A637-2420-DDC9-3C9F-06232809A45D}"/>
              </a:ext>
            </a:extLst>
          </p:cNvPr>
          <p:cNvSpPr txBox="1">
            <a:spLocks/>
          </p:cNvSpPr>
          <p:nvPr/>
        </p:nvSpPr>
        <p:spPr>
          <a:xfrm>
            <a:off x="883976" y="6396336"/>
            <a:ext cx="11155624" cy="4616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</a:rPr>
              <a:t>8th </a:t>
            </a:r>
            <a:r>
              <a:rPr lang="en-GB" sz="1800" dirty="0" err="1">
                <a:solidFill>
                  <a:schemeClr val="tx1"/>
                </a:solidFill>
              </a:rPr>
              <a:t>EuPRAXIA@SPARC_LAB</a:t>
            </a:r>
            <a:r>
              <a:rPr lang="en-GB" sz="1800" dirty="0">
                <a:solidFill>
                  <a:schemeClr val="tx1"/>
                </a:solidFill>
              </a:rPr>
              <a:t> Review Committee Meeting, LNF June 16-18, 2025		Andrea Ghigo</a:t>
            </a:r>
          </a:p>
        </p:txBody>
      </p:sp>
    </p:spTree>
    <p:extLst>
      <p:ext uri="{BB962C8B-B14F-4D97-AF65-F5344CB8AC3E}">
        <p14:creationId xmlns:p14="http://schemas.microsoft.com/office/powerpoint/2010/main" val="8601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Injector</a:t>
            </a:r>
          </a:p>
        </p:txBody>
      </p:sp>
      <p:pic>
        <p:nvPicPr>
          <p:cNvPr id="3" name="Picture 2" descr="A machine with pipes and boxes&#10;&#10;Description automatically generated with medium confidence">
            <a:extLst>
              <a:ext uri="{FF2B5EF4-FFF2-40B4-BE49-F238E27FC236}">
                <a16:creationId xmlns:a16="http://schemas.microsoft.com/office/drawing/2014/main" id="{9BCB6F26-CB0B-D2C1-4B80-D1B5E7D7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0" y="1334020"/>
            <a:ext cx="8974854" cy="4838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0D0B4-A1A8-DA80-D255-FD63162C9708}"/>
              </a:ext>
            </a:extLst>
          </p:cNvPr>
          <p:cNvSpPr txBox="1"/>
          <p:nvPr/>
        </p:nvSpPr>
        <p:spPr>
          <a:xfrm>
            <a:off x="317857" y="974035"/>
            <a:ext cx="44384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T" sz="2000" dirty="0"/>
              <a:t>S-band photogun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S</a:t>
            </a:r>
            <a:r>
              <a:rPr lang="en-IT" sz="2000" dirty="0"/>
              <a:t>-Band accelerating section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First a</a:t>
            </a:r>
            <a:r>
              <a:rPr lang="en-IT" sz="2000" dirty="0"/>
              <a:t>ccelerating section Solenoids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L</a:t>
            </a:r>
            <a:r>
              <a:rPr lang="en-IT" sz="2000" dirty="0"/>
              <a:t>aser heater – magnetic compressor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T" sz="2000" dirty="0"/>
              <a:t>X-band linearizer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000" dirty="0"/>
              <a:t>I</a:t>
            </a:r>
            <a:r>
              <a:rPr lang="en-IT" sz="2000" dirty="0"/>
              <a:t>njector diagnostics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T" sz="2000" dirty="0"/>
              <a:t>RF modulator &amp; Klystron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IT" sz="2000" dirty="0"/>
              <a:t>RF waveguide network</a:t>
            </a:r>
          </a:p>
        </p:txBody>
      </p:sp>
    </p:spTree>
    <p:extLst>
      <p:ext uri="{BB962C8B-B14F-4D97-AF65-F5344CB8AC3E}">
        <p14:creationId xmlns:p14="http://schemas.microsoft.com/office/powerpoint/2010/main" val="799049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Personalizzati 1">
      <a:dk1>
        <a:srgbClr val="008F51"/>
      </a:dk1>
      <a:lt1>
        <a:srgbClr val="FFFFFF"/>
      </a:lt1>
      <a:dk2>
        <a:srgbClr val="008F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defTabSz="342900">
          <a:spcBef>
            <a:spcPts val="263"/>
          </a:spcBef>
          <a:defRPr sz="12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1_Rev_Committe_Feb_22_2021_rev1" id="{572E6BE1-E081-6A42-88D3-A16431791196}" vid="{6E278F3E-7C45-754E-B5AB-6C4A4BBD532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48619</TotalTime>
  <Words>515</Words>
  <Application>Microsoft Macintosh PowerPoint</Application>
  <PresentationFormat>Widescreen</PresentationFormat>
  <Paragraphs>105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 Narrow</vt:lpstr>
      <vt:lpstr>Arial Nova</vt:lpstr>
      <vt:lpstr>Arial Rounded MT Bold</vt:lpstr>
      <vt:lpstr>Calibri</vt:lpstr>
      <vt:lpstr>Calibri Light</vt:lpstr>
      <vt:lpstr>Courier New</vt:lpstr>
      <vt:lpstr>Open Sans Semibold</vt:lpstr>
      <vt:lpstr>STIXGeneral</vt:lpstr>
      <vt:lpstr>Office Theme</vt:lpstr>
      <vt:lpstr>1_Tema di Office</vt:lpstr>
      <vt:lpstr>EuPRAXIA@SPARC_LAB  TDR Machine Layout</vt:lpstr>
      <vt:lpstr>Machine Layout 1</vt:lpstr>
      <vt:lpstr>Machine Layout 2</vt:lpstr>
      <vt:lpstr>List of Figures </vt:lpstr>
      <vt:lpstr>Building areas</vt:lpstr>
      <vt:lpstr>Building Functional Layout – Ground floor</vt:lpstr>
      <vt:lpstr>PowerPoint Presentation</vt:lpstr>
      <vt:lpstr>Accelerator, undulators &amp; Beam lines 3D Layout</vt:lpstr>
      <vt:lpstr>Injector</vt:lpstr>
      <vt:lpstr>X-band linac &amp; bunch compressor</vt:lpstr>
      <vt:lpstr>Plasma section</vt:lpstr>
      <vt:lpstr>Undulators area</vt:lpstr>
      <vt:lpstr>Beam lines &amp; FEL users area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Andrea Ghigo</cp:lastModifiedBy>
  <cp:revision>234</cp:revision>
  <dcterms:created xsi:type="dcterms:W3CDTF">2018-02-09T13:41:45Z</dcterms:created>
  <dcterms:modified xsi:type="dcterms:W3CDTF">2025-06-16T06:53:47Z</dcterms:modified>
</cp:coreProperties>
</file>