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1" r:id="rId1"/>
    <p:sldMasterId id="2147484680" r:id="rId2"/>
  </p:sldMasterIdLst>
  <p:notesMasterIdLst>
    <p:notesMasterId r:id="rId18"/>
  </p:notesMasterIdLst>
  <p:handoutMasterIdLst>
    <p:handoutMasterId r:id="rId19"/>
  </p:handoutMasterIdLst>
  <p:sldIdLst>
    <p:sldId id="256" r:id="rId3"/>
    <p:sldId id="21345" r:id="rId4"/>
    <p:sldId id="21321" r:id="rId5"/>
    <p:sldId id="21355" r:id="rId6"/>
    <p:sldId id="21356" r:id="rId7"/>
    <p:sldId id="21357" r:id="rId8"/>
    <p:sldId id="21347" r:id="rId9"/>
    <p:sldId id="21349" r:id="rId10"/>
    <p:sldId id="21353" r:id="rId11"/>
    <p:sldId id="21359" r:id="rId12"/>
    <p:sldId id="21358" r:id="rId13"/>
    <p:sldId id="3865" r:id="rId14"/>
    <p:sldId id="3869" r:id="rId15"/>
    <p:sldId id="3875" r:id="rId16"/>
    <p:sldId id="3876" r:id="rId17"/>
  </p:sldIdLst>
  <p:sldSz cx="12192000" cy="6858000"/>
  <p:notesSz cx="6858000" cy="9144000"/>
  <p:defaultText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E81"/>
    <a:srgbClr val="FF40FF"/>
    <a:srgbClr val="4472C4"/>
    <a:srgbClr val="ED9E0B"/>
    <a:srgbClr val="2E3C88"/>
    <a:srgbClr val="4B568B"/>
    <a:srgbClr val="FCAF18"/>
    <a:srgbClr val="A5A5A5"/>
    <a:srgbClr val="A6A6A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54A0C-89F8-9543-B24F-B260806C3FD1}" v="1" dt="2025-06-16T12:14:58.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30" autoAdjust="0"/>
    <p:restoredTop sz="91222" autoAdjust="0"/>
  </p:normalViewPr>
  <p:slideViewPr>
    <p:cSldViewPr snapToGrid="0">
      <p:cViewPr varScale="1">
        <p:scale>
          <a:sx n="108" d="100"/>
          <a:sy n="108" d="100"/>
        </p:scale>
        <p:origin x="2568" y="184"/>
      </p:cViewPr>
      <p:guideLst>
        <p:guide orient="horz" pos="799"/>
        <p:guide pos="3840"/>
      </p:guideLst>
    </p:cSldViewPr>
  </p:slideViewPr>
  <p:outlineViewPr>
    <p:cViewPr>
      <p:scale>
        <a:sx n="33" d="100"/>
        <a:sy n="33" d="100"/>
      </p:scale>
      <p:origin x="0" y="-6024"/>
    </p:cViewPr>
  </p:outlineViewPr>
  <p:notesTextViewPr>
    <p:cViewPr>
      <p:scale>
        <a:sx n="25" d="100"/>
        <a:sy n="25" d="100"/>
      </p:scale>
      <p:origin x="0" y="0"/>
    </p:cViewPr>
  </p:notesTextViewPr>
  <p:sorterViewPr>
    <p:cViewPr>
      <p:scale>
        <a:sx n="1" d="1"/>
        <a:sy n="1" d="1"/>
      </p:scale>
      <p:origin x="0" y="0"/>
    </p:cViewPr>
  </p:sorterViewPr>
  <p:notesViewPr>
    <p:cSldViewPr snapToGrid="0">
      <p:cViewPr varScale="1">
        <p:scale>
          <a:sx n="96" d="100"/>
          <a:sy n="96" d="100"/>
        </p:scale>
        <p:origin x="28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3FF89D-A3A4-4F4A-8B3A-BDFEE8D51E21}" type="datetimeFigureOut">
              <a:rPr lang="en-US" smtClean="0"/>
              <a:t>6/16/25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7C3D72-4BAD-5547-87BC-5CB700B474FA}" type="slidenum">
              <a:rPr lang="en-US" smtClean="0"/>
              <a:t>‹N›</a:t>
            </a:fld>
            <a:endParaRPr lang="en-US"/>
          </a:p>
        </p:txBody>
      </p:sp>
    </p:spTree>
    <p:extLst>
      <p:ext uri="{BB962C8B-B14F-4D97-AF65-F5344CB8AC3E}">
        <p14:creationId xmlns:p14="http://schemas.microsoft.com/office/powerpoint/2010/main" val="2043892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hf hdr="0" ftr="0" dt="0"/>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27428567-BDF5-451C-8737-F40313BC91EE}" type="slidenum">
              <a:rPr lang="en-GB" smtClean="0"/>
              <a:t>1</a:t>
            </a:fld>
            <a:endParaRPr lang="en-GB"/>
          </a:p>
        </p:txBody>
      </p:sp>
    </p:spTree>
    <p:extLst>
      <p:ext uri="{BB962C8B-B14F-4D97-AF65-F5344CB8AC3E}">
        <p14:creationId xmlns:p14="http://schemas.microsoft.com/office/powerpoint/2010/main" val="218695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4</a:t>
            </a:fld>
            <a:endParaRPr lang="en-GB"/>
          </a:p>
        </p:txBody>
      </p:sp>
    </p:spTree>
    <p:extLst>
      <p:ext uri="{BB962C8B-B14F-4D97-AF65-F5344CB8AC3E}">
        <p14:creationId xmlns:p14="http://schemas.microsoft.com/office/powerpoint/2010/main" val="680347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Slide">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srcRect l="21586" t="3604" b="18162"/>
          <a:stretch>
            <a:fillRect/>
          </a:stretch>
        </p:blipFill>
        <p:spPr>
          <a:xfrm>
            <a:off x="-1" y="-294639"/>
            <a:ext cx="12192001" cy="7152641"/>
          </a:xfrm>
          <a:prstGeom prst="rect">
            <a:avLst/>
          </a:prstGeom>
          <a:ln w="12700">
            <a:miter lim="400000"/>
          </a:ln>
        </p:spPr>
      </p:pic>
      <p:sp>
        <p:nvSpPr>
          <p:cNvPr id="157" name="Titolo Testo"/>
          <p:cNvSpPr txBox="1">
            <a:spLocks noGrp="1"/>
          </p:cNvSpPr>
          <p:nvPr>
            <p:ph type="title"/>
          </p:nvPr>
        </p:nvSpPr>
        <p:spPr>
          <a:xfrm>
            <a:off x="3223487" y="1939633"/>
            <a:ext cx="7813968" cy="1043855"/>
          </a:xfrm>
          <a:prstGeom prst="rect">
            <a:avLst/>
          </a:prstGeom>
        </p:spPr>
        <p:txBody>
          <a:bodyPr lIns="91439" tIns="91439" rIns="91439" bIns="91439" anchor="b"/>
          <a:lstStyle>
            <a:lvl1pPr defTabSz="914400">
              <a:lnSpc>
                <a:spcPct val="90000"/>
              </a:lnSpc>
              <a:defRPr sz="4800" b="0" spc="0">
                <a:solidFill>
                  <a:srgbClr val="FFFFFF"/>
                </a:solidFill>
                <a:latin typeface="Calibri Light"/>
                <a:ea typeface="Calibri Light"/>
                <a:cs typeface="Calibri Light"/>
                <a:sym typeface="Calibri Light"/>
              </a:defRPr>
            </a:lvl1pPr>
          </a:lstStyle>
          <a:p>
            <a:r>
              <a:t>Titolo Testo</a:t>
            </a:r>
          </a:p>
        </p:txBody>
      </p:sp>
      <p:sp>
        <p:nvSpPr>
          <p:cNvPr id="158" name="Corpo livello uno…"/>
          <p:cNvSpPr txBox="1">
            <a:spLocks noGrp="1"/>
          </p:cNvSpPr>
          <p:nvPr>
            <p:ph type="body" sz="quarter" idx="1" hasCustomPrompt="1"/>
          </p:nvPr>
        </p:nvSpPr>
        <p:spPr>
          <a:xfrm>
            <a:off x="3232723" y="3153930"/>
            <a:ext cx="7813968" cy="812945"/>
          </a:xfrm>
          <a:prstGeom prst="rect">
            <a:avLst/>
          </a:prstGeom>
        </p:spPr>
        <p:txBody>
          <a:bodyPr lIns="91439" tIns="91439" rIns="91439" bIns="91439" numCol="1" spcCol="38100"/>
          <a:lstStyle>
            <a:lvl1pPr marL="0" indent="0" defTabSz="914400">
              <a:spcBef>
                <a:spcPts val="1000"/>
              </a:spcBef>
              <a:buSzTx/>
              <a:buNone/>
              <a:defRPr>
                <a:solidFill>
                  <a:srgbClr val="FFC000"/>
                </a:solidFill>
                <a:latin typeface="Calibri"/>
                <a:ea typeface="Calibri"/>
                <a:cs typeface="Calibri"/>
                <a:sym typeface="Calibri"/>
              </a:defRPr>
            </a:lvl1pPr>
            <a:lvl2pPr marL="0" indent="228600" defTabSz="914400">
              <a:spcBef>
                <a:spcPts val="1000"/>
              </a:spcBef>
              <a:buSzTx/>
              <a:buNone/>
              <a:defRPr>
                <a:solidFill>
                  <a:srgbClr val="FFC000"/>
                </a:solidFill>
                <a:latin typeface="Calibri"/>
                <a:ea typeface="Calibri"/>
                <a:cs typeface="Calibri"/>
                <a:sym typeface="Calibri"/>
              </a:defRPr>
            </a:lvl2pPr>
            <a:lvl3pPr marL="0" indent="457200" defTabSz="914400">
              <a:spcBef>
                <a:spcPts val="1000"/>
              </a:spcBef>
              <a:buSzTx/>
              <a:buNone/>
              <a:defRPr>
                <a:solidFill>
                  <a:srgbClr val="FFC000"/>
                </a:solidFill>
                <a:latin typeface="Calibri"/>
                <a:ea typeface="Calibri"/>
                <a:cs typeface="Calibri"/>
                <a:sym typeface="Calibri"/>
              </a:defRPr>
            </a:lvl3pPr>
            <a:lvl4pPr marL="0" indent="685800" defTabSz="914400">
              <a:spcBef>
                <a:spcPts val="1000"/>
              </a:spcBef>
              <a:buSzTx/>
              <a:buNone/>
              <a:defRPr>
                <a:solidFill>
                  <a:srgbClr val="FFC000"/>
                </a:solidFill>
                <a:latin typeface="Calibri"/>
                <a:ea typeface="Calibri"/>
                <a:cs typeface="Calibri"/>
                <a:sym typeface="Calibri"/>
              </a:defRPr>
            </a:lvl4pPr>
            <a:lvl5pPr marL="0" indent="914400" defTabSz="914400">
              <a:spcBef>
                <a:spcPts val="1000"/>
              </a:spcBef>
              <a:buSzTx/>
              <a:buNone/>
              <a:defRPr>
                <a:solidFill>
                  <a:srgbClr val="FFC000"/>
                </a:solidFill>
                <a:latin typeface="Calibri"/>
                <a:ea typeface="Calibri"/>
                <a:cs typeface="Calibri"/>
                <a:sym typeface="Calibri"/>
              </a:defRPr>
            </a:lvl5pPr>
          </a:lstStyle>
          <a:p>
            <a:r>
              <a:t>Click to add author / institute and occasion</a:t>
            </a:r>
          </a:p>
          <a:p>
            <a:pPr lvl="1"/>
            <a:endParaRPr/>
          </a:p>
          <a:p>
            <a:pPr lvl="2"/>
            <a:endParaRPr/>
          </a:p>
          <a:p>
            <a:pPr lvl="3"/>
            <a:endParaRPr/>
          </a:p>
          <a:p>
            <a:pPr lvl="4"/>
            <a:endParaRPr/>
          </a:p>
        </p:txBody>
      </p:sp>
      <p:sp>
        <p:nvSpPr>
          <p:cNvPr id="159" name="Rectangle 3"/>
          <p:cNvSpPr txBox="1"/>
          <p:nvPr/>
        </p:nvSpPr>
        <p:spPr>
          <a:xfrm>
            <a:off x="339659" y="376194"/>
            <a:ext cx="269671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defTabSz="914400">
              <a:defRPr sz="4800">
                <a:solidFill>
                  <a:srgbClr val="3399FF"/>
                </a:solidFill>
                <a:latin typeface="Arial Narrow"/>
                <a:ea typeface="Arial Narrow"/>
                <a:cs typeface="Arial Narrow"/>
                <a:sym typeface="Arial Narrow"/>
              </a:defRPr>
            </a:pPr>
            <a:r>
              <a:rPr sz="2400"/>
              <a:t>EUROPEAN</a:t>
            </a:r>
          </a:p>
          <a:p>
            <a:pPr algn="l" defTabSz="914400">
              <a:defRPr sz="4800">
                <a:solidFill>
                  <a:srgbClr val="33CCFF"/>
                </a:solidFill>
                <a:latin typeface="Arial Narrow"/>
                <a:ea typeface="Arial Narrow"/>
                <a:cs typeface="Arial Narrow"/>
                <a:sym typeface="Arial Narrow"/>
              </a:defRPr>
            </a:pPr>
            <a:r>
              <a:rPr sz="2400"/>
              <a:t>PLASMA RESEARCH</a:t>
            </a:r>
          </a:p>
          <a:p>
            <a:pPr algn="l" defTabSz="914400">
              <a:defRPr sz="4800">
                <a:solidFill>
                  <a:srgbClr val="33CCFF"/>
                </a:solidFill>
                <a:latin typeface="Arial Narrow"/>
                <a:ea typeface="Arial Narrow"/>
                <a:cs typeface="Arial Narrow"/>
                <a:sym typeface="Arial Narrow"/>
              </a:defRPr>
            </a:pPr>
            <a:r>
              <a:rPr sz="2400"/>
              <a:t>ACCELERATOR WITH</a:t>
            </a:r>
          </a:p>
          <a:p>
            <a:pPr algn="l" defTabSz="914400">
              <a:defRPr sz="4800">
                <a:solidFill>
                  <a:srgbClr val="FFFFFF"/>
                </a:solidFill>
                <a:latin typeface="Arial Narrow"/>
                <a:ea typeface="Arial Narrow"/>
                <a:cs typeface="Arial Narrow"/>
                <a:sym typeface="Arial Narrow"/>
              </a:defRPr>
            </a:pPr>
            <a:r>
              <a:rPr sz="2400"/>
              <a:t>EXCELLENCE IN</a:t>
            </a:r>
          </a:p>
          <a:p>
            <a:pPr algn="l" defTabSz="914400">
              <a:defRPr sz="4800">
                <a:solidFill>
                  <a:srgbClr val="FFFFFF"/>
                </a:solidFill>
                <a:latin typeface="Arial Narrow"/>
                <a:ea typeface="Arial Narrow"/>
                <a:cs typeface="Arial Narrow"/>
                <a:sym typeface="Arial Narrow"/>
              </a:defRPr>
            </a:pPr>
            <a:r>
              <a:rPr sz="2400"/>
              <a:t>APPLICATIONS</a:t>
            </a:r>
          </a:p>
        </p:txBody>
      </p:sp>
      <p:pic>
        <p:nvPicPr>
          <p:cNvPr id="160" name="Picture 8" descr="Picture 8"/>
          <p:cNvPicPr>
            <a:picLocks noChangeAspect="1"/>
          </p:cNvPicPr>
          <p:nvPr/>
        </p:nvPicPr>
        <p:blipFill>
          <a:blip r:embed="rId3"/>
          <a:stretch>
            <a:fillRect/>
          </a:stretch>
        </p:blipFill>
        <p:spPr>
          <a:xfrm>
            <a:off x="8543995" y="273553"/>
            <a:ext cx="2788152" cy="1261234"/>
          </a:xfrm>
          <a:prstGeom prst="rect">
            <a:avLst/>
          </a:prstGeom>
          <a:ln w="12700">
            <a:miter lim="400000"/>
          </a:ln>
        </p:spPr>
      </p:pic>
      <p:sp>
        <p:nvSpPr>
          <p:cNvPr id="161" name="Numero diapositiva"/>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t>‹N›</a:t>
            </a:fld>
            <a:endParaRPr/>
          </a:p>
        </p:txBody>
      </p:sp>
    </p:spTree>
    <p:extLst>
      <p:ext uri="{BB962C8B-B14F-4D97-AF65-F5344CB8AC3E}">
        <p14:creationId xmlns:p14="http://schemas.microsoft.com/office/powerpoint/2010/main" val="270488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06821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75430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63560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0" y="1939633"/>
            <a:ext cx="7813967" cy="1043854"/>
          </a:xfrm>
        </p:spPr>
        <p:txBody>
          <a:bodyPr anchor="b">
            <a:normAutofit/>
          </a:bodyPr>
          <a:lstStyle>
            <a:lvl1pPr algn="l">
              <a:defRPr sz="3600" b="1">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5" y="3153930"/>
            <a:ext cx="7813967" cy="812944"/>
          </a:xfrm>
        </p:spPr>
        <p:txBody>
          <a:bodyPr/>
          <a:lstStyle>
            <a:lvl1pPr marL="0" indent="0" algn="l">
              <a:buNone/>
              <a:defRPr sz="1800">
                <a:solidFill>
                  <a:srgbClr val="FFC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author / institute</a:t>
            </a:r>
            <a:r>
              <a:rPr lang="en-GB"/>
              <a:t> and occasion</a:t>
            </a:r>
            <a:endParaRPr lang="en-US"/>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1" y="376194"/>
            <a:ext cx="27881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800">
                <a:solidFill>
                  <a:srgbClr val="3399FF"/>
                </a:solidFill>
                <a:latin typeface="Arial Narrow" pitchFamily="34" charset="0"/>
              </a:rPr>
              <a:t>EUROPEAN</a:t>
            </a:r>
          </a:p>
          <a:p>
            <a:r>
              <a:rPr lang="en-GB" altLang="en-US" sz="1800">
                <a:solidFill>
                  <a:srgbClr val="33CCFF"/>
                </a:solidFill>
                <a:latin typeface="Arial Narrow" pitchFamily="34" charset="0"/>
              </a:rPr>
              <a:t>PLASMA RESEARCH</a:t>
            </a:r>
          </a:p>
          <a:p>
            <a:r>
              <a:rPr lang="en-GB" altLang="en-US" sz="1800">
                <a:solidFill>
                  <a:srgbClr val="33CCFF"/>
                </a:solidFill>
                <a:latin typeface="Arial Narrow" pitchFamily="34" charset="0"/>
              </a:rPr>
              <a:t>ACCELERATOR WITH</a:t>
            </a:r>
          </a:p>
          <a:p>
            <a:r>
              <a:rPr lang="en-GB" altLang="en-US" sz="1800">
                <a:solidFill>
                  <a:schemeClr val="bg1"/>
                </a:solidFill>
                <a:latin typeface="Arial Narrow" pitchFamily="34" charset="0"/>
              </a:rPr>
              <a:t>EXCELLENCE IN</a:t>
            </a:r>
          </a:p>
          <a:p>
            <a:r>
              <a:rPr lang="en-GB" altLang="en-US" sz="18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43997" y="273555"/>
            <a:ext cx="2788151" cy="1261233"/>
          </a:xfrm>
          <a:prstGeom prst="rect">
            <a:avLst/>
          </a:prstGeom>
        </p:spPr>
      </p:pic>
    </p:spTree>
    <p:extLst>
      <p:ext uri="{BB962C8B-B14F-4D97-AF65-F5344CB8AC3E}">
        <p14:creationId xmlns:p14="http://schemas.microsoft.com/office/powerpoint/2010/main" val="68940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4"/>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1"/>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8" y="-272186"/>
            <a:ext cx="7961747" cy="1325563"/>
          </a:xfrm>
        </p:spPr>
        <p:txBody>
          <a:bodyPr>
            <a:normAutofit/>
          </a:bodyPr>
          <a:lstStyle>
            <a:lvl1pPr algn="ctr">
              <a:defRPr sz="2625"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4"/>
            <a:ext cx="4114800" cy="365125"/>
          </a:xfrm>
        </p:spPr>
        <p:txBody>
          <a:bodyPr/>
          <a:lstStyle>
            <a:lvl1pPr>
              <a:defRPr i="1">
                <a:solidFill>
                  <a:srgbClr val="334186"/>
                </a:solidFill>
              </a:defRPr>
            </a:lvl1pPr>
          </a:lstStyle>
          <a:p>
            <a:pPr algn="l"/>
            <a:r>
              <a:rPr lang="en-GB" dirty="0"/>
              <a:t>C. Vaccarezza - </a:t>
            </a:r>
            <a:r>
              <a:rPr lang="en-GB" dirty="0" err="1"/>
              <a:t>EuPRAXIA@SPARC_LAB</a:t>
            </a:r>
            <a:r>
              <a:rPr lang="en-GB" dirty="0"/>
              <a:t> TDR Review, June 16-18, 2025, LNF Frascati</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4941"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30832"/>
          </a:xfrm>
          <a:prstGeom prst="rect">
            <a:avLst/>
          </a:prstGeom>
          <a:noFill/>
        </p:spPr>
        <p:txBody>
          <a:bodyPr wrap="square" rtlCol="0">
            <a:spAutoFit/>
          </a:bodyPr>
          <a:lstStyle/>
          <a:p>
            <a:r>
              <a:rPr lang="en-GB" sz="450">
                <a:solidFill>
                  <a:srgbClr val="0055A5"/>
                </a:solidFill>
                <a:latin typeface="Arial Rounded MT Bold" panose="020F0704030504030204" pitchFamily="34" charset="0"/>
              </a:rPr>
              <a:t>Funded by the European Union</a:t>
            </a:r>
          </a:p>
        </p:txBody>
      </p:sp>
    </p:spTree>
    <p:extLst>
      <p:ext uri="{BB962C8B-B14F-4D97-AF65-F5344CB8AC3E}">
        <p14:creationId xmlns:p14="http://schemas.microsoft.com/office/powerpoint/2010/main" val="70390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lvl1pPr marL="0" marR="0" indent="0" algn="ctr" defTabSz="914264" rtl="0" eaLnBrk="1" fontAlgn="auto" latinLnBrk="0" hangingPunct="1">
              <a:lnSpc>
                <a:spcPct val="100000"/>
              </a:lnSpc>
              <a:spcBef>
                <a:spcPts val="0"/>
              </a:spcBef>
              <a:spcAft>
                <a:spcPts val="0"/>
              </a:spcAft>
              <a:buClrTx/>
              <a:buSzTx/>
              <a:buFontTx/>
              <a:buNone/>
              <a:tabLst/>
              <a:defRPr/>
            </a:lvl1pPr>
          </a:lstStyle>
          <a:p>
            <a:pPr algn="l"/>
            <a:r>
              <a:rPr lang="en-GB" dirty="0"/>
              <a:t>C. Vaccarezza - </a:t>
            </a:r>
            <a:r>
              <a:rPr lang="en-GB" dirty="0" err="1"/>
              <a:t>EuPRAXIA@SPARC_LAB</a:t>
            </a:r>
            <a:r>
              <a:rPr lang="en-GB" dirty="0"/>
              <a:t> TDR Review, June 16-18, 2025, LNF Frascati</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54643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93876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67526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642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27271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pPr algn="l"/>
            <a:r>
              <a:rPr lang="en-GB" dirty="0"/>
              <a:t>C. Vaccarezza - </a:t>
            </a:r>
            <a:r>
              <a:rPr lang="en-GB" dirty="0" err="1"/>
              <a:t>EuPRAXIA@SPARC_LAB</a:t>
            </a:r>
            <a:r>
              <a:rPr lang="en-GB" dirty="0"/>
              <a:t> TDR Review, June 16-18, 2025, LNF Frascati</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29145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theme" Target="../theme/theme2.xml"/><Relationship Id="rId5" Type="http://schemas.openxmlformats.org/officeDocument/2006/relationships/image" Target="../media/image9.jp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r>
              <a:rPr lang="en-GB" dirty="0"/>
              <a:t>C. Vaccarezza - </a:t>
            </a:r>
            <a:r>
              <a:rPr lang="en-GB" dirty="0" err="1"/>
              <a:t>EuPRAXIA@SPARC_LAB</a:t>
            </a:r>
            <a:r>
              <a:rPr lang="en-GB" dirty="0"/>
              <a:t> TDR Review, June 16-18, 2025, LNF Frascati</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947334653"/>
      </p:ext>
    </p:extLst>
  </p:cSld>
  <p:clrMap bg1="lt1" tx1="dk1" bg2="lt2" tx2="dk2" accent1="accent1" accent2="accent2" accent3="accent3" accent4="accent4" accent5="accent5" accent6="accent6" hlink="hlink" folHlink="folHlink"/>
  <p:sldLayoutIdLst>
    <p:sldLayoutId id="214748468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2"/>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3"/>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endParaRPr lang="it-IT" dirty="0"/>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endParaRPr lang="it-IT" dirty="0"/>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C. Vaccarezza - EuPRAXIA@SPARC_LAB TDR Review, June 16-18, 2025, LNF Frascati</a:t>
            </a:r>
            <a:endParaRPr lang="it-IT" dirty="0"/>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dirty="0"/>
          </a:p>
        </p:txBody>
      </p:sp>
      <p:pic>
        <p:nvPicPr>
          <p:cNvPr id="10" name="Immagine 9">
            <a:extLst>
              <a:ext uri="{FF2B5EF4-FFF2-40B4-BE49-F238E27FC236}">
                <a16:creationId xmlns:a16="http://schemas.microsoft.com/office/drawing/2014/main" id="{D6E02D7F-D305-1A25-E550-CE108B0614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3239" y="62737"/>
            <a:ext cx="1572931" cy="864899"/>
          </a:xfrm>
          <a:prstGeom prst="rect">
            <a:avLst/>
          </a:prstGeom>
        </p:spPr>
      </p:pic>
      <p:pic>
        <p:nvPicPr>
          <p:cNvPr id="11" name="Immagine 10">
            <a:extLst>
              <a:ext uri="{FF2B5EF4-FFF2-40B4-BE49-F238E27FC236}">
                <a16:creationId xmlns:a16="http://schemas.microsoft.com/office/drawing/2014/main" id="{B9AE9434-113A-1FB8-6529-223D44E88F9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123543222"/>
      </p:ext>
    </p:extLst>
  </p:cSld>
  <p:clrMap bg1="lt1" tx1="dk1" bg2="lt2" tx2="dk2" accent1="accent1" accent2="accent2" accent3="accent3" accent4="accent4" accent5="accent5" accent6="accent6" hlink="hlink" folHlink="folHlink"/>
  <p:hf hdr="0" dt="0"/>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F93EE-4C28-9D71-8994-C9801F35A90F}"/>
              </a:ext>
            </a:extLst>
          </p:cNvPr>
          <p:cNvGrpSpPr/>
          <p:nvPr/>
        </p:nvGrpSpPr>
        <p:grpSpPr>
          <a:xfrm>
            <a:off x="2102923" y="2251494"/>
            <a:ext cx="9005451" cy="1921530"/>
            <a:chOff x="3471990" y="2100371"/>
            <a:chExt cx="7963518" cy="1921530"/>
          </a:xfrm>
        </p:grpSpPr>
        <p:sp>
          <p:nvSpPr>
            <p:cNvPr id="6" name="Title 1">
              <a:extLst>
                <a:ext uri="{FF2B5EF4-FFF2-40B4-BE49-F238E27FC236}">
                  <a16:creationId xmlns:a16="http://schemas.microsoft.com/office/drawing/2014/main" id="{858D7EB2-A12D-B475-1B27-469ED296966C}"/>
                </a:ext>
              </a:extLst>
            </p:cNvPr>
            <p:cNvSpPr txBox="1">
              <a:spLocks/>
            </p:cNvSpPr>
            <p:nvPr/>
          </p:nvSpPr>
          <p:spPr>
            <a:xfrm>
              <a:off x="3471990" y="2100371"/>
              <a:ext cx="7820025" cy="9741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20" tIns="45720" rIns="45720" bIns="45720" anchor="b">
              <a:noAutofit/>
            </a:bodyPr>
            <a:lstStyle>
              <a:lvl1pPr marL="0" marR="0" indent="0" algn="l" defTabSz="1828800" rtl="0" latinLnBrk="0">
                <a:lnSpc>
                  <a:spcPct val="90000"/>
                </a:lnSpc>
                <a:spcBef>
                  <a:spcPts val="0"/>
                </a:spcBef>
                <a:spcAft>
                  <a:spcPts val="0"/>
                </a:spcAft>
                <a:buClrTx/>
                <a:buSzTx/>
                <a:buFontTx/>
                <a:buNone/>
                <a:tabLst/>
                <a:defRPr sz="9600" b="0" i="0" u="none" strike="noStrike" cap="none" spc="0" baseline="0">
                  <a:solidFill>
                    <a:srgbClr val="FFFFFF"/>
                  </a:solidFill>
                  <a:uFillTx/>
                  <a:latin typeface="Calibri Light"/>
                  <a:ea typeface="Calibri Light"/>
                  <a:cs typeface="Calibri Light"/>
                  <a:sym typeface="Calibri Light"/>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defTabSz="914400">
                <a:defRPr/>
              </a:pPr>
              <a:r>
                <a:rPr lang="en-GB" sz="4000" b="1" dirty="0">
                  <a:solidFill>
                    <a:prstClr val="white"/>
                  </a:solidFill>
                  <a:ea typeface="Helvetica Neue"/>
                  <a:cs typeface="Helvetica Neue"/>
                </a:rPr>
                <a:t>Chapter 05: Beam Physics</a:t>
              </a:r>
            </a:p>
          </p:txBody>
        </p:sp>
        <p:sp>
          <p:nvSpPr>
            <p:cNvPr id="7" name="Subtitle 2">
              <a:extLst>
                <a:ext uri="{FF2B5EF4-FFF2-40B4-BE49-F238E27FC236}">
                  <a16:creationId xmlns:a16="http://schemas.microsoft.com/office/drawing/2014/main" id="{9DE95386-71B5-40A5-D6A1-FBA8068BAF15}"/>
                </a:ext>
              </a:extLst>
            </p:cNvPr>
            <p:cNvSpPr txBox="1">
              <a:spLocks/>
            </p:cNvSpPr>
            <p:nvPr/>
          </p:nvSpPr>
          <p:spPr>
            <a:xfrm>
              <a:off x="3471990" y="3203731"/>
              <a:ext cx="7963518" cy="8181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20" tIns="45720" rIns="45720" bIns="45720" numCol="1" spcCol="38100">
              <a:noAutofit/>
            </a:bodyPr>
            <a:lstStyle>
              <a:lvl1pPr marL="0" marR="0" indent="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1pPr>
              <a:lvl2pPr marL="0" marR="0" indent="4572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2pPr>
              <a:lvl3pPr marL="0" marR="0" indent="9144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3pPr>
              <a:lvl4pPr marL="0" marR="0" indent="13716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4pPr>
              <a:lvl5pPr marL="0" marR="0" indent="18288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marR="0" lvl="0" indent="0" algn="ctr" defTabSz="457200" rtl="0" eaLnBrk="1" fontAlgn="auto" latinLnBrk="0" hangingPunct="1">
                <a:lnSpc>
                  <a:spcPct val="90000"/>
                </a:lnSpc>
                <a:spcBef>
                  <a:spcPts val="500"/>
                </a:spcBef>
                <a:spcAft>
                  <a:spcPts val="0"/>
                </a:spcAft>
                <a:buClrTx/>
                <a:buSzTx/>
                <a:buFontTx/>
                <a:buNone/>
                <a:tabLst/>
                <a:defRPr/>
              </a:pPr>
              <a:r>
                <a:rPr kumimoji="0" lang="en-GB" sz="2800" b="0" i="0" u="none" strike="noStrike" kern="1200" cap="none" spc="0" normalizeH="0" baseline="0" noProof="0">
                  <a:ln>
                    <a:noFill/>
                  </a:ln>
                  <a:solidFill>
                    <a:schemeClr val="bg1"/>
                  </a:solidFill>
                  <a:effectLst/>
                  <a:uLnTx/>
                  <a:uFillTx/>
                  <a:latin typeface="Calibri"/>
                  <a:ea typeface="+mn-ea"/>
                  <a:cs typeface="+mn-cs"/>
                  <a:sym typeface="Calibri"/>
                </a:rPr>
                <a:t>C. Vaccarezza</a:t>
              </a:r>
              <a:endParaRPr lang="en-GB" sz="2800">
                <a:solidFill>
                  <a:schemeClr val="bg1"/>
                </a:solidFill>
                <a:ea typeface="+mn-ea"/>
                <a:cs typeface="+mn-cs"/>
              </a:endParaRPr>
            </a:p>
            <a:p>
              <a:pPr marL="0" marR="0" lvl="0" indent="0" algn="ctr" defTabSz="457200" rtl="0" eaLnBrk="1" fontAlgn="auto" latinLnBrk="0" hangingPunct="1">
                <a:lnSpc>
                  <a:spcPct val="90000"/>
                </a:lnSpc>
                <a:spcBef>
                  <a:spcPts val="500"/>
                </a:spcBef>
                <a:spcAft>
                  <a:spcPts val="0"/>
                </a:spcAft>
                <a:buClrTx/>
                <a:buSzTx/>
                <a:buFontTx/>
                <a:buNone/>
                <a:tabLst/>
                <a:defRPr/>
              </a:pPr>
              <a:r>
                <a:rPr lang="en-GB" sz="2800">
                  <a:solidFill>
                    <a:schemeClr val="bg1"/>
                  </a:solidFill>
                  <a:ea typeface="+mn-ea"/>
                  <a:cs typeface="+mn-cs"/>
                </a:rPr>
                <a:t>On behalf of the WA1-Team</a:t>
              </a:r>
            </a:p>
          </p:txBody>
        </p:sp>
      </p:grpSp>
      <p:sp>
        <p:nvSpPr>
          <p:cNvPr id="4" name="Freeform 3" descr="A blue background with yellow stars  Description automatically generated with low confidence">
            <a:extLst>
              <a:ext uri="{FF2B5EF4-FFF2-40B4-BE49-F238E27FC236}">
                <a16:creationId xmlns:a16="http://schemas.microsoft.com/office/drawing/2014/main" id="{FC243C57-3F4E-8A92-5C10-D978C7EFD7AD}"/>
              </a:ext>
            </a:extLst>
          </p:cNvPr>
          <p:cNvSpPr/>
          <p:nvPr/>
        </p:nvSpPr>
        <p:spPr>
          <a:xfrm>
            <a:off x="534197" y="5979609"/>
            <a:ext cx="815724" cy="540000"/>
          </a:xfrm>
          <a:custGeom>
            <a:avLst/>
            <a:gdLst/>
            <a:ahLst/>
            <a:cxnLst/>
            <a:rect l="l" t="t" r="r" b="b"/>
            <a:pathLst>
              <a:path w="815724" h="540000">
                <a:moveTo>
                  <a:pt x="0" y="0"/>
                </a:moveTo>
                <a:lnTo>
                  <a:pt x="815724" y="0"/>
                </a:lnTo>
                <a:lnTo>
                  <a:pt x="815724" y="540000"/>
                </a:lnTo>
                <a:lnTo>
                  <a:pt x="0" y="540000"/>
                </a:lnTo>
                <a:lnTo>
                  <a:pt x="0" y="0"/>
                </a:lnTo>
                <a:close/>
              </a:path>
            </a:pathLst>
          </a:custGeom>
          <a:blipFill>
            <a:blip r:embed="rId3"/>
            <a:stretch>
              <a:fillRect t="-96" b="-96"/>
            </a:stretch>
          </a:blipFill>
        </p:spPr>
        <p:txBody>
          <a:bodyPr/>
          <a:lstStyle/>
          <a:p>
            <a:endParaRPr lang="en-IT"/>
          </a:p>
        </p:txBody>
      </p:sp>
      <p:sp>
        <p:nvSpPr>
          <p:cNvPr id="8" name="TextBox 6">
            <a:extLst>
              <a:ext uri="{FF2B5EF4-FFF2-40B4-BE49-F238E27FC236}">
                <a16:creationId xmlns:a16="http://schemas.microsoft.com/office/drawing/2014/main" id="{340FA1B7-5D18-B55E-47CF-BCDFA7DC8B43}"/>
              </a:ext>
            </a:extLst>
          </p:cNvPr>
          <p:cNvSpPr txBox="1"/>
          <p:nvPr/>
        </p:nvSpPr>
        <p:spPr>
          <a:xfrm>
            <a:off x="1424848" y="6007478"/>
            <a:ext cx="3349033" cy="538609"/>
          </a:xfrm>
          <a:prstGeom prst="rect">
            <a:avLst/>
          </a:prstGeom>
        </p:spPr>
        <p:txBody>
          <a:bodyPr wrap="square" lIns="0" tIns="0" rIns="0" bIns="0" rtlCol="0" anchor="t">
            <a:spAutoFit/>
          </a:bodyPr>
          <a:lstStyle/>
          <a:p>
            <a:pPr algn="just">
              <a:lnSpc>
                <a:spcPts val="1439"/>
              </a:lnSpc>
            </a:pPr>
            <a:r>
              <a:rPr lang="en-US" sz="1200" spc="11" dirty="0">
                <a:solidFill>
                  <a:srgbClr val="FFFFFF"/>
                </a:solidFill>
                <a:latin typeface="TT Rounds Condensed"/>
                <a:ea typeface="TT Rounds Condensed"/>
                <a:cs typeface="TT Rounds Condensed"/>
                <a:sym typeface="TT Rounds Condensed"/>
              </a:rPr>
              <a:t>This project has received funding from the European Union´s Horizon Europe research and innovation program under grant agreement No. 101079773</a:t>
            </a:r>
          </a:p>
        </p:txBody>
      </p:sp>
      <p:sp>
        <p:nvSpPr>
          <p:cNvPr id="3" name="TextBox 2">
            <a:extLst>
              <a:ext uri="{FF2B5EF4-FFF2-40B4-BE49-F238E27FC236}">
                <a16:creationId xmlns:a16="http://schemas.microsoft.com/office/drawing/2014/main" id="{24513CBF-C0A3-974C-06EC-0B493B2DC357}"/>
              </a:ext>
            </a:extLst>
          </p:cNvPr>
          <p:cNvSpPr txBox="1"/>
          <p:nvPr/>
        </p:nvSpPr>
        <p:spPr>
          <a:xfrm>
            <a:off x="7171980" y="6015945"/>
            <a:ext cx="403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IX TDR Review Committee Meeting</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June 16-18, 2025</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22612-9896-92BC-0A3C-C7E18E80F816}"/>
              </a:ext>
            </a:extLst>
          </p:cNvPr>
          <p:cNvSpPr>
            <a:spLocks noGrp="1"/>
          </p:cNvSpPr>
          <p:nvPr>
            <p:ph type="title"/>
          </p:nvPr>
        </p:nvSpPr>
        <p:spPr/>
        <p:txBody>
          <a:bodyPr/>
          <a:lstStyle/>
          <a:p>
            <a:r>
              <a:rPr lang="it-IT" dirty="0"/>
              <a:t>Back-up slides</a:t>
            </a:r>
          </a:p>
        </p:txBody>
      </p:sp>
      <p:sp>
        <p:nvSpPr>
          <p:cNvPr id="3" name="Segnaposto testo 2">
            <a:extLst>
              <a:ext uri="{FF2B5EF4-FFF2-40B4-BE49-F238E27FC236}">
                <a16:creationId xmlns:a16="http://schemas.microsoft.com/office/drawing/2014/main" id="{A6358926-0F86-33AC-ACD4-DC786AC56AD7}"/>
              </a:ext>
            </a:extLst>
          </p:cNvPr>
          <p:cNvSpPr>
            <a:spLocks noGrp="1"/>
          </p:cNvSpPr>
          <p:nvPr>
            <p:ph type="body" idx="1"/>
          </p:nvPr>
        </p:nvSpPr>
        <p:spPr/>
        <p:txBody>
          <a:bodyPr/>
          <a:lstStyle/>
          <a:p>
            <a:endParaRPr lang="it-IT"/>
          </a:p>
        </p:txBody>
      </p:sp>
      <p:sp>
        <p:nvSpPr>
          <p:cNvPr id="4" name="Segnaposto piè di pagina 3">
            <a:extLst>
              <a:ext uri="{FF2B5EF4-FFF2-40B4-BE49-F238E27FC236}">
                <a16:creationId xmlns:a16="http://schemas.microsoft.com/office/drawing/2014/main" id="{71FD244A-9DD6-302B-CAF8-C28F203C2480}"/>
              </a:ext>
            </a:extLst>
          </p:cNvPr>
          <p:cNvSpPr>
            <a:spLocks noGrp="1"/>
          </p:cNvSpPr>
          <p:nvPr>
            <p:ph type="ftr" sz="quarter" idx="11"/>
          </p:nvPr>
        </p:nvSpPr>
        <p:spPr/>
        <p:txBody>
          <a:bodyPr/>
          <a:lstStyle/>
          <a:p>
            <a:pPr algn="l"/>
            <a:r>
              <a:rPr lang="en-GB"/>
              <a:t>C. Vaccarezza - EuPRAXIA@SPARC_LAB TDR Review, June 16-18, 2025, LNF Frascati</a:t>
            </a:r>
            <a:endParaRPr lang="en-GB" dirty="0"/>
          </a:p>
        </p:txBody>
      </p:sp>
      <p:sp>
        <p:nvSpPr>
          <p:cNvPr id="5" name="Segnaposto numero diapositiva 4">
            <a:extLst>
              <a:ext uri="{FF2B5EF4-FFF2-40B4-BE49-F238E27FC236}">
                <a16:creationId xmlns:a16="http://schemas.microsoft.com/office/drawing/2014/main" id="{A009711A-3B0A-9F79-CF27-CA30B1E19B1B}"/>
              </a:ext>
            </a:extLst>
          </p:cNvPr>
          <p:cNvSpPr>
            <a:spLocks noGrp="1"/>
          </p:cNvSpPr>
          <p:nvPr>
            <p:ph type="sldNum" sz="quarter" idx="12"/>
          </p:nvPr>
        </p:nvSpPr>
        <p:spPr/>
        <p:txBody>
          <a:bodyPr/>
          <a:lstStyle/>
          <a:p>
            <a:fld id="{3A3A6714-3D1F-4857-9904-D935B84167FA}" type="slidenum">
              <a:rPr lang="en-GB" smtClean="0"/>
              <a:t>10</a:t>
            </a:fld>
            <a:endParaRPr lang="en-GB"/>
          </a:p>
        </p:txBody>
      </p:sp>
    </p:spTree>
    <p:extLst>
      <p:ext uri="{BB962C8B-B14F-4D97-AF65-F5344CB8AC3E}">
        <p14:creationId xmlns:p14="http://schemas.microsoft.com/office/powerpoint/2010/main" val="348305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3C6F00FA-94F5-8E68-99B5-556592CD6D75}"/>
              </a:ext>
            </a:extLst>
          </p:cNvPr>
          <p:cNvSpPr>
            <a:spLocks noGrp="1"/>
          </p:cNvSpPr>
          <p:nvPr>
            <p:ph idx="1"/>
          </p:nvPr>
        </p:nvSpPr>
        <p:spPr/>
        <p:txBody>
          <a:bodyPr/>
          <a:lstStyle/>
          <a:p>
            <a:endParaRPr lang="it-IT"/>
          </a:p>
        </p:txBody>
      </p:sp>
      <p:sp>
        <p:nvSpPr>
          <p:cNvPr id="3" name="Segnaposto numero diapositiva 2">
            <a:extLst>
              <a:ext uri="{FF2B5EF4-FFF2-40B4-BE49-F238E27FC236}">
                <a16:creationId xmlns:a16="http://schemas.microsoft.com/office/drawing/2014/main" id="{9936A73D-38E4-7EB6-662D-5E220232463C}"/>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4" name="Titolo 3">
            <a:extLst>
              <a:ext uri="{FF2B5EF4-FFF2-40B4-BE49-F238E27FC236}">
                <a16:creationId xmlns:a16="http://schemas.microsoft.com/office/drawing/2014/main" id="{47CA04C2-0037-7972-DC79-38D49168D256}"/>
              </a:ext>
            </a:extLst>
          </p:cNvPr>
          <p:cNvSpPr>
            <a:spLocks noGrp="1"/>
          </p:cNvSpPr>
          <p:nvPr>
            <p:ph type="title"/>
          </p:nvPr>
        </p:nvSpPr>
        <p:spPr/>
        <p:txBody>
          <a:bodyPr/>
          <a:lstStyle/>
          <a:p>
            <a:endParaRPr lang="it-IT"/>
          </a:p>
        </p:txBody>
      </p:sp>
      <p:sp>
        <p:nvSpPr>
          <p:cNvPr id="5" name="Segnaposto piè di pagina 4">
            <a:extLst>
              <a:ext uri="{FF2B5EF4-FFF2-40B4-BE49-F238E27FC236}">
                <a16:creationId xmlns:a16="http://schemas.microsoft.com/office/drawing/2014/main" id="{F707073E-FEAF-1FFC-9FC9-8BA6B040291C}"/>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graphicFrame>
        <p:nvGraphicFramePr>
          <p:cNvPr id="6" name="Table 5">
            <a:extLst>
              <a:ext uri="{FF2B5EF4-FFF2-40B4-BE49-F238E27FC236}">
                <a16:creationId xmlns:a16="http://schemas.microsoft.com/office/drawing/2014/main" id="{E6215676-5500-0B96-7050-2358A283567F}"/>
              </a:ext>
            </a:extLst>
          </p:cNvPr>
          <p:cNvGraphicFramePr>
            <a:graphicFrameLocks noGrp="1"/>
          </p:cNvGraphicFramePr>
          <p:nvPr>
            <p:extLst>
              <p:ext uri="{D42A27DB-BD31-4B8C-83A1-F6EECF244321}">
                <p14:modId xmlns:p14="http://schemas.microsoft.com/office/powerpoint/2010/main" val="1548715856"/>
              </p:ext>
            </p:extLst>
          </p:nvPr>
        </p:nvGraphicFramePr>
        <p:xfrm>
          <a:off x="7472586" y="948316"/>
          <a:ext cx="4479927" cy="5450368"/>
        </p:xfrm>
        <a:graphic>
          <a:graphicData uri="http://schemas.openxmlformats.org/drawingml/2006/table">
            <a:tbl>
              <a:tblPr>
                <a:tableStyleId>{5C22544A-7EE6-4342-B048-85BDC9FD1C3A}</a:tableStyleId>
              </a:tblPr>
              <a:tblGrid>
                <a:gridCol w="704269">
                  <a:extLst>
                    <a:ext uri="{9D8B030D-6E8A-4147-A177-3AD203B41FA5}">
                      <a16:colId xmlns:a16="http://schemas.microsoft.com/office/drawing/2014/main" val="745148256"/>
                    </a:ext>
                  </a:extLst>
                </a:gridCol>
                <a:gridCol w="3775658">
                  <a:extLst>
                    <a:ext uri="{9D8B030D-6E8A-4147-A177-3AD203B41FA5}">
                      <a16:colId xmlns:a16="http://schemas.microsoft.com/office/drawing/2014/main" val="4280729167"/>
                    </a:ext>
                  </a:extLst>
                </a:gridCol>
              </a:tblGrid>
              <a:tr h="423831">
                <a:tc>
                  <a:txBody>
                    <a:bodyPr/>
                    <a:lstStyle/>
                    <a:p>
                      <a:pPr algn="ctr" fontAlgn="b"/>
                      <a:r>
                        <a:rPr lang="en-GB" sz="1400" b="1" u="none" strike="noStrike" dirty="0">
                          <a:effectLst/>
                        </a:rPr>
                        <a:t>TRL LEVEL</a:t>
                      </a:r>
                      <a:endParaRPr lang="en-GB" sz="1400" b="1" i="0" u="none" strike="noStrike" dirty="0">
                        <a:solidFill>
                          <a:srgbClr val="FFFFFF"/>
                        </a:solidFill>
                        <a:effectLst/>
                        <a:latin typeface="Aptos Narrow" panose="020B0004020202020204" pitchFamily="34" charset="0"/>
                      </a:endParaRPr>
                    </a:p>
                  </a:txBody>
                  <a:tcPr marL="8676" marR="8676" marT="8676" marB="0" anchor="b"/>
                </a:tc>
                <a:tc>
                  <a:txBody>
                    <a:bodyPr/>
                    <a:lstStyle/>
                    <a:p>
                      <a:pPr algn="ctr" fontAlgn="ctr"/>
                      <a:r>
                        <a:rPr lang="en-GB" sz="1400" b="1" u="none" strike="noStrike" dirty="0">
                          <a:effectLst/>
                        </a:rPr>
                        <a:t>TRL Description</a:t>
                      </a:r>
                      <a:endParaRPr lang="en-GB" sz="1400" b="1" i="0" u="none" strike="noStrike" dirty="0">
                        <a:solidFill>
                          <a:srgbClr val="FFFFFF"/>
                        </a:solidFill>
                        <a:effectLst/>
                        <a:latin typeface="Aptos Narrow" panose="020B0004020202020204" pitchFamily="34" charset="0"/>
                      </a:endParaRPr>
                    </a:p>
                  </a:txBody>
                  <a:tcPr marL="8676" marR="8676" marT="8676" marB="0" anchor="ctr"/>
                </a:tc>
                <a:extLst>
                  <a:ext uri="{0D108BD9-81ED-4DB2-BD59-A6C34878D82A}">
                    <a16:rowId xmlns:a16="http://schemas.microsoft.com/office/drawing/2014/main" val="4082458884"/>
                  </a:ext>
                </a:extLst>
              </a:tr>
              <a:tr h="504514">
                <a:tc>
                  <a:txBody>
                    <a:bodyPr/>
                    <a:lstStyle/>
                    <a:p>
                      <a:pPr algn="ctr" fontAlgn="b"/>
                      <a:r>
                        <a:rPr lang="en-GB" sz="1200" u="none" strike="noStrike" dirty="0">
                          <a:effectLst/>
                        </a:rPr>
                        <a:t>TRL 1</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FF0000"/>
                    </a:solidFill>
                  </a:tcPr>
                </a:tc>
                <a:tc>
                  <a:txBody>
                    <a:bodyPr/>
                    <a:lstStyle/>
                    <a:p>
                      <a:pPr algn="just" fontAlgn="b"/>
                      <a:r>
                        <a:rPr lang="en-GB" sz="1200" u="none" strike="noStrike">
                          <a:effectLst/>
                        </a:rPr>
                        <a:t>Basic principles observed – Scientific research begins to be translated into applied research and development (R&amp;D).</a:t>
                      </a:r>
                      <a:endParaRPr lang="en-GB" sz="1200" b="0" i="0" u="none" strike="noStrike">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3044451045"/>
                  </a:ext>
                </a:extLst>
              </a:tr>
              <a:tr h="471228">
                <a:tc>
                  <a:txBody>
                    <a:bodyPr/>
                    <a:lstStyle/>
                    <a:p>
                      <a:pPr algn="ctr" fontAlgn="b"/>
                      <a:r>
                        <a:rPr lang="en-GB" sz="1200" u="none" strike="noStrike" dirty="0">
                          <a:effectLst/>
                        </a:rPr>
                        <a:t>TRL 2</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FF0000"/>
                    </a:solidFill>
                  </a:tcPr>
                </a:tc>
                <a:tc>
                  <a:txBody>
                    <a:bodyPr/>
                    <a:lstStyle/>
                    <a:p>
                      <a:pPr algn="just" fontAlgn="b"/>
                      <a:r>
                        <a:rPr lang="en-GB" sz="1200" u="none" strike="noStrike">
                          <a:effectLst/>
                        </a:rPr>
                        <a:t>Technology concept formulated – The basic principles are explored and practical applications are identified.</a:t>
                      </a:r>
                      <a:endParaRPr lang="en-GB" sz="1200" b="0" i="0" u="none" strike="noStrike">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617262157"/>
                  </a:ext>
                </a:extLst>
              </a:tr>
              <a:tr h="542513">
                <a:tc>
                  <a:txBody>
                    <a:bodyPr/>
                    <a:lstStyle/>
                    <a:p>
                      <a:pPr algn="ctr" fontAlgn="b"/>
                      <a:r>
                        <a:rPr lang="en-GB" sz="1200" u="none" strike="noStrike" dirty="0">
                          <a:effectLst/>
                        </a:rPr>
                        <a:t>TRL 3</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FF0000"/>
                    </a:solidFill>
                  </a:tcPr>
                </a:tc>
                <a:tc>
                  <a:txBody>
                    <a:bodyPr/>
                    <a:lstStyle/>
                    <a:p>
                      <a:pPr algn="just" fontAlgn="b"/>
                      <a:r>
                        <a:rPr lang="en-GB" sz="1200" u="none" strike="noStrike" dirty="0">
                          <a:effectLst/>
                        </a:rPr>
                        <a:t>Experimental proof of concept – Active R&amp;D is initiated, including analytical and laboratory studies to validate predictions.</a:t>
                      </a:r>
                      <a:endParaRPr lang="en-GB" sz="1200" b="0" i="0" u="none" strike="noStrike" dirty="0">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168993721"/>
                  </a:ext>
                </a:extLst>
              </a:tr>
              <a:tr h="542513">
                <a:tc>
                  <a:txBody>
                    <a:bodyPr/>
                    <a:lstStyle/>
                    <a:p>
                      <a:pPr algn="ctr" fontAlgn="b"/>
                      <a:r>
                        <a:rPr lang="en-GB" sz="1200" u="none" strike="noStrike" dirty="0">
                          <a:effectLst/>
                        </a:rPr>
                        <a:t>TRL 4</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FFFF00"/>
                    </a:solidFill>
                  </a:tcPr>
                </a:tc>
                <a:tc>
                  <a:txBody>
                    <a:bodyPr/>
                    <a:lstStyle/>
                    <a:p>
                      <a:pPr algn="just" fontAlgn="b"/>
                      <a:r>
                        <a:rPr lang="en-GB" sz="1200" u="none" strike="noStrike">
                          <a:effectLst/>
                        </a:rPr>
                        <a:t>Technology validated in lab – Basic technological components are integrated to establish that they work together.</a:t>
                      </a:r>
                      <a:endParaRPr lang="en-GB" sz="1200" b="0" i="0" u="none" strike="noStrike">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442551653"/>
                  </a:ext>
                </a:extLst>
              </a:tr>
              <a:tr h="542513">
                <a:tc>
                  <a:txBody>
                    <a:bodyPr/>
                    <a:lstStyle/>
                    <a:p>
                      <a:pPr algn="ctr" fontAlgn="b"/>
                      <a:r>
                        <a:rPr lang="en-GB" sz="1200" u="none" strike="noStrike" dirty="0">
                          <a:effectLst/>
                        </a:rPr>
                        <a:t>TRL 5</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FFFF00"/>
                    </a:solidFill>
                  </a:tcPr>
                </a:tc>
                <a:tc>
                  <a:txBody>
                    <a:bodyPr/>
                    <a:lstStyle/>
                    <a:p>
                      <a:pPr algn="just" fontAlgn="b"/>
                      <a:r>
                        <a:rPr lang="en-GB" sz="1200" u="none" strike="noStrike" dirty="0">
                          <a:effectLst/>
                        </a:rPr>
                        <a:t>Technology validated in relevant environment – The technology is tested in a simulated or relevant environment</a:t>
                      </a:r>
                      <a:endParaRPr lang="en-GB" sz="1200" b="0" i="0" u="none" strike="noStrike" dirty="0">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2535511024"/>
                  </a:ext>
                </a:extLst>
              </a:tr>
              <a:tr h="625857">
                <a:tc>
                  <a:txBody>
                    <a:bodyPr/>
                    <a:lstStyle/>
                    <a:p>
                      <a:pPr algn="ctr" fontAlgn="b"/>
                      <a:r>
                        <a:rPr lang="en-GB" sz="1200" u="none" strike="noStrike" dirty="0">
                          <a:effectLst/>
                        </a:rPr>
                        <a:t>TRL 6</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FFFF00"/>
                    </a:solidFill>
                  </a:tcPr>
                </a:tc>
                <a:tc>
                  <a:txBody>
                    <a:bodyPr/>
                    <a:lstStyle/>
                    <a:p>
                      <a:pPr algn="just" fontAlgn="b"/>
                      <a:r>
                        <a:rPr lang="en-GB" sz="1200" u="none" strike="noStrike">
                          <a:effectLst/>
                        </a:rPr>
                        <a:t>Technology demonstrated in relevant environment – A prototype system is tested in an environment similar to the operational one.</a:t>
                      </a:r>
                      <a:endParaRPr lang="en-GB" sz="1200" b="0" i="0" u="none" strike="noStrike">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2791023230"/>
                  </a:ext>
                </a:extLst>
              </a:tr>
              <a:tr h="625857">
                <a:tc>
                  <a:txBody>
                    <a:bodyPr/>
                    <a:lstStyle/>
                    <a:p>
                      <a:pPr algn="ctr" fontAlgn="b"/>
                      <a:r>
                        <a:rPr lang="en-GB" sz="1200" u="none" strike="noStrike" dirty="0">
                          <a:effectLst/>
                        </a:rPr>
                        <a:t>TRL 7</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92D050"/>
                    </a:solidFill>
                  </a:tcPr>
                </a:tc>
                <a:tc>
                  <a:txBody>
                    <a:bodyPr/>
                    <a:lstStyle/>
                    <a:p>
                      <a:pPr algn="just" fontAlgn="b"/>
                      <a:r>
                        <a:rPr lang="en-GB" sz="1200" u="none" strike="noStrike">
                          <a:effectLst/>
                        </a:rPr>
                        <a:t>System prototype demonstration in operational environment – A working prototype is demonstrated in a real operational setting.</a:t>
                      </a:r>
                      <a:endParaRPr lang="en-GB" sz="1200" b="0" i="0" u="none" strike="noStrike">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122288157"/>
                  </a:ext>
                </a:extLst>
              </a:tr>
              <a:tr h="504514">
                <a:tc>
                  <a:txBody>
                    <a:bodyPr/>
                    <a:lstStyle/>
                    <a:p>
                      <a:pPr algn="ctr" fontAlgn="b"/>
                      <a:r>
                        <a:rPr lang="en-GB" sz="1200" u="none" strike="noStrike" dirty="0">
                          <a:effectLst/>
                        </a:rPr>
                        <a:t>TRL 8</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92D050"/>
                    </a:solidFill>
                  </a:tcPr>
                </a:tc>
                <a:tc>
                  <a:txBody>
                    <a:bodyPr/>
                    <a:lstStyle/>
                    <a:p>
                      <a:pPr algn="just" fontAlgn="b"/>
                      <a:r>
                        <a:rPr lang="en-GB" sz="1200" u="none" strike="noStrike">
                          <a:effectLst/>
                        </a:rPr>
                        <a:t>System complete and qualified – The technology is proven to work in its final form and under expected conditions.</a:t>
                      </a:r>
                      <a:endParaRPr lang="en-GB" sz="1200" b="0" i="0" u="none" strike="noStrike">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1256220620"/>
                  </a:ext>
                </a:extLst>
              </a:tr>
              <a:tr h="625857">
                <a:tc>
                  <a:txBody>
                    <a:bodyPr/>
                    <a:lstStyle/>
                    <a:p>
                      <a:pPr algn="ctr" fontAlgn="b"/>
                      <a:r>
                        <a:rPr lang="en-GB" sz="1200" u="none" strike="noStrike" dirty="0">
                          <a:effectLst/>
                        </a:rPr>
                        <a:t>TRL 9</a:t>
                      </a:r>
                      <a:endParaRPr lang="en-GB" sz="1200" b="0" i="0" u="none" strike="noStrike" dirty="0">
                        <a:solidFill>
                          <a:srgbClr val="000000"/>
                        </a:solidFill>
                        <a:effectLst/>
                        <a:latin typeface="Aptos Narrow" panose="020B0004020202020204" pitchFamily="34" charset="0"/>
                      </a:endParaRPr>
                    </a:p>
                  </a:txBody>
                  <a:tcPr marL="8676" marR="8676" marT="8676" marB="0" anchor="b">
                    <a:solidFill>
                      <a:srgbClr val="92D050"/>
                    </a:solidFill>
                  </a:tcPr>
                </a:tc>
                <a:tc>
                  <a:txBody>
                    <a:bodyPr/>
                    <a:lstStyle/>
                    <a:p>
                      <a:pPr algn="just" fontAlgn="b"/>
                      <a:r>
                        <a:rPr lang="en-GB" sz="1200" u="none" strike="noStrike" dirty="0">
                          <a:effectLst/>
                        </a:rPr>
                        <a:t>Actual system proven in operational environment – The technology is fully commercialized and operational in its intended setting.</a:t>
                      </a:r>
                      <a:endParaRPr lang="en-GB" sz="1200" b="0" i="0" u="none" strike="noStrike" dirty="0">
                        <a:solidFill>
                          <a:srgbClr val="000000"/>
                        </a:solidFill>
                        <a:effectLst/>
                        <a:latin typeface="Aptos Narrow" panose="020B0004020202020204" pitchFamily="34" charset="0"/>
                      </a:endParaRPr>
                    </a:p>
                  </a:txBody>
                  <a:tcPr marL="8676" marR="8676" marT="8676" marB="0" anchor="b"/>
                </a:tc>
                <a:extLst>
                  <a:ext uri="{0D108BD9-81ED-4DB2-BD59-A6C34878D82A}">
                    <a16:rowId xmlns:a16="http://schemas.microsoft.com/office/drawing/2014/main" val="2794255169"/>
                  </a:ext>
                </a:extLst>
              </a:tr>
            </a:tbl>
          </a:graphicData>
        </a:graphic>
      </p:graphicFrame>
    </p:spTree>
    <p:extLst>
      <p:ext uri="{BB962C8B-B14F-4D97-AF65-F5344CB8AC3E}">
        <p14:creationId xmlns:p14="http://schemas.microsoft.com/office/powerpoint/2010/main" val="142346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55A06CB-1172-33E9-B54F-3CB8986F7764}"/>
              </a:ext>
            </a:extLst>
          </p:cNvPr>
          <p:cNvSpPr>
            <a:spLocks noGrp="1"/>
          </p:cNvSpPr>
          <p:nvPr>
            <p:ph type="title"/>
          </p:nvPr>
        </p:nvSpPr>
        <p:spPr/>
        <p:txBody>
          <a:bodyPr/>
          <a:lstStyle/>
          <a:p>
            <a:endParaRPr lang="it-IT"/>
          </a:p>
        </p:txBody>
      </p:sp>
      <p:sp>
        <p:nvSpPr>
          <p:cNvPr id="3" name="Segnaposto numero diapositiva 2">
            <a:extLst>
              <a:ext uri="{FF2B5EF4-FFF2-40B4-BE49-F238E27FC236}">
                <a16:creationId xmlns:a16="http://schemas.microsoft.com/office/drawing/2014/main" id="{EC3229DE-B3B8-00ED-B8EE-DAFB9DF53DDA}"/>
              </a:ext>
            </a:extLst>
          </p:cNvPr>
          <p:cNvSpPr>
            <a:spLocks noGrp="1"/>
          </p:cNvSpPr>
          <p:nvPr>
            <p:ph type="sldNum" sz="quarter" idx="12"/>
          </p:nvPr>
        </p:nvSpPr>
        <p:spPr/>
        <p:txBody>
          <a:bodyPr/>
          <a:lstStyle/>
          <a:p>
            <a:fld id="{3A3A6714-3D1F-4857-9904-D935B84167FA}" type="slidenum">
              <a:rPr lang="en-GB" smtClean="0"/>
              <a:pPr/>
              <a:t>12</a:t>
            </a:fld>
            <a:endParaRPr lang="en-GB" dirty="0"/>
          </a:p>
        </p:txBody>
      </p:sp>
      <p:graphicFrame>
        <p:nvGraphicFramePr>
          <p:cNvPr id="5" name="Oggetto 4">
            <a:extLst>
              <a:ext uri="{FF2B5EF4-FFF2-40B4-BE49-F238E27FC236}">
                <a16:creationId xmlns:a16="http://schemas.microsoft.com/office/drawing/2014/main" id="{62653E87-BEF7-82FB-E4AF-0ACD647AB372}"/>
              </a:ext>
            </a:extLst>
          </p:cNvPr>
          <p:cNvGraphicFramePr>
            <a:graphicFrameLocks noChangeAspect="1"/>
          </p:cNvGraphicFramePr>
          <p:nvPr/>
        </p:nvGraphicFramePr>
        <p:xfrm>
          <a:off x="0" y="899760"/>
          <a:ext cx="7662863" cy="5418137"/>
        </p:xfrm>
        <a:graphic>
          <a:graphicData uri="http://schemas.openxmlformats.org/presentationml/2006/ole">
            <mc:AlternateContent xmlns:mc="http://schemas.openxmlformats.org/markup-compatibility/2006">
              <mc:Choice xmlns:v="urn:schemas-microsoft-com:vml" Requires="v">
                <p:oleObj name="Graph" r:id="rId2" imgW="33413452" imgH="23621937" progId="Origin50.Graph">
                  <p:embed/>
                </p:oleObj>
              </mc:Choice>
              <mc:Fallback>
                <p:oleObj name="Graph" r:id="rId2" imgW="33413452" imgH="23621937" progId="Origin50.Graph">
                  <p:embed/>
                  <p:pic>
                    <p:nvPicPr>
                      <p:cNvPr id="5" name="Oggetto 4">
                        <a:extLst>
                          <a:ext uri="{FF2B5EF4-FFF2-40B4-BE49-F238E27FC236}">
                            <a16:creationId xmlns:a16="http://schemas.microsoft.com/office/drawing/2014/main" id="{62653E87-BEF7-82FB-E4AF-0ACD647AB372}"/>
                          </a:ext>
                        </a:extLst>
                      </p:cNvPr>
                      <p:cNvPicPr/>
                      <p:nvPr/>
                    </p:nvPicPr>
                    <p:blipFill>
                      <a:blip r:embed="rId3"/>
                      <a:stretch>
                        <a:fillRect/>
                      </a:stretch>
                    </p:blipFill>
                    <p:spPr>
                      <a:xfrm>
                        <a:off x="0" y="899760"/>
                        <a:ext cx="7662863" cy="5418137"/>
                      </a:xfrm>
                      <a:prstGeom prst="rect">
                        <a:avLst/>
                      </a:prstGeom>
                    </p:spPr>
                  </p:pic>
                </p:oleObj>
              </mc:Fallback>
            </mc:AlternateContent>
          </a:graphicData>
        </a:graphic>
      </p:graphicFrame>
      <p:graphicFrame>
        <p:nvGraphicFramePr>
          <p:cNvPr id="6" name="Oggetto 5">
            <a:extLst>
              <a:ext uri="{FF2B5EF4-FFF2-40B4-BE49-F238E27FC236}">
                <a16:creationId xmlns:a16="http://schemas.microsoft.com/office/drawing/2014/main" id="{058C127E-04E5-0984-5BBF-8D897C7C4EBB}"/>
              </a:ext>
            </a:extLst>
          </p:cNvPr>
          <p:cNvGraphicFramePr>
            <a:graphicFrameLocks noChangeAspect="1"/>
          </p:cNvGraphicFramePr>
          <p:nvPr/>
        </p:nvGraphicFramePr>
        <p:xfrm>
          <a:off x="4939241" y="899760"/>
          <a:ext cx="7662863" cy="5418137"/>
        </p:xfrm>
        <a:graphic>
          <a:graphicData uri="http://schemas.openxmlformats.org/presentationml/2006/ole">
            <mc:AlternateContent xmlns:mc="http://schemas.openxmlformats.org/markup-compatibility/2006">
              <mc:Choice xmlns:v="urn:schemas-microsoft-com:vml" Requires="v">
                <p:oleObj name="Graph" r:id="rId4" imgW="33413452" imgH="23621937" progId="Origin50.Graph">
                  <p:embed/>
                </p:oleObj>
              </mc:Choice>
              <mc:Fallback>
                <p:oleObj name="Graph" r:id="rId4" imgW="33413452" imgH="23621937" progId="Origin50.Graph">
                  <p:embed/>
                  <p:pic>
                    <p:nvPicPr>
                      <p:cNvPr id="6" name="Oggetto 5">
                        <a:extLst>
                          <a:ext uri="{FF2B5EF4-FFF2-40B4-BE49-F238E27FC236}">
                            <a16:creationId xmlns:a16="http://schemas.microsoft.com/office/drawing/2014/main" id="{058C127E-04E5-0984-5BBF-8D897C7C4EBB}"/>
                          </a:ext>
                        </a:extLst>
                      </p:cNvPr>
                      <p:cNvPicPr/>
                      <p:nvPr/>
                    </p:nvPicPr>
                    <p:blipFill>
                      <a:blip r:embed="rId5"/>
                      <a:stretch>
                        <a:fillRect/>
                      </a:stretch>
                    </p:blipFill>
                    <p:spPr>
                      <a:xfrm>
                        <a:off x="4939241" y="899760"/>
                        <a:ext cx="7662863" cy="5418137"/>
                      </a:xfrm>
                      <a:prstGeom prst="rect">
                        <a:avLst/>
                      </a:prstGeom>
                    </p:spPr>
                  </p:pic>
                </p:oleObj>
              </mc:Fallback>
            </mc:AlternateContent>
          </a:graphicData>
        </a:graphic>
      </p:graphicFrame>
    </p:spTree>
    <p:extLst>
      <p:ext uri="{BB962C8B-B14F-4D97-AF65-F5344CB8AC3E}">
        <p14:creationId xmlns:p14="http://schemas.microsoft.com/office/powerpoint/2010/main" val="1184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CFC8543-8785-D35D-7158-EA0065D16B8C}"/>
              </a:ext>
            </a:extLst>
          </p:cNvPr>
          <p:cNvSpPr>
            <a:spLocks noGrp="1"/>
          </p:cNvSpPr>
          <p:nvPr>
            <p:ph type="title"/>
          </p:nvPr>
        </p:nvSpPr>
        <p:spPr>
          <a:xfrm>
            <a:off x="414670" y="1402681"/>
            <a:ext cx="10515600" cy="1325563"/>
          </a:xfrm>
        </p:spPr>
        <p:txBody>
          <a:bodyPr>
            <a:normAutofit fontScale="90000"/>
          </a:bodyPr>
          <a:lstStyle/>
          <a:p>
            <a:r>
              <a:rPr lang="it-IT" dirty="0"/>
              <a:t>E carica degli spazi fase completamente diversi.</a:t>
            </a:r>
            <a:br>
              <a:rPr lang="it-IT" dirty="0"/>
            </a:br>
            <a:r>
              <a:rPr lang="it-IT" dirty="0"/>
              <a:t>Queste sono le distribuzioni sul picco di corrente:</a:t>
            </a:r>
            <a:br>
              <a:rPr lang="it-IT" dirty="0"/>
            </a:br>
            <a:r>
              <a:rPr lang="it-IT" dirty="0"/>
              <a:t>con le slice                           con le particelle</a:t>
            </a:r>
            <a:br>
              <a:rPr lang="it-IT" dirty="0"/>
            </a:br>
            <a:br>
              <a:rPr lang="it-IT" dirty="0"/>
            </a:br>
            <a:br>
              <a:rPr lang="it-IT" dirty="0"/>
            </a:br>
            <a:r>
              <a:rPr lang="it-IT" dirty="0"/>
              <a:t> </a:t>
            </a:r>
          </a:p>
        </p:txBody>
      </p:sp>
      <p:sp>
        <p:nvSpPr>
          <p:cNvPr id="2" name="Segnaposto contenuto 1">
            <a:extLst>
              <a:ext uri="{FF2B5EF4-FFF2-40B4-BE49-F238E27FC236}">
                <a16:creationId xmlns:a16="http://schemas.microsoft.com/office/drawing/2014/main" id="{16F17BBA-08E8-B7D8-DEE8-B5EB00AE163B}"/>
              </a:ext>
            </a:extLst>
          </p:cNvPr>
          <p:cNvSpPr>
            <a:spLocks noGrp="1"/>
          </p:cNvSpPr>
          <p:nvPr>
            <p:ph idx="1"/>
          </p:nvPr>
        </p:nvSpPr>
        <p:spPr/>
        <p:txBody>
          <a:bodyPr/>
          <a:lstStyle/>
          <a:p>
            <a:endParaRPr lang="it-IT" dirty="0"/>
          </a:p>
          <a:p>
            <a:pPr marL="0" indent="0">
              <a:buNone/>
            </a:pPr>
            <a:endParaRPr lang="it-IT" dirty="0"/>
          </a:p>
        </p:txBody>
      </p:sp>
      <p:sp>
        <p:nvSpPr>
          <p:cNvPr id="3" name="Segnaposto numero diapositiva 2">
            <a:extLst>
              <a:ext uri="{FF2B5EF4-FFF2-40B4-BE49-F238E27FC236}">
                <a16:creationId xmlns:a16="http://schemas.microsoft.com/office/drawing/2014/main" id="{1C93C05C-A615-5345-AA9B-B6D2A8F2D837}"/>
              </a:ext>
            </a:extLst>
          </p:cNvPr>
          <p:cNvSpPr>
            <a:spLocks noGrp="1"/>
          </p:cNvSpPr>
          <p:nvPr>
            <p:ph type="sldNum" sz="quarter" idx="12"/>
          </p:nvPr>
        </p:nvSpPr>
        <p:spPr/>
        <p:txBody>
          <a:bodyPr/>
          <a:lstStyle/>
          <a:p>
            <a:fld id="{3A3A6714-3D1F-4857-9904-D935B84167FA}" type="slidenum">
              <a:rPr lang="en-GB" smtClean="0"/>
              <a:pPr/>
              <a:t>13</a:t>
            </a:fld>
            <a:endParaRPr lang="en-GB" dirty="0"/>
          </a:p>
        </p:txBody>
      </p:sp>
      <p:pic>
        <p:nvPicPr>
          <p:cNvPr id="11" name="Immagine 10">
            <a:extLst>
              <a:ext uri="{FF2B5EF4-FFF2-40B4-BE49-F238E27FC236}">
                <a16:creationId xmlns:a16="http://schemas.microsoft.com/office/drawing/2014/main" id="{FC055BAB-3FEF-A8E8-4FA9-7D1F039FFA22}"/>
              </a:ext>
            </a:extLst>
          </p:cNvPr>
          <p:cNvPicPr>
            <a:picLocks noChangeAspect="1"/>
          </p:cNvPicPr>
          <p:nvPr/>
        </p:nvPicPr>
        <p:blipFill>
          <a:blip r:embed="rId2"/>
          <a:srcRect l="23684" t="20782" r="29059" b="12315"/>
          <a:stretch/>
        </p:blipFill>
        <p:spPr>
          <a:xfrm>
            <a:off x="414670" y="2969312"/>
            <a:ext cx="4563444" cy="3107990"/>
          </a:xfrm>
          <a:prstGeom prst="rect">
            <a:avLst/>
          </a:prstGeom>
        </p:spPr>
      </p:pic>
      <p:pic>
        <p:nvPicPr>
          <p:cNvPr id="13" name="Immagine 12">
            <a:extLst>
              <a:ext uri="{FF2B5EF4-FFF2-40B4-BE49-F238E27FC236}">
                <a16:creationId xmlns:a16="http://schemas.microsoft.com/office/drawing/2014/main" id="{13BBCE1C-2C35-B521-5E9D-FD3DACED1120}"/>
              </a:ext>
            </a:extLst>
          </p:cNvPr>
          <p:cNvPicPr>
            <a:picLocks noChangeAspect="1"/>
          </p:cNvPicPr>
          <p:nvPr/>
        </p:nvPicPr>
        <p:blipFill>
          <a:blip r:embed="rId3"/>
          <a:srcRect l="23871" t="20782" r="28451" b="13075"/>
          <a:stretch/>
        </p:blipFill>
        <p:spPr>
          <a:xfrm>
            <a:off x="6072351" y="2904196"/>
            <a:ext cx="4657061" cy="3107990"/>
          </a:xfrm>
          <a:prstGeom prst="rect">
            <a:avLst/>
          </a:prstGeom>
        </p:spPr>
      </p:pic>
    </p:spTree>
    <p:extLst>
      <p:ext uri="{BB962C8B-B14F-4D97-AF65-F5344CB8AC3E}">
        <p14:creationId xmlns:p14="http://schemas.microsoft.com/office/powerpoint/2010/main" val="206066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D74EA-B22B-10EC-E713-B606194F7B5B}"/>
              </a:ext>
            </a:extLst>
          </p:cNvPr>
          <p:cNvSpPr>
            <a:spLocks noGrp="1"/>
          </p:cNvSpPr>
          <p:nvPr>
            <p:ph type="title"/>
          </p:nvPr>
        </p:nvSpPr>
        <p:spPr>
          <a:xfrm>
            <a:off x="308344" y="365125"/>
            <a:ext cx="11663916" cy="1325563"/>
          </a:xfrm>
        </p:spPr>
        <p:txBody>
          <a:bodyPr>
            <a:noAutofit/>
          </a:bodyPr>
          <a:lstStyle/>
          <a:p>
            <a:r>
              <a:rPr lang="it-IT" sz="3200" dirty="0"/>
              <a:t>Quale delle due corrisponde al fascio che stiamo simulando?</a:t>
            </a:r>
            <a:br>
              <a:rPr lang="it-IT" sz="3200" dirty="0"/>
            </a:br>
            <a:r>
              <a:rPr lang="it-IT" sz="3200" dirty="0"/>
              <a:t>Analizzando direttamente il fascio di Cristina abbiamo sul picco di corrente in un intervallo analogo a quello usato da Genesis (32 nm):</a:t>
            </a:r>
          </a:p>
        </p:txBody>
      </p:sp>
      <p:sp>
        <p:nvSpPr>
          <p:cNvPr id="5" name="Segnaposto numero diapositiva 4">
            <a:extLst>
              <a:ext uri="{FF2B5EF4-FFF2-40B4-BE49-F238E27FC236}">
                <a16:creationId xmlns:a16="http://schemas.microsoft.com/office/drawing/2014/main" id="{7B1821D6-7DD1-698B-7BC8-49D7CAB17805}"/>
              </a:ext>
            </a:extLst>
          </p:cNvPr>
          <p:cNvSpPr>
            <a:spLocks noGrp="1"/>
          </p:cNvSpPr>
          <p:nvPr>
            <p:ph type="sldNum" sz="quarter" idx="12"/>
          </p:nvPr>
        </p:nvSpPr>
        <p:spPr/>
        <p:txBody>
          <a:bodyPr/>
          <a:lstStyle/>
          <a:p>
            <a:fld id="{F7A1A58B-7BA1-7E42-8231-6D1CB1C760B1}" type="slidenum">
              <a:rPr lang="en-US" smtClean="0"/>
              <a:pPr/>
              <a:t>14</a:t>
            </a:fld>
            <a:endParaRPr lang="en-US"/>
          </a:p>
        </p:txBody>
      </p:sp>
      <p:pic>
        <p:nvPicPr>
          <p:cNvPr id="7" name="Immagine 6" descr="Immagine che contiene testo, diagramma, Diagramma, linea&#10;&#10;Descrizione generata automaticamente">
            <a:extLst>
              <a:ext uri="{FF2B5EF4-FFF2-40B4-BE49-F238E27FC236}">
                <a16:creationId xmlns:a16="http://schemas.microsoft.com/office/drawing/2014/main" id="{2D0A7AE0-D76D-8B74-AC85-EE181FB58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32" y="2177930"/>
            <a:ext cx="5221736" cy="3689432"/>
          </a:xfrm>
          <a:prstGeom prst="rect">
            <a:avLst/>
          </a:prstGeom>
        </p:spPr>
      </p:pic>
      <p:sp>
        <p:nvSpPr>
          <p:cNvPr id="8" name="Ovale 7">
            <a:extLst>
              <a:ext uri="{FF2B5EF4-FFF2-40B4-BE49-F238E27FC236}">
                <a16:creationId xmlns:a16="http://schemas.microsoft.com/office/drawing/2014/main" id="{A71A6010-DCB8-FEF1-C3E4-52551020534B}"/>
              </a:ext>
            </a:extLst>
          </p:cNvPr>
          <p:cNvSpPr/>
          <p:nvPr/>
        </p:nvSpPr>
        <p:spPr>
          <a:xfrm>
            <a:off x="1596308" y="4570190"/>
            <a:ext cx="712381" cy="978196"/>
          </a:xfrm>
          <a:prstGeom prst="ellipse">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290206C4-33E1-61A1-8096-2A47BFDB5E3F}"/>
              </a:ext>
            </a:extLst>
          </p:cNvPr>
          <p:cNvSpPr/>
          <p:nvPr/>
        </p:nvSpPr>
        <p:spPr>
          <a:xfrm>
            <a:off x="4268624" y="4711958"/>
            <a:ext cx="712381" cy="978196"/>
          </a:xfrm>
          <a:prstGeom prst="ellipse">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2F21FDF-65D9-1E42-73D5-4CEB27130346}"/>
              </a:ext>
            </a:extLst>
          </p:cNvPr>
          <p:cNvSpPr txBox="1"/>
          <p:nvPr/>
        </p:nvSpPr>
        <p:spPr>
          <a:xfrm>
            <a:off x="3045726" y="2244615"/>
            <a:ext cx="8888972" cy="1200329"/>
          </a:xfrm>
          <a:prstGeom prst="rect">
            <a:avLst/>
          </a:prstGeom>
          <a:noFill/>
        </p:spPr>
        <p:txBody>
          <a:bodyPr wrap="none" rtlCol="0">
            <a:spAutoFit/>
          </a:bodyPr>
          <a:lstStyle/>
          <a:p>
            <a:r>
              <a:rPr lang="it-IT" sz="2400" b="1" dirty="0">
                <a:solidFill>
                  <a:srgbClr val="FF0000"/>
                </a:solidFill>
              </a:rPr>
              <a:t>Eliminando i gruppi di particelle satelliti,</a:t>
            </a:r>
          </a:p>
          <a:p>
            <a:r>
              <a:rPr lang="it-IT" sz="2400" b="1" dirty="0">
                <a:solidFill>
                  <a:srgbClr val="FF0000"/>
                </a:solidFill>
              </a:rPr>
              <a:t>l’energy spread del picco centrale è </a:t>
            </a:r>
            <a:r>
              <a:rPr lang="it-IT" sz="2400" b="1" dirty="0" err="1">
                <a:solidFill>
                  <a:srgbClr val="FF0000"/>
                </a:solidFill>
              </a:rPr>
              <a:t>delta_gamma</a:t>
            </a:r>
            <a:r>
              <a:rPr lang="it-IT" sz="2400" b="1" dirty="0">
                <a:solidFill>
                  <a:srgbClr val="FF0000"/>
                </a:solidFill>
              </a:rPr>
              <a:t>=0.7</a:t>
            </a:r>
          </a:p>
          <a:p>
            <a:r>
              <a:rPr lang="it-IT" sz="2400" b="1">
                <a:solidFill>
                  <a:srgbClr val="FF0000"/>
                </a:solidFill>
              </a:rPr>
              <a:t>invece </a:t>
            </a:r>
            <a:r>
              <a:rPr lang="it-IT" sz="2400" b="1" dirty="0">
                <a:solidFill>
                  <a:srgbClr val="FF0000"/>
                </a:solidFill>
              </a:rPr>
              <a:t>che 5 </a:t>
            </a:r>
          </a:p>
        </p:txBody>
      </p:sp>
    </p:spTree>
    <p:extLst>
      <p:ext uri="{BB962C8B-B14F-4D97-AF65-F5344CB8AC3E}">
        <p14:creationId xmlns:p14="http://schemas.microsoft.com/office/powerpoint/2010/main" val="65912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CA77FC-5C0A-AC97-6DB9-35EF843705A5}"/>
              </a:ext>
            </a:extLst>
          </p:cNvPr>
          <p:cNvSpPr>
            <a:spLocks noGrp="1"/>
          </p:cNvSpPr>
          <p:nvPr>
            <p:ph type="title"/>
          </p:nvPr>
        </p:nvSpPr>
        <p:spPr>
          <a:xfrm>
            <a:off x="-1" y="365125"/>
            <a:ext cx="11685181" cy="1325563"/>
          </a:xfrm>
        </p:spPr>
        <p:txBody>
          <a:bodyPr>
            <a:normAutofit/>
          </a:bodyPr>
          <a:lstStyle/>
          <a:p>
            <a:r>
              <a:rPr lang="it-IT" dirty="0"/>
              <a:t>Quindi possiamo concludere che la rilettura corretta che </a:t>
            </a:r>
            <a:r>
              <a:rPr lang="it-IT" dirty="0" err="1"/>
              <a:t>genesis</a:t>
            </a:r>
            <a:r>
              <a:rPr lang="it-IT" dirty="0"/>
              <a:t> dà dello spazio fase è quella con particelle e non con le slice.</a:t>
            </a:r>
            <a:br>
              <a:rPr lang="it-IT" dirty="0"/>
            </a:br>
            <a:endParaRPr lang="it-IT" dirty="0"/>
          </a:p>
        </p:txBody>
      </p:sp>
      <p:sp>
        <p:nvSpPr>
          <p:cNvPr id="3" name="Segnaposto contenuto 2">
            <a:extLst>
              <a:ext uri="{FF2B5EF4-FFF2-40B4-BE49-F238E27FC236}">
                <a16:creationId xmlns:a16="http://schemas.microsoft.com/office/drawing/2014/main" id="{A2267E50-FD9A-CB47-AAE9-6F3D4FCA73F4}"/>
              </a:ext>
            </a:extLst>
          </p:cNvPr>
          <p:cNvSpPr>
            <a:spLocks noGrp="1"/>
          </p:cNvSpPr>
          <p:nvPr>
            <p:ph idx="1"/>
          </p:nvPr>
        </p:nvSpPr>
        <p:spPr/>
        <p:txBody>
          <a:bodyPr/>
          <a:lstStyle/>
          <a:p>
            <a:r>
              <a:rPr lang="it-IT" dirty="0"/>
              <a:t>Questa analisi giustifica anche perché nel caso con le slices la radiazione non sale. L’energy spread valutato da </a:t>
            </a:r>
            <a:r>
              <a:rPr lang="it-IT" dirty="0" err="1"/>
              <a:t>genesis</a:t>
            </a:r>
            <a:r>
              <a:rPr lang="it-IT" dirty="0"/>
              <a:t> in modalità slice è almeno 8 volte quello effettivo valutato in modalità particelle </a:t>
            </a:r>
            <a:r>
              <a:rPr lang="it-IT"/>
              <a:t>che elimina </a:t>
            </a:r>
            <a:r>
              <a:rPr lang="it-IT" dirty="0"/>
              <a:t>correttamente le code.</a:t>
            </a:r>
          </a:p>
        </p:txBody>
      </p:sp>
      <p:sp>
        <p:nvSpPr>
          <p:cNvPr id="4" name="Segnaposto piè di pagina 3">
            <a:extLst>
              <a:ext uri="{FF2B5EF4-FFF2-40B4-BE49-F238E27FC236}">
                <a16:creationId xmlns:a16="http://schemas.microsoft.com/office/drawing/2014/main" id="{93831E6E-0BB6-BD5A-19E7-1FB5FE82034C}"/>
              </a:ext>
            </a:extLst>
          </p:cNvPr>
          <p:cNvSpPr>
            <a:spLocks noGrp="1"/>
          </p:cNvSpPr>
          <p:nvPr>
            <p:ph type="ftr" sz="quarter" idx="11"/>
          </p:nvPr>
        </p:nvSpPr>
        <p:spPr>
          <a:xfrm>
            <a:off x="3216000" y="6129203"/>
            <a:ext cx="5760000" cy="365125"/>
          </a:xfrm>
          <a:prstGeom prst="rect">
            <a:avLst/>
          </a:prstGeom>
        </p:spPr>
        <p:txBody>
          <a:bodyPr vert="horz" lIns="91440" tIns="45720" rIns="91440" bIns="45720" rtlCol="0" anchor="ctr"/>
          <a:lstStyle>
            <a:defPPr>
              <a:defRPr lang="en-US"/>
            </a:defPPr>
            <a:lvl1pPr marL="0" algn="ctr" defTabSz="914264" rtl="0" eaLnBrk="1" latinLnBrk="0" hangingPunct="1">
              <a:defRPr sz="1200" kern="1200">
                <a:solidFill>
                  <a:schemeClr val="accent5"/>
                </a:solidFill>
                <a:latin typeface="Montserrat" panose="00000500000000000000" pitchFamily="2" charset="0"/>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a:lstStyle>
          <a:p>
            <a:r>
              <a:rPr lang="en-US"/>
              <a:t>R. Assmann &amp; M. Ferrario – iFAST WP6 – Closing of EAAC 2023</a:t>
            </a:r>
            <a:endParaRPr lang="en-US" dirty="0"/>
          </a:p>
        </p:txBody>
      </p:sp>
      <p:sp>
        <p:nvSpPr>
          <p:cNvPr id="5" name="Segnaposto numero diapositiva 4">
            <a:extLst>
              <a:ext uri="{FF2B5EF4-FFF2-40B4-BE49-F238E27FC236}">
                <a16:creationId xmlns:a16="http://schemas.microsoft.com/office/drawing/2014/main" id="{8CB56E5B-0C62-D7CE-A25A-8328EBD4DBF4}"/>
              </a:ext>
            </a:extLst>
          </p:cNvPr>
          <p:cNvSpPr>
            <a:spLocks noGrp="1"/>
          </p:cNvSpPr>
          <p:nvPr>
            <p:ph type="sldNum" sz="quarter" idx="12"/>
          </p:nvPr>
        </p:nvSpPr>
        <p:spPr/>
        <p:txBody>
          <a:bodyPr/>
          <a:lstStyle/>
          <a:p>
            <a:fld id="{F7A1A58B-7BA1-7E42-8231-6D1CB1C760B1}" type="slidenum">
              <a:rPr lang="en-US" smtClean="0"/>
              <a:pPr/>
              <a:t>15</a:t>
            </a:fld>
            <a:endParaRPr lang="en-US"/>
          </a:p>
        </p:txBody>
      </p:sp>
    </p:spTree>
    <p:extLst>
      <p:ext uri="{BB962C8B-B14F-4D97-AF65-F5344CB8AC3E}">
        <p14:creationId xmlns:p14="http://schemas.microsoft.com/office/powerpoint/2010/main" val="8752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634-C59D-9173-4287-7728BFB27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B89228-D8F0-B03B-7FB8-67AB8F9C7111}"/>
              </a:ext>
            </a:extLst>
          </p:cNvPr>
          <p:cNvSpPr>
            <a:spLocks noGrp="1"/>
          </p:cNvSpPr>
          <p:nvPr>
            <p:ph type="title"/>
          </p:nvPr>
        </p:nvSpPr>
        <p:spPr/>
        <p:txBody>
          <a:bodyPr/>
          <a:lstStyle/>
          <a:p>
            <a:r>
              <a:rPr lang="en-IT" dirty="0"/>
              <a:t>My Area</a:t>
            </a:r>
          </a:p>
        </p:txBody>
      </p:sp>
      <p:pic>
        <p:nvPicPr>
          <p:cNvPr id="4" name="Picture 3">
            <a:extLst>
              <a:ext uri="{FF2B5EF4-FFF2-40B4-BE49-F238E27FC236}">
                <a16:creationId xmlns:a16="http://schemas.microsoft.com/office/drawing/2014/main" id="{88E68D00-31BD-10BA-6178-64583E1D5F0D}"/>
              </a:ext>
            </a:extLst>
          </p:cNvPr>
          <p:cNvPicPr>
            <a:picLocks noChangeAspect="1"/>
          </p:cNvPicPr>
          <p:nvPr/>
        </p:nvPicPr>
        <p:blipFill>
          <a:blip r:embed="rId2"/>
          <a:srcRect t="18316" b="26000"/>
          <a:stretch/>
        </p:blipFill>
        <p:spPr>
          <a:xfrm>
            <a:off x="275587" y="1670859"/>
            <a:ext cx="11379570" cy="3735976"/>
          </a:xfrm>
          <a:prstGeom prst="rect">
            <a:avLst/>
          </a:prstGeom>
        </p:spPr>
      </p:pic>
      <p:sp>
        <p:nvSpPr>
          <p:cNvPr id="7" name="Doughnut 6">
            <a:extLst>
              <a:ext uri="{FF2B5EF4-FFF2-40B4-BE49-F238E27FC236}">
                <a16:creationId xmlns:a16="http://schemas.microsoft.com/office/drawing/2014/main" id="{4BD3E75E-F134-FEC5-D040-600661C81234}"/>
              </a:ext>
            </a:extLst>
          </p:cNvPr>
          <p:cNvSpPr/>
          <p:nvPr/>
        </p:nvSpPr>
        <p:spPr>
          <a:xfrm>
            <a:off x="1111170" y="2997843"/>
            <a:ext cx="5868364" cy="431157"/>
          </a:xfrm>
          <a:prstGeom prst="donut">
            <a:avLst>
              <a:gd name="adj" fmla="val 69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
        <p:nvSpPr>
          <p:cNvPr id="2" name="Segnaposto piè di pagina 1">
            <a:extLst>
              <a:ext uri="{FF2B5EF4-FFF2-40B4-BE49-F238E27FC236}">
                <a16:creationId xmlns:a16="http://schemas.microsoft.com/office/drawing/2014/main" id="{1134C629-1C2D-E60F-5AE0-21704DA10326}"/>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5" name="Segnaposto numero diapositiva 4">
            <a:extLst>
              <a:ext uri="{FF2B5EF4-FFF2-40B4-BE49-F238E27FC236}">
                <a16:creationId xmlns:a16="http://schemas.microsoft.com/office/drawing/2014/main" id="{37A0B986-95AD-534B-6CF0-4396FF7189E5}"/>
              </a:ext>
            </a:extLst>
          </p:cNvPr>
          <p:cNvSpPr>
            <a:spLocks noGrp="1"/>
          </p:cNvSpPr>
          <p:nvPr>
            <p:ph type="sldNum" sz="quarter" idx="12"/>
          </p:nvPr>
        </p:nvSpPr>
        <p:spPr/>
        <p:txBody>
          <a:bodyPr/>
          <a:lstStyle/>
          <a:p>
            <a:fld id="{3A3A6714-3D1F-4857-9904-D935B84167FA}" type="slidenum">
              <a:rPr lang="en-GB" smtClean="0"/>
              <a:pPr/>
              <a:t>2</a:t>
            </a:fld>
            <a:endParaRPr lang="en-GB"/>
          </a:p>
        </p:txBody>
      </p:sp>
    </p:spTree>
    <p:extLst>
      <p:ext uri="{BB962C8B-B14F-4D97-AF65-F5344CB8AC3E}">
        <p14:creationId xmlns:p14="http://schemas.microsoft.com/office/powerpoint/2010/main" val="33192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DD577-466C-BDE1-6092-1C2B4BF137BB}"/>
              </a:ext>
            </a:extLst>
          </p:cNvPr>
          <p:cNvSpPr>
            <a:spLocks noGrp="1"/>
          </p:cNvSpPr>
          <p:nvPr>
            <p:ph type="title"/>
          </p:nvPr>
        </p:nvSpPr>
        <p:spPr>
          <a:xfrm>
            <a:off x="2115126" y="1"/>
            <a:ext cx="7961747" cy="766576"/>
          </a:xfrm>
        </p:spPr>
        <p:txBody>
          <a:bodyPr/>
          <a:lstStyle/>
          <a:p>
            <a:r>
              <a:rPr lang="it-IT" sz="2800" dirty="0" err="1"/>
              <a:t>Chapter</a:t>
            </a:r>
            <a:r>
              <a:rPr lang="it-IT" sz="2800" dirty="0"/>
              <a:t> 05 </a:t>
            </a:r>
            <a:r>
              <a:rPr lang="it-IT" sz="2800" dirty="0" err="1"/>
              <a:t>Description</a:t>
            </a:r>
            <a:endParaRPr lang="en-IT" dirty="0"/>
          </a:p>
        </p:txBody>
      </p:sp>
      <p:grpSp>
        <p:nvGrpSpPr>
          <p:cNvPr id="8" name="Gruppo 7">
            <a:extLst>
              <a:ext uri="{FF2B5EF4-FFF2-40B4-BE49-F238E27FC236}">
                <a16:creationId xmlns:a16="http://schemas.microsoft.com/office/drawing/2014/main" id="{FB5E2DDC-70F8-6F25-D789-36A7768628E8}"/>
              </a:ext>
            </a:extLst>
          </p:cNvPr>
          <p:cNvGrpSpPr>
            <a:grpSpLocks noChangeAspect="1"/>
          </p:cNvGrpSpPr>
          <p:nvPr/>
        </p:nvGrpSpPr>
        <p:grpSpPr>
          <a:xfrm>
            <a:off x="2972175" y="646805"/>
            <a:ext cx="6247647" cy="6048000"/>
            <a:chOff x="87923" y="799341"/>
            <a:chExt cx="7772400" cy="7524044"/>
          </a:xfrm>
        </p:grpSpPr>
        <p:pic>
          <p:nvPicPr>
            <p:cNvPr id="2" name="Immagine 1">
              <a:extLst>
                <a:ext uri="{FF2B5EF4-FFF2-40B4-BE49-F238E27FC236}">
                  <a16:creationId xmlns:a16="http://schemas.microsoft.com/office/drawing/2014/main" id="{FB8D6CA5-474E-C148-6A4B-070C463DF84A}"/>
                </a:ext>
              </a:extLst>
            </p:cNvPr>
            <p:cNvPicPr>
              <a:picLocks noChangeAspect="1"/>
            </p:cNvPicPr>
            <p:nvPr/>
          </p:nvPicPr>
          <p:blipFill>
            <a:blip r:embed="rId2"/>
            <a:srcRect b="-206"/>
            <a:stretch>
              <a:fillRect/>
            </a:stretch>
          </p:blipFill>
          <p:spPr>
            <a:xfrm>
              <a:off x="87923" y="1535029"/>
              <a:ext cx="7772400" cy="6788356"/>
            </a:xfrm>
            <a:prstGeom prst="rect">
              <a:avLst/>
            </a:prstGeom>
          </p:spPr>
        </p:pic>
        <p:pic>
          <p:nvPicPr>
            <p:cNvPr id="4" name="Immagine 3">
              <a:extLst>
                <a:ext uri="{FF2B5EF4-FFF2-40B4-BE49-F238E27FC236}">
                  <a16:creationId xmlns:a16="http://schemas.microsoft.com/office/drawing/2014/main" id="{9D121493-0267-FD91-2C7D-87F7E5DA962E}"/>
                </a:ext>
              </a:extLst>
            </p:cNvPr>
            <p:cNvPicPr>
              <a:picLocks noChangeAspect="1"/>
            </p:cNvPicPr>
            <p:nvPr/>
          </p:nvPicPr>
          <p:blipFill>
            <a:blip r:embed="rId3"/>
            <a:stretch>
              <a:fillRect/>
            </a:stretch>
          </p:blipFill>
          <p:spPr>
            <a:xfrm>
              <a:off x="87923" y="799341"/>
              <a:ext cx="7772400" cy="806026"/>
            </a:xfrm>
            <a:prstGeom prst="rect">
              <a:avLst/>
            </a:prstGeom>
          </p:spPr>
        </p:pic>
      </p:grpSp>
      <p:sp>
        <p:nvSpPr>
          <p:cNvPr id="9" name="Segnaposto piè di pagina 8">
            <a:extLst>
              <a:ext uri="{FF2B5EF4-FFF2-40B4-BE49-F238E27FC236}">
                <a16:creationId xmlns:a16="http://schemas.microsoft.com/office/drawing/2014/main" id="{A4B8C854-3948-BCEA-CCAA-B81D0A63A521}"/>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10" name="Segnaposto numero diapositiva 9">
            <a:extLst>
              <a:ext uri="{FF2B5EF4-FFF2-40B4-BE49-F238E27FC236}">
                <a16:creationId xmlns:a16="http://schemas.microsoft.com/office/drawing/2014/main" id="{44DE3509-C4CF-EC0D-4F93-1061BC31E7E6}"/>
              </a:ext>
            </a:extLst>
          </p:cNvPr>
          <p:cNvSpPr>
            <a:spLocks noGrp="1"/>
          </p:cNvSpPr>
          <p:nvPr>
            <p:ph type="sldNum" sz="quarter" idx="12"/>
          </p:nvPr>
        </p:nvSpPr>
        <p:spPr/>
        <p:txBody>
          <a:bodyPr/>
          <a:lstStyle/>
          <a:p>
            <a:fld id="{3A3A6714-3D1F-4857-9904-D935B84167FA}" type="slidenum">
              <a:rPr lang="en-GB" smtClean="0"/>
              <a:pPr/>
              <a:t>3</a:t>
            </a:fld>
            <a:endParaRPr lang="en-GB"/>
          </a:p>
        </p:txBody>
      </p:sp>
    </p:spTree>
    <p:extLst>
      <p:ext uri="{BB962C8B-B14F-4D97-AF65-F5344CB8AC3E}">
        <p14:creationId xmlns:p14="http://schemas.microsoft.com/office/powerpoint/2010/main" val="113215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egnaposto contenuto 4">
                <a:extLst>
                  <a:ext uri="{FF2B5EF4-FFF2-40B4-BE49-F238E27FC236}">
                    <a16:creationId xmlns:a16="http://schemas.microsoft.com/office/drawing/2014/main" id="{3C25B222-06DF-DFB8-402A-BAFD1EC696C5}"/>
                  </a:ext>
                </a:extLst>
              </p:cNvPr>
              <p:cNvSpPr>
                <a:spLocks noGrp="1"/>
              </p:cNvSpPr>
              <p:nvPr>
                <p:ph idx="1"/>
              </p:nvPr>
            </p:nvSpPr>
            <p:spPr>
              <a:xfrm>
                <a:off x="154611" y="1354219"/>
                <a:ext cx="4370733" cy="3978177"/>
              </a:xfrm>
            </p:spPr>
            <p:txBody>
              <a:bodyPr>
                <a:normAutofit/>
              </a:bodyPr>
              <a:lstStyle/>
              <a:p>
                <a:r>
                  <a:rPr lang="en-US" dirty="0"/>
                  <a:t>Study and feasibility check of the accelerator working points for the generation of an electron beam able to drive FEL radiation emission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it-IT" b="0" i="1" smtClean="0">
                            <a:latin typeface="Cambria Math" panose="02040503050406030204" pitchFamily="18" charset="0"/>
                          </a:rPr>
                          <m:t>𝑟</m:t>
                        </m:r>
                      </m:sub>
                    </m:sSub>
                    <m:r>
                      <a:rPr lang="it-IT" b="0" i="1" smtClean="0">
                        <a:latin typeface="Cambria Math" panose="02040503050406030204" pitchFamily="18" charset="0"/>
                      </a:rPr>
                      <m:t>=4 </m:t>
                    </m:r>
                    <m:r>
                      <a:rPr lang="it-IT" b="0" i="1" smtClean="0">
                        <a:latin typeface="Cambria Math" panose="02040503050406030204" pitchFamily="18" charset="0"/>
                      </a:rPr>
                      <m:t>𝑛𝑚</m:t>
                    </m:r>
                  </m:oMath>
                </a14:m>
                <a:r>
                  <a:rPr lang="en-US" dirty="0"/>
                  <a:t> in the AQUA undulator.</a:t>
                </a:r>
              </a:p>
              <a:p>
                <a:pPr marL="0" indent="319088">
                  <a:buNone/>
                </a:pPr>
                <a:r>
                  <a:rPr lang="en-US" dirty="0"/>
                  <a:t>Innovative topics:</a:t>
                </a:r>
              </a:p>
              <a:p>
                <a:pPr lvl="1"/>
                <a:r>
                  <a:rPr lang="en-US" sz="2000" b="1" dirty="0">
                    <a:solidFill>
                      <a:srgbClr val="FF0000"/>
                    </a:solidFill>
                  </a:rPr>
                  <a:t>PWFA acceleration</a:t>
                </a:r>
              </a:p>
              <a:p>
                <a:pPr lvl="1"/>
                <a:r>
                  <a:rPr lang="en-US" sz="2000" b="1" dirty="0">
                    <a:solidFill>
                      <a:srgbClr val="FF0000"/>
                    </a:solidFill>
                  </a:rPr>
                  <a:t>X-band technology</a:t>
                </a:r>
                <a:endParaRPr lang="en-US" dirty="0"/>
              </a:p>
              <a:p>
                <a:r>
                  <a:rPr lang="en-US" dirty="0"/>
                  <a:t>Provision of technical specifications for the construction of the accelerator. (</a:t>
                </a:r>
                <a:r>
                  <a:rPr lang="en-US" dirty="0" err="1"/>
                  <a:t>nominal+tolerances</a:t>
                </a:r>
                <a:r>
                  <a:rPr lang="en-US" dirty="0"/>
                  <a:t>) </a:t>
                </a:r>
              </a:p>
            </p:txBody>
          </p:sp>
        </mc:Choice>
        <mc:Fallback xmlns="">
          <p:sp>
            <p:nvSpPr>
              <p:cNvPr id="5" name="Segnaposto contenuto 4">
                <a:extLst>
                  <a:ext uri="{FF2B5EF4-FFF2-40B4-BE49-F238E27FC236}">
                    <a16:creationId xmlns:a16="http://schemas.microsoft.com/office/drawing/2014/main" id="{3C25B222-06DF-DFB8-402A-BAFD1EC696C5}"/>
                  </a:ext>
                </a:extLst>
              </p:cNvPr>
              <p:cNvSpPr>
                <a:spLocks noGrp="1" noRot="1" noChangeAspect="1" noMove="1" noResize="1" noEditPoints="1" noAdjustHandles="1" noChangeArrowheads="1" noChangeShapeType="1" noTextEdit="1"/>
              </p:cNvSpPr>
              <p:nvPr>
                <p:ph idx="1"/>
              </p:nvPr>
            </p:nvSpPr>
            <p:spPr>
              <a:xfrm>
                <a:off x="154611" y="1354219"/>
                <a:ext cx="4370733" cy="3978177"/>
              </a:xfrm>
              <a:blipFill>
                <a:blip r:embed="rId3"/>
                <a:stretch>
                  <a:fillRect l="-1449" t="-1905" r="-1159"/>
                </a:stretch>
              </a:blipFill>
            </p:spPr>
            <p:txBody>
              <a:bodyPr/>
              <a:lstStyle/>
              <a:p>
                <a:r>
                  <a:rPr lang="it-IT">
                    <a:noFill/>
                  </a:rPr>
                  <a:t> </a:t>
                </a:r>
              </a:p>
            </p:txBody>
          </p:sp>
        </mc:Fallback>
      </mc:AlternateContent>
      <p:sp>
        <p:nvSpPr>
          <p:cNvPr id="3" name="Titolo 2">
            <a:extLst>
              <a:ext uri="{FF2B5EF4-FFF2-40B4-BE49-F238E27FC236}">
                <a16:creationId xmlns:a16="http://schemas.microsoft.com/office/drawing/2014/main" id="{DB856156-0261-74BE-83D9-8D0C4B377115}"/>
              </a:ext>
            </a:extLst>
          </p:cNvPr>
          <p:cNvSpPr>
            <a:spLocks noGrp="1"/>
          </p:cNvSpPr>
          <p:nvPr>
            <p:ph type="title"/>
          </p:nvPr>
        </p:nvSpPr>
        <p:spPr>
          <a:xfrm>
            <a:off x="-2477613" y="361055"/>
            <a:ext cx="7961747" cy="1325563"/>
          </a:xfrm>
        </p:spPr>
        <p:txBody>
          <a:bodyPr>
            <a:normAutofit/>
          </a:bodyPr>
          <a:lstStyle/>
          <a:p>
            <a:r>
              <a:rPr lang="en-US" sz="3600" dirty="0">
                <a:solidFill>
                  <a:srgbClr val="FFFF00"/>
                </a:solidFill>
              </a:rPr>
              <a:t>GLOBAL GOALS</a:t>
            </a:r>
          </a:p>
        </p:txBody>
      </p:sp>
      <p:sp>
        <p:nvSpPr>
          <p:cNvPr id="4" name="Segnaposto piè di pagina 3">
            <a:extLst>
              <a:ext uri="{FF2B5EF4-FFF2-40B4-BE49-F238E27FC236}">
                <a16:creationId xmlns:a16="http://schemas.microsoft.com/office/drawing/2014/main" id="{D3E78A2C-41DE-9165-BE1E-C042BEADBE8B}"/>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6" name="Segnaposto numero diapositiva 5">
            <a:extLst>
              <a:ext uri="{FF2B5EF4-FFF2-40B4-BE49-F238E27FC236}">
                <a16:creationId xmlns:a16="http://schemas.microsoft.com/office/drawing/2014/main" id="{6E12EF89-AD8E-2F9E-A6C5-2497525BF2BD}"/>
              </a:ext>
            </a:extLst>
          </p:cNvPr>
          <p:cNvSpPr>
            <a:spLocks noGrp="1"/>
          </p:cNvSpPr>
          <p:nvPr>
            <p:ph type="sldNum" sz="quarter" idx="12"/>
          </p:nvPr>
        </p:nvSpPr>
        <p:spPr/>
        <p:txBody>
          <a:bodyPr/>
          <a:lstStyle/>
          <a:p>
            <a:fld id="{3A3A6714-3D1F-4857-9904-D935B84167FA}" type="slidenum">
              <a:rPr lang="en-GB" smtClean="0"/>
              <a:pPr/>
              <a:t>4</a:t>
            </a:fld>
            <a:endParaRPr lang="en-GB"/>
          </a:p>
        </p:txBody>
      </p:sp>
      <mc:AlternateContent xmlns:mc="http://schemas.openxmlformats.org/markup-compatibility/2006" xmlns:a14="http://schemas.microsoft.com/office/drawing/2010/main">
        <mc:Choice Requires="a14">
          <p:graphicFrame>
            <p:nvGraphicFramePr>
              <p:cNvPr id="7" name="Tabella 6">
                <a:extLst>
                  <a:ext uri="{FF2B5EF4-FFF2-40B4-BE49-F238E27FC236}">
                    <a16:creationId xmlns:a16="http://schemas.microsoft.com/office/drawing/2014/main" id="{9D89EF01-5472-D939-E898-EDA460BF6675}"/>
                  </a:ext>
                </a:extLst>
              </p:cNvPr>
              <p:cNvGraphicFramePr>
                <a:graphicFrameLocks noGrp="1"/>
              </p:cNvGraphicFramePr>
              <p:nvPr>
                <p:extLst>
                  <p:ext uri="{D42A27DB-BD31-4B8C-83A1-F6EECF244321}">
                    <p14:modId xmlns:p14="http://schemas.microsoft.com/office/powerpoint/2010/main" val="4210461532"/>
                  </p:ext>
                </p:extLst>
              </p:nvPr>
            </p:nvGraphicFramePr>
            <p:xfrm>
              <a:off x="4995512" y="56148"/>
              <a:ext cx="7041877" cy="6250406"/>
            </p:xfrm>
            <a:graphic>
              <a:graphicData uri="http://schemas.openxmlformats.org/drawingml/2006/table">
                <a:tbl>
                  <a:tblPr firstRow="1" bandRow="1">
                    <a:tableStyleId>{5C22544A-7EE6-4342-B048-85BDC9FD1C3A}</a:tableStyleId>
                  </a:tblPr>
                  <a:tblGrid>
                    <a:gridCol w="2810576">
                      <a:extLst>
                        <a:ext uri="{9D8B030D-6E8A-4147-A177-3AD203B41FA5}">
                          <a16:colId xmlns:a16="http://schemas.microsoft.com/office/drawing/2014/main" val="1099789071"/>
                        </a:ext>
                      </a:extLst>
                    </a:gridCol>
                    <a:gridCol w="1183908">
                      <a:extLst>
                        <a:ext uri="{9D8B030D-6E8A-4147-A177-3AD203B41FA5}">
                          <a16:colId xmlns:a16="http://schemas.microsoft.com/office/drawing/2014/main" val="2016301050"/>
                        </a:ext>
                      </a:extLst>
                    </a:gridCol>
                    <a:gridCol w="1463040">
                      <a:extLst>
                        <a:ext uri="{9D8B030D-6E8A-4147-A177-3AD203B41FA5}">
                          <a16:colId xmlns:a16="http://schemas.microsoft.com/office/drawing/2014/main" val="992330894"/>
                        </a:ext>
                      </a:extLst>
                    </a:gridCol>
                    <a:gridCol w="1584353">
                      <a:extLst>
                        <a:ext uri="{9D8B030D-6E8A-4147-A177-3AD203B41FA5}">
                          <a16:colId xmlns:a16="http://schemas.microsoft.com/office/drawing/2014/main" val="542426210"/>
                        </a:ext>
                      </a:extLst>
                    </a:gridCol>
                  </a:tblGrid>
                  <a:tr h="376978">
                    <a:tc>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Units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4"/>
                              </a:solidFill>
                              <a:effectLst/>
                              <a:uLnTx/>
                              <a:uFillTx/>
                              <a:latin typeface="+mn-lt"/>
                              <a:ea typeface="+mn-ea"/>
                              <a:cs typeface="+mn-cs"/>
                            </a:rPr>
                            <a:t>PWFA</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n-lt"/>
                              <a:ea typeface="+mn-ea"/>
                              <a:cs typeface="+mn-cs"/>
                            </a:rPr>
                            <a:t>Full RF</a:t>
                          </a:r>
                        </a:p>
                      </a:txBody>
                      <a:tcPr/>
                    </a:tc>
                    <a:extLst>
                      <a:ext uri="{0D108BD9-81ED-4DB2-BD59-A6C34878D82A}">
                        <a16:rowId xmlns:a16="http://schemas.microsoft.com/office/drawing/2014/main" val="522799035"/>
                      </a:ext>
                    </a:extLst>
                  </a:tr>
                  <a:tr h="414676">
                    <a:tc>
                      <a:txBody>
                        <a:bodyPr/>
                        <a:lstStyle/>
                        <a:p>
                          <a:endParaRPr lang="en-US" dirty="0"/>
                        </a:p>
                      </a:txBody>
                      <a:tcPr/>
                    </a:tc>
                    <a:tc>
                      <a:txBody>
                        <a:bodyPr/>
                        <a:lstStyle/>
                        <a:p>
                          <a:endParaRPr lang="en-US" dirty="0"/>
                        </a:p>
                      </a:txBody>
                      <a:tcPr/>
                    </a:tc>
                    <a:tc>
                      <a:txBody>
                        <a:bodyPr/>
                        <a:lstStyle/>
                        <a:p>
                          <a:pPr algn="ctr"/>
                          <a:r>
                            <a:rPr lang="en-US" dirty="0"/>
                            <a:t>30 </a:t>
                          </a:r>
                          <a:r>
                            <a:rPr lang="en-US" dirty="0" err="1"/>
                            <a:t>pC</a:t>
                          </a:r>
                          <a:endParaRPr lang="en-US" dirty="0"/>
                        </a:p>
                        <a:p>
                          <a:pPr algn="ctr"/>
                          <a:r>
                            <a:rPr lang="en-US" dirty="0"/>
                            <a:t>with tapering</a:t>
                          </a:r>
                        </a:p>
                      </a:txBody>
                      <a:tcPr>
                        <a:solidFill>
                          <a:schemeClr val="accent2">
                            <a:lumMod val="40000"/>
                            <a:lumOff val="60000"/>
                          </a:schemeClr>
                        </a:solidFill>
                      </a:tcPr>
                    </a:tc>
                    <a:tc>
                      <a:txBody>
                        <a:bodyPr/>
                        <a:lstStyle/>
                        <a:p>
                          <a:pPr algn="ctr"/>
                          <a:r>
                            <a:rPr lang="en-US" dirty="0"/>
                            <a:t>Hybrid</a:t>
                          </a:r>
                        </a:p>
                        <a:p>
                          <a:pPr algn="ctr"/>
                          <a:r>
                            <a:rPr lang="en-US" dirty="0"/>
                            <a:t>compression</a:t>
                          </a:r>
                        </a:p>
                      </a:txBody>
                      <a:tcPr>
                        <a:solidFill>
                          <a:schemeClr val="accent5">
                            <a:lumMod val="40000"/>
                            <a:lumOff val="60000"/>
                          </a:schemeClr>
                        </a:solidFill>
                      </a:tcPr>
                    </a:tc>
                    <a:extLst>
                      <a:ext uri="{0D108BD9-81ED-4DB2-BD59-A6C34878D82A}">
                        <a16:rowId xmlns:a16="http://schemas.microsoft.com/office/drawing/2014/main" val="3849170925"/>
                      </a:ext>
                    </a:extLst>
                  </a:tr>
                  <a:tr h="245036">
                    <a:tc>
                      <a:txBody>
                        <a:bodyPr/>
                        <a:lstStyle/>
                        <a:p>
                          <a:r>
                            <a:rPr lang="en-US" dirty="0"/>
                            <a:t>Electron Energy</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𝐺𝑒𝑉</m:t>
                                </m:r>
                              </m:oMath>
                            </m:oMathPara>
                          </a14:m>
                          <a:endParaRPr lang="en-US" dirty="0"/>
                        </a:p>
                      </a:txBody>
                      <a:tcPr/>
                    </a:tc>
                    <a:tc>
                      <a:txBody>
                        <a:bodyPr/>
                        <a:lstStyle/>
                        <a:p>
                          <a:pPr algn="ctr"/>
                          <a:r>
                            <a:rPr lang="en-US" dirty="0"/>
                            <a:t>1</a:t>
                          </a:r>
                        </a:p>
                      </a:txBody>
                      <a:tcPr>
                        <a:solidFill>
                          <a:schemeClr val="accent2">
                            <a:lumMod val="40000"/>
                            <a:lumOff val="60000"/>
                          </a:schemeClr>
                        </a:solidFill>
                      </a:tcPr>
                    </a:tc>
                    <a:tc>
                      <a:txBody>
                        <a:bodyPr/>
                        <a:lstStyle/>
                        <a:p>
                          <a:pPr algn="ctr"/>
                          <a:r>
                            <a:rPr lang="en-US" dirty="0"/>
                            <a:t>1</a:t>
                          </a:r>
                        </a:p>
                      </a:txBody>
                      <a:tcPr>
                        <a:solidFill>
                          <a:schemeClr val="accent5">
                            <a:lumMod val="40000"/>
                            <a:lumOff val="60000"/>
                          </a:schemeClr>
                        </a:solidFill>
                      </a:tcPr>
                    </a:tc>
                    <a:extLst>
                      <a:ext uri="{0D108BD9-81ED-4DB2-BD59-A6C34878D82A}">
                        <a16:rowId xmlns:a16="http://schemas.microsoft.com/office/drawing/2014/main" val="3073949200"/>
                      </a:ext>
                    </a:extLst>
                  </a:tr>
                  <a:tr h="245036">
                    <a:tc>
                      <a:txBody>
                        <a:bodyPr/>
                        <a:lstStyle/>
                        <a:p>
                          <a:r>
                            <a:rPr lang="en-US" dirty="0"/>
                            <a:t>Repetition rate</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𝐻𝑧</m:t>
                                </m:r>
                              </m:oMath>
                            </m:oMathPara>
                          </a14:m>
                          <a:endParaRPr lang="en-US" dirty="0"/>
                        </a:p>
                      </a:txBody>
                      <a:tcPr/>
                    </a:tc>
                    <a:tc>
                      <a:txBody>
                        <a:bodyPr/>
                        <a:lstStyle/>
                        <a:p>
                          <a:pPr algn="ctr"/>
                          <a:r>
                            <a:rPr lang="en-US" dirty="0"/>
                            <a:t>100</a:t>
                          </a:r>
                        </a:p>
                      </a:txBody>
                      <a:tcPr>
                        <a:solidFill>
                          <a:schemeClr val="accent2">
                            <a:lumMod val="40000"/>
                            <a:lumOff val="60000"/>
                          </a:schemeClr>
                        </a:solidFill>
                      </a:tcPr>
                    </a:tc>
                    <a:tc>
                      <a:txBody>
                        <a:bodyPr/>
                        <a:lstStyle/>
                        <a:p>
                          <a:pPr algn="ctr"/>
                          <a:r>
                            <a:rPr lang="en-US" dirty="0"/>
                            <a:t>100</a:t>
                          </a:r>
                        </a:p>
                      </a:txBody>
                      <a:tcPr>
                        <a:solidFill>
                          <a:schemeClr val="accent5">
                            <a:lumMod val="40000"/>
                            <a:lumOff val="60000"/>
                          </a:schemeClr>
                        </a:solidFill>
                      </a:tcPr>
                    </a:tc>
                    <a:extLst>
                      <a:ext uri="{0D108BD9-81ED-4DB2-BD59-A6C34878D82A}">
                        <a16:rowId xmlns:a16="http://schemas.microsoft.com/office/drawing/2014/main" val="3821475587"/>
                      </a:ext>
                    </a:extLst>
                  </a:tr>
                  <a:tr h="245036">
                    <a:tc>
                      <a:txBody>
                        <a:bodyPr/>
                        <a:lstStyle/>
                        <a:p>
                          <a:r>
                            <a:rPr lang="en-US" dirty="0"/>
                            <a:t>Bunch charge</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𝑝𝐶</m:t>
                                </m:r>
                              </m:oMath>
                            </m:oMathPara>
                          </a14:m>
                          <a:endParaRPr lang="en-US" dirty="0"/>
                        </a:p>
                      </a:txBody>
                      <a:tcPr/>
                    </a:tc>
                    <a:tc>
                      <a:txBody>
                        <a:bodyPr/>
                        <a:lstStyle/>
                        <a:p>
                          <a:pPr algn="ctr"/>
                          <a:r>
                            <a:rPr lang="en-US" dirty="0"/>
                            <a:t>30</a:t>
                          </a:r>
                        </a:p>
                      </a:txBody>
                      <a:tcPr>
                        <a:solidFill>
                          <a:schemeClr val="accent2">
                            <a:lumMod val="40000"/>
                            <a:lumOff val="60000"/>
                          </a:schemeClr>
                        </a:solidFill>
                      </a:tcPr>
                    </a:tc>
                    <a:tc>
                      <a:txBody>
                        <a:bodyPr/>
                        <a:lstStyle/>
                        <a:p>
                          <a:pPr algn="ctr"/>
                          <a:r>
                            <a:rPr lang="en-US" dirty="0"/>
                            <a:t>200</a:t>
                          </a:r>
                        </a:p>
                      </a:txBody>
                      <a:tcPr>
                        <a:solidFill>
                          <a:schemeClr val="accent5">
                            <a:lumMod val="40000"/>
                            <a:lumOff val="60000"/>
                          </a:schemeClr>
                        </a:solidFill>
                      </a:tcPr>
                    </a:tc>
                    <a:extLst>
                      <a:ext uri="{0D108BD9-81ED-4DB2-BD59-A6C34878D82A}">
                        <a16:rowId xmlns:a16="http://schemas.microsoft.com/office/drawing/2014/main" val="969981230"/>
                      </a:ext>
                    </a:extLst>
                  </a:tr>
                  <a:tr h="329666">
                    <a:tc>
                      <a:txBody>
                        <a:bodyPr/>
                        <a:lstStyle/>
                        <a:p>
                          <a:r>
                            <a:rPr lang="en-US" dirty="0"/>
                            <a:t>Peak current at undulator entrance</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𝑘𝐴</m:t>
                                </m:r>
                              </m:oMath>
                            </m:oMathPara>
                          </a14:m>
                          <a:endParaRPr lang="en-US" dirty="0"/>
                        </a:p>
                      </a:txBody>
                      <a:tcPr/>
                    </a:tc>
                    <a:tc>
                      <a:txBody>
                        <a:bodyPr/>
                        <a:lstStyle/>
                        <a:p>
                          <a:pPr algn="ctr"/>
                          <a:r>
                            <a:rPr lang="en-US" dirty="0"/>
                            <a:t>3.3</a:t>
                          </a:r>
                        </a:p>
                      </a:txBody>
                      <a:tcPr>
                        <a:solidFill>
                          <a:schemeClr val="accent2">
                            <a:lumMod val="40000"/>
                            <a:lumOff val="60000"/>
                          </a:schemeClr>
                        </a:solidFill>
                      </a:tcPr>
                    </a:tc>
                    <a:tc>
                      <a:txBody>
                        <a:bodyPr/>
                        <a:lstStyle/>
                        <a:p>
                          <a:pPr algn="ctr"/>
                          <a:r>
                            <a:rPr lang="en-US" dirty="0"/>
                            <a:t>3.4</a:t>
                          </a:r>
                        </a:p>
                      </a:txBody>
                      <a:tcPr>
                        <a:solidFill>
                          <a:schemeClr val="accent5">
                            <a:lumMod val="40000"/>
                            <a:lumOff val="60000"/>
                          </a:schemeClr>
                        </a:solidFill>
                      </a:tcPr>
                    </a:tc>
                    <a:extLst>
                      <a:ext uri="{0D108BD9-81ED-4DB2-BD59-A6C34878D82A}">
                        <a16:rowId xmlns:a16="http://schemas.microsoft.com/office/drawing/2014/main" val="331945681"/>
                      </a:ext>
                    </a:extLst>
                  </a:tr>
                  <a:tr h="414676">
                    <a:tc>
                      <a:txBody>
                        <a:bodyPr/>
                        <a:lstStyle/>
                        <a:p>
                          <a:r>
                            <a:rPr lang="en-US" dirty="0"/>
                            <a:t>RMS bunch length at undulator entrance</a:t>
                          </a:r>
                        </a:p>
                      </a:txBody>
                      <a:tcPr/>
                    </a:tc>
                    <a:tc>
                      <a:txBody>
                        <a:bodyPr/>
                        <a:lstStyle/>
                        <a:p>
                          <a:pPr algn="ctr"/>
                          <a:r>
                            <a:rPr lang="en-US" dirty="0"/>
                            <a:t>𝜇m</a:t>
                          </a:r>
                        </a:p>
                      </a:txBody>
                      <a:tcPr/>
                    </a:tc>
                    <a:tc>
                      <a:txBody>
                        <a:bodyPr/>
                        <a:lstStyle/>
                        <a:p>
                          <a:pPr algn="ctr"/>
                          <a:r>
                            <a:rPr lang="en-US" dirty="0"/>
                            <a:t>1.4</a:t>
                          </a:r>
                        </a:p>
                      </a:txBody>
                      <a:tcPr>
                        <a:solidFill>
                          <a:schemeClr val="accent2">
                            <a:lumMod val="40000"/>
                            <a:lumOff val="60000"/>
                          </a:schemeClr>
                        </a:solidFill>
                      </a:tcPr>
                    </a:tc>
                    <a:tc>
                      <a:txBody>
                        <a:bodyPr/>
                        <a:lstStyle/>
                        <a:p>
                          <a:pPr algn="ctr"/>
                          <a:r>
                            <a:rPr lang="en-US" dirty="0"/>
                            <a:t>16.9</a:t>
                          </a:r>
                        </a:p>
                      </a:txBody>
                      <a:tcPr>
                        <a:solidFill>
                          <a:schemeClr val="accent5">
                            <a:lumMod val="40000"/>
                            <a:lumOff val="60000"/>
                          </a:schemeClr>
                        </a:solidFill>
                      </a:tcPr>
                    </a:tc>
                    <a:extLst>
                      <a:ext uri="{0D108BD9-81ED-4DB2-BD59-A6C34878D82A}">
                        <a16:rowId xmlns:a16="http://schemas.microsoft.com/office/drawing/2014/main" val="3749952705"/>
                      </a:ext>
                    </a:extLst>
                  </a:tr>
                  <a:tr h="245036">
                    <a:tc>
                      <a:txBody>
                        <a:bodyPr/>
                        <a:lstStyle/>
                        <a:p>
                          <a:r>
                            <a:rPr lang="en-US" dirty="0"/>
                            <a:t>RMS normalized emittance (</a:t>
                          </a:r>
                          <a:r>
                            <a:rPr lang="en-US" dirty="0" err="1"/>
                            <a:t>x,y</a:t>
                          </a: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𝑚𝑚</m:t>
                                </m:r>
                                <m:r>
                                  <a:rPr lang="en-US" i="1" dirty="0" smtClean="0">
                                    <a:latin typeface="Cambria Math" panose="02040503050406030204" pitchFamily="18" charset="0"/>
                                  </a:rPr>
                                  <m:t> </m:t>
                                </m:r>
                                <m:r>
                                  <a:rPr lang="en-US" i="1" dirty="0" err="1" smtClean="0">
                                    <a:latin typeface="Cambria Math" panose="02040503050406030204" pitchFamily="18" charset="0"/>
                                  </a:rPr>
                                  <m:t>𝑚𝑟𝑎𝑑</m:t>
                                </m:r>
                              </m:oMath>
                            </m:oMathPara>
                          </a14:m>
                          <a:endParaRPr lang="en-US" dirty="0"/>
                        </a:p>
                      </a:txBody>
                      <a:tcPr/>
                    </a:tc>
                    <a:tc>
                      <a:txBody>
                        <a:bodyPr/>
                        <a:lstStyle/>
                        <a:p>
                          <a:pPr algn="ctr"/>
                          <a:r>
                            <a:rPr lang="en-US" dirty="0"/>
                            <a:t>0.7,0.6</a:t>
                          </a:r>
                        </a:p>
                      </a:txBody>
                      <a:tcPr>
                        <a:solidFill>
                          <a:schemeClr val="accent2">
                            <a:lumMod val="40000"/>
                            <a:lumOff val="60000"/>
                          </a:schemeClr>
                        </a:solidFill>
                      </a:tcPr>
                    </a:tc>
                    <a:tc>
                      <a:txBody>
                        <a:bodyPr/>
                        <a:lstStyle/>
                        <a:p>
                          <a:pPr algn="ctr"/>
                          <a:r>
                            <a:rPr lang="en-US" dirty="0"/>
                            <a:t>2.1,1.0</a:t>
                          </a:r>
                        </a:p>
                      </a:txBody>
                      <a:tcPr>
                        <a:solidFill>
                          <a:schemeClr val="accent5">
                            <a:lumMod val="40000"/>
                            <a:lumOff val="60000"/>
                          </a:schemeClr>
                        </a:solidFill>
                      </a:tcPr>
                    </a:tc>
                    <a:extLst>
                      <a:ext uri="{0D108BD9-81ED-4DB2-BD59-A6C34878D82A}">
                        <a16:rowId xmlns:a16="http://schemas.microsoft.com/office/drawing/2014/main" val="2807616051"/>
                      </a:ext>
                    </a:extLst>
                  </a:tr>
                  <a:tr h="245036">
                    <a:tc>
                      <a:txBody>
                        <a:bodyPr/>
                        <a:lstStyle/>
                        <a:p>
                          <a:r>
                            <a:rPr lang="en-US" dirty="0"/>
                            <a:t>RMS energy spread</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a:txBody>
                      <a:tcPr/>
                    </a:tc>
                    <a:tc>
                      <a:txBody>
                        <a:bodyPr/>
                        <a:lstStyle/>
                        <a:p>
                          <a:pPr algn="ctr"/>
                          <a:r>
                            <a:rPr lang="en-US" dirty="0"/>
                            <a:t>0.5</a:t>
                          </a:r>
                        </a:p>
                      </a:txBody>
                      <a:tcPr>
                        <a:solidFill>
                          <a:schemeClr val="accent2">
                            <a:lumMod val="40000"/>
                            <a:lumOff val="60000"/>
                          </a:schemeClr>
                        </a:solidFill>
                      </a:tcPr>
                    </a:tc>
                    <a:tc>
                      <a:txBody>
                        <a:bodyPr/>
                        <a:lstStyle/>
                        <a:p>
                          <a:pPr algn="ctr"/>
                          <a:r>
                            <a:rPr lang="en-US" dirty="0"/>
                            <a:t>0.2</a:t>
                          </a:r>
                        </a:p>
                      </a:txBody>
                      <a:tcPr>
                        <a:solidFill>
                          <a:schemeClr val="accent5">
                            <a:lumMod val="40000"/>
                            <a:lumOff val="60000"/>
                          </a:schemeClr>
                        </a:solidFill>
                      </a:tcPr>
                    </a:tc>
                    <a:extLst>
                      <a:ext uri="{0D108BD9-81ED-4DB2-BD59-A6C34878D82A}">
                        <a16:rowId xmlns:a16="http://schemas.microsoft.com/office/drawing/2014/main" val="1532564361"/>
                      </a:ext>
                    </a:extLst>
                  </a:tr>
                  <a:tr h="245036">
                    <a:tc>
                      <a:txBody>
                        <a:bodyPr/>
                        <a:lstStyle/>
                        <a:p>
                          <a:r>
                            <a:rPr lang="en-US" dirty="0"/>
                            <a:t>Slice length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𝜇</m:t>
                                </m:r>
                                <m:r>
                                  <a:rPr lang="en-US" i="1" dirty="0" smtClean="0">
                                    <a:latin typeface="Cambria Math" panose="02040503050406030204" pitchFamily="18" charset="0"/>
                                  </a:rPr>
                                  <m:t>𝑚</m:t>
                                </m:r>
                              </m:oMath>
                            </m:oMathPara>
                          </a14:m>
                          <a:endParaRPr lang="en-US" dirty="0"/>
                        </a:p>
                      </a:txBody>
                      <a:tcPr/>
                    </a:tc>
                    <a:tc>
                      <a:txBody>
                        <a:bodyPr/>
                        <a:lstStyle/>
                        <a:p>
                          <a:pPr algn="ctr"/>
                          <a:r>
                            <a:rPr lang="en-US" dirty="0"/>
                            <a:t>0.5</a:t>
                          </a:r>
                        </a:p>
                      </a:txBody>
                      <a:tcPr>
                        <a:solidFill>
                          <a:schemeClr val="accent2">
                            <a:lumMod val="40000"/>
                            <a:lumOff val="60000"/>
                          </a:schemeClr>
                        </a:solidFill>
                      </a:tcPr>
                    </a:tc>
                    <a:tc>
                      <a:txBody>
                        <a:bodyPr/>
                        <a:lstStyle/>
                        <a:p>
                          <a:pPr algn="ctr"/>
                          <a:r>
                            <a:rPr lang="en-US" dirty="0"/>
                            <a:t>0.5</a:t>
                          </a:r>
                        </a:p>
                      </a:txBody>
                      <a:tcPr>
                        <a:solidFill>
                          <a:schemeClr val="accent5">
                            <a:lumMod val="40000"/>
                            <a:lumOff val="60000"/>
                          </a:schemeClr>
                        </a:solidFill>
                      </a:tcPr>
                    </a:tc>
                    <a:extLst>
                      <a:ext uri="{0D108BD9-81ED-4DB2-BD59-A6C34878D82A}">
                        <a16:rowId xmlns:a16="http://schemas.microsoft.com/office/drawing/2014/main" val="245949590"/>
                      </a:ext>
                    </a:extLst>
                  </a:tr>
                  <a:tr h="245036">
                    <a:tc>
                      <a:txBody>
                        <a:bodyPr/>
                        <a:lstStyle/>
                        <a:p>
                          <a:r>
                            <a:rPr lang="en-US" dirty="0"/>
                            <a:t>Slice Normalized emittance (</a:t>
                          </a:r>
                          <a:r>
                            <a:rPr lang="en-US" dirty="0" err="1"/>
                            <a:t>x,y</a:t>
                          </a: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𝑚𝑚</m:t>
                                </m:r>
                                <m:r>
                                  <a:rPr lang="en-US" i="1" dirty="0" smtClean="0">
                                    <a:latin typeface="Cambria Math" panose="02040503050406030204" pitchFamily="18" charset="0"/>
                                  </a:rPr>
                                  <m:t> </m:t>
                                </m:r>
                                <m:r>
                                  <a:rPr lang="en-US" i="1" dirty="0" err="1" smtClean="0">
                                    <a:latin typeface="Cambria Math" panose="02040503050406030204" pitchFamily="18" charset="0"/>
                                  </a:rPr>
                                  <m:t>𝑚𝑟𝑎𝑑</m:t>
                                </m:r>
                              </m:oMath>
                            </m:oMathPara>
                          </a14:m>
                          <a:endParaRPr lang="en-US" dirty="0"/>
                        </a:p>
                      </a:txBody>
                      <a:tcPr/>
                    </a:tc>
                    <a:tc>
                      <a:txBody>
                        <a:bodyPr/>
                        <a:lstStyle/>
                        <a:p>
                          <a:pPr algn="ctr"/>
                          <a:r>
                            <a:rPr lang="en-US" dirty="0"/>
                            <a:t>0.7,0.6</a:t>
                          </a:r>
                        </a:p>
                      </a:txBody>
                      <a:tcPr>
                        <a:solidFill>
                          <a:schemeClr val="accent2">
                            <a:lumMod val="40000"/>
                            <a:lumOff val="60000"/>
                          </a:schemeClr>
                        </a:solidFill>
                      </a:tcPr>
                    </a:tc>
                    <a:tc>
                      <a:txBody>
                        <a:bodyPr/>
                        <a:lstStyle/>
                        <a:p>
                          <a:pPr algn="ctr"/>
                          <a:r>
                            <a:rPr lang="en-US" dirty="0"/>
                            <a:t>0.3,0.3</a:t>
                          </a:r>
                        </a:p>
                      </a:txBody>
                      <a:tcPr>
                        <a:solidFill>
                          <a:schemeClr val="accent5">
                            <a:lumMod val="40000"/>
                            <a:lumOff val="60000"/>
                          </a:schemeClr>
                        </a:solidFill>
                      </a:tcPr>
                    </a:tc>
                    <a:extLst>
                      <a:ext uri="{0D108BD9-81ED-4DB2-BD59-A6C34878D82A}">
                        <a16:rowId xmlns:a16="http://schemas.microsoft.com/office/drawing/2014/main" val="440104309"/>
                      </a:ext>
                    </a:extLst>
                  </a:tr>
                  <a:tr h="245036">
                    <a:tc>
                      <a:txBody>
                        <a:bodyPr/>
                        <a:lstStyle/>
                        <a:p>
                          <a:r>
                            <a:rPr lang="en-US" dirty="0"/>
                            <a:t>Slice energy spread</a:t>
                          </a:r>
                        </a:p>
                      </a:txBody>
                      <a:tcPr/>
                    </a:tc>
                    <a:tc>
                      <a:txBody>
                        <a:bodyPr/>
                        <a:lstStyle/>
                        <a:p>
                          <a:pPr algn="ctr"/>
                          <a:r>
                            <a:rPr lang="en-US" dirty="0"/>
                            <a:t>%</a:t>
                          </a:r>
                        </a:p>
                      </a:txBody>
                      <a:tcPr/>
                    </a:tc>
                    <a:tc>
                      <a:txBody>
                        <a:bodyPr/>
                        <a:lstStyle/>
                        <a:p>
                          <a:pPr algn="ctr"/>
                          <a:r>
                            <a:rPr lang="en-US" dirty="0"/>
                            <a:t>0.04*</a:t>
                          </a:r>
                        </a:p>
                      </a:txBody>
                      <a:tcPr>
                        <a:solidFill>
                          <a:schemeClr val="accent2">
                            <a:lumMod val="40000"/>
                            <a:lumOff val="60000"/>
                          </a:schemeClr>
                        </a:solidFill>
                      </a:tcPr>
                    </a:tc>
                    <a:tc>
                      <a:txBody>
                        <a:bodyPr/>
                        <a:lstStyle/>
                        <a:p>
                          <a:pPr algn="ctr"/>
                          <a:r>
                            <a:rPr lang="en-US" dirty="0"/>
                            <a:t>0.02</a:t>
                          </a:r>
                        </a:p>
                      </a:txBody>
                      <a:tcPr>
                        <a:solidFill>
                          <a:schemeClr val="accent5">
                            <a:lumMod val="40000"/>
                            <a:lumOff val="60000"/>
                          </a:schemeClr>
                        </a:solidFill>
                      </a:tcPr>
                    </a:tc>
                    <a:extLst>
                      <a:ext uri="{0D108BD9-81ED-4DB2-BD59-A6C34878D82A}">
                        <a16:rowId xmlns:a16="http://schemas.microsoft.com/office/drawing/2014/main" val="3355234775"/>
                      </a:ext>
                    </a:extLst>
                  </a:tr>
                  <a:tr h="245036">
                    <a:tc>
                      <a:txBody>
                        <a:bodyPr/>
                        <a:lstStyle/>
                        <a:p>
                          <a:r>
                            <a:rPr lang="it-IT" i="1" dirty="0">
                              <a:effectLst/>
                              <a:latin typeface="Helvetica" pitchFamily="2" charset="0"/>
                            </a:rPr>
                            <a:t>𝜌 (3D)</a:t>
                          </a:r>
                          <a:endParaRPr lang="it-IT" dirty="0">
                            <a:effectLst/>
                            <a:latin typeface="Helvetica" pitchFamily="2"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m:t>
                                    </m:r>
                                  </m:sup>
                                </m:sSup>
                              </m:oMath>
                            </m:oMathPara>
                          </a14:m>
                          <a:endParaRPr lang="en-US" dirty="0"/>
                        </a:p>
                      </a:txBody>
                      <a:tcPr/>
                    </a:tc>
                    <a:tc>
                      <a:txBody>
                        <a:bodyPr/>
                        <a:lstStyle/>
                        <a:p>
                          <a:pPr algn="ctr"/>
                          <a:r>
                            <a:rPr lang="en-US" dirty="0"/>
                            <a:t>0.77</a:t>
                          </a:r>
                        </a:p>
                      </a:txBody>
                      <a:tcPr>
                        <a:solidFill>
                          <a:schemeClr val="accent2">
                            <a:lumMod val="40000"/>
                            <a:lumOff val="60000"/>
                          </a:schemeClr>
                        </a:solidFill>
                      </a:tcPr>
                    </a:tc>
                    <a:tc>
                      <a:txBody>
                        <a:bodyPr/>
                        <a:lstStyle/>
                        <a:p>
                          <a:pPr algn="ctr"/>
                          <a:r>
                            <a:rPr lang="en-US" dirty="0"/>
                            <a:t>1.49</a:t>
                          </a:r>
                        </a:p>
                      </a:txBody>
                      <a:tcPr>
                        <a:solidFill>
                          <a:schemeClr val="accent5">
                            <a:lumMod val="40000"/>
                            <a:lumOff val="60000"/>
                          </a:schemeClr>
                        </a:solidFill>
                      </a:tcPr>
                    </a:tc>
                    <a:extLst>
                      <a:ext uri="{0D108BD9-81ED-4DB2-BD59-A6C34878D82A}">
                        <a16:rowId xmlns:a16="http://schemas.microsoft.com/office/drawing/2014/main" val="1017526986"/>
                      </a:ext>
                    </a:extLst>
                  </a:tr>
                  <a:tr h="245036">
                    <a:tc>
                      <a:txBody>
                        <a:bodyPr/>
                        <a:lstStyle/>
                        <a:p>
                          <a:r>
                            <a:rPr lang="en-US" dirty="0"/>
                            <a:t>Radiation wavelength</a:t>
                          </a:r>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𝑛𝑚</m:t>
                                </m:r>
                              </m:oMath>
                            </m:oMathPara>
                          </a14:m>
                          <a:endParaRPr lang="en-US" dirty="0"/>
                        </a:p>
                      </a:txBody>
                      <a:tcPr/>
                    </a:tc>
                    <a:tc>
                      <a:txBody>
                        <a:bodyPr/>
                        <a:lstStyle/>
                        <a:p>
                          <a:pPr algn="ctr"/>
                          <a:r>
                            <a:rPr lang="en-US" dirty="0"/>
                            <a:t>4.0</a:t>
                          </a:r>
                        </a:p>
                      </a:txBody>
                      <a:tcPr>
                        <a:solidFill>
                          <a:schemeClr val="accent2">
                            <a:lumMod val="40000"/>
                            <a:lumOff val="60000"/>
                          </a:schemeClr>
                        </a:solidFill>
                      </a:tcPr>
                    </a:tc>
                    <a:tc>
                      <a:txBody>
                        <a:bodyPr/>
                        <a:lstStyle/>
                        <a:p>
                          <a:pPr algn="ctr"/>
                          <a:r>
                            <a:rPr lang="en-US" dirty="0"/>
                            <a:t>4.0</a:t>
                          </a:r>
                        </a:p>
                      </a:txBody>
                      <a:tcPr>
                        <a:solidFill>
                          <a:schemeClr val="accent5">
                            <a:lumMod val="40000"/>
                            <a:lumOff val="60000"/>
                          </a:schemeClr>
                        </a:solidFill>
                      </a:tcPr>
                    </a:tc>
                    <a:extLst>
                      <a:ext uri="{0D108BD9-81ED-4DB2-BD59-A6C34878D82A}">
                        <a16:rowId xmlns:a16="http://schemas.microsoft.com/office/drawing/2014/main" val="838133192"/>
                      </a:ext>
                    </a:extLst>
                  </a:tr>
                  <a:tr h="245036">
                    <a:tc>
                      <a:txBody>
                        <a:bodyPr/>
                        <a:lstStyle/>
                        <a:p>
                          <a:r>
                            <a:rPr lang="en-US" dirty="0"/>
                            <a:t>Saturation length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𝑚</m:t>
                                </m:r>
                              </m:oMath>
                            </m:oMathPara>
                          </a14:m>
                          <a:endParaRPr lang="en-US" dirty="0"/>
                        </a:p>
                      </a:txBody>
                      <a:tcPr/>
                    </a:tc>
                    <a:tc>
                      <a:txBody>
                        <a:bodyPr/>
                        <a:lstStyle/>
                        <a:p>
                          <a:pPr algn="ctr"/>
                          <a:r>
                            <a:rPr lang="en-US" dirty="0"/>
                            <a:t>20.5</a:t>
                          </a:r>
                        </a:p>
                      </a:txBody>
                      <a:tcPr>
                        <a:solidFill>
                          <a:schemeClr val="accent2">
                            <a:lumMod val="40000"/>
                            <a:lumOff val="60000"/>
                          </a:schemeClr>
                        </a:solidFill>
                      </a:tcPr>
                    </a:tc>
                    <a:tc>
                      <a:txBody>
                        <a:bodyPr/>
                        <a:lstStyle/>
                        <a:p>
                          <a:pPr algn="ctr"/>
                          <a:r>
                            <a:rPr lang="en-US" dirty="0"/>
                            <a:t>20.0</a:t>
                          </a:r>
                        </a:p>
                      </a:txBody>
                      <a:tcPr>
                        <a:solidFill>
                          <a:schemeClr val="accent5">
                            <a:lumMod val="40000"/>
                            <a:lumOff val="60000"/>
                          </a:schemeClr>
                        </a:solidFill>
                      </a:tcPr>
                    </a:tc>
                    <a:extLst>
                      <a:ext uri="{0D108BD9-81ED-4DB2-BD59-A6C34878D82A}">
                        <a16:rowId xmlns:a16="http://schemas.microsoft.com/office/drawing/2014/main" val="2674325542"/>
                      </a:ext>
                    </a:extLst>
                  </a:tr>
                  <a:tr h="245036">
                    <a:tc>
                      <a:txBody>
                        <a:bodyPr/>
                        <a:lstStyle/>
                        <a:p>
                          <a:r>
                            <a:rPr lang="en-US" dirty="0"/>
                            <a:t>Photon Pulse Energy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𝜇</m:t>
                                </m:r>
                                <m:r>
                                  <a:rPr lang="it-IT" b="0" i="1" dirty="0" smtClean="0">
                                    <a:latin typeface="Cambria Math" panose="02040503050406030204" pitchFamily="18" charset="0"/>
                                  </a:rPr>
                                  <m:t>𝐽</m:t>
                                </m:r>
                              </m:oMath>
                            </m:oMathPara>
                          </a14:m>
                          <a:endParaRPr lang="en-US" dirty="0"/>
                        </a:p>
                      </a:txBody>
                      <a:tcPr/>
                    </a:tc>
                    <a:tc>
                      <a:txBody>
                        <a:bodyPr/>
                        <a:lstStyle/>
                        <a:p>
                          <a:pPr algn="ctr"/>
                          <a:r>
                            <a:rPr lang="en-US" dirty="0"/>
                            <a:t>16</a:t>
                          </a:r>
                        </a:p>
                      </a:txBody>
                      <a:tcPr>
                        <a:solidFill>
                          <a:schemeClr val="accent2">
                            <a:lumMod val="40000"/>
                            <a:lumOff val="60000"/>
                          </a:schemeClr>
                        </a:solidFill>
                      </a:tcPr>
                    </a:tc>
                    <a:tc>
                      <a:txBody>
                        <a:bodyPr/>
                        <a:lstStyle/>
                        <a:p>
                          <a:pPr algn="ctr"/>
                          <a:r>
                            <a:rPr lang="en-US" dirty="0"/>
                            <a:t>150</a:t>
                          </a:r>
                        </a:p>
                      </a:txBody>
                      <a:tcPr>
                        <a:solidFill>
                          <a:schemeClr val="accent5">
                            <a:lumMod val="40000"/>
                            <a:lumOff val="60000"/>
                          </a:schemeClr>
                        </a:solidFill>
                      </a:tcPr>
                    </a:tc>
                    <a:extLst>
                      <a:ext uri="{0D108BD9-81ED-4DB2-BD59-A6C34878D82A}">
                        <a16:rowId xmlns:a16="http://schemas.microsoft.com/office/drawing/2014/main" val="1340210276"/>
                      </a:ext>
                    </a:extLst>
                  </a:tr>
                  <a:tr h="245036">
                    <a:tc>
                      <a:txBody>
                        <a:bodyPr/>
                        <a:lstStyle/>
                        <a:p>
                          <a:r>
                            <a:rPr lang="en-US" dirty="0"/>
                            <a:t>Photon per pulse</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11</m:t>
                                    </m:r>
                                  </m:sup>
                                </m:sSup>
                              </m:oMath>
                            </m:oMathPara>
                          </a14:m>
                          <a:endParaRPr lang="en-US" dirty="0"/>
                        </a:p>
                      </a:txBody>
                      <a:tcPr/>
                    </a:tc>
                    <a:tc>
                      <a:txBody>
                        <a:bodyPr/>
                        <a:lstStyle/>
                        <a:p>
                          <a:pPr algn="ctr"/>
                          <a:r>
                            <a:rPr lang="en-US" dirty="0"/>
                            <a:t>3.2</a:t>
                          </a:r>
                        </a:p>
                      </a:txBody>
                      <a:tcPr>
                        <a:solidFill>
                          <a:schemeClr val="accent2">
                            <a:lumMod val="40000"/>
                            <a:lumOff val="60000"/>
                          </a:schemeClr>
                        </a:solidFill>
                      </a:tcPr>
                    </a:tc>
                    <a:tc>
                      <a:txBody>
                        <a:bodyPr/>
                        <a:lstStyle/>
                        <a:p>
                          <a:pPr algn="ctr"/>
                          <a:r>
                            <a:rPr lang="en-US" dirty="0"/>
                            <a:t>31.3</a:t>
                          </a:r>
                        </a:p>
                      </a:txBody>
                      <a:tcPr>
                        <a:solidFill>
                          <a:schemeClr val="accent5">
                            <a:lumMod val="40000"/>
                            <a:lumOff val="60000"/>
                          </a:schemeClr>
                        </a:solidFill>
                      </a:tcPr>
                    </a:tc>
                    <a:extLst>
                      <a:ext uri="{0D108BD9-81ED-4DB2-BD59-A6C34878D82A}">
                        <a16:rowId xmlns:a16="http://schemas.microsoft.com/office/drawing/2014/main" val="1283037696"/>
                      </a:ext>
                    </a:extLst>
                  </a:tr>
                  <a:tr h="245036">
                    <a:tc>
                      <a:txBody>
                        <a:bodyPr/>
                        <a:lstStyle/>
                        <a:p>
                          <a:r>
                            <a:rPr lang="en-US" dirty="0"/>
                            <a:t>Photon Bandwith</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a:txBody>
                      <a:tcPr/>
                    </a:tc>
                    <a:tc>
                      <a:txBody>
                        <a:bodyPr/>
                        <a:lstStyle/>
                        <a:p>
                          <a:pPr algn="ctr"/>
                          <a:r>
                            <a:rPr lang="en-US" dirty="0"/>
                            <a:t>0.4</a:t>
                          </a:r>
                        </a:p>
                      </a:txBody>
                      <a:tcPr>
                        <a:solidFill>
                          <a:schemeClr val="accent2">
                            <a:lumMod val="40000"/>
                            <a:lumOff val="60000"/>
                          </a:schemeClr>
                        </a:solidFill>
                      </a:tcPr>
                    </a:tc>
                    <a:tc>
                      <a:txBody>
                        <a:bodyPr/>
                        <a:lstStyle/>
                        <a:p>
                          <a:pPr algn="ctr"/>
                          <a:r>
                            <a:rPr lang="en-US" dirty="0"/>
                            <a:t>0.5</a:t>
                          </a:r>
                        </a:p>
                      </a:txBody>
                      <a:tcPr>
                        <a:solidFill>
                          <a:schemeClr val="accent5">
                            <a:lumMod val="40000"/>
                            <a:lumOff val="60000"/>
                          </a:schemeClr>
                        </a:solidFill>
                      </a:tcPr>
                    </a:tc>
                    <a:extLst>
                      <a:ext uri="{0D108BD9-81ED-4DB2-BD59-A6C34878D82A}">
                        <a16:rowId xmlns:a16="http://schemas.microsoft.com/office/drawing/2014/main" val="1117953529"/>
                      </a:ext>
                    </a:extLst>
                  </a:tr>
                  <a:tr h="245036">
                    <a:tc>
                      <a:txBody>
                        <a:bodyPr/>
                        <a:lstStyle/>
                        <a:p>
                          <a:r>
                            <a:rPr lang="en-US" dirty="0"/>
                            <a:t>Photon Brilliance per shot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30</m:t>
                                    </m:r>
                                  </m:sup>
                                </m:sSup>
                              </m:oMath>
                            </m:oMathPara>
                          </a14:m>
                          <a:endParaRPr lang="en-US" dirty="0"/>
                        </a:p>
                      </a:txBody>
                      <a:tcPr/>
                    </a:tc>
                    <a:tc>
                      <a:txBody>
                        <a:bodyPr/>
                        <a:lstStyle/>
                        <a:p>
                          <a:pPr algn="ctr"/>
                          <a:r>
                            <a:rPr lang="en-US" dirty="0"/>
                            <a:t>0.12</a:t>
                          </a:r>
                        </a:p>
                      </a:txBody>
                      <a:tcPr>
                        <a:solidFill>
                          <a:schemeClr val="accent2">
                            <a:lumMod val="40000"/>
                            <a:lumOff val="60000"/>
                          </a:schemeClr>
                        </a:solidFill>
                      </a:tcPr>
                    </a:tc>
                    <a:tc>
                      <a:txBody>
                        <a:bodyPr/>
                        <a:lstStyle/>
                        <a:p>
                          <a:pPr algn="ctr"/>
                          <a:r>
                            <a:rPr lang="en-US" dirty="0"/>
                            <a:t>2.1</a:t>
                          </a:r>
                        </a:p>
                      </a:txBody>
                      <a:tcPr>
                        <a:solidFill>
                          <a:schemeClr val="accent5">
                            <a:lumMod val="40000"/>
                            <a:lumOff val="60000"/>
                          </a:schemeClr>
                        </a:solidFill>
                      </a:tcPr>
                    </a:tc>
                    <a:extLst>
                      <a:ext uri="{0D108BD9-81ED-4DB2-BD59-A6C34878D82A}">
                        <a16:rowId xmlns:a16="http://schemas.microsoft.com/office/drawing/2014/main" val="3742509869"/>
                      </a:ext>
                    </a:extLst>
                  </a:tr>
                </a:tbl>
              </a:graphicData>
            </a:graphic>
          </p:graphicFrame>
        </mc:Choice>
        <mc:Fallback xmlns="">
          <p:graphicFrame>
            <p:nvGraphicFramePr>
              <p:cNvPr id="7" name="Tabella 6">
                <a:extLst>
                  <a:ext uri="{FF2B5EF4-FFF2-40B4-BE49-F238E27FC236}">
                    <a16:creationId xmlns:a16="http://schemas.microsoft.com/office/drawing/2014/main" id="{9D89EF01-5472-D939-E898-EDA460BF6675}"/>
                  </a:ext>
                </a:extLst>
              </p:cNvPr>
              <p:cNvGraphicFramePr>
                <a:graphicFrameLocks noGrp="1"/>
              </p:cNvGraphicFramePr>
              <p:nvPr>
                <p:extLst>
                  <p:ext uri="{D42A27DB-BD31-4B8C-83A1-F6EECF244321}">
                    <p14:modId xmlns:p14="http://schemas.microsoft.com/office/powerpoint/2010/main" val="4210461532"/>
                  </p:ext>
                </p:extLst>
              </p:nvPr>
            </p:nvGraphicFramePr>
            <p:xfrm>
              <a:off x="4995512" y="56148"/>
              <a:ext cx="7041877" cy="6250406"/>
            </p:xfrm>
            <a:graphic>
              <a:graphicData uri="http://schemas.openxmlformats.org/drawingml/2006/table">
                <a:tbl>
                  <a:tblPr firstRow="1" bandRow="1">
                    <a:tableStyleId>{5C22544A-7EE6-4342-B048-85BDC9FD1C3A}</a:tableStyleId>
                  </a:tblPr>
                  <a:tblGrid>
                    <a:gridCol w="2810576">
                      <a:extLst>
                        <a:ext uri="{9D8B030D-6E8A-4147-A177-3AD203B41FA5}">
                          <a16:colId xmlns:a16="http://schemas.microsoft.com/office/drawing/2014/main" val="1099789071"/>
                        </a:ext>
                      </a:extLst>
                    </a:gridCol>
                    <a:gridCol w="1183908">
                      <a:extLst>
                        <a:ext uri="{9D8B030D-6E8A-4147-A177-3AD203B41FA5}">
                          <a16:colId xmlns:a16="http://schemas.microsoft.com/office/drawing/2014/main" val="2016301050"/>
                        </a:ext>
                      </a:extLst>
                    </a:gridCol>
                    <a:gridCol w="1463040">
                      <a:extLst>
                        <a:ext uri="{9D8B030D-6E8A-4147-A177-3AD203B41FA5}">
                          <a16:colId xmlns:a16="http://schemas.microsoft.com/office/drawing/2014/main" val="992330894"/>
                        </a:ext>
                      </a:extLst>
                    </a:gridCol>
                    <a:gridCol w="1584353">
                      <a:extLst>
                        <a:ext uri="{9D8B030D-6E8A-4147-A177-3AD203B41FA5}">
                          <a16:colId xmlns:a16="http://schemas.microsoft.com/office/drawing/2014/main" val="542426210"/>
                        </a:ext>
                      </a:extLst>
                    </a:gridCol>
                  </a:tblGrid>
                  <a:tr h="457200">
                    <a:tc>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Units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4"/>
                              </a:solidFill>
                              <a:effectLst/>
                              <a:uLnTx/>
                              <a:uFillTx/>
                              <a:latin typeface="+mn-lt"/>
                              <a:ea typeface="+mn-ea"/>
                              <a:cs typeface="+mn-cs"/>
                            </a:rPr>
                            <a:t>PWFA</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n-lt"/>
                              <a:ea typeface="+mn-ea"/>
                              <a:cs typeface="+mn-cs"/>
                            </a:rPr>
                            <a:t>Full RF</a:t>
                          </a:r>
                        </a:p>
                      </a:txBody>
                      <a:tcPr/>
                    </a:tc>
                    <a:extLst>
                      <a:ext uri="{0D108BD9-81ED-4DB2-BD59-A6C34878D82A}">
                        <a16:rowId xmlns:a16="http://schemas.microsoft.com/office/drawing/2014/main" val="522799035"/>
                      </a:ext>
                    </a:extLst>
                  </a:tr>
                  <a:tr h="502920">
                    <a:tc>
                      <a:txBody>
                        <a:bodyPr/>
                        <a:lstStyle/>
                        <a:p>
                          <a:endParaRPr lang="en-US" dirty="0"/>
                        </a:p>
                      </a:txBody>
                      <a:tcPr/>
                    </a:tc>
                    <a:tc>
                      <a:txBody>
                        <a:bodyPr/>
                        <a:lstStyle/>
                        <a:p>
                          <a:endParaRPr lang="en-US" dirty="0"/>
                        </a:p>
                      </a:txBody>
                      <a:tcPr/>
                    </a:tc>
                    <a:tc>
                      <a:txBody>
                        <a:bodyPr/>
                        <a:lstStyle/>
                        <a:p>
                          <a:pPr algn="ctr"/>
                          <a:r>
                            <a:rPr lang="en-US" dirty="0"/>
                            <a:t>30 </a:t>
                          </a:r>
                          <a:r>
                            <a:rPr lang="en-US" dirty="0" err="1"/>
                            <a:t>pC</a:t>
                          </a:r>
                          <a:endParaRPr lang="en-US" dirty="0"/>
                        </a:p>
                        <a:p>
                          <a:pPr algn="ctr"/>
                          <a:r>
                            <a:rPr lang="en-US" dirty="0"/>
                            <a:t>with tapering</a:t>
                          </a:r>
                        </a:p>
                      </a:txBody>
                      <a:tcPr>
                        <a:solidFill>
                          <a:schemeClr val="accent2">
                            <a:lumMod val="40000"/>
                            <a:lumOff val="60000"/>
                          </a:schemeClr>
                        </a:solidFill>
                      </a:tcPr>
                    </a:tc>
                    <a:tc>
                      <a:txBody>
                        <a:bodyPr/>
                        <a:lstStyle/>
                        <a:p>
                          <a:pPr algn="ctr"/>
                          <a:r>
                            <a:rPr lang="en-US" dirty="0"/>
                            <a:t>Hybrid</a:t>
                          </a:r>
                        </a:p>
                        <a:p>
                          <a:pPr algn="ctr"/>
                          <a:r>
                            <a:rPr lang="en-US" dirty="0"/>
                            <a:t>compression</a:t>
                          </a:r>
                        </a:p>
                      </a:txBody>
                      <a:tcPr>
                        <a:solidFill>
                          <a:schemeClr val="accent5">
                            <a:lumMod val="40000"/>
                            <a:lumOff val="60000"/>
                          </a:schemeClr>
                        </a:solidFill>
                      </a:tcPr>
                    </a:tc>
                    <a:extLst>
                      <a:ext uri="{0D108BD9-81ED-4DB2-BD59-A6C34878D82A}">
                        <a16:rowId xmlns:a16="http://schemas.microsoft.com/office/drawing/2014/main" val="3849170925"/>
                      </a:ext>
                    </a:extLst>
                  </a:tr>
                  <a:tr h="297180">
                    <a:tc>
                      <a:txBody>
                        <a:bodyPr/>
                        <a:lstStyle/>
                        <a:p>
                          <a:r>
                            <a:rPr lang="en-US" dirty="0"/>
                            <a:t>Electron Energy</a:t>
                          </a:r>
                        </a:p>
                      </a:txBody>
                      <a:tcPr/>
                    </a:tc>
                    <a:tc>
                      <a:txBody>
                        <a:bodyPr/>
                        <a:lstStyle/>
                        <a:p>
                          <a:endParaRPr lang="it-IT"/>
                        </a:p>
                      </a:txBody>
                      <a:tcPr>
                        <a:blipFill>
                          <a:blip r:embed="rId4"/>
                          <a:stretch>
                            <a:fillRect l="-239785" t="-347826" r="-260215" b="-1739130"/>
                          </a:stretch>
                        </a:blipFill>
                      </a:tcPr>
                    </a:tc>
                    <a:tc>
                      <a:txBody>
                        <a:bodyPr/>
                        <a:lstStyle/>
                        <a:p>
                          <a:pPr algn="ctr"/>
                          <a:r>
                            <a:rPr lang="en-US" dirty="0"/>
                            <a:t>1</a:t>
                          </a:r>
                        </a:p>
                      </a:txBody>
                      <a:tcPr>
                        <a:solidFill>
                          <a:schemeClr val="accent2">
                            <a:lumMod val="40000"/>
                            <a:lumOff val="60000"/>
                          </a:schemeClr>
                        </a:solidFill>
                      </a:tcPr>
                    </a:tc>
                    <a:tc>
                      <a:txBody>
                        <a:bodyPr/>
                        <a:lstStyle/>
                        <a:p>
                          <a:pPr algn="ctr"/>
                          <a:r>
                            <a:rPr lang="en-US" dirty="0"/>
                            <a:t>1</a:t>
                          </a:r>
                        </a:p>
                      </a:txBody>
                      <a:tcPr>
                        <a:solidFill>
                          <a:schemeClr val="accent5">
                            <a:lumMod val="40000"/>
                            <a:lumOff val="60000"/>
                          </a:schemeClr>
                        </a:solidFill>
                      </a:tcPr>
                    </a:tc>
                    <a:extLst>
                      <a:ext uri="{0D108BD9-81ED-4DB2-BD59-A6C34878D82A}">
                        <a16:rowId xmlns:a16="http://schemas.microsoft.com/office/drawing/2014/main" val="3073949200"/>
                      </a:ext>
                    </a:extLst>
                  </a:tr>
                  <a:tr h="297180">
                    <a:tc>
                      <a:txBody>
                        <a:bodyPr/>
                        <a:lstStyle/>
                        <a:p>
                          <a:r>
                            <a:rPr lang="en-US" dirty="0"/>
                            <a:t>Repetition rate</a:t>
                          </a:r>
                        </a:p>
                      </a:txBody>
                      <a:tcPr/>
                    </a:tc>
                    <a:tc>
                      <a:txBody>
                        <a:bodyPr/>
                        <a:lstStyle/>
                        <a:p>
                          <a:endParaRPr lang="it-IT"/>
                        </a:p>
                      </a:txBody>
                      <a:tcPr>
                        <a:blipFill>
                          <a:blip r:embed="rId4"/>
                          <a:stretch>
                            <a:fillRect l="-239785" t="-429167" r="-260215" b="-1566667"/>
                          </a:stretch>
                        </a:blipFill>
                      </a:tcPr>
                    </a:tc>
                    <a:tc>
                      <a:txBody>
                        <a:bodyPr/>
                        <a:lstStyle/>
                        <a:p>
                          <a:pPr algn="ctr"/>
                          <a:r>
                            <a:rPr lang="en-US" dirty="0"/>
                            <a:t>100</a:t>
                          </a:r>
                        </a:p>
                      </a:txBody>
                      <a:tcPr>
                        <a:solidFill>
                          <a:schemeClr val="accent2">
                            <a:lumMod val="40000"/>
                            <a:lumOff val="60000"/>
                          </a:schemeClr>
                        </a:solidFill>
                      </a:tcPr>
                    </a:tc>
                    <a:tc>
                      <a:txBody>
                        <a:bodyPr/>
                        <a:lstStyle/>
                        <a:p>
                          <a:pPr algn="ctr"/>
                          <a:r>
                            <a:rPr lang="en-US" dirty="0"/>
                            <a:t>100</a:t>
                          </a:r>
                        </a:p>
                      </a:txBody>
                      <a:tcPr>
                        <a:solidFill>
                          <a:schemeClr val="accent5">
                            <a:lumMod val="40000"/>
                            <a:lumOff val="60000"/>
                          </a:schemeClr>
                        </a:solidFill>
                      </a:tcPr>
                    </a:tc>
                    <a:extLst>
                      <a:ext uri="{0D108BD9-81ED-4DB2-BD59-A6C34878D82A}">
                        <a16:rowId xmlns:a16="http://schemas.microsoft.com/office/drawing/2014/main" val="3821475587"/>
                      </a:ext>
                    </a:extLst>
                  </a:tr>
                  <a:tr h="297180">
                    <a:tc>
                      <a:txBody>
                        <a:bodyPr/>
                        <a:lstStyle/>
                        <a:p>
                          <a:r>
                            <a:rPr lang="en-US" dirty="0"/>
                            <a:t>Bunch charge</a:t>
                          </a:r>
                        </a:p>
                      </a:txBody>
                      <a:tcPr/>
                    </a:tc>
                    <a:tc>
                      <a:txBody>
                        <a:bodyPr/>
                        <a:lstStyle/>
                        <a:p>
                          <a:endParaRPr lang="it-IT"/>
                        </a:p>
                      </a:txBody>
                      <a:tcPr>
                        <a:blipFill>
                          <a:blip r:embed="rId4"/>
                          <a:stretch>
                            <a:fillRect l="-239785" t="-552174" r="-260215" b="-1534783"/>
                          </a:stretch>
                        </a:blipFill>
                      </a:tcPr>
                    </a:tc>
                    <a:tc>
                      <a:txBody>
                        <a:bodyPr/>
                        <a:lstStyle/>
                        <a:p>
                          <a:pPr algn="ctr"/>
                          <a:r>
                            <a:rPr lang="en-US" dirty="0"/>
                            <a:t>30</a:t>
                          </a:r>
                        </a:p>
                      </a:txBody>
                      <a:tcPr>
                        <a:solidFill>
                          <a:schemeClr val="accent2">
                            <a:lumMod val="40000"/>
                            <a:lumOff val="60000"/>
                          </a:schemeClr>
                        </a:solidFill>
                      </a:tcPr>
                    </a:tc>
                    <a:tc>
                      <a:txBody>
                        <a:bodyPr/>
                        <a:lstStyle/>
                        <a:p>
                          <a:pPr algn="ctr"/>
                          <a:r>
                            <a:rPr lang="en-US" dirty="0"/>
                            <a:t>200</a:t>
                          </a:r>
                        </a:p>
                      </a:txBody>
                      <a:tcPr>
                        <a:solidFill>
                          <a:schemeClr val="accent5">
                            <a:lumMod val="40000"/>
                            <a:lumOff val="60000"/>
                          </a:schemeClr>
                        </a:solidFill>
                      </a:tcPr>
                    </a:tc>
                    <a:extLst>
                      <a:ext uri="{0D108BD9-81ED-4DB2-BD59-A6C34878D82A}">
                        <a16:rowId xmlns:a16="http://schemas.microsoft.com/office/drawing/2014/main" val="969981230"/>
                      </a:ext>
                    </a:extLst>
                  </a:tr>
                  <a:tr h="329666">
                    <a:tc>
                      <a:txBody>
                        <a:bodyPr/>
                        <a:lstStyle/>
                        <a:p>
                          <a:r>
                            <a:rPr lang="en-US" dirty="0"/>
                            <a:t>Peak current at undulator entrance</a:t>
                          </a:r>
                        </a:p>
                      </a:txBody>
                      <a:tcPr/>
                    </a:tc>
                    <a:tc>
                      <a:txBody>
                        <a:bodyPr/>
                        <a:lstStyle/>
                        <a:p>
                          <a:endParaRPr lang="it-IT"/>
                        </a:p>
                      </a:txBody>
                      <a:tcPr>
                        <a:blipFill>
                          <a:blip r:embed="rId4"/>
                          <a:stretch>
                            <a:fillRect l="-239785" t="-576923" r="-260215" b="-1257692"/>
                          </a:stretch>
                        </a:blipFill>
                      </a:tcPr>
                    </a:tc>
                    <a:tc>
                      <a:txBody>
                        <a:bodyPr/>
                        <a:lstStyle/>
                        <a:p>
                          <a:pPr algn="ctr"/>
                          <a:r>
                            <a:rPr lang="en-US" dirty="0"/>
                            <a:t>3.3</a:t>
                          </a:r>
                        </a:p>
                      </a:txBody>
                      <a:tcPr>
                        <a:solidFill>
                          <a:schemeClr val="accent2">
                            <a:lumMod val="40000"/>
                            <a:lumOff val="60000"/>
                          </a:schemeClr>
                        </a:solidFill>
                      </a:tcPr>
                    </a:tc>
                    <a:tc>
                      <a:txBody>
                        <a:bodyPr/>
                        <a:lstStyle/>
                        <a:p>
                          <a:pPr algn="ctr"/>
                          <a:r>
                            <a:rPr lang="en-US" dirty="0"/>
                            <a:t>3.4</a:t>
                          </a:r>
                        </a:p>
                      </a:txBody>
                      <a:tcPr>
                        <a:solidFill>
                          <a:schemeClr val="accent5">
                            <a:lumMod val="40000"/>
                            <a:lumOff val="60000"/>
                          </a:schemeClr>
                        </a:solidFill>
                      </a:tcPr>
                    </a:tc>
                    <a:extLst>
                      <a:ext uri="{0D108BD9-81ED-4DB2-BD59-A6C34878D82A}">
                        <a16:rowId xmlns:a16="http://schemas.microsoft.com/office/drawing/2014/main" val="331945681"/>
                      </a:ext>
                    </a:extLst>
                  </a:tr>
                  <a:tr h="502920">
                    <a:tc>
                      <a:txBody>
                        <a:bodyPr/>
                        <a:lstStyle/>
                        <a:p>
                          <a:r>
                            <a:rPr lang="en-US" dirty="0"/>
                            <a:t>RMS bunch length at undulator entrance</a:t>
                          </a:r>
                        </a:p>
                      </a:txBody>
                      <a:tcPr/>
                    </a:tc>
                    <a:tc>
                      <a:txBody>
                        <a:bodyPr/>
                        <a:lstStyle/>
                        <a:p>
                          <a:pPr algn="ctr"/>
                          <a:r>
                            <a:rPr lang="en-US" dirty="0"/>
                            <a:t>𝜇m</a:t>
                          </a:r>
                        </a:p>
                      </a:txBody>
                      <a:tcPr/>
                    </a:tc>
                    <a:tc>
                      <a:txBody>
                        <a:bodyPr/>
                        <a:lstStyle/>
                        <a:p>
                          <a:pPr algn="ctr"/>
                          <a:r>
                            <a:rPr lang="en-US" dirty="0"/>
                            <a:t>1.4</a:t>
                          </a:r>
                        </a:p>
                      </a:txBody>
                      <a:tcPr>
                        <a:solidFill>
                          <a:schemeClr val="accent2">
                            <a:lumMod val="40000"/>
                            <a:lumOff val="60000"/>
                          </a:schemeClr>
                        </a:solidFill>
                      </a:tcPr>
                    </a:tc>
                    <a:tc>
                      <a:txBody>
                        <a:bodyPr/>
                        <a:lstStyle/>
                        <a:p>
                          <a:pPr algn="ctr"/>
                          <a:r>
                            <a:rPr lang="en-US" dirty="0"/>
                            <a:t>16.9</a:t>
                          </a:r>
                        </a:p>
                      </a:txBody>
                      <a:tcPr>
                        <a:solidFill>
                          <a:schemeClr val="accent5">
                            <a:lumMod val="40000"/>
                            <a:lumOff val="60000"/>
                          </a:schemeClr>
                        </a:solidFill>
                      </a:tcPr>
                    </a:tc>
                    <a:extLst>
                      <a:ext uri="{0D108BD9-81ED-4DB2-BD59-A6C34878D82A}">
                        <a16:rowId xmlns:a16="http://schemas.microsoft.com/office/drawing/2014/main" val="3749952705"/>
                      </a:ext>
                    </a:extLst>
                  </a:tr>
                  <a:tr h="297180">
                    <a:tc>
                      <a:txBody>
                        <a:bodyPr/>
                        <a:lstStyle/>
                        <a:p>
                          <a:r>
                            <a:rPr lang="en-US" dirty="0"/>
                            <a:t>RMS normalized emittance (</a:t>
                          </a:r>
                          <a:r>
                            <a:rPr lang="en-US" dirty="0" err="1"/>
                            <a:t>x,y</a:t>
                          </a:r>
                          <a:r>
                            <a:rPr lang="en-US" dirty="0"/>
                            <a:t>)</a:t>
                          </a:r>
                        </a:p>
                      </a:txBody>
                      <a:tcPr/>
                    </a:tc>
                    <a:tc>
                      <a:txBody>
                        <a:bodyPr/>
                        <a:lstStyle/>
                        <a:p>
                          <a:endParaRPr lang="it-IT"/>
                        </a:p>
                      </a:txBody>
                      <a:tcPr>
                        <a:blipFill>
                          <a:blip r:embed="rId4"/>
                          <a:stretch>
                            <a:fillRect l="-239785" t="-939130" r="-260215" b="-1147826"/>
                          </a:stretch>
                        </a:blipFill>
                      </a:tcPr>
                    </a:tc>
                    <a:tc>
                      <a:txBody>
                        <a:bodyPr/>
                        <a:lstStyle/>
                        <a:p>
                          <a:pPr algn="ctr"/>
                          <a:r>
                            <a:rPr lang="en-US" dirty="0"/>
                            <a:t>0.7,0.6</a:t>
                          </a:r>
                        </a:p>
                      </a:txBody>
                      <a:tcPr>
                        <a:solidFill>
                          <a:schemeClr val="accent2">
                            <a:lumMod val="40000"/>
                            <a:lumOff val="60000"/>
                          </a:schemeClr>
                        </a:solidFill>
                      </a:tcPr>
                    </a:tc>
                    <a:tc>
                      <a:txBody>
                        <a:bodyPr/>
                        <a:lstStyle/>
                        <a:p>
                          <a:pPr algn="ctr"/>
                          <a:r>
                            <a:rPr lang="en-US" dirty="0"/>
                            <a:t>2.1,1.0</a:t>
                          </a:r>
                        </a:p>
                      </a:txBody>
                      <a:tcPr>
                        <a:solidFill>
                          <a:schemeClr val="accent5">
                            <a:lumMod val="40000"/>
                            <a:lumOff val="60000"/>
                          </a:schemeClr>
                        </a:solidFill>
                      </a:tcPr>
                    </a:tc>
                    <a:extLst>
                      <a:ext uri="{0D108BD9-81ED-4DB2-BD59-A6C34878D82A}">
                        <a16:rowId xmlns:a16="http://schemas.microsoft.com/office/drawing/2014/main" val="2807616051"/>
                      </a:ext>
                    </a:extLst>
                  </a:tr>
                  <a:tr h="297180">
                    <a:tc>
                      <a:txBody>
                        <a:bodyPr/>
                        <a:lstStyle/>
                        <a:p>
                          <a:r>
                            <a:rPr lang="en-US" dirty="0"/>
                            <a:t>RMS energy spread</a:t>
                          </a:r>
                        </a:p>
                      </a:txBody>
                      <a:tcPr/>
                    </a:tc>
                    <a:tc>
                      <a:txBody>
                        <a:bodyPr/>
                        <a:lstStyle/>
                        <a:p>
                          <a:endParaRPr lang="it-IT"/>
                        </a:p>
                      </a:txBody>
                      <a:tcPr>
                        <a:blipFill>
                          <a:blip r:embed="rId4"/>
                          <a:stretch>
                            <a:fillRect l="-239785" t="-995833" r="-260215" b="-1000000"/>
                          </a:stretch>
                        </a:blipFill>
                      </a:tcPr>
                    </a:tc>
                    <a:tc>
                      <a:txBody>
                        <a:bodyPr/>
                        <a:lstStyle/>
                        <a:p>
                          <a:pPr algn="ctr"/>
                          <a:r>
                            <a:rPr lang="en-US" dirty="0"/>
                            <a:t>0.5</a:t>
                          </a:r>
                        </a:p>
                      </a:txBody>
                      <a:tcPr>
                        <a:solidFill>
                          <a:schemeClr val="accent2">
                            <a:lumMod val="40000"/>
                            <a:lumOff val="60000"/>
                          </a:schemeClr>
                        </a:solidFill>
                      </a:tcPr>
                    </a:tc>
                    <a:tc>
                      <a:txBody>
                        <a:bodyPr/>
                        <a:lstStyle/>
                        <a:p>
                          <a:pPr algn="ctr"/>
                          <a:r>
                            <a:rPr lang="en-US" dirty="0"/>
                            <a:t>0.2</a:t>
                          </a:r>
                        </a:p>
                      </a:txBody>
                      <a:tcPr>
                        <a:solidFill>
                          <a:schemeClr val="accent5">
                            <a:lumMod val="40000"/>
                            <a:lumOff val="60000"/>
                          </a:schemeClr>
                        </a:solidFill>
                      </a:tcPr>
                    </a:tc>
                    <a:extLst>
                      <a:ext uri="{0D108BD9-81ED-4DB2-BD59-A6C34878D82A}">
                        <a16:rowId xmlns:a16="http://schemas.microsoft.com/office/drawing/2014/main" val="1532564361"/>
                      </a:ext>
                    </a:extLst>
                  </a:tr>
                  <a:tr h="297180">
                    <a:tc>
                      <a:txBody>
                        <a:bodyPr/>
                        <a:lstStyle/>
                        <a:p>
                          <a:r>
                            <a:rPr lang="en-US" dirty="0"/>
                            <a:t>Slice length</a:t>
                          </a:r>
                        </a:p>
                      </a:txBody>
                      <a:tcPr/>
                    </a:tc>
                    <a:tc>
                      <a:txBody>
                        <a:bodyPr/>
                        <a:lstStyle/>
                        <a:p>
                          <a:endParaRPr lang="it-IT"/>
                        </a:p>
                      </a:txBody>
                      <a:tcPr>
                        <a:blipFill>
                          <a:blip r:embed="rId4"/>
                          <a:stretch>
                            <a:fillRect l="-239785" t="-1143478" r="-260215" b="-943478"/>
                          </a:stretch>
                        </a:blipFill>
                      </a:tcPr>
                    </a:tc>
                    <a:tc>
                      <a:txBody>
                        <a:bodyPr/>
                        <a:lstStyle/>
                        <a:p>
                          <a:pPr algn="ctr"/>
                          <a:r>
                            <a:rPr lang="en-US" dirty="0"/>
                            <a:t>0.5</a:t>
                          </a:r>
                        </a:p>
                      </a:txBody>
                      <a:tcPr>
                        <a:solidFill>
                          <a:schemeClr val="accent2">
                            <a:lumMod val="40000"/>
                            <a:lumOff val="60000"/>
                          </a:schemeClr>
                        </a:solidFill>
                      </a:tcPr>
                    </a:tc>
                    <a:tc>
                      <a:txBody>
                        <a:bodyPr/>
                        <a:lstStyle/>
                        <a:p>
                          <a:pPr algn="ctr"/>
                          <a:r>
                            <a:rPr lang="en-US" dirty="0"/>
                            <a:t>0.5</a:t>
                          </a:r>
                        </a:p>
                      </a:txBody>
                      <a:tcPr>
                        <a:solidFill>
                          <a:schemeClr val="accent5">
                            <a:lumMod val="40000"/>
                            <a:lumOff val="60000"/>
                          </a:schemeClr>
                        </a:solidFill>
                      </a:tcPr>
                    </a:tc>
                    <a:extLst>
                      <a:ext uri="{0D108BD9-81ED-4DB2-BD59-A6C34878D82A}">
                        <a16:rowId xmlns:a16="http://schemas.microsoft.com/office/drawing/2014/main" val="245949590"/>
                      </a:ext>
                    </a:extLst>
                  </a:tr>
                  <a:tr h="297180">
                    <a:tc>
                      <a:txBody>
                        <a:bodyPr/>
                        <a:lstStyle/>
                        <a:p>
                          <a:r>
                            <a:rPr lang="en-US" dirty="0"/>
                            <a:t>Slice Normalized emittance (</a:t>
                          </a:r>
                          <a:r>
                            <a:rPr lang="en-US" dirty="0" err="1"/>
                            <a:t>x,y</a:t>
                          </a:r>
                          <a:r>
                            <a:rPr lang="en-US" dirty="0"/>
                            <a:t>)</a:t>
                          </a:r>
                        </a:p>
                      </a:txBody>
                      <a:tcPr/>
                    </a:tc>
                    <a:tc>
                      <a:txBody>
                        <a:bodyPr/>
                        <a:lstStyle/>
                        <a:p>
                          <a:endParaRPr lang="it-IT"/>
                        </a:p>
                      </a:txBody>
                      <a:tcPr>
                        <a:blipFill>
                          <a:blip r:embed="rId4"/>
                          <a:stretch>
                            <a:fillRect l="-239785" t="-1243478" r="-260215" b="-843478"/>
                          </a:stretch>
                        </a:blipFill>
                      </a:tcPr>
                    </a:tc>
                    <a:tc>
                      <a:txBody>
                        <a:bodyPr/>
                        <a:lstStyle/>
                        <a:p>
                          <a:pPr algn="ctr"/>
                          <a:r>
                            <a:rPr lang="en-US" dirty="0"/>
                            <a:t>0.7,0.6</a:t>
                          </a:r>
                        </a:p>
                      </a:txBody>
                      <a:tcPr>
                        <a:solidFill>
                          <a:schemeClr val="accent2">
                            <a:lumMod val="40000"/>
                            <a:lumOff val="60000"/>
                          </a:schemeClr>
                        </a:solidFill>
                      </a:tcPr>
                    </a:tc>
                    <a:tc>
                      <a:txBody>
                        <a:bodyPr/>
                        <a:lstStyle/>
                        <a:p>
                          <a:pPr algn="ctr"/>
                          <a:r>
                            <a:rPr lang="en-US" dirty="0"/>
                            <a:t>0.3,0.3</a:t>
                          </a:r>
                        </a:p>
                      </a:txBody>
                      <a:tcPr>
                        <a:solidFill>
                          <a:schemeClr val="accent5">
                            <a:lumMod val="40000"/>
                            <a:lumOff val="60000"/>
                          </a:schemeClr>
                        </a:solidFill>
                      </a:tcPr>
                    </a:tc>
                    <a:extLst>
                      <a:ext uri="{0D108BD9-81ED-4DB2-BD59-A6C34878D82A}">
                        <a16:rowId xmlns:a16="http://schemas.microsoft.com/office/drawing/2014/main" val="440104309"/>
                      </a:ext>
                    </a:extLst>
                  </a:tr>
                  <a:tr h="297180">
                    <a:tc>
                      <a:txBody>
                        <a:bodyPr/>
                        <a:lstStyle/>
                        <a:p>
                          <a:r>
                            <a:rPr lang="en-US" dirty="0"/>
                            <a:t>Slice energy spread</a:t>
                          </a:r>
                        </a:p>
                      </a:txBody>
                      <a:tcPr/>
                    </a:tc>
                    <a:tc>
                      <a:txBody>
                        <a:bodyPr/>
                        <a:lstStyle/>
                        <a:p>
                          <a:pPr algn="ctr"/>
                          <a:r>
                            <a:rPr lang="en-US" dirty="0"/>
                            <a:t>%</a:t>
                          </a:r>
                        </a:p>
                      </a:txBody>
                      <a:tcPr/>
                    </a:tc>
                    <a:tc>
                      <a:txBody>
                        <a:bodyPr/>
                        <a:lstStyle/>
                        <a:p>
                          <a:pPr algn="ctr"/>
                          <a:r>
                            <a:rPr lang="en-US" dirty="0"/>
                            <a:t>0.04*</a:t>
                          </a:r>
                        </a:p>
                      </a:txBody>
                      <a:tcPr>
                        <a:solidFill>
                          <a:schemeClr val="accent2">
                            <a:lumMod val="40000"/>
                            <a:lumOff val="60000"/>
                          </a:schemeClr>
                        </a:solidFill>
                      </a:tcPr>
                    </a:tc>
                    <a:tc>
                      <a:txBody>
                        <a:bodyPr/>
                        <a:lstStyle/>
                        <a:p>
                          <a:pPr algn="ctr"/>
                          <a:r>
                            <a:rPr lang="en-US" dirty="0"/>
                            <a:t>0.02</a:t>
                          </a:r>
                        </a:p>
                      </a:txBody>
                      <a:tcPr>
                        <a:solidFill>
                          <a:schemeClr val="accent5">
                            <a:lumMod val="40000"/>
                            <a:lumOff val="60000"/>
                          </a:schemeClr>
                        </a:solidFill>
                      </a:tcPr>
                    </a:tc>
                    <a:extLst>
                      <a:ext uri="{0D108BD9-81ED-4DB2-BD59-A6C34878D82A}">
                        <a16:rowId xmlns:a16="http://schemas.microsoft.com/office/drawing/2014/main" val="3355234775"/>
                      </a:ext>
                    </a:extLst>
                  </a:tr>
                  <a:tr h="297180">
                    <a:tc>
                      <a:txBody>
                        <a:bodyPr/>
                        <a:lstStyle/>
                        <a:p>
                          <a:r>
                            <a:rPr lang="it-IT" i="1" dirty="0">
                              <a:effectLst/>
                              <a:latin typeface="Helvetica" pitchFamily="2" charset="0"/>
                            </a:rPr>
                            <a:t>𝜌 (3D)</a:t>
                          </a:r>
                          <a:endParaRPr lang="it-IT" dirty="0">
                            <a:effectLst/>
                            <a:latin typeface="Helvetica" pitchFamily="2" charset="0"/>
                          </a:endParaRPr>
                        </a:p>
                      </a:txBody>
                      <a:tcPr/>
                    </a:tc>
                    <a:tc>
                      <a:txBody>
                        <a:bodyPr/>
                        <a:lstStyle/>
                        <a:p>
                          <a:endParaRPr lang="it-IT"/>
                        </a:p>
                      </a:txBody>
                      <a:tcPr>
                        <a:blipFill>
                          <a:blip r:embed="rId4"/>
                          <a:stretch>
                            <a:fillRect l="-239785" t="-1447826" r="-260215" b="-639130"/>
                          </a:stretch>
                        </a:blipFill>
                      </a:tcPr>
                    </a:tc>
                    <a:tc>
                      <a:txBody>
                        <a:bodyPr/>
                        <a:lstStyle/>
                        <a:p>
                          <a:pPr algn="ctr"/>
                          <a:r>
                            <a:rPr lang="en-US" dirty="0"/>
                            <a:t>0.77</a:t>
                          </a:r>
                        </a:p>
                      </a:txBody>
                      <a:tcPr>
                        <a:solidFill>
                          <a:schemeClr val="accent2">
                            <a:lumMod val="40000"/>
                            <a:lumOff val="60000"/>
                          </a:schemeClr>
                        </a:solidFill>
                      </a:tcPr>
                    </a:tc>
                    <a:tc>
                      <a:txBody>
                        <a:bodyPr/>
                        <a:lstStyle/>
                        <a:p>
                          <a:pPr algn="ctr"/>
                          <a:r>
                            <a:rPr lang="en-US" dirty="0"/>
                            <a:t>1.49</a:t>
                          </a:r>
                        </a:p>
                      </a:txBody>
                      <a:tcPr>
                        <a:solidFill>
                          <a:schemeClr val="accent5">
                            <a:lumMod val="40000"/>
                            <a:lumOff val="60000"/>
                          </a:schemeClr>
                        </a:solidFill>
                      </a:tcPr>
                    </a:tc>
                    <a:extLst>
                      <a:ext uri="{0D108BD9-81ED-4DB2-BD59-A6C34878D82A}">
                        <a16:rowId xmlns:a16="http://schemas.microsoft.com/office/drawing/2014/main" val="1017526986"/>
                      </a:ext>
                    </a:extLst>
                  </a:tr>
                  <a:tr h="297180">
                    <a:tc>
                      <a:txBody>
                        <a:bodyPr/>
                        <a:lstStyle/>
                        <a:p>
                          <a:r>
                            <a:rPr lang="en-US" dirty="0"/>
                            <a:t>Radiation wavelength</a:t>
                          </a:r>
                        </a:p>
                      </a:txBody>
                      <a:tcPr/>
                    </a:tc>
                    <a:tc>
                      <a:txBody>
                        <a:bodyPr/>
                        <a:lstStyle/>
                        <a:p>
                          <a:endParaRPr lang="it-IT"/>
                        </a:p>
                      </a:txBody>
                      <a:tcPr>
                        <a:blipFill>
                          <a:blip r:embed="rId4"/>
                          <a:stretch>
                            <a:fillRect l="-239785" t="-1483333" r="-260215" b="-512500"/>
                          </a:stretch>
                        </a:blipFill>
                      </a:tcPr>
                    </a:tc>
                    <a:tc>
                      <a:txBody>
                        <a:bodyPr/>
                        <a:lstStyle/>
                        <a:p>
                          <a:pPr algn="ctr"/>
                          <a:r>
                            <a:rPr lang="en-US" dirty="0"/>
                            <a:t>4.0</a:t>
                          </a:r>
                        </a:p>
                      </a:txBody>
                      <a:tcPr>
                        <a:solidFill>
                          <a:schemeClr val="accent2">
                            <a:lumMod val="40000"/>
                            <a:lumOff val="60000"/>
                          </a:schemeClr>
                        </a:solidFill>
                      </a:tcPr>
                    </a:tc>
                    <a:tc>
                      <a:txBody>
                        <a:bodyPr/>
                        <a:lstStyle/>
                        <a:p>
                          <a:pPr algn="ctr"/>
                          <a:r>
                            <a:rPr lang="en-US" dirty="0"/>
                            <a:t>4.0</a:t>
                          </a:r>
                        </a:p>
                      </a:txBody>
                      <a:tcPr>
                        <a:solidFill>
                          <a:schemeClr val="accent5">
                            <a:lumMod val="40000"/>
                            <a:lumOff val="60000"/>
                          </a:schemeClr>
                        </a:solidFill>
                      </a:tcPr>
                    </a:tc>
                    <a:extLst>
                      <a:ext uri="{0D108BD9-81ED-4DB2-BD59-A6C34878D82A}">
                        <a16:rowId xmlns:a16="http://schemas.microsoft.com/office/drawing/2014/main" val="838133192"/>
                      </a:ext>
                    </a:extLst>
                  </a:tr>
                  <a:tr h="297180">
                    <a:tc>
                      <a:txBody>
                        <a:bodyPr/>
                        <a:lstStyle/>
                        <a:p>
                          <a:r>
                            <a:rPr lang="en-US" dirty="0"/>
                            <a:t>Saturation length</a:t>
                          </a:r>
                        </a:p>
                      </a:txBody>
                      <a:tcPr/>
                    </a:tc>
                    <a:tc>
                      <a:txBody>
                        <a:bodyPr/>
                        <a:lstStyle/>
                        <a:p>
                          <a:endParaRPr lang="it-IT"/>
                        </a:p>
                      </a:txBody>
                      <a:tcPr>
                        <a:blipFill>
                          <a:blip r:embed="rId4"/>
                          <a:stretch>
                            <a:fillRect l="-239785" t="-1652174" r="-260215" b="-434783"/>
                          </a:stretch>
                        </a:blipFill>
                      </a:tcPr>
                    </a:tc>
                    <a:tc>
                      <a:txBody>
                        <a:bodyPr/>
                        <a:lstStyle/>
                        <a:p>
                          <a:pPr algn="ctr"/>
                          <a:r>
                            <a:rPr lang="en-US" dirty="0"/>
                            <a:t>20.5</a:t>
                          </a:r>
                        </a:p>
                      </a:txBody>
                      <a:tcPr>
                        <a:solidFill>
                          <a:schemeClr val="accent2">
                            <a:lumMod val="40000"/>
                            <a:lumOff val="60000"/>
                          </a:schemeClr>
                        </a:solidFill>
                      </a:tcPr>
                    </a:tc>
                    <a:tc>
                      <a:txBody>
                        <a:bodyPr/>
                        <a:lstStyle/>
                        <a:p>
                          <a:pPr algn="ctr"/>
                          <a:r>
                            <a:rPr lang="en-US" dirty="0"/>
                            <a:t>20.0</a:t>
                          </a:r>
                        </a:p>
                      </a:txBody>
                      <a:tcPr>
                        <a:solidFill>
                          <a:schemeClr val="accent5">
                            <a:lumMod val="40000"/>
                            <a:lumOff val="60000"/>
                          </a:schemeClr>
                        </a:solidFill>
                      </a:tcPr>
                    </a:tc>
                    <a:extLst>
                      <a:ext uri="{0D108BD9-81ED-4DB2-BD59-A6C34878D82A}">
                        <a16:rowId xmlns:a16="http://schemas.microsoft.com/office/drawing/2014/main" val="2674325542"/>
                      </a:ext>
                    </a:extLst>
                  </a:tr>
                  <a:tr h="297180">
                    <a:tc>
                      <a:txBody>
                        <a:bodyPr/>
                        <a:lstStyle/>
                        <a:p>
                          <a:r>
                            <a:rPr lang="en-US" dirty="0"/>
                            <a:t>Photon Pulse Energy</a:t>
                          </a:r>
                        </a:p>
                      </a:txBody>
                      <a:tcPr/>
                    </a:tc>
                    <a:tc>
                      <a:txBody>
                        <a:bodyPr/>
                        <a:lstStyle/>
                        <a:p>
                          <a:endParaRPr lang="it-IT"/>
                        </a:p>
                      </a:txBody>
                      <a:tcPr>
                        <a:blipFill>
                          <a:blip r:embed="rId4"/>
                          <a:stretch>
                            <a:fillRect l="-239785" t="-1679167" r="-260215" b="-316667"/>
                          </a:stretch>
                        </a:blipFill>
                      </a:tcPr>
                    </a:tc>
                    <a:tc>
                      <a:txBody>
                        <a:bodyPr/>
                        <a:lstStyle/>
                        <a:p>
                          <a:pPr algn="ctr"/>
                          <a:r>
                            <a:rPr lang="en-US" dirty="0"/>
                            <a:t>16</a:t>
                          </a:r>
                        </a:p>
                      </a:txBody>
                      <a:tcPr>
                        <a:solidFill>
                          <a:schemeClr val="accent2">
                            <a:lumMod val="40000"/>
                            <a:lumOff val="60000"/>
                          </a:schemeClr>
                        </a:solidFill>
                      </a:tcPr>
                    </a:tc>
                    <a:tc>
                      <a:txBody>
                        <a:bodyPr/>
                        <a:lstStyle/>
                        <a:p>
                          <a:pPr algn="ctr"/>
                          <a:r>
                            <a:rPr lang="en-US" dirty="0"/>
                            <a:t>150</a:t>
                          </a:r>
                        </a:p>
                      </a:txBody>
                      <a:tcPr>
                        <a:solidFill>
                          <a:schemeClr val="accent5">
                            <a:lumMod val="40000"/>
                            <a:lumOff val="60000"/>
                          </a:schemeClr>
                        </a:solidFill>
                      </a:tcPr>
                    </a:tc>
                    <a:extLst>
                      <a:ext uri="{0D108BD9-81ED-4DB2-BD59-A6C34878D82A}">
                        <a16:rowId xmlns:a16="http://schemas.microsoft.com/office/drawing/2014/main" val="1340210276"/>
                      </a:ext>
                    </a:extLst>
                  </a:tr>
                  <a:tr h="297180">
                    <a:tc>
                      <a:txBody>
                        <a:bodyPr/>
                        <a:lstStyle/>
                        <a:p>
                          <a:r>
                            <a:rPr lang="en-US" dirty="0"/>
                            <a:t>Photon per pulse</a:t>
                          </a:r>
                        </a:p>
                      </a:txBody>
                      <a:tcPr/>
                    </a:tc>
                    <a:tc>
                      <a:txBody>
                        <a:bodyPr/>
                        <a:lstStyle/>
                        <a:p>
                          <a:endParaRPr lang="it-IT"/>
                        </a:p>
                      </a:txBody>
                      <a:tcPr>
                        <a:blipFill>
                          <a:blip r:embed="rId4"/>
                          <a:stretch>
                            <a:fillRect l="-239785" t="-1856522" r="-260215" b="-230435"/>
                          </a:stretch>
                        </a:blipFill>
                      </a:tcPr>
                    </a:tc>
                    <a:tc>
                      <a:txBody>
                        <a:bodyPr/>
                        <a:lstStyle/>
                        <a:p>
                          <a:pPr algn="ctr"/>
                          <a:r>
                            <a:rPr lang="en-US" dirty="0"/>
                            <a:t>3.2</a:t>
                          </a:r>
                        </a:p>
                      </a:txBody>
                      <a:tcPr>
                        <a:solidFill>
                          <a:schemeClr val="accent2">
                            <a:lumMod val="40000"/>
                            <a:lumOff val="60000"/>
                          </a:schemeClr>
                        </a:solidFill>
                      </a:tcPr>
                    </a:tc>
                    <a:tc>
                      <a:txBody>
                        <a:bodyPr/>
                        <a:lstStyle/>
                        <a:p>
                          <a:pPr algn="ctr"/>
                          <a:r>
                            <a:rPr lang="en-US" dirty="0"/>
                            <a:t>31.3</a:t>
                          </a:r>
                        </a:p>
                      </a:txBody>
                      <a:tcPr>
                        <a:solidFill>
                          <a:schemeClr val="accent5">
                            <a:lumMod val="40000"/>
                            <a:lumOff val="60000"/>
                          </a:schemeClr>
                        </a:solidFill>
                      </a:tcPr>
                    </a:tc>
                    <a:extLst>
                      <a:ext uri="{0D108BD9-81ED-4DB2-BD59-A6C34878D82A}">
                        <a16:rowId xmlns:a16="http://schemas.microsoft.com/office/drawing/2014/main" val="1283037696"/>
                      </a:ext>
                    </a:extLst>
                  </a:tr>
                  <a:tr h="297180">
                    <a:tc>
                      <a:txBody>
                        <a:bodyPr/>
                        <a:lstStyle/>
                        <a:p>
                          <a:r>
                            <a:rPr lang="en-US" dirty="0"/>
                            <a:t>Photon Bandwith</a:t>
                          </a:r>
                        </a:p>
                      </a:txBody>
                      <a:tcPr/>
                    </a:tc>
                    <a:tc>
                      <a:txBody>
                        <a:bodyPr/>
                        <a:lstStyle/>
                        <a:p>
                          <a:endParaRPr lang="it-IT"/>
                        </a:p>
                      </a:txBody>
                      <a:tcPr>
                        <a:blipFill>
                          <a:blip r:embed="rId4"/>
                          <a:stretch>
                            <a:fillRect l="-239785" t="-1875000" r="-260215" b="-120833"/>
                          </a:stretch>
                        </a:blipFill>
                      </a:tcPr>
                    </a:tc>
                    <a:tc>
                      <a:txBody>
                        <a:bodyPr/>
                        <a:lstStyle/>
                        <a:p>
                          <a:pPr algn="ctr"/>
                          <a:r>
                            <a:rPr lang="en-US" dirty="0"/>
                            <a:t>0.4</a:t>
                          </a:r>
                        </a:p>
                      </a:txBody>
                      <a:tcPr>
                        <a:solidFill>
                          <a:schemeClr val="accent2">
                            <a:lumMod val="40000"/>
                            <a:lumOff val="60000"/>
                          </a:schemeClr>
                        </a:solidFill>
                      </a:tcPr>
                    </a:tc>
                    <a:tc>
                      <a:txBody>
                        <a:bodyPr/>
                        <a:lstStyle/>
                        <a:p>
                          <a:pPr algn="ctr"/>
                          <a:r>
                            <a:rPr lang="en-US" dirty="0"/>
                            <a:t>0.5</a:t>
                          </a:r>
                        </a:p>
                      </a:txBody>
                      <a:tcPr>
                        <a:solidFill>
                          <a:schemeClr val="accent5">
                            <a:lumMod val="40000"/>
                            <a:lumOff val="60000"/>
                          </a:schemeClr>
                        </a:solidFill>
                      </a:tcPr>
                    </a:tc>
                    <a:extLst>
                      <a:ext uri="{0D108BD9-81ED-4DB2-BD59-A6C34878D82A}">
                        <a16:rowId xmlns:a16="http://schemas.microsoft.com/office/drawing/2014/main" val="1117953529"/>
                      </a:ext>
                    </a:extLst>
                  </a:tr>
                  <a:tr h="297180">
                    <a:tc>
                      <a:txBody>
                        <a:bodyPr/>
                        <a:lstStyle/>
                        <a:p>
                          <a:r>
                            <a:rPr lang="en-US" dirty="0"/>
                            <a:t>Photon Brilliance per shot</a:t>
                          </a:r>
                        </a:p>
                      </a:txBody>
                      <a:tcPr/>
                    </a:tc>
                    <a:tc>
                      <a:txBody>
                        <a:bodyPr/>
                        <a:lstStyle/>
                        <a:p>
                          <a:endParaRPr lang="it-IT"/>
                        </a:p>
                      </a:txBody>
                      <a:tcPr>
                        <a:blipFill>
                          <a:blip r:embed="rId4"/>
                          <a:stretch>
                            <a:fillRect l="-239785" t="-2060870" r="-260215" b="-26087"/>
                          </a:stretch>
                        </a:blipFill>
                      </a:tcPr>
                    </a:tc>
                    <a:tc>
                      <a:txBody>
                        <a:bodyPr/>
                        <a:lstStyle/>
                        <a:p>
                          <a:pPr algn="ctr"/>
                          <a:r>
                            <a:rPr lang="en-US" dirty="0"/>
                            <a:t>0.12</a:t>
                          </a:r>
                        </a:p>
                      </a:txBody>
                      <a:tcPr>
                        <a:solidFill>
                          <a:schemeClr val="accent2">
                            <a:lumMod val="40000"/>
                            <a:lumOff val="60000"/>
                          </a:schemeClr>
                        </a:solidFill>
                      </a:tcPr>
                    </a:tc>
                    <a:tc>
                      <a:txBody>
                        <a:bodyPr/>
                        <a:lstStyle/>
                        <a:p>
                          <a:pPr algn="ctr"/>
                          <a:r>
                            <a:rPr lang="en-US" dirty="0"/>
                            <a:t>2.1</a:t>
                          </a:r>
                        </a:p>
                      </a:txBody>
                      <a:tcPr>
                        <a:solidFill>
                          <a:schemeClr val="accent5">
                            <a:lumMod val="40000"/>
                            <a:lumOff val="60000"/>
                          </a:schemeClr>
                        </a:solidFill>
                      </a:tcPr>
                    </a:tc>
                    <a:extLst>
                      <a:ext uri="{0D108BD9-81ED-4DB2-BD59-A6C34878D82A}">
                        <a16:rowId xmlns:a16="http://schemas.microsoft.com/office/drawing/2014/main" val="3742509869"/>
                      </a:ext>
                    </a:extLst>
                  </a:tr>
                </a:tbl>
              </a:graphicData>
            </a:graphic>
          </p:graphicFrame>
        </mc:Fallback>
      </mc:AlternateContent>
      <p:sp>
        <p:nvSpPr>
          <p:cNvPr id="2" name="CasellaDiTesto 1">
            <a:extLst>
              <a:ext uri="{FF2B5EF4-FFF2-40B4-BE49-F238E27FC236}">
                <a16:creationId xmlns:a16="http://schemas.microsoft.com/office/drawing/2014/main" id="{6528F000-ABA2-C5F7-CA96-48D023AFBBCB}"/>
              </a:ext>
            </a:extLst>
          </p:cNvPr>
          <p:cNvSpPr txBox="1"/>
          <p:nvPr/>
        </p:nvSpPr>
        <p:spPr>
          <a:xfrm>
            <a:off x="7666658" y="6524853"/>
            <a:ext cx="5321377" cy="276999"/>
          </a:xfrm>
          <a:prstGeom prst="rect">
            <a:avLst/>
          </a:prstGeom>
          <a:noFill/>
        </p:spPr>
        <p:txBody>
          <a:bodyPr wrap="square" rtlCol="0">
            <a:spAutoFit/>
          </a:bodyPr>
          <a:lstStyle/>
          <a:p>
            <a:r>
              <a:rPr lang="it-IT" sz="1200" dirty="0"/>
              <a:t>* </a:t>
            </a:r>
            <a:r>
              <a:rPr lang="it-IT" sz="1200" dirty="0" err="1"/>
              <a:t>Calculated</a:t>
            </a:r>
            <a:r>
              <a:rPr lang="it-IT" sz="1200" dirty="0"/>
              <a:t> with the 5 % </a:t>
            </a:r>
            <a:r>
              <a:rPr lang="it-IT" sz="1200" dirty="0" err="1"/>
              <a:t>cut</a:t>
            </a:r>
            <a:r>
              <a:rPr lang="it-IT" sz="1200" dirty="0"/>
              <a:t> of off-energy </a:t>
            </a:r>
            <a:r>
              <a:rPr lang="it-IT" sz="1200" dirty="0" err="1"/>
              <a:t>charge</a:t>
            </a:r>
            <a:r>
              <a:rPr lang="it-IT" sz="1200" dirty="0"/>
              <a:t> ( </a:t>
            </a:r>
            <a:r>
              <a:rPr lang="it-IT" sz="1200" dirty="0" err="1"/>
              <a:t>not</a:t>
            </a:r>
            <a:r>
              <a:rPr lang="it-IT" sz="1200" dirty="0"/>
              <a:t> </a:t>
            </a:r>
            <a:r>
              <a:rPr lang="it-IT" sz="1200" dirty="0" err="1"/>
              <a:t>lasing</a:t>
            </a:r>
            <a:r>
              <a:rPr lang="it-IT" sz="1200" dirty="0"/>
              <a:t> )</a:t>
            </a:r>
          </a:p>
        </p:txBody>
      </p:sp>
    </p:spTree>
    <p:extLst>
      <p:ext uri="{BB962C8B-B14F-4D97-AF65-F5344CB8AC3E}">
        <p14:creationId xmlns:p14="http://schemas.microsoft.com/office/powerpoint/2010/main" val="108860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436DD-A9CE-911D-2350-3B81DE2ABBAA}"/>
            </a:ext>
          </a:extLst>
        </p:cNvPr>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20CBAA24-EE44-5011-E5FE-0980831049B3}"/>
              </a:ext>
            </a:extLst>
          </p:cNvPr>
          <p:cNvSpPr>
            <a:spLocks noGrp="1"/>
          </p:cNvSpPr>
          <p:nvPr>
            <p:ph idx="1"/>
          </p:nvPr>
        </p:nvSpPr>
        <p:spPr>
          <a:xfrm>
            <a:off x="47264" y="793817"/>
            <a:ext cx="4734943" cy="5932804"/>
          </a:xfrm>
        </p:spPr>
        <p:txBody>
          <a:bodyPr vert="horz" lIns="91440" tIns="45720" rIns="91440" bIns="45720" rtlCol="0" anchor="t">
            <a:normAutofit lnSpcReduction="10000"/>
          </a:bodyPr>
          <a:lstStyle/>
          <a:p>
            <a:r>
              <a:rPr lang="en-US" dirty="0"/>
              <a:t>A deep attention has been devoted to the statistical analysis of the FEL source performance for the plasma acceleration case taking into account the 200+30pC working point. All active elements have been included to identify their acceptable tolerance values.</a:t>
            </a:r>
          </a:p>
          <a:p>
            <a:r>
              <a:rPr lang="en-US" dirty="0"/>
              <a:t>A detail analysis of the </a:t>
            </a:r>
            <a:r>
              <a:rPr lang="en-US" err="1"/>
              <a:t>wakefield</a:t>
            </a:r>
            <a:r>
              <a:rPr lang="en-US"/>
              <a:t> effects </a:t>
            </a:r>
            <a:r>
              <a:rPr lang="en-US" dirty="0"/>
              <a:t>for the low and high charge plasma working points has also been performed to evaluate the shot-to-shot energy jitter and pointing stability between Witness and Drive.</a:t>
            </a:r>
            <a:endParaRPr lang="en-US">
              <a:ea typeface="Calibri"/>
              <a:cs typeface="Calibri"/>
            </a:endParaRPr>
          </a:p>
          <a:p>
            <a:pPr marL="342900" lvl="1" indent="0">
              <a:buNone/>
            </a:pPr>
            <a:r>
              <a:rPr lang="en-US" dirty="0"/>
              <a:t>The obtained results </a:t>
            </a:r>
            <a:r>
              <a:rPr lang="en-US"/>
              <a:t>indicates </a:t>
            </a:r>
            <a:r>
              <a:rPr lang="en-US" dirty="0"/>
              <a:t>that </a:t>
            </a:r>
            <a:r>
              <a:rPr lang="en-US"/>
              <a:t>the </a:t>
            </a:r>
            <a:r>
              <a:rPr lang="en-US" dirty="0"/>
              <a:t>low charge case </a:t>
            </a:r>
            <a:r>
              <a:rPr lang="en-US"/>
              <a:t>shows </a:t>
            </a:r>
            <a:r>
              <a:rPr lang="en-US" dirty="0"/>
              <a:t>a higher energy jitter shot to shot, while the high charge case shows a worse pointing stability  between Witness and Driver. An intermediate working point will be addressed to enhance the positive effect of the two options and the 3D tracking in plasma will be performed to verify the extent of the effect</a:t>
            </a:r>
            <a:endParaRPr lang="en-US">
              <a:ea typeface="Calibri"/>
              <a:cs typeface="Calibri"/>
            </a:endParaRPr>
          </a:p>
          <a:p>
            <a:pPr marL="0" indent="0">
              <a:buNone/>
            </a:pPr>
            <a:r>
              <a:rPr lang="en-US" dirty="0"/>
              <a:t>		 </a:t>
            </a:r>
            <a:endParaRPr lang="en-US">
              <a:ea typeface="Calibri"/>
              <a:cs typeface="Calibri"/>
            </a:endParaRPr>
          </a:p>
        </p:txBody>
      </p:sp>
      <p:sp>
        <p:nvSpPr>
          <p:cNvPr id="3" name="Titolo 2">
            <a:extLst>
              <a:ext uri="{FF2B5EF4-FFF2-40B4-BE49-F238E27FC236}">
                <a16:creationId xmlns:a16="http://schemas.microsoft.com/office/drawing/2014/main" id="{D1485FC0-6A85-CC2F-818D-06E6F187757C}"/>
              </a:ext>
            </a:extLst>
          </p:cNvPr>
          <p:cNvSpPr>
            <a:spLocks noGrp="1"/>
          </p:cNvSpPr>
          <p:nvPr>
            <p:ph type="title"/>
          </p:nvPr>
        </p:nvSpPr>
        <p:spPr>
          <a:xfrm>
            <a:off x="1406256" y="-101169"/>
            <a:ext cx="7961747" cy="1325563"/>
          </a:xfrm>
        </p:spPr>
        <p:txBody>
          <a:bodyPr>
            <a:normAutofit/>
          </a:bodyPr>
          <a:lstStyle/>
          <a:p>
            <a:r>
              <a:rPr lang="en-US" sz="3600" dirty="0">
                <a:solidFill>
                  <a:srgbClr val="FFFF00"/>
                </a:solidFill>
              </a:rPr>
              <a:t>STATISTICAL ANALYSIS</a:t>
            </a:r>
          </a:p>
        </p:txBody>
      </p:sp>
      <p:sp>
        <p:nvSpPr>
          <p:cNvPr id="4" name="Segnaposto piè di pagina 3">
            <a:extLst>
              <a:ext uri="{FF2B5EF4-FFF2-40B4-BE49-F238E27FC236}">
                <a16:creationId xmlns:a16="http://schemas.microsoft.com/office/drawing/2014/main" id="{0434A201-AFB9-20D5-4394-A76ECC8A98DD}"/>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6" name="Segnaposto numero diapositiva 5">
            <a:extLst>
              <a:ext uri="{FF2B5EF4-FFF2-40B4-BE49-F238E27FC236}">
                <a16:creationId xmlns:a16="http://schemas.microsoft.com/office/drawing/2014/main" id="{C31DF16A-FBD1-CE92-0EAA-5097D0B82713}"/>
              </a:ext>
            </a:extLst>
          </p:cNvPr>
          <p:cNvSpPr>
            <a:spLocks noGrp="1"/>
          </p:cNvSpPr>
          <p:nvPr>
            <p:ph type="sldNum" sz="quarter" idx="12"/>
          </p:nvPr>
        </p:nvSpPr>
        <p:spPr/>
        <p:txBody>
          <a:bodyPr/>
          <a:lstStyle/>
          <a:p>
            <a:fld id="{3A3A6714-3D1F-4857-9904-D935B84167FA}" type="slidenum">
              <a:rPr lang="en-GB" smtClean="0"/>
              <a:pPr/>
              <a:t>5</a:t>
            </a:fld>
            <a:endParaRPr lang="en-GB"/>
          </a:p>
        </p:txBody>
      </p:sp>
      <p:pic>
        <p:nvPicPr>
          <p:cNvPr id="2" name="Immagine 1">
            <a:extLst>
              <a:ext uri="{FF2B5EF4-FFF2-40B4-BE49-F238E27FC236}">
                <a16:creationId xmlns:a16="http://schemas.microsoft.com/office/drawing/2014/main" id="{6FA7E498-0EBC-A04B-5989-D56E56A6926C}"/>
              </a:ext>
            </a:extLst>
          </p:cNvPr>
          <p:cNvPicPr>
            <a:picLocks noChangeAspect="1"/>
          </p:cNvPicPr>
          <p:nvPr/>
        </p:nvPicPr>
        <p:blipFill>
          <a:blip r:embed="rId2"/>
          <a:stretch>
            <a:fillRect/>
          </a:stretch>
        </p:blipFill>
        <p:spPr>
          <a:xfrm>
            <a:off x="4782208" y="1491036"/>
            <a:ext cx="7222536" cy="2965350"/>
          </a:xfrm>
          <a:prstGeom prst="rect">
            <a:avLst/>
          </a:prstGeom>
        </p:spPr>
      </p:pic>
      <p:pic>
        <p:nvPicPr>
          <p:cNvPr id="8" name="Immagine 7">
            <a:extLst>
              <a:ext uri="{FF2B5EF4-FFF2-40B4-BE49-F238E27FC236}">
                <a16:creationId xmlns:a16="http://schemas.microsoft.com/office/drawing/2014/main" id="{B6C540E2-E07C-825C-B121-1F17D2B18833}"/>
              </a:ext>
            </a:extLst>
          </p:cNvPr>
          <p:cNvPicPr>
            <a:picLocks noChangeAspect="1"/>
          </p:cNvPicPr>
          <p:nvPr/>
        </p:nvPicPr>
        <p:blipFill>
          <a:blip r:embed="rId3"/>
          <a:stretch>
            <a:fillRect/>
          </a:stretch>
        </p:blipFill>
        <p:spPr>
          <a:xfrm>
            <a:off x="4782207" y="4610944"/>
            <a:ext cx="7222536" cy="796969"/>
          </a:xfrm>
          <a:prstGeom prst="rect">
            <a:avLst/>
          </a:prstGeom>
        </p:spPr>
      </p:pic>
    </p:spTree>
    <p:extLst>
      <p:ext uri="{BB962C8B-B14F-4D97-AF65-F5344CB8AC3E}">
        <p14:creationId xmlns:p14="http://schemas.microsoft.com/office/powerpoint/2010/main" val="138058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2ED3-0AD9-0774-CC1F-A14B70CC16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642E03-6A21-334D-347C-8EB0AEEC2BDE}"/>
              </a:ext>
            </a:extLst>
          </p:cNvPr>
          <p:cNvSpPr>
            <a:spLocks noGrp="1"/>
          </p:cNvSpPr>
          <p:nvPr>
            <p:ph type="title"/>
          </p:nvPr>
        </p:nvSpPr>
        <p:spPr>
          <a:xfrm>
            <a:off x="1851950" y="-272186"/>
            <a:ext cx="9294470" cy="1325563"/>
          </a:xfrm>
        </p:spPr>
        <p:txBody>
          <a:bodyPr>
            <a:normAutofit/>
          </a:bodyPr>
          <a:lstStyle/>
          <a:p>
            <a:pPr algn="ctr" fontAlgn="ctr"/>
            <a:r>
              <a:rPr lang="en-GB" sz="2800" dirty="0"/>
              <a:t>Achievements:</a:t>
            </a:r>
            <a:br>
              <a:rPr lang="en-GB" sz="2800" dirty="0"/>
            </a:br>
            <a:r>
              <a:rPr lang="en-GB" sz="2800" u="none" strike="noStrike" dirty="0">
                <a:solidFill>
                  <a:srgbClr val="0070C0"/>
                </a:solidFill>
                <a:effectLst/>
              </a:rPr>
              <a:t>Technological Readiness Level </a:t>
            </a:r>
            <a:r>
              <a:rPr lang="en-GB" sz="2800" dirty="0">
                <a:solidFill>
                  <a:srgbClr val="0070C0"/>
                </a:solidFill>
              </a:rPr>
              <a:t>(Sub-Components) </a:t>
            </a:r>
            <a:endParaRPr lang="en-GB" sz="2800" b="0" i="0" u="none" strike="noStrike" dirty="0">
              <a:solidFill>
                <a:srgbClr val="0070C0"/>
              </a:solidFill>
              <a:effectLst/>
              <a:latin typeface="Aptos Narrow" panose="020B0004020202020204" pitchFamily="34" charset="0"/>
            </a:endParaRPr>
          </a:p>
        </p:txBody>
      </p:sp>
      <p:sp>
        <p:nvSpPr>
          <p:cNvPr id="7" name="Segnaposto piè di pagina 6">
            <a:extLst>
              <a:ext uri="{FF2B5EF4-FFF2-40B4-BE49-F238E27FC236}">
                <a16:creationId xmlns:a16="http://schemas.microsoft.com/office/drawing/2014/main" id="{E251DDBB-9633-4623-C4AC-ADD225131A03}"/>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8" name="Segnaposto numero diapositiva 7">
            <a:extLst>
              <a:ext uri="{FF2B5EF4-FFF2-40B4-BE49-F238E27FC236}">
                <a16:creationId xmlns:a16="http://schemas.microsoft.com/office/drawing/2014/main" id="{9F65065E-7BC0-A023-EEFC-70D8079BC4B8}"/>
              </a:ext>
            </a:extLst>
          </p:cNvPr>
          <p:cNvSpPr>
            <a:spLocks noGrp="1"/>
          </p:cNvSpPr>
          <p:nvPr>
            <p:ph type="sldNum" sz="quarter" idx="12"/>
          </p:nvPr>
        </p:nvSpPr>
        <p:spPr/>
        <p:txBody>
          <a:bodyPr/>
          <a:lstStyle/>
          <a:p>
            <a:fld id="{3A3A6714-3D1F-4857-9904-D935B84167FA}" type="slidenum">
              <a:rPr lang="en-GB" smtClean="0"/>
              <a:pPr/>
              <a:t>6</a:t>
            </a:fld>
            <a:endParaRPr lang="en-GB"/>
          </a:p>
        </p:txBody>
      </p:sp>
      <p:graphicFrame>
        <p:nvGraphicFramePr>
          <p:cNvPr id="4" name="Table 4">
            <a:extLst>
              <a:ext uri="{FF2B5EF4-FFF2-40B4-BE49-F238E27FC236}">
                <a16:creationId xmlns:a16="http://schemas.microsoft.com/office/drawing/2014/main" id="{5A52BCDE-EBBC-B31C-992D-EF6D5116E30C}"/>
              </a:ext>
            </a:extLst>
          </p:cNvPr>
          <p:cNvGraphicFramePr>
            <a:graphicFrameLocks noGrp="1"/>
          </p:cNvGraphicFramePr>
          <p:nvPr>
            <p:extLst>
              <p:ext uri="{D42A27DB-BD31-4B8C-83A1-F6EECF244321}">
                <p14:modId xmlns:p14="http://schemas.microsoft.com/office/powerpoint/2010/main" val="3590462184"/>
              </p:ext>
            </p:extLst>
          </p:nvPr>
        </p:nvGraphicFramePr>
        <p:xfrm>
          <a:off x="2164722" y="1053377"/>
          <a:ext cx="7248784" cy="5240728"/>
        </p:xfrm>
        <a:graphic>
          <a:graphicData uri="http://schemas.openxmlformats.org/drawingml/2006/table">
            <a:tbl>
              <a:tblPr>
                <a:tableStyleId>{5C22544A-7EE6-4342-B048-85BDC9FD1C3A}</a:tableStyleId>
              </a:tblPr>
              <a:tblGrid>
                <a:gridCol w="921696">
                  <a:extLst>
                    <a:ext uri="{9D8B030D-6E8A-4147-A177-3AD203B41FA5}">
                      <a16:colId xmlns:a16="http://schemas.microsoft.com/office/drawing/2014/main" val="2549708162"/>
                    </a:ext>
                  </a:extLst>
                </a:gridCol>
                <a:gridCol w="550181">
                  <a:extLst>
                    <a:ext uri="{9D8B030D-6E8A-4147-A177-3AD203B41FA5}">
                      <a16:colId xmlns:a16="http://schemas.microsoft.com/office/drawing/2014/main" val="2234510333"/>
                    </a:ext>
                  </a:extLst>
                </a:gridCol>
                <a:gridCol w="5776907">
                  <a:extLst>
                    <a:ext uri="{9D8B030D-6E8A-4147-A177-3AD203B41FA5}">
                      <a16:colId xmlns:a16="http://schemas.microsoft.com/office/drawing/2014/main" val="459689667"/>
                    </a:ext>
                  </a:extLst>
                </a:gridCol>
              </a:tblGrid>
              <a:tr h="604585">
                <a:tc>
                  <a:txBody>
                    <a:bodyPr/>
                    <a:lstStyle/>
                    <a:p>
                      <a:pPr algn="ctr" fontAlgn="b"/>
                      <a:r>
                        <a:rPr lang="en-GB" sz="1400" b="1" u="none" strike="noStrike">
                          <a:effectLst/>
                          <a:latin typeface="Calibri"/>
                          <a:cs typeface="Calibri"/>
                        </a:rPr>
                        <a:t>Sub - systems</a:t>
                      </a:r>
                      <a:endParaRPr lang="en-GB" sz="1400" b="1" i="0" u="none" strike="noStrike">
                        <a:solidFill>
                          <a:srgbClr val="FFFFFF"/>
                        </a:solidFill>
                        <a:effectLst/>
                        <a:latin typeface="Calibri"/>
                        <a:cs typeface="Calibri"/>
                      </a:endParaRPr>
                    </a:p>
                  </a:txBody>
                  <a:tcPr marL="7354" marR="7354" marT="7354" marB="0" anchor="b"/>
                </a:tc>
                <a:tc>
                  <a:txBody>
                    <a:bodyPr/>
                    <a:lstStyle/>
                    <a:p>
                      <a:pPr algn="ctr" fontAlgn="ctr"/>
                      <a:r>
                        <a:rPr lang="en-GB" sz="1400" b="1" u="none" strike="noStrike">
                          <a:effectLst/>
                          <a:latin typeface="Calibri"/>
                          <a:cs typeface="Calibri"/>
                        </a:rPr>
                        <a:t>TRL</a:t>
                      </a:r>
                      <a:endParaRPr lang="en-GB" sz="1400" b="1" i="0" u="none" strike="noStrike">
                        <a:solidFill>
                          <a:srgbClr val="FFFFFF"/>
                        </a:solidFill>
                        <a:effectLst/>
                        <a:latin typeface="Calibri"/>
                        <a:cs typeface="Calibri"/>
                      </a:endParaRPr>
                    </a:p>
                  </a:txBody>
                  <a:tcPr marL="7354" marR="7354" marT="7354" marB="0" anchor="ctr"/>
                </a:tc>
                <a:tc>
                  <a:txBody>
                    <a:bodyPr/>
                    <a:lstStyle/>
                    <a:p>
                      <a:pPr algn="ctr" fontAlgn="b"/>
                      <a:r>
                        <a:rPr lang="en-GB" sz="1400" b="1" u="none" strike="noStrike">
                          <a:effectLst/>
                          <a:latin typeface="Calibri"/>
                          <a:cs typeface="Calibri"/>
                        </a:rPr>
                        <a:t>Comments</a:t>
                      </a:r>
                      <a:endParaRPr lang="en-GB" sz="1400" b="1" i="0" u="none" strike="noStrike">
                        <a:solidFill>
                          <a:srgbClr val="FFFFFF"/>
                        </a:solidFill>
                        <a:effectLst/>
                        <a:latin typeface="Calibri"/>
                        <a:cs typeface="Calibri"/>
                      </a:endParaRPr>
                    </a:p>
                  </a:txBody>
                  <a:tcPr marL="7354" marR="7354" marT="7354" marB="0" anchor="b"/>
                </a:tc>
                <a:extLst>
                  <a:ext uri="{0D108BD9-81ED-4DB2-BD59-A6C34878D82A}">
                    <a16:rowId xmlns:a16="http://schemas.microsoft.com/office/drawing/2014/main" val="1821334404"/>
                  </a:ext>
                </a:extLst>
              </a:tr>
              <a:tr h="1029116">
                <a:tc>
                  <a:txBody>
                    <a:bodyPr/>
                    <a:lstStyle/>
                    <a:p>
                      <a:pPr algn="ctr" fontAlgn="ctr"/>
                      <a:r>
                        <a:rPr lang="en-GB" sz="1200" b="1" u="none" strike="noStrike">
                          <a:solidFill>
                            <a:srgbClr val="0070C0"/>
                          </a:solidFill>
                          <a:effectLst/>
                          <a:latin typeface="Calibri"/>
                          <a:cs typeface="Calibri"/>
                        </a:rPr>
                        <a:t>Electron beam tracking codes (2D-3D)</a:t>
                      </a:r>
                      <a:endParaRPr lang="en-GB" sz="1200" b="1" i="0" u="none" strike="noStrike">
                        <a:solidFill>
                          <a:srgbClr val="0070C0"/>
                        </a:solidFill>
                        <a:effectLst/>
                        <a:latin typeface="Calibri"/>
                        <a:cs typeface="Calibri"/>
                      </a:endParaRPr>
                    </a:p>
                  </a:txBody>
                  <a:tcPr marL="7354" marR="7354" marT="7354" marB="0" anchor="ctr"/>
                </a:tc>
                <a:tc>
                  <a:txBody>
                    <a:bodyPr/>
                    <a:lstStyle/>
                    <a:p>
                      <a:pPr algn="ctr" fontAlgn="ctr"/>
                      <a:r>
                        <a:rPr lang="it-IT" sz="1200" b="0" i="0" u="none" strike="noStrike">
                          <a:solidFill>
                            <a:srgbClr val="000000"/>
                          </a:solidFill>
                          <a:effectLst/>
                          <a:latin typeface="Calibri"/>
                          <a:cs typeface="Calibri"/>
                        </a:rPr>
                        <a:t>9</a:t>
                      </a:r>
                      <a:endParaRPr lang="x-none" sz="1200" b="0" i="0" u="none" strike="noStrike">
                        <a:solidFill>
                          <a:srgbClr val="000000"/>
                        </a:solidFill>
                        <a:effectLst/>
                        <a:latin typeface="Calibri"/>
                        <a:cs typeface="Calibri"/>
                      </a:endParaRPr>
                    </a:p>
                  </a:txBody>
                  <a:tcPr marL="7354" marR="7354" marT="7354" marB="0" anchor="ctr">
                    <a:solidFill>
                      <a:srgbClr val="92D050"/>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Calibri"/>
                          <a:cs typeface="Calibri"/>
                        </a:rPr>
                        <a:t>Several codes are immediately</a:t>
                      </a:r>
                      <a:r>
                        <a:rPr lang="en-GB" sz="1200" b="0" i="0" u="none" strike="noStrike" baseline="0">
                          <a:solidFill>
                            <a:srgbClr val="000000"/>
                          </a:solidFill>
                          <a:effectLst/>
                          <a:latin typeface="Calibri"/>
                          <a:cs typeface="Calibri"/>
                        </a:rPr>
                        <a:t> available, most of them are open source or commercial, optimized for multi-core and cluster operation (</a:t>
                      </a:r>
                      <a:r>
                        <a:rPr lang="en-GB" sz="1200" b="0" i="0" u="none" strike="noStrike">
                          <a:solidFill>
                            <a:srgbClr val="000000"/>
                          </a:solidFill>
                          <a:effectLst/>
                          <a:latin typeface="Calibri"/>
                          <a:cs typeface="Calibri"/>
                        </a:rPr>
                        <a:t>Tstep </a:t>
                      </a:r>
                      <a:r>
                        <a:rPr lang="en-GB" sz="1200" b="0" i="0" u="none" strike="noStrike" baseline="0">
                          <a:solidFill>
                            <a:srgbClr val="000000"/>
                          </a:solidFill>
                          <a:effectLst/>
                          <a:latin typeface="Calibri"/>
                          <a:cs typeface="Calibri"/>
                        </a:rPr>
                        <a:t>(</a:t>
                      </a:r>
                      <a:r>
                        <a:rPr lang="en-GB" sz="1200" b="0" i="0" u="none" strike="noStrike">
                          <a:solidFill>
                            <a:srgbClr val="000000"/>
                          </a:solidFill>
                          <a:effectLst/>
                          <a:latin typeface="Calibri"/>
                          <a:cs typeface="Calibri"/>
                        </a:rPr>
                        <a:t>Parmela commercial), Astra, Elegant, Genesis, CST, HFSS).</a:t>
                      </a:r>
                    </a:p>
                  </a:txBody>
                  <a:tcPr marL="7354" marR="7354" marT="7354" marB="0" anchor="ctr"/>
                </a:tc>
                <a:extLst>
                  <a:ext uri="{0D108BD9-81ED-4DB2-BD59-A6C34878D82A}">
                    <a16:rowId xmlns:a16="http://schemas.microsoft.com/office/drawing/2014/main" val="3699625964"/>
                  </a:ext>
                </a:extLst>
              </a:tr>
              <a:tr h="519679">
                <a:tc>
                  <a:txBody>
                    <a:bodyPr/>
                    <a:lstStyle/>
                    <a:p>
                      <a:pPr algn="ctr" fontAlgn="ctr"/>
                      <a:r>
                        <a:rPr lang="en-GB" sz="1200" b="1" u="none" strike="noStrike">
                          <a:solidFill>
                            <a:srgbClr val="0070C0"/>
                          </a:solidFill>
                          <a:effectLst/>
                          <a:latin typeface="Calibri"/>
                          <a:cs typeface="Calibri"/>
                        </a:rPr>
                        <a:t>Cluster</a:t>
                      </a:r>
                      <a:r>
                        <a:rPr lang="en-GB" sz="1200" b="1" u="none" strike="noStrike" baseline="0">
                          <a:solidFill>
                            <a:srgbClr val="0070C0"/>
                          </a:solidFill>
                          <a:effectLst/>
                          <a:latin typeface="Calibri"/>
                          <a:cs typeface="Calibri"/>
                        </a:rPr>
                        <a:t> Technology</a:t>
                      </a:r>
                      <a:endParaRPr lang="en-GB" sz="1200" b="1" i="0" u="none" strike="noStrike">
                        <a:solidFill>
                          <a:srgbClr val="0070C0"/>
                        </a:solidFill>
                        <a:effectLst/>
                        <a:latin typeface="Calibri"/>
                        <a:cs typeface="Calibri"/>
                      </a:endParaRPr>
                    </a:p>
                  </a:txBody>
                  <a:tcPr marL="7354" marR="7354" marT="7354" marB="0" anchor="ctr"/>
                </a:tc>
                <a:tc>
                  <a:txBody>
                    <a:bodyPr/>
                    <a:lstStyle/>
                    <a:p>
                      <a:pPr algn="ctr" fontAlgn="ctr"/>
                      <a:r>
                        <a:rPr lang="it-IT" sz="1200" b="0" i="0" u="none" strike="noStrike">
                          <a:solidFill>
                            <a:srgbClr val="000000"/>
                          </a:solidFill>
                          <a:effectLst/>
                          <a:latin typeface="Calibri"/>
                          <a:cs typeface="Calibri"/>
                        </a:rPr>
                        <a:t>9</a:t>
                      </a:r>
                      <a:endParaRPr lang="x-none" sz="1200" b="0" i="0" u="none" strike="noStrike">
                        <a:solidFill>
                          <a:srgbClr val="000000"/>
                        </a:solidFill>
                        <a:effectLst/>
                        <a:latin typeface="Calibri"/>
                        <a:cs typeface="Calibri"/>
                      </a:endParaRPr>
                    </a:p>
                  </a:txBody>
                  <a:tcPr marL="7354" marR="7354" marT="7354" marB="0" anchor="ctr">
                    <a:solidFill>
                      <a:srgbClr val="92D050"/>
                    </a:solidFill>
                  </a:tcPr>
                </a:tc>
                <a:tc>
                  <a:txBody>
                    <a:bodyPr/>
                    <a:lstStyle/>
                    <a:p>
                      <a:pPr algn="ctr" fontAlgn="ctr"/>
                      <a:r>
                        <a:rPr lang="en-GB" sz="1200" b="0" i="0" u="none" strike="noStrike">
                          <a:solidFill>
                            <a:srgbClr val="000000"/>
                          </a:solidFill>
                          <a:effectLst/>
                          <a:latin typeface="Calibri"/>
                          <a:cs typeface="Calibri"/>
                        </a:rPr>
                        <a:t>High</a:t>
                      </a:r>
                      <a:r>
                        <a:rPr lang="en-GB" sz="1200" b="0" i="0" u="none" strike="noStrike" baseline="0">
                          <a:solidFill>
                            <a:srgbClr val="000000"/>
                          </a:solidFill>
                          <a:effectLst/>
                          <a:latin typeface="Calibri"/>
                          <a:cs typeface="Calibri"/>
                        </a:rPr>
                        <a:t> level c</a:t>
                      </a:r>
                      <a:r>
                        <a:rPr lang="en-GB" sz="1200" b="0" i="0" u="none" strike="noStrike">
                          <a:solidFill>
                            <a:srgbClr val="000000"/>
                          </a:solidFill>
                          <a:effectLst/>
                          <a:latin typeface="Calibri"/>
                          <a:cs typeface="Calibri"/>
                        </a:rPr>
                        <a:t>omputational</a:t>
                      </a:r>
                      <a:r>
                        <a:rPr lang="en-GB" sz="1200" b="0" i="0" u="none" strike="noStrike" baseline="0">
                          <a:solidFill>
                            <a:srgbClr val="000000"/>
                          </a:solidFill>
                          <a:effectLst/>
                          <a:latin typeface="Calibri"/>
                          <a:cs typeface="Calibri"/>
                        </a:rPr>
                        <a:t> systems able to perform state of the art level simulations of plasma acceleration, are available and commercialized.</a:t>
                      </a:r>
                      <a:endParaRPr lang="en-GB" sz="1200" b="0" i="0" u="none" strike="noStrike">
                        <a:solidFill>
                          <a:srgbClr val="000000"/>
                        </a:solidFill>
                        <a:effectLst/>
                        <a:latin typeface="Calibri"/>
                        <a:cs typeface="Calibri"/>
                      </a:endParaRPr>
                    </a:p>
                  </a:txBody>
                  <a:tcPr marL="7354" marR="7354" marT="7354" marB="0" anchor="ctr"/>
                </a:tc>
                <a:extLst>
                  <a:ext uri="{0D108BD9-81ED-4DB2-BD59-A6C34878D82A}">
                    <a16:rowId xmlns:a16="http://schemas.microsoft.com/office/drawing/2014/main" val="3796027771"/>
                  </a:ext>
                </a:extLst>
              </a:tr>
              <a:tr h="1029116">
                <a:tc>
                  <a:txBody>
                    <a:bodyPr/>
                    <a:lstStyle/>
                    <a:p>
                      <a:pPr algn="ctr" fontAlgn="ctr"/>
                      <a:r>
                        <a:rPr lang="en-GB" sz="1200" b="1" u="none" strike="noStrike">
                          <a:solidFill>
                            <a:srgbClr val="0070C0"/>
                          </a:solidFill>
                          <a:effectLst/>
                          <a:latin typeface="Calibri"/>
                          <a:cs typeface="Calibri"/>
                        </a:rPr>
                        <a:t>Fast 2D tracking</a:t>
                      </a:r>
                      <a:r>
                        <a:rPr lang="en-GB" sz="1200" b="1" u="none" strike="noStrike" baseline="0">
                          <a:solidFill>
                            <a:srgbClr val="0070C0"/>
                          </a:solidFill>
                          <a:effectLst/>
                          <a:latin typeface="Calibri"/>
                          <a:cs typeface="Calibri"/>
                        </a:rPr>
                        <a:t> </a:t>
                      </a:r>
                      <a:r>
                        <a:rPr lang="en-GB" sz="1200" b="1" u="none" strike="noStrike">
                          <a:solidFill>
                            <a:srgbClr val="0070C0"/>
                          </a:solidFill>
                          <a:effectLst/>
                          <a:latin typeface="Calibri"/>
                          <a:cs typeface="Calibri"/>
                        </a:rPr>
                        <a:t>plasma codes</a:t>
                      </a:r>
                      <a:endParaRPr lang="en-GB" sz="1200" b="1" i="0" u="none" strike="noStrike">
                        <a:solidFill>
                          <a:srgbClr val="0070C0"/>
                        </a:solidFill>
                        <a:effectLst/>
                        <a:latin typeface="Calibri"/>
                        <a:cs typeface="Calibri"/>
                      </a:endParaRPr>
                    </a:p>
                  </a:txBody>
                  <a:tcPr marL="7354" marR="7354" marT="7354" marB="0" anchor="ctr"/>
                </a:tc>
                <a:tc>
                  <a:txBody>
                    <a:bodyPr/>
                    <a:lstStyle/>
                    <a:p>
                      <a:pPr algn="ctr" fontAlgn="ctr"/>
                      <a:r>
                        <a:rPr lang="it-IT" sz="1200" u="none" strike="noStrike">
                          <a:effectLst/>
                          <a:latin typeface="Calibri"/>
                          <a:cs typeface="Calibri"/>
                        </a:rPr>
                        <a:t>8</a:t>
                      </a:r>
                      <a:endParaRPr lang="x-none" sz="1200" b="0" i="0" u="none" strike="noStrike">
                        <a:solidFill>
                          <a:srgbClr val="000000"/>
                        </a:solidFill>
                        <a:effectLst/>
                        <a:latin typeface="Calibri"/>
                        <a:cs typeface="Calibri"/>
                      </a:endParaRPr>
                    </a:p>
                  </a:txBody>
                  <a:tcPr marL="7354" marR="7354" marT="7354" marB="0" anchor="ctr">
                    <a:solidFill>
                      <a:srgbClr val="92D050"/>
                    </a:solidFill>
                  </a:tcPr>
                </a:tc>
                <a:tc>
                  <a:txBody>
                    <a:bodyPr/>
                    <a:lstStyle/>
                    <a:p>
                      <a:pPr algn="ctr" fontAlgn="ctr"/>
                      <a:r>
                        <a:rPr lang="en-GB" sz="1200" b="0" i="0" u="none" strike="noStrike" dirty="0">
                          <a:solidFill>
                            <a:srgbClr val="000000"/>
                          </a:solidFill>
                          <a:effectLst/>
                          <a:latin typeface="Calibri"/>
                          <a:cs typeface="Calibri"/>
                        </a:rPr>
                        <a:t>Several codes are</a:t>
                      </a:r>
                      <a:r>
                        <a:rPr lang="en-GB" sz="1200" b="0" i="0" u="none" strike="noStrike" baseline="0" dirty="0">
                          <a:solidFill>
                            <a:srgbClr val="000000"/>
                          </a:solidFill>
                          <a:effectLst/>
                          <a:latin typeface="Calibri"/>
                          <a:cs typeface="Calibri"/>
                        </a:rPr>
                        <a:t> available which can perform meter scale plasma acceleration simulations with a hybrid fluid-PIC framework (Architect) and quasi-static framework (</a:t>
                      </a:r>
                      <a:r>
                        <a:rPr lang="en-GB" sz="1200" b="0" i="0" u="none" strike="noStrike" baseline="0" dirty="0" err="1">
                          <a:solidFill>
                            <a:srgbClr val="000000"/>
                          </a:solidFill>
                          <a:effectLst/>
                          <a:latin typeface="Calibri"/>
                          <a:cs typeface="Calibri"/>
                        </a:rPr>
                        <a:t>HiPACE</a:t>
                      </a:r>
                      <a:r>
                        <a:rPr lang="en-GB" sz="1200" b="0" i="0" u="none" strike="noStrike" baseline="0" dirty="0">
                          <a:solidFill>
                            <a:srgbClr val="000000"/>
                          </a:solidFill>
                          <a:effectLst/>
                          <a:latin typeface="Calibri"/>
                          <a:cs typeface="Calibri"/>
                        </a:rPr>
                        <a:t>). Another 3D fluid code is currently under development within an INFN-Tor </a:t>
                      </a:r>
                      <a:r>
                        <a:rPr lang="en-GB" sz="1200" b="0" i="0" u="none" strike="noStrike" baseline="0" dirty="0" err="1">
                          <a:solidFill>
                            <a:srgbClr val="000000"/>
                          </a:solidFill>
                          <a:effectLst/>
                          <a:latin typeface="Calibri"/>
                          <a:cs typeface="Calibri"/>
                        </a:rPr>
                        <a:t>Vergata</a:t>
                      </a:r>
                      <a:r>
                        <a:rPr lang="en-GB" sz="1200" b="0" i="0" u="none" strike="noStrike" baseline="0" dirty="0">
                          <a:solidFill>
                            <a:srgbClr val="000000"/>
                          </a:solidFill>
                          <a:effectLst/>
                          <a:latin typeface="Calibri"/>
                          <a:cs typeface="Calibri"/>
                        </a:rPr>
                        <a:t> collaboration.</a:t>
                      </a:r>
                      <a:endParaRPr lang="en-GB" sz="1200" b="0" i="0" u="none" strike="noStrike" dirty="0">
                        <a:solidFill>
                          <a:srgbClr val="000000"/>
                        </a:solidFill>
                        <a:effectLst/>
                        <a:latin typeface="Calibri"/>
                        <a:cs typeface="Calibri"/>
                      </a:endParaRPr>
                    </a:p>
                  </a:txBody>
                  <a:tcPr marL="7354" marR="7354" marT="7354" marB="0" anchor="ctr"/>
                </a:tc>
                <a:extLst>
                  <a:ext uri="{0D108BD9-81ED-4DB2-BD59-A6C34878D82A}">
                    <a16:rowId xmlns:a16="http://schemas.microsoft.com/office/drawing/2014/main" val="2452760410"/>
                  </a:ext>
                </a:extLst>
              </a:tr>
              <a:tr h="1029116">
                <a:tc>
                  <a:txBody>
                    <a:bodyPr/>
                    <a:lstStyle/>
                    <a:p>
                      <a:pPr algn="ctr" fontAlgn="ctr"/>
                      <a:r>
                        <a:rPr lang="en-GB" sz="1200" b="1" u="none" strike="noStrike">
                          <a:solidFill>
                            <a:srgbClr val="0070C0"/>
                          </a:solidFill>
                          <a:effectLst/>
                          <a:latin typeface="Calibri"/>
                          <a:cs typeface="Calibri"/>
                        </a:rPr>
                        <a:t>Plasma PIC 3D Simulation</a:t>
                      </a:r>
                      <a:r>
                        <a:rPr lang="en-GB" sz="1200" b="1" u="none" strike="noStrike" baseline="0">
                          <a:solidFill>
                            <a:srgbClr val="0070C0"/>
                          </a:solidFill>
                          <a:effectLst/>
                          <a:latin typeface="Calibri"/>
                          <a:cs typeface="Calibri"/>
                        </a:rPr>
                        <a:t> Codes</a:t>
                      </a:r>
                      <a:endParaRPr lang="en-GB" sz="1200" b="1" i="0" u="none" strike="noStrike">
                        <a:solidFill>
                          <a:srgbClr val="0070C0"/>
                        </a:solidFill>
                        <a:effectLst/>
                        <a:latin typeface="Calibri"/>
                        <a:cs typeface="Calibri"/>
                      </a:endParaRPr>
                    </a:p>
                  </a:txBody>
                  <a:tcPr marL="7354" marR="7354" marT="7354" marB="0" anchor="ctr"/>
                </a:tc>
                <a:tc>
                  <a:txBody>
                    <a:bodyPr/>
                    <a:lstStyle/>
                    <a:p>
                      <a:pPr algn="ctr" fontAlgn="ctr"/>
                      <a:r>
                        <a:rPr lang="it-IT" sz="1200" u="none" strike="noStrike">
                          <a:effectLst/>
                          <a:latin typeface="Calibri"/>
                          <a:cs typeface="Calibri"/>
                        </a:rPr>
                        <a:t>7</a:t>
                      </a:r>
                      <a:endParaRPr lang="x-none" sz="1200" b="0" i="0" u="none" strike="noStrike">
                        <a:solidFill>
                          <a:srgbClr val="000000"/>
                        </a:solidFill>
                        <a:effectLst/>
                        <a:latin typeface="Calibri"/>
                        <a:cs typeface="Calibri"/>
                      </a:endParaRPr>
                    </a:p>
                  </a:txBody>
                  <a:tcPr marL="7354" marR="7354" marT="7354" marB="0" anchor="ctr">
                    <a:solidFill>
                      <a:srgbClr val="92D050"/>
                    </a:solidFill>
                  </a:tcPr>
                </a:tc>
                <a:tc>
                  <a:txBody>
                    <a:bodyPr/>
                    <a:lstStyle/>
                    <a:p>
                      <a:pPr algn="ctr" fontAlgn="ctr"/>
                      <a:r>
                        <a:rPr lang="en-GB" sz="1200" b="0" i="0" u="none" strike="noStrike" dirty="0">
                          <a:solidFill>
                            <a:srgbClr val="000000"/>
                          </a:solidFill>
                          <a:effectLst/>
                          <a:latin typeface="Calibri"/>
                          <a:cs typeface="Calibri"/>
                        </a:rPr>
                        <a:t>Full PIC</a:t>
                      </a:r>
                      <a:r>
                        <a:rPr lang="en-GB" sz="1200" b="0" i="0" u="none" strike="noStrike" baseline="0" dirty="0">
                          <a:solidFill>
                            <a:srgbClr val="000000"/>
                          </a:solidFill>
                          <a:effectLst/>
                          <a:latin typeface="Calibri"/>
                          <a:cs typeface="Calibri"/>
                        </a:rPr>
                        <a:t> 3D code Osiris is open source and available for the </a:t>
                      </a:r>
                      <a:r>
                        <a:rPr lang="en-GB" sz="1200" b="0" i="0" u="none" strike="noStrike" baseline="0" dirty="0" err="1">
                          <a:solidFill>
                            <a:srgbClr val="000000"/>
                          </a:solidFill>
                          <a:effectLst/>
                          <a:latin typeface="Calibri"/>
                          <a:cs typeface="Calibri"/>
                        </a:rPr>
                        <a:t>EuPRAXIA</a:t>
                      </a:r>
                      <a:r>
                        <a:rPr lang="en-GB" sz="1200" b="0" i="0" u="none" strike="noStrike" baseline="0" dirty="0">
                          <a:solidFill>
                            <a:srgbClr val="000000"/>
                          </a:solidFill>
                          <a:effectLst/>
                          <a:latin typeface="Calibri"/>
                          <a:cs typeface="Calibri"/>
                        </a:rPr>
                        <a:t> project, currently in use to cross check the start to end nominal working points of the TDR. Its use to perform simulation scans for stability analysis with reasonable computational resources is still not possible.</a:t>
                      </a:r>
                      <a:endParaRPr lang="en-GB" sz="1200" b="0" i="0" u="none" strike="noStrike" dirty="0">
                        <a:solidFill>
                          <a:srgbClr val="000000"/>
                        </a:solidFill>
                        <a:effectLst/>
                        <a:latin typeface="Calibri"/>
                        <a:cs typeface="Calibri"/>
                      </a:endParaRPr>
                    </a:p>
                  </a:txBody>
                  <a:tcPr marL="7354" marR="7354" marT="7354" marB="0" anchor="ctr"/>
                </a:tc>
                <a:extLst>
                  <a:ext uri="{0D108BD9-81ED-4DB2-BD59-A6C34878D82A}">
                    <a16:rowId xmlns:a16="http://schemas.microsoft.com/office/drawing/2014/main" val="3884368239"/>
                  </a:ext>
                </a:extLst>
              </a:tr>
              <a:tr h="1029116">
                <a:tc>
                  <a:txBody>
                    <a:bodyPr/>
                    <a:lstStyle/>
                    <a:p>
                      <a:pPr algn="ctr" fontAlgn="ctr"/>
                      <a:r>
                        <a:rPr lang="en-GB" sz="1200" b="1" i="0" u="none" strike="noStrike">
                          <a:solidFill>
                            <a:srgbClr val="0070C0"/>
                          </a:solidFill>
                          <a:effectLst/>
                          <a:latin typeface="Calibri"/>
                          <a:cs typeface="Calibri"/>
                        </a:rPr>
                        <a:t>Plasma Discharge Simulation</a:t>
                      </a:r>
                      <a:r>
                        <a:rPr lang="en-GB" sz="1200" b="1" i="0" u="none" strike="noStrike" baseline="0">
                          <a:solidFill>
                            <a:srgbClr val="0070C0"/>
                          </a:solidFill>
                          <a:effectLst/>
                          <a:latin typeface="Calibri"/>
                          <a:cs typeface="Calibri"/>
                        </a:rPr>
                        <a:t> Codes</a:t>
                      </a:r>
                      <a:endParaRPr lang="en-GB" sz="1200" b="1" i="0" u="none" strike="noStrike">
                        <a:solidFill>
                          <a:srgbClr val="0070C0"/>
                        </a:solidFill>
                        <a:effectLst/>
                        <a:latin typeface="Calibri"/>
                        <a:cs typeface="Calibri"/>
                      </a:endParaRPr>
                    </a:p>
                  </a:txBody>
                  <a:tcPr marL="7354" marR="7354" marT="7354" marB="0" anchor="ctr"/>
                </a:tc>
                <a:tc>
                  <a:txBody>
                    <a:bodyPr/>
                    <a:lstStyle/>
                    <a:p>
                      <a:pPr algn="ctr" fontAlgn="ctr"/>
                      <a:r>
                        <a:rPr lang="it-IT" sz="1200" u="none" strike="noStrike">
                          <a:effectLst/>
                          <a:latin typeface="Calibri"/>
                          <a:cs typeface="Calibri"/>
                        </a:rPr>
                        <a:t>4</a:t>
                      </a:r>
                      <a:endParaRPr lang="x-none" sz="1200" b="0" i="0" u="none" strike="noStrike">
                        <a:solidFill>
                          <a:srgbClr val="000000"/>
                        </a:solidFill>
                        <a:effectLst/>
                        <a:latin typeface="Calibri"/>
                        <a:cs typeface="Calibri"/>
                      </a:endParaRPr>
                    </a:p>
                  </a:txBody>
                  <a:tcPr marL="7354" marR="7354" marT="7354" marB="0" anchor="ctr">
                    <a:solidFill>
                      <a:srgbClr val="FFFF00"/>
                    </a:solidFill>
                  </a:tcPr>
                </a:tc>
                <a:tc>
                  <a:txBody>
                    <a:bodyPr/>
                    <a:lstStyle/>
                    <a:p>
                      <a:pPr algn="ctr" fontAlgn="ctr"/>
                      <a:r>
                        <a:rPr lang="it-IT" sz="1350" b="0" i="0" u="none" strike="noStrike" kern="1200" dirty="0" err="1">
                          <a:solidFill>
                            <a:schemeClr val="dk1"/>
                          </a:solidFill>
                          <a:effectLst/>
                          <a:latin typeface="+mn-lt"/>
                          <a:ea typeface="+mn-ea"/>
                          <a:cs typeface="+mn-cs"/>
                        </a:rPr>
                        <a:t>Despite</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several</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codes</a:t>
                      </a:r>
                      <a:r>
                        <a:rPr lang="it-IT" sz="1350" b="0" i="0" u="none" strike="noStrike" kern="1200" dirty="0">
                          <a:solidFill>
                            <a:schemeClr val="dk1"/>
                          </a:solidFill>
                          <a:effectLst/>
                          <a:latin typeface="+mn-lt"/>
                          <a:ea typeface="+mn-ea"/>
                          <a:cs typeface="+mn-cs"/>
                        </a:rPr>
                        <a:t> are </a:t>
                      </a:r>
                      <a:r>
                        <a:rPr lang="it-IT" sz="1350" b="0" i="0" u="none" strike="noStrike" kern="1200" dirty="0" err="1">
                          <a:solidFill>
                            <a:schemeClr val="dk1"/>
                          </a:solidFill>
                          <a:effectLst/>
                          <a:latin typeface="+mn-lt"/>
                          <a:ea typeface="+mn-ea"/>
                          <a:cs typeface="+mn-cs"/>
                        </a:rPr>
                        <a:t>currently</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being</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developed</a:t>
                      </a:r>
                      <a:r>
                        <a:rPr lang="it-IT" sz="1350" b="0" i="0" u="none" strike="noStrike" kern="1200" dirty="0">
                          <a:solidFill>
                            <a:schemeClr val="dk1"/>
                          </a:solidFill>
                          <a:effectLst/>
                          <a:latin typeface="+mn-lt"/>
                          <a:ea typeface="+mn-ea"/>
                          <a:cs typeface="+mn-cs"/>
                        </a:rPr>
                        <a:t> for </a:t>
                      </a:r>
                      <a:r>
                        <a:rPr lang="it-IT" sz="1350" b="0" i="0" u="none" strike="noStrike" kern="1200" dirty="0" err="1">
                          <a:solidFill>
                            <a:schemeClr val="dk1"/>
                          </a:solidFill>
                          <a:effectLst/>
                          <a:latin typeface="+mn-lt"/>
                          <a:ea typeface="+mn-ea"/>
                          <a:cs typeface="+mn-cs"/>
                        </a:rPr>
                        <a:t>simulating</a:t>
                      </a:r>
                      <a:r>
                        <a:rPr lang="it-IT" sz="1350" b="0" i="0" u="none" strike="noStrike" kern="1200" dirty="0">
                          <a:solidFill>
                            <a:schemeClr val="dk1"/>
                          </a:solidFill>
                          <a:effectLst/>
                          <a:latin typeface="+mn-lt"/>
                          <a:ea typeface="+mn-ea"/>
                          <a:cs typeface="+mn-cs"/>
                        </a:rPr>
                        <a:t> a plasma </a:t>
                      </a:r>
                      <a:r>
                        <a:rPr lang="it-IT" sz="1350" b="0" i="0" u="none" strike="noStrike" kern="1200" dirty="0" err="1">
                          <a:solidFill>
                            <a:schemeClr val="dk1"/>
                          </a:solidFill>
                          <a:effectLst/>
                          <a:latin typeface="+mn-lt"/>
                          <a:ea typeface="+mn-ea"/>
                          <a:cs typeface="+mn-cs"/>
                        </a:rPr>
                        <a:t>capillary</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discharge</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there</a:t>
                      </a:r>
                      <a:r>
                        <a:rPr lang="it-IT" sz="1350" b="0" i="0" u="none" strike="noStrike" kern="1200" dirty="0">
                          <a:solidFill>
                            <a:schemeClr val="dk1"/>
                          </a:solidFill>
                          <a:effectLst/>
                          <a:latin typeface="+mn-lt"/>
                          <a:ea typeface="+mn-ea"/>
                          <a:cs typeface="+mn-cs"/>
                        </a:rPr>
                        <a:t> are </a:t>
                      </a:r>
                      <a:r>
                        <a:rPr lang="it-IT" sz="1350" b="0" i="0" u="none" strike="noStrike" kern="1200" dirty="0" err="1">
                          <a:solidFill>
                            <a:schemeClr val="dk1"/>
                          </a:solidFill>
                          <a:effectLst/>
                          <a:latin typeface="+mn-lt"/>
                          <a:ea typeface="+mn-ea"/>
                          <a:cs typeface="+mn-cs"/>
                        </a:rPr>
                        <a:t>several</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doubts</a:t>
                      </a:r>
                      <a:r>
                        <a:rPr lang="it-IT" sz="1350" b="0" i="0" u="none" strike="noStrike" kern="1200" dirty="0">
                          <a:solidFill>
                            <a:schemeClr val="dk1"/>
                          </a:solidFill>
                          <a:effectLst/>
                          <a:latin typeface="+mn-lt"/>
                          <a:ea typeface="+mn-ea"/>
                          <a:cs typeface="+mn-cs"/>
                        </a:rPr>
                        <a:t> over the </a:t>
                      </a:r>
                      <a:r>
                        <a:rPr lang="it-IT" sz="1350" b="0" i="0" u="none" strike="noStrike" kern="1200" dirty="0" err="1">
                          <a:solidFill>
                            <a:schemeClr val="dk1"/>
                          </a:solidFill>
                          <a:effectLst/>
                          <a:latin typeface="+mn-lt"/>
                          <a:ea typeface="+mn-ea"/>
                          <a:cs typeface="+mn-cs"/>
                        </a:rPr>
                        <a:t>applicability</a:t>
                      </a:r>
                      <a:r>
                        <a:rPr lang="it-IT" sz="1350" b="0" i="0" u="none" strike="noStrike" kern="1200" dirty="0">
                          <a:solidFill>
                            <a:schemeClr val="dk1"/>
                          </a:solidFill>
                          <a:effectLst/>
                          <a:latin typeface="+mn-lt"/>
                          <a:ea typeface="+mn-ea"/>
                          <a:cs typeface="+mn-cs"/>
                        </a:rPr>
                        <a:t> of </a:t>
                      </a:r>
                      <a:r>
                        <a:rPr lang="it-IT" sz="1350" b="0" i="0" u="none" strike="noStrike" kern="1200" dirty="0" err="1">
                          <a:solidFill>
                            <a:schemeClr val="dk1"/>
                          </a:solidFill>
                          <a:effectLst/>
                          <a:latin typeface="+mn-lt"/>
                          <a:ea typeface="+mn-ea"/>
                          <a:cs typeface="+mn-cs"/>
                        </a:rPr>
                        <a:t>underlying</a:t>
                      </a:r>
                      <a:r>
                        <a:rPr lang="it-IT" sz="1350" b="0" i="0" u="none" strike="noStrike" kern="1200" dirty="0">
                          <a:solidFill>
                            <a:schemeClr val="dk1"/>
                          </a:solidFill>
                          <a:effectLst/>
                          <a:latin typeface="+mn-lt"/>
                          <a:ea typeface="+mn-ea"/>
                          <a:cs typeface="+mn-cs"/>
                        </a:rPr>
                        <a:t> models, due to the </a:t>
                      </a:r>
                      <a:r>
                        <a:rPr lang="it-IT" sz="1350" b="0" i="0" u="none" strike="noStrike" kern="1200" dirty="0" err="1">
                          <a:solidFill>
                            <a:schemeClr val="dk1"/>
                          </a:solidFill>
                          <a:effectLst/>
                          <a:latin typeface="+mn-lt"/>
                          <a:ea typeface="+mn-ea"/>
                          <a:cs typeface="+mn-cs"/>
                        </a:rPr>
                        <a:t>difficulty</a:t>
                      </a:r>
                      <a:r>
                        <a:rPr lang="it-IT" sz="1350" b="0" i="0" u="none" strike="noStrike" kern="1200" dirty="0">
                          <a:solidFill>
                            <a:schemeClr val="dk1"/>
                          </a:solidFill>
                          <a:effectLst/>
                          <a:latin typeface="+mn-lt"/>
                          <a:ea typeface="+mn-ea"/>
                          <a:cs typeface="+mn-cs"/>
                        </a:rPr>
                        <a:t> in </a:t>
                      </a:r>
                      <a:r>
                        <a:rPr lang="it-IT" sz="1350" b="0" i="0" u="none" strike="noStrike" kern="1200" dirty="0" err="1">
                          <a:solidFill>
                            <a:schemeClr val="dk1"/>
                          </a:solidFill>
                          <a:effectLst/>
                          <a:latin typeface="+mn-lt"/>
                          <a:ea typeface="+mn-ea"/>
                          <a:cs typeface="+mn-cs"/>
                        </a:rPr>
                        <a:t>correctly</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modelling</a:t>
                      </a:r>
                      <a:r>
                        <a:rPr lang="it-IT" sz="1350" b="0" i="0" u="none" strike="noStrike" kern="1200" dirty="0">
                          <a:solidFill>
                            <a:schemeClr val="dk1"/>
                          </a:solidFill>
                          <a:effectLst/>
                          <a:latin typeface="+mn-lt"/>
                          <a:ea typeface="+mn-ea"/>
                          <a:cs typeface="+mn-cs"/>
                        </a:rPr>
                        <a:t>  the electron-</a:t>
                      </a:r>
                      <a:r>
                        <a:rPr lang="it-IT" sz="1350" b="0" i="0" u="none" strike="noStrike" kern="1200" dirty="0" err="1">
                          <a:solidFill>
                            <a:schemeClr val="dk1"/>
                          </a:solidFill>
                          <a:effectLst/>
                          <a:latin typeface="+mn-lt"/>
                          <a:ea typeface="+mn-ea"/>
                          <a:cs typeface="+mn-cs"/>
                        </a:rPr>
                        <a:t>wall</a:t>
                      </a:r>
                      <a:r>
                        <a:rPr lang="it-IT" sz="1350" b="0" i="0" u="none" strike="noStrike" kern="1200" dirty="0">
                          <a:solidFill>
                            <a:schemeClr val="dk1"/>
                          </a:solidFill>
                          <a:effectLst/>
                          <a:latin typeface="+mn-lt"/>
                          <a:ea typeface="+mn-ea"/>
                          <a:cs typeface="+mn-cs"/>
                        </a:rPr>
                        <a:t> interaction </a:t>
                      </a:r>
                      <a:r>
                        <a:rPr lang="it-IT" sz="1350" b="0" i="0" u="none" strike="noStrike" kern="1200" dirty="0" err="1">
                          <a:solidFill>
                            <a:schemeClr val="dk1"/>
                          </a:solidFill>
                          <a:effectLst/>
                          <a:latin typeface="+mn-lt"/>
                          <a:ea typeface="+mn-ea"/>
                          <a:cs typeface="+mn-cs"/>
                        </a:rPr>
                        <a:t>which</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is</a:t>
                      </a:r>
                      <a:r>
                        <a:rPr lang="it-IT" sz="1350" b="0" i="0" u="none" strike="noStrike" kern="1200" dirty="0">
                          <a:solidFill>
                            <a:schemeClr val="dk1"/>
                          </a:solidFill>
                          <a:effectLst/>
                          <a:latin typeface="+mn-lt"/>
                          <a:ea typeface="+mn-ea"/>
                          <a:cs typeface="+mn-cs"/>
                        </a:rPr>
                        <a:t> of </a:t>
                      </a:r>
                      <a:r>
                        <a:rPr lang="it-IT" sz="1350" b="0" i="0" u="none" strike="noStrike" kern="1200" dirty="0" err="1">
                          <a:solidFill>
                            <a:schemeClr val="dk1"/>
                          </a:solidFill>
                          <a:effectLst/>
                          <a:latin typeface="+mn-lt"/>
                          <a:ea typeface="+mn-ea"/>
                          <a:cs typeface="+mn-cs"/>
                        </a:rPr>
                        <a:t>primary</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importance</a:t>
                      </a:r>
                      <a:r>
                        <a:rPr lang="it-IT" sz="1350" b="0" i="0" u="none" strike="noStrike" kern="1200" dirty="0">
                          <a:solidFill>
                            <a:schemeClr val="dk1"/>
                          </a:solidFill>
                          <a:effectLst/>
                          <a:latin typeface="+mn-lt"/>
                          <a:ea typeface="+mn-ea"/>
                          <a:cs typeface="+mn-cs"/>
                        </a:rPr>
                        <a:t> in </a:t>
                      </a:r>
                      <a:r>
                        <a:rPr lang="it-IT" sz="1350" b="0" i="0" u="none" strike="noStrike" kern="1200" dirty="0" err="1">
                          <a:solidFill>
                            <a:schemeClr val="dk1"/>
                          </a:solidFill>
                          <a:effectLst/>
                          <a:latin typeface="+mn-lt"/>
                          <a:ea typeface="+mn-ea"/>
                          <a:cs typeface="+mn-cs"/>
                        </a:rPr>
                        <a:t>our</a:t>
                      </a:r>
                      <a:r>
                        <a:rPr lang="it-IT" sz="1350" b="0" i="0" u="none" strike="noStrike" kern="1200" dirty="0">
                          <a:solidFill>
                            <a:schemeClr val="dk1"/>
                          </a:solidFill>
                          <a:effectLst/>
                          <a:latin typeface="+mn-lt"/>
                          <a:ea typeface="+mn-ea"/>
                          <a:cs typeface="+mn-cs"/>
                        </a:rPr>
                        <a:t> </a:t>
                      </a:r>
                      <a:r>
                        <a:rPr lang="it-IT" sz="1350" b="0" i="0" u="none" strike="noStrike" kern="1200" dirty="0" err="1">
                          <a:solidFill>
                            <a:schemeClr val="dk1"/>
                          </a:solidFill>
                          <a:effectLst/>
                          <a:latin typeface="+mn-lt"/>
                          <a:ea typeface="+mn-ea"/>
                          <a:cs typeface="+mn-cs"/>
                        </a:rPr>
                        <a:t>density</a:t>
                      </a:r>
                      <a:r>
                        <a:rPr lang="it-IT" sz="1350" b="0" i="0" u="none" strike="noStrike" kern="1200" dirty="0">
                          <a:solidFill>
                            <a:schemeClr val="dk1"/>
                          </a:solidFill>
                          <a:effectLst/>
                          <a:latin typeface="+mn-lt"/>
                          <a:ea typeface="+mn-ea"/>
                          <a:cs typeface="+mn-cs"/>
                        </a:rPr>
                        <a:t> range.</a:t>
                      </a:r>
                      <a:endParaRPr lang="en-GB" sz="1200" b="0" i="0" u="none" strike="noStrike" dirty="0">
                        <a:solidFill>
                          <a:srgbClr val="000000"/>
                        </a:solidFill>
                        <a:effectLst/>
                        <a:latin typeface="Calibri"/>
                        <a:cs typeface="Calibri"/>
                      </a:endParaRPr>
                    </a:p>
                  </a:txBody>
                  <a:tcPr marL="7354" marR="7354" marT="7354" marB="0" anchor="ctr"/>
                </a:tc>
                <a:extLst>
                  <a:ext uri="{0D108BD9-81ED-4DB2-BD59-A6C34878D82A}">
                    <a16:rowId xmlns:a16="http://schemas.microsoft.com/office/drawing/2014/main" val="627156218"/>
                  </a:ext>
                </a:extLst>
              </a:tr>
            </a:tbl>
          </a:graphicData>
        </a:graphic>
      </p:graphicFrame>
    </p:spTree>
    <p:extLst>
      <p:ext uri="{BB962C8B-B14F-4D97-AF65-F5344CB8AC3E}">
        <p14:creationId xmlns:p14="http://schemas.microsoft.com/office/powerpoint/2010/main" val="272420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8B14-E5B2-E1DD-AC8A-C17061081E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07F724-FEC1-8CD9-BE68-DCEDE57D8780}"/>
              </a:ext>
            </a:extLst>
          </p:cNvPr>
          <p:cNvSpPr>
            <a:spLocks noGrp="1"/>
          </p:cNvSpPr>
          <p:nvPr>
            <p:ph type="title"/>
          </p:nvPr>
        </p:nvSpPr>
        <p:spPr/>
        <p:txBody>
          <a:bodyPr>
            <a:normAutofit/>
          </a:bodyPr>
          <a:lstStyle/>
          <a:p>
            <a:r>
              <a:rPr lang="en-GB" sz="2800" dirty="0"/>
              <a:t>Pending Items:</a:t>
            </a:r>
            <a:br>
              <a:rPr lang="en-GB" sz="2800" dirty="0"/>
            </a:br>
            <a:r>
              <a:rPr lang="en-GB" sz="2800" dirty="0"/>
              <a:t>  (What is still in progress or incomplete.)</a:t>
            </a:r>
            <a:endParaRPr lang="en-IT" sz="2800" dirty="0"/>
          </a:p>
        </p:txBody>
      </p:sp>
      <p:sp>
        <p:nvSpPr>
          <p:cNvPr id="6" name="Content Placeholder 5">
            <a:extLst>
              <a:ext uri="{FF2B5EF4-FFF2-40B4-BE49-F238E27FC236}">
                <a16:creationId xmlns:a16="http://schemas.microsoft.com/office/drawing/2014/main" id="{DA31E777-739E-F078-841C-416680C2F23E}"/>
              </a:ext>
            </a:extLst>
          </p:cNvPr>
          <p:cNvSpPr>
            <a:spLocks noGrp="1"/>
          </p:cNvSpPr>
          <p:nvPr>
            <p:ph idx="1"/>
          </p:nvPr>
        </p:nvSpPr>
        <p:spPr>
          <a:xfrm>
            <a:off x="571983" y="1253330"/>
            <a:ext cx="11282890" cy="5211657"/>
          </a:xfrm>
        </p:spPr>
        <p:txBody>
          <a:bodyPr vert="horz" lIns="91440" tIns="45720" rIns="91440" bIns="45720" rtlCol="0" anchor="t">
            <a:normAutofit/>
          </a:bodyPr>
          <a:lstStyle/>
          <a:p>
            <a:pPr marL="0" indent="0">
              <a:buNone/>
            </a:pPr>
            <a:r>
              <a:rPr lang="it-IT" sz="2800" err="1"/>
              <a:t>Pending</a:t>
            </a:r>
            <a:r>
              <a:rPr lang="it-IT" sz="2800"/>
              <a:t> Items:</a:t>
            </a:r>
          </a:p>
          <a:p>
            <a:r>
              <a:rPr lang="it-IT" sz="2800"/>
              <a:t>Full RF working point: Jitter </a:t>
            </a:r>
            <a:r>
              <a:rPr lang="it-IT" sz="2800" err="1"/>
              <a:t>analysis</a:t>
            </a:r>
            <a:r>
              <a:rPr lang="it-IT" sz="2800"/>
              <a:t> (</a:t>
            </a:r>
            <a:r>
              <a:rPr lang="it-IT" sz="2800" err="1"/>
              <a:t>estimated</a:t>
            </a:r>
            <a:r>
              <a:rPr lang="it-IT" sz="2800"/>
              <a:t> </a:t>
            </a:r>
            <a:r>
              <a:rPr lang="it-IT" sz="2800" err="1"/>
              <a:t>less</a:t>
            </a:r>
            <a:r>
              <a:rPr lang="it-IT" sz="2800"/>
              <a:t> severe </a:t>
            </a:r>
            <a:r>
              <a:rPr lang="it-IT" sz="2800" err="1"/>
              <a:t>than</a:t>
            </a:r>
            <a:r>
              <a:rPr lang="it-IT" sz="2800"/>
              <a:t> Plasma case)</a:t>
            </a:r>
          </a:p>
          <a:p>
            <a:pPr marL="0" indent="0">
              <a:buNone/>
            </a:pPr>
            <a:endParaRPr lang="it-IT" sz="2800"/>
          </a:p>
          <a:p>
            <a:pPr marL="0" indent="0">
              <a:buNone/>
            </a:pPr>
            <a:r>
              <a:rPr lang="it-IT" sz="2800" err="1"/>
              <a:t>Toward</a:t>
            </a:r>
            <a:r>
              <a:rPr lang="it-IT" sz="2800"/>
              <a:t> Executive Machine Design:</a:t>
            </a:r>
            <a:endParaRPr lang="it-IT" sz="2800">
              <a:ea typeface="Calibri"/>
              <a:cs typeface="Calibri"/>
            </a:endParaRPr>
          </a:p>
          <a:p>
            <a:r>
              <a:rPr lang="it-IT" sz="2800"/>
              <a:t>Field Maps </a:t>
            </a:r>
            <a:r>
              <a:rPr lang="it-IT" sz="2800" err="1"/>
              <a:t>insertion</a:t>
            </a:r>
            <a:r>
              <a:rPr lang="it-IT" sz="2800"/>
              <a:t> in the </a:t>
            </a:r>
            <a:r>
              <a:rPr lang="it-IT" sz="2800" err="1"/>
              <a:t>codes</a:t>
            </a:r>
            <a:r>
              <a:rPr lang="it-IT" sz="2800"/>
              <a:t> for </a:t>
            </a:r>
            <a:r>
              <a:rPr lang="it-IT" sz="2800" err="1"/>
              <a:t>all</a:t>
            </a:r>
            <a:r>
              <a:rPr lang="it-IT" sz="2800"/>
              <a:t> </a:t>
            </a:r>
            <a:r>
              <a:rPr lang="it-IT" sz="2800" err="1"/>
              <a:t>magnetic</a:t>
            </a:r>
            <a:r>
              <a:rPr lang="it-IT" sz="2800"/>
              <a:t> </a:t>
            </a:r>
            <a:r>
              <a:rPr lang="it-IT" sz="2800" err="1"/>
              <a:t>elements</a:t>
            </a:r>
            <a:r>
              <a:rPr lang="it-IT" sz="2800"/>
              <a:t>.</a:t>
            </a:r>
            <a:endParaRPr lang="it-IT" sz="2800">
              <a:ea typeface="Calibri"/>
              <a:cs typeface="Calibri"/>
            </a:endParaRPr>
          </a:p>
          <a:p>
            <a:r>
              <a:rPr lang="it-IT" sz="2800"/>
              <a:t>PWFA: 3D </a:t>
            </a:r>
            <a:r>
              <a:rPr lang="it-IT" sz="2800" err="1"/>
              <a:t>simulations</a:t>
            </a:r>
            <a:r>
              <a:rPr lang="it-IT" sz="2800"/>
              <a:t> </a:t>
            </a:r>
            <a:r>
              <a:rPr lang="it-IT" sz="2800" err="1"/>
              <a:t>including</a:t>
            </a:r>
            <a:r>
              <a:rPr lang="it-IT" sz="2800"/>
              <a:t> offset and angle </a:t>
            </a:r>
            <a:r>
              <a:rPr lang="it-IT" sz="2800" err="1"/>
              <a:t>between</a:t>
            </a:r>
            <a:r>
              <a:rPr lang="it-IT" sz="2800"/>
              <a:t> Driver and Witness </a:t>
            </a:r>
            <a:r>
              <a:rPr lang="it-IT" sz="2800" err="1"/>
              <a:t>bunch</a:t>
            </a:r>
            <a:r>
              <a:rPr lang="it-IT" sz="2800"/>
              <a:t>:</a:t>
            </a:r>
          </a:p>
          <a:p>
            <a:pPr lvl="1">
              <a:buFont typeface="Courier New" panose="020B0604020202020204" pitchFamily="34" charset="0"/>
              <a:buChar char="o"/>
            </a:pPr>
            <a:r>
              <a:rPr lang="it-IT" sz="2500">
                <a:ea typeface="Calibri"/>
                <a:cs typeface="Calibri"/>
              </a:rPr>
              <a:t>3d </a:t>
            </a:r>
            <a:r>
              <a:rPr lang="it-IT" sz="2500" err="1">
                <a:ea typeface="Calibri"/>
                <a:cs typeface="Calibri"/>
              </a:rPr>
              <a:t>Simulation</a:t>
            </a:r>
            <a:r>
              <a:rPr lang="it-IT" sz="2500">
                <a:ea typeface="Calibri"/>
                <a:cs typeface="Calibri"/>
              </a:rPr>
              <a:t> of plasma </a:t>
            </a:r>
            <a:r>
              <a:rPr lang="it-IT" sz="2500" err="1">
                <a:ea typeface="Calibri"/>
                <a:cs typeface="Calibri"/>
              </a:rPr>
              <a:t>module</a:t>
            </a:r>
            <a:r>
              <a:rPr lang="it-IT" sz="2500">
                <a:ea typeface="Calibri"/>
                <a:cs typeface="Calibri"/>
              </a:rPr>
              <a:t> </a:t>
            </a:r>
            <a:r>
              <a:rPr lang="it-IT" sz="2500" err="1">
                <a:ea typeface="Calibri"/>
                <a:cs typeface="Calibri"/>
              </a:rPr>
              <a:t>already</a:t>
            </a:r>
            <a:r>
              <a:rPr lang="it-IT" sz="2500">
                <a:ea typeface="Calibri"/>
                <a:cs typeface="Calibri"/>
              </a:rPr>
              <a:t> </a:t>
            </a:r>
            <a:r>
              <a:rPr lang="it-IT" sz="2500" err="1">
                <a:ea typeface="Calibri"/>
                <a:cs typeface="Calibri"/>
              </a:rPr>
              <a:t>started</a:t>
            </a:r>
            <a:r>
              <a:rPr lang="it-IT" sz="2500">
                <a:ea typeface="Calibri"/>
                <a:cs typeface="Calibri"/>
              </a:rPr>
              <a:t> with the Osiris code thank to the </a:t>
            </a:r>
            <a:r>
              <a:rPr lang="it-IT" sz="2500" err="1">
                <a:ea typeface="Calibri"/>
                <a:cs typeface="Calibri"/>
              </a:rPr>
              <a:t>EuPRAXIA</a:t>
            </a:r>
            <a:r>
              <a:rPr lang="it-IT" sz="2500">
                <a:ea typeface="Calibri"/>
                <a:cs typeface="Calibri"/>
              </a:rPr>
              <a:t>-PP network (</a:t>
            </a:r>
            <a:r>
              <a:rPr lang="it-IT" sz="2500" err="1">
                <a:ea typeface="Calibri"/>
                <a:cs typeface="Calibri"/>
              </a:rPr>
              <a:t>Lisboa</a:t>
            </a:r>
            <a:r>
              <a:rPr lang="it-IT" sz="2500">
                <a:ea typeface="Calibri"/>
                <a:cs typeface="Calibri"/>
              </a:rPr>
              <a:t> PhD </a:t>
            </a:r>
            <a:r>
              <a:rPr lang="it-IT" sz="2500" err="1">
                <a:ea typeface="Calibri"/>
                <a:cs typeface="Calibri"/>
              </a:rPr>
              <a:t>student</a:t>
            </a:r>
            <a:r>
              <a:rPr lang="it-IT" sz="2500">
                <a:ea typeface="Calibri"/>
                <a:cs typeface="Calibri"/>
              </a:rPr>
              <a:t>) 6 </a:t>
            </a:r>
            <a:r>
              <a:rPr lang="it-IT" sz="2500" err="1">
                <a:ea typeface="Calibri"/>
                <a:cs typeface="Calibri"/>
              </a:rPr>
              <a:t>months</a:t>
            </a:r>
            <a:r>
              <a:rPr lang="it-IT" sz="2500">
                <a:ea typeface="Calibri"/>
                <a:cs typeface="Calibri"/>
              </a:rPr>
              <a:t> estimate</a:t>
            </a:r>
            <a:endParaRPr lang="en-US" sz="2500">
              <a:ea typeface="Calibri"/>
              <a:cs typeface="Calibri"/>
            </a:endParaRPr>
          </a:p>
          <a:p>
            <a:pPr lvl="1">
              <a:buFont typeface="Courier New" panose="020B0604020202020204" pitchFamily="34" charset="0"/>
              <a:buChar char="o"/>
            </a:pPr>
            <a:r>
              <a:rPr lang="it-IT" sz="2500">
                <a:ea typeface="Calibri"/>
                <a:cs typeface="Calibri"/>
              </a:rPr>
              <a:t>3D tracking code under </a:t>
            </a:r>
            <a:r>
              <a:rPr lang="it-IT" sz="2500" err="1">
                <a:ea typeface="Calibri"/>
                <a:cs typeface="Calibri"/>
              </a:rPr>
              <a:t>development</a:t>
            </a:r>
            <a:r>
              <a:rPr lang="it-IT" sz="2500">
                <a:ea typeface="Calibri"/>
                <a:cs typeface="Calibri"/>
              </a:rPr>
              <a:t> </a:t>
            </a:r>
            <a:r>
              <a:rPr lang="it-IT" sz="2500" err="1">
                <a:ea typeface="Calibri"/>
                <a:cs typeface="Calibri"/>
              </a:rPr>
              <a:t>at</a:t>
            </a:r>
            <a:r>
              <a:rPr lang="it-IT" sz="2500">
                <a:ea typeface="Calibri"/>
                <a:cs typeface="Calibri"/>
              </a:rPr>
              <a:t> LNF (Post Doc ), 1 </a:t>
            </a:r>
            <a:r>
              <a:rPr lang="it-IT" sz="2500" err="1">
                <a:ea typeface="Calibri"/>
                <a:cs typeface="Calibri"/>
              </a:rPr>
              <a:t>year</a:t>
            </a:r>
            <a:r>
              <a:rPr lang="it-IT" sz="2500">
                <a:ea typeface="Calibri"/>
                <a:cs typeface="Calibri"/>
              </a:rPr>
              <a:t> estimate</a:t>
            </a:r>
            <a:endParaRPr lang="en-US" sz="2500">
              <a:ea typeface="Calibri"/>
              <a:cs typeface="Calibri"/>
            </a:endParaRPr>
          </a:p>
          <a:p>
            <a:pPr lvl="1">
              <a:buFont typeface="Courier New" panose="020B0604020202020204" pitchFamily="34" charset="0"/>
              <a:buChar char="o"/>
            </a:pPr>
            <a:r>
              <a:rPr lang="it-IT" sz="2500" err="1">
                <a:ea typeface="Calibri"/>
                <a:cs typeface="Calibri"/>
              </a:rPr>
              <a:t>Discharge</a:t>
            </a:r>
            <a:r>
              <a:rPr lang="it-IT" sz="2500">
                <a:ea typeface="Calibri"/>
                <a:cs typeface="Calibri"/>
              </a:rPr>
              <a:t> </a:t>
            </a:r>
            <a:r>
              <a:rPr lang="it-IT" sz="2500" err="1">
                <a:ea typeface="Calibri"/>
                <a:cs typeface="Calibri"/>
              </a:rPr>
              <a:t>simulation</a:t>
            </a:r>
            <a:r>
              <a:rPr lang="it-IT" sz="2500">
                <a:ea typeface="Calibri"/>
                <a:cs typeface="Calibri"/>
              </a:rPr>
              <a:t> code </a:t>
            </a:r>
            <a:r>
              <a:rPr lang="it-IT" sz="2500" err="1">
                <a:ea typeface="Calibri"/>
                <a:cs typeface="Calibri"/>
              </a:rPr>
              <a:t>preliminary</a:t>
            </a:r>
            <a:r>
              <a:rPr lang="it-IT" sz="2500">
                <a:ea typeface="Calibri"/>
                <a:cs typeface="Calibri"/>
              </a:rPr>
              <a:t> </a:t>
            </a:r>
            <a:r>
              <a:rPr lang="it-IT" sz="2500" err="1">
                <a:ea typeface="Calibri"/>
                <a:cs typeface="Calibri"/>
              </a:rPr>
              <a:t>evaluation</a:t>
            </a:r>
            <a:r>
              <a:rPr lang="it-IT" sz="2500">
                <a:ea typeface="Calibri"/>
                <a:cs typeface="Calibri"/>
              </a:rPr>
              <a:t> </a:t>
            </a:r>
            <a:r>
              <a:rPr lang="it-IT" sz="2500" err="1">
                <a:ea typeface="Calibri"/>
                <a:cs typeface="Calibri"/>
              </a:rPr>
              <a:t>started</a:t>
            </a:r>
            <a:r>
              <a:rPr lang="it-IT" sz="2500">
                <a:ea typeface="Calibri"/>
                <a:cs typeface="Calibri"/>
              </a:rPr>
              <a:t>, 4-5 </a:t>
            </a:r>
            <a:r>
              <a:rPr lang="it-IT" sz="2500" err="1">
                <a:ea typeface="Calibri"/>
                <a:cs typeface="Calibri"/>
              </a:rPr>
              <a:t>years</a:t>
            </a:r>
            <a:r>
              <a:rPr lang="it-IT" sz="2500">
                <a:ea typeface="Calibri"/>
                <a:cs typeface="Calibri"/>
              </a:rPr>
              <a:t> estimate</a:t>
            </a:r>
            <a:endParaRPr lang="it-IT">
              <a:ea typeface="Calibri"/>
              <a:cs typeface="Calibri"/>
            </a:endParaRPr>
          </a:p>
          <a:p>
            <a:pPr marL="0" indent="0">
              <a:buNone/>
            </a:pPr>
            <a:endParaRPr lang="it-IT" sz="2800"/>
          </a:p>
          <a:p>
            <a:pPr marL="0" indent="0">
              <a:buNone/>
            </a:pPr>
            <a:endParaRPr lang="it-IT" sz="2800">
              <a:ea typeface="Calibri" panose="020F0502020204030204"/>
              <a:cs typeface="Calibri" panose="020F0502020204030204"/>
            </a:endParaRPr>
          </a:p>
          <a:p>
            <a:pPr marL="0" indent="0">
              <a:buNone/>
            </a:pPr>
            <a:endParaRPr lang="en-IT" sz="2800">
              <a:ea typeface="Calibri" panose="020F0502020204030204"/>
              <a:cs typeface="Calibri" panose="020F0502020204030204"/>
            </a:endParaRPr>
          </a:p>
        </p:txBody>
      </p:sp>
      <p:sp>
        <p:nvSpPr>
          <p:cNvPr id="2" name="Segnaposto piè di pagina 1">
            <a:extLst>
              <a:ext uri="{FF2B5EF4-FFF2-40B4-BE49-F238E27FC236}">
                <a16:creationId xmlns:a16="http://schemas.microsoft.com/office/drawing/2014/main" id="{09538E02-F937-9F64-BB49-69A83E28C9AB}"/>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4" name="Segnaposto numero diapositiva 3">
            <a:extLst>
              <a:ext uri="{FF2B5EF4-FFF2-40B4-BE49-F238E27FC236}">
                <a16:creationId xmlns:a16="http://schemas.microsoft.com/office/drawing/2014/main" id="{E23A2197-047E-BA44-4065-D0933528F01E}"/>
              </a:ext>
            </a:extLst>
          </p:cNvPr>
          <p:cNvSpPr>
            <a:spLocks noGrp="1"/>
          </p:cNvSpPr>
          <p:nvPr>
            <p:ph type="sldNum" sz="quarter" idx="12"/>
          </p:nvPr>
        </p:nvSpPr>
        <p:spPr/>
        <p:txBody>
          <a:bodyPr/>
          <a:lstStyle/>
          <a:p>
            <a:fld id="{3A3A6714-3D1F-4857-9904-D935B84167FA}" type="slidenum">
              <a:rPr lang="en-GB" smtClean="0"/>
              <a:pPr/>
              <a:t>7</a:t>
            </a:fld>
            <a:endParaRPr lang="en-GB"/>
          </a:p>
        </p:txBody>
      </p:sp>
    </p:spTree>
    <p:extLst>
      <p:ext uri="{BB962C8B-B14F-4D97-AF65-F5344CB8AC3E}">
        <p14:creationId xmlns:p14="http://schemas.microsoft.com/office/powerpoint/2010/main" val="280715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603D-3B7D-344E-6675-984D2CE110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96A81D-0BAA-379F-5621-758453FAC569}"/>
              </a:ext>
            </a:extLst>
          </p:cNvPr>
          <p:cNvSpPr>
            <a:spLocks noGrp="1"/>
          </p:cNvSpPr>
          <p:nvPr>
            <p:ph type="title"/>
          </p:nvPr>
        </p:nvSpPr>
        <p:spPr>
          <a:xfrm>
            <a:off x="1651820" y="-272186"/>
            <a:ext cx="9512710" cy="1325563"/>
          </a:xfrm>
        </p:spPr>
        <p:txBody>
          <a:bodyPr>
            <a:normAutofit/>
          </a:bodyPr>
          <a:lstStyle/>
          <a:p>
            <a:r>
              <a:rPr lang="en-GB" sz="2800" dirty="0"/>
              <a:t>Dependencies / Risks (optional):</a:t>
            </a:r>
            <a:br>
              <a:rPr lang="en-GB" sz="2800" dirty="0"/>
            </a:br>
            <a:r>
              <a:rPr lang="en-GB" sz="2800" dirty="0"/>
              <a:t>  (Any blocking issues or critical path items.)</a:t>
            </a:r>
            <a:endParaRPr lang="en-IT" sz="2800" dirty="0"/>
          </a:p>
        </p:txBody>
      </p:sp>
      <p:sp>
        <p:nvSpPr>
          <p:cNvPr id="6" name="Content Placeholder 5">
            <a:extLst>
              <a:ext uri="{FF2B5EF4-FFF2-40B4-BE49-F238E27FC236}">
                <a16:creationId xmlns:a16="http://schemas.microsoft.com/office/drawing/2014/main" id="{28803BB8-1E67-A255-9CC8-5E61F57FE59E}"/>
              </a:ext>
            </a:extLst>
          </p:cNvPr>
          <p:cNvSpPr>
            <a:spLocks noGrp="1"/>
          </p:cNvSpPr>
          <p:nvPr>
            <p:ph idx="1"/>
          </p:nvPr>
        </p:nvSpPr>
        <p:spPr>
          <a:xfrm>
            <a:off x="838200" y="1353352"/>
            <a:ext cx="10515600" cy="4351338"/>
          </a:xfrm>
        </p:spPr>
        <p:txBody>
          <a:bodyPr/>
          <a:lstStyle/>
          <a:p>
            <a:r>
              <a:rPr lang="it-IT" sz="2800" dirty="0"/>
              <a:t>Low Risk: </a:t>
            </a:r>
            <a:r>
              <a:rPr lang="it-IT" sz="2800" dirty="0" err="1"/>
              <a:t>Reduction</a:t>
            </a:r>
            <a:r>
              <a:rPr lang="it-IT" sz="2800" dirty="0"/>
              <a:t> of </a:t>
            </a:r>
            <a:r>
              <a:rPr lang="it-IT" sz="2800" dirty="0" err="1"/>
              <a:t>statistical</a:t>
            </a:r>
            <a:r>
              <a:rPr lang="it-IT" sz="2800" dirty="0"/>
              <a:t> performance of the FEL source  due to </a:t>
            </a:r>
            <a:r>
              <a:rPr lang="it-IT" sz="2800" dirty="0" err="1"/>
              <a:t>purely</a:t>
            </a:r>
            <a:r>
              <a:rPr lang="it-IT" sz="2800" dirty="0"/>
              <a:t>  3D </a:t>
            </a:r>
            <a:r>
              <a:rPr lang="it-IT" sz="2800" dirty="0" err="1"/>
              <a:t>effects</a:t>
            </a:r>
            <a:r>
              <a:rPr lang="it-IT" sz="2800" dirty="0"/>
              <a:t> in plasma </a:t>
            </a:r>
            <a:r>
              <a:rPr lang="it-IT" sz="2800" dirty="0" err="1"/>
              <a:t>acceleration</a:t>
            </a:r>
            <a:r>
              <a:rPr lang="it-IT" sz="2800" dirty="0"/>
              <a:t> </a:t>
            </a:r>
            <a:r>
              <a:rPr lang="it-IT" sz="2800" dirty="0" err="1"/>
              <a:t>module</a:t>
            </a:r>
            <a:r>
              <a:rPr lang="it-IT" dirty="0"/>
              <a:t>.</a:t>
            </a:r>
            <a:endParaRPr lang="en-IT"/>
          </a:p>
        </p:txBody>
      </p:sp>
      <p:sp>
        <p:nvSpPr>
          <p:cNvPr id="2" name="Segnaposto piè di pagina 1">
            <a:extLst>
              <a:ext uri="{FF2B5EF4-FFF2-40B4-BE49-F238E27FC236}">
                <a16:creationId xmlns:a16="http://schemas.microsoft.com/office/drawing/2014/main" id="{E86B5C8A-D884-12C5-8C78-72D7B33FBE5A}"/>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4" name="Segnaposto numero diapositiva 3">
            <a:extLst>
              <a:ext uri="{FF2B5EF4-FFF2-40B4-BE49-F238E27FC236}">
                <a16:creationId xmlns:a16="http://schemas.microsoft.com/office/drawing/2014/main" id="{C94F33F4-C707-39A2-F90A-4D4F06B5859A}"/>
              </a:ext>
            </a:extLst>
          </p:cNvPr>
          <p:cNvSpPr>
            <a:spLocks noGrp="1"/>
          </p:cNvSpPr>
          <p:nvPr>
            <p:ph type="sldNum" sz="quarter" idx="12"/>
          </p:nvPr>
        </p:nvSpPr>
        <p:spPr/>
        <p:txBody>
          <a:bodyPr/>
          <a:lstStyle/>
          <a:p>
            <a:fld id="{3A3A6714-3D1F-4857-9904-D935B84167FA}" type="slidenum">
              <a:rPr lang="en-GB" smtClean="0"/>
              <a:pPr/>
              <a:t>8</a:t>
            </a:fld>
            <a:endParaRPr lang="en-GB"/>
          </a:p>
        </p:txBody>
      </p:sp>
    </p:spTree>
    <p:extLst>
      <p:ext uri="{BB962C8B-B14F-4D97-AF65-F5344CB8AC3E}">
        <p14:creationId xmlns:p14="http://schemas.microsoft.com/office/powerpoint/2010/main" val="3745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3365-1278-3799-1B3C-25AD9A866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711A2-A889-6DC7-3C98-6969DD42FE31}"/>
              </a:ext>
            </a:extLst>
          </p:cNvPr>
          <p:cNvSpPr>
            <a:spLocks noGrp="1"/>
          </p:cNvSpPr>
          <p:nvPr>
            <p:ph type="title"/>
          </p:nvPr>
        </p:nvSpPr>
        <p:spPr>
          <a:xfrm>
            <a:off x="1651820" y="-272186"/>
            <a:ext cx="9512710" cy="1325563"/>
          </a:xfrm>
        </p:spPr>
        <p:txBody>
          <a:bodyPr/>
          <a:lstStyle/>
          <a:p>
            <a:r>
              <a:rPr lang="en-GB" sz="2800" dirty="0"/>
              <a:t>Conclusions</a:t>
            </a:r>
            <a:endParaRPr lang="en-IT" dirty="0"/>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3DB3D9EE-6538-EB7A-A739-1EBCFE6E857F}"/>
                  </a:ext>
                </a:extLst>
              </p:cNvPr>
              <p:cNvSpPr>
                <a:spLocks noGrp="1"/>
              </p:cNvSpPr>
              <p:nvPr>
                <p:ph idx="1"/>
              </p:nvPr>
            </p:nvSpPr>
            <p:spPr>
              <a:xfrm>
                <a:off x="767443" y="974197"/>
                <a:ext cx="11087430" cy="5195597"/>
              </a:xfrm>
            </p:spPr>
            <p:txBody>
              <a:bodyPr vert="horz" lIns="91440" tIns="45720" rIns="91440" bIns="45720" rtlCol="0" anchor="t">
                <a:normAutofit lnSpcReduction="10000"/>
              </a:bodyPr>
              <a:lstStyle/>
              <a:p>
                <a:r>
                  <a:rPr lang="en-GB" sz="2800" dirty="0"/>
                  <a:t>The results of the Start-to-end simulations, supported by the in-depth study of the effects of system performance tolerances on the electron beam quality, show that the designed accelerator, based on PWFA+X-band technology, is able to drive a 4 nm FEL source, with the </a:t>
                </a:r>
                <a:r>
                  <a:rPr lang="en-GB" sz="2800" dirty="0" err="1"/>
                  <a:t>expexted</a:t>
                </a:r>
                <a:r>
                  <a:rPr lang="en-GB" sz="2800" dirty="0"/>
                  <a:t> radiation parameters, </a:t>
                </a:r>
                <a:r>
                  <a:rPr lang="en-GB" sz="2800" dirty="0" err="1"/>
                  <a:t>i.e</a:t>
                </a:r>
                <a:r>
                  <a:rPr lang="en-GB" sz="2800" dirty="0"/>
                  <a:t> ≥ </a:t>
                </a:r>
                <a14:m>
                  <m:oMath xmlns:m="http://schemas.openxmlformats.org/officeDocument/2006/math">
                    <m:sSup>
                      <m:sSupPr>
                        <m:ctrlPr>
                          <a:rPr lang="en-GB" sz="2800" i="1" dirty="0" smtClean="0">
                            <a:latin typeface="Cambria Math" panose="02040503050406030204" pitchFamily="18" charset="0"/>
                          </a:rPr>
                        </m:ctrlPr>
                      </m:sSupPr>
                      <m:e>
                        <m:r>
                          <a:rPr lang="it-IT" sz="2800" b="0" i="1" dirty="0" smtClean="0">
                            <a:latin typeface="Cambria Math" panose="02040503050406030204" pitchFamily="18" charset="0"/>
                          </a:rPr>
                          <m:t>10</m:t>
                        </m:r>
                      </m:e>
                      <m:sup>
                        <m:r>
                          <a:rPr lang="it-IT" sz="2800" b="0" i="1" dirty="0" smtClean="0">
                            <a:latin typeface="Cambria Math" panose="02040503050406030204" pitchFamily="18" charset="0"/>
                          </a:rPr>
                          <m:t>11</m:t>
                        </m:r>
                      </m:sup>
                    </m:sSup>
                    <m:r>
                      <a:rPr lang="it-IT" sz="2800" b="0" i="1" dirty="0" smtClean="0">
                        <a:latin typeface="Cambria Math" panose="02040503050406030204" pitchFamily="18" charset="0"/>
                      </a:rPr>
                      <m:t>𝑝h𝑜𝑡𝑜𝑛𝑠</m:t>
                    </m:r>
                    <m:r>
                      <a:rPr lang="it-IT" sz="2800" b="0" i="1" dirty="0" smtClean="0">
                        <a:latin typeface="Cambria Math" panose="02040503050406030204" pitchFamily="18" charset="0"/>
                      </a:rPr>
                      <m:t>/</m:t>
                    </m:r>
                    <m:r>
                      <a:rPr lang="it-IT" sz="2800" b="0" i="1" dirty="0" smtClean="0">
                        <a:latin typeface="Cambria Math" panose="02040503050406030204" pitchFamily="18" charset="0"/>
                      </a:rPr>
                      <m:t>𝑠h𝑜𝑡</m:t>
                    </m:r>
                  </m:oMath>
                </a14:m>
                <a:r>
                  <a:rPr lang="en-GB" sz="2800" dirty="0"/>
                  <a:t> in a 25 m Aqua undulator and so on.</a:t>
                </a:r>
              </a:p>
              <a:p>
                <a:pPr marL="0" indent="0">
                  <a:buNone/>
                </a:pPr>
                <a:endParaRPr lang="en-GB" sz="2800" dirty="0"/>
              </a:p>
              <a:p>
                <a:r>
                  <a:rPr lang="en-GB" sz="2800" dirty="0"/>
                  <a:t>All the performed simulations took into account the state of the art of the active and passive elements as reached in our Lab or in international landscape (SLAC, DESY, PSI, FERMI).</a:t>
                </a:r>
              </a:p>
              <a:p>
                <a:pPr lvl="1"/>
                <a:r>
                  <a:rPr lang="en-GB" sz="2800" dirty="0"/>
                  <a:t>e.g. for the plasma density profile, the measurement results have been considered as obtained at plasma lab for the 40 cm capillary prototype, both for the flat top density profile (over 15-20 cm) and for the density ramps at capillary ends.</a:t>
                </a:r>
                <a:endParaRPr lang="it-IT" sz="2800" dirty="0"/>
              </a:p>
            </p:txBody>
          </p:sp>
        </mc:Choice>
        <mc:Fallback>
          <p:sp>
            <p:nvSpPr>
              <p:cNvPr id="6" name="Content Placeholder 5">
                <a:extLst>
                  <a:ext uri="{FF2B5EF4-FFF2-40B4-BE49-F238E27FC236}">
                    <a16:creationId xmlns:a16="http://schemas.microsoft.com/office/drawing/2014/main" id="{3DB3D9EE-6538-EB7A-A739-1EBCFE6E857F}"/>
                  </a:ext>
                </a:extLst>
              </p:cNvPr>
              <p:cNvSpPr>
                <a:spLocks noGrp="1" noRot="1" noChangeAspect="1" noMove="1" noResize="1" noEditPoints="1" noAdjustHandles="1" noChangeArrowheads="1" noChangeShapeType="1" noTextEdit="1"/>
              </p:cNvSpPr>
              <p:nvPr>
                <p:ph idx="1"/>
              </p:nvPr>
            </p:nvSpPr>
            <p:spPr>
              <a:xfrm>
                <a:off x="767443" y="974197"/>
                <a:ext cx="11087430" cy="5195597"/>
              </a:xfrm>
              <a:blipFill>
                <a:blip r:embed="rId2"/>
                <a:stretch>
                  <a:fillRect l="-1030" t="-2683" r="-1487"/>
                </a:stretch>
              </a:blipFill>
            </p:spPr>
            <p:txBody>
              <a:bodyPr/>
              <a:lstStyle/>
              <a:p>
                <a:r>
                  <a:rPr lang="en-US">
                    <a:noFill/>
                  </a:rPr>
                  <a:t> </a:t>
                </a:r>
              </a:p>
            </p:txBody>
          </p:sp>
        </mc:Fallback>
      </mc:AlternateContent>
      <p:sp>
        <p:nvSpPr>
          <p:cNvPr id="2" name="Segnaposto piè di pagina 1">
            <a:extLst>
              <a:ext uri="{FF2B5EF4-FFF2-40B4-BE49-F238E27FC236}">
                <a16:creationId xmlns:a16="http://schemas.microsoft.com/office/drawing/2014/main" id="{F3218ECE-F09C-716D-1BE1-E3D56D93F477}"/>
              </a:ext>
            </a:extLst>
          </p:cNvPr>
          <p:cNvSpPr>
            <a:spLocks noGrp="1"/>
          </p:cNvSpPr>
          <p:nvPr>
            <p:ph type="ftr" sz="quarter" idx="13"/>
          </p:nvPr>
        </p:nvSpPr>
        <p:spPr/>
        <p:txBody>
          <a:bodyPr/>
          <a:lstStyle/>
          <a:p>
            <a:pPr algn="l"/>
            <a:r>
              <a:rPr lang="en-GB"/>
              <a:t>C. Vaccarezza - EuPRAXIA@SPARC_LAB TDR Review, June 16-18, 2025, LNF Frascati</a:t>
            </a:r>
            <a:endParaRPr lang="en-GB" dirty="0"/>
          </a:p>
        </p:txBody>
      </p:sp>
      <p:sp>
        <p:nvSpPr>
          <p:cNvPr id="4" name="Segnaposto numero diapositiva 3">
            <a:extLst>
              <a:ext uri="{FF2B5EF4-FFF2-40B4-BE49-F238E27FC236}">
                <a16:creationId xmlns:a16="http://schemas.microsoft.com/office/drawing/2014/main" id="{7DDB84D1-9E9D-6268-DCDF-42306C170E85}"/>
              </a:ext>
            </a:extLst>
          </p:cNvPr>
          <p:cNvSpPr>
            <a:spLocks noGrp="1"/>
          </p:cNvSpPr>
          <p:nvPr>
            <p:ph type="sldNum" sz="quarter" idx="12"/>
          </p:nvPr>
        </p:nvSpPr>
        <p:spPr/>
        <p:txBody>
          <a:bodyPr/>
          <a:lstStyle/>
          <a:p>
            <a:fld id="{3A3A6714-3D1F-4857-9904-D935B84167FA}" type="slidenum">
              <a:rPr lang="en-GB" smtClean="0"/>
              <a:pPr/>
              <a:t>9</a:t>
            </a:fld>
            <a:endParaRPr lang="en-GB"/>
          </a:p>
        </p:txBody>
      </p:sp>
    </p:spTree>
    <p:extLst>
      <p:ext uri="{BB962C8B-B14F-4D97-AF65-F5344CB8AC3E}">
        <p14:creationId xmlns:p14="http://schemas.microsoft.com/office/powerpoint/2010/main" val="647716270"/>
      </p:ext>
    </p:extLst>
  </p:cSld>
  <p:clrMapOvr>
    <a:masterClrMapping/>
  </p:clrMapOvr>
</p:sld>
</file>

<file path=ppt/theme/theme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22004</TotalTime>
  <Words>1501</Words>
  <Application>Microsoft Macintosh PowerPoint</Application>
  <PresentationFormat>Widescreen</PresentationFormat>
  <Paragraphs>187</Paragraphs>
  <Slides>15</Slides>
  <Notes>2</Notes>
  <HiddenSlides>0</HiddenSlides>
  <MMClips>0</MMClips>
  <ScaleCrop>false</ScaleCrop>
  <HeadingPairs>
    <vt:vector size="8" baseType="variant">
      <vt:variant>
        <vt:lpstr>Caratteri utilizzati</vt:lpstr>
      </vt:variant>
      <vt:variant>
        <vt:i4>14</vt:i4>
      </vt:variant>
      <vt:variant>
        <vt:lpstr>Tema</vt:lpstr>
      </vt:variant>
      <vt:variant>
        <vt:i4>2</vt:i4>
      </vt:variant>
      <vt:variant>
        <vt:lpstr>Server OLE incorporati</vt:lpstr>
      </vt:variant>
      <vt:variant>
        <vt:i4>1</vt:i4>
      </vt:variant>
      <vt:variant>
        <vt:lpstr>Titoli diapositive</vt:lpstr>
      </vt:variant>
      <vt:variant>
        <vt:i4>15</vt:i4>
      </vt:variant>
    </vt:vector>
  </HeadingPairs>
  <TitlesOfParts>
    <vt:vector size="32" baseType="lpstr">
      <vt:lpstr>Aptos Narrow</vt:lpstr>
      <vt:lpstr>Arial</vt:lpstr>
      <vt:lpstr>Arial Narrow</vt:lpstr>
      <vt:lpstr>Arial Rounded MT Bold</vt:lpstr>
      <vt:lpstr>Calibri</vt:lpstr>
      <vt:lpstr>Calibri Light</vt:lpstr>
      <vt:lpstr>Cambria Math</vt:lpstr>
      <vt:lpstr>Courier New</vt:lpstr>
      <vt:lpstr>Helvetica</vt:lpstr>
      <vt:lpstr>Helvetica Neue</vt:lpstr>
      <vt:lpstr>Times New Roman</vt:lpstr>
      <vt:lpstr>Titillium</vt:lpstr>
      <vt:lpstr>Titillium Bd</vt:lpstr>
      <vt:lpstr>TT Rounds Condensed</vt:lpstr>
      <vt:lpstr>10_Office Theme</vt:lpstr>
      <vt:lpstr>Tema di Office</vt:lpstr>
      <vt:lpstr>Graph</vt:lpstr>
      <vt:lpstr>Presentazione standard di PowerPoint</vt:lpstr>
      <vt:lpstr>My Area</vt:lpstr>
      <vt:lpstr>Chapter 05 Description</vt:lpstr>
      <vt:lpstr>GLOBAL GOALS</vt:lpstr>
      <vt:lpstr>STATISTICAL ANALYSIS</vt:lpstr>
      <vt:lpstr>Achievements: Technological Readiness Level (Sub-Components) </vt:lpstr>
      <vt:lpstr>Pending Items:   (What is still in progress or incomplete.)</vt:lpstr>
      <vt:lpstr>Dependencies / Risks (optional):   (Any blocking issues or critical path items.)</vt:lpstr>
      <vt:lpstr>Conclusions</vt:lpstr>
      <vt:lpstr>Back-up slides</vt:lpstr>
      <vt:lpstr>Presentazione standard di PowerPoint</vt:lpstr>
      <vt:lpstr>Presentazione standard di PowerPoint</vt:lpstr>
      <vt:lpstr>E carica degli spazi fase completamente diversi. Queste sono le distribuzioni sul picco di corrente: con le slice                           con le particelle    </vt:lpstr>
      <vt:lpstr>Quale delle due corrisponde al fascio che stiamo simulando? Analizzando direttamente il fascio di Cristina abbiamo sul picco di corrente in un intervallo analogo a quello usato da Genesis (32 nm):</vt:lpstr>
      <vt:lpstr>Quindi possiamo concludere che la rilettura corretta che genesis dà dello spazio fase è quella con particelle e non con le slice.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Cristina Vaccarezza</cp:lastModifiedBy>
  <cp:revision>3411</cp:revision>
  <cp:lastPrinted>2024-11-04T18:00:52Z</cp:lastPrinted>
  <dcterms:created xsi:type="dcterms:W3CDTF">2018-02-09T13:41:45Z</dcterms:created>
  <dcterms:modified xsi:type="dcterms:W3CDTF">2025-06-16T12:15:18Z</dcterms:modified>
</cp:coreProperties>
</file>