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5" r:id="rId1"/>
    <p:sldMasterId id="2147484434" r:id="rId2"/>
    <p:sldMasterId id="2147484451" r:id="rId3"/>
    <p:sldMasterId id="2147484680" r:id="rId4"/>
    <p:sldMasterId id="2147484694" r:id="rId5"/>
  </p:sldMasterIdLst>
  <p:notesMasterIdLst>
    <p:notesMasterId r:id="rId14"/>
  </p:notesMasterIdLst>
  <p:handoutMasterIdLst>
    <p:handoutMasterId r:id="rId15"/>
  </p:handoutMasterIdLst>
  <p:sldIdLst>
    <p:sldId id="256" r:id="rId6"/>
    <p:sldId id="21345" r:id="rId7"/>
    <p:sldId id="21321" r:id="rId8"/>
    <p:sldId id="21346" r:id="rId9"/>
    <p:sldId id="21352" r:id="rId10"/>
    <p:sldId id="21347" r:id="rId11"/>
    <p:sldId id="21349" r:id="rId12"/>
    <p:sldId id="21353" r:id="rId13"/>
  </p:sldIdLst>
  <p:sldSz cx="12192000" cy="6858000"/>
  <p:notesSz cx="6858000" cy="9144000"/>
  <p:defaultTextStyle>
    <a:defPPr>
      <a:defRPr lang="en-US"/>
    </a:defPPr>
    <a:lvl1pPr marL="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3E81"/>
    <a:srgbClr val="FF40FF"/>
    <a:srgbClr val="4472C4"/>
    <a:srgbClr val="ED9E0B"/>
    <a:srgbClr val="2E3C88"/>
    <a:srgbClr val="4B568B"/>
    <a:srgbClr val="FCAF18"/>
    <a:srgbClr val="A5A5A5"/>
    <a:srgbClr val="A6A6A6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29" autoAdjust="0"/>
    <p:restoredTop sz="85823" autoAdjust="0"/>
  </p:normalViewPr>
  <p:slideViewPr>
    <p:cSldViewPr snapToGrid="0">
      <p:cViewPr varScale="1">
        <p:scale>
          <a:sx n="68" d="100"/>
          <a:sy n="68" d="100"/>
        </p:scale>
        <p:origin x="602" y="29"/>
      </p:cViewPr>
      <p:guideLst>
        <p:guide orient="horz" pos="799"/>
        <p:guide pos="3840"/>
      </p:guideLst>
    </p:cSldViewPr>
  </p:slideViewPr>
  <p:outlineViewPr>
    <p:cViewPr>
      <p:scale>
        <a:sx n="33" d="100"/>
        <a:sy n="33" d="100"/>
      </p:scale>
      <p:origin x="0" y="-6024"/>
    </p:cViewPr>
  </p:outlin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8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FF89D-A3A4-4F4A-8B3A-BDFEE8D51E21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C3D72-4BAD-5547-87BC-5CB700B474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925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0B7A-9A06-42E7-BEE9-7EEA08A63A9F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28567-BDF5-451C-8737-F40313BC91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6286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28567-BDF5-451C-8737-F40313BC91E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957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28567-BDF5-451C-8737-F40313BC91E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086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28567-BDF5-451C-8737-F40313BC91E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852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28567-BDF5-451C-8737-F40313BC91E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059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3600" dirty="0">
              <a:solidFill>
                <a:srgbClr val="002060"/>
              </a:solidFill>
            </a:endParaRPr>
          </a:p>
          <a:p>
            <a:r>
              <a:rPr lang="it-IT" sz="3600" dirty="0" err="1">
                <a:solidFill>
                  <a:srgbClr val="002060"/>
                </a:solidFill>
              </a:rPr>
              <a:t>stability</a:t>
            </a:r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28567-BDF5-451C-8737-F40313BC91E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52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jpeg"/><Relationship Id="rId16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815413" y="231901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780795" y="5517233"/>
            <a:ext cx="8534400" cy="504056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Name</a:t>
            </a:r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 userDrawn="1"/>
        </p:nvSpPr>
        <p:spPr>
          <a:xfrm>
            <a:off x="1913433" y="5543867"/>
            <a:ext cx="8534400" cy="47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335360" y="6165304"/>
            <a:ext cx="1142526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Sottotitolo 2"/>
          <p:cNvSpPr txBox="1">
            <a:spLocks/>
          </p:cNvSpPr>
          <p:nvPr userDrawn="1"/>
        </p:nvSpPr>
        <p:spPr>
          <a:xfrm>
            <a:off x="1913433" y="6237312"/>
            <a:ext cx="85344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On behalf of SPARC_LAB collaboration</a:t>
            </a:r>
          </a:p>
          <a:p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254122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olo sezione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3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Titolo sezione</a:t>
            </a:r>
          </a:p>
        </p:txBody>
      </p:sp>
      <p:sp>
        <p:nvSpPr>
          <p:cNvPr id="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574017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80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10985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030476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programma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Titolo programma</a:t>
            </a:r>
          </a:p>
        </p:txBody>
      </p:sp>
      <p:sp>
        <p:nvSpPr>
          <p:cNvPr id="89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10985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Sottotitolo programma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Corpo livello uno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50"/>
            </a:lvl1pPr>
          </a:lstStyle>
          <a:p>
            <a:r>
              <a:t>Argomenti del programma</a:t>
            </a:r>
          </a:p>
        </p:txBody>
      </p:sp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312916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chi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Dichiarazione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604032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formazione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3"/>
            <a:ext cx="10985500" cy="3620793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Dettagli informazi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Dettagli informazione</a:t>
            </a:r>
          </a:p>
        </p:txBody>
      </p:sp>
      <p:sp>
        <p:nvSpPr>
          <p:cNvPr id="10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142101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5012" y="5337727"/>
            <a:ext cx="10100027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Attribuzione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Corpo livello uno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876962" y="2469930"/>
            <a:ext cx="10438077" cy="1918141"/>
          </a:xfrm>
          <a:prstGeom prst="rect">
            <a:avLst/>
          </a:prstGeom>
        </p:spPr>
        <p:txBody>
          <a:bodyPr numCol="1" spcCol="38100"/>
          <a:lstStyle>
            <a:lvl1pPr marL="234950" indent="-150438">
              <a:spcBef>
                <a:spcPts val="0"/>
              </a:spcBef>
              <a:buSzTx/>
              <a:buNone/>
              <a:defRPr sz="4250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“Citazione degna di nota”</a:t>
            </a:r>
          </a:p>
        </p:txBody>
      </p:sp>
      <p:sp>
        <p:nvSpPr>
          <p:cNvPr id="11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994783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iotola di insalata con riso saltato, uova sode e bacchette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Ciotola con frittelle al salmone, insalata e hummus 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Pappardelle con burro al prezzemolo, nocciole tostate e scaglie di parmigiano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60872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32859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0"/>
          <p:cNvSpPr/>
          <p:nvPr/>
        </p:nvSpPr>
        <p:spPr>
          <a:xfrm>
            <a:off x="0" y="6462580"/>
            <a:ext cx="12192000" cy="401562"/>
          </a:xfrm>
          <a:prstGeom prst="rect">
            <a:avLst/>
          </a:prstGeom>
          <a:solidFill>
            <a:srgbClr val="C6D9F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4800">
                <a:solidFill>
                  <a:srgbClr val="334186"/>
                </a:solidFill>
              </a:defRPr>
            </a:pPr>
            <a:endParaRPr sz="2400"/>
          </a:p>
        </p:txBody>
      </p:sp>
      <p:sp>
        <p:nvSpPr>
          <p:cNvPr id="14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294859" y="1043747"/>
            <a:ext cx="11560014" cy="5185641"/>
          </a:xfrm>
          <a:prstGeom prst="rect">
            <a:avLst/>
          </a:prstGeom>
        </p:spPr>
        <p:txBody>
          <a:bodyPr numCol="1" spcCol="38100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4" name="Rectangle 6"/>
          <p:cNvSpPr/>
          <p:nvPr/>
        </p:nvSpPr>
        <p:spPr>
          <a:xfrm>
            <a:off x="0" y="-20365"/>
            <a:ext cx="12192000" cy="803121"/>
          </a:xfrm>
          <a:prstGeom prst="rect">
            <a:avLst/>
          </a:prstGeom>
          <a:solidFill>
            <a:srgbClr val="C6D9F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4800">
                <a:solidFill>
                  <a:srgbClr val="C6D9F1"/>
                </a:solidFill>
              </a:defRPr>
            </a:pPr>
            <a:endParaRPr sz="2400"/>
          </a:p>
        </p:txBody>
      </p:sp>
      <p:sp>
        <p:nvSpPr>
          <p:cNvPr id="14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0391147" y="6604826"/>
            <a:ext cx="243656" cy="2410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86CB4B4D-7CA3-9044-876B-883B54F8677D}" type="slidenum">
              <a:rPr/>
              <a:t>‹N›</a:t>
            </a:fld>
            <a:endParaRPr/>
          </a:p>
        </p:txBody>
      </p:sp>
      <p:pic>
        <p:nvPicPr>
          <p:cNvPr id="14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45" y="83791"/>
            <a:ext cx="1421141" cy="61058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itolo Testo"/>
          <p:cNvSpPr txBox="1">
            <a:spLocks noGrp="1"/>
          </p:cNvSpPr>
          <p:nvPr>
            <p:ph type="title"/>
          </p:nvPr>
        </p:nvSpPr>
        <p:spPr>
          <a:xfrm>
            <a:off x="2115129" y="-20365"/>
            <a:ext cx="7961748" cy="803123"/>
          </a:xfrm>
          <a:prstGeom prst="rect">
            <a:avLst/>
          </a:prstGeom>
        </p:spPr>
        <p:txBody>
          <a:bodyPr/>
          <a:lstStyle>
            <a:lvl1pPr algn="ctr">
              <a:defRPr sz="3200" spc="-85">
                <a:solidFill>
                  <a:srgbClr val="334186"/>
                </a:solidFill>
              </a:defRPr>
            </a:lvl1pPr>
          </a:lstStyle>
          <a:p>
            <a:r>
              <a:t>Titolo Testo</a:t>
            </a:r>
          </a:p>
        </p:txBody>
      </p:sp>
      <p:pic>
        <p:nvPicPr>
          <p:cNvPr id="148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5017" y="100426"/>
            <a:ext cx="679857" cy="44914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extBox 9"/>
          <p:cNvSpPr txBox="1"/>
          <p:nvPr/>
        </p:nvSpPr>
        <p:spPr>
          <a:xfrm>
            <a:off x="11012836" y="490883"/>
            <a:ext cx="995148" cy="4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200">
                <a:solidFill>
                  <a:srgbClr val="0070C0"/>
                </a:solidFill>
              </a:defRPr>
            </a:lvl1pPr>
          </a:lstStyle>
          <a:p>
            <a:r>
              <a:rPr sz="1100"/>
              <a:t>Horizon Europe</a:t>
            </a:r>
          </a:p>
        </p:txBody>
      </p:sp>
    </p:spTree>
    <p:extLst>
      <p:ext uri="{BB962C8B-B14F-4D97-AF65-F5344CB8AC3E}">
        <p14:creationId xmlns:p14="http://schemas.microsoft.com/office/powerpoint/2010/main" val="216571636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6" descr="Picture 6"/>
          <p:cNvPicPr>
            <a:picLocks noChangeAspect="1"/>
          </p:cNvPicPr>
          <p:nvPr/>
        </p:nvPicPr>
        <p:blipFill>
          <a:blip r:embed="rId2"/>
          <a:srcRect l="21586" t="3604" b="18162"/>
          <a:stretch>
            <a:fillRect/>
          </a:stretch>
        </p:blipFill>
        <p:spPr>
          <a:xfrm>
            <a:off x="-1" y="-294639"/>
            <a:ext cx="12192001" cy="715264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itolo Testo"/>
          <p:cNvSpPr txBox="1">
            <a:spLocks noGrp="1"/>
          </p:cNvSpPr>
          <p:nvPr>
            <p:ph type="title"/>
          </p:nvPr>
        </p:nvSpPr>
        <p:spPr>
          <a:xfrm>
            <a:off x="3223487" y="1939633"/>
            <a:ext cx="7813968" cy="1043855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914400">
              <a:lnSpc>
                <a:spcPct val="90000"/>
              </a:lnSpc>
              <a:defRPr sz="4800" b="0" spc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Titolo Testo</a:t>
            </a:r>
          </a:p>
        </p:txBody>
      </p:sp>
      <p:sp>
        <p:nvSpPr>
          <p:cNvPr id="158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232723" y="3153930"/>
            <a:ext cx="7813968" cy="812945"/>
          </a:xfrm>
          <a:prstGeom prst="rect">
            <a:avLst/>
          </a:prstGeom>
        </p:spPr>
        <p:txBody>
          <a:bodyPr lIns="91439" tIns="91439" rIns="91439" bIns="91439" numCol="1" spcCol="38100"/>
          <a:lstStyle>
            <a:lvl1pPr marL="0" indent="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22860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45720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68580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91440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Click to add author / institute and occasion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9" name="Rectangle 3"/>
          <p:cNvSpPr txBox="1"/>
          <p:nvPr/>
        </p:nvSpPr>
        <p:spPr>
          <a:xfrm>
            <a:off x="339659" y="376194"/>
            <a:ext cx="2696712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/>
          <a:p>
            <a:pPr algn="l" defTabSz="914400">
              <a:defRPr sz="4800">
                <a:solidFill>
                  <a:srgbClr val="3399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EUROPEAN</a:t>
            </a:r>
          </a:p>
          <a:p>
            <a:pPr algn="l" defTabSz="914400">
              <a:defRPr sz="4800">
                <a:solidFill>
                  <a:srgbClr val="33CC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PLASMA RESEARCH</a:t>
            </a:r>
          </a:p>
          <a:p>
            <a:pPr algn="l" defTabSz="914400">
              <a:defRPr sz="4800">
                <a:solidFill>
                  <a:srgbClr val="33CC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ACCELERATOR WITH</a:t>
            </a:r>
          </a:p>
          <a:p>
            <a:pPr algn="l" defTabSz="914400">
              <a:defRPr sz="4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EXCELLENCE IN</a:t>
            </a:r>
          </a:p>
          <a:p>
            <a:pPr algn="l" defTabSz="914400">
              <a:defRPr sz="4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APPLICATIONS</a:t>
            </a:r>
          </a:p>
        </p:txBody>
      </p:sp>
      <p:pic>
        <p:nvPicPr>
          <p:cNvPr id="160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995" y="273553"/>
            <a:ext cx="2788152" cy="126123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70194" y="6171686"/>
            <a:ext cx="367406" cy="36933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13266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94974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 b="0">
                <a:solidFill>
                  <a:schemeClr val="bg1"/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 sz="2800" b="0"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b="0">
                <a:latin typeface="Helvetica Neue Light"/>
              </a:defRPr>
            </a:lvl2pPr>
            <a:lvl3pPr>
              <a:defRPr b="0">
                <a:latin typeface="Helvetica Neue Light"/>
              </a:defRPr>
            </a:lvl3pPr>
            <a:lvl4pPr>
              <a:defRPr b="0">
                <a:latin typeface="Helvetica Neue Light"/>
              </a:defRPr>
            </a:lvl4pPr>
            <a:lvl5pPr>
              <a:defRPr b="0">
                <a:latin typeface="Helvetica Neue Light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CasellaDiTesto 4"/>
          <p:cNvSpPr txBox="1"/>
          <p:nvPr userDrawn="1"/>
        </p:nvSpPr>
        <p:spPr>
          <a:xfrm>
            <a:off x="11280576" y="6365385"/>
            <a:ext cx="76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400" smtClean="0">
                <a:solidFill>
                  <a:schemeClr val="bg1">
                    <a:lumMod val="50000"/>
                  </a:schemeClr>
                </a:solidFill>
                <a:latin typeface="Helvetica Neue Light"/>
              </a:rPr>
              <a:t>‹N›</a:t>
            </a:fld>
            <a:endParaRPr lang="it-IT" sz="1600">
              <a:solidFill>
                <a:schemeClr val="bg1">
                  <a:lumMod val="50000"/>
                </a:schemeClr>
              </a:solidFill>
              <a:latin typeface="Helvetica Neue Light"/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04374" y="6365387"/>
            <a:ext cx="1863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M. P. Anania</a:t>
            </a:r>
          </a:p>
        </p:txBody>
      </p:sp>
      <p:sp>
        <p:nvSpPr>
          <p:cNvPr id="11" name="Rettangolo 10"/>
          <p:cNvSpPr/>
          <p:nvPr userDrawn="1"/>
        </p:nvSpPr>
        <p:spPr>
          <a:xfrm>
            <a:off x="2680792" y="6365386"/>
            <a:ext cx="6748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EAAC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2017 – La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Biodola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–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Isola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d’Elba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6339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D6FE7A-B020-4958-8B6D-27CB29692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94639"/>
            <a:ext cx="12192000" cy="7152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148D2-B24D-4976-994F-BB66CEEA5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490" y="1939633"/>
            <a:ext cx="7813967" cy="1043854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0B7C0-3837-4386-90FE-545DE779AD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25" y="3153930"/>
            <a:ext cx="7813967" cy="812944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FFC0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author / institute</a:t>
            </a:r>
            <a:r>
              <a:rPr lang="en-GB" dirty="0"/>
              <a:t> and occasion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5D55CEB-8871-4376-83C3-EB75954FFB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3941" y="376194"/>
            <a:ext cx="278815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1800">
                <a:solidFill>
                  <a:srgbClr val="3399FF"/>
                </a:solidFill>
                <a:latin typeface="Arial Narrow" pitchFamily="34" charset="0"/>
              </a:rPr>
              <a:t>EUROPEAN</a:t>
            </a:r>
          </a:p>
          <a:p>
            <a:r>
              <a:rPr lang="en-GB" altLang="en-US" sz="1800">
                <a:solidFill>
                  <a:srgbClr val="33CCFF"/>
                </a:solidFill>
                <a:latin typeface="Arial Narrow" pitchFamily="34" charset="0"/>
              </a:rPr>
              <a:t>PLASMA RESEARCH</a:t>
            </a:r>
          </a:p>
          <a:p>
            <a:r>
              <a:rPr lang="en-GB" altLang="en-US" sz="1800">
                <a:solidFill>
                  <a:srgbClr val="33CCFF"/>
                </a:solidFill>
                <a:latin typeface="Arial Narrow" pitchFamily="34" charset="0"/>
              </a:rPr>
              <a:t>ACCELERATOR WITH</a:t>
            </a:r>
          </a:p>
          <a:p>
            <a:r>
              <a:rPr lang="en-GB" altLang="en-US" sz="1800">
                <a:solidFill>
                  <a:schemeClr val="bg1"/>
                </a:solidFill>
                <a:latin typeface="Arial Narrow" pitchFamily="34" charset="0"/>
              </a:rPr>
              <a:t>EXCELLENCE IN</a:t>
            </a:r>
          </a:p>
          <a:p>
            <a:r>
              <a:rPr lang="en-GB" altLang="en-US" sz="1800">
                <a:solidFill>
                  <a:schemeClr val="bg1"/>
                </a:solidFill>
                <a:latin typeface="Arial Narrow" pitchFamily="34" charset="0"/>
              </a:rPr>
              <a:t>APPLICATIONS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FFC2DC-0A79-4704-822E-B607547128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997" y="273555"/>
            <a:ext cx="2788151" cy="1261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29EB28-3979-4E23-B67B-4BD9DC678876}"/>
              </a:ext>
            </a:extLst>
          </p:cNvPr>
          <p:cNvSpPr/>
          <p:nvPr userDrawn="1"/>
        </p:nvSpPr>
        <p:spPr>
          <a:xfrm rot="5400000">
            <a:off x="1734098" y="3620994"/>
            <a:ext cx="1152130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90DE8-3BA8-471E-9749-65A67AA27786}"/>
              </a:ext>
            </a:extLst>
          </p:cNvPr>
          <p:cNvSpPr txBox="1"/>
          <p:nvPr userDrawn="1"/>
        </p:nvSpPr>
        <p:spPr>
          <a:xfrm>
            <a:off x="974909" y="6288044"/>
            <a:ext cx="330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>
                <a:solidFill>
                  <a:schemeClr val="bg1"/>
                </a:solidFill>
              </a:rPr>
              <a:t>This project has received funding from the European Union´s Horizon Europe research and innovation programme under grant agreement </a:t>
            </a:r>
          </a:p>
          <a:p>
            <a:r>
              <a:rPr lang="en-GB" sz="600">
                <a:solidFill>
                  <a:schemeClr val="bg1"/>
                </a:solidFill>
              </a:rPr>
              <a:t>No. 101079773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5D08789-6EA1-4445-B452-85ED00E5C105}"/>
              </a:ext>
            </a:extLst>
          </p:cNvPr>
          <p:cNvGrpSpPr/>
          <p:nvPr userDrawn="1"/>
        </p:nvGrpSpPr>
        <p:grpSpPr>
          <a:xfrm>
            <a:off x="442101" y="5210346"/>
            <a:ext cx="3736127" cy="853744"/>
            <a:chOff x="400753" y="5359778"/>
            <a:chExt cx="3736126" cy="853744"/>
          </a:xfrm>
        </p:grpSpPr>
        <p:pic>
          <p:nvPicPr>
            <p:cNvPr id="16" name="Picture 15" descr="Shape, background pattern, rectangle&#10;&#10;Description automatically generated">
              <a:extLst>
                <a:ext uri="{FF2B5EF4-FFF2-40B4-BE49-F238E27FC236}">
                  <a16:creationId xmlns:a16="http://schemas.microsoft.com/office/drawing/2014/main" id="{EB353F2C-276C-46A5-BFB4-EDBF3952D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072" y="5359778"/>
              <a:ext cx="539714" cy="360000"/>
            </a:xfrm>
            <a:prstGeom prst="rect">
              <a:avLst/>
            </a:prstGeom>
          </p:spPr>
        </p:pic>
        <p:pic>
          <p:nvPicPr>
            <p:cNvPr id="20" name="Picture 19" descr="Shape&#10;&#10;Description automatically generated">
              <a:extLst>
                <a:ext uri="{FF2B5EF4-FFF2-40B4-BE49-F238E27FC236}">
                  <a16:creationId xmlns:a16="http://schemas.microsoft.com/office/drawing/2014/main" id="{B40DA2FC-500E-4637-AD7D-89070242F1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753" y="5359778"/>
              <a:ext cx="539895" cy="360000"/>
            </a:xfrm>
            <a:prstGeom prst="rect">
              <a:avLst/>
            </a:prstGeom>
          </p:spPr>
        </p:pic>
        <p:pic>
          <p:nvPicPr>
            <p:cNvPr id="22" name="Picture 21" descr="Logo, company name&#10;&#10;Description automatically generated">
              <a:extLst>
                <a:ext uri="{FF2B5EF4-FFF2-40B4-BE49-F238E27FC236}">
                  <a16:creationId xmlns:a16="http://schemas.microsoft.com/office/drawing/2014/main" id="{5B92E49D-42F5-4F3F-87B5-89E4F69384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9210" y="5359778"/>
              <a:ext cx="539714" cy="360000"/>
            </a:xfrm>
            <a:prstGeom prst="rect">
              <a:avLst/>
            </a:prstGeom>
          </p:spPr>
        </p:pic>
        <p:pic>
          <p:nvPicPr>
            <p:cNvPr id="28" name="Picture 27" descr="Shape&#10;&#10;Description automatically generated">
              <a:extLst>
                <a:ext uri="{FF2B5EF4-FFF2-40B4-BE49-F238E27FC236}">
                  <a16:creationId xmlns:a16="http://schemas.microsoft.com/office/drawing/2014/main" id="{23025C6F-90C7-462A-8C0E-8079D07BC3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8348" y="5359778"/>
              <a:ext cx="539895" cy="360000"/>
            </a:xfrm>
            <a:prstGeom prst="rect">
              <a:avLst/>
            </a:prstGeom>
          </p:spPr>
        </p:pic>
        <p:pic>
          <p:nvPicPr>
            <p:cNvPr id="30" name="Picture 29" descr="Chart&#10;&#10;Description automatically generated">
              <a:extLst>
                <a:ext uri="{FF2B5EF4-FFF2-40B4-BE49-F238E27FC236}">
                  <a16:creationId xmlns:a16="http://schemas.microsoft.com/office/drawing/2014/main" id="{5EEF9B71-7283-4C50-AF40-4C42338F6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7667" y="5359778"/>
              <a:ext cx="539895" cy="360000"/>
            </a:xfrm>
            <a:prstGeom prst="rect">
              <a:avLst/>
            </a:prstGeom>
          </p:spPr>
        </p:pic>
        <p:pic>
          <p:nvPicPr>
            <p:cNvPr id="32" name="Picture 31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54181E05-6FC8-4FE7-96E3-22D4AE603C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6984" y="5359778"/>
              <a:ext cx="539895" cy="360000"/>
            </a:xfrm>
            <a:prstGeom prst="rect">
              <a:avLst/>
            </a:prstGeom>
          </p:spPr>
        </p:pic>
        <p:pic>
          <p:nvPicPr>
            <p:cNvPr id="34" name="Picture 3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1B7B7ABD-7FF4-416E-82E5-F7D825396B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753" y="5853522"/>
              <a:ext cx="539895" cy="360000"/>
            </a:xfrm>
            <a:prstGeom prst="rect">
              <a:avLst/>
            </a:prstGeom>
          </p:spPr>
        </p:pic>
        <p:pic>
          <p:nvPicPr>
            <p:cNvPr id="36" name="Picture 35" descr="Shape, rectangle&#10;&#10;Description automatically generated">
              <a:extLst>
                <a:ext uri="{FF2B5EF4-FFF2-40B4-BE49-F238E27FC236}">
                  <a16:creationId xmlns:a16="http://schemas.microsoft.com/office/drawing/2014/main" id="{0E6B17BD-38E6-40E8-81B9-61656C20CE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072" y="5853522"/>
              <a:ext cx="539895" cy="360000"/>
            </a:xfrm>
            <a:prstGeom prst="rect">
              <a:avLst/>
            </a:prstGeom>
          </p:spPr>
        </p:pic>
        <p:pic>
          <p:nvPicPr>
            <p:cNvPr id="38" name="Picture 3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AFBA9081-7D6A-4386-BE99-3B9915CAF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8710" y="5853522"/>
              <a:ext cx="539895" cy="360000"/>
            </a:xfrm>
            <a:prstGeom prst="rect">
              <a:avLst/>
            </a:prstGeom>
          </p:spPr>
        </p:pic>
        <p:pic>
          <p:nvPicPr>
            <p:cNvPr id="40" name="Picture 39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F4B1B9E-9C34-41AA-BA3F-19A5FC834B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8029" y="5853522"/>
              <a:ext cx="539714" cy="360000"/>
            </a:xfrm>
            <a:prstGeom prst="rect">
              <a:avLst/>
            </a:prstGeom>
          </p:spPr>
        </p:pic>
        <p:pic>
          <p:nvPicPr>
            <p:cNvPr id="42" name="Picture 41" descr="Logo&#10;&#10;Description automatically generated">
              <a:extLst>
                <a:ext uri="{FF2B5EF4-FFF2-40B4-BE49-F238E27FC236}">
                  <a16:creationId xmlns:a16="http://schemas.microsoft.com/office/drawing/2014/main" id="{DAFE8E6F-FDE1-40AB-A91E-75B4752808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9391" y="5853522"/>
              <a:ext cx="539895" cy="360000"/>
            </a:xfrm>
            <a:prstGeom prst="rect">
              <a:avLst/>
            </a:prstGeom>
          </p:spPr>
        </p:pic>
        <p:pic>
          <p:nvPicPr>
            <p:cNvPr id="44" name="Picture 43" descr="Background pattern&#10;&#10;Description automatically generated">
              <a:extLst>
                <a:ext uri="{FF2B5EF4-FFF2-40B4-BE49-F238E27FC236}">
                  <a16:creationId xmlns:a16="http://schemas.microsoft.com/office/drawing/2014/main" id="{6DC76842-022A-455A-913E-9A58E2CB99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7165" y="5853522"/>
              <a:ext cx="539714" cy="360000"/>
            </a:xfrm>
            <a:prstGeom prst="rect">
              <a:avLst/>
            </a:prstGeom>
          </p:spPr>
        </p:pic>
      </p:grpSp>
      <p:pic>
        <p:nvPicPr>
          <p:cNvPr id="47" name="Picture 46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5B2C4CE0-B863-4444-AEEB-8AA58C194D9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00" y="6339528"/>
            <a:ext cx="54381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03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411757-6C00-4818-AAC7-B952F80424A0}"/>
              </a:ext>
            </a:extLst>
          </p:cNvPr>
          <p:cNvSpPr/>
          <p:nvPr userDrawn="1"/>
        </p:nvSpPr>
        <p:spPr>
          <a:xfrm>
            <a:off x="0" y="6462574"/>
            <a:ext cx="12192000" cy="40156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7453-40FC-4135-9BBF-E2B2967A5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585B8-9B74-42AB-BF12-E38CF20412A3}"/>
              </a:ext>
            </a:extLst>
          </p:cNvPr>
          <p:cNvSpPr/>
          <p:nvPr userDrawn="1"/>
        </p:nvSpPr>
        <p:spPr>
          <a:xfrm>
            <a:off x="0" y="-20367"/>
            <a:ext cx="12192000" cy="80312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C6D9F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A59D-C33F-4A72-AE63-A30B8327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673" y="6480791"/>
            <a:ext cx="2743200" cy="365125"/>
          </a:xfr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3A3A6714-3D1F-4857-9904-D935B84167FA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4E374-2929-425B-AB91-F7DB9C25E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44" y="83790"/>
            <a:ext cx="1421141" cy="610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7062F-D1E3-4938-A350-3A6A49BD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8" y="-272186"/>
            <a:ext cx="7961747" cy="1325563"/>
          </a:xfrm>
        </p:spPr>
        <p:txBody>
          <a:bodyPr>
            <a:normAutofit/>
          </a:bodyPr>
          <a:lstStyle>
            <a:lvl1pPr algn="ctr">
              <a:defRPr sz="2625" b="1">
                <a:solidFill>
                  <a:srgbClr val="33418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1A38598-CD5E-4EEA-8C9C-B6A45CED4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4"/>
            <a:ext cx="4114800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pPr algn="l"/>
            <a:r>
              <a:rPr lang="en-GB"/>
              <a:t>R. Assmann - EuAPS Kickoff - 28 Feb 2023</a:t>
            </a:r>
          </a:p>
        </p:txBody>
      </p:sp>
      <p:pic>
        <p:nvPicPr>
          <p:cNvPr id="13" name="Picture 12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973C7385-2199-42AF-B848-1AA17D566D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4941" y="52479"/>
            <a:ext cx="670727" cy="4440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017754-B362-4B90-AFAB-3C5BE07D2499}"/>
              </a:ext>
            </a:extLst>
          </p:cNvPr>
          <p:cNvSpPr txBox="1"/>
          <p:nvPr userDrawn="1"/>
        </p:nvSpPr>
        <p:spPr>
          <a:xfrm>
            <a:off x="11171767" y="506633"/>
            <a:ext cx="800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">
                <a:solidFill>
                  <a:srgbClr val="0055A5"/>
                </a:solidFill>
                <a:latin typeface="Arial Rounded MT Bold" panose="020F0704030504030204" pitchFamily="34" charset="0"/>
              </a:rPr>
              <a:t>Funded by 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703907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3ECE-38C0-41C5-B5FD-FE7542F4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F0D06-D3A0-4DE6-8CC0-4A4DB982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DBD5B-7B49-4589-B594-DC9A90BE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5FAE6-1818-45F4-AEC4-DBBFF2AE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A27FB-CC42-4806-BF2F-FE72E1D4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430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CA7D-A958-4D83-BD37-67554F18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50BF-F605-4DE5-B849-F548979E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1190D-8B24-4D0B-AB84-0487BA62C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4D7AB-43E4-4907-8B55-0CABC49F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D668E-A853-4EB6-A108-544CE1BE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DDB9E-69C7-425F-BA2E-AB92B143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761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9C7D-0F9D-47A1-9DB8-D9220749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1449B-6526-4DB3-A7E1-BCFE694AB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C8AFD-55B9-4DEF-9594-32D67BF89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4B171-114D-4EB3-B2F6-76B341C17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5E9F9-8F3C-4A54-9D9D-4866E84F5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F391B-4A5B-44FF-9112-4C72FEEE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2BDC6-EF28-4639-A57D-93A951DE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C620B-A49F-4FC3-9CDE-D3A099B3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69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E39-874E-4CD5-9BD9-668C5962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816B5-48BD-495C-97CE-D4EC4A72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5F970-D40B-41CC-905B-66E452A4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39323-00DD-40F7-BE76-2E6C1106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2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74BC5-C71B-4911-8D4D-48BF1DDF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89837-F55F-4D94-96C6-FDC14111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EE0A9-FF88-435A-A5BA-C04A4A20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715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F680-0DF0-4DB9-84FC-E03D1D17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A6C4-45FE-4F28-9E5D-C22C4EAB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9418E-6DFD-433F-B449-1AC315412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E703E-50D6-4624-ADC0-1F454A4F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04868-D742-42C8-B758-8015CC93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04860-41DB-4D59-92DE-2D5DCEB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454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056A-5A1D-46F6-8C0E-C94D64A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0A7AD-34E1-479D-96D9-41D73D2BC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CF396-5BDA-493A-BE14-6970B2A6A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49718-E11B-4798-B557-8535A42A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2643F-AD2D-4880-8FAA-CCFBD436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3E56F-CB65-40EB-80C3-54432223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211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9FF0-0307-4B4D-A505-B6EF11E6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7D9C3-6A3D-4B49-8F69-6DD526721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6D667-E267-4B13-95C1-C3CB82FF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11F9-9D6D-4B00-A3A0-9F8E5E51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3CE0-8238-4AB5-96E8-D7E7DC9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0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400">
                <a:latin typeface="Helvetica Neue Light"/>
                <a:ea typeface="Helvetica Neue Light"/>
                <a:cs typeface="Helvetica Neue Light"/>
              </a:defRPr>
            </a:lvl2pPr>
            <a:lvl3pPr>
              <a:defRPr sz="20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8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8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400">
                <a:latin typeface="Helvetica Neue Light"/>
                <a:ea typeface="Helvetica Neue Light"/>
                <a:cs typeface="Helvetica Neue Light"/>
              </a:defRPr>
            </a:lvl2pPr>
            <a:lvl3pPr>
              <a:defRPr sz="20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8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8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Titolo 1"/>
          <p:cNvSpPr txBox="1">
            <a:spLocks/>
          </p:cNvSpPr>
          <p:nvPr userDrawn="1"/>
        </p:nvSpPr>
        <p:spPr>
          <a:xfrm>
            <a:off x="2616616" y="294974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US" sz="2800"/>
          </a:p>
        </p:txBody>
      </p:sp>
      <p:sp>
        <p:nvSpPr>
          <p:cNvPr id="9" name="CasellaDiTesto 4"/>
          <p:cNvSpPr txBox="1"/>
          <p:nvPr userDrawn="1"/>
        </p:nvSpPr>
        <p:spPr>
          <a:xfrm>
            <a:off x="11280576" y="6365385"/>
            <a:ext cx="76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400" smtClean="0">
                <a:solidFill>
                  <a:schemeClr val="bg1">
                    <a:lumMod val="50000"/>
                  </a:schemeClr>
                </a:solidFill>
                <a:latin typeface="Helvetica Neue Light"/>
              </a:rPr>
              <a:t>‹N›</a:t>
            </a:fld>
            <a:endParaRPr lang="it-IT" sz="1600">
              <a:solidFill>
                <a:schemeClr val="bg1">
                  <a:lumMod val="50000"/>
                </a:schemeClr>
              </a:solidFill>
              <a:latin typeface="Helvetica Neue Light"/>
            </a:endParaRPr>
          </a:p>
        </p:txBody>
      </p:sp>
      <p:sp>
        <p:nvSpPr>
          <p:cNvPr id="10" name="Rettangolo 12"/>
          <p:cNvSpPr/>
          <p:nvPr userDrawn="1"/>
        </p:nvSpPr>
        <p:spPr>
          <a:xfrm>
            <a:off x="104374" y="6365387"/>
            <a:ext cx="1863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M. P. Anania</a:t>
            </a:r>
          </a:p>
        </p:txBody>
      </p:sp>
      <p:sp>
        <p:nvSpPr>
          <p:cNvPr id="11" name="Rettangolo 10"/>
          <p:cNvSpPr/>
          <p:nvPr userDrawn="1"/>
        </p:nvSpPr>
        <p:spPr>
          <a:xfrm>
            <a:off x="2680792" y="6365386"/>
            <a:ext cx="6748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EAAC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2017 – La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Biodola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–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Isola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d’Elba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352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B73AB-ED98-4653-B7C8-8E9A1CAE8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88A75-0E25-484A-ABB6-91EE48CB6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853A6-59D6-4F0D-867C-E0769B65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F17E7-7655-43A1-88B7-88B541B0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C23E5-FBEB-4136-8F33-3D684E5D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607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date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EB000E7-4207-12B4-F83E-BB9A78780B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00" y="80372"/>
            <a:ext cx="1699078" cy="9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54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70D01B9-98A4-9D3B-A128-6BDDA26E49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00" y="80372"/>
            <a:ext cx="1699078" cy="9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49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4142892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264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1077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040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8821665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84035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3094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Helvetica Neue Light"/>
                <a:ea typeface="Helvetica Neue Light"/>
                <a:cs typeface="Helvetica Neue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000">
                <a:latin typeface="Helvetica Neue Light"/>
                <a:ea typeface="Helvetica Neue Light"/>
                <a:cs typeface="Helvetica Neue Light"/>
              </a:defRPr>
            </a:lvl2pPr>
            <a:lvl3pPr>
              <a:defRPr sz="18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6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6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Helvetica Neue Light"/>
                <a:ea typeface="Helvetica Neue Light"/>
                <a:cs typeface="Helvetica Neue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000">
                <a:latin typeface="Helvetica Neue Light"/>
                <a:ea typeface="Helvetica Neue Light"/>
                <a:cs typeface="Helvetica Neue Light"/>
              </a:defRPr>
            </a:lvl2pPr>
            <a:lvl3pPr>
              <a:defRPr sz="18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6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6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0" name="CasellaDiTesto 4"/>
          <p:cNvSpPr txBox="1"/>
          <p:nvPr userDrawn="1"/>
        </p:nvSpPr>
        <p:spPr>
          <a:xfrm>
            <a:off x="11280576" y="6365385"/>
            <a:ext cx="76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400" smtClean="0">
                <a:solidFill>
                  <a:schemeClr val="bg1">
                    <a:lumMod val="50000"/>
                  </a:schemeClr>
                </a:solidFill>
                <a:latin typeface="Helvetica Neue Light"/>
              </a:rPr>
              <a:t>‹N›</a:t>
            </a:fld>
            <a:endParaRPr lang="it-IT" sz="1600">
              <a:solidFill>
                <a:schemeClr val="bg1">
                  <a:lumMod val="50000"/>
                </a:schemeClr>
              </a:solidFill>
              <a:latin typeface="Helvetica Neue Light"/>
            </a:endParaRPr>
          </a:p>
        </p:txBody>
      </p:sp>
      <p:sp>
        <p:nvSpPr>
          <p:cNvPr id="15" name="Rettangolo 12"/>
          <p:cNvSpPr/>
          <p:nvPr userDrawn="1"/>
        </p:nvSpPr>
        <p:spPr>
          <a:xfrm>
            <a:off x="104374" y="6365387"/>
            <a:ext cx="1863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M. P. Anania</a:t>
            </a:r>
          </a:p>
        </p:txBody>
      </p:sp>
      <p:sp>
        <p:nvSpPr>
          <p:cNvPr id="16" name="Rettangolo 10"/>
          <p:cNvSpPr/>
          <p:nvPr userDrawn="1"/>
        </p:nvSpPr>
        <p:spPr>
          <a:xfrm>
            <a:off x="2680792" y="6365386"/>
            <a:ext cx="6748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EAAC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2017 – La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Biodola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–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Isola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d’Elba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5214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0653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38716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22038-E401-9B59-43A1-1AFFB7DF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E968-9458-1846-8B1A-FEE51423D98D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60FDE-D97A-7471-78F1-CE28AF3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9100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5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7" y="6371740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376587" y="6349997"/>
            <a:ext cx="76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8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04375" y="6365386"/>
            <a:ext cx="13441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A. Cianchi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9135677-35EC-CA53-8C9E-39ADE7AAD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92" y="250694"/>
            <a:ext cx="1822265" cy="55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19587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D6FE7A-B020-4958-8B6D-27CB29692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03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148D2-B24D-4976-994F-BB66CEEA5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497" y="1939641"/>
            <a:ext cx="7813967" cy="1043855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0B7C0-3837-4386-90FE-545DE779AD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31" y="3153931"/>
            <a:ext cx="7813967" cy="81294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C000"/>
                </a:solidFill>
              </a:defRPr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 dirty="0"/>
              <a:t>Click to add author / institute</a:t>
            </a:r>
            <a:r>
              <a:rPr lang="en-GB" dirty="0"/>
              <a:t> and occasion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5D55CEB-8871-4376-83C3-EB75954FFB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3947" y="376193"/>
            <a:ext cx="278815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/>
          <a:p>
            <a:r>
              <a:rPr lang="en-GB" altLang="en-US" sz="2400">
                <a:solidFill>
                  <a:srgbClr val="3399FF"/>
                </a:solidFill>
                <a:latin typeface="Arial Narrow" pitchFamily="34" charset="0"/>
              </a:rPr>
              <a:t>EUROPEAN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PLASMA RESEARCH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ACCELERATOR WITH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EXCELLENCE IN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APPLICATIONS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FFC2DC-0A79-4704-822E-B607547128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4003" y="273561"/>
            <a:ext cx="2788151" cy="126123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FE90DE8-3BA8-471E-9749-65A67AA27786}"/>
              </a:ext>
            </a:extLst>
          </p:cNvPr>
          <p:cNvSpPr txBox="1"/>
          <p:nvPr userDrawn="1"/>
        </p:nvSpPr>
        <p:spPr>
          <a:xfrm>
            <a:off x="902493" y="6439389"/>
            <a:ext cx="3309467" cy="338555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No 653782.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C0846F4-509B-4FA4-A3BB-D53C82698E9F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11" y="6453036"/>
            <a:ext cx="472111" cy="288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6208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411757-6C00-4818-AAC7-B952F80424A0}"/>
              </a:ext>
            </a:extLst>
          </p:cNvPr>
          <p:cNvSpPr/>
          <p:nvPr userDrawn="1"/>
        </p:nvSpPr>
        <p:spPr>
          <a:xfrm>
            <a:off x="0" y="6462580"/>
            <a:ext cx="12192000" cy="401561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7453-40FC-4135-9BBF-E2B2967A5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585B8-9B74-42AB-BF12-E38CF20412A3}"/>
              </a:ext>
            </a:extLst>
          </p:cNvPr>
          <p:cNvSpPr/>
          <p:nvPr userDrawn="1"/>
        </p:nvSpPr>
        <p:spPr>
          <a:xfrm>
            <a:off x="0" y="-20365"/>
            <a:ext cx="12192000" cy="803121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en-GB">
              <a:solidFill>
                <a:srgbClr val="C6D9F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A59D-C33F-4A72-AE63-A30B8327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673" y="6480792"/>
            <a:ext cx="2743200" cy="365125"/>
          </a:xfr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3A3A6714-3D1F-4857-9904-D935B84167FA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4E374-2929-425B-AB91-F7DB9C25E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44" y="83791"/>
            <a:ext cx="1421141" cy="610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DBE863-E0D1-4AFD-ADD4-862FDCFD65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1892" y="183550"/>
            <a:ext cx="679856" cy="4491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7062F-D1E3-4938-A350-3A6A49BD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9" y="-272186"/>
            <a:ext cx="7961747" cy="1325563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rgbClr val="33418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1A38598-CD5E-4EEA-8C9C-B6A45CED4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5" y="6462572"/>
            <a:ext cx="6544711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r>
              <a:rPr lang="en-GB"/>
              <a:t>R. Assmann &amp; M. Ferrario - TIARA - 19 Oct 2022</a:t>
            </a:r>
          </a:p>
        </p:txBody>
      </p:sp>
    </p:spTree>
    <p:extLst>
      <p:ext uri="{BB962C8B-B14F-4D97-AF65-F5344CB8AC3E}">
        <p14:creationId xmlns:p14="http://schemas.microsoft.com/office/powerpoint/2010/main" val="958195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3ECE-38C0-41C5-B5FD-FE7542F4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F0D06-D3A0-4DE6-8CC0-4A4DB982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DBD5B-7B49-4589-B594-DC9A90BE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5FAE6-1818-45F4-AEC4-DBBFF2AE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A27FB-CC42-4806-BF2F-FE72E1D4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7989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CA7D-A958-4D83-BD37-67554F18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50BF-F605-4DE5-B849-F548979E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1190D-8B24-4D0B-AB84-0487BA62C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4D7AB-43E4-4907-8B55-0CABC49F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D668E-A853-4EB6-A108-544CE1BE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DDB9E-69C7-425F-BA2E-AB92B143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4702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9C7D-0F9D-47A1-9DB8-D9220749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1449B-6526-4DB3-A7E1-BCFE694AB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C8AFD-55B9-4DEF-9594-32D67BF89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4B171-114D-4EB3-B2F6-76B341C17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5E9F9-8F3C-4A54-9D9D-4866E84F5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F391B-4A5B-44FF-9112-4C72FEEE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2BDC6-EF28-4639-A57D-93A951DE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C620B-A49F-4FC3-9CDE-D3A099B3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5658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E39-874E-4CD5-9BD9-668C5962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816B5-48BD-495C-97CE-D4EC4A72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5F970-D40B-41CC-905B-66E452A4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39323-00DD-40F7-BE76-2E6C1106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2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Autore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Titolo presentazione</a:t>
            </a:r>
          </a:p>
        </p:txBody>
      </p:sp>
      <p:sp>
        <p:nvSpPr>
          <p:cNvPr id="13" name="Corpo livello uno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Sottotitolo presentazione</a:t>
            </a:r>
          </a:p>
        </p:txBody>
      </p:sp>
      <p:sp>
        <p:nvSpPr>
          <p:cNvPr id="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123521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74BC5-C71B-4911-8D4D-48BF1DDF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89837-F55F-4D94-96C6-FDC14111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EE0A9-FF88-435A-A5BA-C04A4A20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539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F680-0DF0-4DB9-84FC-E03D1D17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A6C4-45FE-4F28-9E5D-C22C4EAB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9418E-6DFD-433F-B449-1AC315412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E703E-50D6-4624-ADC0-1F454A4F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04868-D742-42C8-B758-8015CC93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04860-41DB-4D59-92DE-2D5DCEB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391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056A-5A1D-46F6-8C0E-C94D64A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0A7AD-34E1-479D-96D9-41D73D2BC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CF396-5BDA-493A-BE14-6970B2A6A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49718-E11B-4798-B557-8535A42A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2643F-AD2D-4880-8FAA-CCFBD436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3E56F-CB65-40EB-80C3-54432223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458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9FF0-0307-4B4D-A505-B6EF11E6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7D9C3-6A3D-4B49-8F69-6DD526721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6D667-E267-4B13-95C1-C3CB82FF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11F9-9D6D-4B00-A3A0-9F8E5E51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3CE0-8238-4AB5-96E8-D7E7DC9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2705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B73AB-ED98-4653-B7C8-8E9A1CAE8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88A75-0E25-484A-ABB6-91EE48CB6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853A6-59D6-4F0D-867C-E0769B65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F17E7-7655-43A1-88B7-88B541B0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C23E5-FBEB-4136-8F33-3D684E5D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9214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249"/>
            <a:ext cx="2111379" cy="539751"/>
          </a:xfrm>
          <a:prstGeom prst="rect">
            <a:avLst/>
          </a:prstGeom>
        </p:spPr>
      </p:pic>
      <p:pic>
        <p:nvPicPr>
          <p:cNvPr id="8" name="Picture 2" descr="Image result for clf logo laser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9473" y="136341"/>
            <a:ext cx="770021" cy="752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03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 e lime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Titolo presentazione</a:t>
            </a:r>
          </a:p>
        </p:txBody>
      </p:sp>
      <p:sp>
        <p:nvSpPr>
          <p:cNvPr id="2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Autore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Corpo livello uno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250" y="5804955"/>
            <a:ext cx="10985500" cy="558477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Sottotitolo presentazione</a:t>
            </a:r>
          </a:p>
        </p:txBody>
      </p:sp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705408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iotola con frittelle al salmone, insalata e hummus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Titolo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Titolo</a:t>
            </a:r>
          </a:p>
        </p:txBody>
      </p:sp>
      <p:sp>
        <p:nvSpPr>
          <p:cNvPr id="34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706792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759479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4889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Corpo livello uno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603250" y="2124252"/>
            <a:ext cx="4889500" cy="4128316"/>
          </a:xfrm>
          <a:prstGeom prst="rect">
            <a:avLst/>
          </a:prstGeom>
        </p:spPr>
        <p:txBody>
          <a:bodyPr numCol="1" spcCol="38100"/>
          <a:lstStyle/>
          <a:p>
            <a:r>
              <a:t>Testo elenco puntato diapositiva</a:t>
            </a:r>
          </a:p>
        </p:txBody>
      </p:sp>
      <p:sp>
        <p:nvSpPr>
          <p:cNvPr id="62" name="Pappardelle con burro al prezzemolo, nocciole tostate e scaglie di parmigiano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7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Titolo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467146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23.jp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20.jp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53233-28A5-4BE6-9ECF-91943AB1B905}" type="datetimeFigureOut">
              <a:rPr lang="en-US" smtClean="0"/>
              <a:t>6/16/2025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81E3-3265-45EE-A2C3-C9AF2D303D91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0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6708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t>‹N›</a:t>
            </a:fld>
            <a:endParaRPr dirty="0"/>
          </a:p>
        </p:txBody>
      </p:sp>
      <p:sp>
        <p:nvSpPr>
          <p:cNvPr id="4" name="Titolo Testo"/>
          <p:cNvSpPr txBox="1">
            <a:spLocks noGrp="1"/>
          </p:cNvSpPr>
          <p:nvPr>
            <p:ph type="title"/>
          </p:nvPr>
        </p:nvSpPr>
        <p:spPr>
          <a:xfrm>
            <a:off x="1826683" y="1371600"/>
            <a:ext cx="9753601" cy="752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Titolo Testo</a:t>
            </a:r>
          </a:p>
        </p:txBody>
      </p:sp>
    </p:spTree>
    <p:extLst>
      <p:ext uri="{BB962C8B-B14F-4D97-AF65-F5344CB8AC3E}">
        <p14:creationId xmlns:p14="http://schemas.microsoft.com/office/powerpoint/2010/main" val="86349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  <p:sldLayoutId id="2147484447" r:id="rId12"/>
    <p:sldLayoutId id="2147484448" r:id="rId13"/>
    <p:sldLayoutId id="2147484449" r:id="rId14"/>
    <p:sldLayoutId id="2147484450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6E843-1B05-4977-8104-1DC6A86D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577BB-E99E-4876-8CC0-1A7F4D259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D2D1D-E502-44D4-87BD-F17605908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2751-5C8B-42ED-AFFA-8B417E0C7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R. </a:t>
            </a:r>
            <a:r>
              <a:rPr lang="en-GB" dirty="0" err="1"/>
              <a:t>Assmann</a:t>
            </a:r>
            <a:r>
              <a:rPr lang="en-GB" dirty="0"/>
              <a:t> - EuAPS </a:t>
            </a:r>
            <a:r>
              <a:rPr lang="en-GB" dirty="0" err="1"/>
              <a:t>Kickoff</a:t>
            </a:r>
            <a:r>
              <a:rPr lang="en-GB" dirty="0"/>
              <a:t> - 28 Feb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079B-8063-4254-9FF2-FCFA3D1E1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3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 dirty="0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Missione 4 • Istruzione e Ricerca 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6E02D7F-D305-1A25-E550-CE108B0614D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239" y="62737"/>
            <a:ext cx="1572931" cy="86489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9AE9434-113A-1FB8-6529-223D44E88F9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00" y="80372"/>
            <a:ext cx="1699078" cy="9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4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  <p:sldLayoutId id="2147484692" r:id="rId12"/>
    <p:sldLayoutId id="2147484693" r:id="rId13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6E843-1B05-4977-8104-1DC6A86D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577BB-E99E-4876-8CC0-1A7F4D259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D2D1D-E502-44D4-87BD-F17605908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2751-5C8B-42ED-AFFA-8B417E0C7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R. Assmann &amp; M. Ferrario - TIARA - 19 Oct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079B-8063-4254-9FF2-FCFA3D1E1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A6714-3D1F-4857-9904-D935B84167FA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48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  <p:sldLayoutId id="2147484706" r:id="rId12"/>
  </p:sldLayoutIdLst>
  <p:hf sldNum="0" hdr="0" dt="0"/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7.jpeg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06F93EE-4C28-9D71-8994-C9801F35A90F}"/>
              </a:ext>
            </a:extLst>
          </p:cNvPr>
          <p:cNvGrpSpPr/>
          <p:nvPr/>
        </p:nvGrpSpPr>
        <p:grpSpPr>
          <a:xfrm>
            <a:off x="2102923" y="2251494"/>
            <a:ext cx="9005451" cy="1921530"/>
            <a:chOff x="3471990" y="2100371"/>
            <a:chExt cx="7963518" cy="1921530"/>
          </a:xfrm>
        </p:grpSpPr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858D7EB2-A12D-B475-1B27-469ED296966C}"/>
                </a:ext>
              </a:extLst>
            </p:cNvPr>
            <p:cNvSpPr txBox="1">
              <a:spLocks/>
            </p:cNvSpPr>
            <p:nvPr/>
          </p:nvSpPr>
          <p:spPr>
            <a:xfrm>
              <a:off x="3471990" y="2100371"/>
              <a:ext cx="7820025" cy="9741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20" tIns="45720" rIns="45720" bIns="45720" anchor="b">
              <a:noAutofit/>
            </a:bodyPr>
            <a:lstStyle>
              <a:lvl1pPr marL="0" marR="0" indent="0" algn="l" defTabSz="1828800" rtl="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600" b="0" i="0" u="none" strike="noStrike" cap="none" spc="0" baseline="0">
                  <a:solidFill>
                    <a:srgbClr val="FFFFFF"/>
                  </a:solidFill>
                  <a:uFillTx/>
                  <a:latin typeface="Calibri Light"/>
                  <a:ea typeface="Calibri Light"/>
                  <a:cs typeface="Calibri Light"/>
                  <a:sym typeface="Calibri Light"/>
                </a:defRPr>
              </a:lvl1pPr>
              <a:lvl2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2pPr>
              <a:lvl3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3pPr>
              <a:lvl4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4pPr>
              <a:lvl5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5pPr>
              <a:lvl6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6pPr>
              <a:lvl7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7pPr>
              <a:lvl8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8pPr>
              <a:lvl9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9pPr>
            </a:lstStyle>
            <a:p>
              <a:pPr algn="ctr" defTabSz="914400">
                <a:defRPr/>
              </a:pPr>
              <a:r>
                <a:rPr lang="en-GB" sz="4000" b="1">
                  <a:solidFill>
                    <a:prstClr val="white"/>
                  </a:solidFill>
                  <a:ea typeface="Helvetica Neue"/>
                  <a:cs typeface="Helvetica Neue"/>
                </a:rPr>
                <a:t>Chapter 12: </a:t>
              </a:r>
              <a:r>
                <a:rPr lang="en-GB" sz="4000" b="1" dirty="0">
                  <a:solidFill>
                    <a:prstClr val="white"/>
                  </a:solidFill>
                  <a:ea typeface="Helvetica Neue"/>
                  <a:cs typeface="Helvetica Neue"/>
                </a:rPr>
                <a:t>Experimental </a:t>
              </a:r>
              <a:r>
                <a:rPr lang="en-GB" sz="4000" b="1" dirty="0" err="1">
                  <a:solidFill>
                    <a:prstClr val="white"/>
                  </a:solidFill>
                  <a:ea typeface="Helvetica Neue"/>
                  <a:cs typeface="Helvetica Neue"/>
                </a:rPr>
                <a:t>Endstation</a:t>
              </a:r>
              <a:endParaRPr lang="en-GB" sz="4000" b="1" dirty="0">
                <a:solidFill>
                  <a:prstClr val="white"/>
                </a:solidFill>
                <a:ea typeface="Helvetica Neue"/>
                <a:cs typeface="Helvetica Neue"/>
              </a:endParaRPr>
            </a:p>
          </p:txBody>
        </p:sp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9DE95386-71B5-40A5-D6A1-FBA8068BAF15}"/>
                </a:ext>
              </a:extLst>
            </p:cNvPr>
            <p:cNvSpPr txBox="1">
              <a:spLocks/>
            </p:cNvSpPr>
            <p:nvPr/>
          </p:nvSpPr>
          <p:spPr>
            <a:xfrm>
              <a:off x="3471990" y="3203731"/>
              <a:ext cx="7963518" cy="81817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20" tIns="45720" rIns="45720" bIns="45720" numCol="1" spcCol="38100">
              <a:noAutofit/>
            </a:bodyPr>
            <a:lstStyle>
              <a:lvl1pPr marL="0" marR="0" indent="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45720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2pPr>
              <a:lvl3pPr marL="0" marR="0" indent="91440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3pPr>
              <a:lvl4pPr marL="0" marR="0" indent="137160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4pPr>
              <a:lvl5pPr marL="0" marR="0" indent="182880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5pPr>
              <a:lvl6pPr marL="3657600" marR="0" indent="-609600" algn="l" defTabSz="2438337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6pPr>
              <a:lvl7pPr marL="4267200" marR="0" indent="-609600" algn="l" defTabSz="2438337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7pPr>
              <a:lvl8pPr marL="4876800" marR="0" indent="-609600" algn="l" defTabSz="2438337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8pPr>
              <a:lvl9pPr marL="5486400" marR="0" indent="-609600" algn="l" defTabSz="2438337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alibri"/>
                </a:rPr>
                <a:t>Francesco Stellato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dirty="0">
                  <a:solidFill>
                    <a:schemeClr val="bg1"/>
                  </a:solidFill>
                  <a:ea typeface="+mn-ea"/>
                  <a:cs typeface="+mn-cs"/>
                </a:rPr>
                <a:t>On behalf of 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alibri"/>
                </a:rPr>
                <a:t>Working Area 8</a:t>
              </a:r>
              <a:endParaRPr lang="en-GB" sz="2800" dirty="0">
                <a:solidFill>
                  <a:schemeClr val="bg1"/>
                </a:solidFill>
                <a:ea typeface="+mn-ea"/>
                <a:cs typeface="+mn-cs"/>
              </a:endParaRPr>
            </a:p>
          </p:txBody>
        </p:sp>
      </p:grpSp>
      <p:sp>
        <p:nvSpPr>
          <p:cNvPr id="4" name="Freeform 3" descr="A blue background with yellow stars  Description automatically generated with low confidence">
            <a:extLst>
              <a:ext uri="{FF2B5EF4-FFF2-40B4-BE49-F238E27FC236}">
                <a16:creationId xmlns:a16="http://schemas.microsoft.com/office/drawing/2014/main" id="{FC243C57-3F4E-8A92-5C10-D978C7EFD7AD}"/>
              </a:ext>
            </a:extLst>
          </p:cNvPr>
          <p:cNvSpPr/>
          <p:nvPr/>
        </p:nvSpPr>
        <p:spPr>
          <a:xfrm>
            <a:off x="534197" y="5979609"/>
            <a:ext cx="815724" cy="540000"/>
          </a:xfrm>
          <a:custGeom>
            <a:avLst/>
            <a:gdLst/>
            <a:ahLst/>
            <a:cxnLst/>
            <a:rect l="l" t="t" r="r" b="b"/>
            <a:pathLst>
              <a:path w="815724" h="540000">
                <a:moveTo>
                  <a:pt x="0" y="0"/>
                </a:moveTo>
                <a:lnTo>
                  <a:pt x="815724" y="0"/>
                </a:lnTo>
                <a:lnTo>
                  <a:pt x="815724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6" b="-96"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340FA1B7-5D18-B55E-47CF-BCDFA7DC8B43}"/>
              </a:ext>
            </a:extLst>
          </p:cNvPr>
          <p:cNvSpPr txBox="1"/>
          <p:nvPr/>
        </p:nvSpPr>
        <p:spPr>
          <a:xfrm>
            <a:off x="1424848" y="6007478"/>
            <a:ext cx="3349033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39"/>
              </a:lnSpc>
            </a:pPr>
            <a:r>
              <a:rPr lang="en-US" sz="1200" spc="11" dirty="0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This project has received funding from the European Union´s Horizon Europe research and innovation program under grant agreement No. 101079773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513CBF-C0A3-974C-06EC-0B493B2DC357}"/>
              </a:ext>
            </a:extLst>
          </p:cNvPr>
          <p:cNvSpPr txBox="1"/>
          <p:nvPr/>
        </p:nvSpPr>
        <p:spPr>
          <a:xfrm>
            <a:off x="7171980" y="6015945"/>
            <a:ext cx="4034131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473E8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IX TDR Review Committee Meeting</a:t>
            </a:r>
            <a:endParaRPr lang="en-IT" sz="1400" dirty="0">
              <a:solidFill>
                <a:srgbClr val="473E8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GB" sz="2000" dirty="0">
                <a:solidFill>
                  <a:srgbClr val="473E8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June 16-18, 2025</a:t>
            </a:r>
            <a:endParaRPr lang="en-IT" sz="1400" dirty="0">
              <a:solidFill>
                <a:srgbClr val="473E8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54634-C59D-9173-4287-7728BFB27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B89228-D8F0-B03B-7FB8-67AB8F9C7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My Area</a:t>
            </a:r>
            <a:r>
              <a:rPr lang="it-IT" dirty="0"/>
              <a:t> – </a:t>
            </a:r>
            <a:r>
              <a:rPr lang="it-IT" dirty="0" err="1"/>
              <a:t>Experimental</a:t>
            </a:r>
            <a:r>
              <a:rPr lang="it-IT" dirty="0"/>
              <a:t> </a:t>
            </a:r>
            <a:r>
              <a:rPr lang="it-IT" dirty="0" err="1"/>
              <a:t>Endstation</a:t>
            </a:r>
            <a:endParaRPr lang="en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68D00-31BD-10BA-6178-64583E1D5F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316" b="26000"/>
          <a:stretch/>
        </p:blipFill>
        <p:spPr>
          <a:xfrm>
            <a:off x="275587" y="1670859"/>
            <a:ext cx="11379570" cy="3735976"/>
          </a:xfrm>
          <a:prstGeom prst="rect">
            <a:avLst/>
          </a:prstGeom>
        </p:spPr>
      </p:pic>
      <p:sp>
        <p:nvSpPr>
          <p:cNvPr id="7" name="Doughnut 6">
            <a:extLst>
              <a:ext uri="{FF2B5EF4-FFF2-40B4-BE49-F238E27FC236}">
                <a16:creationId xmlns:a16="http://schemas.microsoft.com/office/drawing/2014/main" id="{4BD3E75E-F134-FEC5-D040-600661C81234}"/>
              </a:ext>
            </a:extLst>
          </p:cNvPr>
          <p:cNvSpPr/>
          <p:nvPr/>
        </p:nvSpPr>
        <p:spPr>
          <a:xfrm>
            <a:off x="10148155" y="2945081"/>
            <a:ext cx="706839" cy="589103"/>
          </a:xfrm>
          <a:prstGeom prst="donut">
            <a:avLst>
              <a:gd name="adj" fmla="val 696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25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0DD577-466C-BDE1-6092-1C2B4BF13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6" y="1"/>
            <a:ext cx="7961747" cy="766576"/>
          </a:xfrm>
        </p:spPr>
        <p:txBody>
          <a:bodyPr/>
          <a:lstStyle/>
          <a:p>
            <a:r>
              <a:rPr lang="en-IT" sz="2800" dirty="0"/>
              <a:t>Describe your Chapter</a:t>
            </a:r>
            <a:endParaRPr lang="en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97929AF-88EC-B934-78D8-C2BDAE1CA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80" y="1091913"/>
            <a:ext cx="8811855" cy="4648849"/>
          </a:xfrm>
          <a:prstGeom prst="rect">
            <a:avLst/>
          </a:prstGeom>
        </p:spPr>
      </p:pic>
      <p:sp>
        <p:nvSpPr>
          <p:cNvPr id="2" name="Right Brace 9">
            <a:extLst>
              <a:ext uri="{FF2B5EF4-FFF2-40B4-BE49-F238E27FC236}">
                <a16:creationId xmlns:a16="http://schemas.microsoft.com/office/drawing/2014/main" id="{771C613F-D86B-50E8-A4A8-6E43C950BDC0}"/>
              </a:ext>
            </a:extLst>
          </p:cNvPr>
          <p:cNvSpPr/>
          <p:nvPr/>
        </p:nvSpPr>
        <p:spPr>
          <a:xfrm>
            <a:off x="9310191" y="1157148"/>
            <a:ext cx="38345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B2A123AC-F38D-0DF9-276D-F2B50468A0E2}"/>
              </a:ext>
            </a:extLst>
          </p:cNvPr>
          <p:cNvSpPr txBox="1"/>
          <p:nvPr/>
        </p:nvSpPr>
        <p:spPr>
          <a:xfrm>
            <a:off x="9746007" y="995788"/>
            <a:ext cx="2434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Instrument overview: why and what</a:t>
            </a:r>
          </a:p>
        </p:txBody>
      </p:sp>
      <p:sp>
        <p:nvSpPr>
          <p:cNvPr id="6" name="Right Brace 11">
            <a:extLst>
              <a:ext uri="{FF2B5EF4-FFF2-40B4-BE49-F238E27FC236}">
                <a16:creationId xmlns:a16="http://schemas.microsoft.com/office/drawing/2014/main" id="{67E8FF24-7F52-CFA6-2E0E-BE958B574221}"/>
              </a:ext>
            </a:extLst>
          </p:cNvPr>
          <p:cNvSpPr/>
          <p:nvPr/>
        </p:nvSpPr>
        <p:spPr>
          <a:xfrm>
            <a:off x="9310191" y="2214454"/>
            <a:ext cx="383458" cy="25719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D2F70D07-270E-2B6C-8398-573AF5354108}"/>
              </a:ext>
            </a:extLst>
          </p:cNvPr>
          <p:cNvSpPr txBox="1"/>
          <p:nvPr/>
        </p:nvSpPr>
        <p:spPr>
          <a:xfrm>
            <a:off x="9723153" y="2282106"/>
            <a:ext cx="1936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Description of the experimental end-station main components</a:t>
            </a:r>
          </a:p>
        </p:txBody>
      </p:sp>
      <p:sp>
        <p:nvSpPr>
          <p:cNvPr id="8" name="Right Brace 13">
            <a:extLst>
              <a:ext uri="{FF2B5EF4-FFF2-40B4-BE49-F238E27FC236}">
                <a16:creationId xmlns:a16="http://schemas.microsoft.com/office/drawing/2014/main" id="{F176E8D4-C272-388D-EA02-313D63699357}"/>
              </a:ext>
            </a:extLst>
          </p:cNvPr>
          <p:cNvSpPr/>
          <p:nvPr/>
        </p:nvSpPr>
        <p:spPr>
          <a:xfrm>
            <a:off x="9310191" y="4929359"/>
            <a:ext cx="412962" cy="7665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ACE165AA-7C90-A2FF-F1AA-0BAC5044B1C9}"/>
              </a:ext>
            </a:extLst>
          </p:cNvPr>
          <p:cNvSpPr txBox="1"/>
          <p:nvPr/>
        </p:nvSpPr>
        <p:spPr>
          <a:xfrm>
            <a:off x="9757227" y="4661883"/>
            <a:ext cx="2434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DAQ &amp; sample preparation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113215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F29B93-3003-9226-E7A7-C995153C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Global Goals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D18FEB-82CB-BCA2-B58C-AA03C9A00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703" y="1090591"/>
            <a:ext cx="6461309" cy="524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9862747-4BE0-5EAC-25CA-96D5987A4F31}"/>
              </a:ext>
            </a:extLst>
          </p:cNvPr>
          <p:cNvSpPr txBox="1">
            <a:spLocks/>
          </p:cNvSpPr>
          <p:nvPr/>
        </p:nvSpPr>
        <p:spPr>
          <a:xfrm>
            <a:off x="249865" y="1368772"/>
            <a:ext cx="47740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25" b="1" kern="1200">
                <a:solidFill>
                  <a:srgbClr val="33418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T" sz="28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ED26F5-DDED-A5DD-FC55-75477BC11FC4}"/>
              </a:ext>
            </a:extLst>
          </p:cNvPr>
          <p:cNvSpPr txBox="1"/>
          <p:nvPr/>
        </p:nvSpPr>
        <p:spPr>
          <a:xfrm>
            <a:off x="743528" y="2005533"/>
            <a:ext cx="37115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Design a flexible experimental </a:t>
            </a:r>
            <a:r>
              <a:rPr lang="en-GB" sz="2400" dirty="0" err="1">
                <a:solidFill>
                  <a:srgbClr val="002060"/>
                </a:solidFill>
              </a:rPr>
              <a:t>endstation</a:t>
            </a:r>
            <a:r>
              <a:rPr lang="en-GB" sz="2400" dirty="0">
                <a:solidFill>
                  <a:srgbClr val="002060"/>
                </a:solidFill>
              </a:rPr>
              <a:t> allowing </a:t>
            </a:r>
            <a:r>
              <a:rPr lang="en-GB" sz="2400" b="1" dirty="0">
                <a:solidFill>
                  <a:srgbClr val="002060"/>
                </a:solidFill>
              </a:rPr>
              <a:t>users</a:t>
            </a:r>
            <a:r>
              <a:rPr lang="en-GB" sz="2400" dirty="0">
                <a:solidFill>
                  <a:srgbClr val="002060"/>
                </a:solidFill>
              </a:rPr>
              <a:t> performing </a:t>
            </a:r>
            <a:r>
              <a:rPr lang="en-GB" sz="2400" b="1" dirty="0">
                <a:solidFill>
                  <a:srgbClr val="002060"/>
                </a:solidFill>
              </a:rPr>
              <a:t>imaging</a:t>
            </a:r>
            <a:r>
              <a:rPr lang="en-GB" sz="2400" dirty="0">
                <a:solidFill>
                  <a:srgbClr val="002060"/>
                </a:solidFill>
              </a:rPr>
              <a:t> &amp; </a:t>
            </a:r>
            <a:r>
              <a:rPr lang="en-GB" sz="2400" b="1" dirty="0">
                <a:solidFill>
                  <a:srgbClr val="002060"/>
                </a:solidFill>
              </a:rPr>
              <a:t>spectroscopy</a:t>
            </a:r>
            <a:r>
              <a:rPr lang="en-GB" sz="2400" dirty="0">
                <a:solidFill>
                  <a:srgbClr val="002060"/>
                </a:solidFill>
              </a:rPr>
              <a:t> experiments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Static measurements </a:t>
            </a:r>
            <a:r>
              <a:rPr lang="en-GB" sz="2400" dirty="0">
                <a:solidFill>
                  <a:srgbClr val="002060"/>
                </a:solidFill>
              </a:rPr>
              <a:t>at day-one, 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ultra-fast, time resolved</a:t>
            </a:r>
            <a:r>
              <a:rPr lang="en-GB" sz="2400" dirty="0">
                <a:solidFill>
                  <a:srgbClr val="002060"/>
                </a:solidFill>
              </a:rPr>
              <a:t> ones at a later stage.</a:t>
            </a:r>
            <a:endParaRPr lang="en-IT" sz="2400" dirty="0">
              <a:solidFill>
                <a:srgbClr val="002060"/>
              </a:solidFill>
            </a:endParaRPr>
          </a:p>
          <a:p>
            <a:endParaRPr lang="it-IT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4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7A20A0-1901-1E27-1D5D-4F27024EC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950" y="-272186"/>
            <a:ext cx="9294470" cy="1325563"/>
          </a:xfrm>
        </p:spPr>
        <p:txBody>
          <a:bodyPr>
            <a:normAutofit/>
          </a:bodyPr>
          <a:lstStyle/>
          <a:p>
            <a:pPr algn="ctr" fontAlgn="ctr"/>
            <a:r>
              <a:rPr lang="en-GB" sz="2800" dirty="0"/>
              <a:t>Achievements:</a:t>
            </a:r>
            <a:br>
              <a:rPr lang="en-GB" sz="2800" dirty="0"/>
            </a:br>
            <a:r>
              <a:rPr lang="en-GB" sz="2800" u="none" strike="noStrike" dirty="0">
                <a:solidFill>
                  <a:srgbClr val="0070C0"/>
                </a:solidFill>
                <a:effectLst/>
              </a:rPr>
              <a:t>Technological Readiness Level </a:t>
            </a:r>
            <a:r>
              <a:rPr lang="en-GB" sz="2800" dirty="0">
                <a:solidFill>
                  <a:srgbClr val="0070C0"/>
                </a:solidFill>
              </a:rPr>
              <a:t>(Sub-Components) </a:t>
            </a:r>
            <a:endParaRPr lang="en-GB" sz="2800" b="0" i="0" u="none" strike="noStrike" dirty="0">
              <a:solidFill>
                <a:srgbClr val="0070C0"/>
              </a:solidFill>
              <a:effectLst/>
              <a:latin typeface="Aptos Narrow" panose="020B00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2C3F42-7243-99DE-09EB-E680B5C86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388258"/>
              </p:ext>
            </p:extLst>
          </p:nvPr>
        </p:nvGraphicFramePr>
        <p:xfrm>
          <a:off x="432927" y="1045463"/>
          <a:ext cx="11188427" cy="5283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5508">
                  <a:extLst>
                    <a:ext uri="{9D8B030D-6E8A-4147-A177-3AD203B41FA5}">
                      <a16:colId xmlns:a16="http://schemas.microsoft.com/office/drawing/2014/main" val="2549708162"/>
                    </a:ext>
                  </a:extLst>
                </a:gridCol>
                <a:gridCol w="844427">
                  <a:extLst>
                    <a:ext uri="{9D8B030D-6E8A-4147-A177-3AD203B41FA5}">
                      <a16:colId xmlns:a16="http://schemas.microsoft.com/office/drawing/2014/main" val="2234510333"/>
                    </a:ext>
                  </a:extLst>
                </a:gridCol>
                <a:gridCol w="8718492">
                  <a:extLst>
                    <a:ext uri="{9D8B030D-6E8A-4147-A177-3AD203B41FA5}">
                      <a16:colId xmlns:a16="http://schemas.microsoft.com/office/drawing/2014/main" val="459689667"/>
                    </a:ext>
                  </a:extLst>
                </a:gridCol>
              </a:tblGrid>
              <a:tr h="18631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Sub - systems</a:t>
                      </a:r>
                      <a:endParaRPr lang="en-GB" sz="1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TRL</a:t>
                      </a:r>
                      <a:endParaRPr lang="en-GB" sz="1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Comments</a:t>
                      </a:r>
                      <a:endParaRPr lang="en-GB" sz="1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b"/>
                </a:tc>
                <a:extLst>
                  <a:ext uri="{0D108BD9-81ED-4DB2-BD59-A6C34878D82A}">
                    <a16:rowId xmlns:a16="http://schemas.microsoft.com/office/drawing/2014/main" val="1821334404"/>
                  </a:ext>
                </a:extLst>
              </a:tr>
              <a:tr h="51331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Experimental chamber</a:t>
                      </a:r>
                      <a:endParaRPr lang="en-GB" sz="18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A </a:t>
                      </a:r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schematic view </a:t>
                      </a:r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of the experimental chamber has been prepared. A </a:t>
                      </a:r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detailed design </a:t>
                      </a:r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will be prepared at a later stage.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2255595303"/>
                  </a:ext>
                </a:extLst>
              </a:tr>
              <a:tr h="51331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Sample delivery systems</a:t>
                      </a:r>
                      <a:endParaRPr lang="en-GB" sz="18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Sample delivery systems are at present installed at operational FEL facilities. However, some care must be taken to </a:t>
                      </a:r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adapt them </a:t>
                      </a:r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to the specific </a:t>
                      </a:r>
                      <a:r>
                        <a:rPr lang="en-GB" sz="1800" u="none" strike="noStrike" dirty="0" err="1">
                          <a:effectLst/>
                          <a:latin typeface="+mn-lt"/>
                        </a:rPr>
                        <a:t>EuPRAXIA</a:t>
                      </a:r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 beamline(s). Most of the sample delivery systems (</a:t>
                      </a:r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fixed target supports, liquid jets, aerosol injectors</a:t>
                      </a:r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) have already been used at FEL facilities and are </a:t>
                      </a:r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commercially available</a:t>
                      </a:r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.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3699625964"/>
                  </a:ext>
                </a:extLst>
              </a:tr>
              <a:tr h="421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Photon Detectors</a:t>
                      </a:r>
                      <a:endParaRPr lang="en-GB" sz="18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Photon detectors having the required features (vacuum compatibility, pixel size, intrinsic noise, readout rate) are </a:t>
                      </a:r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commercially available</a:t>
                      </a:r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.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627156218"/>
                  </a:ext>
                </a:extLst>
              </a:tr>
              <a:tr h="421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X-ray spectrometer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Crystals to build the X-ray spectrometer are also available on the market, but the </a:t>
                      </a:r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details have to be tailored </a:t>
                      </a:r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for the </a:t>
                      </a:r>
                      <a:r>
                        <a:rPr lang="en-GB" sz="1800" u="none" strike="noStrike" dirty="0" err="1">
                          <a:effectLst/>
                          <a:latin typeface="+mn-lt"/>
                        </a:rPr>
                        <a:t>EuPRAXIA</a:t>
                      </a:r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 setup.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2428295497"/>
                  </a:ext>
                </a:extLst>
              </a:tr>
              <a:tr h="421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Ions &amp; Electron Detectors</a:t>
                      </a:r>
                      <a:endParaRPr lang="en-GB" sz="18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Ions and electron detectors are routinely used at similar facilities, but </a:t>
                      </a:r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optimized schemes </a:t>
                      </a:r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for </a:t>
                      </a:r>
                      <a:r>
                        <a:rPr lang="en-GB" sz="1800" u="none" strike="noStrike" dirty="0" err="1">
                          <a:effectLst/>
                          <a:latin typeface="+mn-lt"/>
                        </a:rPr>
                        <a:t>EuPRAXIA</a:t>
                      </a:r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 have to be implemented.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1461601666"/>
                  </a:ext>
                </a:extLst>
              </a:tr>
              <a:tr h="421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Pump Lasers</a:t>
                      </a:r>
                      <a:endParaRPr lang="en-GB" sz="18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Pump laser are </a:t>
                      </a:r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commercially available</a:t>
                      </a:r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.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3345999797"/>
                  </a:ext>
                </a:extLst>
              </a:tr>
              <a:tr h="421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DAQ systems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DAQ pipeline will be 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adapted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and then 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optimized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from those used by similar facilities.</a:t>
                      </a: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1904053100"/>
                  </a:ext>
                </a:extLst>
              </a:tr>
              <a:tr h="421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Sample Characterization Laboratories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list of general-purpose, 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commercially available 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instruments has been prepared. </a:t>
                      </a: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3142861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929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78B14-E5B2-E1DD-AC8A-C17061081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07F724-FEC1-8CD9-BE68-DCEDE57D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Pending Items:</a:t>
            </a:r>
            <a:br>
              <a:rPr lang="en-GB" sz="2800" dirty="0"/>
            </a:br>
            <a:r>
              <a:rPr lang="en-GB" sz="2800" dirty="0"/>
              <a:t>  (What is still in progress or incomplete.)</a:t>
            </a:r>
            <a:endParaRPr lang="en-IT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31E777-739E-F078-841C-416680C2F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563" y="1303911"/>
            <a:ext cx="1191524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2400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TDR</a:t>
            </a:r>
          </a:p>
          <a:p>
            <a:pPr marL="342900" lvl="1" indent="0">
              <a:buNone/>
            </a:pPr>
            <a:r>
              <a:rPr lang="en-GB" sz="2400" dirty="0">
                <a:solidFill>
                  <a:srgbClr val="002060"/>
                </a:solidFill>
              </a:rPr>
              <a:t>TDR is </a:t>
            </a:r>
            <a:r>
              <a:rPr lang="en-GB" sz="2400" b="1" dirty="0">
                <a:solidFill>
                  <a:srgbClr val="002060"/>
                </a:solidFill>
              </a:rPr>
              <a:t>completed</a:t>
            </a:r>
            <a:r>
              <a:rPr lang="en-GB" sz="2400" dirty="0">
                <a:solidFill>
                  <a:srgbClr val="002060"/>
                </a:solidFill>
              </a:rPr>
              <a:t>, pending minor editorial optimization (</a:t>
            </a:r>
            <a:r>
              <a:rPr lang="en-GB" sz="2400" b="1" dirty="0">
                <a:solidFill>
                  <a:srgbClr val="002060"/>
                </a:solidFill>
              </a:rPr>
              <a:t>explicative figures</a:t>
            </a:r>
            <a:r>
              <a:rPr lang="en-GB" sz="2400" dirty="0">
                <a:solidFill>
                  <a:srgbClr val="002060"/>
                </a:solidFill>
              </a:rPr>
              <a:t>) and appropriate referencing of connections with other chapters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After the TDR</a:t>
            </a:r>
            <a:r>
              <a:rPr lang="en-GB" sz="2400" dirty="0">
                <a:solidFill>
                  <a:srgbClr val="002060"/>
                </a:solidFill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400" dirty="0" err="1">
                <a:solidFill>
                  <a:srgbClr val="002060"/>
                </a:solidFill>
              </a:rPr>
              <a:t>Volumetric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analysis</a:t>
            </a:r>
            <a:r>
              <a:rPr lang="it-IT" sz="2400" dirty="0">
                <a:solidFill>
                  <a:srgbClr val="002060"/>
                </a:solidFill>
              </a:rPr>
              <a:t> to </a:t>
            </a:r>
            <a:r>
              <a:rPr lang="it-IT" sz="2400" dirty="0" err="1">
                <a:solidFill>
                  <a:srgbClr val="002060"/>
                </a:solidFill>
              </a:rPr>
              <a:t>optimize</a:t>
            </a:r>
            <a:r>
              <a:rPr lang="it-IT" sz="2400" dirty="0">
                <a:solidFill>
                  <a:srgbClr val="002060"/>
                </a:solidFill>
              </a:rPr>
              <a:t> end-station </a:t>
            </a:r>
            <a:r>
              <a:rPr lang="it-IT" sz="2400" dirty="0" err="1">
                <a:solidFill>
                  <a:srgbClr val="002060"/>
                </a:solidFill>
              </a:rPr>
              <a:t>modularity</a:t>
            </a:r>
            <a:r>
              <a:rPr lang="it-IT" sz="2400" dirty="0">
                <a:solidFill>
                  <a:srgbClr val="002060"/>
                </a:solidFill>
              </a:rPr>
              <a:t> and </a:t>
            </a:r>
            <a:r>
              <a:rPr lang="it-IT" sz="2400" dirty="0" err="1">
                <a:solidFill>
                  <a:srgbClr val="002060"/>
                </a:solidFill>
              </a:rPr>
              <a:t>instrument</a:t>
            </a:r>
            <a:r>
              <a:rPr lang="it-IT" sz="2400" dirty="0">
                <a:solidFill>
                  <a:srgbClr val="002060"/>
                </a:solidFill>
              </a:rPr>
              <a:t> placement. 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The TDR chapter will be used as a baseline for future executive designs needed for procurement of the elements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</a:rPr>
              <a:t>Executive designs needed for procurement of the elements</a:t>
            </a:r>
            <a:endParaRPr lang="en-GB" sz="2400" dirty="0">
              <a:solidFill>
                <a:srgbClr val="002060"/>
              </a:solidFill>
            </a:endParaRPr>
          </a:p>
          <a:p>
            <a:pPr lvl="1"/>
            <a:r>
              <a:rPr lang="en-GB" sz="2400" dirty="0">
                <a:solidFill>
                  <a:srgbClr val="002060"/>
                </a:solidFill>
              </a:rPr>
              <a:t>Extended simulations of different experiments to guide the tailoring of the design</a:t>
            </a:r>
            <a:endParaRPr lang="en-GB" sz="2400" dirty="0">
              <a:solidFill>
                <a:srgbClr val="002060"/>
              </a:solidFill>
              <a:highlight>
                <a:srgbClr val="00FF00"/>
              </a:highlight>
            </a:endParaRPr>
          </a:p>
          <a:p>
            <a:endParaRPr lang="en-IT" sz="24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0715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7603D-3B7D-344E-6675-984D2CE11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96A81D-0BAA-379F-5621-758453FAC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20" y="-272186"/>
            <a:ext cx="951271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Dependencies / Risks (optional):</a:t>
            </a:r>
            <a:br>
              <a:rPr lang="en-GB" sz="2800" dirty="0"/>
            </a:br>
            <a:r>
              <a:rPr lang="en-GB" sz="2800" dirty="0"/>
              <a:t>  (Any blocking issues or critical path items.)</a:t>
            </a:r>
            <a:endParaRPr lang="en-IT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803BB8-1E67-A255-9CC8-5E61F57FE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05" y="832686"/>
            <a:ext cx="12100372" cy="4351338"/>
          </a:xfrm>
        </p:spPr>
        <p:txBody>
          <a:bodyPr>
            <a:normAutofit/>
          </a:bodyPr>
          <a:lstStyle/>
          <a:p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Dependencies </a:t>
            </a:r>
            <a:r>
              <a:rPr lang="en-US" sz="2400" b="1" i="1" dirty="0">
                <a:solidFill>
                  <a:srgbClr val="002060"/>
                </a:solidFill>
              </a:rPr>
              <a:t>(Very important, but already accounted for)</a:t>
            </a:r>
            <a:endParaRPr lang="en-US" sz="2400" b="1" dirty="0">
              <a:solidFill>
                <a:srgbClr val="002060"/>
              </a:solidFill>
            </a:endParaRP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Upstream beamline description </a:t>
            </a:r>
            <a:r>
              <a:rPr lang="en-US" sz="2400" i="1" dirty="0">
                <a:solidFill>
                  <a:srgbClr val="002060"/>
                </a:solidFill>
              </a:rPr>
              <a:t>(Chapter ‘Photon beamline’)</a:t>
            </a:r>
            <a:endParaRPr lang="en-US" sz="2400" dirty="0">
              <a:solidFill>
                <a:srgbClr val="002060"/>
              </a:solidFill>
            </a:endParaRP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Pulse characterization </a:t>
            </a:r>
            <a:r>
              <a:rPr lang="en-US" sz="2400" i="1" dirty="0">
                <a:solidFill>
                  <a:srgbClr val="002060"/>
                </a:solidFill>
              </a:rPr>
              <a:t>(Chapter ‘Electron and Photon Diagnostics’)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Risks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Minor variations in FEL pulse spectral shape, intensity, stability, and beam focal must be considered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Many components are present in the </a:t>
            </a:r>
            <a:r>
              <a:rPr lang="en-US" sz="2400" dirty="0" err="1">
                <a:solidFill>
                  <a:srgbClr val="002060"/>
                </a:solidFill>
              </a:rPr>
              <a:t>endstation</a:t>
            </a:r>
            <a:r>
              <a:rPr lang="en-US" sz="2400" dirty="0">
                <a:solidFill>
                  <a:srgbClr val="002060"/>
                </a:solidFill>
              </a:rPr>
              <a:t>. Although commercially available, procurement might be complicated (mitigation: order complete systems instead of parts when possible -</a:t>
            </a:r>
            <a:r>
              <a:rPr lang="en-US" sz="2400" i="1" dirty="0">
                <a:solidFill>
                  <a:srgbClr val="002060"/>
                </a:solidFill>
              </a:rPr>
              <a:t> e.g.</a:t>
            </a:r>
            <a:r>
              <a:rPr lang="en-US" sz="2400" dirty="0">
                <a:solidFill>
                  <a:srgbClr val="002060"/>
                </a:solidFill>
              </a:rPr>
              <a:t> for sample injectors)</a:t>
            </a:r>
            <a:endParaRPr lang="en-IT" sz="2400" dirty="0">
              <a:solidFill>
                <a:srgbClr val="002060"/>
              </a:solidFill>
            </a:endParaRPr>
          </a:p>
          <a:p>
            <a:pPr lvl="1"/>
            <a:endParaRPr lang="en-US" sz="2400" dirty="0">
              <a:solidFill>
                <a:srgbClr val="002060"/>
              </a:solidFill>
            </a:endParaRPr>
          </a:p>
          <a:p>
            <a:pPr marL="342900" lvl="1" indent="0">
              <a:buNone/>
            </a:pPr>
            <a:endParaRPr lang="en-US" sz="2400" noProof="0" dirty="0">
              <a:solidFill>
                <a:srgbClr val="002060"/>
              </a:solidFill>
            </a:endParaRPr>
          </a:p>
        </p:txBody>
      </p:sp>
      <p:pic>
        <p:nvPicPr>
          <p:cNvPr id="2" name="Picture 6" descr="https://rs1.chemie.de/images/8948-76.jpg">
            <a:extLst>
              <a:ext uri="{FF2B5EF4-FFF2-40B4-BE49-F238E27FC236}">
                <a16:creationId xmlns:a16="http://schemas.microsoft.com/office/drawing/2014/main" id="{860EC6F8-9C5A-AE36-9C3E-671BD2986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50" y="4823190"/>
            <a:ext cx="3738645" cy="152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AB0F3911-0729-9933-5105-70BB2629F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" b="11506"/>
          <a:stretch>
            <a:fillRect/>
          </a:stretch>
        </p:blipFill>
        <p:spPr bwMode="auto">
          <a:xfrm>
            <a:off x="261193" y="5077302"/>
            <a:ext cx="1267514" cy="102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roplets migrating through a series of diaphragms to the interaction point">
            <a:extLst>
              <a:ext uri="{FF2B5EF4-FFF2-40B4-BE49-F238E27FC236}">
                <a16:creationId xmlns:a16="http://schemas.microsoft.com/office/drawing/2014/main" id="{73533762-2620-59DA-A244-389A00CBA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561" y="5077303"/>
            <a:ext cx="2404976" cy="102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cept Vacuum Limited - Vacuum Chambers, UHV Chambers">
            <a:extLst>
              <a:ext uri="{FF2B5EF4-FFF2-40B4-BE49-F238E27FC236}">
                <a16:creationId xmlns:a16="http://schemas.microsoft.com/office/drawing/2014/main" id="{4CE98056-D507-7817-CA1B-E5D77980A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9" t="3784" r="21495" b="10507"/>
          <a:stretch>
            <a:fillRect/>
          </a:stretch>
        </p:blipFill>
        <p:spPr bwMode="auto">
          <a:xfrm>
            <a:off x="5770908" y="4644995"/>
            <a:ext cx="1012162" cy="1834344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B5A5A9C-E78A-6469-C0EE-8570FA7CA7CF}"/>
              </a:ext>
            </a:extLst>
          </p:cNvPr>
          <p:cNvSpPr txBox="1"/>
          <p:nvPr/>
        </p:nvSpPr>
        <p:spPr>
          <a:xfrm>
            <a:off x="1515018" y="5146668"/>
            <a:ext cx="107592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 +</a:t>
            </a:r>
            <a:r>
              <a:rPr lang="it-IT" sz="4800" dirty="0">
                <a:solidFill>
                  <a:srgbClr val="002060"/>
                </a:solidFill>
              </a:rPr>
              <a:t>                    </a:t>
            </a:r>
            <a:r>
              <a:rPr lang="en-US" sz="4800" dirty="0">
                <a:solidFill>
                  <a:srgbClr val="002060"/>
                </a:solidFill>
              </a:rPr>
              <a:t>+</a:t>
            </a:r>
            <a:r>
              <a:rPr lang="it-IT" sz="4800" dirty="0">
                <a:solidFill>
                  <a:srgbClr val="002060"/>
                </a:solidFill>
              </a:rPr>
              <a:t>                  =</a:t>
            </a:r>
          </a:p>
        </p:txBody>
      </p:sp>
    </p:spTree>
    <p:extLst>
      <p:ext uri="{BB962C8B-B14F-4D97-AF65-F5344CB8AC3E}">
        <p14:creationId xmlns:p14="http://schemas.microsoft.com/office/powerpoint/2010/main" val="3745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A3365-1278-3799-1B3C-25AD9A866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2711A2-A889-6DC7-3C98-6969DD42F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20" y="-272186"/>
            <a:ext cx="9512710" cy="1325563"/>
          </a:xfrm>
        </p:spPr>
        <p:txBody>
          <a:bodyPr/>
          <a:lstStyle/>
          <a:p>
            <a:r>
              <a:rPr lang="en-GB" sz="2800" dirty="0"/>
              <a:t>Conclusions</a:t>
            </a:r>
            <a:endParaRPr lang="en-IT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C61DC459-E30F-28E4-FC57-6D6943404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dirty="0">
                <a:solidFill>
                  <a:srgbClr val="002060"/>
                </a:solidFill>
              </a:rPr>
              <a:t>The </a:t>
            </a:r>
            <a:r>
              <a:rPr lang="it-IT" altLang="it-IT" sz="2400" b="1" dirty="0" err="1">
                <a:solidFill>
                  <a:srgbClr val="002060"/>
                </a:solidFill>
              </a:rPr>
              <a:t>experimental</a:t>
            </a:r>
            <a:r>
              <a:rPr lang="it-IT" altLang="it-IT" sz="2400" b="1" dirty="0">
                <a:solidFill>
                  <a:srgbClr val="002060"/>
                </a:solidFill>
              </a:rPr>
              <a:t> </a:t>
            </a:r>
            <a:r>
              <a:rPr lang="it-IT" altLang="it-IT" sz="2400" b="1" dirty="0" err="1">
                <a:solidFill>
                  <a:srgbClr val="002060"/>
                </a:solidFill>
              </a:rPr>
              <a:t>endstation</a:t>
            </a:r>
            <a:r>
              <a:rPr lang="it-IT" altLang="it-IT" sz="2400" b="1" dirty="0">
                <a:solidFill>
                  <a:srgbClr val="002060"/>
                </a:solidFill>
              </a:rPr>
              <a:t> </a:t>
            </a:r>
            <a:r>
              <a:rPr lang="it-IT" altLang="it-IT" sz="2400" dirty="0" err="1">
                <a:solidFill>
                  <a:srgbClr val="002060"/>
                </a:solidFill>
              </a:rPr>
              <a:t>is</a:t>
            </a:r>
            <a:r>
              <a:rPr lang="it-IT" altLang="it-IT" sz="2400" dirty="0">
                <a:solidFill>
                  <a:srgbClr val="002060"/>
                </a:solidFill>
              </a:rPr>
              <a:t> </a:t>
            </a:r>
            <a:r>
              <a:rPr lang="it-IT" altLang="it-IT" sz="2400" dirty="0" err="1">
                <a:solidFill>
                  <a:srgbClr val="002060"/>
                </a:solidFill>
              </a:rPr>
              <a:t>designed</a:t>
            </a:r>
            <a:r>
              <a:rPr lang="it-IT" altLang="it-IT" sz="2400" dirty="0">
                <a:solidFill>
                  <a:srgbClr val="002060"/>
                </a:solidFill>
              </a:rPr>
              <a:t> to </a:t>
            </a:r>
            <a:r>
              <a:rPr lang="it-IT" altLang="it-IT" sz="2400" dirty="0" err="1">
                <a:solidFill>
                  <a:srgbClr val="002060"/>
                </a:solidFill>
              </a:rPr>
              <a:t>fully</a:t>
            </a:r>
            <a:r>
              <a:rPr lang="it-IT" altLang="it-IT" sz="2400" dirty="0">
                <a:solidFill>
                  <a:srgbClr val="002060"/>
                </a:solidFill>
              </a:rPr>
              <a:t> exploit the </a:t>
            </a:r>
            <a:r>
              <a:rPr lang="it-IT" altLang="it-IT" sz="2400" dirty="0" err="1">
                <a:solidFill>
                  <a:srgbClr val="002060"/>
                </a:solidFill>
              </a:rPr>
              <a:t>unique</a:t>
            </a:r>
            <a:r>
              <a:rPr lang="it-IT" altLang="it-IT" sz="2400" dirty="0">
                <a:solidFill>
                  <a:srgbClr val="002060"/>
                </a:solidFill>
              </a:rPr>
              <a:t> </a:t>
            </a:r>
            <a:r>
              <a:rPr lang="it-IT" altLang="it-IT" sz="2400" dirty="0" err="1">
                <a:solidFill>
                  <a:srgbClr val="002060"/>
                </a:solidFill>
              </a:rPr>
              <a:t>characteristics</a:t>
            </a:r>
            <a:r>
              <a:rPr lang="it-IT" altLang="it-IT" sz="2400" dirty="0">
                <a:solidFill>
                  <a:srgbClr val="002060"/>
                </a:solidFill>
              </a:rPr>
              <a:t> of the </a:t>
            </a:r>
            <a:r>
              <a:rPr lang="it-IT" altLang="it-IT" sz="2400" dirty="0" err="1">
                <a:solidFill>
                  <a:srgbClr val="002060"/>
                </a:solidFill>
              </a:rPr>
              <a:t>EuPRAXIA</a:t>
            </a:r>
            <a:r>
              <a:rPr lang="it-IT" altLang="it-IT" sz="2400" dirty="0">
                <a:solidFill>
                  <a:srgbClr val="002060"/>
                </a:solidFill>
              </a:rPr>
              <a:t> FEL </a:t>
            </a:r>
            <a:r>
              <a:rPr lang="it-IT" altLang="it-IT" sz="2400" dirty="0" err="1">
                <a:solidFill>
                  <a:srgbClr val="002060"/>
                </a:solidFill>
              </a:rPr>
              <a:t>beam</a:t>
            </a:r>
            <a:r>
              <a:rPr lang="it-IT" altLang="it-IT" sz="2400" dirty="0">
                <a:solidFill>
                  <a:srgbClr val="002060"/>
                </a:solidFill>
              </a:rPr>
              <a:t> — </a:t>
            </a:r>
            <a:r>
              <a:rPr lang="it-IT" altLang="it-IT" sz="2400" dirty="0" err="1">
                <a:solidFill>
                  <a:srgbClr val="002060"/>
                </a:solidFill>
              </a:rPr>
              <a:t>including</a:t>
            </a:r>
            <a:r>
              <a:rPr lang="it-IT" altLang="it-IT" sz="2400" dirty="0">
                <a:solidFill>
                  <a:srgbClr val="002060"/>
                </a:solidFill>
              </a:rPr>
              <a:t> </a:t>
            </a:r>
            <a:r>
              <a:rPr lang="it-IT" altLang="it-IT" sz="2400" dirty="0" err="1">
                <a:solidFill>
                  <a:srgbClr val="002060"/>
                </a:solidFill>
              </a:rPr>
              <a:t>its</a:t>
            </a:r>
            <a:r>
              <a:rPr lang="it-IT" altLang="it-IT" sz="2400" dirty="0">
                <a:solidFill>
                  <a:srgbClr val="002060"/>
                </a:solidFill>
              </a:rPr>
              <a:t> </a:t>
            </a:r>
            <a:r>
              <a:rPr lang="it-IT" altLang="it-IT" sz="2400" b="1" dirty="0" err="1">
                <a:solidFill>
                  <a:srgbClr val="002060"/>
                </a:solidFill>
              </a:rPr>
              <a:t>photon</a:t>
            </a:r>
            <a:r>
              <a:rPr lang="it-IT" altLang="it-IT" sz="2400" b="1" dirty="0">
                <a:solidFill>
                  <a:srgbClr val="002060"/>
                </a:solidFill>
              </a:rPr>
              <a:t> </a:t>
            </a:r>
            <a:r>
              <a:rPr lang="it-IT" altLang="it-IT" sz="2400" b="1" dirty="0" err="1">
                <a:solidFill>
                  <a:srgbClr val="002060"/>
                </a:solidFill>
              </a:rPr>
              <a:t>wavelength</a:t>
            </a:r>
            <a:r>
              <a:rPr lang="it-IT" altLang="it-IT" sz="2400" dirty="0">
                <a:solidFill>
                  <a:srgbClr val="002060"/>
                </a:solidFill>
              </a:rPr>
              <a:t>, </a:t>
            </a:r>
            <a:r>
              <a:rPr lang="it-IT" altLang="it-IT" sz="2400" b="1" dirty="0">
                <a:solidFill>
                  <a:srgbClr val="002060"/>
                </a:solidFill>
              </a:rPr>
              <a:t>SASE </a:t>
            </a:r>
            <a:r>
              <a:rPr lang="it-IT" altLang="it-IT" sz="2400" b="1" dirty="0" err="1">
                <a:solidFill>
                  <a:srgbClr val="002060"/>
                </a:solidFill>
              </a:rPr>
              <a:t>spectral</a:t>
            </a:r>
            <a:r>
              <a:rPr lang="it-IT" altLang="it-IT" sz="2400" b="1" dirty="0">
                <a:solidFill>
                  <a:srgbClr val="002060"/>
                </a:solidFill>
              </a:rPr>
              <a:t> </a:t>
            </a:r>
            <a:r>
              <a:rPr lang="it-IT" altLang="it-IT" sz="2400" b="1" dirty="0" err="1">
                <a:solidFill>
                  <a:srgbClr val="002060"/>
                </a:solidFill>
              </a:rPr>
              <a:t>profile</a:t>
            </a:r>
            <a:r>
              <a:rPr lang="it-IT" altLang="it-IT" sz="2400" dirty="0">
                <a:solidFill>
                  <a:srgbClr val="002060"/>
                </a:solidFill>
              </a:rPr>
              <a:t>, and </a:t>
            </a:r>
            <a:r>
              <a:rPr lang="it-IT" altLang="it-IT" sz="2400" b="1" dirty="0">
                <a:solidFill>
                  <a:srgbClr val="002060"/>
                </a:solidFill>
              </a:rPr>
              <a:t>high </a:t>
            </a:r>
            <a:r>
              <a:rPr lang="it-IT" altLang="it-IT" sz="2400" b="1" dirty="0" err="1">
                <a:solidFill>
                  <a:srgbClr val="002060"/>
                </a:solidFill>
              </a:rPr>
              <a:t>peak</a:t>
            </a:r>
            <a:r>
              <a:rPr lang="it-IT" altLang="it-IT" sz="2400" b="1" dirty="0">
                <a:solidFill>
                  <a:srgbClr val="002060"/>
                </a:solidFill>
              </a:rPr>
              <a:t> </a:t>
            </a:r>
            <a:r>
              <a:rPr lang="it-IT" altLang="it-IT" sz="2400" b="1" dirty="0" err="1">
                <a:solidFill>
                  <a:srgbClr val="002060"/>
                </a:solidFill>
              </a:rPr>
              <a:t>brilliance</a:t>
            </a:r>
            <a:r>
              <a:rPr lang="it-IT" altLang="it-IT" sz="2400" dirty="0">
                <a:solidFill>
                  <a:srgbClr val="002060"/>
                </a:solidFill>
              </a:rPr>
              <a:t>.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t-IT" altLang="it-IT" sz="2400" dirty="0">
              <a:solidFill>
                <a:srgbClr val="002060"/>
              </a:solidFill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dirty="0">
                <a:solidFill>
                  <a:srgbClr val="002060"/>
                </a:solidFill>
              </a:rPr>
              <a:t>From day one, </a:t>
            </a:r>
            <a:r>
              <a:rPr lang="it-IT" altLang="it-IT" sz="2400" dirty="0" err="1">
                <a:solidFill>
                  <a:srgbClr val="002060"/>
                </a:solidFill>
              </a:rPr>
              <a:t>it</a:t>
            </a:r>
            <a:r>
              <a:rPr lang="it-IT" altLang="it-IT" sz="2400" dirty="0">
                <a:solidFill>
                  <a:srgbClr val="002060"/>
                </a:solidFill>
              </a:rPr>
              <a:t> </a:t>
            </a:r>
            <a:r>
              <a:rPr lang="it-IT" altLang="it-IT" sz="2400" dirty="0" err="1">
                <a:solidFill>
                  <a:srgbClr val="002060"/>
                </a:solidFill>
              </a:rPr>
              <a:t>will</a:t>
            </a:r>
            <a:r>
              <a:rPr lang="it-IT" altLang="it-IT" sz="2400" dirty="0">
                <a:solidFill>
                  <a:srgbClr val="002060"/>
                </a:solidFill>
              </a:rPr>
              <a:t> support a </a:t>
            </a:r>
            <a:r>
              <a:rPr lang="it-IT" altLang="it-IT" sz="2400" b="1" dirty="0">
                <a:solidFill>
                  <a:srgbClr val="002060"/>
                </a:solidFill>
              </a:rPr>
              <a:t>science </a:t>
            </a:r>
            <a:r>
              <a:rPr lang="it-IT" altLang="it-IT" sz="2400" b="1" dirty="0" err="1">
                <a:solidFill>
                  <a:srgbClr val="002060"/>
                </a:solidFill>
              </a:rPr>
              <a:t>program</a:t>
            </a:r>
            <a:r>
              <a:rPr lang="it-IT" altLang="it-IT" sz="2400" b="1" dirty="0">
                <a:solidFill>
                  <a:srgbClr val="002060"/>
                </a:solidFill>
              </a:rPr>
              <a:t> </a:t>
            </a:r>
            <a:r>
              <a:rPr lang="it-IT" altLang="it-IT" sz="2400" dirty="0" err="1">
                <a:solidFill>
                  <a:srgbClr val="002060"/>
                </a:solidFill>
              </a:rPr>
              <a:t>that</a:t>
            </a:r>
            <a:r>
              <a:rPr lang="it-IT" altLang="it-IT" sz="2400" dirty="0">
                <a:solidFill>
                  <a:srgbClr val="002060"/>
                </a:solidFill>
              </a:rPr>
              <a:t> </a:t>
            </a:r>
            <a:r>
              <a:rPr lang="it-IT" altLang="it-IT" sz="2400" dirty="0" err="1">
                <a:solidFill>
                  <a:srgbClr val="002060"/>
                </a:solidFill>
              </a:rPr>
              <a:t>demonstrates</a:t>
            </a:r>
            <a:r>
              <a:rPr lang="it-IT" altLang="it-IT" sz="2400" dirty="0">
                <a:solidFill>
                  <a:srgbClr val="002060"/>
                </a:solidFill>
              </a:rPr>
              <a:t> the </a:t>
            </a:r>
            <a:r>
              <a:rPr lang="it-IT" altLang="it-IT" sz="2400" dirty="0" err="1">
                <a:solidFill>
                  <a:srgbClr val="002060"/>
                </a:solidFill>
              </a:rPr>
              <a:t>FEL’s</a:t>
            </a:r>
            <a:r>
              <a:rPr lang="it-IT" altLang="it-IT" sz="2400" dirty="0">
                <a:solidFill>
                  <a:srgbClr val="002060"/>
                </a:solidFill>
              </a:rPr>
              <a:t> capability to </a:t>
            </a:r>
            <a:r>
              <a:rPr lang="it-IT" altLang="it-IT" sz="2400" dirty="0" err="1">
                <a:solidFill>
                  <a:srgbClr val="002060"/>
                </a:solidFill>
              </a:rPr>
              <a:t>deliver</a:t>
            </a:r>
            <a:r>
              <a:rPr lang="it-IT" altLang="it-IT" sz="2400" dirty="0">
                <a:solidFill>
                  <a:srgbClr val="002060"/>
                </a:solidFill>
              </a:rPr>
              <a:t> </a:t>
            </a:r>
            <a:r>
              <a:rPr lang="it-IT" altLang="it-IT" sz="2400" b="1" dirty="0">
                <a:solidFill>
                  <a:srgbClr val="002060"/>
                </a:solidFill>
              </a:rPr>
              <a:t>state-of-the-art </a:t>
            </a:r>
            <a:r>
              <a:rPr lang="it-IT" altLang="it-IT" sz="2400" b="1" dirty="0" err="1">
                <a:solidFill>
                  <a:srgbClr val="002060"/>
                </a:solidFill>
              </a:rPr>
              <a:t>photon</a:t>
            </a:r>
            <a:r>
              <a:rPr lang="it-IT" altLang="it-IT" sz="2400" b="1" dirty="0">
                <a:solidFill>
                  <a:srgbClr val="002060"/>
                </a:solidFill>
              </a:rPr>
              <a:t> </a:t>
            </a:r>
            <a:r>
              <a:rPr lang="it-IT" altLang="it-IT" sz="2400" b="1" dirty="0" err="1">
                <a:solidFill>
                  <a:srgbClr val="002060"/>
                </a:solidFill>
              </a:rPr>
              <a:t>beam</a:t>
            </a:r>
            <a:r>
              <a:rPr lang="it-IT" altLang="it-IT" sz="2400" dirty="0">
                <a:solidFill>
                  <a:srgbClr val="002060"/>
                </a:solidFill>
              </a:rPr>
              <a:t> to </a:t>
            </a:r>
            <a:r>
              <a:rPr lang="it-IT" altLang="it-IT" sz="2400" dirty="0" err="1">
                <a:solidFill>
                  <a:srgbClr val="002060"/>
                </a:solidFill>
              </a:rPr>
              <a:t>perform</a:t>
            </a:r>
            <a:r>
              <a:rPr lang="it-IT" altLang="it-IT" sz="2400" dirty="0">
                <a:solidFill>
                  <a:srgbClr val="002060"/>
                </a:solidFill>
              </a:rPr>
              <a:t> </a:t>
            </a:r>
            <a:r>
              <a:rPr lang="it-IT" altLang="it-IT" sz="2400" b="1" dirty="0" err="1">
                <a:solidFill>
                  <a:srgbClr val="002060"/>
                </a:solidFill>
              </a:rPr>
              <a:t>experiments</a:t>
            </a:r>
            <a:r>
              <a:rPr lang="it-IT" altLang="it-IT" sz="2400" dirty="0">
                <a:solidFill>
                  <a:srgbClr val="002060"/>
                </a:solidFill>
              </a:rPr>
              <a:t> on </a:t>
            </a:r>
            <a:r>
              <a:rPr lang="it-IT" altLang="it-IT" sz="2400" dirty="0" err="1">
                <a:solidFill>
                  <a:srgbClr val="002060"/>
                </a:solidFill>
              </a:rPr>
              <a:t>suitable</a:t>
            </a:r>
            <a:r>
              <a:rPr lang="it-IT" altLang="it-IT" sz="2400" dirty="0">
                <a:solidFill>
                  <a:srgbClr val="002060"/>
                </a:solidFill>
              </a:rPr>
              <a:t> samples.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t-IT" altLang="it-IT" sz="2400" dirty="0">
              <a:solidFill>
                <a:srgbClr val="002060"/>
              </a:solidFill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400" dirty="0">
                <a:solidFill>
                  <a:srgbClr val="002060"/>
                </a:solidFill>
              </a:rPr>
              <a:t>The system </a:t>
            </a:r>
            <a:r>
              <a:rPr lang="it-IT" altLang="it-IT" sz="2400" dirty="0" err="1">
                <a:solidFill>
                  <a:srgbClr val="002060"/>
                </a:solidFill>
              </a:rPr>
              <a:t>is</a:t>
            </a:r>
            <a:r>
              <a:rPr lang="it-IT" altLang="it-IT" sz="2400" dirty="0">
                <a:solidFill>
                  <a:srgbClr val="002060"/>
                </a:solidFill>
              </a:rPr>
              <a:t> </a:t>
            </a:r>
            <a:r>
              <a:rPr lang="it-IT" altLang="it-IT" sz="2400" dirty="0" err="1">
                <a:solidFill>
                  <a:srgbClr val="002060"/>
                </a:solidFill>
              </a:rPr>
              <a:t>also</a:t>
            </a:r>
            <a:r>
              <a:rPr lang="it-IT" altLang="it-IT" sz="2400" dirty="0">
                <a:solidFill>
                  <a:srgbClr val="002060"/>
                </a:solidFill>
              </a:rPr>
              <a:t> </a:t>
            </a:r>
            <a:r>
              <a:rPr lang="it-IT" altLang="it-IT" sz="2400" b="1" dirty="0" err="1">
                <a:solidFill>
                  <a:srgbClr val="002060"/>
                </a:solidFill>
              </a:rPr>
              <a:t>flexible</a:t>
            </a:r>
            <a:r>
              <a:rPr lang="it-IT" altLang="it-IT" sz="2400" dirty="0">
                <a:solidFill>
                  <a:srgbClr val="002060"/>
                </a:solidFill>
              </a:rPr>
              <a:t>, </a:t>
            </a:r>
            <a:r>
              <a:rPr lang="it-IT" altLang="it-IT" sz="2400" dirty="0" err="1">
                <a:solidFill>
                  <a:srgbClr val="002060"/>
                </a:solidFill>
              </a:rPr>
              <a:t>allowing</a:t>
            </a:r>
            <a:r>
              <a:rPr lang="it-IT" altLang="it-IT" sz="2400" dirty="0">
                <a:solidFill>
                  <a:srgbClr val="002060"/>
                </a:solidFill>
              </a:rPr>
              <a:t> </a:t>
            </a:r>
            <a:r>
              <a:rPr lang="it-IT" altLang="it-IT" sz="2400" dirty="0" err="1">
                <a:solidFill>
                  <a:srgbClr val="002060"/>
                </a:solidFill>
              </a:rPr>
              <a:t>adaptation</a:t>
            </a:r>
            <a:r>
              <a:rPr lang="it-IT" altLang="it-IT" sz="2400" dirty="0">
                <a:solidFill>
                  <a:srgbClr val="002060"/>
                </a:solidFill>
              </a:rPr>
              <a:t> to </a:t>
            </a:r>
            <a:r>
              <a:rPr lang="it-IT" altLang="it-IT" sz="2400" b="1" dirty="0">
                <a:solidFill>
                  <a:srgbClr val="002060"/>
                </a:solidFill>
              </a:rPr>
              <a:t>machine upgrades</a:t>
            </a:r>
            <a:r>
              <a:rPr lang="it-IT" altLang="it-IT" sz="2400" dirty="0">
                <a:solidFill>
                  <a:srgbClr val="002060"/>
                </a:solidFill>
              </a:rPr>
              <a:t> and </a:t>
            </a:r>
            <a:r>
              <a:rPr lang="it-IT" altLang="it-IT" sz="2400" dirty="0" err="1">
                <a:solidFill>
                  <a:srgbClr val="002060"/>
                </a:solidFill>
              </a:rPr>
              <a:t>accommodating</a:t>
            </a:r>
            <a:r>
              <a:rPr lang="it-IT" altLang="it-IT" sz="2400" dirty="0">
                <a:solidFill>
                  <a:srgbClr val="002060"/>
                </a:solidFill>
              </a:rPr>
              <a:t> </a:t>
            </a:r>
            <a:r>
              <a:rPr lang="it-IT" altLang="it-IT" sz="2400" b="1" dirty="0">
                <a:solidFill>
                  <a:srgbClr val="002060"/>
                </a:solidFill>
              </a:rPr>
              <a:t>diverse user </a:t>
            </a:r>
            <a:r>
              <a:rPr lang="it-IT" altLang="it-IT" sz="2400" b="1" dirty="0" err="1">
                <a:solidFill>
                  <a:srgbClr val="002060"/>
                </a:solidFill>
              </a:rPr>
              <a:t>requirements</a:t>
            </a:r>
            <a:r>
              <a:rPr lang="it-IT" altLang="it-IT" sz="2400" dirty="0">
                <a:solidFill>
                  <a:srgbClr val="002060"/>
                </a:solidFill>
              </a:rPr>
              <a:t>.</a:t>
            </a:r>
          </a:p>
          <a:p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16270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rclab.potx" id="{C1A3C7CE-2D9B-49F1-888C-39EDD889F26A}" vid="{81DC1F27-88A2-4415-A251-87766527D274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602</Words>
  <Application>Microsoft Office PowerPoint</Application>
  <PresentationFormat>Widescreen</PresentationFormat>
  <Paragraphs>80</Paragraphs>
  <Slides>8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15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8</vt:i4>
      </vt:variant>
    </vt:vector>
  </HeadingPairs>
  <TitlesOfParts>
    <vt:vector size="28" baseType="lpstr">
      <vt:lpstr>Aptos Narrow</vt:lpstr>
      <vt:lpstr>Arial</vt:lpstr>
      <vt:lpstr>Arial Narrow</vt:lpstr>
      <vt:lpstr>Arial Rounded MT Bold</vt:lpstr>
      <vt:lpstr>Calibri</vt:lpstr>
      <vt:lpstr>Calibri Light</vt:lpstr>
      <vt:lpstr>Helvetica</vt:lpstr>
      <vt:lpstr>Helvetica Neue</vt:lpstr>
      <vt:lpstr>Helvetica Neue Light</vt:lpstr>
      <vt:lpstr>Helvetica Neue Medium</vt:lpstr>
      <vt:lpstr>Open Sans Semibold</vt:lpstr>
      <vt:lpstr>Times New Roman</vt:lpstr>
      <vt:lpstr>Titillium</vt:lpstr>
      <vt:lpstr>Titillium Bd</vt:lpstr>
      <vt:lpstr>TT Rounds Condensed</vt:lpstr>
      <vt:lpstr>2_Tema di Office</vt:lpstr>
      <vt:lpstr>21_BasicWhite</vt:lpstr>
      <vt:lpstr>10_Office Theme</vt:lpstr>
      <vt:lpstr>Tema di Office</vt:lpstr>
      <vt:lpstr>5_Office Theme</vt:lpstr>
      <vt:lpstr>Presentazione standard di PowerPoint</vt:lpstr>
      <vt:lpstr>My Area – Experimental Endstation</vt:lpstr>
      <vt:lpstr>Describe your Chapter</vt:lpstr>
      <vt:lpstr>Global Goals</vt:lpstr>
      <vt:lpstr>Achievements: Technological Readiness Level (Sub-Components) </vt:lpstr>
      <vt:lpstr>Pending Items:   (What is still in progress or incomplete.)</vt:lpstr>
      <vt:lpstr>Dependencies / Risks (optional):   (Any blocking issues or critical path items.)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Welsch, Alexandra (Cockcroft Inst,DL,-)</dc:creator>
  <cp:lastModifiedBy>Francesco Stellato</cp:lastModifiedBy>
  <cp:revision>3425</cp:revision>
  <cp:lastPrinted>2024-11-04T18:00:52Z</cp:lastPrinted>
  <dcterms:created xsi:type="dcterms:W3CDTF">2018-02-09T13:41:45Z</dcterms:created>
  <dcterms:modified xsi:type="dcterms:W3CDTF">2025-06-16T13:54:04Z</dcterms:modified>
</cp:coreProperties>
</file>