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434" r:id="rId2"/>
    <p:sldMasterId id="2147484451" r:id="rId3"/>
    <p:sldMasterId id="214748468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1345" r:id="rId6"/>
    <p:sldId id="21354" r:id="rId7"/>
    <p:sldId id="21355" r:id="rId8"/>
    <p:sldId id="21364" r:id="rId9"/>
    <p:sldId id="21356" r:id="rId10"/>
    <p:sldId id="21363" r:id="rId11"/>
    <p:sldId id="21358" r:id="rId12"/>
    <p:sldId id="21361" r:id="rId13"/>
    <p:sldId id="21360" r:id="rId14"/>
    <p:sldId id="21348" r:id="rId15"/>
    <p:sldId id="21362" r:id="rId16"/>
    <p:sldId id="21357" r:id="rId17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3E81"/>
    <a:srgbClr val="FF40FF"/>
    <a:srgbClr val="4472C4"/>
    <a:srgbClr val="ED9E0B"/>
    <a:srgbClr val="2E3C88"/>
    <a:srgbClr val="4B568B"/>
    <a:srgbClr val="FCAF18"/>
    <a:srgbClr val="A5A5A5"/>
    <a:srgbClr val="A6A6A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5" autoAdjust="0"/>
    <p:restoredTop sz="85823" autoAdjust="0"/>
  </p:normalViewPr>
  <p:slideViewPr>
    <p:cSldViewPr snapToGrid="0">
      <p:cViewPr varScale="1">
        <p:scale>
          <a:sx n="68" d="100"/>
          <a:sy n="68" d="100"/>
        </p:scale>
        <p:origin x="602" y="29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0" y="-6024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5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33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8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40945-D134-D607-6594-35757F12A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CC640-AD02-65C0-6625-462A16F00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8DDFE-0840-96E8-12FA-121DE6DB7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C0DD2-E4FD-9948-A510-C38467752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37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73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27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BD404-8C63-F284-642A-2F62E5A6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0D0540-73B4-52BB-74DD-D178A7911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853286-3F2F-0166-5C86-2B9CE44F1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3600" dirty="0">
              <a:solidFill>
                <a:srgbClr val="002060"/>
              </a:solidFill>
            </a:endParaRPr>
          </a:p>
          <a:p>
            <a:r>
              <a:rPr lang="it-IT" sz="3600" dirty="0" err="1">
                <a:solidFill>
                  <a:srgbClr val="002060"/>
                </a:solidFill>
              </a:rPr>
              <a:t>stability</a:t>
            </a:r>
            <a:endParaRPr lang="it-IT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0D6C07-2D50-0DD6-11C9-D36DFD105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4017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0476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50"/>
            </a:lvl1pPr>
          </a:lstStyle>
          <a:p>
            <a:r>
              <a:t>Argomenti del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1291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0403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3"/>
            <a:ext cx="10985500" cy="362079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2101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Attribuzione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876962" y="2469930"/>
            <a:ext cx="10438077" cy="1918141"/>
          </a:xfrm>
          <a:prstGeom prst="rect">
            <a:avLst/>
          </a:prstGeom>
        </p:spPr>
        <p:txBody>
          <a:bodyPr numCol="1" spcCol="38100"/>
          <a:lstStyle>
            <a:lvl1pPr marL="234950" indent="-150438">
              <a:spcBef>
                <a:spcPts val="0"/>
              </a:spcBef>
              <a:buSzTx/>
              <a:buNone/>
              <a:defRPr sz="425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“Citazione degna di nota”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94783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087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2859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0"/>
          <p:cNvSpPr/>
          <p:nvPr/>
        </p:nvSpPr>
        <p:spPr>
          <a:xfrm>
            <a:off x="0" y="6462580"/>
            <a:ext cx="12192000" cy="40156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334186"/>
                </a:solidFill>
              </a:defRPr>
            </a:pPr>
            <a:endParaRPr sz="2400"/>
          </a:p>
        </p:txBody>
      </p:sp>
      <p:sp>
        <p:nvSpPr>
          <p:cNvPr id="1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94859" y="1043747"/>
            <a:ext cx="11560014" cy="5185641"/>
          </a:xfrm>
          <a:prstGeom prst="rect">
            <a:avLst/>
          </a:prstGeom>
        </p:spPr>
        <p:txBody>
          <a:bodyPr numCol="1" spcCol="381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4" name="Rectangle 6"/>
          <p:cNvSpPr/>
          <p:nvPr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C6D9F1"/>
                </a:solidFill>
              </a:defRPr>
            </a:pPr>
            <a:endParaRPr sz="2400"/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391147" y="660482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5" y="83791"/>
            <a:ext cx="1421141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xfrm>
            <a:off x="2115129" y="-20365"/>
            <a:ext cx="7961748" cy="803123"/>
          </a:xfrm>
          <a:prstGeom prst="rect">
            <a:avLst/>
          </a:prstGeom>
        </p:spPr>
        <p:txBody>
          <a:bodyPr/>
          <a:lstStyle>
            <a:lvl1pPr algn="ctr">
              <a:defRPr sz="3200" spc="-85">
                <a:solidFill>
                  <a:srgbClr val="334186"/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4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017" y="100426"/>
            <a:ext cx="679857" cy="44914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9"/>
          <p:cNvSpPr txBox="1"/>
          <p:nvPr/>
        </p:nvSpPr>
        <p:spPr>
          <a:xfrm>
            <a:off x="11012836" y="490883"/>
            <a:ext cx="995148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0070C0"/>
                </a:solidFill>
              </a:defRPr>
            </a:lvl1pPr>
          </a:lstStyle>
          <a:p>
            <a:r>
              <a:rPr sz="1100"/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21657163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2"/>
          <a:srcRect l="21586" t="3604" b="18162"/>
          <a:stretch>
            <a:fillRect/>
          </a:stretch>
        </p:blipFill>
        <p:spPr>
          <a:xfrm>
            <a:off x="-1" y="-294639"/>
            <a:ext cx="121920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olo Testo"/>
          <p:cNvSpPr txBox="1">
            <a:spLocks noGrp="1"/>
          </p:cNvSpPr>
          <p:nvPr>
            <p:ph type="title"/>
          </p:nvPr>
        </p:nvSpPr>
        <p:spPr>
          <a:xfrm>
            <a:off x="3223487" y="1939633"/>
            <a:ext cx="7813968" cy="104385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400">
              <a:lnSpc>
                <a:spcPct val="90000"/>
              </a:lnSpc>
              <a:defRPr sz="4800" b="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2723" y="3153930"/>
            <a:ext cx="7813968" cy="81294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572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858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144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add author / institute and occasion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Rectangle 3"/>
          <p:cNvSpPr txBox="1"/>
          <p:nvPr/>
        </p:nvSpPr>
        <p:spPr>
          <a:xfrm>
            <a:off x="339659" y="376194"/>
            <a:ext cx="269671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algn="l" defTabSz="914400">
              <a:defRPr sz="48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EUROPEAN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PLASMA RESEARCH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ACCELERATOR WITH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EXCELLENCE IN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APPLICATIONS</a:t>
            </a:r>
          </a:p>
        </p:txBody>
      </p:sp>
      <p:pic>
        <p:nvPicPr>
          <p:cNvPr id="16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5" y="273553"/>
            <a:ext cx="2788152" cy="126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70194" y="6171686"/>
            <a:ext cx="367406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3266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703907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3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6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69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71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54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21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07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4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9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142892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6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107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4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82166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4035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094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65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871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10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958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235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540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679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59479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4889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50" y="2124252"/>
            <a:ext cx="4889500" cy="4128316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6714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6/14/2025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‹N›</a:t>
            </a:fld>
            <a:endParaRPr dirty="0"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752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634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EuAPS </a:t>
            </a:r>
            <a:r>
              <a:rPr lang="en-GB" dirty="0" err="1"/>
              <a:t>Kickoff</a:t>
            </a:r>
            <a:r>
              <a:rPr lang="en-GB" dirty="0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3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F93EE-4C28-9D71-8994-C9801F35A90F}"/>
              </a:ext>
            </a:extLst>
          </p:cNvPr>
          <p:cNvGrpSpPr/>
          <p:nvPr/>
        </p:nvGrpSpPr>
        <p:grpSpPr>
          <a:xfrm>
            <a:off x="2102923" y="2251494"/>
            <a:ext cx="9005451" cy="1921530"/>
            <a:chOff x="3471990" y="2100371"/>
            <a:chExt cx="7963518" cy="192153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58D7EB2-A12D-B475-1B27-469ED296966C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2100371"/>
              <a:ext cx="7820025" cy="97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anchor="b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none" spc="0" baseline="0">
                  <a:solidFill>
                    <a:srgbClr val="FFFFFF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2pPr>
              <a:lvl3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3pPr>
              <a:lvl4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4pPr>
              <a:lvl5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5pPr>
              <a:lvl6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algn="ctr" defTabSz="914400">
                <a:defRPr/>
              </a:pPr>
              <a:r>
                <a:rPr lang="en-GB" sz="4000" b="1">
                  <a:solidFill>
                    <a:prstClr val="white"/>
                  </a:solidFill>
                  <a:ea typeface="Helvetica Neue"/>
                  <a:cs typeface="Helvetica Neue"/>
                </a:rPr>
                <a:t>Chapter 4: </a:t>
              </a:r>
              <a:r>
                <a:rPr lang="en-GB" sz="40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Scientific Case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9DE95386-71B5-40A5-D6A1-FBA8068BAF15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3203731"/>
              <a:ext cx="7963518" cy="8181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numCol="1" spcCol="38100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indent="4572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6576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42672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48768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54864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Francesco Stellato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On behalf of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Working Area 8</a:t>
              </a:r>
              <a:endParaRPr lang="en-GB" sz="2800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</p:grpSp>
      <p:sp>
        <p:nvSpPr>
          <p:cNvPr id="4" name="Freeform 3" descr="A blue background with yellow stars  Description automatically generated with low confidence">
            <a:extLst>
              <a:ext uri="{FF2B5EF4-FFF2-40B4-BE49-F238E27FC236}">
                <a16:creationId xmlns:a16="http://schemas.microsoft.com/office/drawing/2014/main" id="{FC243C57-3F4E-8A92-5C10-D978C7EFD7AD}"/>
              </a:ext>
            </a:extLst>
          </p:cNvPr>
          <p:cNvSpPr/>
          <p:nvPr/>
        </p:nvSpPr>
        <p:spPr>
          <a:xfrm>
            <a:off x="534197" y="5979609"/>
            <a:ext cx="815724" cy="540000"/>
          </a:xfrm>
          <a:custGeom>
            <a:avLst/>
            <a:gdLst/>
            <a:ahLst/>
            <a:cxnLst/>
            <a:rect l="l" t="t" r="r" b="b"/>
            <a:pathLst>
              <a:path w="815724" h="540000">
                <a:moveTo>
                  <a:pt x="0" y="0"/>
                </a:moveTo>
                <a:lnTo>
                  <a:pt x="815724" y="0"/>
                </a:lnTo>
                <a:lnTo>
                  <a:pt x="815724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" b="-9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40FA1B7-5D18-B55E-47CF-BCDFA7DC8B43}"/>
              </a:ext>
            </a:extLst>
          </p:cNvPr>
          <p:cNvSpPr txBox="1"/>
          <p:nvPr/>
        </p:nvSpPr>
        <p:spPr>
          <a:xfrm>
            <a:off x="1424848" y="6007478"/>
            <a:ext cx="33490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39"/>
              </a:lnSpc>
            </a:pPr>
            <a:r>
              <a:rPr lang="en-US" sz="1200" spc="11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project has received funding from the European Union´s Horizon Europe research and innovation program under grant agreement No. 101079773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13CBF-C0A3-974C-06EC-0B493B2DC357}"/>
              </a:ext>
            </a:extLst>
          </p:cNvPr>
          <p:cNvSpPr txBox="1"/>
          <p:nvPr/>
        </p:nvSpPr>
        <p:spPr>
          <a:xfrm>
            <a:off x="7171980" y="6015945"/>
            <a:ext cx="40341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 TDR Review Committee Meeting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June 16-18, 2025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353CB-9FA5-9634-12B2-A892CBBA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E3434-7404-94D1-2FC6-856F0B56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Techniques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3B129-AE56-8448-EA46-8D7B6B8DDA9C}"/>
              </a:ext>
            </a:extLst>
          </p:cNvPr>
          <p:cNvSpPr txBox="1"/>
          <p:nvPr/>
        </p:nvSpPr>
        <p:spPr>
          <a:xfrm>
            <a:off x="488055" y="1350850"/>
            <a:ext cx="59719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C00000"/>
                </a:solidFill>
              </a:rPr>
              <a:t>Future developments</a:t>
            </a:r>
          </a:p>
          <a:p>
            <a:pPr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X-ray Emission Spectroscopy (XES</a:t>
            </a:r>
            <a:r>
              <a:rPr lang="en-GB" sz="2400" dirty="0">
                <a:solidFill>
                  <a:srgbClr val="002060"/>
                </a:solidFill>
              </a:rPr>
              <a:t>) and advanced photon spectroscopies.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Photoemission Spectroscopy:</a:t>
            </a:r>
            <a:endParaRPr lang="en-GB" sz="24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High-resolution chemical/electronic state mapping with monochromatic FEL.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37B6A5D-2141-95A6-2FF9-A3E6F3EF2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60" y="1773397"/>
            <a:ext cx="2391306" cy="1915639"/>
          </a:xfrm>
          <a:prstGeom prst="rect">
            <a:avLst/>
          </a:prstGeom>
        </p:spPr>
      </p:pic>
      <p:pic>
        <p:nvPicPr>
          <p:cNvPr id="1026" name="Picture 2" descr="Angle-Resolved Photoemission Spectroscopy | Harter Lab | Materials  Department | UC Santa Barbara">
            <a:extLst>
              <a:ext uri="{FF2B5EF4-FFF2-40B4-BE49-F238E27FC236}">
                <a16:creationId xmlns:a16="http://schemas.microsoft.com/office/drawing/2014/main" id="{23600511-4E86-1EA9-6628-931ED8EA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 b="22622"/>
          <a:stretch>
            <a:fillRect/>
          </a:stretch>
        </p:blipFill>
        <p:spPr bwMode="auto">
          <a:xfrm>
            <a:off x="8566679" y="4264154"/>
            <a:ext cx="3172487" cy="19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 ">
            <a:extLst>
              <a:ext uri="{FF2B5EF4-FFF2-40B4-BE49-F238E27FC236}">
                <a16:creationId xmlns:a16="http://schemas.microsoft.com/office/drawing/2014/main" id="{0812C22E-716B-35EC-75D6-ADB821AB7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66" y="1773397"/>
            <a:ext cx="3400542" cy="191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6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30429-0CE2-311B-FD45-A86924C5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17EE-D7E6-5B27-08AE-C34EB9A9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Planned Actions:</a:t>
            </a:r>
            <a:br>
              <a:rPr lang="en-GB" sz="2800" dirty="0"/>
            </a:br>
            <a:r>
              <a:rPr lang="en-GB" sz="2800" dirty="0"/>
              <a:t>  (What will be done, by when.)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142038-5255-8258-1C66-4B67C0B2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 err="1">
                <a:solidFill>
                  <a:srgbClr val="002060"/>
                </a:solidFill>
              </a:rPr>
              <a:t>Enrich</a:t>
            </a:r>
            <a:r>
              <a:rPr lang="it-IT" sz="2400" dirty="0">
                <a:solidFill>
                  <a:srgbClr val="002060"/>
                </a:solidFill>
              </a:rPr>
              <a:t> the </a:t>
            </a:r>
            <a:r>
              <a:rPr lang="it-IT" sz="2400" b="1" dirty="0" err="1">
                <a:solidFill>
                  <a:srgbClr val="002060"/>
                </a:solidFill>
              </a:rPr>
              <a:t>scientific</a:t>
            </a:r>
            <a:r>
              <a:rPr lang="it-IT" sz="2400" b="1" dirty="0">
                <a:solidFill>
                  <a:srgbClr val="002060"/>
                </a:solidFill>
              </a:rPr>
              <a:t> case </a:t>
            </a:r>
            <a:r>
              <a:rPr lang="it-IT" sz="2400" dirty="0">
                <a:solidFill>
                  <a:srgbClr val="002060"/>
                </a:solidFill>
              </a:rPr>
              <a:t>by </a:t>
            </a:r>
            <a:r>
              <a:rPr lang="it-IT" sz="2400" dirty="0" err="1">
                <a:solidFill>
                  <a:srgbClr val="002060"/>
                </a:solidFill>
              </a:rPr>
              <a:t>taking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into</a:t>
            </a:r>
            <a:r>
              <a:rPr lang="it-IT" sz="2400" dirty="0">
                <a:solidFill>
                  <a:srgbClr val="002060"/>
                </a:solidFill>
              </a:rPr>
              <a:t> account inputs from the </a:t>
            </a:r>
            <a:r>
              <a:rPr lang="it-IT" sz="2400" dirty="0" err="1">
                <a:solidFill>
                  <a:srgbClr val="002060"/>
                </a:solidFill>
              </a:rPr>
              <a:t>EuPRAXIA</a:t>
            </a:r>
            <a:r>
              <a:rPr lang="it-IT" sz="2400" dirty="0">
                <a:solidFill>
                  <a:srgbClr val="002060"/>
                </a:solidFill>
              </a:rPr>
              <a:t> community, and from the </a:t>
            </a:r>
            <a:r>
              <a:rPr lang="it-IT" sz="2400" dirty="0" err="1">
                <a:solidFill>
                  <a:srgbClr val="002060"/>
                </a:solidFill>
              </a:rPr>
              <a:t>various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photon</a:t>
            </a:r>
            <a:r>
              <a:rPr lang="it-IT" sz="2400" dirty="0">
                <a:solidFill>
                  <a:srgbClr val="002060"/>
                </a:solidFill>
              </a:rPr>
              <a:t> science users’ communities</a:t>
            </a:r>
          </a:p>
          <a:p>
            <a:pPr marL="0" indent="0"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en-IT" sz="2400" dirty="0">
              <a:solidFill>
                <a:srgbClr val="002060"/>
              </a:solidFill>
            </a:endParaRPr>
          </a:p>
          <a:p>
            <a:endParaRPr lang="en-IT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32917B-9E14-B844-61DC-54305522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65" y="3106874"/>
            <a:ext cx="576262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11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E082-18AA-A937-6118-729025F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BD4B03-9B77-13AA-982A-6715A060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Planned Actions:</a:t>
            </a:r>
            <a:br>
              <a:rPr lang="en-GB" sz="2800" dirty="0"/>
            </a:br>
            <a:r>
              <a:rPr lang="en-GB" sz="2800" dirty="0"/>
              <a:t>  (What will be done, by when.)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B0F9B4-C49C-0E6E-EC94-FC83CD4F4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90"/>
            <a:ext cx="10515600" cy="5001522"/>
          </a:xfrm>
        </p:spPr>
        <p:txBody>
          <a:bodyPr>
            <a:normAutofit lnSpcReduction="10000"/>
          </a:bodyPr>
          <a:lstStyle/>
          <a:p>
            <a:r>
              <a:rPr lang="it-IT" sz="2400" dirty="0" err="1">
                <a:solidFill>
                  <a:srgbClr val="002060"/>
                </a:solidFill>
              </a:rPr>
              <a:t>EuPRAXIA</a:t>
            </a:r>
            <a:r>
              <a:rPr lang="it-IT" sz="2400" dirty="0">
                <a:solidFill>
                  <a:srgbClr val="002060"/>
                </a:solidFill>
              </a:rPr>
              <a:t>-PP WP5 survey on users’ demands: </a:t>
            </a:r>
            <a:r>
              <a:rPr lang="it-IT" sz="2400" dirty="0" err="1">
                <a:solidFill>
                  <a:srgbClr val="002060"/>
                </a:solidFill>
              </a:rPr>
              <a:t>ongoing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analysis</a:t>
            </a:r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</a:rPr>
              <a:t>                Scientific area                                                      </a:t>
            </a:r>
            <a:r>
              <a:rPr lang="it-IT" sz="2400" dirty="0" err="1">
                <a:solidFill>
                  <a:srgbClr val="002060"/>
                </a:solidFill>
              </a:rPr>
              <a:t>Experimental</a:t>
            </a:r>
            <a:r>
              <a:rPr lang="it-IT" sz="2400" dirty="0">
                <a:solidFill>
                  <a:srgbClr val="002060"/>
                </a:solidFill>
              </a:rPr>
              <a:t> technique</a:t>
            </a:r>
            <a:endParaRPr lang="en-IT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en-IT" sz="2400" dirty="0">
              <a:solidFill>
                <a:srgbClr val="002060"/>
              </a:solidFill>
            </a:endParaRPr>
          </a:p>
          <a:p>
            <a:endParaRPr lang="en-IT" sz="24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F0B974-1203-D3B4-E862-31D35CD11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5139"/>
            <a:ext cx="5920226" cy="37595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462F9F-2C9E-1AFB-6FFC-8FD8BA88D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40" y="1795140"/>
            <a:ext cx="5530812" cy="37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B0DC9-089D-1197-6A8C-4C5076B9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05653-09F4-BCE7-E4C9-DD1E3AE6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5558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TDR</a:t>
            </a:r>
            <a:r>
              <a:rPr lang="en-US" sz="2400" dirty="0">
                <a:solidFill>
                  <a:srgbClr val="002060"/>
                </a:solidFill>
              </a:rPr>
              <a:t> is ready, but in the short-, mid- and long term can be enriched by: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lvl="1"/>
            <a:r>
              <a:rPr lang="en-US" sz="2100" dirty="0">
                <a:solidFill>
                  <a:srgbClr val="002060"/>
                </a:solidFill>
              </a:rPr>
              <a:t>Deepening ties with </a:t>
            </a:r>
            <a:r>
              <a:rPr lang="en-US" sz="2100" b="1" dirty="0">
                <a:solidFill>
                  <a:srgbClr val="002060"/>
                </a:solidFill>
              </a:rPr>
              <a:t>local</a:t>
            </a:r>
            <a:r>
              <a:rPr lang="en-US" sz="2100" dirty="0">
                <a:solidFill>
                  <a:srgbClr val="002060"/>
                </a:solidFill>
              </a:rPr>
              <a:t>, </a:t>
            </a:r>
            <a:r>
              <a:rPr lang="en-US" sz="2100" b="1" dirty="0">
                <a:solidFill>
                  <a:srgbClr val="002060"/>
                </a:solidFill>
              </a:rPr>
              <a:t>national</a:t>
            </a:r>
            <a:r>
              <a:rPr lang="en-US" sz="2100" dirty="0">
                <a:solidFill>
                  <a:srgbClr val="002060"/>
                </a:solidFill>
              </a:rPr>
              <a:t>, and </a:t>
            </a:r>
            <a:r>
              <a:rPr lang="en-US" sz="2100" b="1" dirty="0">
                <a:solidFill>
                  <a:srgbClr val="002060"/>
                </a:solidFill>
              </a:rPr>
              <a:t>international</a:t>
            </a:r>
            <a:r>
              <a:rPr lang="en-US" sz="2100" dirty="0">
                <a:solidFill>
                  <a:srgbClr val="002060"/>
                </a:solidFill>
              </a:rPr>
              <a:t> communities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lvl="1"/>
            <a:r>
              <a:rPr lang="en-US" sz="2100" dirty="0">
                <a:solidFill>
                  <a:srgbClr val="002060"/>
                </a:solidFill>
              </a:rPr>
              <a:t>Expanding the </a:t>
            </a:r>
            <a:r>
              <a:rPr lang="en-US" sz="2100" b="1" dirty="0">
                <a:solidFill>
                  <a:srgbClr val="002060"/>
                </a:solidFill>
              </a:rPr>
              <a:t>scientific reach </a:t>
            </a:r>
            <a:r>
              <a:rPr lang="en-US" sz="2100" dirty="0">
                <a:solidFill>
                  <a:srgbClr val="002060"/>
                </a:solidFill>
              </a:rPr>
              <a:t>of the various users’ communities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lvl="1"/>
            <a:r>
              <a:rPr lang="en-US" sz="2100" b="1" dirty="0">
                <a:solidFill>
                  <a:srgbClr val="002060"/>
                </a:solidFill>
              </a:rPr>
              <a:t>Strengthening the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b="1" dirty="0">
                <a:solidFill>
                  <a:srgbClr val="002060"/>
                </a:solidFill>
              </a:rPr>
              <a:t>partnerships</a:t>
            </a:r>
            <a:r>
              <a:rPr lang="en-US" sz="2100" dirty="0">
                <a:solidFill>
                  <a:srgbClr val="002060"/>
                </a:solidFill>
              </a:rPr>
              <a:t> with other FEL (and synchrotron radiation) facilities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225B23B-7F30-4EAD-7FF7-6B86EE56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Planned Actions:</a:t>
            </a:r>
            <a:br>
              <a:rPr lang="en-GB" sz="2800" dirty="0"/>
            </a:br>
            <a:r>
              <a:rPr lang="en-GB" sz="2800" dirty="0"/>
              <a:t>  (What will be done, by when.)</a:t>
            </a:r>
          </a:p>
        </p:txBody>
      </p:sp>
    </p:spTree>
    <p:extLst>
      <p:ext uri="{BB962C8B-B14F-4D97-AF65-F5344CB8AC3E}">
        <p14:creationId xmlns:p14="http://schemas.microsoft.com/office/powerpoint/2010/main" val="284234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4634-C59D-9173-4287-7728BFB2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89228-D8F0-B03B-7FB8-67AB8F9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My Area</a:t>
            </a:r>
            <a:r>
              <a:rPr lang="it-IT" dirty="0"/>
              <a:t> – Downstream of </a:t>
            </a:r>
            <a:r>
              <a:rPr lang="it-IT" dirty="0" err="1"/>
              <a:t>everything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68D00-31BD-10BA-6178-64583E1D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16" b="26000"/>
          <a:stretch/>
        </p:blipFill>
        <p:spPr>
          <a:xfrm>
            <a:off x="275587" y="1670859"/>
            <a:ext cx="11379570" cy="3735976"/>
          </a:xfrm>
          <a:prstGeom prst="rect">
            <a:avLst/>
          </a:prstGeom>
        </p:spPr>
      </p:pic>
      <p:sp>
        <p:nvSpPr>
          <p:cNvPr id="7" name="Doughnut 6">
            <a:extLst>
              <a:ext uri="{FF2B5EF4-FFF2-40B4-BE49-F238E27FC236}">
                <a16:creationId xmlns:a16="http://schemas.microsoft.com/office/drawing/2014/main" id="{4BD3E75E-F134-FEC5-D040-600661C81234}"/>
              </a:ext>
            </a:extLst>
          </p:cNvPr>
          <p:cNvSpPr/>
          <p:nvPr/>
        </p:nvSpPr>
        <p:spPr>
          <a:xfrm>
            <a:off x="10338890" y="1670859"/>
            <a:ext cx="942449" cy="80788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59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13646-973E-8B72-18CA-2B65014D9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B8CDF4-E683-A764-239D-33490AA0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1"/>
            <a:ext cx="7961747" cy="766576"/>
          </a:xfrm>
        </p:spPr>
        <p:txBody>
          <a:bodyPr/>
          <a:lstStyle/>
          <a:p>
            <a:r>
              <a:rPr lang="en-IT" sz="2800" dirty="0"/>
              <a:t>Describe your Chapter</a:t>
            </a:r>
            <a:endParaRPr lang="en-IT" dirty="0"/>
          </a:p>
        </p:txBody>
      </p:sp>
      <p:pic>
        <p:nvPicPr>
          <p:cNvPr id="5" name="Picture 4" descr="A list of energy and health&#10;&#10;AI-generated content may be incorrect.">
            <a:extLst>
              <a:ext uri="{FF2B5EF4-FFF2-40B4-BE49-F238E27FC236}">
                <a16:creationId xmlns:a16="http://schemas.microsoft.com/office/drawing/2014/main" id="{3A039F18-39F5-4AE6-1F67-834AC3F47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591"/>
          <a:stretch>
            <a:fillRect/>
          </a:stretch>
        </p:blipFill>
        <p:spPr>
          <a:xfrm>
            <a:off x="229501" y="1300925"/>
            <a:ext cx="9657363" cy="4680000"/>
          </a:xfrm>
          <a:prstGeom prst="rect">
            <a:avLst/>
          </a:prstGeom>
        </p:spPr>
      </p:pic>
      <p:sp>
        <p:nvSpPr>
          <p:cNvPr id="2" name="Right Brace 9">
            <a:extLst>
              <a:ext uri="{FF2B5EF4-FFF2-40B4-BE49-F238E27FC236}">
                <a16:creationId xmlns:a16="http://schemas.microsoft.com/office/drawing/2014/main" id="{50B44B14-0CAC-3428-6A11-FA7A4C1BEBDC}"/>
              </a:ext>
            </a:extLst>
          </p:cNvPr>
          <p:cNvSpPr/>
          <p:nvPr/>
        </p:nvSpPr>
        <p:spPr>
          <a:xfrm>
            <a:off x="9742147" y="1684470"/>
            <a:ext cx="383458" cy="914400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2B74D6C4-992A-D302-F37C-0007538B7151}"/>
              </a:ext>
            </a:extLst>
          </p:cNvPr>
          <p:cNvSpPr txBox="1"/>
          <p:nvPr/>
        </p:nvSpPr>
        <p:spPr>
          <a:xfrm>
            <a:off x="10081118" y="1875697"/>
            <a:ext cx="218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6" name="Right Brace 11">
            <a:extLst>
              <a:ext uri="{FF2B5EF4-FFF2-40B4-BE49-F238E27FC236}">
                <a16:creationId xmlns:a16="http://schemas.microsoft.com/office/drawing/2014/main" id="{F1B9B954-6BA2-ADEC-3206-E2500863F3A3}"/>
              </a:ext>
            </a:extLst>
          </p:cNvPr>
          <p:cNvSpPr/>
          <p:nvPr/>
        </p:nvSpPr>
        <p:spPr>
          <a:xfrm>
            <a:off x="9742147" y="2741776"/>
            <a:ext cx="383458" cy="1517355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163A0C4-22C3-CAD8-F100-103BDC17203D}"/>
              </a:ext>
            </a:extLst>
          </p:cNvPr>
          <p:cNvSpPr txBox="1"/>
          <p:nvPr/>
        </p:nvSpPr>
        <p:spPr>
          <a:xfrm>
            <a:off x="10155109" y="2809428"/>
            <a:ext cx="193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Main photon science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applications </a:t>
            </a:r>
          </a:p>
        </p:txBody>
      </p:sp>
      <p:sp>
        <p:nvSpPr>
          <p:cNvPr id="8" name="Right Brace 13">
            <a:extLst>
              <a:ext uri="{FF2B5EF4-FFF2-40B4-BE49-F238E27FC236}">
                <a16:creationId xmlns:a16="http://schemas.microsoft.com/office/drawing/2014/main" id="{5E803AD8-9518-4472-B5FA-1C72215BF6E0}"/>
              </a:ext>
            </a:extLst>
          </p:cNvPr>
          <p:cNvSpPr/>
          <p:nvPr/>
        </p:nvSpPr>
        <p:spPr>
          <a:xfrm>
            <a:off x="9703792" y="4279899"/>
            <a:ext cx="412962" cy="1200329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43456213-9559-6D9E-21CF-AB21B7431E46}"/>
              </a:ext>
            </a:extLst>
          </p:cNvPr>
          <p:cNvSpPr txBox="1"/>
          <p:nvPr/>
        </p:nvSpPr>
        <p:spPr>
          <a:xfrm>
            <a:off x="10189183" y="4443098"/>
            <a:ext cx="2434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Main photon experimental techniques</a:t>
            </a:r>
          </a:p>
        </p:txBody>
      </p:sp>
    </p:spTree>
    <p:extLst>
      <p:ext uri="{BB962C8B-B14F-4D97-AF65-F5344CB8AC3E}">
        <p14:creationId xmlns:p14="http://schemas.microsoft.com/office/powerpoint/2010/main" val="38997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15BDF2-45B2-5C06-4891-2D00D7C7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438314"/>
            <a:ext cx="1089323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Identify the most promising applications of the </a:t>
            </a:r>
            <a:r>
              <a:rPr lang="en-GB" sz="2400" b="1" dirty="0">
                <a:solidFill>
                  <a:srgbClr val="002060"/>
                </a:solidFill>
              </a:rPr>
              <a:t>AQUA</a:t>
            </a:r>
            <a:r>
              <a:rPr lang="en-GB" sz="2400" dirty="0">
                <a:solidFill>
                  <a:srgbClr val="002060"/>
                </a:solidFill>
              </a:rPr>
              <a:t> FEL in various fields: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 	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Condensed matter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Biophysics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Chemistry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Structural biology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Environmental sciences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Astrophysics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Geology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576-40BE-ADE1-42C2-FC52BFE1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Global Goals</a:t>
            </a:r>
            <a:endParaRPr lang="en-IT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7E11AA3-8508-C601-885A-223CAE8E5F39}"/>
              </a:ext>
            </a:extLst>
          </p:cNvPr>
          <p:cNvSpPr txBox="1">
            <a:spLocks/>
          </p:cNvSpPr>
          <p:nvPr/>
        </p:nvSpPr>
        <p:spPr>
          <a:xfrm>
            <a:off x="5727622" y="2877836"/>
            <a:ext cx="5481724" cy="1795141"/>
          </a:xfrm>
          <a:prstGeom prst="rect">
            <a:avLst/>
          </a:prstGeom>
          <a:ln w="76200" cmpd="sng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solidFill>
                  <a:srgbClr val="002060"/>
                </a:solidFill>
              </a:rPr>
              <a:t>AQUA key features</a:t>
            </a:r>
          </a:p>
          <a:p>
            <a:pPr marL="0" indent="0" algn="ctr">
              <a:buNone/>
            </a:pPr>
            <a:r>
              <a:rPr lang="en-GB" sz="2400" dirty="0">
                <a:solidFill>
                  <a:srgbClr val="002060"/>
                </a:solidFill>
              </a:rPr>
              <a:t>- Ultra-short pulses</a:t>
            </a:r>
          </a:p>
          <a:p>
            <a:pPr algn="ctr">
              <a:buFontTx/>
              <a:buChar char="-"/>
            </a:pPr>
            <a:r>
              <a:rPr lang="en-GB" sz="2400" dirty="0">
                <a:solidFill>
                  <a:srgbClr val="002060"/>
                </a:solidFill>
              </a:rPr>
              <a:t>High-brilliance </a:t>
            </a:r>
          </a:p>
          <a:p>
            <a:pPr algn="ctr">
              <a:buFontTx/>
              <a:buChar char="-"/>
            </a:pPr>
            <a:r>
              <a:rPr lang="en-GB" sz="2400" dirty="0">
                <a:solidFill>
                  <a:srgbClr val="002060"/>
                </a:solidFill>
              </a:rPr>
              <a:t>Soft X-ray wavelength</a:t>
            </a:r>
          </a:p>
        </p:txBody>
      </p:sp>
    </p:spTree>
    <p:extLst>
      <p:ext uri="{BB962C8B-B14F-4D97-AF65-F5344CB8AC3E}">
        <p14:creationId xmlns:p14="http://schemas.microsoft.com/office/powerpoint/2010/main" val="372060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C892-0DC2-6B02-FB85-BDA5A66E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F97F88-7913-FC05-4681-085A82E3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4" y="1438314"/>
            <a:ext cx="6745224" cy="4351338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Identify the </a:t>
            </a:r>
            <a:r>
              <a:rPr lang="en-GB" sz="2400" b="1" dirty="0">
                <a:solidFill>
                  <a:srgbClr val="002060"/>
                </a:solidFill>
              </a:rPr>
              <a:t>experimental techniques </a:t>
            </a:r>
            <a:r>
              <a:rPr lang="en-GB" sz="2400" dirty="0">
                <a:solidFill>
                  <a:srgbClr val="002060"/>
                </a:solidFill>
              </a:rPr>
              <a:t>that are compatible with and can benefit most from the </a:t>
            </a:r>
            <a:r>
              <a:rPr lang="en-GB" sz="2400" b="1" dirty="0">
                <a:solidFill>
                  <a:srgbClr val="002060"/>
                </a:solidFill>
              </a:rPr>
              <a:t>AQUA</a:t>
            </a:r>
            <a:r>
              <a:rPr lang="en-GB" sz="2400" dirty="0">
                <a:solidFill>
                  <a:srgbClr val="002060"/>
                </a:solidFill>
              </a:rPr>
              <a:t> femtosecond, high-brilliance, soft X-ray SASE pulses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Provide a </a:t>
            </a:r>
            <a:r>
              <a:rPr lang="en-GB" sz="2400" b="1" dirty="0">
                <a:solidFill>
                  <a:srgbClr val="002060"/>
                </a:solidFill>
              </a:rPr>
              <a:t>framework</a:t>
            </a:r>
            <a:r>
              <a:rPr lang="en-GB" sz="2400" dirty="0">
                <a:solidFill>
                  <a:srgbClr val="002060"/>
                </a:solidFill>
              </a:rPr>
              <a:t> to guide the </a:t>
            </a:r>
            <a:r>
              <a:rPr lang="en-GB" sz="2400" b="1" dirty="0">
                <a:solidFill>
                  <a:srgbClr val="002060"/>
                </a:solidFill>
              </a:rPr>
              <a:t>beamline</a:t>
            </a:r>
            <a:r>
              <a:rPr lang="en-GB" sz="2400" dirty="0">
                <a:solidFill>
                  <a:srgbClr val="002060"/>
                </a:solidFill>
              </a:rPr>
              <a:t> and </a:t>
            </a:r>
            <a:r>
              <a:rPr lang="en-GB" sz="2400" b="1" dirty="0">
                <a:solidFill>
                  <a:srgbClr val="002060"/>
                </a:solidFill>
              </a:rPr>
              <a:t>experimental </a:t>
            </a:r>
            <a:r>
              <a:rPr lang="en-GB" sz="2400" b="1" dirty="0" err="1">
                <a:solidFill>
                  <a:srgbClr val="002060"/>
                </a:solidFill>
              </a:rPr>
              <a:t>endstation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D6A68-DF2B-B1B2-544B-8810FA0B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Global Goals</a:t>
            </a:r>
            <a:endParaRPr lang="en-IT" dirty="0"/>
          </a:p>
        </p:txBody>
      </p:sp>
      <p:pic>
        <p:nvPicPr>
          <p:cNvPr id="8" name="Picture 7" descr="A diagram of a nuclear fusion&#10;&#10;AI-generated content may be incorrect.">
            <a:extLst>
              <a:ext uri="{FF2B5EF4-FFF2-40B4-BE49-F238E27FC236}">
                <a16:creationId xmlns:a16="http://schemas.microsoft.com/office/drawing/2014/main" id="{3D198625-5837-35FC-2149-1153C966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68" y="1522461"/>
            <a:ext cx="4879328" cy="40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24D4-A76E-8F77-291E-D42B466E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B9FFA5-DBA5-3AC7-BBAE-B0C821EC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60" y="963509"/>
            <a:ext cx="11451860" cy="4351338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Photon Science FEL Applications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lvl="1"/>
            <a:r>
              <a:rPr lang="en-GB" sz="2400" b="1" dirty="0">
                <a:solidFill>
                  <a:srgbClr val="002060"/>
                </a:solidFill>
              </a:rPr>
              <a:t>Renewable Energy Systems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Study charge transport in solar cells and photocatalysts.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Probe photocatalytic water splitting and pollutant breakdown.</a:t>
            </a: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1"/>
            <a:r>
              <a:rPr lang="en-GB" sz="2400" b="1" dirty="0">
                <a:solidFill>
                  <a:srgbClr val="002060"/>
                </a:solidFill>
              </a:rPr>
              <a:t>Warm Dense Matter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Investigate matter under extreme temperature and density.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Relevant for astrophysics and fusion research.</a:t>
            </a:r>
          </a:p>
          <a:p>
            <a:endParaRPr lang="en-IT" sz="240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74EA7F-D7B7-63EF-D481-9E216D5B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Global Goals</a:t>
            </a:r>
            <a:endParaRPr lang="en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B158B5-FB35-6B20-DFC6-C8C4743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6" y="3814373"/>
            <a:ext cx="2552294" cy="21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ndering of molecular structures suspended in a dark background.">
            <a:extLst>
              <a:ext uri="{FF2B5EF4-FFF2-40B4-BE49-F238E27FC236}">
                <a16:creationId xmlns:a16="http://schemas.microsoft.com/office/drawing/2014/main" id="{E0C71499-06AD-BC47-6EE9-3D69F116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6" y="1231971"/>
            <a:ext cx="2552294" cy="17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0B2F0-3538-DAE4-9D99-1FCF5138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995D45-10C2-5155-5829-2672C9C0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60" y="963509"/>
            <a:ext cx="11451860" cy="4351338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Photon Science FEL Applications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lvl="1"/>
            <a:r>
              <a:rPr lang="en-GB" sz="2400" b="1" dirty="0">
                <a:solidFill>
                  <a:srgbClr val="002060"/>
                </a:solidFill>
              </a:rPr>
              <a:t>Battery Technology and E-Mobility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Real-time studies of electrolyte decomposition, interfacial reactions.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Nonlinear spectroscopy of solid-state batteries.</a:t>
            </a: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2"/>
            <a:endParaRPr lang="en-GB" sz="2400" dirty="0">
              <a:solidFill>
                <a:srgbClr val="002060"/>
              </a:solidFill>
            </a:endParaRPr>
          </a:p>
          <a:p>
            <a:pPr lvl="1"/>
            <a:r>
              <a:rPr lang="en-GB" sz="2400" b="1" dirty="0">
                <a:solidFill>
                  <a:srgbClr val="002060"/>
                </a:solidFill>
              </a:rPr>
              <a:t>Structural Biology &amp; Health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Time-resolved imaging of living cells and biomolecular dynamics.</a:t>
            </a:r>
          </a:p>
          <a:p>
            <a:pPr lvl="2"/>
            <a:r>
              <a:rPr lang="en-GB" sz="2400" dirty="0">
                <a:solidFill>
                  <a:srgbClr val="002060"/>
                </a:solidFill>
              </a:rPr>
              <a:t>DNA damage, microbial </a:t>
            </a:r>
            <a:r>
              <a:rPr lang="en-GB" sz="2400" dirty="0" err="1">
                <a:solidFill>
                  <a:srgbClr val="002060"/>
                </a:solidFill>
              </a:rPr>
              <a:t>behavior</a:t>
            </a:r>
            <a:r>
              <a:rPr lang="en-GB" sz="2400" dirty="0">
                <a:solidFill>
                  <a:srgbClr val="002060"/>
                </a:solidFill>
              </a:rPr>
              <a:t>, astrochemistry simulations.</a:t>
            </a:r>
          </a:p>
          <a:p>
            <a:endParaRPr lang="en-IT" sz="240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3E6649-11DD-9DEF-9841-C1B95695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Global Goals</a:t>
            </a:r>
            <a:endParaRPr lang="en-IT" dirty="0"/>
          </a:p>
        </p:txBody>
      </p:sp>
      <p:pic>
        <p:nvPicPr>
          <p:cNvPr id="3074" name="Picture 2" descr="How DNA Works | HowStuffWorks">
            <a:extLst>
              <a:ext uri="{FF2B5EF4-FFF2-40B4-BE49-F238E27FC236}">
                <a16:creationId xmlns:a16="http://schemas.microsoft.com/office/drawing/2014/main" id="{49E488DC-A258-C57F-BBFF-44EA88B5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2753">
            <a:off x="9508712" y="4330057"/>
            <a:ext cx="2438407" cy="13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mergent and Evolving Battery Technologies | Technology Networks">
            <a:extLst>
              <a:ext uri="{FF2B5EF4-FFF2-40B4-BE49-F238E27FC236}">
                <a16:creationId xmlns:a16="http://schemas.microsoft.com/office/drawing/2014/main" id="{902B7766-AEA1-5E17-3FF1-56E8FE1BB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1" r="18496"/>
          <a:stretch>
            <a:fillRect/>
          </a:stretch>
        </p:blipFill>
        <p:spPr bwMode="auto">
          <a:xfrm>
            <a:off x="10461199" y="1233686"/>
            <a:ext cx="1466716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7AE4AF-D290-D375-60C2-B2FF66B3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Techniques</a:t>
            </a:r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8C0AB-423E-89FC-1A83-6503D979D9DB}"/>
              </a:ext>
            </a:extLst>
          </p:cNvPr>
          <p:cNvSpPr txBox="1"/>
          <p:nvPr/>
        </p:nvSpPr>
        <p:spPr>
          <a:xfrm>
            <a:off x="134111" y="1296385"/>
            <a:ext cx="106311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Day-one techniques</a:t>
            </a:r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Coherent Diffraction Imaging (CDI)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02060"/>
                </a:solidFill>
              </a:rPr>
              <a:t>Lensless</a:t>
            </a:r>
            <a:r>
              <a:rPr lang="en-GB" sz="2400" dirty="0">
                <a:solidFill>
                  <a:srgbClr val="002060"/>
                </a:solidFill>
              </a:rPr>
              <a:t> imaging of biological/non-crystalline samples.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“Diffraction-before-destruction” approach with fs pulses.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Single-particle imaging, pump–probe dynamics, 2D and 3D reconstructions.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X-ray Absorption Spectroscopy (XAS)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AQUA accessible energy range spans K, L and M edges, allowing XAS measurements on different elements.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“Ghost spectroscopy” and correlation-based methods—ideal for SASE FEL.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Time-resolved pump–probe studies of ultrafast processes.</a:t>
            </a:r>
          </a:p>
        </p:txBody>
      </p:sp>
      <p:pic>
        <p:nvPicPr>
          <p:cNvPr id="4" name="Picture 3" descr="A close-up of a computer generated image&#10;&#10;AI-generated content may be incorrect.">
            <a:extLst>
              <a:ext uri="{FF2B5EF4-FFF2-40B4-BE49-F238E27FC236}">
                <a16:creationId xmlns:a16="http://schemas.microsoft.com/office/drawing/2014/main" id="{4C73DCBB-AD1D-ADCC-572A-3A1D51A9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8115" r="42892" b="3052"/>
          <a:stretch>
            <a:fillRect/>
          </a:stretch>
        </p:blipFill>
        <p:spPr>
          <a:xfrm>
            <a:off x="9873276" y="1643063"/>
            <a:ext cx="2080599" cy="202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9CB0E6-50BA-48A1-BFE5-DAF9542D9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5" t="13521" r="9114" b="23829"/>
          <a:stretch/>
        </p:blipFill>
        <p:spPr>
          <a:xfrm>
            <a:off x="9873277" y="4011789"/>
            <a:ext cx="2080598" cy="20220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2160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09DE7-BB07-0696-4E82-9D5D4FDA6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A5273-BD6C-AA11-E1ED-BD2F444B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Techniques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4D066-BDE5-7B59-F8C7-762699645C32}"/>
              </a:ext>
            </a:extLst>
          </p:cNvPr>
          <p:cNvSpPr txBox="1"/>
          <p:nvPr/>
        </p:nvSpPr>
        <p:spPr>
          <a:xfrm>
            <a:off x="488054" y="1350850"/>
            <a:ext cx="117283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C00000"/>
                </a:solidFill>
              </a:rPr>
              <a:t>Operational phase</a:t>
            </a:r>
            <a:endParaRPr lang="en-GB" sz="2400" dirty="0">
              <a:solidFill>
                <a:srgbClr val="C0000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Ion Spectroscopy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Time-of-flight mass spectrometry,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Coulomb Explosion / Imaging / Fragmentation dynamics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GB" sz="2400" b="1" dirty="0">
                <a:solidFill>
                  <a:srgbClr val="002060"/>
                </a:solidFill>
              </a:rPr>
              <a:t>Time-Resolved Approaches (for all the experimental techniques)</a:t>
            </a:r>
            <a:endParaRPr lang="en-GB" sz="24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Laser–FEL pump–probe and split-and-delay schemes.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Capture of femtosecond reaction dynamics and transient states.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2A32AE-BF8C-F992-2DFF-57B6B881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3359" y="1213564"/>
            <a:ext cx="2372664" cy="23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film strip&#10;&#10;AI-generated content may be incorrect.">
            <a:extLst>
              <a:ext uri="{FF2B5EF4-FFF2-40B4-BE49-F238E27FC236}">
                <a16:creationId xmlns:a16="http://schemas.microsoft.com/office/drawing/2014/main" id="{B7B69AE8-5633-4FBA-A356-0337C012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28" y="4001084"/>
            <a:ext cx="2942795" cy="17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</Words>
  <Application>Microsoft Office PowerPoint</Application>
  <PresentationFormat>Widescreen</PresentationFormat>
  <Paragraphs>126</Paragraphs>
  <Slides>13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13</vt:i4>
      </vt:variant>
    </vt:vector>
  </HeadingPairs>
  <TitlesOfParts>
    <vt:vector size="31" baseType="lpstr">
      <vt:lpstr>Arial</vt:lpstr>
      <vt:lpstr>Arial Narrow</vt:lpstr>
      <vt:lpstr>Arial Rounded MT Bold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Open Sans Semibold</vt:lpstr>
      <vt:lpstr>Times New Roman</vt:lpstr>
      <vt:lpstr>Titillium</vt:lpstr>
      <vt:lpstr>Titillium Bd</vt:lpstr>
      <vt:lpstr>TT Rounds Condensed</vt:lpstr>
      <vt:lpstr>2_Tema di Office</vt:lpstr>
      <vt:lpstr>21_BasicWhite</vt:lpstr>
      <vt:lpstr>10_Office Theme</vt:lpstr>
      <vt:lpstr>Tema di Office</vt:lpstr>
      <vt:lpstr>Presentazione standard di PowerPoint</vt:lpstr>
      <vt:lpstr>My Area – Downstream of everything</vt:lpstr>
      <vt:lpstr>Describe your Chapter</vt:lpstr>
      <vt:lpstr>Global Goals</vt:lpstr>
      <vt:lpstr>Global Goals</vt:lpstr>
      <vt:lpstr>Global Goals</vt:lpstr>
      <vt:lpstr>Global Goals</vt:lpstr>
      <vt:lpstr>Experimental Techniques</vt:lpstr>
      <vt:lpstr>Experimental Techniques</vt:lpstr>
      <vt:lpstr>Experimental Techniques</vt:lpstr>
      <vt:lpstr>Planned Actions:   (What will be done, by when.)</vt:lpstr>
      <vt:lpstr>Planned Actions:   (What will be done, by when.)</vt:lpstr>
      <vt:lpstr>Planned Actions:   (What will be done, by when.)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Francesco Stellato</cp:lastModifiedBy>
  <cp:revision>3426</cp:revision>
  <cp:lastPrinted>2024-11-04T18:00:52Z</cp:lastPrinted>
  <dcterms:created xsi:type="dcterms:W3CDTF">2018-02-09T13:41:45Z</dcterms:created>
  <dcterms:modified xsi:type="dcterms:W3CDTF">2025-06-16T13:52:13Z</dcterms:modified>
</cp:coreProperties>
</file>