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  <p:sldMasterId id="2147484434" r:id="rId2"/>
    <p:sldMasterId id="2147484451" r:id="rId3"/>
    <p:sldMasterId id="2147484680" r:id="rId4"/>
    <p:sldMasterId id="2147484694" r:id="rId5"/>
  </p:sldMasterIdLst>
  <p:notesMasterIdLst>
    <p:notesMasterId r:id="rId15"/>
  </p:notesMasterIdLst>
  <p:handoutMasterIdLst>
    <p:handoutMasterId r:id="rId16"/>
  </p:handoutMasterIdLst>
  <p:sldIdLst>
    <p:sldId id="256" r:id="rId6"/>
    <p:sldId id="21345" r:id="rId7"/>
    <p:sldId id="21321" r:id="rId8"/>
    <p:sldId id="21354" r:id="rId9"/>
    <p:sldId id="21355" r:id="rId10"/>
    <p:sldId id="21352" r:id="rId11"/>
    <p:sldId id="21347" r:id="rId12"/>
    <p:sldId id="21348" r:id="rId13"/>
    <p:sldId id="21353" r:id="rId14"/>
  </p:sldIdLst>
  <p:sldSz cx="12192000" cy="6858000"/>
  <p:notesSz cx="6858000" cy="9144000"/>
  <p:defaultTextStyle>
    <a:defPPr>
      <a:defRPr lang="en-US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E81"/>
    <a:srgbClr val="FF40FF"/>
    <a:srgbClr val="4472C4"/>
    <a:srgbClr val="ED9E0B"/>
    <a:srgbClr val="2E3C88"/>
    <a:srgbClr val="4B568B"/>
    <a:srgbClr val="FCAF18"/>
    <a:srgbClr val="A5A5A5"/>
    <a:srgbClr val="A6A6A6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 autoAdjust="0"/>
    <p:restoredTop sz="91244" autoAdjust="0"/>
  </p:normalViewPr>
  <p:slideViewPr>
    <p:cSldViewPr snapToGrid="0">
      <p:cViewPr varScale="1">
        <p:scale>
          <a:sx n="58" d="100"/>
          <a:sy n="58" d="100"/>
        </p:scale>
        <p:origin x="1128" y="44"/>
      </p:cViewPr>
      <p:guideLst>
        <p:guide orient="horz" pos="799"/>
        <p:guide pos="3840"/>
      </p:guideLst>
    </p:cSldViewPr>
  </p:slideViewPr>
  <p:outlineViewPr>
    <p:cViewPr>
      <p:scale>
        <a:sx n="33" d="100"/>
        <a:sy n="33" d="100"/>
      </p:scale>
      <p:origin x="0" y="-6024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8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F89D-A3A4-4F4A-8B3A-BDFEE8D51E21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C3D72-4BAD-5547-87BC-5CB700B474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2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95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815413" y="23190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780795" y="5517233"/>
            <a:ext cx="8534400" cy="50405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Name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913433" y="5543867"/>
            <a:ext cx="8534400" cy="4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335360" y="6165304"/>
            <a:ext cx="1142526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Sottotitolo 2"/>
          <p:cNvSpPr txBox="1">
            <a:spLocks/>
          </p:cNvSpPr>
          <p:nvPr userDrawn="1"/>
        </p:nvSpPr>
        <p:spPr>
          <a:xfrm>
            <a:off x="1913433" y="6237312"/>
            <a:ext cx="85344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On behalf of SPARC_LAB collaboration</a:t>
            </a:r>
          </a:p>
          <a:p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25412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3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74017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3047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50"/>
            </a:lvl1pPr>
          </a:lstStyle>
          <a:p>
            <a:r>
              <a:t>Argomenti del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1291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0403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3"/>
            <a:ext cx="10985500" cy="3620793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142101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5012" y="5337727"/>
            <a:ext cx="10100027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Attribuzione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876962" y="2469930"/>
            <a:ext cx="10438077" cy="1918141"/>
          </a:xfrm>
          <a:prstGeom prst="rect">
            <a:avLst/>
          </a:prstGeom>
        </p:spPr>
        <p:txBody>
          <a:bodyPr numCol="1" spcCol="38100"/>
          <a:lstStyle>
            <a:lvl1pPr marL="234950" indent="-150438">
              <a:spcBef>
                <a:spcPts val="0"/>
              </a:spcBef>
              <a:buSzTx/>
              <a:buNone/>
              <a:defRPr sz="425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“Citazione degna di nota”</a:t>
            </a:r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9478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iotola di insalata con riso saltato, uova sode e bacchette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Ciotola con frittelle al salmone, insalata e humm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Pappardelle con burro al prezzemolo, nocciole tostate e scaglie di parmigiano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60872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2859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0"/>
          <p:cNvSpPr/>
          <p:nvPr/>
        </p:nvSpPr>
        <p:spPr>
          <a:xfrm>
            <a:off x="0" y="6462580"/>
            <a:ext cx="12192000" cy="401562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4800">
                <a:solidFill>
                  <a:srgbClr val="334186"/>
                </a:solidFill>
              </a:defRPr>
            </a:pPr>
            <a:endParaRPr sz="2400"/>
          </a:p>
        </p:txBody>
      </p:sp>
      <p:sp>
        <p:nvSpPr>
          <p:cNvPr id="14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294859" y="1043747"/>
            <a:ext cx="11560014" cy="5185641"/>
          </a:xfrm>
          <a:prstGeom prst="rect">
            <a:avLst/>
          </a:prstGeom>
        </p:spPr>
        <p:txBody>
          <a:bodyPr numCol="1" spcCol="38100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Rectangle 6"/>
          <p:cNvSpPr/>
          <p:nvPr/>
        </p:nvSpPr>
        <p:spPr>
          <a:xfrm>
            <a:off x="0" y="-20365"/>
            <a:ext cx="12192000" cy="803121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4800">
                <a:solidFill>
                  <a:srgbClr val="C6D9F1"/>
                </a:solidFill>
              </a:defRPr>
            </a:pPr>
            <a:endParaRPr sz="2400"/>
          </a:p>
        </p:txBody>
      </p:sp>
      <p:sp>
        <p:nvSpPr>
          <p:cNvPr id="14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391147" y="6604826"/>
            <a:ext cx="243656" cy="2410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5" y="83791"/>
            <a:ext cx="1421141" cy="61058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olo Testo"/>
          <p:cNvSpPr txBox="1">
            <a:spLocks noGrp="1"/>
          </p:cNvSpPr>
          <p:nvPr>
            <p:ph type="title"/>
          </p:nvPr>
        </p:nvSpPr>
        <p:spPr>
          <a:xfrm>
            <a:off x="2115129" y="-20365"/>
            <a:ext cx="7961748" cy="803123"/>
          </a:xfrm>
          <a:prstGeom prst="rect">
            <a:avLst/>
          </a:prstGeom>
        </p:spPr>
        <p:txBody>
          <a:bodyPr/>
          <a:lstStyle>
            <a:lvl1pPr algn="ctr">
              <a:defRPr sz="3200" spc="-85">
                <a:solidFill>
                  <a:srgbClr val="334186"/>
                </a:solidFill>
              </a:defRPr>
            </a:lvl1pPr>
          </a:lstStyle>
          <a:p>
            <a:r>
              <a:t>Titolo Testo</a:t>
            </a:r>
          </a:p>
        </p:txBody>
      </p:sp>
      <p:pic>
        <p:nvPicPr>
          <p:cNvPr id="14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017" y="100426"/>
            <a:ext cx="679857" cy="44914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9"/>
          <p:cNvSpPr txBox="1"/>
          <p:nvPr/>
        </p:nvSpPr>
        <p:spPr>
          <a:xfrm>
            <a:off x="11012836" y="490883"/>
            <a:ext cx="995148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sz="1100"/>
              <a:t>Horizon Europe</a:t>
            </a:r>
          </a:p>
        </p:txBody>
      </p:sp>
    </p:spTree>
    <p:extLst>
      <p:ext uri="{BB962C8B-B14F-4D97-AF65-F5344CB8AC3E}">
        <p14:creationId xmlns:p14="http://schemas.microsoft.com/office/powerpoint/2010/main" val="216571636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6" descr="Picture 6"/>
          <p:cNvPicPr>
            <a:picLocks noChangeAspect="1"/>
          </p:cNvPicPr>
          <p:nvPr/>
        </p:nvPicPr>
        <p:blipFill>
          <a:blip r:embed="rId2"/>
          <a:srcRect l="21586" t="3604" b="18162"/>
          <a:stretch>
            <a:fillRect/>
          </a:stretch>
        </p:blipFill>
        <p:spPr>
          <a:xfrm>
            <a:off x="-1" y="-294639"/>
            <a:ext cx="12192001" cy="7152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olo Testo"/>
          <p:cNvSpPr txBox="1">
            <a:spLocks noGrp="1"/>
          </p:cNvSpPr>
          <p:nvPr>
            <p:ph type="title"/>
          </p:nvPr>
        </p:nvSpPr>
        <p:spPr>
          <a:xfrm>
            <a:off x="3223487" y="1939633"/>
            <a:ext cx="7813968" cy="1043855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14400">
              <a:lnSpc>
                <a:spcPct val="90000"/>
              </a:lnSpc>
              <a:defRPr sz="4800" b="0" spc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58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2723" y="3153930"/>
            <a:ext cx="7813968" cy="812945"/>
          </a:xfrm>
          <a:prstGeom prst="rect">
            <a:avLst/>
          </a:prstGeom>
        </p:spPr>
        <p:txBody>
          <a:bodyPr lIns="91439" tIns="91439" rIns="91439" bIns="91439" numCol="1" spcCol="38100"/>
          <a:lstStyle>
            <a:lvl1pPr marL="0" indent="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286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4572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6858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9144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add author / institute and occasion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9" name="Rectangle 3"/>
          <p:cNvSpPr txBox="1"/>
          <p:nvPr/>
        </p:nvSpPr>
        <p:spPr>
          <a:xfrm>
            <a:off x="339659" y="376194"/>
            <a:ext cx="2696712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algn="l" defTabSz="914400">
              <a:defRPr sz="4800">
                <a:solidFill>
                  <a:srgbClr val="3399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EUROPEAN</a:t>
            </a:r>
          </a:p>
          <a:p>
            <a:pPr algn="l" defTabSz="9144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PLASMA RESEARCH</a:t>
            </a:r>
          </a:p>
          <a:p>
            <a:pPr algn="l" defTabSz="9144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ACCELERATOR WITH</a:t>
            </a:r>
          </a:p>
          <a:p>
            <a:pPr algn="l" defTabSz="9144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EXCELLENCE IN</a:t>
            </a:r>
          </a:p>
          <a:p>
            <a:pPr algn="l" defTabSz="9144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APPLICATIONS</a:t>
            </a:r>
          </a:p>
        </p:txBody>
      </p:sp>
      <p:pic>
        <p:nvPicPr>
          <p:cNvPr id="160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995" y="273553"/>
            <a:ext cx="2788152" cy="126123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70194" y="6171686"/>
            <a:ext cx="367406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3266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 sz="2800" b="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latin typeface="Helvetica Neue Light"/>
              </a:defRPr>
            </a:lvl2pPr>
            <a:lvl3pPr>
              <a:defRPr b="0">
                <a:latin typeface="Helvetica Neue Light"/>
              </a:defRPr>
            </a:lvl3pPr>
            <a:lvl4pPr>
              <a:defRPr b="0">
                <a:latin typeface="Helvetica Neue Light"/>
              </a:defRPr>
            </a:lvl4pPr>
            <a:lvl5pPr>
              <a:defRPr b="0">
                <a:latin typeface="Helvetica Neue Ligh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39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0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5" y="3153930"/>
            <a:ext cx="7813967" cy="812944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C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41" y="376194"/>
            <a:ext cx="27881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8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18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18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18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18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997" y="273555"/>
            <a:ext cx="2788151" cy="1261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29EB28-3979-4E23-B67B-4BD9DC678876}"/>
              </a:ext>
            </a:extLst>
          </p:cNvPr>
          <p:cNvSpPr/>
          <p:nvPr userDrawn="1"/>
        </p:nvSpPr>
        <p:spPr>
          <a:xfrm rot="5400000">
            <a:off x="1734098" y="3620994"/>
            <a:ext cx="115213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74909" y="6288044"/>
            <a:ext cx="330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600">
                <a:solidFill>
                  <a:schemeClr val="bg1"/>
                </a:solidFill>
              </a:rPr>
              <a:t>No. 101079773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D08789-6EA1-4445-B452-85ED00E5C105}"/>
              </a:ext>
            </a:extLst>
          </p:cNvPr>
          <p:cNvGrpSpPr/>
          <p:nvPr userDrawn="1"/>
        </p:nvGrpSpPr>
        <p:grpSpPr>
          <a:xfrm>
            <a:off x="442101" y="5210346"/>
            <a:ext cx="3736127" cy="853744"/>
            <a:chOff x="400753" y="5359778"/>
            <a:chExt cx="3736126" cy="853744"/>
          </a:xfrm>
        </p:grpSpPr>
        <p:pic>
          <p:nvPicPr>
            <p:cNvPr id="16" name="Picture 15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EB353F2C-276C-46A5-BFB4-EDBF3952D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072" y="5359778"/>
              <a:ext cx="539714" cy="360000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B40DA2FC-500E-4637-AD7D-89070242F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53" y="5359778"/>
              <a:ext cx="539895" cy="3600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5B92E49D-42F5-4F3F-87B5-89E4F693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210" y="5359778"/>
              <a:ext cx="539714" cy="360000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">
              <a:extLst>
                <a:ext uri="{FF2B5EF4-FFF2-40B4-BE49-F238E27FC236}">
                  <a16:creationId xmlns:a16="http://schemas.microsoft.com/office/drawing/2014/main" id="{23025C6F-90C7-462A-8C0E-8079D07BC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348" y="5359778"/>
              <a:ext cx="539895" cy="360000"/>
            </a:xfrm>
            <a:prstGeom prst="rect">
              <a:avLst/>
            </a:prstGeom>
          </p:spPr>
        </p:pic>
        <p:pic>
          <p:nvPicPr>
            <p:cNvPr id="30" name="Picture 29" descr="Chart&#10;&#10;Description automatically generated">
              <a:extLst>
                <a:ext uri="{FF2B5EF4-FFF2-40B4-BE49-F238E27FC236}">
                  <a16:creationId xmlns:a16="http://schemas.microsoft.com/office/drawing/2014/main" id="{5EEF9B71-7283-4C50-AF40-4C42338F6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7667" y="5359778"/>
              <a:ext cx="539895" cy="360000"/>
            </a:xfrm>
            <a:prstGeom prst="rect">
              <a:avLst/>
            </a:prstGeom>
          </p:spPr>
        </p:pic>
        <p:pic>
          <p:nvPicPr>
            <p:cNvPr id="32" name="Picture 3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4181E05-6FC8-4FE7-96E3-22D4AE603C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6984" y="5359778"/>
              <a:ext cx="539895" cy="360000"/>
            </a:xfrm>
            <a:prstGeom prst="rect">
              <a:avLst/>
            </a:prstGeom>
          </p:spPr>
        </p:pic>
        <p:pic>
          <p:nvPicPr>
            <p:cNvPr id="34" name="Picture 3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B7B7ABD-7FF4-416E-82E5-F7D825396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53" y="5853522"/>
              <a:ext cx="539895" cy="360000"/>
            </a:xfrm>
            <a:prstGeom prst="rect">
              <a:avLst/>
            </a:prstGeom>
          </p:spPr>
        </p:pic>
        <p:pic>
          <p:nvPicPr>
            <p:cNvPr id="36" name="Picture 35" descr="Shape, rectangle&#10;&#10;Description automatically generated">
              <a:extLst>
                <a:ext uri="{FF2B5EF4-FFF2-40B4-BE49-F238E27FC236}">
                  <a16:creationId xmlns:a16="http://schemas.microsoft.com/office/drawing/2014/main" id="{0E6B17BD-38E6-40E8-81B9-61656C20C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072" y="5853522"/>
              <a:ext cx="539895" cy="360000"/>
            </a:xfrm>
            <a:prstGeom prst="rect">
              <a:avLst/>
            </a:prstGeom>
          </p:spPr>
        </p:pic>
        <p:pic>
          <p:nvPicPr>
            <p:cNvPr id="38" name="Picture 3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FBA9081-7D6A-4386-BE99-3B9915CAF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710" y="5853522"/>
              <a:ext cx="539895" cy="360000"/>
            </a:xfrm>
            <a:prstGeom prst="rect">
              <a:avLst/>
            </a:prstGeom>
          </p:spPr>
        </p:pic>
        <p:pic>
          <p:nvPicPr>
            <p:cNvPr id="40" name="Picture 3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F4B1B9E-9C34-41AA-BA3F-19A5FC834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8029" y="5853522"/>
              <a:ext cx="539714" cy="360000"/>
            </a:xfrm>
            <a:prstGeom prst="rect">
              <a:avLst/>
            </a:prstGeom>
          </p:spPr>
        </p:pic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DAFE8E6F-FDE1-40AB-A91E-75B4752808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391" y="5853522"/>
              <a:ext cx="539895" cy="360000"/>
            </a:xfrm>
            <a:prstGeom prst="rect">
              <a:avLst/>
            </a:prstGeom>
          </p:spPr>
        </p:pic>
        <p:pic>
          <p:nvPicPr>
            <p:cNvPr id="44" name="Picture 43" descr="Background pattern&#10;&#10;Description automatically generated">
              <a:extLst>
                <a:ext uri="{FF2B5EF4-FFF2-40B4-BE49-F238E27FC236}">
                  <a16:creationId xmlns:a16="http://schemas.microsoft.com/office/drawing/2014/main" id="{6DC76842-022A-455A-913E-9A58E2CB9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165" y="5853522"/>
              <a:ext cx="539714" cy="360000"/>
            </a:xfrm>
            <a:prstGeom prst="rect">
              <a:avLst/>
            </a:prstGeom>
          </p:spPr>
        </p:pic>
      </p:grpSp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3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4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91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8" y="-272186"/>
            <a:ext cx="7961747" cy="1325563"/>
          </a:xfrm>
        </p:spPr>
        <p:txBody>
          <a:bodyPr>
            <a:normAutofit/>
          </a:bodyPr>
          <a:lstStyle>
            <a:lvl1pPr algn="ctr">
              <a:defRPr sz="2625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4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R. Assmann - EuAPS Kickoff - 28 Feb 2023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941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703907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30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61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69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15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54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11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0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Titolo 1"/>
          <p:cNvSpPr txBox="1">
            <a:spLocks/>
          </p:cNvSpPr>
          <p:nvPr userDrawn="1"/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sz="2800"/>
          </a:p>
        </p:txBody>
      </p:sp>
      <p:sp>
        <p:nvSpPr>
          <p:cNvPr id="9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0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35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07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B000E7-4207-12B4-F83E-BB9A78780B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54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70D01B9-98A4-9D3B-A128-6BDDA26E4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49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142892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264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077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040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82166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84035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3094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5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6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14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653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871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910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5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7" y="6371740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376587" y="6349997"/>
            <a:ext cx="7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8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5" y="6365386"/>
            <a:ext cx="1344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Cianchi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135677-35EC-CA53-8C9E-39ADE7AAD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2" y="250694"/>
            <a:ext cx="1822265" cy="5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1958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0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7" y="1939641"/>
            <a:ext cx="7813967" cy="1043855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31" y="3153931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47" y="376193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003" y="273561"/>
            <a:ext cx="2788151" cy="12612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02493" y="6439389"/>
            <a:ext cx="3309467" cy="33855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No 653782.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0846F4-509B-4FA4-A3BB-D53C82698E9F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11" y="6453036"/>
            <a:ext cx="472111" cy="28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620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80"/>
            <a:ext cx="12192000" cy="40156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5"/>
            <a:ext cx="12192000" cy="80312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92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1"/>
            <a:ext cx="1421141" cy="610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DBE863-E0D1-4AFD-ADD4-862FDCFD6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1892" y="183550"/>
            <a:ext cx="679856" cy="449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9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5" y="6462572"/>
            <a:ext cx="6544711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r>
              <a:rPr lang="en-GB"/>
              <a:t>R. Assmann &amp; M. Ferrario - TIARA - 19 Oct 2022</a:t>
            </a:r>
          </a:p>
        </p:txBody>
      </p:sp>
    </p:spTree>
    <p:extLst>
      <p:ext uri="{BB962C8B-B14F-4D97-AF65-F5344CB8AC3E}">
        <p14:creationId xmlns:p14="http://schemas.microsoft.com/office/powerpoint/2010/main" val="95819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98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70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65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12352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3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9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5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270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21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249"/>
            <a:ext cx="2111379" cy="539751"/>
          </a:xfrm>
          <a:prstGeom prst="rect">
            <a:avLst/>
          </a:prstGeom>
        </p:spPr>
      </p:pic>
      <p:pic>
        <p:nvPicPr>
          <p:cNvPr id="8" name="Picture 2" descr="Image result for clf logo laser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9473" y="136341"/>
            <a:ext cx="770021" cy="752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3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 e lime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250" y="5804955"/>
            <a:ext cx="10985500" cy="558477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705408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otola con frittelle al salmone, insalata e humm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0679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5947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4889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603250" y="2124252"/>
            <a:ext cx="4889500" cy="4128316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62" name="Pappardelle con burro al prezzemolo, nocciole tostate e scaglie di parmigiano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46714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3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0.jp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3233-28A5-4BE6-9ECF-91943AB1B905}" type="datetimeFigureOut">
              <a:rPr lang="en-US" smtClean="0"/>
              <a:t>6/17/2025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0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 dirty="0"/>
          </a:p>
        </p:txBody>
      </p:sp>
      <p:sp>
        <p:nvSpPr>
          <p:cNvPr id="4" name="Titolo Testo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7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86349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  <p:sldLayoutId id="2147484449" r:id="rId14"/>
    <p:sldLayoutId id="2147484450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R. </a:t>
            </a:r>
            <a:r>
              <a:rPr lang="en-GB" dirty="0" err="1"/>
              <a:t>Assmann</a:t>
            </a:r>
            <a:r>
              <a:rPr lang="en-GB" dirty="0"/>
              <a:t> - EuAPS </a:t>
            </a:r>
            <a:r>
              <a:rPr lang="en-GB" dirty="0" err="1"/>
              <a:t>Kickoff</a:t>
            </a:r>
            <a:r>
              <a:rPr lang="en-GB" dirty="0"/>
              <a:t>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E02D7F-D305-1A25-E550-CE108B0614D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39" y="62737"/>
            <a:ext cx="1572931" cy="8648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9AE9434-113A-1FB8-6529-223D44E88F9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  <p:sldLayoutId id="2147484693" r:id="rId13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48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dt="0"/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6F93EE-4C28-9D71-8994-C9801F35A90F}"/>
              </a:ext>
            </a:extLst>
          </p:cNvPr>
          <p:cNvGrpSpPr/>
          <p:nvPr/>
        </p:nvGrpSpPr>
        <p:grpSpPr>
          <a:xfrm>
            <a:off x="2102923" y="2251494"/>
            <a:ext cx="9005451" cy="1921530"/>
            <a:chOff x="3471990" y="2100371"/>
            <a:chExt cx="7963518" cy="1921530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858D7EB2-A12D-B475-1B27-469ED296966C}"/>
                </a:ext>
              </a:extLst>
            </p:cNvPr>
            <p:cNvSpPr txBox="1">
              <a:spLocks/>
            </p:cNvSpPr>
            <p:nvPr/>
          </p:nvSpPr>
          <p:spPr>
            <a:xfrm>
              <a:off x="3471990" y="2100371"/>
              <a:ext cx="7820025" cy="9741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20" tIns="45720" rIns="45720" bIns="45720" anchor="b">
              <a:noAutofit/>
            </a:bodyPr>
            <a:lstStyle>
              <a:lvl1pPr marL="0" marR="0" indent="0" algn="l" defTabSz="18288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600" b="0" i="0" u="none" strike="noStrike" cap="none" spc="0" baseline="0">
                  <a:solidFill>
                    <a:srgbClr val="FFFFFF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1pPr>
              <a:lvl2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2pPr>
              <a:lvl3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3pPr>
              <a:lvl4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4pPr>
              <a:lvl5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5pPr>
              <a:lvl6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algn="ctr" defTabSz="914400">
                <a:defRPr/>
              </a:pPr>
              <a:r>
                <a:rPr lang="en-US" sz="4000" b="1" noProof="0" dirty="0">
                  <a:solidFill>
                    <a:prstClr val="white"/>
                  </a:solidFill>
                  <a:ea typeface="Helvetica Neue"/>
                  <a:cs typeface="Helvetica Neue"/>
                </a:rPr>
                <a:t>Chapter 13: Diagnostics</a:t>
              </a: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9DE95386-71B5-40A5-D6A1-FBA8068BAF15}"/>
                </a:ext>
              </a:extLst>
            </p:cNvPr>
            <p:cNvSpPr txBox="1">
              <a:spLocks/>
            </p:cNvSpPr>
            <p:nvPr/>
          </p:nvSpPr>
          <p:spPr>
            <a:xfrm>
              <a:off x="3471990" y="3203731"/>
              <a:ext cx="7963518" cy="81817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20" tIns="45720" rIns="45720" bIns="45720" numCol="1" spcCol="38100">
              <a:noAutofit/>
            </a:bodyPr>
            <a:lstStyle>
              <a:lvl1pPr marL="0" marR="0" indent="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4572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2pPr>
              <a:lvl3pPr marL="0" marR="0" indent="9144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3pPr>
              <a:lvl4pPr marL="0" marR="0" indent="13716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4pPr>
              <a:lvl5pPr marL="0" marR="0" indent="18288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5pPr>
              <a:lvl6pPr marL="36576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42672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48768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54864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lvl="0" algn="ctr" defTabSz="457200">
                <a:spcBef>
                  <a:spcPts val="500"/>
                </a:spcBef>
                <a:defRPr/>
              </a:pPr>
              <a:r>
                <a:rPr lang="en-US" sz="1800" noProof="0" dirty="0">
                  <a:solidFill>
                    <a:schemeClr val="bg1"/>
                  </a:solidFill>
                  <a:ea typeface="+mn-ea"/>
                  <a:cs typeface="+mn-cs"/>
                </a:rPr>
                <a:t>L. </a:t>
              </a:r>
              <a:r>
                <a:rPr lang="en-US" sz="1800" noProof="0" dirty="0" err="1">
                  <a:solidFill>
                    <a:schemeClr val="bg1"/>
                  </a:solidFill>
                  <a:ea typeface="+mn-ea"/>
                  <a:cs typeface="+mn-cs"/>
                </a:rPr>
                <a:t>Avaldi</a:t>
              </a:r>
              <a:r>
                <a:rPr lang="en-US" sz="1800" noProof="0" dirty="0">
                  <a:solidFill>
                    <a:schemeClr val="bg1"/>
                  </a:solidFill>
                  <a:ea typeface="+mn-ea"/>
                  <a:cs typeface="+mn-cs"/>
                </a:rPr>
                <a:t>, A. Biagioni, P. </a:t>
              </a:r>
              <a:r>
                <a:rPr lang="en-US" sz="1800" noProof="0" dirty="0" err="1">
                  <a:solidFill>
                    <a:schemeClr val="bg1"/>
                  </a:solidFill>
                  <a:ea typeface="+mn-ea"/>
                  <a:cs typeface="+mn-cs"/>
                </a:rPr>
                <a:t>Bolognesir</a:t>
              </a:r>
              <a:r>
                <a:rPr lang="en-US" sz="1800" noProof="0" dirty="0">
                  <a:solidFill>
                    <a:schemeClr val="bg1"/>
                  </a:solidFill>
                  <a:ea typeface="+mn-ea"/>
                  <a:cs typeface="+mn-cs"/>
                </a:rPr>
                <a:t> L. Carlini, J. Chiarinelli, A. Cianchi, M. Del Franco, F. </a:t>
              </a:r>
              <a:r>
                <a:rPr lang="en-US" sz="1800" noProof="0" dirty="0" err="1">
                  <a:solidFill>
                    <a:schemeClr val="bg1"/>
                  </a:solidFill>
                  <a:ea typeface="+mn-ea"/>
                  <a:cs typeface="+mn-cs"/>
                </a:rPr>
                <a:t>Demurtas</a:t>
              </a:r>
              <a:r>
                <a:rPr lang="en-US" sz="1800" noProof="0" dirty="0">
                  <a:solidFill>
                    <a:schemeClr val="bg1"/>
                  </a:solidFill>
                  <a:ea typeface="+mn-ea"/>
                  <a:cs typeface="+mn-cs"/>
                </a:rPr>
                <a:t>, A. Esposito, M. Ferrario, G. Franzini, </a:t>
              </a:r>
              <a:r>
                <a:rPr lang="en-US" sz="1800" noProof="0" dirty="0">
                  <a:solidFill>
                    <a:schemeClr val="bg1"/>
                  </a:solidFill>
                </a:rPr>
                <a:t>F. </a:t>
              </a:r>
              <a:r>
                <a:rPr lang="en-US" sz="1800" noProof="0" dirty="0" err="1">
                  <a:solidFill>
                    <a:schemeClr val="bg1"/>
                  </a:solidFill>
                </a:rPr>
                <a:t>Galdenzi</a:t>
              </a:r>
              <a:r>
                <a:rPr lang="en-US" sz="1800" noProof="0" dirty="0">
                  <a:solidFill>
                    <a:schemeClr val="bg1"/>
                  </a:solidFill>
                </a:rPr>
                <a:t> , </a:t>
              </a:r>
              <a:r>
                <a:rPr lang="en-US" sz="1800" noProof="0" dirty="0">
                  <a:solidFill>
                    <a:schemeClr val="bg1"/>
                  </a:solidFill>
                  <a:ea typeface="+mn-ea"/>
                  <a:cs typeface="+mn-cs"/>
                </a:rPr>
                <a:t>M. Galletti, A. Ghigo, L. Giannessi, A. Giribono, G. Latini, V. Lollo, S. Pioli, D. </a:t>
              </a:r>
              <a:r>
                <a:rPr lang="en-US" sz="1800" noProof="0" dirty="0" err="1">
                  <a:solidFill>
                    <a:schemeClr val="bg1"/>
                  </a:solidFill>
                  <a:ea typeface="+mn-ea"/>
                  <a:cs typeface="+mn-cs"/>
                </a:rPr>
                <a:t>Quartullo</a:t>
              </a:r>
              <a:r>
                <a:rPr lang="en-US" sz="1800" noProof="0" dirty="0">
                  <a:solidFill>
                    <a:schemeClr val="bg1"/>
                  </a:solidFill>
                  <a:ea typeface="+mn-ea"/>
                  <a:cs typeface="+mn-cs"/>
                </a:rPr>
                <a:t>, L. Sabbatini ,A. Stella, F. Stellato, C. Vaccarezza, A. Vannozzi, L. Verra, F. Villa,</a:t>
              </a:r>
            </a:p>
            <a:p>
              <a:pPr lvl="0" algn="ctr" defTabSz="457200">
                <a:spcBef>
                  <a:spcPts val="500"/>
                </a:spcBef>
                <a:defRPr/>
              </a:pPr>
              <a:r>
                <a:rPr lang="en-US" sz="1800" noProof="0" dirty="0">
                  <a:solidFill>
                    <a:schemeClr val="bg1"/>
                  </a:solidFill>
                  <a:ea typeface="+mn-ea"/>
                  <a:cs typeface="+mn-cs"/>
                </a:rPr>
                <a:t>INFN - </a:t>
              </a:r>
              <a:r>
                <a:rPr lang="en-US" sz="1800" noProof="0" dirty="0" err="1">
                  <a:solidFill>
                    <a:schemeClr val="bg1"/>
                  </a:solidFill>
                  <a:ea typeface="+mn-ea"/>
                  <a:cs typeface="+mn-cs"/>
                </a:rPr>
                <a:t>Laboratori</a:t>
              </a:r>
              <a:r>
                <a:rPr lang="en-US" sz="1800" noProof="0" dirty="0">
                  <a:solidFill>
                    <a:schemeClr val="bg1"/>
                  </a:solidFill>
                  <a:ea typeface="+mn-ea"/>
                  <a:cs typeface="+mn-cs"/>
                </a:rPr>
                <a:t> </a:t>
              </a:r>
              <a:r>
                <a:rPr lang="en-US" sz="1800" noProof="0" dirty="0" err="1">
                  <a:solidFill>
                    <a:schemeClr val="bg1"/>
                  </a:solidFill>
                  <a:ea typeface="+mn-ea"/>
                  <a:cs typeface="+mn-cs"/>
                </a:rPr>
                <a:t>Nazionali</a:t>
              </a:r>
              <a:r>
                <a:rPr lang="en-US" sz="1800" noProof="0" dirty="0">
                  <a:solidFill>
                    <a:schemeClr val="bg1"/>
                  </a:solidFill>
                  <a:ea typeface="+mn-ea"/>
                  <a:cs typeface="+mn-cs"/>
                </a:rPr>
                <a:t> di Frascati, Università </a:t>
              </a:r>
              <a:r>
                <a:rPr lang="en-US" sz="1800" noProof="0" dirty="0" err="1">
                  <a:solidFill>
                    <a:schemeClr val="bg1"/>
                  </a:solidFill>
                  <a:ea typeface="+mn-ea"/>
                  <a:cs typeface="+mn-cs"/>
                </a:rPr>
                <a:t>degli</a:t>
              </a:r>
              <a:r>
                <a:rPr lang="en-US" sz="1800" noProof="0" dirty="0">
                  <a:solidFill>
                    <a:schemeClr val="bg1"/>
                  </a:solidFill>
                  <a:ea typeface="+mn-ea"/>
                  <a:cs typeface="+mn-cs"/>
                </a:rPr>
                <a:t> Studi di Roma Tor Vergata and INFN, ISM-CNR, Area </a:t>
              </a:r>
              <a:r>
                <a:rPr lang="en-US" sz="1800" noProof="0" dirty="0" err="1">
                  <a:solidFill>
                    <a:schemeClr val="bg1"/>
                  </a:solidFill>
                  <a:ea typeface="+mn-ea"/>
                  <a:cs typeface="+mn-cs"/>
                </a:rPr>
                <a:t>della</a:t>
              </a:r>
              <a:r>
                <a:rPr lang="en-US" sz="1800" noProof="0" dirty="0">
                  <a:solidFill>
                    <a:schemeClr val="bg1"/>
                  </a:solidFill>
                  <a:ea typeface="+mn-ea"/>
                  <a:cs typeface="+mn-cs"/>
                </a:rPr>
                <a:t> </a:t>
              </a:r>
              <a:r>
                <a:rPr lang="en-US" sz="1800" noProof="0" dirty="0" err="1">
                  <a:solidFill>
                    <a:schemeClr val="bg1"/>
                  </a:solidFill>
                  <a:ea typeface="+mn-ea"/>
                  <a:cs typeface="+mn-cs"/>
                </a:rPr>
                <a:t>Ricerca</a:t>
              </a:r>
              <a:r>
                <a:rPr lang="en-US" sz="1800" noProof="0" dirty="0">
                  <a:solidFill>
                    <a:schemeClr val="bg1"/>
                  </a:solidFill>
                  <a:ea typeface="+mn-ea"/>
                  <a:cs typeface="+mn-cs"/>
                </a:rPr>
                <a:t> di Roma 1, Rome - Italy</a:t>
              </a:r>
            </a:p>
          </p:txBody>
        </p:sp>
      </p:grpSp>
      <p:sp>
        <p:nvSpPr>
          <p:cNvPr id="4" name="Freeform 3" descr="A blue background with yellow stars  Description automatically generated with low confidence">
            <a:extLst>
              <a:ext uri="{FF2B5EF4-FFF2-40B4-BE49-F238E27FC236}">
                <a16:creationId xmlns:a16="http://schemas.microsoft.com/office/drawing/2014/main" id="{FC243C57-3F4E-8A92-5C10-D978C7EFD7AD}"/>
              </a:ext>
            </a:extLst>
          </p:cNvPr>
          <p:cNvSpPr/>
          <p:nvPr/>
        </p:nvSpPr>
        <p:spPr>
          <a:xfrm>
            <a:off x="534197" y="5979609"/>
            <a:ext cx="815724" cy="540000"/>
          </a:xfrm>
          <a:custGeom>
            <a:avLst/>
            <a:gdLst/>
            <a:ahLst/>
            <a:cxnLst/>
            <a:rect l="l" t="t" r="r" b="b"/>
            <a:pathLst>
              <a:path w="815724" h="540000">
                <a:moveTo>
                  <a:pt x="0" y="0"/>
                </a:moveTo>
                <a:lnTo>
                  <a:pt x="815724" y="0"/>
                </a:lnTo>
                <a:lnTo>
                  <a:pt x="815724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6" b="-96"/>
            </a:stretch>
          </a:blipFill>
        </p:spPr>
        <p:txBody>
          <a:bodyPr/>
          <a:lstStyle/>
          <a:p>
            <a:endParaRPr lang="en-US" noProof="0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40FA1B7-5D18-B55E-47CF-BCDFA7DC8B43}"/>
              </a:ext>
            </a:extLst>
          </p:cNvPr>
          <p:cNvSpPr txBox="1"/>
          <p:nvPr/>
        </p:nvSpPr>
        <p:spPr>
          <a:xfrm>
            <a:off x="1424848" y="6007478"/>
            <a:ext cx="334903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9"/>
              </a:lnSpc>
            </a:pPr>
            <a:r>
              <a:rPr lang="en-US" sz="1200" spc="11" noProof="0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This project has received funding from the European Union´s Horizon Europe research and innovation program under grant agreement No. 101079773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13CBF-C0A3-974C-06EC-0B493B2DC357}"/>
              </a:ext>
            </a:extLst>
          </p:cNvPr>
          <p:cNvSpPr txBox="1"/>
          <p:nvPr/>
        </p:nvSpPr>
        <p:spPr>
          <a:xfrm>
            <a:off x="7171980" y="6015945"/>
            <a:ext cx="403413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000" noProof="0" dirty="0">
                <a:solidFill>
                  <a:srgbClr val="473E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 TDR Review Committee Meeting</a:t>
            </a:r>
            <a:endParaRPr lang="en-US" sz="1400" noProof="0" dirty="0">
              <a:solidFill>
                <a:srgbClr val="473E8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000" noProof="0" dirty="0">
                <a:solidFill>
                  <a:srgbClr val="473E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16-18, 2025</a:t>
            </a:r>
            <a:endParaRPr lang="en-US" sz="1400" noProof="0" dirty="0">
              <a:solidFill>
                <a:srgbClr val="473E8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54634-C59D-9173-4287-7728BFB27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B89228-D8F0-B03B-7FB8-67AB8F9C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Our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68D00-31BD-10BA-6178-64583E1D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316" b="26000"/>
          <a:stretch/>
        </p:blipFill>
        <p:spPr>
          <a:xfrm>
            <a:off x="275587" y="1670859"/>
            <a:ext cx="11379570" cy="373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373CC32F-9347-DAC4-3AE9-6D92D4DC5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774" y="1200151"/>
            <a:ext cx="6296025" cy="4976814"/>
          </a:xfrm>
        </p:spPr>
        <p:txBody>
          <a:bodyPr>
            <a:normAutofit fontScale="92500"/>
          </a:bodyPr>
          <a:lstStyle/>
          <a:p>
            <a:r>
              <a:rPr lang="en-US" noProof="0" dirty="0"/>
              <a:t>The diagnostics have been designed to </a:t>
            </a:r>
            <a:r>
              <a:rPr lang="en-US" b="1" noProof="0" dirty="0"/>
              <a:t>resolve and monitor every critical parameter of the electron beam and photon output</a:t>
            </a:r>
            <a:r>
              <a:rPr lang="en-US" noProof="0" dirty="0"/>
              <a:t>, while remaining fully compatible with the unique characteristics of X-band linac and plasma acceleration</a:t>
            </a:r>
          </a:p>
          <a:p>
            <a:pPr lvl="1"/>
            <a:r>
              <a:rPr lang="en-US" noProof="0" dirty="0"/>
              <a:t>Compact geometry</a:t>
            </a:r>
          </a:p>
          <a:p>
            <a:pPr lvl="1"/>
            <a:r>
              <a:rPr lang="en-US" noProof="0" dirty="0"/>
              <a:t>Precise control of the trajectory</a:t>
            </a:r>
          </a:p>
          <a:p>
            <a:pPr lvl="1"/>
            <a:r>
              <a:rPr lang="en-US" noProof="0" dirty="0"/>
              <a:t>Extensive knowledge of 6D beam phase space </a:t>
            </a:r>
          </a:p>
          <a:p>
            <a:pPr lvl="1"/>
            <a:r>
              <a:rPr lang="en-US" noProof="0" dirty="0"/>
              <a:t>Increased jitter</a:t>
            </a:r>
          </a:p>
          <a:p>
            <a:r>
              <a:rPr lang="en-US" noProof="0" dirty="0"/>
              <a:t> To remember: An accelerator is just as good as its diagnostics.</a:t>
            </a:r>
          </a:p>
          <a:p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0DD577-466C-BDE1-6092-1C2B4BF1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Diagnostics</a:t>
            </a:r>
            <a:endParaRPr lang="en-US" noProof="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549611B-3B4E-FF80-2E65-C7C009C38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87" y="1200150"/>
            <a:ext cx="388024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5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BB05E46-2935-B129-E66B-D9F8733C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9" y="-272186"/>
            <a:ext cx="8438571" cy="1325563"/>
          </a:xfrm>
        </p:spPr>
        <p:txBody>
          <a:bodyPr/>
          <a:lstStyle/>
          <a:p>
            <a:r>
              <a:rPr lang="en-US" noProof="0" dirty="0"/>
              <a:t>Parameters to measure, range and resolution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8E357E27-76D8-4773-142B-88807CAC1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545" y="1276050"/>
            <a:ext cx="8154538" cy="2152950"/>
          </a:xfr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241F770-480A-3DB9-29A4-8CBC739D6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248" y="3669258"/>
            <a:ext cx="8268854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0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546ED0C4-06AD-17CB-768A-4B5C070AC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405" y="4385656"/>
            <a:ext cx="6077699" cy="1754857"/>
          </a:xfrm>
        </p:spPr>
        <p:txBody>
          <a:bodyPr/>
          <a:lstStyle/>
          <a:p>
            <a:r>
              <a:rPr lang="en-GB" noProof="0" dirty="0"/>
              <a:t>Tables and mechanical drawings are shown for most of the components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A27D406-E787-8F87-574F-B291639E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Drawings</a:t>
            </a:r>
            <a:r>
              <a:rPr lang="it-IT" dirty="0"/>
              <a:t> and </a:t>
            </a:r>
            <a:r>
              <a:rPr lang="it-IT" dirty="0" err="1"/>
              <a:t>tables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187235D-CAC7-5C94-C608-6C91396DA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42" y="1157454"/>
            <a:ext cx="3270433" cy="435133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BAA7606-4953-BC72-DE5D-4A1602E23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774" y="1157454"/>
            <a:ext cx="4029637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0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7A20A0-1901-1E27-1D5D-4F27024E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50" y="-272186"/>
            <a:ext cx="9294470" cy="1325563"/>
          </a:xfrm>
        </p:spPr>
        <p:txBody>
          <a:bodyPr>
            <a:normAutofit/>
          </a:bodyPr>
          <a:lstStyle/>
          <a:p>
            <a:pPr algn="ctr" fontAlgn="ctr"/>
            <a:r>
              <a:rPr lang="en-US" sz="2800" noProof="0" dirty="0"/>
              <a:t>Achievements:</a:t>
            </a:r>
            <a:br>
              <a:rPr lang="en-US" sz="2800" noProof="0" dirty="0"/>
            </a:br>
            <a:r>
              <a:rPr lang="en-US" sz="2800" u="none" strike="noStrike" noProof="0" dirty="0">
                <a:solidFill>
                  <a:srgbClr val="0070C0"/>
                </a:solidFill>
                <a:effectLst/>
              </a:rPr>
              <a:t>Technological Readiness Level </a:t>
            </a:r>
            <a:r>
              <a:rPr lang="en-US" sz="2800" noProof="0" dirty="0">
                <a:solidFill>
                  <a:srgbClr val="0070C0"/>
                </a:solidFill>
              </a:rPr>
              <a:t>(Sub-Components) </a:t>
            </a:r>
            <a:endParaRPr lang="en-US" sz="2800" b="0" i="0" u="none" strike="noStrike" noProof="0" dirty="0">
              <a:solidFill>
                <a:srgbClr val="0070C0"/>
              </a:solidFill>
              <a:effectLst/>
              <a:latin typeface="Aptos Narrow" panose="020B00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2C3F42-7243-99DE-09EB-E680B5C86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400492"/>
              </p:ext>
            </p:extLst>
          </p:nvPr>
        </p:nvGraphicFramePr>
        <p:xfrm>
          <a:off x="337741" y="1312223"/>
          <a:ext cx="6006615" cy="4788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815">
                  <a:extLst>
                    <a:ext uri="{9D8B030D-6E8A-4147-A177-3AD203B41FA5}">
                      <a16:colId xmlns:a16="http://schemas.microsoft.com/office/drawing/2014/main" val="2549708162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234510333"/>
                    </a:ext>
                  </a:extLst>
                </a:gridCol>
                <a:gridCol w="4357512">
                  <a:extLst>
                    <a:ext uri="{9D8B030D-6E8A-4147-A177-3AD203B41FA5}">
                      <a16:colId xmlns:a16="http://schemas.microsoft.com/office/drawing/2014/main" val="459689667"/>
                    </a:ext>
                  </a:extLst>
                </a:gridCol>
              </a:tblGrid>
              <a:tr h="323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noProof="0" dirty="0">
                          <a:effectLst/>
                        </a:rPr>
                        <a:t>Sub - systems</a:t>
                      </a:r>
                      <a:endParaRPr lang="en-US" sz="1400" b="1" i="0" u="none" strike="noStrike" noProof="0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noProof="0" dirty="0">
                          <a:effectLst/>
                        </a:rPr>
                        <a:t>TRL</a:t>
                      </a:r>
                      <a:endParaRPr lang="en-US" sz="1400" b="1" i="0" u="none" strike="noStrike" noProof="0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noProof="0" dirty="0">
                          <a:effectLst/>
                        </a:rPr>
                        <a:t>Comments</a:t>
                      </a:r>
                      <a:endParaRPr lang="en-US" sz="1400" b="1" i="0" u="none" strike="noStrike" noProof="0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extLst>
                  <a:ext uri="{0D108BD9-81ED-4DB2-BD59-A6C34878D82A}">
                    <a16:rowId xmlns:a16="http://schemas.microsoft.com/office/drawing/2014/main" val="1821334404"/>
                  </a:ext>
                </a:extLst>
              </a:tr>
              <a:tr h="582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Integrated Current Transformer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Commercially available </a:t>
                      </a:r>
                      <a:endParaRPr lang="en-US" sz="1200" b="0" noProof="0" dirty="0">
                        <a:effectLst/>
                      </a:endParaRPr>
                    </a:p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(ICT Bergoz Instrumentation) </a:t>
                      </a:r>
                      <a:endParaRPr lang="en-US" sz="1200" b="0" noProof="0" dirty="0">
                        <a:effectLst/>
                      </a:endParaRPr>
                    </a:p>
                    <a:p>
                      <a:pPr algn="just" fontAlgn="ctr"/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699625964"/>
                  </a:ext>
                </a:extLst>
              </a:tr>
              <a:tr h="302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Stripline</a:t>
                      </a:r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 BPM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Prototype in SPARC_LAB linac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796027771"/>
                  </a:ext>
                </a:extLst>
              </a:tr>
              <a:tr h="302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Cavity BPM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Already used in PSI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2452760410"/>
                  </a:ext>
                </a:extLst>
              </a:tr>
              <a:tr h="582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View Screens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house design </a:t>
                      </a:r>
                    </a:p>
                    <a:p>
                      <a:r>
                        <a:rPr lang="en-US" sz="135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Already tested at SPARC </a:t>
                      </a:r>
                    </a:p>
                    <a:p>
                      <a:pPr algn="just" fontAlgn="ctr"/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884368239"/>
                  </a:ext>
                </a:extLst>
              </a:tr>
              <a:tr h="414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Emittance Measurements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Quadrupole scan + screen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627156218"/>
                  </a:ext>
                </a:extLst>
              </a:tr>
              <a:tr h="414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Energy Measurement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Dipole + screen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1461601666"/>
                  </a:ext>
                </a:extLst>
              </a:tr>
              <a:tr h="302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PolariX</a:t>
                      </a:r>
                      <a:endParaRPr lang="en-US" sz="1200" b="1" i="0" u="none" strike="noStrike" noProof="0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After injector and after plasma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345999797"/>
                  </a:ext>
                </a:extLst>
              </a:tr>
              <a:tr h="184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EOS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Operational at SPARC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896947973"/>
                  </a:ext>
                </a:extLst>
              </a:tr>
              <a:tr h="892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Coherent Radiation Monitor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Measurement of the coherent emission spectrum is a measurement of the form factor</a:t>
                      </a:r>
                      <a:b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Info on the longitudinal bunch distribution from the signal’s amplitude (</a:t>
                      </a:r>
                      <a:r>
                        <a:rPr lang="en-US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Pyrodetector</a:t>
                      </a: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) </a:t>
                      </a:r>
                    </a:p>
                    <a:p>
                      <a:pPr algn="l" fontAlgn="ctr"/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695250189"/>
                  </a:ext>
                </a:extLst>
              </a:tr>
              <a:tr h="414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Plasma Entrance Diagnostics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Design in the interaction chamber completed. 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2439124299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FF6CC484-7A3F-9613-60A3-8634245FC981}"/>
              </a:ext>
            </a:extLst>
          </p:cNvPr>
          <p:cNvSpPr txBox="1"/>
          <p:nvPr/>
        </p:nvSpPr>
        <p:spPr>
          <a:xfrm>
            <a:off x="337741" y="861016"/>
            <a:ext cx="280051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Electron Beam Diagnostics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D01CF5-0567-ECFA-06C8-08A6375BF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75514"/>
              </p:ext>
            </p:extLst>
          </p:nvPr>
        </p:nvGraphicFramePr>
        <p:xfrm>
          <a:off x="6499185" y="1312223"/>
          <a:ext cx="5564163" cy="5145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6592">
                  <a:extLst>
                    <a:ext uri="{9D8B030D-6E8A-4147-A177-3AD203B41FA5}">
                      <a16:colId xmlns:a16="http://schemas.microsoft.com/office/drawing/2014/main" val="2549708162"/>
                    </a:ext>
                  </a:extLst>
                </a:gridCol>
                <a:gridCol w="481037">
                  <a:extLst>
                    <a:ext uri="{9D8B030D-6E8A-4147-A177-3AD203B41FA5}">
                      <a16:colId xmlns:a16="http://schemas.microsoft.com/office/drawing/2014/main" val="2234510333"/>
                    </a:ext>
                  </a:extLst>
                </a:gridCol>
                <a:gridCol w="4036534">
                  <a:extLst>
                    <a:ext uri="{9D8B030D-6E8A-4147-A177-3AD203B41FA5}">
                      <a16:colId xmlns:a16="http://schemas.microsoft.com/office/drawing/2014/main" val="459689667"/>
                    </a:ext>
                  </a:extLst>
                </a:gridCol>
              </a:tblGrid>
              <a:tr h="316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noProof="0" dirty="0">
                          <a:effectLst/>
                        </a:rPr>
                        <a:t>Sub - systems</a:t>
                      </a:r>
                      <a:endParaRPr lang="en-US" sz="1400" b="1" i="0" u="none" strike="noStrike" noProof="0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noProof="0" dirty="0">
                          <a:effectLst/>
                        </a:rPr>
                        <a:t>TRL</a:t>
                      </a:r>
                      <a:endParaRPr lang="en-US" sz="1400" b="1" i="0" u="none" strike="noStrike" noProof="0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noProof="0" dirty="0">
                          <a:effectLst/>
                        </a:rPr>
                        <a:t>Comments</a:t>
                      </a:r>
                      <a:endParaRPr lang="en-US" sz="1400" b="1" i="0" u="none" strike="noStrike" noProof="0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extLst>
                  <a:ext uri="{0D108BD9-81ED-4DB2-BD59-A6C34878D82A}">
                    <a16:rowId xmlns:a16="http://schemas.microsoft.com/office/drawing/2014/main" val="1821334404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Gas intensity monitor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Commercially available system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699625964"/>
                  </a:ext>
                </a:extLst>
              </a:tr>
              <a:tr h="405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Wavefront sensor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Commercially available system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627156218"/>
                  </a:ext>
                </a:extLst>
              </a:tr>
              <a:tr h="2482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Photodiode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Commercially available system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896947973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Linear polarimeter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Commercially available system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695250189"/>
                  </a:ext>
                </a:extLst>
              </a:tr>
              <a:tr h="442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Plate BPM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 Commercially available parts, very standard design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1416578819"/>
                  </a:ext>
                </a:extLst>
              </a:tr>
              <a:tr h="405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Transverse coherence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Commercially available parts, very standard design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1071418953"/>
                  </a:ext>
                </a:extLst>
              </a:tr>
              <a:tr h="405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Longitudinal coherence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Commercially available parts, custom design 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1638870474"/>
                  </a:ext>
                </a:extLst>
              </a:tr>
              <a:tr h="405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Grating spectrometer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Commercially available parts, custom design 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2726123652"/>
                  </a:ext>
                </a:extLst>
              </a:tr>
              <a:tr h="405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Viewing screen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Commercially available parts, custom design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6211085"/>
                  </a:ext>
                </a:extLst>
              </a:tr>
              <a:tr h="405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Radial </a:t>
                      </a:r>
                      <a:r>
                        <a:rPr lang="en-US" sz="1200" b="1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ToF</a:t>
                      </a:r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 chamber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Custom design and parts, few detectors are working routinely in other facilities (e.g. PETRA @DESY)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2046358943"/>
                  </a:ext>
                </a:extLst>
              </a:tr>
              <a:tr h="405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Transient reflectivity </a:t>
                      </a:r>
                      <a:r>
                        <a:rPr lang="en-US" sz="1200" b="1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ToA</a:t>
                      </a:r>
                      <a:endParaRPr lang="en-US" sz="1200" b="1" i="0" u="none" strike="noStrike" noProof="0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Technology demonstrated in other FELs, </a:t>
                      </a:r>
                      <a:b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optimization and standardization are still ongoing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9046001"/>
                  </a:ext>
                </a:extLst>
              </a:tr>
              <a:tr h="43524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Radial </a:t>
                      </a:r>
                      <a:r>
                        <a:rPr lang="en-US" sz="1200" b="1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ToF</a:t>
                      </a:r>
                      <a:r>
                        <a:rPr lang="en-US" sz="1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 chamber with THz streaking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Successful proof of concept and beamline tests at FLASH, </a:t>
                      </a:r>
                      <a:b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now in the implementation phase at </a:t>
                      </a:r>
                      <a:r>
                        <a:rPr lang="en-US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EuXFEL</a:t>
                      </a: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, but R&amp;D is still ongoing 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105981781"/>
                  </a:ext>
                </a:extLst>
              </a:tr>
            </a:tbl>
          </a:graphicData>
        </a:graphic>
      </p:graphicFrame>
      <p:sp>
        <p:nvSpPr>
          <p:cNvPr id="4" name="CasellaDiTesto 6">
            <a:extLst>
              <a:ext uri="{FF2B5EF4-FFF2-40B4-BE49-F238E27FC236}">
                <a16:creationId xmlns:a16="http://schemas.microsoft.com/office/drawing/2014/main" id="{2531AA1C-E7C6-1E4F-242D-9388B0F75BDB}"/>
              </a:ext>
            </a:extLst>
          </p:cNvPr>
          <p:cNvSpPr txBox="1"/>
          <p:nvPr/>
        </p:nvSpPr>
        <p:spPr>
          <a:xfrm>
            <a:off x="6461617" y="861015"/>
            <a:ext cx="266258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Photon Pulse Diagnostics</a:t>
            </a:r>
          </a:p>
        </p:txBody>
      </p:sp>
    </p:spTree>
    <p:extLst>
      <p:ext uri="{BB962C8B-B14F-4D97-AF65-F5344CB8AC3E}">
        <p14:creationId xmlns:p14="http://schemas.microsoft.com/office/powerpoint/2010/main" val="303192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78B14-E5B2-E1DD-AC8A-C17061081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07F724-FEC1-8CD9-BE68-DCEDE57D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003" y="-234086"/>
            <a:ext cx="7961747" cy="1325563"/>
          </a:xfrm>
        </p:spPr>
        <p:txBody>
          <a:bodyPr>
            <a:normAutofit/>
          </a:bodyPr>
          <a:lstStyle/>
          <a:p>
            <a:r>
              <a:rPr lang="en-US" sz="2800" noProof="0" dirty="0"/>
              <a:t>Pending Items:</a:t>
            </a:r>
            <a:br>
              <a:rPr lang="en-US" sz="2800" noProof="0" dirty="0"/>
            </a:br>
            <a:r>
              <a:rPr lang="en-US" sz="2800" noProof="0" dirty="0"/>
              <a:t>  (What is still in progress or incomplete.)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1E777-739E-F078-841C-416680C2F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On our side, the TDR has been </a:t>
            </a:r>
            <a:r>
              <a:rPr lang="en-US" b="1" noProof="0" dirty="0"/>
              <a:t>completed</a:t>
            </a:r>
            <a:r>
              <a:rPr lang="en-US" noProof="0" dirty="0"/>
              <a:t> and effectively addresses the challenges identified by the diagnostics by:</a:t>
            </a:r>
          </a:p>
          <a:p>
            <a:pPr lvl="1"/>
            <a:r>
              <a:rPr lang="en-US" noProof="0" dirty="0"/>
              <a:t>Defining the appropriate instruments to use</a:t>
            </a:r>
          </a:p>
          <a:p>
            <a:pPr lvl="1"/>
            <a:r>
              <a:rPr lang="en-US" noProof="0" dirty="0"/>
              <a:t>Specifying their optimal placement</a:t>
            </a:r>
          </a:p>
          <a:p>
            <a:pPr lvl="1"/>
            <a:r>
              <a:rPr lang="en-US" noProof="0" dirty="0"/>
              <a:t>Ensuring a high enough TRL to guarantee reliable operation</a:t>
            </a:r>
          </a:p>
          <a:p>
            <a:pPr lvl="1"/>
            <a:r>
              <a:rPr lang="en-US" noProof="0" dirty="0"/>
              <a:t>Maintaining a compact overall design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noProof="0" dirty="0"/>
          </a:p>
          <a:p>
            <a:r>
              <a:rPr lang="en-US" noProof="0" dirty="0"/>
              <a:t>However, in particular, two items still need some R&amp;D</a:t>
            </a:r>
          </a:p>
          <a:p>
            <a:pPr lvl="1"/>
            <a:r>
              <a:rPr lang="en-US" noProof="0" dirty="0"/>
              <a:t>Micro wire scanner</a:t>
            </a:r>
          </a:p>
          <a:p>
            <a:pPr lvl="1"/>
            <a:r>
              <a:rPr lang="en-US" noProof="0" dirty="0"/>
              <a:t>Photon bunch length</a:t>
            </a:r>
          </a:p>
        </p:txBody>
      </p:sp>
    </p:spTree>
    <p:extLst>
      <p:ext uri="{BB962C8B-B14F-4D97-AF65-F5344CB8AC3E}">
        <p14:creationId xmlns:p14="http://schemas.microsoft.com/office/powerpoint/2010/main" val="280715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30429-0CE2-311B-FD45-A86924C5B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6F17EE-D7E6-5B27-08AE-C34EB9A9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noProof="0" dirty="0"/>
              <a:t>Planned Actions:</a:t>
            </a:r>
            <a:br>
              <a:rPr lang="en-US" sz="2800" noProof="0" dirty="0"/>
            </a:br>
            <a:r>
              <a:rPr lang="en-US" sz="2800" noProof="0" dirty="0"/>
              <a:t>  (What will be done, by when.)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42038-5255-8258-1C66-4B67C0B20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noProof="0" dirty="0"/>
              <a:t>For electron diagnostics:</a:t>
            </a:r>
          </a:p>
          <a:p>
            <a:pPr lvl="1"/>
            <a:r>
              <a:rPr lang="en-US" sz="2400" noProof="0" dirty="0"/>
              <a:t> Prototyping a microwire scanner + measurements (likely at PSI or at Trieste)</a:t>
            </a:r>
          </a:p>
          <a:p>
            <a:r>
              <a:rPr lang="en-US" sz="2800" dirty="0"/>
              <a:t>For Photon Diagnostics:</a:t>
            </a:r>
          </a:p>
          <a:p>
            <a:pPr lvl="1"/>
            <a:r>
              <a:rPr lang="en-US" sz="2400" noProof="0" dirty="0"/>
              <a:t>Collaboration </a:t>
            </a:r>
            <a:r>
              <a:rPr lang="en-US" sz="2400" dirty="0"/>
              <a:t>with PSI, DESY, and  Fermi to develop instrumentation under the LEAPS </a:t>
            </a:r>
            <a:r>
              <a:rPr lang="en-US" sz="2400" noProof="0" dirty="0"/>
              <a:t>collaboration. </a:t>
            </a:r>
          </a:p>
        </p:txBody>
      </p:sp>
    </p:spTree>
    <p:extLst>
      <p:ext uri="{BB962C8B-B14F-4D97-AF65-F5344CB8AC3E}">
        <p14:creationId xmlns:p14="http://schemas.microsoft.com/office/powerpoint/2010/main" val="339601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A3365-1278-3799-1B3C-25AD9A866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2711A2-A889-6DC7-3C98-6969DD42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20" y="-272186"/>
            <a:ext cx="9512710" cy="1325563"/>
          </a:xfrm>
        </p:spPr>
        <p:txBody>
          <a:bodyPr/>
          <a:lstStyle/>
          <a:p>
            <a:r>
              <a:rPr lang="en-US" sz="2800" noProof="0" dirty="0"/>
              <a:t>Conclusions</a:t>
            </a:r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3D9EE-6538-EB7A-A739-1EBCFE6E8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74741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/>
              <a:t>The proposed diagnostic system is fully compatible with the overall design and objectives of the accelerator project. </a:t>
            </a:r>
          </a:p>
          <a:p>
            <a:pPr algn="just"/>
            <a:r>
              <a:rPr lang="en-US" sz="2000" dirty="0"/>
              <a:t>It has been developed with careful attention to the specific constraints and operational needs of a compact accelerator operating in the X-band and driven by plasma-based technologies. </a:t>
            </a:r>
          </a:p>
          <a:p>
            <a:pPr algn="just"/>
            <a:r>
              <a:rPr lang="en-US" sz="2000" dirty="0"/>
              <a:t>The layout is notably compact, ensuring minimal footprint and seamless integration with other subsystems. This is particularly important given the limited space and the high-gradient nature of plasma accelerators.</a:t>
            </a:r>
          </a:p>
          <a:p>
            <a:pPr algn="just"/>
            <a:r>
              <a:rPr lang="en-US" sz="2000" dirty="0"/>
              <a:t>The vast majority of the proposed solutions rely on mature technologies with a high Technology Readiness Level (TRL), which ensures robustness, reproducibility, and ease of implementation.</a:t>
            </a:r>
          </a:p>
          <a:p>
            <a:pPr algn="just"/>
            <a:r>
              <a:rPr lang="en-US" sz="2000" dirty="0"/>
              <a:t>For the two components that currently have a lower TRL, a clear and realistic R&amp;D pathway has been identified. </a:t>
            </a:r>
          </a:p>
          <a:p>
            <a:pPr algn="just"/>
            <a:r>
              <a:rPr lang="en-US" sz="2000" dirty="0"/>
              <a:t>This includes potential technical partners and integration tests within relevant experimental setups. </a:t>
            </a:r>
          </a:p>
          <a:p>
            <a:pPr algn="just"/>
            <a:r>
              <a:rPr lang="en-US" sz="2000" dirty="0"/>
              <a:t>As a whole, the diagnostic suite not only supports the current performance targets but also provides a scalable framework for future developments in plasma-based accelerator platforms.</a:t>
            </a:r>
          </a:p>
        </p:txBody>
      </p:sp>
    </p:spTree>
    <p:extLst>
      <p:ext uri="{BB962C8B-B14F-4D97-AF65-F5344CB8AC3E}">
        <p14:creationId xmlns:p14="http://schemas.microsoft.com/office/powerpoint/2010/main" val="647716270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854</Words>
  <Application>Microsoft Office PowerPoint</Application>
  <PresentationFormat>Widescreen</PresentationFormat>
  <Paragraphs>119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9</vt:i4>
      </vt:variant>
    </vt:vector>
  </HeadingPairs>
  <TitlesOfParts>
    <vt:vector size="29" baseType="lpstr">
      <vt:lpstr>Aptos Narrow</vt:lpstr>
      <vt:lpstr>Arial</vt:lpstr>
      <vt:lpstr>Arial Narrow</vt:lpstr>
      <vt:lpstr>Arial Rounded MT Bold</vt:lpstr>
      <vt:lpstr>Calibri</vt:lpstr>
      <vt:lpstr>Calibri Light</vt:lpstr>
      <vt:lpstr>Helvetica</vt:lpstr>
      <vt:lpstr>Helvetica Neue</vt:lpstr>
      <vt:lpstr>Helvetica Neue Light</vt:lpstr>
      <vt:lpstr>Helvetica Neue Medium</vt:lpstr>
      <vt:lpstr>Open Sans Semibold</vt:lpstr>
      <vt:lpstr>Times New Roman</vt:lpstr>
      <vt:lpstr>Titillium</vt:lpstr>
      <vt:lpstr>Titillium Bd</vt:lpstr>
      <vt:lpstr>TT Rounds Condensed</vt:lpstr>
      <vt:lpstr>2_Tema di Office</vt:lpstr>
      <vt:lpstr>21_BasicWhite</vt:lpstr>
      <vt:lpstr>10_Office Theme</vt:lpstr>
      <vt:lpstr>Tema di Office</vt:lpstr>
      <vt:lpstr>5_Office Theme</vt:lpstr>
      <vt:lpstr>Presentazione standard di PowerPoint</vt:lpstr>
      <vt:lpstr>Our Area</vt:lpstr>
      <vt:lpstr>Diagnostics</vt:lpstr>
      <vt:lpstr>Parameters to measure, range and resolution</vt:lpstr>
      <vt:lpstr>Drawings and tables</vt:lpstr>
      <vt:lpstr>Achievements: Technological Readiness Level (Sub-Components) </vt:lpstr>
      <vt:lpstr>Pending Items:   (What is still in progress or incomplete.)</vt:lpstr>
      <vt:lpstr>Planned Actions:   (What will be done, by when.)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Alessandro Cianchi</cp:lastModifiedBy>
  <cp:revision>3414</cp:revision>
  <cp:lastPrinted>2024-11-04T18:00:52Z</cp:lastPrinted>
  <dcterms:created xsi:type="dcterms:W3CDTF">2018-02-09T13:41:45Z</dcterms:created>
  <dcterms:modified xsi:type="dcterms:W3CDTF">2025-06-17T07:27:07Z</dcterms:modified>
</cp:coreProperties>
</file>