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1345" r:id="rId7"/>
    <p:sldId id="21321" r:id="rId8"/>
    <p:sldId id="21356" r:id="rId9"/>
    <p:sldId id="21357" r:id="rId10"/>
    <p:sldId id="21354" r:id="rId11"/>
    <p:sldId id="21355" r:id="rId12"/>
    <p:sldId id="21353" r:id="rId13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91244" autoAdjust="0"/>
  </p:normalViewPr>
  <p:slideViewPr>
    <p:cSldViewPr snapToGrid="0">
      <p:cViewPr varScale="1">
        <p:scale>
          <a:sx n="67" d="100"/>
          <a:sy n="67" d="100"/>
        </p:scale>
        <p:origin x="780" y="148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1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19: Magnets and Power Supplies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Lucia Sabbatini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, Alessandro Vannozzi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schemeClr val="bg1"/>
                  </a:solidFill>
                  <a:ea typeface="+mn-ea"/>
                  <a:cs typeface="+mn-cs"/>
                </a:rPr>
                <a:t>INFN - LNF</a:t>
              </a: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4BD3E75E-F134-FEC5-D040-600661C81234}"/>
              </a:ext>
            </a:extLst>
          </p:cNvPr>
          <p:cNvSpPr/>
          <p:nvPr/>
        </p:nvSpPr>
        <p:spPr>
          <a:xfrm>
            <a:off x="1033153" y="2886075"/>
            <a:ext cx="6558272" cy="761999"/>
          </a:xfrm>
          <a:prstGeom prst="donut">
            <a:avLst>
              <a:gd name="adj" fmla="val 696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it-IT" dirty="0" err="1"/>
              <a:t>Chapter</a:t>
            </a:r>
            <a:r>
              <a:rPr lang="it-IT" dirty="0"/>
              <a:t> index</a:t>
            </a:r>
            <a:endParaRPr lang="en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0144BD-57B4-A955-461B-327AAD6C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0" y="838877"/>
            <a:ext cx="5665426" cy="48126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F24D84-0E89-ADFE-0361-88CA856E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71"/>
          <a:stretch>
            <a:fillRect/>
          </a:stretch>
        </p:blipFill>
        <p:spPr>
          <a:xfrm>
            <a:off x="397830" y="5651500"/>
            <a:ext cx="5665426" cy="10826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21D745-82EF-8F3B-904C-1C7D0A71550C}"/>
              </a:ext>
            </a:extLst>
          </p:cNvPr>
          <p:cNvSpPr txBox="1"/>
          <p:nvPr/>
        </p:nvSpPr>
        <p:spPr>
          <a:xfrm>
            <a:off x="6128746" y="1951741"/>
            <a:ext cx="5665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magnets are described following the accelerator path, from the gun to the dump.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each magnet, there is a brief description followed by a parameter table, especially those needed for defining the technical specifications.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1862C-ADAD-6C10-B538-08B3BF49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016B19-F36B-6A99-893B-B21E493C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Goals:</a:t>
            </a:r>
            <a:br>
              <a:rPr lang="en-GB" sz="2800" dirty="0"/>
            </a:br>
            <a:r>
              <a:rPr lang="en-GB" sz="2800" dirty="0"/>
              <a:t>  3D electromagnetic design of all magnets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9E0A15-C2BC-D477-0D97-07FA7806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245" y="866775"/>
            <a:ext cx="3770298" cy="41246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01B0EC0-43F3-0F88-70AB-EBE29F24C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" y="3527639"/>
            <a:ext cx="4141018" cy="31686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7FCD251-45F3-CDAE-02EB-E83C106E6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r="13989"/>
          <a:stretch>
            <a:fillRect/>
          </a:stretch>
        </p:blipFill>
        <p:spPr>
          <a:xfrm>
            <a:off x="4228345" y="5190146"/>
            <a:ext cx="1657350" cy="151246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Immagine 14" descr="Immagine che contiene Policromia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3BA9B1F7-339B-302D-B1CA-E9E064DA1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7"/>
          <a:stretch>
            <a:fillRect/>
          </a:stretch>
        </p:blipFill>
        <p:spPr>
          <a:xfrm>
            <a:off x="4228345" y="3520302"/>
            <a:ext cx="1657350" cy="165688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Immagine 16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BD52B949-9072-8C13-211A-3FAEDB968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26" y="5052971"/>
            <a:ext cx="3460495" cy="16529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Immagine 18" descr="Immagine che contiene scatola, contenitore, design&#10;&#10;Il contenuto generato dall'IA potrebbe non essere corretto.">
            <a:extLst>
              <a:ext uri="{FF2B5EF4-FFF2-40B4-BE49-F238E27FC236}">
                <a16:creationId xmlns:a16="http://schemas.microsoft.com/office/drawing/2014/main" id="{DE9F5129-EC2B-A7C2-B101-A3CDA087B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55" y="4410412"/>
            <a:ext cx="2689147" cy="22955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C9102B-D107-A61D-AFDE-E3C8C722D9D7}"/>
              </a:ext>
            </a:extLst>
          </p:cNvPr>
          <p:cNvSpPr txBox="1"/>
          <p:nvPr/>
        </p:nvSpPr>
        <p:spPr>
          <a:xfrm>
            <a:off x="133350" y="970961"/>
            <a:ext cx="820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goal is to develop a preliminary 3D design of all the machine's magnets, to ensure the feasibility of certain design choices, particularly with respect to longitudinal dimensions, and to prepare tables of technical specifications: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“standard” magnets, a preliminary design is sufficient to define the main parameters, leaving some construction choices to the supplier.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more critical magnets, a more detailed design review has been carried out, and the plan is to proceed to tender with stricter specifications.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8068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0CAD9-6D20-03A7-B221-F47EA8DD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03FBA4-F806-BA72-2DBA-48C3911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FB4BC7-033D-3D52-B99B-5E375CD36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65283"/>
              </p:ext>
            </p:extLst>
          </p:nvPr>
        </p:nvGraphicFramePr>
        <p:xfrm>
          <a:off x="331949" y="1337173"/>
          <a:ext cx="11564773" cy="3750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186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872831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1286034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3061607853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2667825462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508030897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4290141733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4162994904"/>
                    </a:ext>
                  </a:extLst>
                </a:gridCol>
                <a:gridCol w="828776">
                  <a:extLst>
                    <a:ext uri="{9D8B030D-6E8A-4147-A177-3AD203B41FA5}">
                      <a16:colId xmlns:a16="http://schemas.microsoft.com/office/drawing/2014/main" val="3646892904"/>
                    </a:ext>
                  </a:extLst>
                </a:gridCol>
                <a:gridCol w="2753066">
                  <a:extLst>
                    <a:ext uri="{9D8B030D-6E8A-4147-A177-3AD203B41FA5}">
                      <a16:colId xmlns:a16="http://schemas.microsoft.com/office/drawing/2014/main" val="2677205780"/>
                    </a:ext>
                  </a:extLst>
                </a:gridCol>
              </a:tblGrid>
              <a:tr h="18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Magnets for the gun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Solenoid, quadrupole and steerers: already designed and successfully operating on the SPARC gun.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Accelerating sections solenoids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Experience gained with SABINA focusing solenoids. Only minor adjustment are required to decouple the mechanical support of the accelerating sections.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Steerers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Different types of steerers are foreseen in the machine (air-dominated or with iron yoke). The technology is well established.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Quadrupoles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Different types of quadrupoles are also included in the layout, including combined function quadrupoles with integrated steerers. The technology is well established.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68239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Dipoles for chicanes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 dirty="0">
                          <a:effectLst/>
                        </a:rPr>
                        <a:t>8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Standard dipoles with non-critical magnetic fields and parameters. May include magnetic shielding to reduce crosstalk. The technology is well established.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Magnets for the plasma section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PMQ designed based on similar implementations at other accelerators. A prototype, based on our specifications, to be built and tested.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01666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Separator chicane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Four chicane dipoles and one septum magnet. The septum design is delicate, although the technology is well known.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Dump dipole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US" sz="1200" dirty="0"/>
                        <a:t>Optimization efforts are focused on minimizing the overall size.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47973"/>
                  </a:ext>
                </a:extLst>
              </a:tr>
              <a:tr h="156893">
                <a:tc>
                  <a:txBody>
                    <a:bodyPr/>
                    <a:lstStyle/>
                    <a:p>
                      <a:pPr algn="ctr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69525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43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8D63-68B2-0E1E-3729-F2CBC5F60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ECBBD-132C-ABDC-7130-4F1EEECE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Pending Items:</a:t>
            </a:r>
            <a:endParaRPr lang="en-IT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12C7E-4C1F-BA1C-8D49-9D7707A1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Magnet Descriptions</a:t>
            </a:r>
          </a:p>
          <a:p>
            <a:pPr marL="0" indent="0">
              <a:buNone/>
            </a:pPr>
            <a:r>
              <a:rPr lang="en-US" dirty="0"/>
              <a:t>Descriptions for a few magnets are still pending, specifically:</a:t>
            </a:r>
          </a:p>
          <a:p>
            <a:r>
              <a:rPr lang="en-US" dirty="0"/>
              <a:t>    Spectrometer</a:t>
            </a:r>
          </a:p>
          <a:p>
            <a:r>
              <a:rPr lang="en-US" dirty="0"/>
              <a:t>    Quadrupoles</a:t>
            </a:r>
          </a:p>
          <a:p>
            <a:pPr marL="0" indent="0">
              <a:buNone/>
            </a:pPr>
            <a:r>
              <a:rPr lang="en-US" b="1" dirty="0"/>
              <a:t>Table data</a:t>
            </a:r>
          </a:p>
          <a:p>
            <a:r>
              <a:rPr lang="en-US" dirty="0"/>
              <a:t>    Magnetic and electrical parameters have already been defined for all magnets.</a:t>
            </a:r>
          </a:p>
          <a:p>
            <a:r>
              <a:rPr lang="en-US" dirty="0"/>
              <a:t>    Few parameters are still missing in the tables and need to be completed.</a:t>
            </a:r>
            <a:endParaRPr lang="en-IT" dirty="0"/>
          </a:p>
          <a:p>
            <a:pPr marL="0" indent="0">
              <a:buNone/>
            </a:pPr>
            <a:r>
              <a:rPr lang="en-US" b="1" dirty="0"/>
              <a:t>Magnet Parameters Table</a:t>
            </a:r>
          </a:p>
          <a:p>
            <a:r>
              <a:rPr lang="en-US" dirty="0"/>
              <a:t>A comprehensive table with the main parameters of all magnets is to be inserted.</a:t>
            </a:r>
          </a:p>
          <a:p>
            <a:pPr marL="0" indent="0">
              <a:buNone/>
            </a:pPr>
            <a:r>
              <a:rPr lang="en-US" b="1" dirty="0"/>
              <a:t>Power Supply Parameters Table</a:t>
            </a:r>
          </a:p>
          <a:p>
            <a:r>
              <a:rPr lang="en-US" dirty="0"/>
              <a:t>A table summarizing the main parameters of all power supplies is to be inserted.</a:t>
            </a:r>
          </a:p>
        </p:txBody>
      </p:sp>
    </p:spTree>
    <p:extLst>
      <p:ext uri="{BB962C8B-B14F-4D97-AF65-F5344CB8AC3E}">
        <p14:creationId xmlns:p14="http://schemas.microsoft.com/office/powerpoint/2010/main" val="320246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2F8D3-5B70-DC05-C75D-EC7280EF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9E7003-37F8-3E1C-EE39-018A54EA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Planned Actions: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808F2-88A9-EE0E-AB53-14D32B4E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485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 THE TDR</a:t>
            </a:r>
          </a:p>
          <a:p>
            <a:pPr marL="0" indent="0">
              <a:buNone/>
            </a:pPr>
            <a:r>
              <a:rPr lang="en-US" b="1" dirty="0"/>
              <a:t>Weeks 25–26 (Late June)</a:t>
            </a:r>
          </a:p>
          <a:p>
            <a:r>
              <a:rPr lang="en-US" dirty="0"/>
              <a:t>Finalize the description of the remaining magnets.</a:t>
            </a:r>
          </a:p>
          <a:p>
            <a:pPr marL="0" indent="0">
              <a:buNone/>
            </a:pPr>
            <a:r>
              <a:rPr lang="en-US" b="1" dirty="0"/>
              <a:t>Weeks 27 (Early July)</a:t>
            </a:r>
          </a:p>
          <a:p>
            <a:r>
              <a:rPr lang="en-US" dirty="0"/>
              <a:t>Complete the missing data for all magnets.</a:t>
            </a:r>
          </a:p>
          <a:p>
            <a:pPr marL="0" indent="0">
              <a:buNone/>
            </a:pPr>
            <a:r>
              <a:rPr lang="en-US" b="1" dirty="0"/>
              <a:t>Weeks 28 (Mid July)</a:t>
            </a:r>
          </a:p>
          <a:p>
            <a:r>
              <a:rPr lang="en-US" dirty="0"/>
              <a:t>Compile summary tables for magnets and power supplies.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r>
              <a:rPr lang="en-US" dirty="0"/>
              <a:t>Engineering design of selected (critical) magnets</a:t>
            </a:r>
          </a:p>
          <a:p>
            <a:r>
              <a:rPr lang="en-US" dirty="0"/>
              <a:t>Tunable PMQ prototypes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74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recent months, </a:t>
            </a:r>
            <a:r>
              <a:rPr lang="en-US" sz="2400" b="1" dirty="0"/>
              <a:t>significant effort </a:t>
            </a:r>
            <a:r>
              <a:rPr lang="en-US" sz="2400" dirty="0"/>
              <a:t>has been made to achieve the TDR objective.</a:t>
            </a:r>
          </a:p>
          <a:p>
            <a:r>
              <a:rPr lang="en-US" sz="2400" dirty="0"/>
              <a:t>A few </a:t>
            </a:r>
            <a:r>
              <a:rPr lang="en-US" sz="2400" b="1" dirty="0"/>
              <a:t>minor parts </a:t>
            </a:r>
            <a:r>
              <a:rPr lang="en-US" sz="2400" dirty="0"/>
              <a:t>still need to be completed on the TDR, but overall, the objective is considered to be achieved.</a:t>
            </a:r>
          </a:p>
          <a:p>
            <a:r>
              <a:rPr lang="en-US" sz="2400" dirty="0"/>
              <a:t>The work was carried out in constant collaboration with </a:t>
            </a:r>
            <a:r>
              <a:rPr lang="en-US" sz="2400" b="1" dirty="0"/>
              <a:t>beam physics</a:t>
            </a:r>
            <a:r>
              <a:rPr lang="en-US" sz="2400" dirty="0"/>
              <a:t>, taking into account the overall </a:t>
            </a:r>
            <a:r>
              <a:rPr lang="en-US" sz="2400" b="1" dirty="0"/>
              <a:t>layout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25802</TotalTime>
  <Words>610</Words>
  <Application>Microsoft Office PowerPoint</Application>
  <PresentationFormat>Widescreen</PresentationFormat>
  <Paragraphs>73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28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</vt:lpstr>
      <vt:lpstr>Chapter index</vt:lpstr>
      <vt:lpstr>Global Goals:   3D electromagnetic design of all magnets</vt:lpstr>
      <vt:lpstr>Achievements: Technological Readiness Level (Sub-Components) </vt:lpstr>
      <vt:lpstr>Pending Items:</vt:lpstr>
      <vt:lpstr>Planned Actions: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Lucia Sabbatini</cp:lastModifiedBy>
  <cp:revision>3418</cp:revision>
  <cp:lastPrinted>2024-11-04T18:00:52Z</cp:lastPrinted>
  <dcterms:created xsi:type="dcterms:W3CDTF">2018-02-09T13:41:45Z</dcterms:created>
  <dcterms:modified xsi:type="dcterms:W3CDTF">2025-06-16T09:58:03Z</dcterms:modified>
</cp:coreProperties>
</file>