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 id="2147484434" r:id="rId2"/>
    <p:sldMasterId id="2147484451" r:id="rId3"/>
    <p:sldMasterId id="2147484680" r:id="rId4"/>
    <p:sldMasterId id="2147484694" r:id="rId5"/>
  </p:sldMasterIdLst>
  <p:notesMasterIdLst>
    <p:notesMasterId r:id="rId20"/>
  </p:notesMasterIdLst>
  <p:handoutMasterIdLst>
    <p:handoutMasterId r:id="rId21"/>
  </p:handoutMasterIdLst>
  <p:sldIdLst>
    <p:sldId id="256" r:id="rId6"/>
    <p:sldId id="21345" r:id="rId7"/>
    <p:sldId id="21321" r:id="rId8"/>
    <p:sldId id="21346" r:id="rId9"/>
    <p:sldId id="21354" r:id="rId10"/>
    <p:sldId id="21355" r:id="rId11"/>
    <p:sldId id="21356" r:id="rId12"/>
    <p:sldId id="21357" r:id="rId13"/>
    <p:sldId id="21358" r:id="rId14"/>
    <p:sldId id="21360" r:id="rId15"/>
    <p:sldId id="21361" r:id="rId16"/>
    <p:sldId id="21359" r:id="rId17"/>
    <p:sldId id="21347" r:id="rId18"/>
    <p:sldId id="21353" r:id="rId19"/>
  </p:sldIdLst>
  <p:sldSz cx="12192000" cy="6858000"/>
  <p:notesSz cx="6858000" cy="9144000"/>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C88"/>
    <a:srgbClr val="473E81"/>
    <a:srgbClr val="FF40FF"/>
    <a:srgbClr val="4472C4"/>
    <a:srgbClr val="ED9E0B"/>
    <a:srgbClr val="4B568B"/>
    <a:srgbClr val="FCAF18"/>
    <a:srgbClr val="A5A5A5"/>
    <a:srgbClr val="A6A6A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1244" autoAdjust="0"/>
  </p:normalViewPr>
  <p:slideViewPr>
    <p:cSldViewPr snapToGrid="0">
      <p:cViewPr>
        <p:scale>
          <a:sx n="60" d="100"/>
          <a:sy n="60" d="100"/>
        </p:scale>
        <p:origin x="932" y="140"/>
      </p:cViewPr>
      <p:guideLst>
        <p:guide orient="horz" pos="799"/>
        <p:guide pos="3840"/>
      </p:guideLst>
    </p:cSldViewPr>
  </p:slideViewPr>
  <p:outlineViewPr>
    <p:cViewPr>
      <p:scale>
        <a:sx n="33" d="100"/>
        <a:sy n="33" d="100"/>
      </p:scale>
      <p:origin x="0" y="-6024"/>
    </p:cViewPr>
  </p:outlineViewPr>
  <p:notesTextViewPr>
    <p:cViewPr>
      <p:scale>
        <a:sx n="25" d="100"/>
        <a:sy n="25" d="100"/>
      </p:scale>
      <p:origin x="0" y="0"/>
    </p:cViewPr>
  </p:notesTextViewPr>
  <p:sorterViewPr>
    <p:cViewPr>
      <p:scale>
        <a:sx n="1" d="1"/>
        <a:sy n="1" d="1"/>
      </p:scale>
      <p:origin x="0" y="0"/>
    </p:cViewPr>
  </p:sorterViewPr>
  <p:notesViewPr>
    <p:cSldViewPr snapToGrid="0">
      <p:cViewPr varScale="1">
        <p:scale>
          <a:sx n="96" d="100"/>
          <a:sy n="96" d="100"/>
        </p:scale>
        <p:origin x="28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3FF89D-A3A4-4F4A-8B3A-BDFEE8D51E21}" type="datetimeFigureOut">
              <a:rPr lang="en-US" smtClean="0"/>
              <a:t>6/12/2025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7C3D72-4BAD-5547-87BC-5CB700B474FA}" type="slidenum">
              <a:rPr lang="en-US" smtClean="0"/>
              <a:t>‹#›</a:t>
            </a:fld>
            <a:endParaRPr lang="en-US"/>
          </a:p>
        </p:txBody>
      </p:sp>
    </p:spTree>
    <p:extLst>
      <p:ext uri="{BB962C8B-B14F-4D97-AF65-F5344CB8AC3E}">
        <p14:creationId xmlns:p14="http://schemas.microsoft.com/office/powerpoint/2010/main" val="204389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hf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21869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28567-BDF5-451C-8737-F40313BC91EE}" type="slidenum">
              <a:rPr lang="en-GB" smtClean="0"/>
              <a:t>11</a:t>
            </a:fld>
            <a:endParaRPr lang="en-GB"/>
          </a:p>
        </p:txBody>
      </p:sp>
    </p:spTree>
    <p:extLst>
      <p:ext uri="{BB962C8B-B14F-4D97-AF65-F5344CB8AC3E}">
        <p14:creationId xmlns:p14="http://schemas.microsoft.com/office/powerpoint/2010/main" val="20788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428567-BDF5-451C-8737-F40313BC91EE}" type="slidenum">
              <a:rPr lang="en-GB" smtClean="0"/>
              <a:t>13</a:t>
            </a:fld>
            <a:endParaRPr lang="en-GB"/>
          </a:p>
        </p:txBody>
      </p:sp>
    </p:spTree>
    <p:extLst>
      <p:ext uri="{BB962C8B-B14F-4D97-AF65-F5344CB8AC3E}">
        <p14:creationId xmlns:p14="http://schemas.microsoft.com/office/powerpoint/2010/main" val="135517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815413" y="2319016"/>
            <a:ext cx="10363200" cy="1470025"/>
          </a:xfrm>
          <a:prstGeom prst="rect">
            <a:avLst/>
          </a:prstGeom>
        </p:spPr>
        <p:txBody>
          <a:bodyPr/>
          <a:lstStyle>
            <a:lvl1pPr>
              <a:defRPr sz="3200">
                <a:latin typeface="Helvetica Neue Light"/>
                <a:ea typeface="Open Sans Semibold" panose="020B0706030804020204" pitchFamily="34" charset="0"/>
                <a:cs typeface="Open Sans Semibold" panose="020B0706030804020204" pitchFamily="34" charset="0"/>
              </a:defRPr>
            </a:lvl1pPr>
          </a:lstStyle>
          <a:p>
            <a:r>
              <a:rPr lang="it-IT" dirty="0"/>
              <a:t>TITLE</a:t>
            </a:r>
            <a:endParaRPr lang="en-US" dirty="0"/>
          </a:p>
        </p:txBody>
      </p:sp>
      <p:sp>
        <p:nvSpPr>
          <p:cNvPr id="3" name="Sottotitolo 2"/>
          <p:cNvSpPr>
            <a:spLocks noGrp="1"/>
          </p:cNvSpPr>
          <p:nvPr>
            <p:ph type="subTitle" idx="1" hasCustomPrompt="1"/>
          </p:nvPr>
        </p:nvSpPr>
        <p:spPr>
          <a:xfrm>
            <a:off x="1780795" y="5517233"/>
            <a:ext cx="8534400" cy="504056"/>
          </a:xfrm>
        </p:spPr>
        <p:txBody>
          <a:bodyPr/>
          <a:lstStyle>
            <a:lvl1pPr marL="0" indent="0" algn="ctr">
              <a:buNone/>
              <a:defRPr sz="28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err="1"/>
              <a:t>Name</a:t>
            </a:r>
            <a:endParaRPr lang="it-IT" dirty="0"/>
          </a:p>
        </p:txBody>
      </p:sp>
      <p:sp>
        <p:nvSpPr>
          <p:cNvPr id="9" name="Sottotitolo 2"/>
          <p:cNvSpPr txBox="1">
            <a:spLocks/>
          </p:cNvSpPr>
          <p:nvPr userDrawn="1"/>
        </p:nvSpPr>
        <p:spPr>
          <a:xfrm>
            <a:off x="1913433" y="5543867"/>
            <a:ext cx="8534400" cy="477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2400"/>
          </a:p>
        </p:txBody>
      </p:sp>
      <p:cxnSp>
        <p:nvCxnSpPr>
          <p:cNvPr id="11" name="Connettore 1 10"/>
          <p:cNvCxnSpPr/>
          <p:nvPr userDrawn="1"/>
        </p:nvCxnSpPr>
        <p:spPr>
          <a:xfrm>
            <a:off x="335360" y="6165304"/>
            <a:ext cx="1142526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Sottotitolo 2"/>
          <p:cNvSpPr txBox="1">
            <a:spLocks/>
          </p:cNvSpPr>
          <p:nvPr userDrawn="1"/>
        </p:nvSpPr>
        <p:spPr>
          <a:xfrm>
            <a:off x="1913433" y="6237312"/>
            <a:ext cx="853440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a:t>On behalf of SPARC_LAB collaboration</a:t>
            </a:r>
          </a:p>
          <a:p>
            <a:endParaRPr lang="it-IT" sz="2000"/>
          </a:p>
        </p:txBody>
      </p:sp>
    </p:spTree>
    <p:extLst>
      <p:ext uri="{BB962C8B-B14F-4D97-AF65-F5344CB8AC3E}">
        <p14:creationId xmlns:p14="http://schemas.microsoft.com/office/powerpoint/2010/main" val="254122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603248" y="2266950"/>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7357401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603250" y="539750"/>
            <a:ext cx="10985500" cy="717475"/>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0303047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603250" y="539750"/>
            <a:ext cx="10985500" cy="71755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prstGeom prst="rect">
            <a:avLst/>
          </a:prstGeom>
        </p:spPr>
        <p:txBody>
          <a:bodyPr numCol="1" spcCol="38100"/>
          <a:lstStyle>
            <a:lvl1pPr marL="0" indent="0" defTabSz="412750">
              <a:lnSpc>
                <a:spcPct val="100000"/>
              </a:lnSpc>
              <a:spcBef>
                <a:spcPts val="900"/>
              </a:spcBef>
              <a:buSzTx/>
              <a:buNone/>
              <a:defRPr sz="2750" spc="-50"/>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1131291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603250" y="2460422"/>
            <a:ext cx="10985500" cy="1937157"/>
          </a:xfrm>
          <a:prstGeom prst="rect">
            <a:avLst/>
          </a:prstGeom>
        </p:spPr>
        <p:txBody>
          <a:bodyPr numCol="1" spcCol="38100"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60403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603250" y="537963"/>
            <a:ext cx="10985500" cy="3620793"/>
          </a:xfrm>
          <a:prstGeom prst="rect">
            <a:avLst/>
          </a:prstGeom>
        </p:spPr>
        <p:txBody>
          <a:bodyPr numCol="1" spcCol="38100" anchor="b"/>
          <a:lstStyle>
            <a:lvl1pPr marL="0" indent="0" algn="ctr">
              <a:lnSpc>
                <a:spcPct val="80000"/>
              </a:lnSpc>
              <a:spcBef>
                <a:spcPts val="0"/>
              </a:spcBef>
              <a:buSzTx/>
              <a:buNone/>
              <a:defRPr sz="12500" b="1" spc="-125"/>
            </a:lvl1pPr>
            <a:lvl2pPr marL="0" indent="0" algn="ctr">
              <a:lnSpc>
                <a:spcPct val="80000"/>
              </a:lnSpc>
              <a:spcBef>
                <a:spcPts val="0"/>
              </a:spcBef>
              <a:buSzTx/>
              <a:buNone/>
              <a:defRPr sz="12500" b="1" spc="-125"/>
            </a:lvl2pPr>
            <a:lvl3pPr marL="0" indent="0" algn="ctr">
              <a:lnSpc>
                <a:spcPct val="80000"/>
              </a:lnSpc>
              <a:spcBef>
                <a:spcPts val="0"/>
              </a:spcBef>
              <a:buSzTx/>
              <a:buNone/>
              <a:defRPr sz="12500" b="1" spc="-125"/>
            </a:lvl3pPr>
            <a:lvl4pPr marL="0" indent="0" algn="ctr">
              <a:lnSpc>
                <a:spcPct val="80000"/>
              </a:lnSpc>
              <a:spcBef>
                <a:spcPts val="0"/>
              </a:spcBef>
              <a:buSzTx/>
              <a:buNone/>
              <a:defRPr sz="12500" b="1" spc="-125"/>
            </a:lvl4pPr>
            <a:lvl5pPr marL="0" indent="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603250" y="4131090"/>
            <a:ext cx="10985500" cy="467390"/>
          </a:xfrm>
          <a:prstGeom prst="rect">
            <a:avLst/>
          </a:prstGeom>
        </p:spPr>
        <p:txBody>
          <a:bodyPr lIns="45718" tIns="45718" rIns="45718" bIns="45718" numCol="1" spcCol="38100"/>
          <a:lstStyle>
            <a:lvl1pPr marL="0" indent="0" algn="ctr" defTabSz="412750">
              <a:lnSpc>
                <a:spcPct val="100000"/>
              </a:lnSpc>
              <a:spcBef>
                <a:spcPts val="0"/>
              </a:spcBef>
              <a:buSzTx/>
              <a:buNone/>
              <a:defRPr sz="275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3814210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1215012" y="5337727"/>
            <a:ext cx="10100027"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876962" y="2469930"/>
            <a:ext cx="10438077" cy="1918141"/>
          </a:xfrm>
          <a:prstGeom prst="rect">
            <a:avLst/>
          </a:prstGeom>
        </p:spPr>
        <p:txBody>
          <a:bodyPr numCol="1" spcCol="38100"/>
          <a:lstStyle>
            <a:lvl1pPr marL="234950" indent="-150438">
              <a:spcBef>
                <a:spcPts val="0"/>
              </a:spcBef>
              <a:buSzTx/>
              <a:buNone/>
              <a:defRPr sz="4250" spc="-1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9599478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7880350" y="508000"/>
            <a:ext cx="3719550" cy="2974839"/>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6750050" y="1989138"/>
            <a:ext cx="5219700" cy="607509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69850" y="247650"/>
            <a:ext cx="8305800" cy="622935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35608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666750" y="-2762250"/>
            <a:ext cx="13525500" cy="108204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2863285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Rectangle 10"/>
          <p:cNvSpPr/>
          <p:nvPr/>
        </p:nvSpPr>
        <p:spPr>
          <a:xfrm>
            <a:off x="0" y="6462580"/>
            <a:ext cx="12192000" cy="401562"/>
          </a:xfrm>
          <a:prstGeom prst="rect">
            <a:avLst/>
          </a:prstGeom>
          <a:solidFill>
            <a:srgbClr val="C6D9F1"/>
          </a:solidFill>
          <a:ln w="12700">
            <a:miter lim="400000"/>
          </a:ln>
        </p:spPr>
        <p:txBody>
          <a:bodyPr lIns="25400" tIns="25400" rIns="25400" bIns="25400" anchor="ctr"/>
          <a:lstStyle/>
          <a:p>
            <a:pPr>
              <a:defRPr sz="4800">
                <a:solidFill>
                  <a:srgbClr val="334186"/>
                </a:solidFill>
              </a:defRPr>
            </a:pPr>
            <a:endParaRPr sz="2400"/>
          </a:p>
        </p:txBody>
      </p:sp>
      <p:sp>
        <p:nvSpPr>
          <p:cNvPr id="143" name="Corpo livello uno…"/>
          <p:cNvSpPr txBox="1">
            <a:spLocks noGrp="1"/>
          </p:cNvSpPr>
          <p:nvPr>
            <p:ph type="body" idx="1"/>
          </p:nvPr>
        </p:nvSpPr>
        <p:spPr>
          <a:xfrm>
            <a:off x="294859" y="1043747"/>
            <a:ext cx="11560014" cy="5185641"/>
          </a:xfrm>
          <a:prstGeom prst="rect">
            <a:avLst/>
          </a:prstGeom>
        </p:spPr>
        <p:txBody>
          <a:bodyPr numCol="1" spcCol="38100"/>
          <a:lstStyle/>
          <a:p>
            <a:r>
              <a:t>Corpo livello uno</a:t>
            </a:r>
          </a:p>
          <a:p>
            <a:pPr lvl="1"/>
            <a:r>
              <a:t>Corpo livello due</a:t>
            </a:r>
          </a:p>
          <a:p>
            <a:pPr lvl="2"/>
            <a:r>
              <a:t>Corpo livello tre</a:t>
            </a:r>
          </a:p>
          <a:p>
            <a:pPr lvl="3"/>
            <a:r>
              <a:t>Corpo livello quattro</a:t>
            </a:r>
          </a:p>
          <a:p>
            <a:pPr lvl="4"/>
            <a:r>
              <a:t>Corpo livello cinque</a:t>
            </a:r>
          </a:p>
        </p:txBody>
      </p:sp>
      <p:sp>
        <p:nvSpPr>
          <p:cNvPr id="144" name="Rectangle 6"/>
          <p:cNvSpPr/>
          <p:nvPr/>
        </p:nvSpPr>
        <p:spPr>
          <a:xfrm>
            <a:off x="0" y="-20365"/>
            <a:ext cx="12192000" cy="803121"/>
          </a:xfrm>
          <a:prstGeom prst="rect">
            <a:avLst/>
          </a:prstGeom>
          <a:solidFill>
            <a:srgbClr val="C6D9F1"/>
          </a:solidFill>
          <a:ln w="12700">
            <a:miter lim="400000"/>
          </a:ln>
        </p:spPr>
        <p:txBody>
          <a:bodyPr lIns="25400" tIns="25400" rIns="25400" bIns="25400" anchor="ctr"/>
          <a:lstStyle/>
          <a:p>
            <a:pPr>
              <a:defRPr sz="4800">
                <a:solidFill>
                  <a:srgbClr val="C6D9F1"/>
                </a:solidFill>
              </a:defRPr>
            </a:pPr>
            <a:endParaRPr sz="2400"/>
          </a:p>
        </p:txBody>
      </p:sp>
      <p:sp>
        <p:nvSpPr>
          <p:cNvPr id="145" name="Numero diapositiva"/>
          <p:cNvSpPr txBox="1">
            <a:spLocks noGrp="1"/>
          </p:cNvSpPr>
          <p:nvPr>
            <p:ph type="sldNum" sz="quarter" idx="2"/>
          </p:nvPr>
        </p:nvSpPr>
        <p:spPr>
          <a:xfrm>
            <a:off x="10391147" y="6604826"/>
            <a:ext cx="243656" cy="241092"/>
          </a:xfrm>
          <a:prstGeom prst="rect">
            <a:avLst/>
          </a:prstGeom>
        </p:spPr>
        <p:txBody>
          <a:bodyPr/>
          <a:lstStyle>
            <a:lvl1pPr>
              <a:defRPr>
                <a:solidFill>
                  <a:srgbClr val="334186"/>
                </a:solidFill>
              </a:defRPr>
            </a:lvl1pPr>
          </a:lstStyle>
          <a:p>
            <a:fld id="{86CB4B4D-7CA3-9044-876B-883B54F8677D}" type="slidenum">
              <a:rPr/>
              <a:t>‹#›</a:t>
            </a:fld>
            <a:endParaRPr/>
          </a:p>
        </p:txBody>
      </p:sp>
      <p:pic>
        <p:nvPicPr>
          <p:cNvPr id="146" name="Picture 7" descr="Picture 7"/>
          <p:cNvPicPr>
            <a:picLocks noChangeAspect="1"/>
          </p:cNvPicPr>
          <p:nvPr/>
        </p:nvPicPr>
        <p:blipFill>
          <a:blip r:embed="rId2"/>
          <a:stretch>
            <a:fillRect/>
          </a:stretch>
        </p:blipFill>
        <p:spPr>
          <a:xfrm>
            <a:off x="410545" y="83791"/>
            <a:ext cx="1421141" cy="610581"/>
          </a:xfrm>
          <a:prstGeom prst="rect">
            <a:avLst/>
          </a:prstGeom>
          <a:ln w="12700">
            <a:miter lim="400000"/>
          </a:ln>
        </p:spPr>
      </p:pic>
      <p:sp>
        <p:nvSpPr>
          <p:cNvPr id="147" name="Titolo Testo"/>
          <p:cNvSpPr txBox="1">
            <a:spLocks noGrp="1"/>
          </p:cNvSpPr>
          <p:nvPr>
            <p:ph type="title"/>
          </p:nvPr>
        </p:nvSpPr>
        <p:spPr>
          <a:xfrm>
            <a:off x="2115129" y="-20365"/>
            <a:ext cx="7961748" cy="803123"/>
          </a:xfrm>
          <a:prstGeom prst="rect">
            <a:avLst/>
          </a:prstGeom>
        </p:spPr>
        <p:txBody>
          <a:bodyPr/>
          <a:lstStyle>
            <a:lvl1pPr algn="ctr">
              <a:defRPr sz="3200" spc="-85">
                <a:solidFill>
                  <a:srgbClr val="334186"/>
                </a:solidFill>
              </a:defRPr>
            </a:lvl1pPr>
          </a:lstStyle>
          <a:p>
            <a:r>
              <a:t>Titolo Testo</a:t>
            </a:r>
          </a:p>
        </p:txBody>
      </p:sp>
      <p:pic>
        <p:nvPicPr>
          <p:cNvPr id="148" name="Picture 8" descr="Picture 8"/>
          <p:cNvPicPr>
            <a:picLocks noChangeAspect="1"/>
          </p:cNvPicPr>
          <p:nvPr/>
        </p:nvPicPr>
        <p:blipFill>
          <a:blip r:embed="rId3"/>
          <a:stretch>
            <a:fillRect/>
          </a:stretch>
        </p:blipFill>
        <p:spPr>
          <a:xfrm>
            <a:off x="11175017" y="100426"/>
            <a:ext cx="679857" cy="449148"/>
          </a:xfrm>
          <a:prstGeom prst="rect">
            <a:avLst/>
          </a:prstGeom>
          <a:ln w="12700">
            <a:miter lim="400000"/>
          </a:ln>
        </p:spPr>
      </p:pic>
      <p:sp>
        <p:nvSpPr>
          <p:cNvPr id="149" name="TextBox 9"/>
          <p:cNvSpPr txBox="1"/>
          <p:nvPr/>
        </p:nvSpPr>
        <p:spPr>
          <a:xfrm>
            <a:off x="11012836" y="490883"/>
            <a:ext cx="995148"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a:solidFill>
                  <a:srgbClr val="0070C0"/>
                </a:solidFill>
              </a:defRPr>
            </a:lvl1pPr>
          </a:lstStyle>
          <a:p>
            <a:r>
              <a:rPr sz="1100"/>
              <a:t>Horizon Europe</a:t>
            </a:r>
          </a:p>
        </p:txBody>
      </p:sp>
    </p:spTree>
    <p:extLst>
      <p:ext uri="{BB962C8B-B14F-4D97-AF65-F5344CB8AC3E}">
        <p14:creationId xmlns:p14="http://schemas.microsoft.com/office/powerpoint/2010/main" val="21657163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294639"/>
            <a:ext cx="12192001" cy="7152641"/>
          </a:xfrm>
          <a:prstGeom prst="rect">
            <a:avLst/>
          </a:prstGeom>
          <a:ln w="12700">
            <a:miter lim="400000"/>
          </a:ln>
        </p:spPr>
      </p:pic>
      <p:sp>
        <p:nvSpPr>
          <p:cNvPr id="157" name="Titolo Testo"/>
          <p:cNvSpPr txBox="1">
            <a:spLocks noGrp="1"/>
          </p:cNvSpPr>
          <p:nvPr>
            <p:ph type="title"/>
          </p:nvPr>
        </p:nvSpPr>
        <p:spPr>
          <a:xfrm>
            <a:off x="3223487" y="1939633"/>
            <a:ext cx="7813968" cy="1043855"/>
          </a:xfrm>
          <a:prstGeom prst="rect">
            <a:avLst/>
          </a:prstGeom>
        </p:spPr>
        <p:txBody>
          <a:bodyPr lIns="91439" tIns="91439" rIns="91439" bIns="91439" anchor="b"/>
          <a:lstStyle>
            <a:lvl1pPr defTabSz="914400">
              <a:lnSpc>
                <a:spcPct val="90000"/>
              </a:lnSpc>
              <a:defRPr sz="48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3232723" y="3153930"/>
            <a:ext cx="7813968" cy="812945"/>
          </a:xfrm>
          <a:prstGeom prst="rect">
            <a:avLst/>
          </a:prstGeom>
        </p:spPr>
        <p:txBody>
          <a:bodyPr lIns="91439" tIns="91439" rIns="91439" bIns="91439" numCol="1" spcCol="38100"/>
          <a:lstStyle>
            <a:lvl1pPr marL="0" indent="0" defTabSz="914400">
              <a:spcBef>
                <a:spcPts val="1000"/>
              </a:spcBef>
              <a:buSzTx/>
              <a:buNone/>
              <a:defRPr>
                <a:solidFill>
                  <a:srgbClr val="FFC000"/>
                </a:solidFill>
                <a:latin typeface="Calibri"/>
                <a:ea typeface="Calibri"/>
                <a:cs typeface="Calibri"/>
                <a:sym typeface="Calibri"/>
              </a:defRPr>
            </a:lvl1pPr>
            <a:lvl2pPr marL="0" indent="228600" defTabSz="914400">
              <a:spcBef>
                <a:spcPts val="1000"/>
              </a:spcBef>
              <a:buSzTx/>
              <a:buNone/>
              <a:defRPr>
                <a:solidFill>
                  <a:srgbClr val="FFC000"/>
                </a:solidFill>
                <a:latin typeface="Calibri"/>
                <a:ea typeface="Calibri"/>
                <a:cs typeface="Calibri"/>
                <a:sym typeface="Calibri"/>
              </a:defRPr>
            </a:lvl2pPr>
            <a:lvl3pPr marL="0" indent="457200" defTabSz="914400">
              <a:spcBef>
                <a:spcPts val="1000"/>
              </a:spcBef>
              <a:buSzTx/>
              <a:buNone/>
              <a:defRPr>
                <a:solidFill>
                  <a:srgbClr val="FFC000"/>
                </a:solidFill>
                <a:latin typeface="Calibri"/>
                <a:ea typeface="Calibri"/>
                <a:cs typeface="Calibri"/>
                <a:sym typeface="Calibri"/>
              </a:defRPr>
            </a:lvl3pPr>
            <a:lvl4pPr marL="0" indent="685800" defTabSz="914400">
              <a:spcBef>
                <a:spcPts val="1000"/>
              </a:spcBef>
              <a:buSzTx/>
              <a:buNone/>
              <a:defRPr>
                <a:solidFill>
                  <a:srgbClr val="FFC000"/>
                </a:solidFill>
                <a:latin typeface="Calibri"/>
                <a:ea typeface="Calibri"/>
                <a:cs typeface="Calibri"/>
                <a:sym typeface="Calibri"/>
              </a:defRPr>
            </a:lvl4pPr>
            <a:lvl5pPr marL="0" indent="914400" defTabSz="914400">
              <a:spcBef>
                <a:spcPts val="1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339659" y="376194"/>
            <a:ext cx="269671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4800">
                <a:solidFill>
                  <a:srgbClr val="3399FF"/>
                </a:solidFill>
                <a:latin typeface="Arial Narrow"/>
                <a:ea typeface="Arial Narrow"/>
                <a:cs typeface="Arial Narrow"/>
                <a:sym typeface="Arial Narrow"/>
              </a:defRPr>
            </a:pPr>
            <a:r>
              <a:rPr sz="2400"/>
              <a:t>EUROPEAN</a:t>
            </a:r>
          </a:p>
          <a:p>
            <a:pPr algn="l" defTabSz="914400">
              <a:defRPr sz="4800">
                <a:solidFill>
                  <a:srgbClr val="33CCFF"/>
                </a:solidFill>
                <a:latin typeface="Arial Narrow"/>
                <a:ea typeface="Arial Narrow"/>
                <a:cs typeface="Arial Narrow"/>
                <a:sym typeface="Arial Narrow"/>
              </a:defRPr>
            </a:pPr>
            <a:r>
              <a:rPr sz="2400"/>
              <a:t>PLASMA RESEARCH</a:t>
            </a:r>
          </a:p>
          <a:p>
            <a:pPr algn="l" defTabSz="914400">
              <a:defRPr sz="4800">
                <a:solidFill>
                  <a:srgbClr val="33CCFF"/>
                </a:solidFill>
                <a:latin typeface="Arial Narrow"/>
                <a:ea typeface="Arial Narrow"/>
                <a:cs typeface="Arial Narrow"/>
                <a:sym typeface="Arial Narrow"/>
              </a:defRPr>
            </a:pPr>
            <a:r>
              <a:rPr sz="2400"/>
              <a:t>ACCELERATOR WITH</a:t>
            </a:r>
          </a:p>
          <a:p>
            <a:pPr algn="l" defTabSz="914400">
              <a:defRPr sz="4800">
                <a:solidFill>
                  <a:srgbClr val="FFFFFF"/>
                </a:solidFill>
                <a:latin typeface="Arial Narrow"/>
                <a:ea typeface="Arial Narrow"/>
                <a:cs typeface="Arial Narrow"/>
                <a:sym typeface="Arial Narrow"/>
              </a:defRPr>
            </a:pPr>
            <a:r>
              <a:rPr sz="2400"/>
              <a:t>EXCELLENCE IN</a:t>
            </a:r>
          </a:p>
          <a:p>
            <a:pPr algn="l" defTabSz="914400">
              <a:defRPr sz="4800">
                <a:solidFill>
                  <a:srgbClr val="FFFFFF"/>
                </a:solidFill>
                <a:latin typeface="Arial Narrow"/>
                <a:ea typeface="Arial Narrow"/>
                <a:cs typeface="Arial Narrow"/>
                <a:sym typeface="Arial Narrow"/>
              </a:defRPr>
            </a:pPr>
            <a:r>
              <a:rPr sz="2400"/>
              <a:t>APPLICATIONS</a:t>
            </a:r>
          </a:p>
        </p:txBody>
      </p:sp>
      <p:pic>
        <p:nvPicPr>
          <p:cNvPr id="160" name="Picture 8" descr="Picture 8"/>
          <p:cNvPicPr>
            <a:picLocks noChangeAspect="1"/>
          </p:cNvPicPr>
          <p:nvPr/>
        </p:nvPicPr>
        <p:blipFill>
          <a:blip r:embed="rId3"/>
          <a:stretch>
            <a:fillRect/>
          </a:stretch>
        </p:blipFill>
        <p:spPr>
          <a:xfrm>
            <a:off x="8543995" y="273553"/>
            <a:ext cx="2788152" cy="1261234"/>
          </a:xfrm>
          <a:prstGeom prst="rect">
            <a:avLst/>
          </a:prstGeom>
          <a:ln w="12700">
            <a:miter lim="400000"/>
          </a:ln>
        </p:spPr>
      </p:pic>
      <p:sp>
        <p:nvSpPr>
          <p:cNvPr id="161" name="Numero diapositiva"/>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32313266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b="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dirty="0"/>
          </a:p>
        </p:txBody>
      </p:sp>
      <p:sp>
        <p:nvSpPr>
          <p:cNvPr id="6" name="Segnaposto contenuto 4"/>
          <p:cNvSpPr>
            <a:spLocks noGrp="1"/>
          </p:cNvSpPr>
          <p:nvPr>
            <p:ph idx="1"/>
          </p:nvPr>
        </p:nvSpPr>
        <p:spPr>
          <a:xfrm>
            <a:off x="623392" y="1600201"/>
            <a:ext cx="10862997" cy="3196952"/>
          </a:xfrm>
        </p:spPr>
        <p:txBody>
          <a:bodyPr/>
          <a:lstStyle>
            <a:lvl1pPr>
              <a:defRPr sz="2800" b="0">
                <a:latin typeface="Helvetica Neue Light"/>
                <a:ea typeface="Open Sans Semibold" panose="020B0706030804020204" pitchFamily="34" charset="0"/>
                <a:cs typeface="Open Sans Semibold" panose="020B0706030804020204" pitchFamily="34" charset="0"/>
              </a:defRPr>
            </a:lvl1pPr>
            <a:lvl2pPr>
              <a:defRPr b="0">
                <a:latin typeface="Helvetica Neue Light"/>
              </a:defRPr>
            </a:lvl2pPr>
            <a:lvl3pPr>
              <a:defRPr b="0">
                <a:latin typeface="Helvetica Neue Light"/>
              </a:defRPr>
            </a:lvl3pPr>
            <a:lvl4pPr>
              <a:defRPr b="0">
                <a:latin typeface="Helvetica Neue Light"/>
              </a:defRPr>
            </a:lvl4pPr>
            <a:lvl5pPr>
              <a:defRPr b="0">
                <a:latin typeface="Helvetica Neue Ligh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3"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63394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0" y="1939633"/>
            <a:ext cx="7813967" cy="1043854"/>
          </a:xfrm>
        </p:spPr>
        <p:txBody>
          <a:bodyPr anchor="b">
            <a:normAutofit/>
          </a:bodyPr>
          <a:lstStyle>
            <a:lvl1pPr algn="l">
              <a:defRPr sz="36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5" y="3153930"/>
            <a:ext cx="7813967" cy="812944"/>
          </a:xfrm>
        </p:spPr>
        <p:txBody>
          <a:bodyPr/>
          <a:lstStyle>
            <a:lvl1pPr marL="0" indent="0" algn="l">
              <a:buNone/>
              <a:defRPr sz="1800">
                <a:solidFill>
                  <a:srgbClr val="FFC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1" y="376194"/>
            <a:ext cx="2788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800">
                <a:solidFill>
                  <a:srgbClr val="3399FF"/>
                </a:solidFill>
                <a:latin typeface="Arial Narrow" pitchFamily="34" charset="0"/>
              </a:rPr>
              <a:t>EUROPEAN</a:t>
            </a:r>
          </a:p>
          <a:p>
            <a:r>
              <a:rPr lang="en-GB" altLang="en-US" sz="1800">
                <a:solidFill>
                  <a:srgbClr val="33CCFF"/>
                </a:solidFill>
                <a:latin typeface="Arial Narrow" pitchFamily="34" charset="0"/>
              </a:rPr>
              <a:t>PLASMA RESEARCH</a:t>
            </a:r>
          </a:p>
          <a:p>
            <a:r>
              <a:rPr lang="en-GB" altLang="en-US" sz="1800">
                <a:solidFill>
                  <a:srgbClr val="33CCFF"/>
                </a:solidFill>
                <a:latin typeface="Arial Narrow" pitchFamily="34" charset="0"/>
              </a:rPr>
              <a:t>ACCELERATOR WITH</a:t>
            </a:r>
          </a:p>
          <a:p>
            <a:r>
              <a:rPr lang="en-GB" altLang="en-US" sz="1800">
                <a:solidFill>
                  <a:schemeClr val="bg1"/>
                </a:solidFill>
                <a:latin typeface="Arial Narrow" pitchFamily="34" charset="0"/>
              </a:rPr>
              <a:t>EXCELLENCE IN</a:t>
            </a:r>
          </a:p>
          <a:p>
            <a:r>
              <a:rPr lang="en-GB" altLang="en-US" sz="1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43997" y="273555"/>
            <a:ext cx="2788151" cy="1261233"/>
          </a:xfrm>
          <a:prstGeom prst="rect">
            <a:avLst/>
          </a:prstGeom>
        </p:spPr>
      </p:pic>
      <p:sp>
        <p:nvSpPr>
          <p:cNvPr id="11" name="Rectangle 10">
            <a:extLst>
              <a:ext uri="{FF2B5EF4-FFF2-40B4-BE49-F238E27FC236}">
                <a16:creationId xmlns:a16="http://schemas.microsoft.com/office/drawing/2014/main" id="{7829EB28-3979-4E23-B67B-4BD9DC678876}"/>
              </a:ext>
            </a:extLst>
          </p:cNvPr>
          <p:cNvSpPr/>
          <p:nvPr userDrawn="1"/>
        </p:nvSpPr>
        <p:spPr>
          <a:xfrm rot="5400000">
            <a:off x="1734098" y="3620994"/>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9" y="6288044"/>
            <a:ext cx="3309467" cy="369332"/>
          </a:xfrm>
          <a:prstGeom prst="rect">
            <a:avLst/>
          </a:prstGeom>
          <a:noFill/>
        </p:spPr>
        <p:txBody>
          <a:bodyPr wrap="square" rtlCol="0">
            <a:spAutoFit/>
          </a:bodyPr>
          <a:lstStyle/>
          <a:p>
            <a:r>
              <a:rPr lang="en-GB" sz="600">
                <a:solidFill>
                  <a:schemeClr val="bg1"/>
                </a:solidFill>
              </a:rPr>
              <a:t>This project has received funding from the European Union´s Horizon Europe research and innovation programme under grant agreement </a:t>
            </a:r>
          </a:p>
          <a:p>
            <a:r>
              <a:rPr lang="en-GB" sz="600">
                <a:solidFill>
                  <a:schemeClr val="bg1"/>
                </a:solidFill>
              </a:rPr>
              <a:t>No. 101079773</a:t>
            </a:r>
          </a:p>
        </p:txBody>
      </p:sp>
      <p:grpSp>
        <p:nvGrpSpPr>
          <p:cNvPr id="45" name="Group 44">
            <a:extLst>
              <a:ext uri="{FF2B5EF4-FFF2-40B4-BE49-F238E27FC236}">
                <a16:creationId xmlns:a16="http://schemas.microsoft.com/office/drawing/2014/main" id="{B5D08789-6EA1-4445-B452-85ED00E5C105}"/>
              </a:ext>
            </a:extLst>
          </p:cNvPr>
          <p:cNvGrpSpPr/>
          <p:nvPr userDrawn="1"/>
        </p:nvGrpSpPr>
        <p:grpSpPr>
          <a:xfrm>
            <a:off x="442101" y="5210346"/>
            <a:ext cx="3736127" cy="853744"/>
            <a:chOff x="400753" y="5359778"/>
            <a:chExt cx="3736126" cy="853744"/>
          </a:xfrm>
        </p:grpSpPr>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0072" y="5359778"/>
              <a:ext cx="539714" cy="360000"/>
            </a:xfrm>
            <a:prstGeom prst="rect">
              <a:avLst/>
            </a:prstGeom>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0753" y="5359778"/>
              <a:ext cx="539895" cy="360000"/>
            </a:xfrm>
            <a:prstGeom prst="rect">
              <a:avLst/>
            </a:prstGeom>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679210" y="5359778"/>
              <a:ext cx="539714" cy="360000"/>
            </a:xfrm>
            <a:prstGeom prst="rect">
              <a:avLst/>
            </a:prstGeom>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18348" y="5359778"/>
              <a:ext cx="539895" cy="360000"/>
            </a:xfrm>
            <a:prstGeom prst="rect">
              <a:avLst/>
            </a:prstGeom>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57667" y="5359778"/>
              <a:ext cx="539895" cy="360000"/>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596984" y="5359778"/>
              <a:ext cx="539895" cy="3600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0753" y="5853522"/>
              <a:ext cx="539895" cy="360000"/>
            </a:xfrm>
            <a:prstGeom prst="rect">
              <a:avLst/>
            </a:prstGeom>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40072" y="5853522"/>
              <a:ext cx="539895" cy="360000"/>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318710" y="5853522"/>
              <a:ext cx="539895" cy="360000"/>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958029" y="5853522"/>
              <a:ext cx="539714" cy="360000"/>
            </a:xfrm>
            <a:prstGeom prst="rect">
              <a:avLst/>
            </a:prstGeom>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679391" y="5853522"/>
              <a:ext cx="539895" cy="360000"/>
            </a:xfrm>
            <a:prstGeom prst="rect">
              <a:avLst/>
            </a:prstGeom>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597165" y="5853522"/>
              <a:ext cx="539714" cy="360000"/>
            </a:xfrm>
            <a:prstGeom prst="rect">
              <a:avLst/>
            </a:prstGeom>
          </p:spPr>
        </p:pic>
      </p:grpSp>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42100" y="6339528"/>
            <a:ext cx="543816" cy="360000"/>
          </a:xfrm>
          <a:prstGeom prst="rect">
            <a:avLst/>
          </a:prstGeom>
        </p:spPr>
      </p:pic>
    </p:spTree>
    <p:extLst>
      <p:ext uri="{BB962C8B-B14F-4D97-AF65-F5344CB8AC3E}">
        <p14:creationId xmlns:p14="http://schemas.microsoft.com/office/powerpoint/2010/main" val="68940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4"/>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1"/>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8" y="-272186"/>
            <a:ext cx="7961747" cy="1325563"/>
          </a:xfrm>
        </p:spPr>
        <p:txBody>
          <a:bodyPr>
            <a:normAutofit/>
          </a:bodyPr>
          <a:lstStyle>
            <a:lvl1pPr algn="ctr">
              <a:defRPr sz="2625"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4"/>
            <a:ext cx="4114800" cy="365125"/>
          </a:xfrm>
        </p:spPr>
        <p:txBody>
          <a:bodyPr/>
          <a:lstStyle>
            <a:lvl1pPr>
              <a:defRPr i="1">
                <a:solidFill>
                  <a:srgbClr val="334186"/>
                </a:solidFill>
              </a:defRPr>
            </a:lvl1pPr>
          </a:lstStyle>
          <a:p>
            <a:pPr algn="l"/>
            <a:r>
              <a:rPr lang="en-GB"/>
              <a:t>R. Assmann - EuAPS Kickoff - 28 Feb 2023</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4941"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30832"/>
          </a:xfrm>
          <a:prstGeom prst="rect">
            <a:avLst/>
          </a:prstGeom>
          <a:noFill/>
        </p:spPr>
        <p:txBody>
          <a:bodyPr wrap="square" rtlCol="0">
            <a:spAutoFit/>
          </a:bodyPr>
          <a:lstStyle/>
          <a:p>
            <a:r>
              <a:rPr lang="en-GB" sz="45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70390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54643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93876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 EuAPS Kickoff - 28 Feb 2023</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67526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 EuAPS Kickoff - 28 Feb 2023</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642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 EuAPS Kickoff - 28 Feb 2023</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27271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291454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068211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75430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09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contenuto 3"/>
          <p:cNvSpPr>
            <a:spLocks noGrp="1"/>
          </p:cNvSpPr>
          <p:nvPr>
            <p:ph sz="half" idx="2"/>
          </p:nvPr>
        </p:nvSpPr>
        <p:spPr>
          <a:xfrm>
            <a:off x="6197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Titolo 1"/>
          <p:cNvSpPr txBox="1">
            <a:spLocks/>
          </p:cNvSpPr>
          <p:nvPr userDrawn="1"/>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defTabSz="914400" rtl="0" eaLnBrk="1" latinLnBrk="0" hangingPunct="1">
              <a:spcBef>
                <a:spcPct val="0"/>
              </a:spcBef>
              <a:buNone/>
              <a:defRPr sz="2800" b="0" kern="120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sz="2800"/>
          </a:p>
        </p:txBody>
      </p:sp>
      <p:sp>
        <p:nvSpPr>
          <p:cNvPr id="9"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0"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97352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63560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endParaRPr lang="it-IT" dirty="0"/>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dirty="0"/>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dirty="0"/>
              <a:t>Click to </a:t>
            </a:r>
            <a:r>
              <a:rPr lang="it-IT" dirty="0" err="1"/>
              <a:t>edit</a:t>
            </a:r>
            <a:r>
              <a:rPr lang="it-IT" dirty="0"/>
              <a:t> date</a:t>
            </a:r>
          </a:p>
        </p:txBody>
      </p:sp>
      <p:pic>
        <p:nvPicPr>
          <p:cNvPr id="7" name="Immagine 6">
            <a:extLst>
              <a:ext uri="{FF2B5EF4-FFF2-40B4-BE49-F238E27FC236}">
                <a16:creationId xmlns:a16="http://schemas.microsoft.com/office/drawing/2014/main" id="{AEB000E7-4207-12B4-F83E-BB9A78780B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80065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endParaRPr lang="it-IT" dirty="0"/>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pic>
        <p:nvPicPr>
          <p:cNvPr id="9" name="Immagine 8">
            <a:extLst>
              <a:ext uri="{FF2B5EF4-FFF2-40B4-BE49-F238E27FC236}">
                <a16:creationId xmlns:a16="http://schemas.microsoft.com/office/drawing/2014/main" id="{B70D01B9-98A4-9D3B-A128-6BDDA26E4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108434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endParaRPr lang="it-IT" dirty="0"/>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dirty="0"/>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Tree>
    <p:extLst>
      <p:ext uri="{BB962C8B-B14F-4D97-AF65-F5344CB8AC3E}">
        <p14:creationId xmlns:p14="http://schemas.microsoft.com/office/powerpoint/2010/main" val="414289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3534264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dirty="0"/>
              <a:t>Click to edit Master sub-title styles</a:t>
            </a:r>
            <a:endParaRPr lang="it-IT" dirty="0"/>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7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152704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Logo</a:t>
            </a:r>
          </a:p>
        </p:txBody>
      </p:sp>
    </p:spTree>
    <p:extLst>
      <p:ext uri="{BB962C8B-B14F-4D97-AF65-F5344CB8AC3E}">
        <p14:creationId xmlns:p14="http://schemas.microsoft.com/office/powerpoint/2010/main" val="388216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68403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13309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5"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6"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152146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endParaRPr lang="it-IT" dirty="0"/>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230065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12/06/2025</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3453871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12/06/2025</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a:t>
            </a:fld>
            <a:endParaRPr lang="it-IT"/>
          </a:p>
        </p:txBody>
      </p:sp>
    </p:spTree>
    <p:extLst>
      <p:ext uri="{BB962C8B-B14F-4D97-AF65-F5344CB8AC3E}">
        <p14:creationId xmlns:p14="http://schemas.microsoft.com/office/powerpoint/2010/main" val="90291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5"/>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dirty="0"/>
              <a:t>Fare clic per modificare lo stile del titolo</a:t>
            </a:r>
            <a:endParaRPr lang="en-US" dirty="0"/>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cxnSp>
        <p:nvCxnSpPr>
          <p:cNvPr id="11" name="Connettore 1 10"/>
          <p:cNvCxnSpPr/>
          <p:nvPr userDrawn="1"/>
        </p:nvCxnSpPr>
        <p:spPr>
          <a:xfrm>
            <a:off x="11280027" y="6371740"/>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376587" y="6349997"/>
            <a:ext cx="768085" cy="369332"/>
          </a:xfrm>
          <a:prstGeom prst="rect">
            <a:avLst/>
          </a:prstGeom>
          <a:noFill/>
        </p:spPr>
        <p:txBody>
          <a:bodyPr wrap="square" rtlCol="0">
            <a:spAutoFit/>
          </a:bodyPr>
          <a:lstStyle/>
          <a:p>
            <a:fld id="{35C3533D-D346-4746-A382-458F3767D6EF}" type="slidenum">
              <a:rPr lang="it-IT" sz="1800" smtClean="0">
                <a:solidFill>
                  <a:schemeClr val="bg1">
                    <a:lumMod val="50000"/>
                  </a:schemeClr>
                </a:solidFill>
              </a:rPr>
              <a:t>‹#›</a:t>
            </a:fld>
            <a:endParaRPr lang="it-IT" sz="1800" dirty="0">
              <a:solidFill>
                <a:schemeClr val="bg1">
                  <a:lumMod val="50000"/>
                </a:schemeClr>
              </a:solidFill>
            </a:endParaRPr>
          </a:p>
        </p:txBody>
      </p:sp>
      <p:sp>
        <p:nvSpPr>
          <p:cNvPr id="13" name="Rettangolo 12"/>
          <p:cNvSpPr/>
          <p:nvPr userDrawn="1"/>
        </p:nvSpPr>
        <p:spPr>
          <a:xfrm>
            <a:off x="104375" y="6365386"/>
            <a:ext cx="1344149" cy="338554"/>
          </a:xfrm>
          <a:prstGeom prst="rect">
            <a:avLst/>
          </a:prstGeom>
        </p:spPr>
        <p:txBody>
          <a:bodyPr wrap="square">
            <a:spAutoFit/>
          </a:bodyPr>
          <a:lstStyle/>
          <a:p>
            <a:pPr algn="ctr"/>
            <a:r>
              <a:rPr lang="en-US" sz="1600" dirty="0">
                <a:solidFill>
                  <a:schemeClr val="tx1">
                    <a:lumMod val="50000"/>
                    <a:lumOff val="50000"/>
                  </a:schemeClr>
                </a:solidFill>
              </a:rPr>
              <a:t>A. Cianchi</a:t>
            </a:r>
          </a:p>
        </p:txBody>
      </p:sp>
      <p:pic>
        <p:nvPicPr>
          <p:cNvPr id="3" name="Immagine 2">
            <a:extLst>
              <a:ext uri="{FF2B5EF4-FFF2-40B4-BE49-F238E27FC236}">
                <a16:creationId xmlns:a16="http://schemas.microsoft.com/office/drawing/2014/main" id="{59135677-35EC-CA53-8C9E-39ADE7AAD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92" y="250694"/>
            <a:ext cx="1822265" cy="552659"/>
          </a:xfrm>
          <a:prstGeom prst="rect">
            <a:avLst/>
          </a:prstGeom>
        </p:spPr>
      </p:pic>
    </p:spTree>
    <p:extLst>
      <p:ext uri="{BB962C8B-B14F-4D97-AF65-F5344CB8AC3E}">
        <p14:creationId xmlns:p14="http://schemas.microsoft.com/office/powerpoint/2010/main" val="177241958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038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7" y="1939641"/>
            <a:ext cx="7813967" cy="1043855"/>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31" y="3153931"/>
            <a:ext cx="7813967" cy="812944"/>
          </a:xfrm>
        </p:spPr>
        <p:txBody>
          <a:bodyPr/>
          <a:lstStyle>
            <a:lvl1pPr marL="0" indent="0" algn="l">
              <a:buNone/>
              <a:defRPr sz="2400">
                <a:solidFill>
                  <a:srgbClr val="FFC000"/>
                </a:solidFill>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7" y="376193"/>
            <a:ext cx="27881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8" rIns="91428" bIns="45718">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44003" y="273561"/>
            <a:ext cx="2788151" cy="1261233"/>
          </a:xfrm>
          <a:prstGeom prst="rect">
            <a:avLst/>
          </a:prstGeom>
        </p:spPr>
      </p:pic>
      <p:sp>
        <p:nvSpPr>
          <p:cNvPr id="25" name="TextBox 24">
            <a:extLst>
              <a:ext uri="{FF2B5EF4-FFF2-40B4-BE49-F238E27FC236}">
                <a16:creationId xmlns:a16="http://schemas.microsoft.com/office/drawing/2014/main" id="{BFE90DE8-3BA8-471E-9749-65A67AA27786}"/>
              </a:ext>
            </a:extLst>
          </p:cNvPr>
          <p:cNvSpPr txBox="1"/>
          <p:nvPr userDrawn="1"/>
        </p:nvSpPr>
        <p:spPr>
          <a:xfrm>
            <a:off x="902493" y="6439389"/>
            <a:ext cx="3309467" cy="338555"/>
          </a:xfrm>
          <a:prstGeom prst="rect">
            <a:avLst/>
          </a:prstGeom>
          <a:noFill/>
        </p:spPr>
        <p:txBody>
          <a:bodyPr wrap="square" lIns="91428" tIns="45718" rIns="91428" bIns="45718" rtlCol="0">
            <a:spAutoFit/>
          </a:bodyPr>
          <a:lstStyle/>
          <a:p>
            <a:r>
              <a:rPr lang="en-GB" sz="800">
                <a:solidFill>
                  <a:schemeClr val="bg1"/>
                </a:solidFill>
              </a:rPr>
              <a:t>This project has received funding from the European Union’s Horizon 2020 research and innovation programme under grant agreement No 653782.</a:t>
            </a:r>
          </a:p>
        </p:txBody>
      </p:sp>
      <p:pic>
        <p:nvPicPr>
          <p:cNvPr id="26" name="Picture 25">
            <a:extLst>
              <a:ext uri="{FF2B5EF4-FFF2-40B4-BE49-F238E27FC236}">
                <a16:creationId xmlns:a16="http://schemas.microsoft.com/office/drawing/2014/main" id="{EC0846F4-509B-4FA4-A3BB-D53C82698E9F}"/>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68111" y="6453036"/>
            <a:ext cx="472111" cy="288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20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80"/>
            <a:ext cx="12192000" cy="40156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5"/>
            <a:ext cx="12192000" cy="80312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2"/>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544" y="83791"/>
            <a:ext cx="1421141" cy="610580"/>
          </a:xfrm>
          <a:prstGeom prst="rect">
            <a:avLst/>
          </a:prstGeom>
        </p:spPr>
      </p:pic>
      <p:pic>
        <p:nvPicPr>
          <p:cNvPr id="9" name="Picture 8">
            <a:extLst>
              <a:ext uri="{FF2B5EF4-FFF2-40B4-BE49-F238E27FC236}">
                <a16:creationId xmlns:a16="http://schemas.microsoft.com/office/drawing/2014/main" id="{26DBE863-E0D1-4AFD-ADD4-862FDCFD6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1892" y="183550"/>
            <a:ext cx="679856" cy="449147"/>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9"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5" y="6462572"/>
            <a:ext cx="6544711" cy="365125"/>
          </a:xfrm>
        </p:spPr>
        <p:txBody>
          <a:bodyPr/>
          <a:lstStyle>
            <a:lvl1pPr>
              <a:defRPr i="1">
                <a:solidFill>
                  <a:srgbClr val="334186"/>
                </a:solidFill>
              </a:defRPr>
            </a:lvl1pPr>
          </a:lstStyle>
          <a:p>
            <a:r>
              <a:rPr lang="en-GB"/>
              <a:t>R. Assmann &amp; M. Ferrario - TIARA - 19 Oct 2022</a:t>
            </a:r>
          </a:p>
        </p:txBody>
      </p:sp>
    </p:spTree>
    <p:extLst>
      <p:ext uri="{BB962C8B-B14F-4D97-AF65-F5344CB8AC3E}">
        <p14:creationId xmlns:p14="http://schemas.microsoft.com/office/powerpoint/2010/main" val="95819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269798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378470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&amp; M. Ferrario - TIARA - 19 Oct 2022</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51456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&amp; M. Ferrario - TIARA - 19 Oct 2022</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2883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1312352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&amp; M. Ferrario - TIARA - 19 Oct 2022</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06453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0883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90645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113270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2" y="365133"/>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359921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787FE-8CBB-6248-9619-3941DE55C1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18249"/>
            <a:ext cx="2111379" cy="539751"/>
          </a:xfrm>
          <a:prstGeom prst="rect">
            <a:avLst/>
          </a:prstGeom>
        </p:spPr>
      </p:pic>
      <p:pic>
        <p:nvPicPr>
          <p:cNvPr id="8" name="Picture 2" descr="Image result for clf logo las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229473" y="136341"/>
            <a:ext cx="770021" cy="752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20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Titolo presentazione</a:t>
            </a:r>
          </a:p>
        </p:txBody>
      </p:sp>
      <p:sp>
        <p:nvSpPr>
          <p:cNvPr id="23" name="Corpo livello uno…"/>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270540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5486400" y="-101600"/>
            <a:ext cx="6072419" cy="706755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603250" y="635000"/>
            <a:ext cx="4889500" cy="2941137"/>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603250" y="3530288"/>
            <a:ext cx="4889500" cy="2692712"/>
          </a:xfrm>
          <a:prstGeom prst="rect">
            <a:avLst/>
          </a:prstGeom>
        </p:spPr>
        <p:txBody>
          <a:bodyPr numCol="1" spcCol="38100"/>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87067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7475947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603250" y="1186481"/>
            <a:ext cx="4889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603250" y="2124252"/>
            <a:ext cx="4889500" cy="4128316"/>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6096000" y="-203633"/>
            <a:ext cx="5458437" cy="7277917"/>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603250" y="539750"/>
            <a:ext cx="4889500" cy="71755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88467146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3.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2.png"/><Relationship Id="rId2" Type="http://schemas.openxmlformats.org/officeDocument/2006/relationships/slideLayout" Target="../slideLayouts/slideLayout32.xml"/><Relationship Id="rId16" Type="http://schemas.openxmlformats.org/officeDocument/2006/relationships/image" Target="../media/image21.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0.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3233-28A5-4BE6-9ECF-91943AB1B905}" type="datetimeFigureOut">
              <a:rPr lang="en-US" smtClean="0"/>
              <a:t>6/12/2025</a:t>
            </a:fld>
            <a:endParaRPr lang="en-US"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81E3-3265-45EE-A2C3-C9AF2D303D91}" type="slidenum">
              <a:rPr lang="en-US" smtClean="0"/>
              <a:t>‹#›</a:t>
            </a:fld>
            <a:endParaRPr lang="en-US" dirty="0"/>
          </a:p>
        </p:txBody>
      </p:sp>
    </p:spTree>
    <p:extLst>
      <p:ext uri="{BB962C8B-B14F-4D97-AF65-F5344CB8AC3E}">
        <p14:creationId xmlns:p14="http://schemas.microsoft.com/office/powerpoint/2010/main" val="265700030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Neue Light"/>
          <a:ea typeface="Helvetica Neue Light"/>
          <a:cs typeface="Helvetica Neue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Neue Light"/>
          <a:ea typeface="Helvetica Neue Light"/>
          <a:cs typeface="Helvetica Neue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Neue Light"/>
          <a:ea typeface="Helvetica Neue Light"/>
          <a:cs typeface="Helvetica Neue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603250" y="2124252"/>
            <a:ext cx="10985500" cy="412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Numero diapositiva"/>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a:t>
            </a:fld>
            <a:endParaRPr dirty="0"/>
          </a:p>
        </p:txBody>
      </p:sp>
      <p:sp>
        <p:nvSpPr>
          <p:cNvPr id="4" name="Titolo Testo"/>
          <p:cNvSpPr txBox="1">
            <a:spLocks noGrp="1"/>
          </p:cNvSpPr>
          <p:nvPr>
            <p:ph type="title"/>
          </p:nvPr>
        </p:nvSpPr>
        <p:spPr>
          <a:xfrm>
            <a:off x="1826683" y="1371600"/>
            <a:ext cx="9753601" cy="752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Tree>
    <p:extLst>
      <p:ext uri="{BB962C8B-B14F-4D97-AF65-F5344CB8AC3E}">
        <p14:creationId xmlns:p14="http://schemas.microsoft.com/office/powerpoint/2010/main" val="863498170"/>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dirty="0"/>
              <a:t>R. </a:t>
            </a:r>
            <a:r>
              <a:rPr lang="en-GB" dirty="0" err="1"/>
              <a:t>Assmann</a:t>
            </a:r>
            <a:r>
              <a:rPr lang="en-GB" dirty="0"/>
              <a:t> - EuAPS </a:t>
            </a:r>
            <a:r>
              <a:rPr lang="en-GB" dirty="0" err="1"/>
              <a:t>Kickoff</a:t>
            </a:r>
            <a:r>
              <a:rPr lang="en-GB" dirty="0"/>
              <a:t> - 28 Feb 2023</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94733465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5"/>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6"/>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endParaRPr lang="it-IT" dirty="0"/>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dirty="0"/>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endParaRPr lang="it-IT" dirty="0"/>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dirty="0"/>
          </a:p>
        </p:txBody>
      </p:sp>
      <p:pic>
        <p:nvPicPr>
          <p:cNvPr id="10" name="Immagine 9">
            <a:extLst>
              <a:ext uri="{FF2B5EF4-FFF2-40B4-BE49-F238E27FC236}">
                <a16:creationId xmlns:a16="http://schemas.microsoft.com/office/drawing/2014/main" id="{D6E02D7F-D305-1A25-E550-CE108B0614D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3239" y="62737"/>
            <a:ext cx="1572931" cy="864899"/>
          </a:xfrm>
          <a:prstGeom prst="rect">
            <a:avLst/>
          </a:prstGeom>
        </p:spPr>
      </p:pic>
      <p:pic>
        <p:nvPicPr>
          <p:cNvPr id="11" name="Immagine 10">
            <a:extLst>
              <a:ext uri="{FF2B5EF4-FFF2-40B4-BE49-F238E27FC236}">
                <a16:creationId xmlns:a16="http://schemas.microsoft.com/office/drawing/2014/main" id="{B9AE9434-113A-1FB8-6529-223D44E88F9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123543222"/>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r>
              <a:rPr lang="en-GB" dirty="0"/>
              <a:t>R. Assmann &amp; M. Ferrario - TIARA - 19 Oct 2022</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3A3A6714-3D1F-4857-9904-D935B84167FA}" type="slidenum">
              <a:rPr lang="en-GB" smtClean="0"/>
              <a:t>‹#›</a:t>
            </a:fld>
            <a:endParaRPr lang="en-GB" dirty="0"/>
          </a:p>
        </p:txBody>
      </p:sp>
    </p:spTree>
    <p:extLst>
      <p:ext uri="{BB962C8B-B14F-4D97-AF65-F5344CB8AC3E}">
        <p14:creationId xmlns:p14="http://schemas.microsoft.com/office/powerpoint/2010/main" val="279248444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hf sldNum="0" hdr="0" dt="0"/>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1.xml"/><Relationship Id="rId5" Type="http://schemas.openxmlformats.org/officeDocument/2006/relationships/image" Target="../media/image38.emf"/><Relationship Id="rId4" Type="http://schemas.openxmlformats.org/officeDocument/2006/relationships/image" Target="../media/image37.em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1.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F93EE-4C28-9D71-8994-C9801F35A90F}"/>
              </a:ext>
            </a:extLst>
          </p:cNvPr>
          <p:cNvGrpSpPr/>
          <p:nvPr/>
        </p:nvGrpSpPr>
        <p:grpSpPr>
          <a:xfrm>
            <a:off x="1709531" y="2251494"/>
            <a:ext cx="9496579" cy="1921530"/>
            <a:chOff x="3124113" y="2100371"/>
            <a:chExt cx="8397823" cy="1921530"/>
          </a:xfrm>
        </p:grpSpPr>
        <p:sp>
          <p:nvSpPr>
            <p:cNvPr id="6" name="Title 1">
              <a:extLst>
                <a:ext uri="{FF2B5EF4-FFF2-40B4-BE49-F238E27FC236}">
                  <a16:creationId xmlns:a16="http://schemas.microsoft.com/office/drawing/2014/main" id="{858D7EB2-A12D-B475-1B27-469ED296966C}"/>
                </a:ext>
              </a:extLst>
            </p:cNvPr>
            <p:cNvSpPr txBox="1">
              <a:spLocks/>
            </p:cNvSpPr>
            <p:nvPr/>
          </p:nvSpPr>
          <p:spPr>
            <a:xfrm>
              <a:off x="3471990" y="2100371"/>
              <a:ext cx="7820025" cy="974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anchor="b">
              <a:noAutofit/>
            </a:bodyPr>
            <a:lstStyle>
              <a:lvl1pPr marL="0" marR="0" indent="0" algn="l" defTabSz="1828800" rtl="0" latinLnBrk="0">
                <a:lnSpc>
                  <a:spcPct val="90000"/>
                </a:lnSpc>
                <a:spcBef>
                  <a:spcPts val="0"/>
                </a:spcBef>
                <a:spcAft>
                  <a:spcPts val="0"/>
                </a:spcAft>
                <a:buClrTx/>
                <a:buSzTx/>
                <a:buFontTx/>
                <a:buNone/>
                <a:tabLst/>
                <a:defRPr sz="9600" b="0" i="0" u="none" strike="noStrike" cap="none" spc="0" baseline="0">
                  <a:solidFill>
                    <a:srgbClr val="FFFFFF"/>
                  </a:solidFill>
                  <a:uFillTx/>
                  <a:latin typeface="Calibri Light"/>
                  <a:ea typeface="Calibri Light"/>
                  <a:cs typeface="Calibri Light"/>
                  <a:sym typeface="Calibri Light"/>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defTabSz="914400">
                <a:defRPr/>
              </a:pPr>
              <a:r>
                <a:rPr lang="en-GB" sz="4000" b="1" dirty="0">
                  <a:solidFill>
                    <a:prstClr val="white"/>
                  </a:solidFill>
                  <a:ea typeface="Helvetica Neue"/>
                  <a:cs typeface="Helvetica Neue"/>
                </a:rPr>
                <a:t>Chapter 15: RF System</a:t>
              </a:r>
            </a:p>
          </p:txBody>
        </p:sp>
        <p:sp>
          <p:nvSpPr>
            <p:cNvPr id="7" name="Subtitle 2">
              <a:extLst>
                <a:ext uri="{FF2B5EF4-FFF2-40B4-BE49-F238E27FC236}">
                  <a16:creationId xmlns:a16="http://schemas.microsoft.com/office/drawing/2014/main" id="{9DE95386-71B5-40A5-D6A1-FBA8068BAF15}"/>
                </a:ext>
              </a:extLst>
            </p:cNvPr>
            <p:cNvSpPr txBox="1">
              <a:spLocks/>
            </p:cNvSpPr>
            <p:nvPr/>
          </p:nvSpPr>
          <p:spPr>
            <a:xfrm>
              <a:off x="3124113" y="3203731"/>
              <a:ext cx="8397823" cy="818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numCol="1" spcCol="38100">
              <a:noAutofit/>
            </a:bodyPr>
            <a:lstStyle>
              <a:lvl1pPr marL="0" marR="0" indent="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1pPr>
              <a:lvl2pPr marL="0" marR="0" indent="4572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2pPr>
              <a:lvl3pPr marL="0" marR="0" indent="9144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3pPr>
              <a:lvl4pPr marL="0" marR="0" indent="13716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4pPr>
              <a:lvl5pPr marL="0" marR="0" indent="18288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lvl="0" algn="ctr" defTabSz="457200">
                <a:spcBef>
                  <a:spcPts val="500"/>
                </a:spcBef>
                <a:defRPr/>
              </a:pPr>
              <a:r>
                <a:rPr kumimoji="0" lang="en-GB" sz="2800" b="0" i="0" u="none" strike="noStrike" kern="1200" cap="none" spc="0" normalizeH="0" baseline="0" noProof="0" dirty="0">
                  <a:ln>
                    <a:noFill/>
                  </a:ln>
                  <a:solidFill>
                    <a:schemeClr val="bg1"/>
                  </a:solidFill>
                  <a:effectLst/>
                  <a:uLnTx/>
                  <a:uFillTx/>
                  <a:latin typeface="Calibri"/>
                  <a:ea typeface="+mn-ea"/>
                  <a:cs typeface="+mn-cs"/>
                  <a:sym typeface="Calibri"/>
                </a:rPr>
                <a:t>D. Alesini, M. </a:t>
              </a:r>
              <a:r>
                <a:rPr kumimoji="0" lang="en-GB" sz="2800" b="0" i="0" u="none" strike="noStrike" kern="1200" cap="none" spc="0" normalizeH="0" baseline="0" noProof="0" dirty="0" err="1">
                  <a:ln>
                    <a:noFill/>
                  </a:ln>
                  <a:solidFill>
                    <a:schemeClr val="bg1"/>
                  </a:solidFill>
                  <a:effectLst/>
                  <a:uLnTx/>
                  <a:uFillTx/>
                  <a:latin typeface="Calibri"/>
                  <a:ea typeface="+mn-ea"/>
                  <a:cs typeface="+mn-cs"/>
                  <a:sym typeface="Calibri"/>
                </a:rPr>
                <a:t>Bellaveglia</a:t>
              </a:r>
              <a:r>
                <a:rPr kumimoji="0" lang="en-GB" sz="2800" b="0" i="0" u="none" strike="noStrike" kern="1200" cap="none" spc="0" normalizeH="0" baseline="0" noProof="0" dirty="0">
                  <a:ln>
                    <a:noFill/>
                  </a:ln>
                  <a:solidFill>
                    <a:schemeClr val="bg1"/>
                  </a:solidFill>
                  <a:effectLst/>
                  <a:uLnTx/>
                  <a:uFillTx/>
                  <a:latin typeface="Calibri"/>
                  <a:ea typeface="+mn-ea"/>
                  <a:cs typeface="+mn-cs"/>
                  <a:sym typeface="Calibri"/>
                </a:rPr>
                <a:t>, B. Buonomo, F. Cardelli, C. Di Giulio, </a:t>
              </a:r>
              <a:r>
                <a:rPr lang="en-GB" sz="2800" dirty="0">
                  <a:solidFill>
                    <a:schemeClr val="bg1"/>
                  </a:solidFill>
                </a:rPr>
                <a:t>M. Diomede, </a:t>
              </a:r>
              <a:r>
                <a:rPr kumimoji="0" lang="en-GB" sz="2800" b="0" i="0" u="none" strike="noStrike" kern="1200" cap="none" spc="0" normalizeH="0" baseline="0" noProof="0" dirty="0">
                  <a:ln>
                    <a:noFill/>
                  </a:ln>
                  <a:solidFill>
                    <a:schemeClr val="bg1"/>
                  </a:solidFill>
                  <a:effectLst/>
                  <a:uLnTx/>
                  <a:uFillTx/>
                  <a:latin typeface="Calibri"/>
                  <a:ea typeface="+mn-ea"/>
                  <a:cs typeface="+mn-cs"/>
                  <a:sym typeface="Calibri"/>
                </a:rPr>
                <a:t>L. Faillace, M. Ferrario A. Falone, A. Gallo, L. Piersanti, S. Pioli, B. </a:t>
              </a:r>
              <a:r>
                <a:rPr kumimoji="0" lang="en-GB" sz="2800" b="0" i="0" u="none" strike="noStrike" kern="1200" cap="none" spc="0" normalizeH="0" baseline="0" noProof="0" dirty="0" err="1">
                  <a:ln>
                    <a:noFill/>
                  </a:ln>
                  <a:solidFill>
                    <a:schemeClr val="bg1"/>
                  </a:solidFill>
                  <a:effectLst/>
                  <a:uLnTx/>
                  <a:uFillTx/>
                  <a:latin typeface="Calibri"/>
                  <a:ea typeface="+mn-ea"/>
                  <a:cs typeface="+mn-cs"/>
                  <a:sym typeface="Calibri"/>
                </a:rPr>
                <a:t>Serenellini</a:t>
              </a:r>
              <a:r>
                <a:rPr kumimoji="0" lang="en-GB" sz="2800" b="0" i="0" u="none" strike="noStrike" kern="1200" cap="none" spc="0" normalizeH="0" baseline="0" noProof="0" dirty="0">
                  <a:ln>
                    <a:noFill/>
                  </a:ln>
                  <a:solidFill>
                    <a:schemeClr val="bg1"/>
                  </a:solidFill>
                  <a:effectLst/>
                  <a:uLnTx/>
                  <a:uFillTx/>
                  <a:latin typeface="Calibri"/>
                  <a:ea typeface="+mn-ea"/>
                  <a:cs typeface="+mn-cs"/>
                  <a:sym typeface="Calibri"/>
                </a:rPr>
                <a:t>, S. Tocci</a:t>
              </a:r>
              <a:endParaRPr lang="en-GB" sz="2800" dirty="0">
                <a:solidFill>
                  <a:schemeClr val="bg1"/>
                </a:solidFill>
                <a:ea typeface="+mn-ea"/>
                <a:cs typeface="+mn-cs"/>
              </a:endParaRPr>
            </a:p>
          </p:txBody>
        </p:sp>
      </p:grpSp>
      <p:sp>
        <p:nvSpPr>
          <p:cNvPr id="4" name="Freeform 3" descr="A blue background with yellow stars  Description automatically generated with low confidence">
            <a:extLst>
              <a:ext uri="{FF2B5EF4-FFF2-40B4-BE49-F238E27FC236}">
                <a16:creationId xmlns:a16="http://schemas.microsoft.com/office/drawing/2014/main" id="{FC243C57-3F4E-8A92-5C10-D978C7EFD7AD}"/>
              </a:ext>
            </a:extLst>
          </p:cNvPr>
          <p:cNvSpPr/>
          <p:nvPr/>
        </p:nvSpPr>
        <p:spPr>
          <a:xfrm>
            <a:off x="534197" y="5979609"/>
            <a:ext cx="815724" cy="540000"/>
          </a:xfrm>
          <a:custGeom>
            <a:avLst/>
            <a:gdLst/>
            <a:ahLst/>
            <a:cxnLst/>
            <a:rect l="l" t="t" r="r" b="b"/>
            <a:pathLst>
              <a:path w="815724" h="540000">
                <a:moveTo>
                  <a:pt x="0" y="0"/>
                </a:moveTo>
                <a:lnTo>
                  <a:pt x="815724" y="0"/>
                </a:lnTo>
                <a:lnTo>
                  <a:pt x="815724" y="540000"/>
                </a:lnTo>
                <a:lnTo>
                  <a:pt x="0" y="540000"/>
                </a:lnTo>
                <a:lnTo>
                  <a:pt x="0" y="0"/>
                </a:lnTo>
                <a:close/>
              </a:path>
            </a:pathLst>
          </a:custGeom>
          <a:blipFill>
            <a:blip r:embed="rId3"/>
            <a:stretch>
              <a:fillRect t="-96" b="-96"/>
            </a:stretch>
          </a:blipFill>
        </p:spPr>
        <p:txBody>
          <a:bodyPr/>
          <a:lstStyle/>
          <a:p>
            <a:endParaRPr lang="en-IT"/>
          </a:p>
        </p:txBody>
      </p:sp>
      <p:sp>
        <p:nvSpPr>
          <p:cNvPr id="8" name="TextBox 6">
            <a:extLst>
              <a:ext uri="{FF2B5EF4-FFF2-40B4-BE49-F238E27FC236}">
                <a16:creationId xmlns:a16="http://schemas.microsoft.com/office/drawing/2014/main" id="{340FA1B7-5D18-B55E-47CF-BCDFA7DC8B43}"/>
              </a:ext>
            </a:extLst>
          </p:cNvPr>
          <p:cNvSpPr txBox="1"/>
          <p:nvPr/>
        </p:nvSpPr>
        <p:spPr>
          <a:xfrm>
            <a:off x="1424848" y="6007478"/>
            <a:ext cx="3349033" cy="538609"/>
          </a:xfrm>
          <a:prstGeom prst="rect">
            <a:avLst/>
          </a:prstGeom>
        </p:spPr>
        <p:txBody>
          <a:bodyPr wrap="square" lIns="0" tIns="0" rIns="0" bIns="0" rtlCol="0" anchor="t">
            <a:spAutoFit/>
          </a:bodyPr>
          <a:lstStyle/>
          <a:p>
            <a:pPr algn="just">
              <a:lnSpc>
                <a:spcPts val="1439"/>
              </a:lnSpc>
            </a:pPr>
            <a:r>
              <a:rPr lang="en-US" sz="1200" spc="11" dirty="0">
                <a:solidFill>
                  <a:srgbClr val="FFFFFF"/>
                </a:solidFill>
                <a:latin typeface="TT Rounds Condensed"/>
                <a:ea typeface="TT Rounds Condensed"/>
                <a:cs typeface="TT Rounds Condensed"/>
                <a:sym typeface="TT Rounds Condensed"/>
              </a:rPr>
              <a:t>This project has received funding from the European Union´s Horizon Europe research and innovation program under grant agreement No. 101079773</a:t>
            </a:r>
          </a:p>
        </p:txBody>
      </p:sp>
      <p:sp>
        <p:nvSpPr>
          <p:cNvPr id="3" name="TextBox 2">
            <a:extLst>
              <a:ext uri="{FF2B5EF4-FFF2-40B4-BE49-F238E27FC236}">
                <a16:creationId xmlns:a16="http://schemas.microsoft.com/office/drawing/2014/main" id="{24513CBF-C0A3-974C-06EC-0B493B2DC357}"/>
              </a:ext>
            </a:extLst>
          </p:cNvPr>
          <p:cNvSpPr txBox="1"/>
          <p:nvPr/>
        </p:nvSpPr>
        <p:spPr>
          <a:xfrm>
            <a:off x="7171980" y="6015945"/>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dirty="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dirty="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705CA-3479-CB13-A0C7-12DA553145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80E8E8-F61A-B046-DC9B-771FB1F2C914}"/>
              </a:ext>
            </a:extLst>
          </p:cNvPr>
          <p:cNvSpPr>
            <a:spLocks noGrp="1"/>
          </p:cNvSpPr>
          <p:nvPr>
            <p:ph type="title"/>
          </p:nvPr>
        </p:nvSpPr>
        <p:spPr>
          <a:xfrm>
            <a:off x="1828800" y="-272186"/>
            <a:ext cx="8855765" cy="1325563"/>
          </a:xfrm>
        </p:spPr>
        <p:txBody>
          <a:bodyPr>
            <a:normAutofit/>
          </a:bodyPr>
          <a:lstStyle/>
          <a:p>
            <a:r>
              <a:rPr lang="en-GB" sz="2800" dirty="0"/>
              <a:t>RF power distribution for X-band Linearizer and deflector </a:t>
            </a:r>
          </a:p>
        </p:txBody>
      </p:sp>
      <p:pic>
        <p:nvPicPr>
          <p:cNvPr id="4" name="Picture 3">
            <a:extLst>
              <a:ext uri="{FF2B5EF4-FFF2-40B4-BE49-F238E27FC236}">
                <a16:creationId xmlns:a16="http://schemas.microsoft.com/office/drawing/2014/main" id="{FCF31D98-8C45-0C65-0D17-25EB19078303}"/>
              </a:ext>
            </a:extLst>
          </p:cNvPr>
          <p:cNvPicPr>
            <a:picLocks noChangeAspect="1"/>
          </p:cNvPicPr>
          <p:nvPr/>
        </p:nvPicPr>
        <p:blipFill>
          <a:blip r:embed="rId2"/>
          <a:stretch>
            <a:fillRect/>
          </a:stretch>
        </p:blipFill>
        <p:spPr>
          <a:xfrm>
            <a:off x="114963" y="941408"/>
            <a:ext cx="6550012" cy="3602195"/>
          </a:xfrm>
          <a:prstGeom prst="rect">
            <a:avLst/>
          </a:prstGeom>
        </p:spPr>
      </p:pic>
      <p:pic>
        <p:nvPicPr>
          <p:cNvPr id="8" name="Picture 7">
            <a:extLst>
              <a:ext uri="{FF2B5EF4-FFF2-40B4-BE49-F238E27FC236}">
                <a16:creationId xmlns:a16="http://schemas.microsoft.com/office/drawing/2014/main" id="{D76517D0-1FD8-1527-60BA-55B896F39EC2}"/>
              </a:ext>
            </a:extLst>
          </p:cNvPr>
          <p:cNvPicPr>
            <a:picLocks noChangeAspect="1"/>
          </p:cNvPicPr>
          <p:nvPr/>
        </p:nvPicPr>
        <p:blipFill>
          <a:blip r:embed="rId3"/>
          <a:srcRect t="25040" r="44764"/>
          <a:stretch>
            <a:fillRect/>
          </a:stretch>
        </p:blipFill>
        <p:spPr>
          <a:xfrm>
            <a:off x="8631170" y="3735154"/>
            <a:ext cx="3469720" cy="2624720"/>
          </a:xfrm>
          <a:prstGeom prst="rect">
            <a:avLst/>
          </a:prstGeom>
        </p:spPr>
      </p:pic>
      <p:pic>
        <p:nvPicPr>
          <p:cNvPr id="6" name="Picture 5">
            <a:extLst>
              <a:ext uri="{FF2B5EF4-FFF2-40B4-BE49-F238E27FC236}">
                <a16:creationId xmlns:a16="http://schemas.microsoft.com/office/drawing/2014/main" id="{4F6346FA-8E1B-CE6E-4920-5C9F2A1760FB}"/>
              </a:ext>
            </a:extLst>
          </p:cNvPr>
          <p:cNvPicPr>
            <a:picLocks noChangeAspect="1"/>
          </p:cNvPicPr>
          <p:nvPr/>
        </p:nvPicPr>
        <p:blipFill>
          <a:blip r:embed="rId3"/>
          <a:srcRect l="56350" t="5044" r="3135"/>
          <a:stretch>
            <a:fillRect/>
          </a:stretch>
        </p:blipFill>
        <p:spPr>
          <a:xfrm>
            <a:off x="6813223" y="940269"/>
            <a:ext cx="2758160" cy="3603333"/>
          </a:xfrm>
          <a:prstGeom prst="rect">
            <a:avLst/>
          </a:prstGeom>
        </p:spPr>
      </p:pic>
      <p:sp>
        <p:nvSpPr>
          <p:cNvPr id="12" name="TextBox 11">
            <a:extLst>
              <a:ext uri="{FF2B5EF4-FFF2-40B4-BE49-F238E27FC236}">
                <a16:creationId xmlns:a16="http://schemas.microsoft.com/office/drawing/2014/main" id="{7113959E-A7CE-E134-6B56-B842A0243C2C}"/>
              </a:ext>
            </a:extLst>
          </p:cNvPr>
          <p:cNvSpPr txBox="1"/>
          <p:nvPr/>
        </p:nvSpPr>
        <p:spPr>
          <a:xfrm>
            <a:off x="120962" y="4621691"/>
            <a:ext cx="8407680" cy="1754326"/>
          </a:xfrm>
          <a:prstGeom prst="rect">
            <a:avLst/>
          </a:prstGeom>
          <a:solidFill>
            <a:schemeClr val="accent1">
              <a:lumMod val="20000"/>
              <a:lumOff val="80000"/>
            </a:schemeClr>
          </a:solidFill>
        </p:spPr>
        <p:txBody>
          <a:bodyPr wrap="square">
            <a:spAutoFit/>
          </a:bodyPr>
          <a:lstStyle/>
          <a:p>
            <a:r>
              <a:rPr lang="en-GB" sz="1800" dirty="0"/>
              <a:t>To feed one linearizer + 1 </a:t>
            </a:r>
            <a:r>
              <a:rPr lang="en-GB" sz="1800" dirty="0" err="1"/>
              <a:t>polarix</a:t>
            </a:r>
            <a:r>
              <a:rPr lang="en-GB" sz="1800" dirty="0"/>
              <a:t> with the same RF source, a </a:t>
            </a:r>
            <a:r>
              <a:rPr lang="en-GB" sz="1800" b="1" dirty="0"/>
              <a:t>variable power divider is needed</a:t>
            </a:r>
            <a:r>
              <a:rPr lang="en-GB" sz="1800" dirty="0"/>
              <a:t>. Along the </a:t>
            </a:r>
            <a:r>
              <a:rPr lang="en-GB" sz="1800" dirty="0" err="1"/>
              <a:t>PolariX</a:t>
            </a:r>
            <a:r>
              <a:rPr lang="en-GB" sz="1800" dirty="0"/>
              <a:t> line, an additional power divider terminated on an RF load will be interposed as an </a:t>
            </a:r>
            <a:r>
              <a:rPr lang="en-GB" sz="1800" b="1" dirty="0"/>
              <a:t>added RF switch</a:t>
            </a:r>
            <a:r>
              <a:rPr lang="en-GB" sz="1800" dirty="0"/>
              <a:t>,. Both the power divider and the RF switch are based on the variable attenuator design developed at CERN that has been successfully tested at high power. Alternatively, they can be implemented by combining the X-band phase shifter developed and used at PSI with two custom-designed 3 dB hybrids.</a:t>
            </a:r>
          </a:p>
        </p:txBody>
      </p:sp>
      <p:sp>
        <p:nvSpPr>
          <p:cNvPr id="16" name="CasellaDiTesto 1">
            <a:extLst>
              <a:ext uri="{FF2B5EF4-FFF2-40B4-BE49-F238E27FC236}">
                <a16:creationId xmlns:a16="http://schemas.microsoft.com/office/drawing/2014/main" id="{4CA7D116-719E-7FBF-0D09-AAC9D448E327}"/>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395155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BF8C-9497-3B5B-C2FF-E55513EA62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79ED22-F185-3AF1-203F-157EE6766F7C}"/>
              </a:ext>
            </a:extLst>
          </p:cNvPr>
          <p:cNvSpPr>
            <a:spLocks noGrp="1"/>
          </p:cNvSpPr>
          <p:nvPr>
            <p:ph type="title"/>
          </p:nvPr>
        </p:nvSpPr>
        <p:spPr>
          <a:xfrm>
            <a:off x="1828800" y="-272186"/>
            <a:ext cx="8855765" cy="1325563"/>
          </a:xfrm>
        </p:spPr>
        <p:txBody>
          <a:bodyPr>
            <a:normAutofit/>
          </a:bodyPr>
          <a:lstStyle/>
          <a:p>
            <a:r>
              <a:rPr lang="en-GB" sz="2800" dirty="0"/>
              <a:t>LLRF systems for S-Band and X-band Power Plants</a:t>
            </a:r>
          </a:p>
        </p:txBody>
      </p:sp>
      <p:sp>
        <p:nvSpPr>
          <p:cNvPr id="12" name="TextBox 11">
            <a:extLst>
              <a:ext uri="{FF2B5EF4-FFF2-40B4-BE49-F238E27FC236}">
                <a16:creationId xmlns:a16="http://schemas.microsoft.com/office/drawing/2014/main" id="{56D3393A-E9ED-C1F4-1C28-8C308100CF24}"/>
              </a:ext>
            </a:extLst>
          </p:cNvPr>
          <p:cNvSpPr txBox="1"/>
          <p:nvPr/>
        </p:nvSpPr>
        <p:spPr>
          <a:xfrm>
            <a:off x="189563" y="889000"/>
            <a:ext cx="7739619" cy="1754326"/>
          </a:xfrm>
          <a:prstGeom prst="rect">
            <a:avLst/>
          </a:prstGeom>
          <a:solidFill>
            <a:schemeClr val="accent1">
              <a:lumMod val="20000"/>
              <a:lumOff val="80000"/>
            </a:schemeClr>
          </a:solidFill>
        </p:spPr>
        <p:txBody>
          <a:bodyPr wrap="square">
            <a:spAutoFit/>
          </a:bodyPr>
          <a:lstStyle/>
          <a:p>
            <a:r>
              <a:rPr lang="en-GB" sz="1800" dirty="0"/>
              <a:t>LLRF systems have a </a:t>
            </a:r>
            <a:r>
              <a:rPr lang="en-GB" sz="1800" b="1" dirty="0"/>
              <a:t>huge impact </a:t>
            </a:r>
            <a:r>
              <a:rPr lang="en-GB" sz="1800" dirty="0"/>
              <a:t>on the </a:t>
            </a:r>
            <a:r>
              <a:rPr lang="en-GB" sz="1800" b="1" dirty="0"/>
              <a:t>machine performances</a:t>
            </a:r>
            <a:r>
              <a:rPr lang="en-GB" sz="1800" dirty="0"/>
              <a:t>.</a:t>
            </a:r>
          </a:p>
          <a:p>
            <a:pPr marL="285750" indent="-285750">
              <a:buFont typeface="Arial" panose="020B0604020202020204" pitchFamily="34" charset="0"/>
              <a:buChar char="•"/>
            </a:pPr>
            <a:r>
              <a:rPr lang="en-GB" sz="1800" dirty="0"/>
              <a:t>S-band systems are in use in many existing linacs and are available on the market, but the </a:t>
            </a:r>
            <a:r>
              <a:rPr lang="en-GB" sz="1800" b="1" dirty="0"/>
              <a:t>phase stability specs </a:t>
            </a:r>
            <a:r>
              <a:rPr lang="en-GB" sz="1800" dirty="0"/>
              <a:t>required by our machine  are </a:t>
            </a:r>
            <a:r>
              <a:rPr lang="en-GB" sz="1800" b="1" dirty="0"/>
              <a:t>extremely demanding</a:t>
            </a:r>
            <a:r>
              <a:rPr lang="en-GB" sz="1800" dirty="0"/>
              <a:t>, at the very edge or beyond the state of the art.  Some promising R&amp;D on intra-pulse phase lock around the power stations are ongoing at SPARC_LAB and will be </a:t>
            </a:r>
            <a:r>
              <a:rPr lang="en-GB" sz="1800" dirty="0" err="1"/>
              <a:t>lickely</a:t>
            </a:r>
            <a:r>
              <a:rPr lang="en-GB" sz="1800" dirty="0"/>
              <a:t> implemented in </a:t>
            </a:r>
            <a:r>
              <a:rPr lang="en-GB" sz="1800" dirty="0" err="1"/>
              <a:t>EuPRAXIA</a:t>
            </a:r>
            <a:r>
              <a:rPr lang="en-GB" sz="1800" dirty="0"/>
              <a:t>.</a:t>
            </a:r>
          </a:p>
        </p:txBody>
      </p:sp>
      <p:pic>
        <p:nvPicPr>
          <p:cNvPr id="15" name="Picture 14">
            <a:extLst>
              <a:ext uri="{FF2B5EF4-FFF2-40B4-BE49-F238E27FC236}">
                <a16:creationId xmlns:a16="http://schemas.microsoft.com/office/drawing/2014/main" id="{572CE95A-0F52-7A7B-BE17-0A6437174220}"/>
              </a:ext>
            </a:extLst>
          </p:cNvPr>
          <p:cNvPicPr>
            <a:picLocks noChangeAspect="1"/>
          </p:cNvPicPr>
          <p:nvPr/>
        </p:nvPicPr>
        <p:blipFill>
          <a:blip r:embed="rId3"/>
          <a:srcRect r="38376" b="5495"/>
          <a:stretch>
            <a:fillRect/>
          </a:stretch>
        </p:blipFill>
        <p:spPr>
          <a:xfrm>
            <a:off x="8110318" y="889000"/>
            <a:ext cx="4081681" cy="5080000"/>
          </a:xfrm>
          <a:prstGeom prst="rect">
            <a:avLst/>
          </a:prstGeom>
        </p:spPr>
      </p:pic>
      <p:sp>
        <p:nvSpPr>
          <p:cNvPr id="17" name="TextBox 16">
            <a:extLst>
              <a:ext uri="{FF2B5EF4-FFF2-40B4-BE49-F238E27FC236}">
                <a16:creationId xmlns:a16="http://schemas.microsoft.com/office/drawing/2014/main" id="{1AF90A64-EC0B-B68B-5A60-2CE6706FC5AE}"/>
              </a:ext>
            </a:extLst>
          </p:cNvPr>
          <p:cNvSpPr txBox="1"/>
          <p:nvPr/>
        </p:nvSpPr>
        <p:spPr>
          <a:xfrm>
            <a:off x="8089900" y="5969000"/>
            <a:ext cx="4081681" cy="369332"/>
          </a:xfrm>
          <a:prstGeom prst="rect">
            <a:avLst/>
          </a:prstGeom>
          <a:noFill/>
        </p:spPr>
        <p:txBody>
          <a:bodyPr wrap="square">
            <a:spAutoFit/>
          </a:bodyPr>
          <a:lstStyle/>
          <a:p>
            <a:r>
              <a:rPr lang="en-GB" sz="1800" b="1" dirty="0" err="1">
                <a:solidFill>
                  <a:schemeClr val="bg1"/>
                </a:solidFill>
              </a:rPr>
              <a:t>EuPRAXIA</a:t>
            </a:r>
            <a:r>
              <a:rPr lang="en-GB" sz="1800" b="1" dirty="0">
                <a:solidFill>
                  <a:schemeClr val="bg1"/>
                </a:solidFill>
              </a:rPr>
              <a:t> LLRF Prototype Requirements</a:t>
            </a:r>
          </a:p>
        </p:txBody>
      </p:sp>
      <p:pic>
        <p:nvPicPr>
          <p:cNvPr id="19" name="Picture 18">
            <a:extLst>
              <a:ext uri="{FF2B5EF4-FFF2-40B4-BE49-F238E27FC236}">
                <a16:creationId xmlns:a16="http://schemas.microsoft.com/office/drawing/2014/main" id="{F2123B9E-ED1A-BD8A-39EE-EF1B3A6E969A}"/>
              </a:ext>
            </a:extLst>
          </p:cNvPr>
          <p:cNvPicPr>
            <a:picLocks noChangeAspect="1"/>
          </p:cNvPicPr>
          <p:nvPr/>
        </p:nvPicPr>
        <p:blipFill>
          <a:blip r:embed="rId4"/>
          <a:stretch>
            <a:fillRect/>
          </a:stretch>
        </p:blipFill>
        <p:spPr>
          <a:xfrm>
            <a:off x="3655705" y="3249695"/>
            <a:ext cx="4273478" cy="2767057"/>
          </a:xfrm>
          <a:prstGeom prst="rect">
            <a:avLst/>
          </a:prstGeom>
        </p:spPr>
      </p:pic>
      <p:sp>
        <p:nvSpPr>
          <p:cNvPr id="20" name="TextBox 19">
            <a:extLst>
              <a:ext uri="{FF2B5EF4-FFF2-40B4-BE49-F238E27FC236}">
                <a16:creationId xmlns:a16="http://schemas.microsoft.com/office/drawing/2014/main" id="{A4EE7EEA-3861-2AB9-37EC-A72CA32B7CBD}"/>
              </a:ext>
            </a:extLst>
          </p:cNvPr>
          <p:cNvSpPr txBox="1"/>
          <p:nvPr/>
        </p:nvSpPr>
        <p:spPr>
          <a:xfrm>
            <a:off x="189564" y="2634679"/>
            <a:ext cx="3364669" cy="3416320"/>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GB" sz="1800" b="1" dirty="0"/>
              <a:t>Native X-band LLRF </a:t>
            </a:r>
            <a:r>
              <a:rPr lang="en-GB" sz="1800" dirty="0"/>
              <a:t>platforms are </a:t>
            </a:r>
            <a:r>
              <a:rPr lang="en-GB" sz="1800" b="1" dirty="0"/>
              <a:t>not available </a:t>
            </a:r>
            <a:r>
              <a:rPr lang="en-GB" sz="1800" dirty="0"/>
              <a:t>yet on the market. Instrumentation Technologies (SVN) with the collaboration of INFN is </a:t>
            </a:r>
            <a:r>
              <a:rPr lang="en-GB" sz="1800" b="1" dirty="0"/>
              <a:t>prototyping</a:t>
            </a:r>
            <a:r>
              <a:rPr lang="en-GB" sz="1800" dirty="0"/>
              <a:t> </a:t>
            </a:r>
            <a:r>
              <a:rPr lang="en-GB" sz="1800" b="1" dirty="0"/>
              <a:t>a new commercial product</a:t>
            </a:r>
            <a:r>
              <a:rPr lang="en-GB" sz="1800" dirty="0"/>
              <a:t>. However, according with the beam dynamics requirements, the </a:t>
            </a:r>
            <a:r>
              <a:rPr lang="en-GB" sz="1800" b="1" dirty="0"/>
              <a:t>phase stability specs </a:t>
            </a:r>
            <a:r>
              <a:rPr lang="en-GB" sz="1800" dirty="0"/>
              <a:t>for the X-band linac </a:t>
            </a:r>
            <a:r>
              <a:rPr lang="en-GB" sz="1800" b="1" dirty="0"/>
              <a:t>are less demanding </a:t>
            </a:r>
            <a:r>
              <a:rPr lang="en-GB" sz="1800" dirty="0"/>
              <a:t>with respect to the injector. </a:t>
            </a:r>
          </a:p>
        </p:txBody>
      </p:sp>
      <p:sp>
        <p:nvSpPr>
          <p:cNvPr id="21" name="TextBox 20">
            <a:extLst>
              <a:ext uri="{FF2B5EF4-FFF2-40B4-BE49-F238E27FC236}">
                <a16:creationId xmlns:a16="http://schemas.microsoft.com/office/drawing/2014/main" id="{971DB437-C0B0-5B39-865D-88EB1DD22C62}"/>
              </a:ext>
            </a:extLst>
          </p:cNvPr>
          <p:cNvSpPr txBox="1"/>
          <p:nvPr/>
        </p:nvSpPr>
        <p:spPr>
          <a:xfrm>
            <a:off x="3655705" y="2815132"/>
            <a:ext cx="4273477" cy="369332"/>
          </a:xfrm>
          <a:prstGeom prst="rect">
            <a:avLst/>
          </a:prstGeom>
          <a:solidFill>
            <a:schemeClr val="bg1"/>
          </a:solidFill>
        </p:spPr>
        <p:txBody>
          <a:bodyPr wrap="square">
            <a:spAutoFit/>
          </a:bodyPr>
          <a:lstStyle/>
          <a:p>
            <a:pPr algn="ctr">
              <a:spcBef>
                <a:spcPts val="1200"/>
              </a:spcBef>
              <a:spcAft>
                <a:spcPts val="1200"/>
              </a:spcAft>
            </a:pPr>
            <a:r>
              <a:rPr lang="en-GB" sz="1800" b="1" dirty="0" err="1">
                <a:solidFill>
                  <a:srgbClr val="C00000"/>
                </a:solidFill>
              </a:rPr>
              <a:t>EuPRAXIA</a:t>
            </a:r>
            <a:r>
              <a:rPr lang="en-GB" sz="1800" b="1" dirty="0">
                <a:solidFill>
                  <a:srgbClr val="C00000"/>
                </a:solidFill>
              </a:rPr>
              <a:t> X-band LLRF Prototype setup</a:t>
            </a:r>
          </a:p>
        </p:txBody>
      </p:sp>
      <p:sp>
        <p:nvSpPr>
          <p:cNvPr id="22" name="CasellaDiTesto 1">
            <a:extLst>
              <a:ext uri="{FF2B5EF4-FFF2-40B4-BE49-F238E27FC236}">
                <a16:creationId xmlns:a16="http://schemas.microsoft.com/office/drawing/2014/main" id="{CCD2A9D1-8CA8-1FCD-251E-64F668A3D7AF}"/>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265279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A20E5-9261-56AD-AE53-CA6423095A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394AF0-C701-8387-D27A-CAE30B84191D}"/>
              </a:ext>
            </a:extLst>
          </p:cNvPr>
          <p:cNvSpPr>
            <a:spLocks noGrp="1"/>
          </p:cNvSpPr>
          <p:nvPr>
            <p:ph type="title"/>
          </p:nvPr>
        </p:nvSpPr>
        <p:spPr>
          <a:xfrm>
            <a:off x="1851950" y="-272186"/>
            <a:ext cx="9294470" cy="1325563"/>
          </a:xfrm>
        </p:spPr>
        <p:txBody>
          <a:bodyPr>
            <a:normAutofit/>
          </a:bodyPr>
          <a:lstStyle/>
          <a:p>
            <a:pPr algn="ctr" fontAlgn="ctr"/>
            <a:r>
              <a:rPr lang="en-GB" sz="2800" dirty="0"/>
              <a:t>Achievements:</a:t>
            </a:r>
            <a:br>
              <a:rPr lang="en-GB" sz="2800" dirty="0"/>
            </a:br>
            <a:r>
              <a:rPr lang="en-GB" sz="2800" u="none" strike="noStrike" dirty="0">
                <a:solidFill>
                  <a:srgbClr val="0070C0"/>
                </a:solidFill>
                <a:effectLst/>
              </a:rPr>
              <a:t>Technological Readiness Level </a:t>
            </a:r>
            <a:r>
              <a:rPr lang="en-GB" sz="2800" dirty="0">
                <a:solidFill>
                  <a:srgbClr val="0070C0"/>
                </a:solidFill>
              </a:rPr>
              <a:t>(Sub-Components) </a:t>
            </a:r>
            <a:endParaRPr lang="en-GB" sz="2800" b="0" i="0" u="none" strike="noStrike" dirty="0">
              <a:solidFill>
                <a:srgbClr val="0070C0"/>
              </a:solidFill>
              <a:effectLst/>
              <a:latin typeface="Aptos Narrow" panose="020B0004020202020204" pitchFamily="34" charset="0"/>
            </a:endParaRPr>
          </a:p>
        </p:txBody>
      </p:sp>
      <p:graphicFrame>
        <p:nvGraphicFramePr>
          <p:cNvPr id="9" name="Table 8">
            <a:extLst>
              <a:ext uri="{FF2B5EF4-FFF2-40B4-BE49-F238E27FC236}">
                <a16:creationId xmlns:a16="http://schemas.microsoft.com/office/drawing/2014/main" id="{E7E39B3B-8C29-1054-702E-FA1FD6B77A18}"/>
              </a:ext>
            </a:extLst>
          </p:cNvPr>
          <p:cNvGraphicFramePr>
            <a:graphicFrameLocks noGrp="1"/>
          </p:cNvGraphicFramePr>
          <p:nvPr>
            <p:extLst>
              <p:ext uri="{D42A27DB-BD31-4B8C-83A1-F6EECF244321}">
                <p14:modId xmlns:p14="http://schemas.microsoft.com/office/powerpoint/2010/main" val="3484806970"/>
              </p:ext>
            </p:extLst>
          </p:nvPr>
        </p:nvGraphicFramePr>
        <p:xfrm>
          <a:off x="258020" y="1264438"/>
          <a:ext cx="11658598" cy="4790532"/>
        </p:xfrm>
        <a:graphic>
          <a:graphicData uri="http://schemas.openxmlformats.org/drawingml/2006/table">
            <a:tbl>
              <a:tblPr/>
              <a:tblGrid>
                <a:gridCol w="2564295">
                  <a:extLst>
                    <a:ext uri="{9D8B030D-6E8A-4147-A177-3AD203B41FA5}">
                      <a16:colId xmlns:a16="http://schemas.microsoft.com/office/drawing/2014/main" val="3130052014"/>
                    </a:ext>
                  </a:extLst>
                </a:gridCol>
                <a:gridCol w="1013792">
                  <a:extLst>
                    <a:ext uri="{9D8B030D-6E8A-4147-A177-3AD203B41FA5}">
                      <a16:colId xmlns:a16="http://schemas.microsoft.com/office/drawing/2014/main" val="3025704785"/>
                    </a:ext>
                  </a:extLst>
                </a:gridCol>
                <a:gridCol w="8080511">
                  <a:extLst>
                    <a:ext uri="{9D8B030D-6E8A-4147-A177-3AD203B41FA5}">
                      <a16:colId xmlns:a16="http://schemas.microsoft.com/office/drawing/2014/main" val="1875174607"/>
                    </a:ext>
                  </a:extLst>
                </a:gridCol>
              </a:tblGrid>
              <a:tr h="215436">
                <a:tc>
                  <a:txBody>
                    <a:bodyPr/>
                    <a:lstStyle/>
                    <a:p>
                      <a:pPr marL="88900" indent="0" algn="l" fontAlgn="b"/>
                      <a:r>
                        <a:rPr lang="en-GB" sz="2400" b="0" i="0" u="none" strike="noStrike" dirty="0">
                          <a:solidFill>
                            <a:srgbClr val="FFFFFF"/>
                          </a:solidFill>
                          <a:effectLst/>
                          <a:latin typeface="Aptos Narrow" panose="020B0004020202020204" pitchFamily="34" charset="0"/>
                        </a:rPr>
                        <a:t>Macro systems</a:t>
                      </a:r>
                    </a:p>
                  </a:txBody>
                  <a:tcPr marL="5823" marR="5823" marT="5823" marB="0" anchor="b">
                    <a:lnL>
                      <a:noFill/>
                    </a:lnL>
                    <a:lnR>
                      <a:noFill/>
                    </a:lnR>
                    <a:lnT>
                      <a:noFill/>
                    </a:lnT>
                    <a:lnB>
                      <a:noFill/>
                    </a:lnB>
                    <a:solidFill>
                      <a:srgbClr val="002060"/>
                    </a:solidFill>
                  </a:tcPr>
                </a:tc>
                <a:tc>
                  <a:txBody>
                    <a:bodyPr/>
                    <a:lstStyle/>
                    <a:p>
                      <a:pPr algn="ctr" fontAlgn="ctr"/>
                      <a:r>
                        <a:rPr lang="en-GB" sz="2400" b="1" i="0" u="none" strike="noStrike">
                          <a:solidFill>
                            <a:srgbClr val="FFFFFF"/>
                          </a:solidFill>
                          <a:effectLst/>
                          <a:latin typeface="Aptos Narrow" panose="020B0004020202020204" pitchFamily="34" charset="0"/>
                        </a:rPr>
                        <a:t>TRL</a:t>
                      </a:r>
                    </a:p>
                  </a:txBody>
                  <a:tcPr marL="5823" marR="5823" marT="5823" marB="0" anchor="ctr">
                    <a:lnL>
                      <a:noFill/>
                    </a:lnL>
                    <a:lnR>
                      <a:noFill/>
                    </a:lnR>
                    <a:lnT>
                      <a:noFill/>
                    </a:lnT>
                    <a:lnB>
                      <a:noFill/>
                    </a:lnB>
                    <a:solidFill>
                      <a:srgbClr val="002060"/>
                    </a:solidFill>
                  </a:tcPr>
                </a:tc>
                <a:tc>
                  <a:txBody>
                    <a:bodyPr/>
                    <a:lstStyle/>
                    <a:p>
                      <a:pPr algn="l" fontAlgn="b"/>
                      <a:r>
                        <a:rPr lang="en-GB" sz="2000" b="0" i="0" u="none" strike="noStrike">
                          <a:solidFill>
                            <a:srgbClr val="FFFFFF"/>
                          </a:solidFill>
                          <a:effectLst/>
                          <a:latin typeface="Aptos Narrow" panose="020B0004020202020204" pitchFamily="34" charset="0"/>
                        </a:rPr>
                        <a:t>Comments</a:t>
                      </a:r>
                    </a:p>
                  </a:txBody>
                  <a:tcPr marL="5823" marR="5823" marT="5823" marB="0" anchor="b">
                    <a:lnL>
                      <a:noFill/>
                    </a:lnL>
                    <a:lnR>
                      <a:noFill/>
                    </a:lnR>
                    <a:lnT>
                      <a:noFill/>
                    </a:lnT>
                    <a:lnB>
                      <a:noFill/>
                    </a:lnB>
                    <a:solidFill>
                      <a:srgbClr val="002060"/>
                    </a:solidFill>
                  </a:tcPr>
                </a:tc>
                <a:extLst>
                  <a:ext uri="{0D108BD9-81ED-4DB2-BD59-A6C34878D82A}">
                    <a16:rowId xmlns:a16="http://schemas.microsoft.com/office/drawing/2014/main" val="1606607278"/>
                  </a:ext>
                </a:extLst>
              </a:tr>
              <a:tr h="616137">
                <a:tc>
                  <a:txBody>
                    <a:bodyPr/>
                    <a:lstStyle/>
                    <a:p>
                      <a:pPr marL="88900" indent="0" algn="l" fontAlgn="ctr"/>
                      <a:r>
                        <a:rPr lang="en-GB" sz="2400" b="0" i="0" u="none" strike="noStrike" dirty="0">
                          <a:solidFill>
                            <a:srgbClr val="000000"/>
                          </a:solidFill>
                          <a:effectLst/>
                          <a:latin typeface="Aptos Narrow" panose="020B0004020202020204" pitchFamily="34" charset="0"/>
                        </a:rPr>
                        <a:t>Injector RF</a:t>
                      </a:r>
                    </a:p>
                  </a:txBody>
                  <a:tcPr marL="5823" marR="5823" marT="5823" marB="0" anchor="ctr">
                    <a:lnL>
                      <a:noFill/>
                    </a:lnL>
                    <a:lnR>
                      <a:noFill/>
                    </a:lnR>
                    <a:lnT>
                      <a:noFill/>
                    </a:lnT>
                    <a:lnB>
                      <a:noFill/>
                    </a:lnB>
                    <a:solidFill>
                      <a:schemeClr val="accent5">
                        <a:lumMod val="20000"/>
                        <a:lumOff val="80000"/>
                      </a:schemeClr>
                    </a:solidFill>
                  </a:tcPr>
                </a:tc>
                <a:tc>
                  <a:txBody>
                    <a:bodyPr/>
                    <a:lstStyle/>
                    <a:p>
                      <a:pPr algn="ctr" fontAlgn="ctr"/>
                      <a:r>
                        <a:rPr lang="en-GB" sz="2400" b="1" i="0" u="none" strike="noStrike" dirty="0">
                          <a:solidFill>
                            <a:srgbClr val="000000"/>
                          </a:solidFill>
                          <a:effectLst/>
                          <a:latin typeface="Aptos Narrow" panose="020B0004020202020204" pitchFamily="34" charset="0"/>
                        </a:rPr>
                        <a:t>9</a:t>
                      </a:r>
                    </a:p>
                  </a:txBody>
                  <a:tcPr marL="5823" marR="5823" marT="5823" marB="0" anchor="ctr">
                    <a:lnL>
                      <a:noFill/>
                    </a:lnL>
                    <a:lnR>
                      <a:noFill/>
                    </a:lnR>
                    <a:lnT>
                      <a:noFill/>
                    </a:lnT>
                    <a:lnB>
                      <a:noFill/>
                    </a:lnB>
                    <a:solidFill>
                      <a:schemeClr val="accent6">
                        <a:lumMod val="60000"/>
                        <a:lumOff val="40000"/>
                      </a:schemeClr>
                    </a:solidFill>
                  </a:tcPr>
                </a:tc>
                <a:tc>
                  <a:txBody>
                    <a:bodyPr/>
                    <a:lstStyle/>
                    <a:p>
                      <a:pPr marL="88900" indent="0" algn="l" fontAlgn="ctr">
                        <a:spcBef>
                          <a:spcPts val="600"/>
                        </a:spcBef>
                        <a:spcAft>
                          <a:spcPts val="600"/>
                        </a:spcAft>
                      </a:pPr>
                      <a:r>
                        <a:rPr lang="en-GB" sz="2000" b="0" i="0" u="none" strike="noStrike" dirty="0">
                          <a:solidFill>
                            <a:srgbClr val="000000"/>
                          </a:solidFill>
                          <a:effectLst/>
                          <a:latin typeface="Aptos Narrow" panose="020B0004020202020204" pitchFamily="34" charset="0"/>
                        </a:rPr>
                        <a:t>S-Band injectors are widely used in many facilities including SPARC_LAB. S-Band technology is fully available in the market.</a:t>
                      </a:r>
                    </a:p>
                  </a:txBody>
                  <a:tcPr marL="5823" marR="5823" marT="5823"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830301472"/>
                  </a:ext>
                </a:extLst>
              </a:tr>
              <a:tr h="500743">
                <a:tc>
                  <a:txBody>
                    <a:bodyPr/>
                    <a:lstStyle/>
                    <a:p>
                      <a:pPr marL="88900" indent="0" algn="l" fontAlgn="ctr"/>
                      <a:r>
                        <a:rPr lang="en-GB" sz="2400" b="0" i="0" u="none" strike="noStrike" dirty="0">
                          <a:solidFill>
                            <a:srgbClr val="000000"/>
                          </a:solidFill>
                          <a:effectLst/>
                          <a:latin typeface="Aptos Narrow" panose="020B0004020202020204" pitchFamily="34" charset="0"/>
                        </a:rPr>
                        <a:t>X-Band Linac</a:t>
                      </a:r>
                    </a:p>
                  </a:txBody>
                  <a:tcPr marL="5823" marR="5823" marT="5823" marB="0" anchor="ctr">
                    <a:lnL>
                      <a:noFill/>
                    </a:lnL>
                    <a:lnR>
                      <a:noFill/>
                    </a:lnR>
                    <a:lnT>
                      <a:noFill/>
                    </a:lnT>
                    <a:lnB>
                      <a:noFill/>
                    </a:lnB>
                    <a:solidFill>
                      <a:schemeClr val="accent6">
                        <a:lumMod val="20000"/>
                        <a:lumOff val="80000"/>
                      </a:schemeClr>
                    </a:solidFill>
                  </a:tcPr>
                </a:tc>
                <a:tc>
                  <a:txBody>
                    <a:bodyPr/>
                    <a:lstStyle/>
                    <a:p>
                      <a:pPr algn="ctr" fontAlgn="ctr"/>
                      <a:r>
                        <a:rPr lang="en-GB" sz="2400" b="1" i="0" u="none" strike="noStrike" dirty="0">
                          <a:solidFill>
                            <a:srgbClr val="000000"/>
                          </a:solidFill>
                          <a:effectLst/>
                          <a:latin typeface="Aptos Narrow" panose="020B0004020202020204" pitchFamily="34" charset="0"/>
                        </a:rPr>
                        <a:t>6</a:t>
                      </a:r>
                    </a:p>
                  </a:txBody>
                  <a:tcPr marL="5823" marR="5823" marT="5823" marB="0" anchor="ctr">
                    <a:lnL>
                      <a:noFill/>
                    </a:lnL>
                    <a:lnR>
                      <a:noFill/>
                    </a:lnR>
                    <a:lnT>
                      <a:noFill/>
                    </a:lnT>
                    <a:lnB>
                      <a:noFill/>
                    </a:lnB>
                    <a:solidFill>
                      <a:srgbClr val="FFFF00"/>
                    </a:solidFill>
                  </a:tcPr>
                </a:tc>
                <a:tc>
                  <a:txBody>
                    <a:bodyPr/>
                    <a:lstStyle/>
                    <a:p>
                      <a:pPr marL="88900" indent="0" algn="l" fontAlgn="ctr">
                        <a:spcBef>
                          <a:spcPts val="600"/>
                        </a:spcBef>
                        <a:spcAft>
                          <a:spcPts val="600"/>
                        </a:spcAft>
                      </a:pPr>
                      <a:r>
                        <a:rPr lang="en-GB" sz="2000" b="0" i="0" u="none" strike="noStrike" dirty="0">
                          <a:solidFill>
                            <a:srgbClr val="000000"/>
                          </a:solidFill>
                          <a:effectLst/>
                          <a:latin typeface="Aptos Narrow" panose="020B0004020202020204" pitchFamily="34" charset="0"/>
                        </a:rPr>
                        <a:t>X-Band Linacs are relatively new. Impressive progress has been made and the final testing of the acc. section full prototype will upgrade the corresponding TRL level in the upcoming months.</a:t>
                      </a:r>
                    </a:p>
                  </a:txBody>
                  <a:tcPr marL="5823" marR="5823" marT="582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452044374"/>
                  </a:ext>
                </a:extLst>
              </a:tr>
              <a:tr h="500743">
                <a:tc>
                  <a:txBody>
                    <a:bodyPr/>
                    <a:lstStyle/>
                    <a:p>
                      <a:pPr marL="88900" indent="0" algn="l" fontAlgn="ctr"/>
                      <a:r>
                        <a:rPr lang="en-GB" sz="2400" b="0" i="0" u="none" strike="noStrike" dirty="0">
                          <a:solidFill>
                            <a:srgbClr val="000000"/>
                          </a:solidFill>
                          <a:effectLst/>
                          <a:latin typeface="Aptos Narrow" panose="020B0004020202020204" pitchFamily="34" charset="0"/>
                        </a:rPr>
                        <a:t>X-band waveguide components</a:t>
                      </a:r>
                    </a:p>
                  </a:txBody>
                  <a:tcPr marL="5823" marR="5823" marT="5823" marB="0" anchor="ctr">
                    <a:lnL>
                      <a:noFill/>
                    </a:lnL>
                    <a:lnR>
                      <a:noFill/>
                    </a:lnR>
                    <a:lnT>
                      <a:noFill/>
                    </a:lnT>
                    <a:lnB>
                      <a:noFill/>
                    </a:lnB>
                    <a:solidFill>
                      <a:schemeClr val="accent5">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6</a:t>
                      </a:r>
                    </a:p>
                  </a:txBody>
                  <a:tcPr marL="5823" marR="5823" marT="5823" marB="0" anchor="ctr">
                    <a:lnL>
                      <a:noFill/>
                    </a:lnL>
                    <a:lnR>
                      <a:noFill/>
                    </a:lnR>
                    <a:lnT>
                      <a:noFill/>
                    </a:lnT>
                    <a:lnB>
                      <a:noFill/>
                    </a:lnB>
                    <a:solidFill>
                      <a:srgbClr val="FFFF00"/>
                    </a:solidFill>
                  </a:tcPr>
                </a:tc>
                <a:tc>
                  <a:txBody>
                    <a:bodyPr/>
                    <a:lstStyle/>
                    <a:p>
                      <a:pPr marL="88900" indent="0" algn="l" fontAlgn="ctr">
                        <a:spcBef>
                          <a:spcPts val="600"/>
                        </a:spcBef>
                        <a:spcAft>
                          <a:spcPts val="600"/>
                        </a:spcAft>
                      </a:pPr>
                      <a:r>
                        <a:rPr lang="en-GB" sz="2000" b="0" i="0" u="none" strike="noStrike" dirty="0">
                          <a:solidFill>
                            <a:srgbClr val="000000"/>
                          </a:solidFill>
                          <a:effectLst/>
                          <a:latin typeface="Aptos Narrow" panose="020B0004020202020204" pitchFamily="34" charset="0"/>
                        </a:rPr>
                        <a:t>Technology demonstrated in other facilities and test benches but not widely and exactly at the same conditions </a:t>
                      </a:r>
                    </a:p>
                  </a:txBody>
                  <a:tcPr marL="5823" marR="5823" marT="5823"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675704406"/>
                  </a:ext>
                </a:extLst>
              </a:tr>
              <a:tr h="500743">
                <a:tc>
                  <a:txBody>
                    <a:bodyPr/>
                    <a:lstStyle/>
                    <a:p>
                      <a:pPr marL="88900" indent="0" algn="l" fontAlgn="ctr"/>
                      <a:r>
                        <a:rPr lang="en-GB" sz="2400" b="0" i="0" u="none" strike="noStrike" dirty="0">
                          <a:solidFill>
                            <a:srgbClr val="000000"/>
                          </a:solidFill>
                          <a:effectLst/>
                          <a:latin typeface="Aptos Narrow" panose="020B0004020202020204" pitchFamily="34" charset="0"/>
                        </a:rPr>
                        <a:t>RF power system</a:t>
                      </a:r>
                    </a:p>
                  </a:txBody>
                  <a:tcPr marL="5823" marR="5823" marT="5823" marB="0" anchor="ctr">
                    <a:lnL>
                      <a:noFill/>
                    </a:lnL>
                    <a:lnR>
                      <a:noFill/>
                    </a:lnR>
                    <a:lnT>
                      <a:noFill/>
                    </a:lnT>
                    <a:lnB>
                      <a:noFill/>
                    </a:lnB>
                    <a:solidFill>
                      <a:schemeClr val="accent6">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6</a:t>
                      </a:r>
                    </a:p>
                  </a:txBody>
                  <a:tcPr marL="5823" marR="5823" marT="5823" marB="0" anchor="ctr">
                    <a:lnL>
                      <a:noFill/>
                    </a:lnL>
                    <a:lnR>
                      <a:noFill/>
                    </a:lnR>
                    <a:lnT>
                      <a:noFill/>
                    </a:lnT>
                    <a:lnB>
                      <a:noFill/>
                    </a:lnB>
                    <a:solidFill>
                      <a:srgbClr val="FFFF00"/>
                    </a:solidFill>
                  </a:tcPr>
                </a:tc>
                <a:tc>
                  <a:txBody>
                    <a:bodyPr/>
                    <a:lstStyle/>
                    <a:p>
                      <a:pPr marL="88900" indent="0" algn="l" fontAlgn="ctr">
                        <a:spcBef>
                          <a:spcPts val="600"/>
                        </a:spcBef>
                        <a:spcAft>
                          <a:spcPts val="600"/>
                        </a:spcAft>
                      </a:pPr>
                      <a:r>
                        <a:rPr lang="en-GB" sz="2000" b="0" i="0" u="none" strike="noStrike" dirty="0">
                          <a:solidFill>
                            <a:srgbClr val="000000"/>
                          </a:solidFill>
                          <a:effectLst/>
                          <a:latin typeface="Aptos Narrow" panose="020B0004020202020204" pitchFamily="34" charset="0"/>
                        </a:rPr>
                        <a:t>X-Band RF power system has been already tested and operated in normal condition in the test-stand but the Canon tube selected for our module is a novel device lacking operational experience. The final operational test will prove the validity and reproducibility of the technical choices in the real setting</a:t>
                      </a:r>
                    </a:p>
                  </a:txBody>
                  <a:tcPr marL="5823" marR="5823" marT="5823" marB="0" anchor="ctr">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68033087"/>
                  </a:ext>
                </a:extLst>
              </a:tr>
              <a:tr h="500743">
                <a:tc>
                  <a:txBody>
                    <a:bodyPr/>
                    <a:lstStyle/>
                    <a:p>
                      <a:pPr marL="88900" indent="0" algn="l" fontAlgn="ctr"/>
                      <a:r>
                        <a:rPr lang="en-GB" sz="2400" b="0" i="0" u="none" strike="noStrike" dirty="0">
                          <a:solidFill>
                            <a:srgbClr val="000000"/>
                          </a:solidFill>
                          <a:effectLst/>
                          <a:latin typeface="Aptos Narrow" panose="020B0004020202020204" pitchFamily="34" charset="0"/>
                        </a:rPr>
                        <a:t>X- band LLRF</a:t>
                      </a:r>
                    </a:p>
                  </a:txBody>
                  <a:tcPr marL="5823" marR="5823" marT="5823" marB="0" anchor="ctr">
                    <a:lnL>
                      <a:noFill/>
                    </a:lnL>
                    <a:lnR>
                      <a:noFill/>
                    </a:lnR>
                    <a:lnT>
                      <a:noFill/>
                    </a:lnT>
                    <a:lnB>
                      <a:noFill/>
                    </a:lnB>
                    <a:solidFill>
                      <a:schemeClr val="accent5">
                        <a:lumMod val="20000"/>
                        <a:lumOff val="80000"/>
                      </a:schemeClr>
                    </a:solidFill>
                  </a:tcPr>
                </a:tc>
                <a:tc>
                  <a:txBody>
                    <a:bodyPr/>
                    <a:lstStyle/>
                    <a:p>
                      <a:pPr algn="ctr" fontAlgn="ctr"/>
                      <a:r>
                        <a:rPr lang="en-GB" sz="2400" b="1" i="0" u="none" strike="noStrike" dirty="0">
                          <a:solidFill>
                            <a:srgbClr val="000000"/>
                          </a:solidFill>
                          <a:effectLst/>
                          <a:latin typeface="Aptos Narrow" panose="020B0004020202020204" pitchFamily="34" charset="0"/>
                        </a:rPr>
                        <a:t>6</a:t>
                      </a:r>
                    </a:p>
                  </a:txBody>
                  <a:tcPr marL="5823" marR="5823" marT="5823" marB="0" anchor="ctr">
                    <a:lnL>
                      <a:noFill/>
                    </a:lnL>
                    <a:lnR>
                      <a:noFill/>
                    </a:lnR>
                    <a:lnT>
                      <a:noFill/>
                    </a:lnT>
                    <a:lnB>
                      <a:noFill/>
                    </a:lnB>
                    <a:solidFill>
                      <a:srgbClr val="FFFF00"/>
                    </a:solidFill>
                  </a:tcPr>
                </a:tc>
                <a:tc>
                  <a:txBody>
                    <a:bodyPr/>
                    <a:lstStyle/>
                    <a:p>
                      <a:pPr marL="88900" indent="0" algn="l" fontAlgn="ctr">
                        <a:spcBef>
                          <a:spcPts val="600"/>
                        </a:spcBef>
                        <a:spcAft>
                          <a:spcPts val="600"/>
                        </a:spcAft>
                        <a:tabLst>
                          <a:tab pos="7797800" algn="l"/>
                        </a:tabLst>
                      </a:pPr>
                      <a:r>
                        <a:rPr lang="en-GB" sz="2000" b="0" i="0" u="none" strike="noStrike" dirty="0">
                          <a:solidFill>
                            <a:srgbClr val="000000"/>
                          </a:solidFill>
                          <a:effectLst/>
                          <a:latin typeface="Aptos Narrow" panose="020B0004020202020204" pitchFamily="34" charset="0"/>
                        </a:rPr>
                        <a:t>A commercial S-band system operating at X-band thanks to up/down converters made in house has been successfully operated at TEX. A brand-new X-band native platform is being developed in collaboration with industry.</a:t>
                      </a:r>
                    </a:p>
                  </a:txBody>
                  <a:tcPr marL="5823" marR="5823" marT="5823" marB="0"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4097698687"/>
                  </a:ext>
                </a:extLst>
              </a:tr>
            </a:tbl>
          </a:graphicData>
        </a:graphic>
      </p:graphicFrame>
      <p:sp>
        <p:nvSpPr>
          <p:cNvPr id="10" name="CasellaDiTesto 1">
            <a:extLst>
              <a:ext uri="{FF2B5EF4-FFF2-40B4-BE49-F238E27FC236}">
                <a16:creationId xmlns:a16="http://schemas.microsoft.com/office/drawing/2014/main" id="{2DEE0CE4-1719-18AF-FC87-9E71CD1F35EF}"/>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417508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8B14-E5B2-E1DD-AC8A-C17061081E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07F724-FEC1-8CD9-BE68-DCEDE57D8780}"/>
              </a:ext>
            </a:extLst>
          </p:cNvPr>
          <p:cNvSpPr>
            <a:spLocks noGrp="1"/>
          </p:cNvSpPr>
          <p:nvPr>
            <p:ph type="title"/>
          </p:nvPr>
        </p:nvSpPr>
        <p:spPr/>
        <p:txBody>
          <a:bodyPr>
            <a:normAutofit/>
          </a:bodyPr>
          <a:lstStyle/>
          <a:p>
            <a:r>
              <a:rPr lang="en-GB" sz="2800" dirty="0"/>
              <a:t>Pending Items:</a:t>
            </a:r>
            <a:br>
              <a:rPr lang="en-GB" sz="2800" dirty="0"/>
            </a:br>
            <a:r>
              <a:rPr lang="en-GB" sz="2800" dirty="0"/>
              <a:t>  (What is still in progress or incomplete.)</a:t>
            </a:r>
            <a:endParaRPr lang="en-IT" sz="2800" dirty="0"/>
          </a:p>
        </p:txBody>
      </p:sp>
      <p:sp>
        <p:nvSpPr>
          <p:cNvPr id="6" name="Content Placeholder 5">
            <a:extLst>
              <a:ext uri="{FF2B5EF4-FFF2-40B4-BE49-F238E27FC236}">
                <a16:creationId xmlns:a16="http://schemas.microsoft.com/office/drawing/2014/main" id="{DA31E777-739E-F078-841C-416680C2F23E}"/>
              </a:ext>
            </a:extLst>
          </p:cNvPr>
          <p:cNvSpPr>
            <a:spLocks noGrp="1"/>
          </p:cNvSpPr>
          <p:nvPr>
            <p:ph idx="1"/>
          </p:nvPr>
        </p:nvSpPr>
        <p:spPr>
          <a:xfrm>
            <a:off x="279621" y="958933"/>
            <a:ext cx="11632757" cy="5579027"/>
          </a:xfrm>
        </p:spPr>
        <p:txBody>
          <a:bodyPr>
            <a:normAutofit fontScale="85000" lnSpcReduction="20000"/>
          </a:bodyPr>
          <a:lstStyle/>
          <a:p>
            <a:pPr>
              <a:lnSpc>
                <a:spcPct val="120000"/>
              </a:lnSpc>
            </a:pPr>
            <a:r>
              <a:rPr lang="en-US" noProof="0" dirty="0"/>
              <a:t>The </a:t>
            </a:r>
            <a:r>
              <a:rPr lang="en-US" b="1" noProof="0" dirty="0"/>
              <a:t>chapter has not been delivered yet</a:t>
            </a:r>
            <a:r>
              <a:rPr lang="en-US" noProof="0" dirty="0"/>
              <a:t>. However technical information is  already completed and will be rapidly assembled. </a:t>
            </a:r>
          </a:p>
          <a:p>
            <a:pPr>
              <a:lnSpc>
                <a:spcPct val="120000"/>
              </a:lnSpc>
            </a:pPr>
            <a:r>
              <a:rPr lang="en-US" b="1" noProof="0" dirty="0"/>
              <a:t>Extra TDR </a:t>
            </a:r>
            <a:r>
              <a:rPr lang="en-US" noProof="0" dirty="0"/>
              <a:t>forthcoming activities:</a:t>
            </a:r>
          </a:p>
          <a:p>
            <a:pPr lvl="1">
              <a:lnSpc>
                <a:spcPct val="120000"/>
              </a:lnSpc>
              <a:buFont typeface="Wingdings" panose="05000000000000000000" pitchFamily="2" charset="2"/>
              <a:buChar char="ü"/>
            </a:pPr>
            <a:r>
              <a:rPr lang="en-US" noProof="0" dirty="0"/>
              <a:t> S-band structures executive design </a:t>
            </a:r>
          </a:p>
          <a:p>
            <a:pPr lvl="1">
              <a:lnSpc>
                <a:spcPct val="120000"/>
              </a:lnSpc>
              <a:buFont typeface="Wingdings" panose="05000000000000000000" pitchFamily="2" charset="2"/>
              <a:buChar char="ü"/>
            </a:pPr>
            <a:r>
              <a:rPr lang="en-US" noProof="0" dirty="0"/>
              <a:t> S-band power compressor design and realization</a:t>
            </a:r>
          </a:p>
          <a:p>
            <a:pPr lvl="1">
              <a:lnSpc>
                <a:spcPct val="120000"/>
              </a:lnSpc>
              <a:buFont typeface="Wingdings" panose="05000000000000000000" pitchFamily="2" charset="2"/>
              <a:buChar char="ü"/>
            </a:pPr>
            <a:r>
              <a:rPr lang="en-US" noProof="0" dirty="0"/>
              <a:t> X-band special waveguide components (variable splitters, switches) executive design and realization</a:t>
            </a:r>
          </a:p>
          <a:p>
            <a:pPr lvl="1">
              <a:lnSpc>
                <a:spcPct val="120000"/>
              </a:lnSpc>
              <a:buFont typeface="Wingdings" panose="05000000000000000000" pitchFamily="2" charset="2"/>
              <a:buChar char="ü"/>
            </a:pPr>
            <a:r>
              <a:rPr lang="en-US" noProof="0" dirty="0"/>
              <a:t> Full power test of the prototype X-band RF station installed at the TEX test facility.</a:t>
            </a:r>
          </a:p>
          <a:p>
            <a:pPr lvl="1">
              <a:lnSpc>
                <a:spcPct val="120000"/>
              </a:lnSpc>
              <a:buFont typeface="Wingdings" panose="05000000000000000000" pitchFamily="2" charset="2"/>
              <a:buChar char="ü"/>
            </a:pPr>
            <a:r>
              <a:rPr lang="en-US" noProof="0" dirty="0"/>
              <a:t> Rf power test at Tex of the 1st X-band prototype structure recently brazed and successfully characterized on the bench.</a:t>
            </a:r>
          </a:p>
          <a:p>
            <a:pPr lvl="1">
              <a:lnSpc>
                <a:spcPct val="120000"/>
              </a:lnSpc>
              <a:buFont typeface="Wingdings" panose="05000000000000000000" pitchFamily="2" charset="2"/>
              <a:buChar char="ü"/>
            </a:pPr>
            <a:r>
              <a:rPr lang="en-US" dirty="0"/>
              <a:t> Validation of the LLRF X-band prototype module developed by Instrumentation Technology</a:t>
            </a:r>
            <a:endParaRPr lang="en-US" noProof="0" dirty="0"/>
          </a:p>
          <a:p>
            <a:pPr>
              <a:lnSpc>
                <a:spcPct val="120000"/>
              </a:lnSpc>
            </a:pPr>
            <a:r>
              <a:rPr lang="en-US" b="1" dirty="0"/>
              <a:t>The baseline for the S-band accelerating structure </a:t>
            </a:r>
            <a:r>
              <a:rPr lang="en-US" dirty="0"/>
              <a:t>construction is the </a:t>
            </a:r>
            <a:r>
              <a:rPr lang="en-US" b="1" dirty="0"/>
              <a:t>consolidated technology </a:t>
            </a:r>
            <a:r>
              <a:rPr lang="en-US" dirty="0"/>
              <a:t>(</a:t>
            </a:r>
            <a:r>
              <a:rPr lang="en-US" b="1" dirty="0"/>
              <a:t>brazing</a:t>
            </a:r>
            <a:r>
              <a:rPr lang="en-US" dirty="0"/>
              <a:t> of the whole cell stack and couplers in large oven facilities). There are </a:t>
            </a:r>
            <a:r>
              <a:rPr lang="en-US" b="1" dirty="0"/>
              <a:t>various possible providers </a:t>
            </a:r>
            <a:r>
              <a:rPr lang="en-US" dirty="0"/>
              <a:t>(in EU Research Instruments GmbH or PSI, for example). We are also considering an </a:t>
            </a:r>
            <a:r>
              <a:rPr lang="en-US" b="1" dirty="0"/>
              <a:t>R&amp;D activity </a:t>
            </a:r>
            <a:r>
              <a:rPr lang="en-US" dirty="0"/>
              <a:t>to extend to long sections the </a:t>
            </a:r>
            <a:r>
              <a:rPr lang="en-US" b="1" dirty="0"/>
              <a:t>brazing-free fabrication technology </a:t>
            </a:r>
            <a:r>
              <a:rPr lang="en-US" dirty="0"/>
              <a:t>developed for the RF Guns. This would be a very valuable technological step forward that could potentially simplify the device assembly, reduce the cost and improve the performances (hard copper characteristics preservation). However, this would also correspond to a </a:t>
            </a:r>
            <a:r>
              <a:rPr lang="en-US" b="1" dirty="0"/>
              <a:t>higher risk</a:t>
            </a:r>
            <a:r>
              <a:rPr lang="en-US" dirty="0"/>
              <a:t> since the technology is </a:t>
            </a:r>
            <a:r>
              <a:rPr lang="en-US" b="1" dirty="0"/>
              <a:t>not proven on this scale </a:t>
            </a:r>
            <a:r>
              <a:rPr lang="en-US" dirty="0"/>
              <a:t>of realizations, with a TRL substantially lower (≈5) with respect to consolidated manufacturing procedure (TRL=9). </a:t>
            </a:r>
          </a:p>
          <a:p>
            <a:pPr>
              <a:lnSpc>
                <a:spcPct val="120000"/>
              </a:lnSpc>
            </a:pPr>
            <a:r>
              <a:rPr lang="en-US" b="1" dirty="0"/>
              <a:t>Different t</a:t>
            </a:r>
            <a:r>
              <a:rPr lang="en-US" b="1" noProof="0" dirty="0"/>
              <a:t>enders </a:t>
            </a:r>
            <a:r>
              <a:rPr lang="en-US" noProof="0" dirty="0"/>
              <a:t>for procurement of LLRF, accelerating structures, RF power plants and waveguide network need to be started all in the next 12-18 months. This is an obvious step but also </a:t>
            </a:r>
            <a:r>
              <a:rPr lang="en-US" b="1" noProof="0" dirty="0"/>
              <a:t>a huge and delicate commitment</a:t>
            </a:r>
            <a:r>
              <a:rPr lang="en-US" noProof="0" dirty="0"/>
              <a:t>.</a:t>
            </a:r>
          </a:p>
        </p:txBody>
      </p:sp>
      <p:sp>
        <p:nvSpPr>
          <p:cNvPr id="2" name="CasellaDiTesto 1">
            <a:extLst>
              <a:ext uri="{FF2B5EF4-FFF2-40B4-BE49-F238E27FC236}">
                <a16:creationId xmlns:a16="http://schemas.microsoft.com/office/drawing/2014/main" id="{B6B182AE-1824-2299-6F82-96A1FC1FF5A5}"/>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280715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3365-1278-3799-1B3C-25AD9A866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711A2-A889-6DC7-3C98-6969DD42FE31}"/>
              </a:ext>
            </a:extLst>
          </p:cNvPr>
          <p:cNvSpPr>
            <a:spLocks noGrp="1"/>
          </p:cNvSpPr>
          <p:nvPr>
            <p:ph type="title"/>
          </p:nvPr>
        </p:nvSpPr>
        <p:spPr>
          <a:xfrm>
            <a:off x="1651820" y="-272186"/>
            <a:ext cx="9512710" cy="1325563"/>
          </a:xfrm>
        </p:spPr>
        <p:txBody>
          <a:bodyPr>
            <a:normAutofit/>
          </a:bodyPr>
          <a:lstStyle/>
          <a:p>
            <a:r>
              <a:rPr lang="en-GB" sz="4000" dirty="0"/>
              <a:t>Conclusions</a:t>
            </a:r>
            <a:endParaRPr lang="en-IT" sz="4000" dirty="0"/>
          </a:p>
        </p:txBody>
      </p:sp>
      <p:sp>
        <p:nvSpPr>
          <p:cNvPr id="6" name="Content Placeholder 5">
            <a:extLst>
              <a:ext uri="{FF2B5EF4-FFF2-40B4-BE49-F238E27FC236}">
                <a16:creationId xmlns:a16="http://schemas.microsoft.com/office/drawing/2014/main" id="{3DB3D9EE-6538-EB7A-A739-1EBCFE6E857F}"/>
              </a:ext>
            </a:extLst>
          </p:cNvPr>
          <p:cNvSpPr>
            <a:spLocks noGrp="1"/>
          </p:cNvSpPr>
          <p:nvPr>
            <p:ph idx="1"/>
          </p:nvPr>
        </p:nvSpPr>
        <p:spPr>
          <a:xfrm>
            <a:off x="838200" y="1253330"/>
            <a:ext cx="10515600" cy="5156613"/>
          </a:xfrm>
        </p:spPr>
        <p:txBody>
          <a:bodyPr>
            <a:normAutofit/>
          </a:bodyPr>
          <a:lstStyle/>
          <a:p>
            <a:pPr>
              <a:lnSpc>
                <a:spcPct val="120000"/>
              </a:lnSpc>
            </a:pPr>
            <a:r>
              <a:rPr lang="en-GB" dirty="0"/>
              <a:t>Description of the machine RF systems is distributed among different TDR chapters, namely those dedicated to the Injector, the X-band linac and the general RF.</a:t>
            </a:r>
          </a:p>
          <a:p>
            <a:pPr>
              <a:lnSpc>
                <a:spcPct val="120000"/>
              </a:lnSpc>
            </a:pPr>
            <a:r>
              <a:rPr lang="en-GB" b="1" dirty="0"/>
              <a:t>All the information </a:t>
            </a:r>
            <a:r>
              <a:rPr lang="en-GB" dirty="0"/>
              <a:t>reported in these chapters is </a:t>
            </a:r>
            <a:r>
              <a:rPr lang="en-GB" b="1" dirty="0"/>
              <a:t>consistent</a:t>
            </a:r>
            <a:r>
              <a:rPr lang="en-GB" dirty="0"/>
              <a:t> with the </a:t>
            </a:r>
            <a:r>
              <a:rPr lang="en-GB" b="1" dirty="0"/>
              <a:t>general requirements </a:t>
            </a:r>
            <a:r>
              <a:rPr lang="en-GB" dirty="0"/>
              <a:t>of the machine. In particular the </a:t>
            </a:r>
            <a:r>
              <a:rPr lang="en-GB" b="1" dirty="0"/>
              <a:t>RF specs </a:t>
            </a:r>
            <a:r>
              <a:rPr lang="en-GB" dirty="0"/>
              <a:t>have been </a:t>
            </a:r>
            <a:r>
              <a:rPr lang="en-GB" b="1" dirty="0"/>
              <a:t>defined and agreed </a:t>
            </a:r>
            <a:r>
              <a:rPr lang="en-GB" dirty="0"/>
              <a:t>upon deep discussion and various checks with </a:t>
            </a:r>
            <a:r>
              <a:rPr lang="en-GB" b="1" dirty="0"/>
              <a:t>the beam dynamics group</a:t>
            </a:r>
            <a:r>
              <a:rPr lang="en-GB" dirty="0"/>
              <a:t>.  Logistics aspects have been discussed and agreed with the machine layout group.</a:t>
            </a:r>
          </a:p>
          <a:p>
            <a:pPr>
              <a:lnSpc>
                <a:spcPct val="120000"/>
              </a:lnSpc>
            </a:pPr>
            <a:r>
              <a:rPr lang="en-GB" dirty="0"/>
              <a:t>In spite of being the first plasma acceleration-based user facility, the machine includes a very </a:t>
            </a:r>
            <a:r>
              <a:rPr lang="en-GB" b="1" dirty="0"/>
              <a:t>advanced RF linac </a:t>
            </a:r>
            <a:r>
              <a:rPr lang="en-GB" dirty="0"/>
              <a:t>making use of </a:t>
            </a:r>
            <a:r>
              <a:rPr lang="en-GB" b="1" dirty="0"/>
              <a:t>X-band technology </a:t>
            </a:r>
            <a:r>
              <a:rPr lang="en-GB" dirty="0"/>
              <a:t>on a </a:t>
            </a:r>
            <a:r>
              <a:rPr lang="en-GB" b="1" dirty="0"/>
              <a:t>large scale</a:t>
            </a:r>
            <a:r>
              <a:rPr lang="en-GB" dirty="0"/>
              <a:t>. One of the expected goals of this enterprise is to </a:t>
            </a:r>
            <a:r>
              <a:rPr lang="en-GB" b="1" dirty="0"/>
              <a:t>bring</a:t>
            </a:r>
            <a:r>
              <a:rPr lang="en-GB" dirty="0"/>
              <a:t> the </a:t>
            </a:r>
            <a:r>
              <a:rPr lang="en-GB" b="1" dirty="0"/>
              <a:t>TRL of this technology </a:t>
            </a:r>
            <a:r>
              <a:rPr lang="en-GB" dirty="0"/>
              <a:t>to the </a:t>
            </a:r>
            <a:r>
              <a:rPr lang="en-GB" b="1" dirty="0"/>
              <a:t>highest level</a:t>
            </a:r>
            <a:r>
              <a:rPr lang="en-GB" dirty="0"/>
              <a:t>. We are aware of the risks associated to this goal, but we believe that it is very well addressed thanks to the successful R&amp;D ongoing at LNF facilities on this subject.</a:t>
            </a:r>
          </a:p>
        </p:txBody>
      </p:sp>
      <p:sp>
        <p:nvSpPr>
          <p:cNvPr id="2" name="CasellaDiTesto 1">
            <a:extLst>
              <a:ext uri="{FF2B5EF4-FFF2-40B4-BE49-F238E27FC236}">
                <a16:creationId xmlns:a16="http://schemas.microsoft.com/office/drawing/2014/main" id="{3277F06D-E713-6696-65C8-3B8E37E1E8C8}"/>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64771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634-C59D-9173-4287-7728BFB27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89228-D8F0-B03B-7FB8-67AB8F9C7111}"/>
              </a:ext>
            </a:extLst>
          </p:cNvPr>
          <p:cNvSpPr>
            <a:spLocks noGrp="1"/>
          </p:cNvSpPr>
          <p:nvPr>
            <p:ph type="title"/>
          </p:nvPr>
        </p:nvSpPr>
        <p:spPr>
          <a:xfrm>
            <a:off x="275587" y="5194333"/>
            <a:ext cx="10160500" cy="1325563"/>
          </a:xfrm>
        </p:spPr>
        <p:txBody>
          <a:bodyPr/>
          <a:lstStyle/>
          <a:p>
            <a:r>
              <a:rPr lang="it-IT" dirty="0">
                <a:solidFill>
                  <a:srgbClr val="FFFF00"/>
                </a:solidFill>
              </a:rPr>
              <a:t>RF system </a:t>
            </a:r>
            <a:r>
              <a:rPr lang="it-IT" dirty="0" err="1">
                <a:solidFill>
                  <a:srgbClr val="FFFF00"/>
                </a:solidFill>
              </a:rPr>
              <a:t>is</a:t>
            </a:r>
            <a:r>
              <a:rPr lang="it-IT" dirty="0">
                <a:solidFill>
                  <a:srgbClr val="FFFF00"/>
                </a:solidFill>
              </a:rPr>
              <a:t> the </a:t>
            </a:r>
            <a:r>
              <a:rPr lang="it-IT" dirty="0" err="1">
                <a:solidFill>
                  <a:srgbClr val="FFFF00"/>
                </a:solidFill>
              </a:rPr>
              <a:t>backbone</a:t>
            </a:r>
            <a:r>
              <a:rPr lang="it-IT" dirty="0">
                <a:solidFill>
                  <a:srgbClr val="FFFF00"/>
                </a:solidFill>
              </a:rPr>
              <a:t> of the </a:t>
            </a:r>
            <a:r>
              <a:rPr lang="it-IT" dirty="0" err="1">
                <a:solidFill>
                  <a:srgbClr val="FFFF00"/>
                </a:solidFill>
              </a:rPr>
              <a:t>both</a:t>
            </a:r>
            <a:r>
              <a:rPr lang="it-IT" dirty="0">
                <a:solidFill>
                  <a:srgbClr val="FFFF00"/>
                </a:solidFill>
              </a:rPr>
              <a:t> machine </a:t>
            </a:r>
            <a:r>
              <a:rPr lang="it-IT" dirty="0" err="1">
                <a:solidFill>
                  <a:srgbClr val="FFFF00"/>
                </a:solidFill>
              </a:rPr>
              <a:t>injector</a:t>
            </a:r>
            <a:r>
              <a:rPr lang="it-IT" dirty="0">
                <a:solidFill>
                  <a:srgbClr val="FFFF00"/>
                </a:solidFill>
              </a:rPr>
              <a:t> and </a:t>
            </a:r>
            <a:r>
              <a:rPr lang="it-IT" dirty="0" err="1">
                <a:solidFill>
                  <a:srgbClr val="FFFF00"/>
                </a:solidFill>
              </a:rPr>
              <a:t>main</a:t>
            </a:r>
            <a:r>
              <a:rPr lang="it-IT" dirty="0">
                <a:solidFill>
                  <a:srgbClr val="FFFF00"/>
                </a:solidFill>
              </a:rPr>
              <a:t> </a:t>
            </a:r>
            <a:r>
              <a:rPr lang="it-IT" dirty="0" err="1">
                <a:solidFill>
                  <a:srgbClr val="FFFF00"/>
                </a:solidFill>
              </a:rPr>
              <a:t>Linac</a:t>
            </a:r>
            <a:r>
              <a:rPr lang="it-IT" dirty="0">
                <a:solidFill>
                  <a:srgbClr val="FFFF00"/>
                </a:solidFill>
              </a:rPr>
              <a:t>, with </a:t>
            </a:r>
            <a:r>
              <a:rPr lang="it-IT" dirty="0" err="1">
                <a:solidFill>
                  <a:srgbClr val="FFFF00"/>
                </a:solidFill>
              </a:rPr>
              <a:t>substantial</a:t>
            </a:r>
            <a:r>
              <a:rPr lang="it-IT" dirty="0">
                <a:solidFill>
                  <a:srgbClr val="FFFF00"/>
                </a:solidFill>
              </a:rPr>
              <a:t> hardware </a:t>
            </a:r>
            <a:r>
              <a:rPr lang="it-IT" dirty="0" err="1">
                <a:solidFill>
                  <a:srgbClr val="FFFF00"/>
                </a:solidFill>
              </a:rPr>
              <a:t>also</a:t>
            </a:r>
            <a:r>
              <a:rPr lang="it-IT" dirty="0">
                <a:solidFill>
                  <a:srgbClr val="FFFF00"/>
                </a:solidFill>
              </a:rPr>
              <a:t> </a:t>
            </a:r>
            <a:r>
              <a:rPr lang="it-IT" dirty="0" err="1">
                <a:solidFill>
                  <a:srgbClr val="FFFF00"/>
                </a:solidFill>
              </a:rPr>
              <a:t>installed</a:t>
            </a:r>
            <a:r>
              <a:rPr lang="it-IT" dirty="0">
                <a:solidFill>
                  <a:srgbClr val="FFFF00"/>
                </a:solidFill>
              </a:rPr>
              <a:t> in the technical </a:t>
            </a:r>
            <a:r>
              <a:rPr lang="it-IT" dirty="0" err="1">
                <a:solidFill>
                  <a:srgbClr val="FFFF00"/>
                </a:solidFill>
              </a:rPr>
              <a:t>gallery</a:t>
            </a:r>
            <a:endParaRPr lang="en-IT" dirty="0">
              <a:solidFill>
                <a:srgbClr val="FFFF00"/>
              </a:solidFill>
            </a:endParaRPr>
          </a:p>
        </p:txBody>
      </p:sp>
      <p:pic>
        <p:nvPicPr>
          <p:cNvPr id="4" name="Picture 3">
            <a:extLst>
              <a:ext uri="{FF2B5EF4-FFF2-40B4-BE49-F238E27FC236}">
                <a16:creationId xmlns:a16="http://schemas.microsoft.com/office/drawing/2014/main" id="{88E68D00-31BD-10BA-6178-64583E1D5F0D}"/>
              </a:ext>
            </a:extLst>
          </p:cNvPr>
          <p:cNvPicPr>
            <a:picLocks noChangeAspect="1"/>
          </p:cNvPicPr>
          <p:nvPr/>
        </p:nvPicPr>
        <p:blipFill>
          <a:blip r:embed="rId2"/>
          <a:srcRect t="18316" b="26000"/>
          <a:stretch/>
        </p:blipFill>
        <p:spPr>
          <a:xfrm>
            <a:off x="275587" y="1670859"/>
            <a:ext cx="11379570" cy="3735976"/>
          </a:xfrm>
          <a:prstGeom prst="rect">
            <a:avLst/>
          </a:prstGeom>
        </p:spPr>
      </p:pic>
      <p:sp>
        <p:nvSpPr>
          <p:cNvPr id="7" name="Doughnut 6">
            <a:extLst>
              <a:ext uri="{FF2B5EF4-FFF2-40B4-BE49-F238E27FC236}">
                <a16:creationId xmlns:a16="http://schemas.microsoft.com/office/drawing/2014/main" id="{4BD3E75E-F134-FEC5-D040-600661C81234}"/>
              </a:ext>
            </a:extLst>
          </p:cNvPr>
          <p:cNvSpPr/>
          <p:nvPr/>
        </p:nvSpPr>
        <p:spPr>
          <a:xfrm>
            <a:off x="536843" y="2286000"/>
            <a:ext cx="4909800" cy="1490870"/>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
        <p:nvSpPr>
          <p:cNvPr id="5" name="Title 2">
            <a:extLst>
              <a:ext uri="{FF2B5EF4-FFF2-40B4-BE49-F238E27FC236}">
                <a16:creationId xmlns:a16="http://schemas.microsoft.com/office/drawing/2014/main" id="{1AE08DEA-740E-3FED-0CE6-D17E1DBE59B7}"/>
              </a:ext>
            </a:extLst>
          </p:cNvPr>
          <p:cNvSpPr txBox="1">
            <a:spLocks/>
          </p:cNvSpPr>
          <p:nvPr/>
        </p:nvSpPr>
        <p:spPr>
          <a:xfrm>
            <a:off x="536843" y="-239059"/>
            <a:ext cx="101605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625" b="1" kern="1200">
                <a:solidFill>
                  <a:srgbClr val="334186"/>
                </a:solidFill>
                <a:latin typeface="+mj-lt"/>
                <a:ea typeface="+mj-ea"/>
                <a:cs typeface="+mj-cs"/>
              </a:defRPr>
            </a:lvl1pPr>
          </a:lstStyle>
          <a:p>
            <a:r>
              <a:rPr lang="it-IT" sz="4400" dirty="0">
                <a:solidFill>
                  <a:srgbClr val="2E3C88"/>
                </a:solidFill>
              </a:rPr>
              <a:t>My Area</a:t>
            </a:r>
            <a:endParaRPr lang="en-IT" sz="4400" dirty="0">
              <a:solidFill>
                <a:srgbClr val="2E3C88"/>
              </a:solidFill>
            </a:endParaRPr>
          </a:p>
        </p:txBody>
      </p:sp>
      <p:sp>
        <p:nvSpPr>
          <p:cNvPr id="2" name="CasellaDiTesto 1">
            <a:extLst>
              <a:ext uri="{FF2B5EF4-FFF2-40B4-BE49-F238E27FC236}">
                <a16:creationId xmlns:a16="http://schemas.microsoft.com/office/drawing/2014/main" id="{DD4278CE-A51D-F244-B1BE-BE87839B66F5}"/>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3319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DD577-466C-BDE1-6092-1C2B4BF137BB}"/>
              </a:ext>
            </a:extLst>
          </p:cNvPr>
          <p:cNvSpPr>
            <a:spLocks noGrp="1"/>
          </p:cNvSpPr>
          <p:nvPr>
            <p:ph type="title"/>
          </p:nvPr>
        </p:nvSpPr>
        <p:spPr>
          <a:xfrm>
            <a:off x="2115126" y="1"/>
            <a:ext cx="7961747" cy="766576"/>
          </a:xfrm>
        </p:spPr>
        <p:txBody>
          <a:bodyPr/>
          <a:lstStyle/>
          <a:p>
            <a:r>
              <a:rPr lang="it-IT" sz="2800" dirty="0"/>
              <a:t>RF </a:t>
            </a:r>
            <a:r>
              <a:rPr lang="en-IT" sz="2800" dirty="0"/>
              <a:t>Chapter</a:t>
            </a:r>
            <a:r>
              <a:rPr lang="it-IT" sz="2800" dirty="0"/>
              <a:t> Index</a:t>
            </a:r>
            <a:endParaRPr lang="en-IT" dirty="0"/>
          </a:p>
        </p:txBody>
      </p:sp>
      <p:sp>
        <p:nvSpPr>
          <p:cNvPr id="4" name="TextBox 3">
            <a:extLst>
              <a:ext uri="{FF2B5EF4-FFF2-40B4-BE49-F238E27FC236}">
                <a16:creationId xmlns:a16="http://schemas.microsoft.com/office/drawing/2014/main" id="{7BFC0535-9D6E-993E-83D0-4243AE3E5DD2}"/>
              </a:ext>
            </a:extLst>
          </p:cNvPr>
          <p:cNvSpPr txBox="1"/>
          <p:nvPr/>
        </p:nvSpPr>
        <p:spPr>
          <a:xfrm>
            <a:off x="2395333" y="1183476"/>
            <a:ext cx="7615857" cy="5093702"/>
          </a:xfrm>
          <a:prstGeom prst="rect">
            <a:avLst/>
          </a:prstGeom>
          <a:solidFill>
            <a:schemeClr val="accent5">
              <a:lumMod val="20000"/>
              <a:lumOff val="80000"/>
            </a:schemeClr>
          </a:solidFill>
        </p:spPr>
        <p:txBody>
          <a:bodyPr wrap="square">
            <a:spAutoFit/>
          </a:bodyPr>
          <a:lstStyle/>
          <a:p>
            <a:pPr algn="ctr">
              <a:spcAft>
                <a:spcPts val="1200"/>
              </a:spcAft>
            </a:pPr>
            <a:r>
              <a:rPr lang="en-GB" sz="3600" b="1" dirty="0"/>
              <a:t>RF systems</a:t>
            </a:r>
          </a:p>
          <a:p>
            <a:pPr>
              <a:spcAft>
                <a:spcPts val="600"/>
              </a:spcAft>
            </a:pPr>
            <a:r>
              <a:rPr lang="en-GB" sz="2400" dirty="0"/>
              <a:t>1.1 Introduction and general description </a:t>
            </a:r>
          </a:p>
          <a:p>
            <a:r>
              <a:rPr lang="en-GB" sz="2400" dirty="0"/>
              <a:t>1.2 The S-band injector RF systems  </a:t>
            </a:r>
          </a:p>
          <a:p>
            <a:r>
              <a:rPr lang="en-GB" sz="2400" dirty="0"/>
              <a:t>1.2.1 The </a:t>
            </a:r>
            <a:r>
              <a:rPr lang="en-GB" sz="2400" dirty="0" err="1"/>
              <a:t>EuPRAXIA</a:t>
            </a:r>
            <a:r>
              <a:rPr lang="en-GB" sz="2400" dirty="0"/>
              <a:t> RF Gun </a:t>
            </a:r>
          </a:p>
          <a:p>
            <a:r>
              <a:rPr lang="en-GB" sz="2400" dirty="0"/>
              <a:t>1.2.2 The Traveling Wave S-band accelerating sections</a:t>
            </a:r>
          </a:p>
          <a:p>
            <a:pPr>
              <a:spcAft>
                <a:spcPts val="600"/>
              </a:spcAft>
            </a:pPr>
            <a:r>
              <a:rPr lang="en-GB" sz="2400" dirty="0"/>
              <a:t>1.2.3 RF Power distribution network </a:t>
            </a:r>
          </a:p>
          <a:p>
            <a:r>
              <a:rPr lang="en-GB" sz="2400" dirty="0"/>
              <a:t>1.3 The S-band and X-band RF power sources</a:t>
            </a:r>
          </a:p>
          <a:p>
            <a:pPr>
              <a:spcAft>
                <a:spcPts val="600"/>
              </a:spcAft>
            </a:pPr>
            <a:r>
              <a:rPr lang="en-GB" sz="2400" dirty="0"/>
              <a:t>1.3.1 RF source safety </a:t>
            </a:r>
          </a:p>
          <a:p>
            <a:r>
              <a:rPr lang="en-GB" sz="2400" dirty="0"/>
              <a:t>1.4 Low Level RF systems</a:t>
            </a:r>
          </a:p>
          <a:p>
            <a:r>
              <a:rPr lang="en-GB" sz="2400" dirty="0"/>
              <a:t>1.4.1 LLRF System Architecture and Challenges </a:t>
            </a:r>
          </a:p>
          <a:p>
            <a:r>
              <a:rPr lang="en-GB" sz="2400" dirty="0"/>
              <a:t>1.4.2 R&amp;D Efforts for X-Band and S-Band LLRF Systems </a:t>
            </a:r>
          </a:p>
          <a:p>
            <a:r>
              <a:rPr lang="en-GB" sz="2400" dirty="0"/>
              <a:t>1.4.3 Key Features of the LLRF System</a:t>
            </a:r>
          </a:p>
        </p:txBody>
      </p:sp>
      <p:sp>
        <p:nvSpPr>
          <p:cNvPr id="6" name="CasellaDiTesto 1">
            <a:extLst>
              <a:ext uri="{FF2B5EF4-FFF2-40B4-BE49-F238E27FC236}">
                <a16:creationId xmlns:a16="http://schemas.microsoft.com/office/drawing/2014/main" id="{5A23935B-8984-D418-D208-4C3CA36F5372}"/>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11321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29B93-3003-9226-E7A7-C995153CC2E7}"/>
              </a:ext>
            </a:extLst>
          </p:cNvPr>
          <p:cNvSpPr>
            <a:spLocks noGrp="1"/>
          </p:cNvSpPr>
          <p:nvPr>
            <p:ph type="title"/>
          </p:nvPr>
        </p:nvSpPr>
        <p:spPr/>
        <p:txBody>
          <a:bodyPr>
            <a:normAutofit/>
          </a:bodyPr>
          <a:lstStyle/>
          <a:p>
            <a:r>
              <a:rPr lang="en-GB" sz="2800" dirty="0"/>
              <a:t>Injector and Linac RF system</a:t>
            </a:r>
          </a:p>
        </p:txBody>
      </p:sp>
      <p:sp>
        <p:nvSpPr>
          <p:cNvPr id="2" name="TextBox 1">
            <a:extLst>
              <a:ext uri="{FF2B5EF4-FFF2-40B4-BE49-F238E27FC236}">
                <a16:creationId xmlns:a16="http://schemas.microsoft.com/office/drawing/2014/main" id="{0A1C2AEE-BABA-B160-90DC-21CAFF44B536}"/>
              </a:ext>
            </a:extLst>
          </p:cNvPr>
          <p:cNvSpPr txBox="1"/>
          <p:nvPr/>
        </p:nvSpPr>
        <p:spPr>
          <a:xfrm>
            <a:off x="477078" y="1133063"/>
            <a:ext cx="11022496" cy="5016758"/>
          </a:xfrm>
          <a:prstGeom prst="rect">
            <a:avLst/>
          </a:prstGeom>
          <a:noFill/>
        </p:spPr>
        <p:txBody>
          <a:bodyPr wrap="square" rtlCol="0">
            <a:spAutoFit/>
          </a:bodyPr>
          <a:lstStyle/>
          <a:p>
            <a:r>
              <a:rPr lang="en-US" sz="2000" noProof="0" dirty="0"/>
              <a:t>The </a:t>
            </a:r>
            <a:r>
              <a:rPr lang="en-US" sz="2000" b="1" noProof="0" dirty="0"/>
              <a:t>RF system characteristics </a:t>
            </a:r>
            <a:r>
              <a:rPr lang="en-US" sz="2000" noProof="0" dirty="0"/>
              <a:t>are described also in the </a:t>
            </a:r>
            <a:r>
              <a:rPr lang="en-US" sz="2000" b="1" noProof="0" dirty="0"/>
              <a:t>Injector</a:t>
            </a:r>
            <a:r>
              <a:rPr lang="en-US" sz="2000" noProof="0" dirty="0"/>
              <a:t> and </a:t>
            </a:r>
            <a:r>
              <a:rPr lang="en-US" sz="2000" b="1" noProof="0" dirty="0"/>
              <a:t>Linac chapters</a:t>
            </a:r>
          </a:p>
          <a:p>
            <a:endParaRPr lang="en-US" sz="2000" noProof="0" dirty="0"/>
          </a:p>
          <a:p>
            <a:r>
              <a:rPr lang="en-US" sz="2000" noProof="0" dirty="0"/>
              <a:t>The </a:t>
            </a:r>
            <a:r>
              <a:rPr lang="en-US" sz="2000" b="1" noProof="0" dirty="0"/>
              <a:t>RF chapter </a:t>
            </a:r>
            <a:r>
              <a:rPr lang="en-US" sz="2000" noProof="0" dirty="0"/>
              <a:t>is devoted to </a:t>
            </a:r>
            <a:r>
              <a:rPr lang="en-US" sz="2000" b="1" noProof="0" dirty="0"/>
              <a:t>complete the information </a:t>
            </a:r>
            <a:r>
              <a:rPr lang="en-US" sz="2000" noProof="0" dirty="0"/>
              <a:t>with more emphasis on </a:t>
            </a:r>
            <a:r>
              <a:rPr lang="en-US" sz="2000" b="1" noProof="0" dirty="0"/>
              <a:t>power  sources</a:t>
            </a:r>
            <a:r>
              <a:rPr lang="en-US" sz="2000" noProof="0" dirty="0"/>
              <a:t>, </a:t>
            </a:r>
            <a:r>
              <a:rPr lang="en-US" sz="2000" b="1" noProof="0" dirty="0"/>
              <a:t>waveguide network </a:t>
            </a:r>
            <a:r>
              <a:rPr lang="en-US" sz="2000" noProof="0" dirty="0"/>
              <a:t>and </a:t>
            </a:r>
            <a:r>
              <a:rPr lang="en-US" sz="2000" b="1" noProof="0" dirty="0"/>
              <a:t>LLRF</a:t>
            </a:r>
          </a:p>
          <a:p>
            <a:endParaRPr lang="en-US" sz="2000" dirty="0"/>
          </a:p>
          <a:p>
            <a:r>
              <a:rPr lang="en-US" sz="2000" noProof="0" dirty="0"/>
              <a:t>The frequency of the injector RF is the EU S-band ( </a:t>
            </a:r>
            <a:r>
              <a:rPr lang="en-US" sz="2000" b="1" i="1" noProof="0" dirty="0"/>
              <a:t>f = 2998,55 MHz </a:t>
            </a:r>
            <a:r>
              <a:rPr lang="en-US" sz="2000" noProof="0" dirty="0"/>
              <a:t>). It includes a standard </a:t>
            </a:r>
            <a:r>
              <a:rPr lang="en-US" sz="2000" b="1" noProof="0" dirty="0"/>
              <a:t>1,6 cells RF Gun</a:t>
            </a:r>
            <a:r>
              <a:rPr lang="en-US" sz="2000" noProof="0" dirty="0"/>
              <a:t>, </a:t>
            </a:r>
            <a:r>
              <a:rPr lang="en-US" sz="2000" b="1" noProof="0" dirty="0"/>
              <a:t>2 accelerating structures 3 m </a:t>
            </a:r>
            <a:r>
              <a:rPr lang="en-US" sz="2000" noProof="0" dirty="0"/>
              <a:t>long operated at medium gradient (nominal </a:t>
            </a:r>
            <a:r>
              <a:rPr lang="en-US" sz="2000" dirty="0"/>
              <a:t> </a:t>
            </a:r>
            <a:r>
              <a:rPr lang="en-US" sz="2000" b="1" i="1" dirty="0"/>
              <a:t>E = 21 MV/m , </a:t>
            </a:r>
            <a:r>
              <a:rPr lang="en-US" sz="2000" dirty="0"/>
              <a:t>maximum  </a:t>
            </a:r>
            <a:r>
              <a:rPr lang="en-US" sz="2000" b="1" i="1" dirty="0"/>
              <a:t>E = 25 MV/m </a:t>
            </a:r>
            <a:r>
              <a:rPr lang="en-US" sz="2000" dirty="0"/>
              <a:t>) followed by </a:t>
            </a:r>
            <a:r>
              <a:rPr lang="en-US" sz="2000" b="1" dirty="0"/>
              <a:t>2 shorter sections 1,5 m </a:t>
            </a:r>
            <a:r>
              <a:rPr lang="en-US" sz="2000" dirty="0"/>
              <a:t>long operated at high gradient (</a:t>
            </a:r>
            <a:r>
              <a:rPr lang="en-US" sz="2000" b="1" i="1" dirty="0"/>
              <a:t>E = 35 MV/m </a:t>
            </a:r>
            <a:r>
              <a:rPr lang="en-US" sz="2000" dirty="0"/>
              <a:t>) </a:t>
            </a:r>
          </a:p>
          <a:p>
            <a:endParaRPr lang="en-US" sz="2000" noProof="0" dirty="0"/>
          </a:p>
          <a:p>
            <a:r>
              <a:rPr lang="en-US" sz="2000" noProof="0" dirty="0"/>
              <a:t>The main linac is </a:t>
            </a:r>
            <a:r>
              <a:rPr lang="en-US" sz="2000" b="1" noProof="0" dirty="0"/>
              <a:t>X-band</a:t>
            </a:r>
            <a:r>
              <a:rPr lang="en-US" sz="2000" noProof="0" dirty="0"/>
              <a:t> </a:t>
            </a:r>
            <a:r>
              <a:rPr lang="en-US" sz="2000" dirty="0"/>
              <a:t>( </a:t>
            </a:r>
            <a:r>
              <a:rPr lang="en-US" sz="2000" b="1" i="1" dirty="0"/>
              <a:t>f = 11994,2 MHz </a:t>
            </a:r>
            <a:r>
              <a:rPr lang="en-US" sz="2000" dirty="0"/>
              <a:t>) made of </a:t>
            </a:r>
            <a:r>
              <a:rPr lang="en-US" sz="2000" b="1" dirty="0"/>
              <a:t>16 sections </a:t>
            </a:r>
            <a:r>
              <a:rPr lang="en-US" sz="2000" dirty="0"/>
              <a:t>about </a:t>
            </a:r>
            <a:r>
              <a:rPr lang="en-US" sz="2000" b="1" dirty="0"/>
              <a:t>0,9 m long </a:t>
            </a:r>
            <a:r>
              <a:rPr lang="en-US" sz="2000" dirty="0"/>
              <a:t>each operated at </a:t>
            </a:r>
            <a:r>
              <a:rPr lang="en-US" sz="2000" b="1" i="1" dirty="0"/>
              <a:t>E = 60 MV/m </a:t>
            </a:r>
            <a:r>
              <a:rPr lang="en-US" sz="2000" dirty="0"/>
              <a:t>gradient.</a:t>
            </a:r>
          </a:p>
          <a:p>
            <a:endParaRPr lang="en-US" sz="2000" noProof="0" dirty="0"/>
          </a:p>
          <a:p>
            <a:r>
              <a:rPr lang="en-US" sz="2000" noProof="0" dirty="0"/>
              <a:t>A short </a:t>
            </a:r>
            <a:r>
              <a:rPr lang="en-US" sz="2000" b="1" noProof="0" dirty="0"/>
              <a:t>linearizer SW X-band section </a:t>
            </a:r>
            <a:r>
              <a:rPr lang="en-US" sz="2000" noProof="0" dirty="0"/>
              <a:t>and an </a:t>
            </a:r>
            <a:r>
              <a:rPr lang="en-US" sz="2000" dirty="0"/>
              <a:t>x</a:t>
            </a:r>
            <a:r>
              <a:rPr lang="en-US" sz="2000" noProof="0" dirty="0"/>
              <a:t>-y </a:t>
            </a:r>
            <a:r>
              <a:rPr lang="en-US" sz="2000" b="1" noProof="0" dirty="0"/>
              <a:t>X-band deflector </a:t>
            </a:r>
            <a:r>
              <a:rPr lang="en-US" sz="2000" noProof="0" dirty="0"/>
              <a:t>(</a:t>
            </a:r>
            <a:r>
              <a:rPr lang="en-US" sz="2000" noProof="0" dirty="0" err="1"/>
              <a:t>Polarix</a:t>
            </a:r>
            <a:r>
              <a:rPr lang="en-US" sz="2000" noProof="0" dirty="0"/>
              <a:t>) are also included in the injector baseline.</a:t>
            </a:r>
          </a:p>
          <a:p>
            <a:endParaRPr lang="en-US" sz="2000" dirty="0"/>
          </a:p>
          <a:p>
            <a:r>
              <a:rPr lang="en-US" sz="2000" noProof="0" dirty="0"/>
              <a:t>The </a:t>
            </a:r>
            <a:r>
              <a:rPr lang="en-US" sz="2000" b="1" noProof="0" dirty="0"/>
              <a:t>TRLs</a:t>
            </a:r>
            <a:r>
              <a:rPr lang="en-US" sz="2000" noProof="0" dirty="0"/>
              <a:t> for </a:t>
            </a:r>
            <a:r>
              <a:rPr lang="en-US" sz="2000" b="1" noProof="0" dirty="0"/>
              <a:t>injector</a:t>
            </a:r>
            <a:r>
              <a:rPr lang="en-US" sz="2000" noProof="0" dirty="0"/>
              <a:t> and </a:t>
            </a:r>
            <a:r>
              <a:rPr lang="en-US" sz="2000" b="1" noProof="0" dirty="0"/>
              <a:t>linac </a:t>
            </a:r>
            <a:r>
              <a:rPr lang="en-US" sz="2000" noProof="0" dirty="0"/>
              <a:t>RF are clearly </a:t>
            </a:r>
            <a:r>
              <a:rPr lang="en-US" sz="2000" b="1" noProof="0" dirty="0"/>
              <a:t>different</a:t>
            </a:r>
            <a:r>
              <a:rPr lang="en-US" sz="2000" noProof="0" dirty="0"/>
              <a:t>. </a:t>
            </a:r>
          </a:p>
        </p:txBody>
      </p:sp>
      <p:sp>
        <p:nvSpPr>
          <p:cNvPr id="4" name="CasellaDiTesto 1">
            <a:extLst>
              <a:ext uri="{FF2B5EF4-FFF2-40B4-BE49-F238E27FC236}">
                <a16:creationId xmlns:a16="http://schemas.microsoft.com/office/drawing/2014/main" id="{04AB842F-0C84-7F95-1A49-9230DA20DC6C}"/>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8940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F264-2231-5175-1022-EB9FE91D1D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3D509C-B085-672E-F7EB-699AA1659467}"/>
              </a:ext>
            </a:extLst>
          </p:cNvPr>
          <p:cNvSpPr>
            <a:spLocks noGrp="1"/>
          </p:cNvSpPr>
          <p:nvPr>
            <p:ph type="title"/>
          </p:nvPr>
        </p:nvSpPr>
        <p:spPr/>
        <p:txBody>
          <a:bodyPr>
            <a:normAutofit/>
          </a:bodyPr>
          <a:lstStyle/>
          <a:p>
            <a:r>
              <a:rPr lang="en-GB" sz="2800" dirty="0"/>
              <a:t>Injector RF system</a:t>
            </a:r>
          </a:p>
        </p:txBody>
      </p:sp>
      <p:pic>
        <p:nvPicPr>
          <p:cNvPr id="5" name="Picture 4">
            <a:extLst>
              <a:ext uri="{FF2B5EF4-FFF2-40B4-BE49-F238E27FC236}">
                <a16:creationId xmlns:a16="http://schemas.microsoft.com/office/drawing/2014/main" id="{FBD97B2F-120D-1F61-B15D-981285E7DBEE}"/>
              </a:ext>
            </a:extLst>
          </p:cNvPr>
          <p:cNvPicPr>
            <a:picLocks noChangeAspect="1"/>
          </p:cNvPicPr>
          <p:nvPr/>
        </p:nvPicPr>
        <p:blipFill>
          <a:blip r:embed="rId2"/>
          <a:stretch>
            <a:fillRect/>
          </a:stretch>
        </p:blipFill>
        <p:spPr>
          <a:xfrm>
            <a:off x="782336" y="1063486"/>
            <a:ext cx="10133735" cy="5029280"/>
          </a:xfrm>
          <a:prstGeom prst="rect">
            <a:avLst/>
          </a:prstGeom>
        </p:spPr>
      </p:pic>
      <p:sp>
        <p:nvSpPr>
          <p:cNvPr id="6" name="CasellaDiTesto 1">
            <a:extLst>
              <a:ext uri="{FF2B5EF4-FFF2-40B4-BE49-F238E27FC236}">
                <a16:creationId xmlns:a16="http://schemas.microsoft.com/office/drawing/2014/main" id="{A057CCA2-1155-2852-CA37-7DA16F192BB5}"/>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193059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1F160-C986-E24E-4915-631C328BD4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12556A-5F0E-D601-4891-B3301F87F74C}"/>
              </a:ext>
            </a:extLst>
          </p:cNvPr>
          <p:cNvSpPr>
            <a:spLocks noGrp="1"/>
          </p:cNvSpPr>
          <p:nvPr>
            <p:ph type="title"/>
          </p:nvPr>
        </p:nvSpPr>
        <p:spPr/>
        <p:txBody>
          <a:bodyPr>
            <a:normAutofit/>
          </a:bodyPr>
          <a:lstStyle/>
          <a:p>
            <a:r>
              <a:rPr lang="en-GB" sz="2800" dirty="0"/>
              <a:t>Injector RF system</a:t>
            </a:r>
          </a:p>
        </p:txBody>
      </p:sp>
      <p:pic>
        <p:nvPicPr>
          <p:cNvPr id="4" name="Picture 3">
            <a:extLst>
              <a:ext uri="{FF2B5EF4-FFF2-40B4-BE49-F238E27FC236}">
                <a16:creationId xmlns:a16="http://schemas.microsoft.com/office/drawing/2014/main" id="{C648BE70-DCA4-5ED1-6F86-8A9361959C60}"/>
              </a:ext>
            </a:extLst>
          </p:cNvPr>
          <p:cNvPicPr>
            <a:picLocks noChangeAspect="1"/>
          </p:cNvPicPr>
          <p:nvPr/>
        </p:nvPicPr>
        <p:blipFill>
          <a:blip r:embed="rId2"/>
          <a:stretch>
            <a:fillRect/>
          </a:stretch>
        </p:blipFill>
        <p:spPr>
          <a:xfrm>
            <a:off x="296279" y="2228103"/>
            <a:ext cx="7125520" cy="4008105"/>
          </a:xfrm>
          <a:prstGeom prst="rect">
            <a:avLst/>
          </a:prstGeom>
        </p:spPr>
      </p:pic>
      <p:sp>
        <p:nvSpPr>
          <p:cNvPr id="6" name="TextBox 5">
            <a:extLst>
              <a:ext uri="{FF2B5EF4-FFF2-40B4-BE49-F238E27FC236}">
                <a16:creationId xmlns:a16="http://schemas.microsoft.com/office/drawing/2014/main" id="{7409F77E-9BA2-B713-7B4B-841DA72F1DBC}"/>
              </a:ext>
            </a:extLst>
          </p:cNvPr>
          <p:cNvSpPr txBox="1"/>
          <p:nvPr/>
        </p:nvSpPr>
        <p:spPr>
          <a:xfrm>
            <a:off x="5013773" y="906958"/>
            <a:ext cx="1967205" cy="523220"/>
          </a:xfrm>
          <a:prstGeom prst="rect">
            <a:avLst/>
          </a:prstGeom>
          <a:noFill/>
        </p:spPr>
        <p:txBody>
          <a:bodyPr wrap="none" rtlCol="0">
            <a:spAutoFit/>
          </a:bodyPr>
          <a:lstStyle/>
          <a:p>
            <a:r>
              <a:rPr lang="it-IT" sz="2800" b="1" dirty="0">
                <a:solidFill>
                  <a:srgbClr val="FF0000"/>
                </a:solidFill>
              </a:rPr>
              <a:t>The RF GUN</a:t>
            </a:r>
            <a:endParaRPr lang="en-GB" sz="2800" b="1" dirty="0">
              <a:solidFill>
                <a:srgbClr val="FF0000"/>
              </a:solidFill>
            </a:endParaRPr>
          </a:p>
        </p:txBody>
      </p:sp>
      <p:sp>
        <p:nvSpPr>
          <p:cNvPr id="7" name="TextBox 6">
            <a:extLst>
              <a:ext uri="{FF2B5EF4-FFF2-40B4-BE49-F238E27FC236}">
                <a16:creationId xmlns:a16="http://schemas.microsoft.com/office/drawing/2014/main" id="{10FD21C0-30B3-6DE6-6A36-0C82D073002F}"/>
              </a:ext>
            </a:extLst>
          </p:cNvPr>
          <p:cNvSpPr txBox="1"/>
          <p:nvPr/>
        </p:nvSpPr>
        <p:spPr>
          <a:xfrm>
            <a:off x="7461505" y="2144539"/>
            <a:ext cx="4270248" cy="4185761"/>
          </a:xfrm>
          <a:prstGeom prst="rect">
            <a:avLst/>
          </a:prstGeom>
          <a:noFill/>
        </p:spPr>
        <p:txBody>
          <a:bodyPr wrap="square" rtlCol="0">
            <a:spAutoFit/>
          </a:bodyPr>
          <a:lstStyle/>
          <a:p>
            <a:r>
              <a:rPr lang="en-GB" dirty="0"/>
              <a:t>This approach has been proven to </a:t>
            </a:r>
            <a:r>
              <a:rPr lang="en-GB" b="1" dirty="0"/>
              <a:t>substantially simplify the manufacturing procedure</a:t>
            </a:r>
            <a:r>
              <a:rPr lang="en-GB" dirty="0"/>
              <a:t>, preserving the hard-copper characteristics that are instead compromised by the material softening at the brazing temperatures. </a:t>
            </a:r>
            <a:r>
              <a:rPr lang="en-GB" b="1" dirty="0"/>
              <a:t>LNF team </a:t>
            </a:r>
            <a:r>
              <a:rPr lang="en-GB" dirty="0"/>
              <a:t>has </a:t>
            </a:r>
            <a:r>
              <a:rPr lang="en-GB" b="1" dirty="0"/>
              <a:t>fabricated</a:t>
            </a:r>
            <a:r>
              <a:rPr lang="en-GB" dirty="0"/>
              <a:t>, </a:t>
            </a:r>
            <a:r>
              <a:rPr lang="en-GB" b="1" dirty="0"/>
              <a:t>tested</a:t>
            </a:r>
            <a:r>
              <a:rPr lang="en-GB" dirty="0"/>
              <a:t> and </a:t>
            </a:r>
            <a:r>
              <a:rPr lang="en-GB" b="1" dirty="0"/>
              <a:t>put in operation 5 of such devices </a:t>
            </a:r>
            <a:r>
              <a:rPr lang="en-GB" dirty="0"/>
              <a:t>of various frequencies in last few years, including one is EU S-Band frequency in operation at the CLEAR facility (CERN). </a:t>
            </a:r>
          </a:p>
          <a:p>
            <a:r>
              <a:rPr lang="en-GB" b="1" dirty="0"/>
              <a:t>The </a:t>
            </a:r>
            <a:r>
              <a:rPr lang="en-GB" b="1" dirty="0" err="1"/>
              <a:t>EuPRAXIA@SPARC_LAB</a:t>
            </a:r>
            <a:r>
              <a:rPr lang="en-GB" b="1" dirty="0"/>
              <a:t> RF Gun </a:t>
            </a:r>
            <a:r>
              <a:rPr lang="en-GB" dirty="0"/>
              <a:t>will be essentially a </a:t>
            </a:r>
            <a:r>
              <a:rPr lang="en-GB" b="1" dirty="0"/>
              <a:t>copy</a:t>
            </a:r>
            <a:r>
              <a:rPr lang="en-GB" dirty="0"/>
              <a:t> of this already realized device.</a:t>
            </a:r>
          </a:p>
        </p:txBody>
      </p:sp>
      <p:sp>
        <p:nvSpPr>
          <p:cNvPr id="8" name="TextBox 7">
            <a:extLst>
              <a:ext uri="{FF2B5EF4-FFF2-40B4-BE49-F238E27FC236}">
                <a16:creationId xmlns:a16="http://schemas.microsoft.com/office/drawing/2014/main" id="{C9715222-7F08-0783-6722-08F35218D06B}"/>
              </a:ext>
            </a:extLst>
          </p:cNvPr>
          <p:cNvSpPr txBox="1"/>
          <p:nvPr/>
        </p:nvSpPr>
        <p:spPr>
          <a:xfrm>
            <a:off x="263851" y="1457521"/>
            <a:ext cx="11599442" cy="677108"/>
          </a:xfrm>
          <a:prstGeom prst="rect">
            <a:avLst/>
          </a:prstGeom>
          <a:noFill/>
        </p:spPr>
        <p:txBody>
          <a:bodyPr wrap="square" rtlCol="0">
            <a:spAutoFit/>
          </a:bodyPr>
          <a:lstStyle/>
          <a:p>
            <a:r>
              <a:rPr lang="en-GB" dirty="0"/>
              <a:t>A </a:t>
            </a:r>
            <a:r>
              <a:rPr lang="en-GB" b="1" dirty="0"/>
              <a:t>novel construction technology </a:t>
            </a:r>
            <a:r>
              <a:rPr lang="en-GB" dirty="0"/>
              <a:t>has been proposed, adjusted and now routinely adopted at LNF, based on </a:t>
            </a:r>
            <a:r>
              <a:rPr lang="en-GB" b="1" dirty="0"/>
              <a:t>clamping</a:t>
            </a:r>
            <a:r>
              <a:rPr lang="en-GB" dirty="0"/>
              <a:t> with special gaskets </a:t>
            </a:r>
            <a:r>
              <a:rPr lang="en-GB" b="1" dirty="0"/>
              <a:t>instead of brazing </a:t>
            </a:r>
            <a:r>
              <a:rPr lang="en-GB" dirty="0"/>
              <a:t>of the various device components. </a:t>
            </a:r>
          </a:p>
        </p:txBody>
      </p:sp>
      <p:sp>
        <p:nvSpPr>
          <p:cNvPr id="9" name="CasellaDiTesto 1">
            <a:extLst>
              <a:ext uri="{FF2B5EF4-FFF2-40B4-BE49-F238E27FC236}">
                <a16:creationId xmlns:a16="http://schemas.microsoft.com/office/drawing/2014/main" id="{15E9A51F-C98A-9ED8-ECD2-87F9DFCBF9D4}"/>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426553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7ADF-A276-1142-53CA-D3F28CF0E4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15012A-C505-B327-199A-72F2004B32EB}"/>
              </a:ext>
            </a:extLst>
          </p:cNvPr>
          <p:cNvSpPr>
            <a:spLocks noGrp="1"/>
          </p:cNvSpPr>
          <p:nvPr>
            <p:ph type="title"/>
          </p:nvPr>
        </p:nvSpPr>
        <p:spPr/>
        <p:txBody>
          <a:bodyPr>
            <a:normAutofit/>
          </a:bodyPr>
          <a:lstStyle/>
          <a:p>
            <a:r>
              <a:rPr lang="en-GB" sz="2800" dirty="0"/>
              <a:t>Injector RF system</a:t>
            </a:r>
          </a:p>
        </p:txBody>
      </p:sp>
      <p:sp>
        <p:nvSpPr>
          <p:cNvPr id="6" name="TextBox 5">
            <a:extLst>
              <a:ext uri="{FF2B5EF4-FFF2-40B4-BE49-F238E27FC236}">
                <a16:creationId xmlns:a16="http://schemas.microsoft.com/office/drawing/2014/main" id="{83CAD0DB-F7DC-5276-2B00-F85D3DA05FF4}"/>
              </a:ext>
            </a:extLst>
          </p:cNvPr>
          <p:cNvSpPr txBox="1"/>
          <p:nvPr/>
        </p:nvSpPr>
        <p:spPr>
          <a:xfrm>
            <a:off x="777407" y="1053377"/>
            <a:ext cx="4490332" cy="523220"/>
          </a:xfrm>
          <a:prstGeom prst="rect">
            <a:avLst/>
          </a:prstGeom>
          <a:noFill/>
        </p:spPr>
        <p:txBody>
          <a:bodyPr wrap="none" rtlCol="0">
            <a:spAutoFit/>
          </a:bodyPr>
          <a:lstStyle/>
          <a:p>
            <a:r>
              <a:rPr lang="it-IT" sz="2800" b="1" dirty="0">
                <a:solidFill>
                  <a:srgbClr val="FF0000"/>
                </a:solidFill>
              </a:rPr>
              <a:t>S-Band </a:t>
            </a:r>
            <a:r>
              <a:rPr lang="it-IT" sz="2800" b="1" dirty="0" err="1">
                <a:solidFill>
                  <a:srgbClr val="FF0000"/>
                </a:solidFill>
              </a:rPr>
              <a:t>accelerating</a:t>
            </a:r>
            <a:r>
              <a:rPr lang="it-IT" sz="2800" b="1" dirty="0">
                <a:solidFill>
                  <a:srgbClr val="FF0000"/>
                </a:solidFill>
              </a:rPr>
              <a:t> </a:t>
            </a:r>
            <a:r>
              <a:rPr lang="it-IT" sz="2800" b="1" dirty="0" err="1">
                <a:solidFill>
                  <a:srgbClr val="FF0000"/>
                </a:solidFill>
              </a:rPr>
              <a:t>sections</a:t>
            </a:r>
            <a:r>
              <a:rPr lang="it-IT" sz="2800" b="1" dirty="0">
                <a:solidFill>
                  <a:srgbClr val="FF0000"/>
                </a:solidFill>
              </a:rPr>
              <a:t> </a:t>
            </a:r>
            <a:endParaRPr lang="en-GB" sz="2800" b="1" dirty="0">
              <a:solidFill>
                <a:srgbClr val="FF0000"/>
              </a:solidFill>
            </a:endParaRPr>
          </a:p>
        </p:txBody>
      </p:sp>
      <p:sp>
        <p:nvSpPr>
          <p:cNvPr id="7" name="TextBox 6">
            <a:extLst>
              <a:ext uri="{FF2B5EF4-FFF2-40B4-BE49-F238E27FC236}">
                <a16:creationId xmlns:a16="http://schemas.microsoft.com/office/drawing/2014/main" id="{14A303DC-11E3-B9EB-987C-CD1C566F84E4}"/>
              </a:ext>
            </a:extLst>
          </p:cNvPr>
          <p:cNvSpPr txBox="1"/>
          <p:nvPr/>
        </p:nvSpPr>
        <p:spPr>
          <a:xfrm>
            <a:off x="423490" y="4894761"/>
            <a:ext cx="5198165" cy="1261884"/>
          </a:xfrm>
          <a:prstGeom prst="rect">
            <a:avLst/>
          </a:prstGeom>
          <a:noFill/>
        </p:spPr>
        <p:txBody>
          <a:bodyPr wrap="square" rtlCol="0">
            <a:spAutoFit/>
          </a:bodyPr>
          <a:lstStyle/>
          <a:p>
            <a:r>
              <a:rPr lang="en-GB" b="1" dirty="0"/>
              <a:t>Standard technology </a:t>
            </a:r>
            <a:r>
              <a:rPr lang="en-GB" dirty="0"/>
              <a:t>worldwide diffused (including DAFNE and SPARC Linacs at LNF).</a:t>
            </a:r>
          </a:p>
          <a:p>
            <a:r>
              <a:rPr lang="en-GB" b="1" dirty="0"/>
              <a:t>Different possible manufacturers</a:t>
            </a:r>
            <a:r>
              <a:rPr lang="en-GB" dirty="0"/>
              <a:t> available on the market.</a:t>
            </a:r>
          </a:p>
        </p:txBody>
      </p:sp>
      <p:pic>
        <p:nvPicPr>
          <p:cNvPr id="2050" name="Picture 2" descr="7 A SLAC-type TW S-band periodic accelerating structure made by RI [95] |  Download Scientific Diagram">
            <a:extLst>
              <a:ext uri="{FF2B5EF4-FFF2-40B4-BE49-F238E27FC236}">
                <a16:creationId xmlns:a16="http://schemas.microsoft.com/office/drawing/2014/main" id="{1CF63F41-06B3-4C11-B710-9497E1380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75" b="18417"/>
          <a:stretch>
            <a:fillRect/>
          </a:stretch>
        </p:blipFill>
        <p:spPr bwMode="auto">
          <a:xfrm>
            <a:off x="423490" y="1729439"/>
            <a:ext cx="5198165" cy="27197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D0E1FBFB-D790-2C66-086C-36A6AE191A65}"/>
              </a:ext>
            </a:extLst>
          </p:cNvPr>
          <p:cNvGraphicFramePr>
            <a:graphicFrameLocks noGrp="1"/>
          </p:cNvGraphicFramePr>
          <p:nvPr>
            <p:extLst>
              <p:ext uri="{D42A27DB-BD31-4B8C-83A1-F6EECF244321}">
                <p14:modId xmlns:p14="http://schemas.microsoft.com/office/powerpoint/2010/main" val="276352839"/>
              </p:ext>
            </p:extLst>
          </p:nvPr>
        </p:nvGraphicFramePr>
        <p:xfrm>
          <a:off x="6033494" y="763671"/>
          <a:ext cx="6158506" cy="5687241"/>
        </p:xfrm>
        <a:graphic>
          <a:graphicData uri="http://schemas.openxmlformats.org/drawingml/2006/table">
            <a:tbl>
              <a:tblPr firstRow="1" bandRow="1">
                <a:tableStyleId>{5C22544A-7EE6-4342-B048-85BDC9FD1C3A}</a:tableStyleId>
              </a:tblPr>
              <a:tblGrid>
                <a:gridCol w="4303455">
                  <a:extLst>
                    <a:ext uri="{9D8B030D-6E8A-4147-A177-3AD203B41FA5}">
                      <a16:colId xmlns:a16="http://schemas.microsoft.com/office/drawing/2014/main" val="754129540"/>
                    </a:ext>
                  </a:extLst>
                </a:gridCol>
                <a:gridCol w="1008765">
                  <a:extLst>
                    <a:ext uri="{9D8B030D-6E8A-4147-A177-3AD203B41FA5}">
                      <a16:colId xmlns:a16="http://schemas.microsoft.com/office/drawing/2014/main" val="2759663523"/>
                    </a:ext>
                  </a:extLst>
                </a:gridCol>
                <a:gridCol w="846286">
                  <a:extLst>
                    <a:ext uri="{9D8B030D-6E8A-4147-A177-3AD203B41FA5}">
                      <a16:colId xmlns:a16="http://schemas.microsoft.com/office/drawing/2014/main" val="3060779508"/>
                    </a:ext>
                  </a:extLst>
                </a:gridCol>
              </a:tblGrid>
              <a:tr h="284902">
                <a:tc rowSpan="2">
                  <a:txBody>
                    <a:bodyPr/>
                    <a:lstStyle/>
                    <a:p>
                      <a:pPr algn="ctr">
                        <a:lnSpc>
                          <a:spcPct val="115000"/>
                        </a:lnSpc>
                      </a:pPr>
                      <a:r>
                        <a:rPr lang="en-GB" sz="1500" dirty="0">
                          <a:effectLst/>
                          <a:latin typeface="+mn-lt"/>
                          <a:cs typeface="Times New Roman" panose="02020603050405020304" pitchFamily="18" charset="0"/>
                        </a:rPr>
                        <a:t>PARAMETER</a:t>
                      </a:r>
                    </a:p>
                  </a:txBody>
                  <a:tcPr marL="72000" marR="77441" marT="0" marB="0" anchor="ctr"/>
                </a:tc>
                <a:tc gridSpan="2">
                  <a:txBody>
                    <a:bodyPr/>
                    <a:lstStyle/>
                    <a:p>
                      <a:pPr algn="ctr">
                        <a:lnSpc>
                          <a:spcPct val="115000"/>
                        </a:lnSpc>
                        <a:spcAft>
                          <a:spcPts val="0"/>
                        </a:spcAft>
                      </a:pPr>
                      <a:r>
                        <a:rPr lang="it-IT" sz="1500" dirty="0" err="1">
                          <a:effectLst/>
                          <a:latin typeface="+mn-lt"/>
                        </a:rPr>
                        <a:t>Structure</a:t>
                      </a:r>
                      <a:r>
                        <a:rPr lang="it-IT" sz="1500" dirty="0">
                          <a:effectLst/>
                          <a:latin typeface="+mn-lt"/>
                        </a:rPr>
                        <a:t> </a:t>
                      </a:r>
                      <a:r>
                        <a:rPr lang="it-IT" sz="1500" dirty="0" err="1">
                          <a:effectLst/>
                          <a:latin typeface="+mn-lt"/>
                        </a:rPr>
                        <a:t>lenght</a:t>
                      </a:r>
                      <a:endParaRPr lang="it-IT" sz="1500" dirty="0">
                        <a:effectLst/>
                        <a:latin typeface="+mn-lt"/>
                      </a:endParaRPr>
                    </a:p>
                  </a:txBody>
                  <a:tcPr marL="72000" marR="77441" marT="0" marB="0"/>
                </a:tc>
                <a:tc hMerge="1">
                  <a:txBody>
                    <a:bodyPr/>
                    <a:lstStyle/>
                    <a:p>
                      <a:endParaRPr lang="en-US"/>
                    </a:p>
                  </a:txBody>
                  <a:tcPr/>
                </a:tc>
                <a:extLst>
                  <a:ext uri="{0D108BD9-81ED-4DB2-BD59-A6C34878D82A}">
                    <a16:rowId xmlns:a16="http://schemas.microsoft.com/office/drawing/2014/main" val="1189547607"/>
                  </a:ext>
                </a:extLst>
              </a:tr>
              <a:tr h="254526">
                <a:tc vMerge="1">
                  <a:txBody>
                    <a:bodyPr/>
                    <a:lstStyle/>
                    <a:p>
                      <a:endParaRPr lang="en-US"/>
                    </a:p>
                  </a:txBody>
                  <a:tcPr/>
                </a:tc>
                <a:tc>
                  <a:txBody>
                    <a:bodyPr/>
                    <a:lstStyle/>
                    <a:p>
                      <a:pPr algn="ctr">
                        <a:lnSpc>
                          <a:spcPct val="115000"/>
                        </a:lnSpc>
                        <a:spcAft>
                          <a:spcPts val="0"/>
                        </a:spcAft>
                      </a:pPr>
                      <a:r>
                        <a:rPr lang="en-GB" sz="1500" dirty="0">
                          <a:effectLst/>
                          <a:latin typeface="+mn-lt"/>
                        </a:rPr>
                        <a:t>3 m</a:t>
                      </a:r>
                    </a:p>
                  </a:txBody>
                  <a:tcPr marL="72000" marR="77441" marT="0" marB="0"/>
                </a:tc>
                <a:tc>
                  <a:txBody>
                    <a:bodyPr/>
                    <a:lstStyle/>
                    <a:p>
                      <a:pPr algn="ctr">
                        <a:lnSpc>
                          <a:spcPct val="115000"/>
                        </a:lnSpc>
                        <a:spcAft>
                          <a:spcPts val="0"/>
                        </a:spcAft>
                      </a:pPr>
                      <a:r>
                        <a:rPr lang="en-GB" sz="1500" dirty="0">
                          <a:effectLst/>
                          <a:latin typeface="+mn-lt"/>
                        </a:rPr>
                        <a:t>1.5 m </a:t>
                      </a:r>
                    </a:p>
                  </a:txBody>
                  <a:tcPr marL="72000" marR="77441" marT="0" marB="0"/>
                </a:tc>
                <a:extLst>
                  <a:ext uri="{0D108BD9-81ED-4DB2-BD59-A6C34878D82A}">
                    <a16:rowId xmlns:a16="http://schemas.microsoft.com/office/drawing/2014/main" val="2302921471"/>
                  </a:ext>
                </a:extLst>
              </a:tr>
              <a:tr h="254526">
                <a:tc>
                  <a:txBody>
                    <a:bodyPr/>
                    <a:lstStyle/>
                    <a:p>
                      <a:pPr>
                        <a:lnSpc>
                          <a:spcPct val="115000"/>
                        </a:lnSpc>
                        <a:spcAft>
                          <a:spcPts val="0"/>
                        </a:spcAft>
                      </a:pPr>
                      <a:r>
                        <a:rPr lang="it-IT" sz="1500" b="0" dirty="0">
                          <a:effectLst/>
                          <a:latin typeface="+mn-lt"/>
                        </a:rPr>
                        <a:t>Frequency [GHz]</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gridSpan="2">
                  <a:txBody>
                    <a:bodyPr/>
                    <a:lstStyle/>
                    <a:p>
                      <a:pPr algn="ctr">
                        <a:lnSpc>
                          <a:spcPct val="115000"/>
                        </a:lnSpc>
                        <a:spcAft>
                          <a:spcPts val="0"/>
                        </a:spcAft>
                      </a:pPr>
                      <a:r>
                        <a:rPr lang="it-IT" sz="1500" b="0" dirty="0">
                          <a:effectLst/>
                          <a:latin typeface="+mn-lt"/>
                        </a:rPr>
                        <a:t>2.99855</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hMerge="1">
                  <a:txBody>
                    <a:bodyPr/>
                    <a:lstStyle/>
                    <a:p>
                      <a:endParaRPr lang="en-US"/>
                    </a:p>
                  </a:txBody>
                  <a:tcPr/>
                </a:tc>
                <a:extLst>
                  <a:ext uri="{0D108BD9-81ED-4DB2-BD59-A6C34878D82A}">
                    <a16:rowId xmlns:a16="http://schemas.microsoft.com/office/drawing/2014/main" val="1460260814"/>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rPr>
                        <a:t>Average acc. gradient [MV/m]</a:t>
                      </a:r>
                      <a:endParaRPr lang="en-GB" sz="1500" b="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en-GB" sz="1500" b="1" dirty="0">
                          <a:effectLst/>
                          <a:latin typeface="+mn-lt"/>
                          <a:ea typeface="Calibri" panose="020F0502020204030204" pitchFamily="34" charset="0"/>
                          <a:cs typeface="Times New Roman" panose="02020603050405020304" pitchFamily="18" charset="0"/>
                        </a:rPr>
                        <a:t>25</a:t>
                      </a:r>
                    </a:p>
                  </a:txBody>
                  <a:tcPr marL="72000" marR="77441" marT="0" marB="0"/>
                </a:tc>
                <a:tc>
                  <a:txBody>
                    <a:bodyPr/>
                    <a:lstStyle/>
                    <a:p>
                      <a:pPr algn="ctr">
                        <a:lnSpc>
                          <a:spcPct val="115000"/>
                        </a:lnSpc>
                        <a:spcAft>
                          <a:spcPts val="0"/>
                        </a:spcAft>
                      </a:pPr>
                      <a:r>
                        <a:rPr lang="en-GB" sz="1500" b="1" dirty="0">
                          <a:effectLst/>
                          <a:latin typeface="+mn-lt"/>
                          <a:ea typeface="Calibri" panose="020F0502020204030204" pitchFamily="34" charset="0"/>
                          <a:cs typeface="Times New Roman" panose="02020603050405020304" pitchFamily="18" charset="0"/>
                        </a:rPr>
                        <a:t>35</a:t>
                      </a:r>
                    </a:p>
                  </a:txBody>
                  <a:tcPr marL="72000" marR="77441" marT="0" marB="0"/>
                </a:tc>
                <a:extLst>
                  <a:ext uri="{0D108BD9-81ED-4DB2-BD59-A6C34878D82A}">
                    <a16:rowId xmlns:a16="http://schemas.microsoft.com/office/drawing/2014/main" val="4280093737"/>
                  </a:ext>
                </a:extLst>
              </a:tr>
              <a:tr h="298523">
                <a:tc>
                  <a:txBody>
                    <a:bodyPr/>
                    <a:lstStyle/>
                    <a:p>
                      <a:pPr>
                        <a:lnSpc>
                          <a:spcPct val="115000"/>
                        </a:lnSpc>
                        <a:spcAft>
                          <a:spcPts val="0"/>
                        </a:spcAft>
                      </a:pPr>
                      <a:r>
                        <a:rPr lang="en-GB" sz="1500" b="0" dirty="0">
                          <a:solidFill>
                            <a:schemeClr val="tx1"/>
                          </a:solidFill>
                          <a:effectLst/>
                          <a:latin typeface="+mn-lt"/>
                        </a:rPr>
                        <a:t>Number of Structures</a:t>
                      </a:r>
                    </a:p>
                  </a:txBody>
                  <a:tcPr marL="72000" marR="77441" marT="0" marB="0"/>
                </a:tc>
                <a:tc>
                  <a:txBody>
                    <a:bodyPr/>
                    <a:lstStyle/>
                    <a:p>
                      <a:pPr algn="ctr">
                        <a:lnSpc>
                          <a:spcPct val="115000"/>
                        </a:lnSpc>
                        <a:spcAft>
                          <a:spcPts val="0"/>
                        </a:spcAft>
                      </a:pPr>
                      <a:r>
                        <a:rPr lang="it-IT" sz="1500" b="0" dirty="0">
                          <a:solidFill>
                            <a:schemeClr val="tx1"/>
                          </a:solidFill>
                          <a:effectLst/>
                          <a:latin typeface="+mn-lt"/>
                          <a:ea typeface="Calibri" panose="020F0502020204030204" pitchFamily="34" charset="0"/>
                          <a:cs typeface="Times New Roman" panose="02020603050405020304" pitchFamily="18" charset="0"/>
                        </a:rPr>
                        <a:t>2</a:t>
                      </a:r>
                      <a:endParaRPr lang="en-GB" sz="1500" b="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2</a:t>
                      </a:r>
                    </a:p>
                  </a:txBody>
                  <a:tcPr marL="72000" marR="77441" marT="0" marB="0"/>
                </a:tc>
                <a:extLst>
                  <a:ext uri="{0D108BD9-81ED-4DB2-BD59-A6C34878D82A}">
                    <a16:rowId xmlns:a16="http://schemas.microsoft.com/office/drawing/2014/main" val="2027634411"/>
                  </a:ext>
                </a:extLst>
              </a:tr>
              <a:tr h="254526">
                <a:tc>
                  <a:txBody>
                    <a:bodyPr/>
                    <a:lstStyle/>
                    <a:p>
                      <a:pPr>
                        <a:lnSpc>
                          <a:spcPct val="115000"/>
                        </a:lnSpc>
                        <a:spcAft>
                          <a:spcPts val="0"/>
                        </a:spcAft>
                      </a:pPr>
                      <a:r>
                        <a:rPr lang="it-IT" sz="1500" b="0" dirty="0">
                          <a:effectLst/>
                          <a:latin typeface="+mn-lt"/>
                        </a:rPr>
                        <a:t>Iris </a:t>
                      </a:r>
                      <a:r>
                        <a:rPr lang="it-IT" sz="1500" b="0" dirty="0" err="1">
                          <a:effectLst/>
                          <a:latin typeface="+mn-lt"/>
                        </a:rPr>
                        <a:t>radius</a:t>
                      </a:r>
                      <a:r>
                        <a:rPr lang="it-IT" sz="1500" b="0" dirty="0">
                          <a:effectLst/>
                          <a:latin typeface="+mn-lt"/>
                        </a:rPr>
                        <a:t> a [mm]</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b="0" dirty="0">
                          <a:effectLst/>
                          <a:latin typeface="+mn-lt"/>
                        </a:rPr>
                        <a:t>10.9</a:t>
                      </a:r>
                    </a:p>
                  </a:txBody>
                  <a:tcPr marL="72000" marR="77441" marT="0" marB="0"/>
                </a:tc>
                <a:tc>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9.2</a:t>
                      </a:r>
                      <a:endParaRPr lang="it-IT" sz="1500" b="0" dirty="0">
                        <a:effectLst/>
                        <a:latin typeface="+mn-lt"/>
                      </a:endParaRPr>
                    </a:p>
                  </a:txBody>
                  <a:tcPr marL="72000" marR="77441" marT="0" marB="0"/>
                </a:tc>
                <a:extLst>
                  <a:ext uri="{0D108BD9-81ED-4DB2-BD59-A6C34878D82A}">
                    <a16:rowId xmlns:a16="http://schemas.microsoft.com/office/drawing/2014/main" val="887955829"/>
                  </a:ext>
                </a:extLst>
              </a:tr>
              <a:tr h="254526">
                <a:tc>
                  <a:txBody>
                    <a:bodyPr/>
                    <a:lstStyle/>
                    <a:p>
                      <a:pP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Tapering of structure</a:t>
                      </a:r>
                    </a:p>
                  </a:txBody>
                  <a:tcPr marL="72000" marR="77441" marT="0" marB="0"/>
                </a:tc>
                <a:tc gridSpan="2">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sym typeface="Symbol" panose="05050102010706020507" pitchFamily="18" charset="2"/>
                        </a:rPr>
                        <a:t>2/3 C.I.</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hMerge="1">
                  <a:txBody>
                    <a:bodyPr/>
                    <a:lstStyle/>
                    <a:p>
                      <a:endParaRPr lang="en-US"/>
                    </a:p>
                  </a:txBody>
                  <a:tcPr/>
                </a:tc>
                <a:extLst>
                  <a:ext uri="{0D108BD9-81ED-4DB2-BD59-A6C34878D82A}">
                    <a16:rowId xmlns:a16="http://schemas.microsoft.com/office/drawing/2014/main" val="3577256199"/>
                  </a:ext>
                </a:extLst>
              </a:tr>
              <a:tr h="254526">
                <a:tc>
                  <a:txBody>
                    <a:bodyPr/>
                    <a:lstStyle/>
                    <a:p>
                      <a:pP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No. of cells</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88</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44</a:t>
                      </a:r>
                    </a:p>
                  </a:txBody>
                  <a:tcPr marL="72000" marR="77441" marT="0" marB="0"/>
                </a:tc>
                <a:extLst>
                  <a:ext uri="{0D108BD9-81ED-4DB2-BD59-A6C34878D82A}">
                    <a16:rowId xmlns:a16="http://schemas.microsoft.com/office/drawing/2014/main" val="2752336216"/>
                  </a:ext>
                </a:extLst>
              </a:tr>
              <a:tr h="254526">
                <a:tc>
                  <a:txBody>
                    <a:bodyPr/>
                    <a:lstStyle/>
                    <a:p>
                      <a:pP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Shunt impedance R [MΩ/m]</a:t>
                      </a:r>
                    </a:p>
                  </a:txBody>
                  <a:tcPr marL="72000" marR="77441" marT="0" marB="0"/>
                </a:tc>
                <a:tc>
                  <a:txBody>
                    <a:bodyPr/>
                    <a:lstStyle/>
                    <a:p>
                      <a:pPr algn="ctr">
                        <a:lnSpc>
                          <a:spcPct val="115000"/>
                        </a:lnSpc>
                        <a:spcAft>
                          <a:spcPts val="0"/>
                        </a:spcAft>
                      </a:pPr>
                      <a:r>
                        <a:rPr lang="en-GB" sz="1500" b="0" dirty="0">
                          <a:effectLst/>
                          <a:latin typeface="+mn-lt"/>
                          <a:cs typeface="Times New Roman" panose="02020603050405020304" pitchFamily="18" charset="0"/>
                        </a:rPr>
                        <a:t>58</a:t>
                      </a:r>
                    </a:p>
                  </a:txBody>
                  <a:tcPr marL="72000" marR="77441" marT="0" marB="0"/>
                </a:tc>
                <a:tc>
                  <a:txBody>
                    <a:bodyPr/>
                    <a:lstStyle/>
                    <a:p>
                      <a:pPr algn="ctr">
                        <a:lnSpc>
                          <a:spcPct val="115000"/>
                        </a:lnSpc>
                        <a:spcAft>
                          <a:spcPts val="0"/>
                        </a:spcAft>
                      </a:pPr>
                      <a:r>
                        <a:rPr lang="en-GB" sz="1500" b="0" dirty="0">
                          <a:effectLst/>
                          <a:latin typeface="+mn-lt"/>
                          <a:cs typeface="Times New Roman" panose="02020603050405020304" pitchFamily="18" charset="0"/>
                        </a:rPr>
                        <a:t>63</a:t>
                      </a:r>
                    </a:p>
                  </a:txBody>
                  <a:tcPr marL="72000" marR="77441" marT="0" marB="0"/>
                </a:tc>
                <a:extLst>
                  <a:ext uri="{0D108BD9-81ED-4DB2-BD59-A6C34878D82A}">
                    <a16:rowId xmlns:a16="http://schemas.microsoft.com/office/drawing/2014/main" val="10014"/>
                  </a:ext>
                </a:extLst>
              </a:tr>
              <a:tr h="254526">
                <a:tc>
                  <a:txBody>
                    <a:bodyPr/>
                    <a:lstStyle/>
                    <a:p>
                      <a:pPr>
                        <a:lnSpc>
                          <a:spcPct val="115000"/>
                        </a:lnSpc>
                        <a:spcAft>
                          <a:spcPts val="0"/>
                        </a:spcAft>
                      </a:pPr>
                      <a:r>
                        <a:rPr lang="en-GB" sz="1500" b="0" dirty="0">
                          <a:solidFill>
                            <a:schemeClr val="tx1"/>
                          </a:solidFill>
                          <a:effectLst/>
                          <a:latin typeface="+mn-lt"/>
                        </a:rPr>
                        <a:t>Effective shunt Imp. </a:t>
                      </a:r>
                      <a:r>
                        <a:rPr lang="en-GB" sz="1500" b="0" dirty="0" err="1">
                          <a:solidFill>
                            <a:schemeClr val="tx1"/>
                          </a:solidFill>
                          <a:effectLst/>
                          <a:latin typeface="+mn-lt"/>
                        </a:rPr>
                        <a:t>R</a:t>
                      </a:r>
                      <a:r>
                        <a:rPr lang="en-GB" sz="1500" b="0" baseline="-25000" dirty="0" err="1">
                          <a:solidFill>
                            <a:schemeClr val="tx1"/>
                          </a:solidFill>
                          <a:effectLst/>
                          <a:latin typeface="+mn-lt"/>
                        </a:rPr>
                        <a:t>sh_eff</a:t>
                      </a:r>
                      <a:r>
                        <a:rPr lang="en-GB" sz="1500" b="0" dirty="0">
                          <a:solidFill>
                            <a:schemeClr val="tx1"/>
                          </a:solidFill>
                          <a:effectLst/>
                          <a:latin typeface="+mn-lt"/>
                        </a:rPr>
                        <a:t> [M</a:t>
                      </a:r>
                      <a:r>
                        <a:rPr lang="it-IT" sz="1500" b="0" dirty="0">
                          <a:solidFill>
                            <a:schemeClr val="tx1"/>
                          </a:solidFill>
                          <a:effectLst/>
                          <a:latin typeface="+mn-lt"/>
                          <a:sym typeface="Symbol" panose="05050102010706020507" pitchFamily="18" charset="2"/>
                        </a:rPr>
                        <a:t></a:t>
                      </a:r>
                      <a:r>
                        <a:rPr lang="en-GB" sz="1500" b="0" dirty="0">
                          <a:solidFill>
                            <a:schemeClr val="tx1"/>
                          </a:solidFill>
                          <a:effectLst/>
                          <a:latin typeface="+mn-lt"/>
                        </a:rPr>
                        <a:t>/m]</a:t>
                      </a:r>
                      <a:endParaRPr lang="en-GB" sz="1500" b="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it-IT" sz="1500" b="0" dirty="0">
                          <a:solidFill>
                            <a:schemeClr val="tx1"/>
                          </a:solidFill>
                          <a:effectLst/>
                          <a:latin typeface="+mn-lt"/>
                        </a:rPr>
                        <a:t>103.6</a:t>
                      </a:r>
                    </a:p>
                  </a:txBody>
                  <a:tcPr marL="72000" marR="77441" marT="0" marB="0"/>
                </a:tc>
                <a:tc>
                  <a:txBody>
                    <a:bodyPr/>
                    <a:lstStyle/>
                    <a:p>
                      <a:pPr algn="ctr">
                        <a:lnSpc>
                          <a:spcPct val="115000"/>
                        </a:lnSpc>
                        <a:spcAft>
                          <a:spcPts val="0"/>
                        </a:spcAft>
                      </a:pPr>
                      <a:r>
                        <a:rPr lang="it-IT" sz="1500" b="0" dirty="0">
                          <a:solidFill>
                            <a:schemeClr val="tx1"/>
                          </a:solidFill>
                          <a:effectLst/>
                          <a:latin typeface="+mn-lt"/>
                        </a:rPr>
                        <a:t>111.8</a:t>
                      </a:r>
                    </a:p>
                  </a:txBody>
                  <a:tcPr marL="72000" marR="77441" marT="0" marB="0"/>
                </a:tc>
                <a:extLst>
                  <a:ext uri="{0D108BD9-81ED-4DB2-BD59-A6C34878D82A}">
                    <a16:rowId xmlns:a16="http://schemas.microsoft.com/office/drawing/2014/main" val="237203096"/>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Peak input power in the structure [MW]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102</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93</a:t>
                      </a:r>
                    </a:p>
                  </a:txBody>
                  <a:tcPr marL="72000" marR="77441" marT="0" marB="0"/>
                </a:tc>
                <a:extLst>
                  <a:ext uri="{0D108BD9-81ED-4DB2-BD59-A6C34878D82A}">
                    <a16:rowId xmlns:a16="http://schemas.microsoft.com/office/drawing/2014/main" val="4003508526"/>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Input power averaged over the pulse [MW]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53</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48</a:t>
                      </a:r>
                    </a:p>
                  </a:txBody>
                  <a:tcPr marL="72000" marR="77441" marT="0" marB="0"/>
                </a:tc>
                <a:extLst>
                  <a:ext uri="{0D108BD9-81ED-4DB2-BD59-A6C34878D82A}">
                    <a16:rowId xmlns:a16="http://schemas.microsoft.com/office/drawing/2014/main" val="1615577769"/>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Average dissipated power [kW]</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4.6</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4.2</a:t>
                      </a:r>
                    </a:p>
                  </a:txBody>
                  <a:tcPr marL="72000" marR="77441" marT="0" marB="0"/>
                </a:tc>
                <a:extLst>
                  <a:ext uri="{0D108BD9-81ED-4DB2-BD59-A6C34878D82A}">
                    <a16:rowId xmlns:a16="http://schemas.microsoft.com/office/drawing/2014/main" val="1671449666"/>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P</a:t>
                      </a:r>
                      <a:r>
                        <a:rPr lang="en-GB" sz="1500" b="0" baseline="-25000" dirty="0">
                          <a:solidFill>
                            <a:schemeClr val="tx1"/>
                          </a:solidFill>
                          <a:effectLst/>
                          <a:latin typeface="+mn-lt"/>
                          <a:ea typeface="Calibri" panose="020F0502020204030204" pitchFamily="34" charset="0"/>
                          <a:cs typeface="Times New Roman" panose="02020603050405020304" pitchFamily="18" charset="0"/>
                        </a:rPr>
                        <a:t>out</a:t>
                      </a:r>
                      <a:r>
                        <a:rPr lang="en-GB" sz="1500" b="0" dirty="0">
                          <a:solidFill>
                            <a:schemeClr val="tx1"/>
                          </a:solidFill>
                          <a:effectLst/>
                          <a:latin typeface="+mn-lt"/>
                          <a:ea typeface="Calibri" panose="020F0502020204030204" pitchFamily="34" charset="0"/>
                          <a:cs typeface="Times New Roman" panose="02020603050405020304" pitchFamily="18" charset="0"/>
                        </a:rPr>
                        <a:t>/P</a:t>
                      </a:r>
                      <a:r>
                        <a:rPr lang="en-GB" sz="1500" b="0" baseline="-25000" dirty="0">
                          <a:solidFill>
                            <a:schemeClr val="tx1"/>
                          </a:solidFill>
                          <a:effectLst/>
                          <a:latin typeface="+mn-lt"/>
                          <a:ea typeface="Calibri" panose="020F0502020204030204" pitchFamily="34" charset="0"/>
                          <a:cs typeface="Times New Roman" panose="02020603050405020304" pitchFamily="18" charset="0"/>
                        </a:rPr>
                        <a:t>in</a:t>
                      </a:r>
                      <a:r>
                        <a:rPr lang="en-GB" sz="1500" b="0" dirty="0">
                          <a:solidFill>
                            <a:schemeClr val="tx1"/>
                          </a:solidFill>
                          <a:effectLst/>
                          <a:latin typeface="+mn-lt"/>
                          <a:ea typeface="Calibri" panose="020F0502020204030204" pitchFamily="34" charset="0"/>
                          <a:cs typeface="Times New Roman" panose="02020603050405020304" pitchFamily="18" charset="0"/>
                        </a:rPr>
                        <a:t> [%]</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25.6</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25.5</a:t>
                      </a:r>
                    </a:p>
                  </a:txBody>
                  <a:tcPr marL="72000" marR="77441" marT="0" marB="0"/>
                </a:tc>
                <a:extLst>
                  <a:ext uri="{0D108BD9-81ED-4DB2-BD59-A6C34878D82A}">
                    <a16:rowId xmlns:a16="http://schemas.microsoft.com/office/drawing/2014/main" val="987011987"/>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Filling time [ns]</a:t>
                      </a:r>
                    </a:p>
                  </a:txBody>
                  <a:tcPr marL="72000" marR="77441"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latin typeface="+mn-lt"/>
                        </a:rPr>
                        <a:t>1013</a:t>
                      </a:r>
                    </a:p>
                  </a:txBody>
                  <a:tcPr marL="72000" marR="77441" marT="0" marB="0"/>
                </a:tc>
                <a:tc>
                  <a:txBody>
                    <a:bodyPr/>
                    <a:lstStyle/>
                    <a:p>
                      <a:pPr algn="ctr"/>
                      <a:r>
                        <a:rPr lang="en-US" sz="1400" dirty="0"/>
                        <a:t>1012</a:t>
                      </a:r>
                      <a:endParaRPr lang="en-US" dirty="0"/>
                    </a:p>
                  </a:txBody>
                  <a:tcPr marL="72000" marR="77441" marT="0" marB="0" anchor="ctr"/>
                </a:tc>
                <a:extLst>
                  <a:ext uri="{0D108BD9-81ED-4DB2-BD59-A6C34878D82A}">
                    <a16:rowId xmlns:a16="http://schemas.microsoft.com/office/drawing/2014/main" val="149914124"/>
                  </a:ext>
                </a:extLst>
              </a:tr>
              <a:tr h="25452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Peak Modified </a:t>
                      </a:r>
                      <a:r>
                        <a:rPr lang="en-GB" sz="1500" b="0" dirty="0" err="1">
                          <a:solidFill>
                            <a:schemeClr val="tx1"/>
                          </a:solidFill>
                          <a:effectLst/>
                          <a:latin typeface="+mn-lt"/>
                          <a:ea typeface="Calibri" panose="020F0502020204030204" pitchFamily="34" charset="0"/>
                          <a:cs typeface="Times New Roman" panose="02020603050405020304" pitchFamily="18" charset="0"/>
                        </a:rPr>
                        <a:t>Poynting</a:t>
                      </a:r>
                      <a:r>
                        <a:rPr lang="en-GB" sz="1500" b="0" dirty="0">
                          <a:solidFill>
                            <a:schemeClr val="tx1"/>
                          </a:solidFill>
                          <a:effectLst/>
                          <a:latin typeface="+mn-lt"/>
                          <a:ea typeface="Calibri" panose="020F0502020204030204" pitchFamily="34" charset="0"/>
                          <a:cs typeface="Times New Roman" panose="02020603050405020304" pitchFamily="18" charset="0"/>
                        </a:rPr>
                        <a:t> Vector [W/</a:t>
                      </a:r>
                      <a:r>
                        <a:rPr lang="en-GB" sz="1500" b="0" dirty="0">
                          <a:solidFill>
                            <a:schemeClr val="tx1"/>
                          </a:solidFill>
                          <a:effectLst/>
                          <a:latin typeface="+mn-lt"/>
                          <a:ea typeface="Calibri" panose="020F0502020204030204" pitchFamily="34" charset="0"/>
                          <a:cs typeface="Times New Roman" panose="02020603050405020304" pitchFamily="18" charset="0"/>
                          <a:sym typeface="Symbol" panose="05050102010706020507" pitchFamily="18" charset="2"/>
                        </a:rPr>
                        <a:t></a:t>
                      </a:r>
                      <a:r>
                        <a:rPr lang="en-GB" sz="1500" b="0" dirty="0">
                          <a:solidFill>
                            <a:schemeClr val="tx1"/>
                          </a:solidFill>
                          <a:effectLst/>
                          <a:latin typeface="+mn-lt"/>
                          <a:ea typeface="Calibri" panose="020F0502020204030204" pitchFamily="34" charset="0"/>
                          <a:cs typeface="Times New Roman" panose="02020603050405020304" pitchFamily="18" charset="0"/>
                        </a:rPr>
                        <a:t>m</a:t>
                      </a:r>
                      <a:r>
                        <a:rPr lang="en-GB" sz="1500" b="0" baseline="30000" dirty="0">
                          <a:solidFill>
                            <a:schemeClr val="tx1"/>
                          </a:solidFill>
                          <a:effectLst/>
                          <a:latin typeface="+mn-lt"/>
                          <a:ea typeface="Calibri" panose="020F0502020204030204" pitchFamily="34" charset="0"/>
                          <a:cs typeface="Times New Roman" panose="02020603050405020304" pitchFamily="18" charset="0"/>
                        </a:rPr>
                        <a:t>2</a:t>
                      </a:r>
                      <a:r>
                        <a:rPr lang="en-GB" sz="1500" b="0" dirty="0">
                          <a:solidFill>
                            <a:schemeClr val="tx1"/>
                          </a:solidFill>
                          <a:effectLst/>
                          <a:latin typeface="+mn-lt"/>
                          <a:ea typeface="Calibri" panose="020F0502020204030204" pitchFamily="34" charset="0"/>
                          <a:cs typeface="Times New Roman" panose="02020603050405020304" pitchFamily="18" charset="0"/>
                        </a:rPr>
                        <a:t>]</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0.67</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1</a:t>
                      </a:r>
                    </a:p>
                  </a:txBody>
                  <a:tcPr marL="72000" marR="77441" marT="0" marB="0"/>
                </a:tc>
                <a:extLst>
                  <a:ext uri="{0D108BD9-81ED-4DB2-BD59-A6C34878D82A}">
                    <a16:rowId xmlns:a16="http://schemas.microsoft.com/office/drawing/2014/main" val="812987920"/>
                  </a:ext>
                </a:extLst>
              </a:tr>
              <a:tr h="25452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Peak surface electric field [MV/m]</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88.7</a:t>
                      </a: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121</a:t>
                      </a:r>
                    </a:p>
                  </a:txBody>
                  <a:tcPr marL="72000" marR="77441" marT="0" marB="0"/>
                </a:tc>
                <a:extLst>
                  <a:ext uri="{0D108BD9-81ED-4DB2-BD59-A6C34878D82A}">
                    <a16:rowId xmlns:a16="http://schemas.microsoft.com/office/drawing/2014/main" val="2975697764"/>
                  </a:ext>
                </a:extLst>
              </a:tr>
              <a:tr h="254526">
                <a:tc>
                  <a:txBody>
                    <a:bodyPr/>
                    <a:lstStyle/>
                    <a:p>
                      <a:pPr>
                        <a:lnSpc>
                          <a:spcPct val="115000"/>
                        </a:lnSpc>
                        <a:spcAft>
                          <a:spcPts val="0"/>
                        </a:spcAft>
                      </a:pPr>
                      <a:r>
                        <a:rPr lang="en-GB" sz="1500" b="0" dirty="0">
                          <a:effectLst/>
                          <a:latin typeface="+mn-lt"/>
                        </a:rPr>
                        <a:t>Unloaded SLED/BOC Q-factor Q</a:t>
                      </a:r>
                      <a:r>
                        <a:rPr lang="en-GB" sz="1500" b="0" baseline="-25000" dirty="0">
                          <a:effectLst/>
                          <a:latin typeface="+mn-lt"/>
                        </a:rPr>
                        <a:t>0</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gridSpan="2">
                  <a:txBody>
                    <a:bodyPr/>
                    <a:lstStyle/>
                    <a:p>
                      <a:pPr algn="ctr">
                        <a:lnSpc>
                          <a:spcPct val="115000"/>
                        </a:lnSpc>
                        <a:spcAft>
                          <a:spcPts val="0"/>
                        </a:spcAft>
                      </a:pPr>
                      <a:r>
                        <a:rPr lang="it-IT" sz="1500" b="0" dirty="0">
                          <a:effectLst/>
                          <a:latin typeface="+mn-lt"/>
                        </a:rPr>
                        <a:t>150000</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hMerge="1">
                  <a:txBody>
                    <a:bodyPr/>
                    <a:lstStyle/>
                    <a:p>
                      <a:endParaRPr lang="en-US"/>
                    </a:p>
                  </a:txBody>
                  <a:tcPr/>
                </a:tc>
                <a:extLst>
                  <a:ext uri="{0D108BD9-81ED-4DB2-BD59-A6C34878D82A}">
                    <a16:rowId xmlns:a16="http://schemas.microsoft.com/office/drawing/2014/main" val="3857371610"/>
                  </a:ext>
                </a:extLst>
              </a:tr>
              <a:tr h="267822">
                <a:tc>
                  <a:txBody>
                    <a:bodyPr/>
                    <a:lstStyle/>
                    <a:p>
                      <a:pPr>
                        <a:lnSpc>
                          <a:spcPct val="115000"/>
                        </a:lnSpc>
                        <a:spcAft>
                          <a:spcPts val="0"/>
                        </a:spcAft>
                      </a:pPr>
                      <a:r>
                        <a:rPr lang="en-GB" sz="1500" b="0" dirty="0">
                          <a:effectLst/>
                          <a:latin typeface="+mn-lt"/>
                        </a:rPr>
                        <a:t>External SLED/BOC Q-factor Q</a:t>
                      </a:r>
                      <a:r>
                        <a:rPr lang="en-GB" sz="1500" b="0" baseline="-25000" dirty="0">
                          <a:effectLst/>
                          <a:latin typeface="+mn-lt"/>
                        </a:rPr>
                        <a:t>E</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gridSpan="2">
                  <a:txBody>
                    <a:bodyPr/>
                    <a:lstStyle/>
                    <a:p>
                      <a:pPr algn="ctr">
                        <a:lnSpc>
                          <a:spcPct val="115000"/>
                        </a:lnSpc>
                        <a:spcAft>
                          <a:spcPts val="0"/>
                        </a:spcAft>
                      </a:pPr>
                      <a:r>
                        <a:rPr lang="it-IT" sz="1500" b="0" dirty="0">
                          <a:effectLst/>
                          <a:latin typeface="+mn-lt"/>
                        </a:rPr>
                        <a:t>20000</a:t>
                      </a:r>
                    </a:p>
                  </a:txBody>
                  <a:tcPr marL="72000" marR="77441" marT="0" marB="0"/>
                </a:tc>
                <a:tc hMerge="1">
                  <a:txBody>
                    <a:bodyPr/>
                    <a:lstStyle/>
                    <a:p>
                      <a:endParaRPr lang="en-US"/>
                    </a:p>
                  </a:txBody>
                  <a:tcPr/>
                </a:tc>
                <a:extLst>
                  <a:ext uri="{0D108BD9-81ED-4DB2-BD59-A6C34878D82A}">
                    <a16:rowId xmlns:a16="http://schemas.microsoft.com/office/drawing/2014/main" val="610464880"/>
                  </a:ext>
                </a:extLst>
              </a:tr>
              <a:tr h="254526">
                <a:tc>
                  <a:txBody>
                    <a:bodyPr/>
                    <a:lstStyle/>
                    <a:p>
                      <a:pP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Required </a:t>
                      </a:r>
                      <a:r>
                        <a:rPr lang="en-GB" sz="1500" b="0" dirty="0" err="1">
                          <a:solidFill>
                            <a:schemeClr val="tx1"/>
                          </a:solidFill>
                          <a:effectLst/>
                          <a:latin typeface="+mn-lt"/>
                          <a:ea typeface="Calibri" panose="020F0502020204030204" pitchFamily="34" charset="0"/>
                          <a:cs typeface="Times New Roman" panose="02020603050405020304" pitchFamily="18" charset="0"/>
                        </a:rPr>
                        <a:t>Kly</a:t>
                      </a:r>
                      <a:r>
                        <a:rPr lang="en-GB" sz="1500" b="0" dirty="0">
                          <a:solidFill>
                            <a:schemeClr val="tx1"/>
                          </a:solidFill>
                          <a:effectLst/>
                          <a:latin typeface="+mn-lt"/>
                          <a:ea typeface="Calibri" panose="020F0502020204030204" pitchFamily="34" charset="0"/>
                          <a:cs typeface="Times New Roman" panose="02020603050405020304" pitchFamily="18" charset="0"/>
                        </a:rPr>
                        <a:t> input power per struct. (w/o att.) [MW]</a:t>
                      </a:r>
                    </a:p>
                  </a:txBody>
                  <a:tcPr marL="72000" marR="77441" marT="0" marB="0"/>
                </a:tc>
                <a:tc>
                  <a:txBody>
                    <a:bodyPr/>
                    <a:lstStyle/>
                    <a:p>
                      <a:pPr algn="ctr">
                        <a:lnSpc>
                          <a:spcPct val="115000"/>
                        </a:lnSpc>
                        <a:spcAft>
                          <a:spcPts val="0"/>
                        </a:spcAft>
                      </a:pPr>
                      <a:r>
                        <a:rPr lang="it-IT" sz="1500" b="0" dirty="0">
                          <a:solidFill>
                            <a:schemeClr val="tx1"/>
                          </a:solidFill>
                          <a:effectLst/>
                          <a:latin typeface="+mn-lt"/>
                          <a:ea typeface="+mn-ea"/>
                          <a:cs typeface="+mn-cs"/>
                        </a:rPr>
                        <a:t>17.7</a:t>
                      </a:r>
                      <a:endParaRPr lang="en-GB" sz="1500" b="0" dirty="0">
                        <a:solidFill>
                          <a:schemeClr val="tx1"/>
                        </a:solidFill>
                        <a:effectLst/>
                        <a:latin typeface="+mn-lt"/>
                        <a:ea typeface="Calibri" panose="020F0502020204030204" pitchFamily="34" charset="0"/>
                        <a:cs typeface="Times New Roman" panose="02020603050405020304" pitchFamily="18" charset="0"/>
                      </a:endParaRPr>
                    </a:p>
                  </a:txBody>
                  <a:tcPr marL="72000" marR="77441" marT="0" marB="0"/>
                </a:tc>
                <a:tc>
                  <a:txBody>
                    <a:bodyPr/>
                    <a:lstStyle/>
                    <a:p>
                      <a:pPr algn="ctr">
                        <a:lnSpc>
                          <a:spcPct val="115000"/>
                        </a:lnSpc>
                        <a:spcAft>
                          <a:spcPts val="0"/>
                        </a:spcAft>
                      </a:pPr>
                      <a:r>
                        <a:rPr lang="en-GB" sz="1500" b="0" dirty="0">
                          <a:solidFill>
                            <a:schemeClr val="tx1"/>
                          </a:solidFill>
                          <a:effectLst/>
                          <a:latin typeface="+mn-lt"/>
                          <a:ea typeface="Calibri" panose="020F0502020204030204" pitchFamily="34" charset="0"/>
                          <a:cs typeface="Times New Roman" panose="02020603050405020304" pitchFamily="18" charset="0"/>
                        </a:rPr>
                        <a:t>16.1</a:t>
                      </a:r>
                    </a:p>
                  </a:txBody>
                  <a:tcPr marL="72000" marR="77441" marT="0" marB="0"/>
                </a:tc>
                <a:extLst>
                  <a:ext uri="{0D108BD9-81ED-4DB2-BD59-A6C34878D82A}">
                    <a16:rowId xmlns:a16="http://schemas.microsoft.com/office/drawing/2014/main" val="667026167"/>
                  </a:ext>
                </a:extLst>
              </a:tr>
              <a:tr h="254526">
                <a:tc>
                  <a:txBody>
                    <a:bodyPr/>
                    <a:lstStyle/>
                    <a:p>
                      <a:pPr>
                        <a:lnSpc>
                          <a:spcPct val="115000"/>
                        </a:lnSpc>
                        <a:spcAft>
                          <a:spcPts val="0"/>
                        </a:spcAft>
                      </a:pPr>
                      <a:r>
                        <a:rPr lang="it-IT" sz="1500" b="0" dirty="0">
                          <a:effectLst/>
                          <a:latin typeface="+mn-lt"/>
                        </a:rPr>
                        <a:t>RF </a:t>
                      </a:r>
                      <a:r>
                        <a:rPr lang="en-GB" sz="1500" b="0" noProof="0" dirty="0">
                          <a:effectLst/>
                          <a:latin typeface="+mn-lt"/>
                        </a:rPr>
                        <a:t>pulse</a:t>
                      </a:r>
                      <a:r>
                        <a:rPr lang="it-IT" sz="1500" b="0" dirty="0">
                          <a:effectLst/>
                          <a:latin typeface="+mn-lt"/>
                        </a:rPr>
                        <a:t> [µs]</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gridSpan="2">
                  <a:txBody>
                    <a:bodyPr/>
                    <a:lstStyle/>
                    <a:p>
                      <a:pPr algn="ctr">
                        <a:lnSpc>
                          <a:spcPct val="115000"/>
                        </a:lnSpc>
                        <a:spcAft>
                          <a:spcPts val="0"/>
                        </a:spcAft>
                      </a:pPr>
                      <a:r>
                        <a:rPr lang="it-IT" sz="1500" b="0" dirty="0">
                          <a:effectLst/>
                          <a:latin typeface="+mn-lt"/>
                        </a:rPr>
                        <a:t>4</a:t>
                      </a:r>
                      <a:endParaRPr lang="en-GB" sz="1500" b="0" dirty="0">
                        <a:effectLst/>
                        <a:latin typeface="+mn-lt"/>
                        <a:ea typeface="Calibri" panose="020F0502020204030204" pitchFamily="34" charset="0"/>
                        <a:cs typeface="Times New Roman" panose="02020603050405020304" pitchFamily="18" charset="0"/>
                      </a:endParaRPr>
                    </a:p>
                  </a:txBody>
                  <a:tcPr marL="72000" marR="77441" marT="0" marB="0"/>
                </a:tc>
                <a:tc hMerge="1">
                  <a:txBody>
                    <a:bodyPr/>
                    <a:lstStyle/>
                    <a:p>
                      <a:endParaRPr lang="en-US"/>
                    </a:p>
                  </a:txBody>
                  <a:tcPr/>
                </a:tc>
                <a:extLst>
                  <a:ext uri="{0D108BD9-81ED-4DB2-BD59-A6C34878D82A}">
                    <a16:rowId xmlns:a16="http://schemas.microsoft.com/office/drawing/2014/main" val="1791062711"/>
                  </a:ext>
                </a:extLst>
              </a:tr>
              <a:tr h="2545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500" b="0" dirty="0">
                          <a:solidFill>
                            <a:schemeClr val="tx1"/>
                          </a:solidFill>
                          <a:effectLst/>
                          <a:latin typeface="+mn-lt"/>
                          <a:ea typeface="Calibri" panose="020F0502020204030204" pitchFamily="34" charset="0"/>
                          <a:cs typeface="Times New Roman" panose="02020603050405020304" pitchFamily="18" charset="0"/>
                        </a:rPr>
                        <a:t>Rep. Rate [Hz]</a:t>
                      </a:r>
                    </a:p>
                  </a:txBody>
                  <a:tcPr marL="72000" marR="77441" marT="0" marB="0"/>
                </a:tc>
                <a:tc gridSpan="2">
                  <a:txBody>
                    <a:bodyPr/>
                    <a:lstStyle/>
                    <a:p>
                      <a:pPr algn="ctr">
                        <a:lnSpc>
                          <a:spcPct val="115000"/>
                        </a:lnSpc>
                        <a:spcAft>
                          <a:spcPts val="0"/>
                        </a:spcAft>
                      </a:pPr>
                      <a:r>
                        <a:rPr lang="en-GB" sz="1500" b="0" dirty="0">
                          <a:effectLst/>
                          <a:latin typeface="+mn-lt"/>
                          <a:ea typeface="Calibri" panose="020F0502020204030204" pitchFamily="34" charset="0"/>
                          <a:cs typeface="Times New Roman" panose="02020603050405020304" pitchFamily="18" charset="0"/>
                        </a:rPr>
                        <a:t>100</a:t>
                      </a:r>
                    </a:p>
                  </a:txBody>
                  <a:tcPr marL="72000" marR="77441" marT="0" marB="0"/>
                </a:tc>
                <a:tc hMerge="1">
                  <a:txBody>
                    <a:bodyPr/>
                    <a:lstStyle/>
                    <a:p>
                      <a:endParaRPr lang="en-US"/>
                    </a:p>
                  </a:txBody>
                  <a:tcPr/>
                </a:tc>
                <a:extLst>
                  <a:ext uri="{0D108BD9-81ED-4DB2-BD59-A6C34878D82A}">
                    <a16:rowId xmlns:a16="http://schemas.microsoft.com/office/drawing/2014/main" val="2519424957"/>
                  </a:ext>
                </a:extLst>
              </a:tr>
            </a:tbl>
          </a:graphicData>
        </a:graphic>
      </p:graphicFrame>
      <p:sp>
        <p:nvSpPr>
          <p:cNvPr id="5" name="CasellaDiTesto 1">
            <a:extLst>
              <a:ext uri="{FF2B5EF4-FFF2-40B4-BE49-F238E27FC236}">
                <a16:creationId xmlns:a16="http://schemas.microsoft.com/office/drawing/2014/main" id="{E8B0F3BC-211C-29E1-73CC-D352035B9352}"/>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398334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5036-2F1B-C899-4AB7-AF6D29F311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A7F7B6-3794-3DFC-E816-0CF0A282F725}"/>
              </a:ext>
            </a:extLst>
          </p:cNvPr>
          <p:cNvSpPr>
            <a:spLocks noGrp="1"/>
          </p:cNvSpPr>
          <p:nvPr>
            <p:ph type="title"/>
          </p:nvPr>
        </p:nvSpPr>
        <p:spPr/>
        <p:txBody>
          <a:bodyPr>
            <a:normAutofit/>
          </a:bodyPr>
          <a:lstStyle/>
          <a:p>
            <a:r>
              <a:rPr lang="en-GB" sz="2800" dirty="0"/>
              <a:t>Injector RF system</a:t>
            </a:r>
          </a:p>
        </p:txBody>
      </p:sp>
      <p:sp>
        <p:nvSpPr>
          <p:cNvPr id="6" name="TextBox 5">
            <a:extLst>
              <a:ext uri="{FF2B5EF4-FFF2-40B4-BE49-F238E27FC236}">
                <a16:creationId xmlns:a16="http://schemas.microsoft.com/office/drawing/2014/main" id="{5751418F-581E-3A4A-C875-05FAADADBF5A}"/>
              </a:ext>
            </a:extLst>
          </p:cNvPr>
          <p:cNvSpPr txBox="1"/>
          <p:nvPr/>
        </p:nvSpPr>
        <p:spPr>
          <a:xfrm>
            <a:off x="7808773" y="921516"/>
            <a:ext cx="4186787" cy="461665"/>
          </a:xfrm>
          <a:prstGeom prst="rect">
            <a:avLst/>
          </a:prstGeom>
          <a:solidFill>
            <a:schemeClr val="accent1">
              <a:lumMod val="20000"/>
              <a:lumOff val="80000"/>
            </a:schemeClr>
          </a:solidFill>
        </p:spPr>
        <p:txBody>
          <a:bodyPr wrap="none" rtlCol="0">
            <a:spAutoFit/>
          </a:bodyPr>
          <a:lstStyle/>
          <a:p>
            <a:r>
              <a:rPr lang="it-IT" sz="2400" b="1" dirty="0">
                <a:solidFill>
                  <a:srgbClr val="FF0000"/>
                </a:solidFill>
              </a:rPr>
              <a:t>CI design + </a:t>
            </a:r>
            <a:r>
              <a:rPr lang="it-IT" sz="2400" b="1" dirty="0" err="1">
                <a:solidFill>
                  <a:srgbClr val="FF0000"/>
                </a:solidFill>
              </a:rPr>
              <a:t>trapezoidal</a:t>
            </a:r>
            <a:r>
              <a:rPr lang="it-IT" sz="2400" b="1" dirty="0">
                <a:solidFill>
                  <a:srgbClr val="FF0000"/>
                </a:solidFill>
              </a:rPr>
              <a:t> RF </a:t>
            </a:r>
            <a:r>
              <a:rPr lang="it-IT" sz="2400" b="1" dirty="0" err="1">
                <a:solidFill>
                  <a:srgbClr val="FF0000"/>
                </a:solidFill>
              </a:rPr>
              <a:t>pulse</a:t>
            </a:r>
            <a:endParaRPr lang="en-GB" sz="2400" b="1" dirty="0">
              <a:solidFill>
                <a:srgbClr val="FF0000"/>
              </a:solidFill>
            </a:endParaRPr>
          </a:p>
        </p:txBody>
      </p:sp>
      <p:pic>
        <p:nvPicPr>
          <p:cNvPr id="4" name="Immagine 8">
            <a:extLst>
              <a:ext uri="{FF2B5EF4-FFF2-40B4-BE49-F238E27FC236}">
                <a16:creationId xmlns:a16="http://schemas.microsoft.com/office/drawing/2014/main" id="{F367B670-DF4B-A5A1-F57D-3D3343F1C192}"/>
              </a:ext>
            </a:extLst>
          </p:cNvPr>
          <p:cNvPicPr>
            <a:picLocks noChangeAspect="1"/>
          </p:cNvPicPr>
          <p:nvPr/>
        </p:nvPicPr>
        <p:blipFill>
          <a:blip r:embed="rId2"/>
          <a:stretch>
            <a:fillRect/>
          </a:stretch>
        </p:blipFill>
        <p:spPr>
          <a:xfrm>
            <a:off x="3993482" y="1163248"/>
            <a:ext cx="3644215" cy="2643057"/>
          </a:xfrm>
          <a:prstGeom prst="rect">
            <a:avLst/>
          </a:prstGeom>
          <a:solidFill>
            <a:schemeClr val="bg1">
              <a:lumMod val="85000"/>
            </a:schemeClr>
          </a:solidFill>
        </p:spPr>
      </p:pic>
      <p:pic>
        <p:nvPicPr>
          <p:cNvPr id="5" name="Immagine 10">
            <a:extLst>
              <a:ext uri="{FF2B5EF4-FFF2-40B4-BE49-F238E27FC236}">
                <a16:creationId xmlns:a16="http://schemas.microsoft.com/office/drawing/2014/main" id="{3BCA3FAF-C093-97F0-6DF5-3383EB03BC1B}"/>
              </a:ext>
            </a:extLst>
          </p:cNvPr>
          <p:cNvPicPr>
            <a:picLocks noChangeAspect="1"/>
          </p:cNvPicPr>
          <p:nvPr/>
        </p:nvPicPr>
        <p:blipFill>
          <a:blip r:embed="rId3"/>
          <a:stretch>
            <a:fillRect/>
          </a:stretch>
        </p:blipFill>
        <p:spPr>
          <a:xfrm>
            <a:off x="191004" y="1173187"/>
            <a:ext cx="3644215" cy="2643057"/>
          </a:xfrm>
          <a:prstGeom prst="rect">
            <a:avLst/>
          </a:prstGeom>
          <a:solidFill>
            <a:schemeClr val="bg1">
              <a:lumMod val="85000"/>
            </a:schemeClr>
          </a:solidFill>
        </p:spPr>
      </p:pic>
      <p:pic>
        <p:nvPicPr>
          <p:cNvPr id="8" name="Immagine 12">
            <a:extLst>
              <a:ext uri="{FF2B5EF4-FFF2-40B4-BE49-F238E27FC236}">
                <a16:creationId xmlns:a16="http://schemas.microsoft.com/office/drawing/2014/main" id="{03CDABDC-CB35-FBC1-9C24-ACE9F32A626E}"/>
              </a:ext>
            </a:extLst>
          </p:cNvPr>
          <p:cNvPicPr>
            <a:picLocks noChangeAspect="1"/>
          </p:cNvPicPr>
          <p:nvPr/>
        </p:nvPicPr>
        <p:blipFill>
          <a:blip r:embed="rId4"/>
          <a:stretch>
            <a:fillRect/>
          </a:stretch>
        </p:blipFill>
        <p:spPr>
          <a:xfrm>
            <a:off x="191003" y="3776912"/>
            <a:ext cx="3644215" cy="2643057"/>
          </a:xfrm>
          <a:prstGeom prst="rect">
            <a:avLst/>
          </a:prstGeom>
          <a:solidFill>
            <a:schemeClr val="bg1">
              <a:lumMod val="85000"/>
            </a:schemeClr>
          </a:solidFill>
        </p:spPr>
      </p:pic>
      <p:pic>
        <p:nvPicPr>
          <p:cNvPr id="9" name="Immagine 14">
            <a:extLst>
              <a:ext uri="{FF2B5EF4-FFF2-40B4-BE49-F238E27FC236}">
                <a16:creationId xmlns:a16="http://schemas.microsoft.com/office/drawing/2014/main" id="{26F0957D-18CA-46BF-843D-D865CA687073}"/>
              </a:ext>
            </a:extLst>
          </p:cNvPr>
          <p:cNvPicPr>
            <a:picLocks noChangeAspect="1"/>
          </p:cNvPicPr>
          <p:nvPr/>
        </p:nvPicPr>
        <p:blipFill>
          <a:blip r:embed="rId5"/>
          <a:stretch>
            <a:fillRect/>
          </a:stretch>
        </p:blipFill>
        <p:spPr>
          <a:xfrm>
            <a:off x="3993482" y="3776912"/>
            <a:ext cx="3644215" cy="2643057"/>
          </a:xfrm>
          <a:prstGeom prst="rect">
            <a:avLst/>
          </a:prstGeom>
          <a:solidFill>
            <a:schemeClr val="bg1">
              <a:lumMod val="85000"/>
            </a:schemeClr>
          </a:solidFill>
        </p:spPr>
      </p:pic>
      <p:sp>
        <p:nvSpPr>
          <p:cNvPr id="10" name="TextBox 9">
            <a:extLst>
              <a:ext uri="{FF2B5EF4-FFF2-40B4-BE49-F238E27FC236}">
                <a16:creationId xmlns:a16="http://schemas.microsoft.com/office/drawing/2014/main" id="{D4568604-E3A6-0E7C-F96C-D7101A7C5DAE}"/>
              </a:ext>
            </a:extLst>
          </p:cNvPr>
          <p:cNvSpPr txBox="1"/>
          <p:nvPr/>
        </p:nvSpPr>
        <p:spPr>
          <a:xfrm>
            <a:off x="191003" y="855229"/>
            <a:ext cx="3644215" cy="400110"/>
          </a:xfrm>
          <a:prstGeom prst="rect">
            <a:avLst/>
          </a:prstGeom>
          <a:solidFill>
            <a:schemeClr val="bg1">
              <a:lumMod val="85000"/>
            </a:schemeClr>
          </a:solidFill>
        </p:spPr>
        <p:txBody>
          <a:bodyPr wrap="square" rtlCol="0">
            <a:spAutoFit/>
          </a:bodyPr>
          <a:lstStyle/>
          <a:p>
            <a:pPr algn="ctr"/>
            <a:r>
              <a:rPr lang="it-IT" sz="2000" b="1" dirty="0">
                <a:solidFill>
                  <a:srgbClr val="FF0000"/>
                </a:solidFill>
              </a:rPr>
              <a:t>Long </a:t>
            </a:r>
            <a:r>
              <a:rPr lang="it-IT" sz="2000" b="1" dirty="0" err="1">
                <a:solidFill>
                  <a:srgbClr val="FF0000"/>
                </a:solidFill>
              </a:rPr>
              <a:t>section</a:t>
            </a:r>
            <a:r>
              <a:rPr lang="it-IT" sz="2000" b="1" dirty="0">
                <a:solidFill>
                  <a:srgbClr val="FF0000"/>
                </a:solidFill>
              </a:rPr>
              <a:t> (3m) </a:t>
            </a:r>
            <a:endParaRPr lang="en-GB" sz="2000" b="1" dirty="0">
              <a:solidFill>
                <a:srgbClr val="FF0000"/>
              </a:solidFill>
            </a:endParaRPr>
          </a:p>
        </p:txBody>
      </p:sp>
      <p:sp>
        <p:nvSpPr>
          <p:cNvPr id="11" name="TextBox 10">
            <a:extLst>
              <a:ext uri="{FF2B5EF4-FFF2-40B4-BE49-F238E27FC236}">
                <a16:creationId xmlns:a16="http://schemas.microsoft.com/office/drawing/2014/main" id="{02878A02-DA36-EA1D-6CB8-C8900FE79FC0}"/>
              </a:ext>
            </a:extLst>
          </p:cNvPr>
          <p:cNvSpPr txBox="1"/>
          <p:nvPr/>
        </p:nvSpPr>
        <p:spPr>
          <a:xfrm>
            <a:off x="3981125" y="863261"/>
            <a:ext cx="3644215" cy="400110"/>
          </a:xfrm>
          <a:prstGeom prst="rect">
            <a:avLst/>
          </a:prstGeom>
          <a:solidFill>
            <a:schemeClr val="bg1">
              <a:lumMod val="85000"/>
            </a:schemeClr>
          </a:solidFill>
        </p:spPr>
        <p:txBody>
          <a:bodyPr wrap="square" rtlCol="0">
            <a:spAutoFit/>
          </a:bodyPr>
          <a:lstStyle/>
          <a:p>
            <a:pPr algn="ctr"/>
            <a:r>
              <a:rPr lang="it-IT" sz="2000" b="1" dirty="0">
                <a:solidFill>
                  <a:srgbClr val="FF0000"/>
                </a:solidFill>
              </a:rPr>
              <a:t>Short </a:t>
            </a:r>
            <a:r>
              <a:rPr lang="it-IT" sz="2000" b="1" dirty="0" err="1">
                <a:solidFill>
                  <a:srgbClr val="FF0000"/>
                </a:solidFill>
              </a:rPr>
              <a:t>section</a:t>
            </a:r>
            <a:r>
              <a:rPr lang="it-IT" sz="2000" b="1" dirty="0">
                <a:solidFill>
                  <a:srgbClr val="FF0000"/>
                </a:solidFill>
              </a:rPr>
              <a:t> (1.5 m) </a:t>
            </a:r>
            <a:endParaRPr lang="en-GB" sz="2000" b="1" dirty="0">
              <a:solidFill>
                <a:srgbClr val="FF0000"/>
              </a:solidFill>
            </a:endParaRPr>
          </a:p>
        </p:txBody>
      </p:sp>
      <p:sp>
        <p:nvSpPr>
          <p:cNvPr id="12" name="TextBox 11">
            <a:extLst>
              <a:ext uri="{FF2B5EF4-FFF2-40B4-BE49-F238E27FC236}">
                <a16:creationId xmlns:a16="http://schemas.microsoft.com/office/drawing/2014/main" id="{2C7B72D9-50E7-3DEC-3B11-69A38EB00E42}"/>
              </a:ext>
            </a:extLst>
          </p:cNvPr>
          <p:cNvSpPr txBox="1"/>
          <p:nvPr/>
        </p:nvSpPr>
        <p:spPr>
          <a:xfrm>
            <a:off x="8000929" y="2008194"/>
            <a:ext cx="3984168" cy="461665"/>
          </a:xfrm>
          <a:prstGeom prst="rect">
            <a:avLst/>
          </a:prstGeom>
          <a:solidFill>
            <a:schemeClr val="accent1">
              <a:lumMod val="20000"/>
              <a:lumOff val="80000"/>
            </a:schemeClr>
          </a:solidFill>
        </p:spPr>
        <p:txBody>
          <a:bodyPr wrap="none" rtlCol="0">
            <a:spAutoFit/>
          </a:bodyPr>
          <a:lstStyle/>
          <a:p>
            <a:r>
              <a:rPr lang="it-IT" sz="2400" b="1" dirty="0">
                <a:solidFill>
                  <a:srgbClr val="FF0000"/>
                </a:solidFill>
              </a:rPr>
              <a:t>quasi-</a:t>
            </a:r>
            <a:r>
              <a:rPr lang="it-IT" sz="2400" b="1" dirty="0" err="1">
                <a:solidFill>
                  <a:srgbClr val="FF0000"/>
                </a:solidFill>
              </a:rPr>
              <a:t>contant</a:t>
            </a:r>
            <a:r>
              <a:rPr lang="it-IT" sz="2400" b="1" dirty="0">
                <a:solidFill>
                  <a:srgbClr val="FF0000"/>
                </a:solidFill>
              </a:rPr>
              <a:t> </a:t>
            </a:r>
            <a:r>
              <a:rPr lang="it-IT" sz="2400" b="1" dirty="0" err="1">
                <a:solidFill>
                  <a:srgbClr val="FF0000"/>
                </a:solidFill>
              </a:rPr>
              <a:t>gradient</a:t>
            </a:r>
            <a:r>
              <a:rPr lang="it-IT" sz="2400" b="1" dirty="0">
                <a:solidFill>
                  <a:srgbClr val="FF0000"/>
                </a:solidFill>
              </a:rPr>
              <a:t> </a:t>
            </a:r>
            <a:r>
              <a:rPr lang="it-IT" sz="2400" b="1" dirty="0" err="1">
                <a:solidFill>
                  <a:srgbClr val="FF0000"/>
                </a:solidFill>
              </a:rPr>
              <a:t>profile</a:t>
            </a:r>
            <a:endParaRPr lang="en-GB" sz="2400" b="1" dirty="0">
              <a:solidFill>
                <a:srgbClr val="FF0000"/>
              </a:solidFill>
            </a:endParaRPr>
          </a:p>
        </p:txBody>
      </p:sp>
      <p:sp>
        <p:nvSpPr>
          <p:cNvPr id="13" name="Arrow: Down 12">
            <a:extLst>
              <a:ext uri="{FF2B5EF4-FFF2-40B4-BE49-F238E27FC236}">
                <a16:creationId xmlns:a16="http://schemas.microsoft.com/office/drawing/2014/main" id="{87142208-AF67-60F6-E77C-91C2CCB46CCB}"/>
              </a:ext>
            </a:extLst>
          </p:cNvPr>
          <p:cNvSpPr/>
          <p:nvPr/>
        </p:nvSpPr>
        <p:spPr>
          <a:xfrm>
            <a:off x="9124122" y="1470992"/>
            <a:ext cx="1649896" cy="4616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9921925-D810-CFBF-862A-89EAD07CB364}"/>
              </a:ext>
            </a:extLst>
          </p:cNvPr>
          <p:cNvSpPr txBox="1"/>
          <p:nvPr/>
        </p:nvSpPr>
        <p:spPr>
          <a:xfrm>
            <a:off x="723855" y="1377905"/>
            <a:ext cx="1731109" cy="523220"/>
          </a:xfrm>
          <a:prstGeom prst="rect">
            <a:avLst/>
          </a:prstGeom>
          <a:noFill/>
        </p:spPr>
        <p:txBody>
          <a:bodyPr wrap="square" rtlCol="0">
            <a:spAutoFit/>
          </a:bodyPr>
          <a:lstStyle/>
          <a:p>
            <a:r>
              <a:rPr lang="it-IT" sz="1400" b="1" i="1" dirty="0">
                <a:solidFill>
                  <a:schemeClr val="accent1"/>
                </a:solidFill>
              </a:rPr>
              <a:t>RF </a:t>
            </a:r>
            <a:r>
              <a:rPr lang="it-IT" sz="1400" b="1" i="1" dirty="0" err="1">
                <a:solidFill>
                  <a:schemeClr val="accent1"/>
                </a:solidFill>
              </a:rPr>
              <a:t>compressed</a:t>
            </a:r>
            <a:r>
              <a:rPr lang="it-IT" sz="1400" b="1" i="1" dirty="0">
                <a:solidFill>
                  <a:schemeClr val="accent1"/>
                </a:solidFill>
              </a:rPr>
              <a:t> </a:t>
            </a:r>
            <a:r>
              <a:rPr lang="it-IT" sz="1400" b="1" i="1" dirty="0" err="1">
                <a:solidFill>
                  <a:schemeClr val="accent1"/>
                </a:solidFill>
              </a:rPr>
              <a:t>pulse</a:t>
            </a:r>
            <a:r>
              <a:rPr lang="it-IT" sz="1400" b="1" i="1" dirty="0">
                <a:solidFill>
                  <a:schemeClr val="accent1"/>
                </a:solidFill>
              </a:rPr>
              <a:t> </a:t>
            </a:r>
            <a:r>
              <a:rPr lang="it-IT" sz="1400" b="1" i="1" dirty="0" err="1">
                <a:solidFill>
                  <a:schemeClr val="accent1"/>
                </a:solidFill>
              </a:rPr>
              <a:t>profile</a:t>
            </a:r>
            <a:endParaRPr lang="en-GB" sz="1400" b="1" i="1" dirty="0">
              <a:solidFill>
                <a:schemeClr val="accent1"/>
              </a:solidFill>
            </a:endParaRPr>
          </a:p>
        </p:txBody>
      </p:sp>
      <p:sp>
        <p:nvSpPr>
          <p:cNvPr id="15" name="TextBox 14">
            <a:extLst>
              <a:ext uri="{FF2B5EF4-FFF2-40B4-BE49-F238E27FC236}">
                <a16:creationId xmlns:a16="http://schemas.microsoft.com/office/drawing/2014/main" id="{E037AED0-45A3-15A6-2CFD-71B62487F2D0}"/>
              </a:ext>
            </a:extLst>
          </p:cNvPr>
          <p:cNvSpPr txBox="1"/>
          <p:nvPr/>
        </p:nvSpPr>
        <p:spPr>
          <a:xfrm>
            <a:off x="4485906" y="1353853"/>
            <a:ext cx="1731109" cy="523220"/>
          </a:xfrm>
          <a:prstGeom prst="rect">
            <a:avLst/>
          </a:prstGeom>
          <a:noFill/>
        </p:spPr>
        <p:txBody>
          <a:bodyPr wrap="square" rtlCol="0">
            <a:spAutoFit/>
          </a:bodyPr>
          <a:lstStyle/>
          <a:p>
            <a:r>
              <a:rPr lang="it-IT" sz="1400" b="1" i="1" dirty="0">
                <a:solidFill>
                  <a:schemeClr val="accent1"/>
                </a:solidFill>
              </a:rPr>
              <a:t>RF </a:t>
            </a:r>
            <a:r>
              <a:rPr lang="it-IT" sz="1400" b="1" i="1" dirty="0" err="1">
                <a:solidFill>
                  <a:schemeClr val="accent1"/>
                </a:solidFill>
              </a:rPr>
              <a:t>compressed</a:t>
            </a:r>
            <a:r>
              <a:rPr lang="it-IT" sz="1400" b="1" i="1" dirty="0">
                <a:solidFill>
                  <a:schemeClr val="accent1"/>
                </a:solidFill>
              </a:rPr>
              <a:t> </a:t>
            </a:r>
            <a:r>
              <a:rPr lang="it-IT" sz="1400" b="1" i="1" dirty="0" err="1">
                <a:solidFill>
                  <a:schemeClr val="accent1"/>
                </a:solidFill>
              </a:rPr>
              <a:t>pulse</a:t>
            </a:r>
            <a:r>
              <a:rPr lang="it-IT" sz="1400" b="1" i="1" dirty="0">
                <a:solidFill>
                  <a:schemeClr val="accent1"/>
                </a:solidFill>
              </a:rPr>
              <a:t> </a:t>
            </a:r>
            <a:r>
              <a:rPr lang="it-IT" sz="1400" b="1" i="1" dirty="0" err="1">
                <a:solidFill>
                  <a:schemeClr val="accent1"/>
                </a:solidFill>
              </a:rPr>
              <a:t>profile</a:t>
            </a:r>
            <a:endParaRPr lang="en-GB" sz="1400" b="1" i="1" dirty="0">
              <a:solidFill>
                <a:schemeClr val="accent1"/>
              </a:solidFill>
            </a:endParaRPr>
          </a:p>
        </p:txBody>
      </p:sp>
      <p:sp>
        <p:nvSpPr>
          <p:cNvPr id="16" name="TextBox 15">
            <a:extLst>
              <a:ext uri="{FF2B5EF4-FFF2-40B4-BE49-F238E27FC236}">
                <a16:creationId xmlns:a16="http://schemas.microsoft.com/office/drawing/2014/main" id="{8329E639-29A2-4EC7-2784-335C5408BF02}"/>
              </a:ext>
            </a:extLst>
          </p:cNvPr>
          <p:cNvSpPr txBox="1"/>
          <p:nvPr/>
        </p:nvSpPr>
        <p:spPr>
          <a:xfrm>
            <a:off x="901600" y="4268809"/>
            <a:ext cx="2427055" cy="307777"/>
          </a:xfrm>
          <a:prstGeom prst="rect">
            <a:avLst/>
          </a:prstGeom>
          <a:noFill/>
        </p:spPr>
        <p:txBody>
          <a:bodyPr wrap="square" rtlCol="0">
            <a:spAutoFit/>
          </a:bodyPr>
          <a:lstStyle/>
          <a:p>
            <a:r>
              <a:rPr lang="it-IT" sz="1400" b="1" i="1" dirty="0" err="1">
                <a:solidFill>
                  <a:srgbClr val="C00000"/>
                </a:solidFill>
              </a:rPr>
              <a:t>accelerating</a:t>
            </a:r>
            <a:r>
              <a:rPr lang="it-IT" sz="1400" b="1" i="1" dirty="0">
                <a:solidFill>
                  <a:srgbClr val="C00000"/>
                </a:solidFill>
              </a:rPr>
              <a:t> </a:t>
            </a:r>
            <a:r>
              <a:rPr lang="it-IT" sz="1400" b="1" i="1" dirty="0" err="1">
                <a:solidFill>
                  <a:srgbClr val="C00000"/>
                </a:solidFill>
              </a:rPr>
              <a:t>gradient</a:t>
            </a:r>
            <a:r>
              <a:rPr lang="it-IT" sz="1400" b="1" i="1" dirty="0">
                <a:solidFill>
                  <a:srgbClr val="C00000"/>
                </a:solidFill>
              </a:rPr>
              <a:t> </a:t>
            </a:r>
            <a:r>
              <a:rPr lang="it-IT" sz="1400" b="1" i="1" dirty="0" err="1">
                <a:solidFill>
                  <a:srgbClr val="C00000"/>
                </a:solidFill>
              </a:rPr>
              <a:t>profile</a:t>
            </a:r>
            <a:endParaRPr lang="en-GB" sz="1400" b="1" i="1" dirty="0">
              <a:solidFill>
                <a:srgbClr val="C00000"/>
              </a:solidFill>
            </a:endParaRPr>
          </a:p>
        </p:txBody>
      </p:sp>
      <p:sp>
        <p:nvSpPr>
          <p:cNvPr id="17" name="TextBox 16">
            <a:extLst>
              <a:ext uri="{FF2B5EF4-FFF2-40B4-BE49-F238E27FC236}">
                <a16:creationId xmlns:a16="http://schemas.microsoft.com/office/drawing/2014/main" id="{72E27E3B-9A3D-C556-4574-237584AC5685}"/>
              </a:ext>
            </a:extLst>
          </p:cNvPr>
          <p:cNvSpPr txBox="1"/>
          <p:nvPr/>
        </p:nvSpPr>
        <p:spPr>
          <a:xfrm>
            <a:off x="4711600" y="4268809"/>
            <a:ext cx="2427055" cy="307777"/>
          </a:xfrm>
          <a:prstGeom prst="rect">
            <a:avLst/>
          </a:prstGeom>
          <a:noFill/>
        </p:spPr>
        <p:txBody>
          <a:bodyPr wrap="square" rtlCol="0">
            <a:spAutoFit/>
          </a:bodyPr>
          <a:lstStyle/>
          <a:p>
            <a:r>
              <a:rPr lang="it-IT" sz="1400" b="1" i="1" dirty="0" err="1">
                <a:solidFill>
                  <a:srgbClr val="C00000"/>
                </a:solidFill>
              </a:rPr>
              <a:t>accelerating</a:t>
            </a:r>
            <a:r>
              <a:rPr lang="it-IT" sz="1400" b="1" i="1" dirty="0">
                <a:solidFill>
                  <a:srgbClr val="C00000"/>
                </a:solidFill>
              </a:rPr>
              <a:t> </a:t>
            </a:r>
            <a:r>
              <a:rPr lang="it-IT" sz="1400" b="1" i="1" dirty="0" err="1">
                <a:solidFill>
                  <a:srgbClr val="C00000"/>
                </a:solidFill>
              </a:rPr>
              <a:t>gradient</a:t>
            </a:r>
            <a:r>
              <a:rPr lang="it-IT" sz="1400" b="1" i="1" dirty="0">
                <a:solidFill>
                  <a:srgbClr val="C00000"/>
                </a:solidFill>
              </a:rPr>
              <a:t> </a:t>
            </a:r>
            <a:r>
              <a:rPr lang="it-IT" sz="1400" b="1" i="1" dirty="0" err="1">
                <a:solidFill>
                  <a:srgbClr val="C00000"/>
                </a:solidFill>
              </a:rPr>
              <a:t>profile</a:t>
            </a:r>
            <a:endParaRPr lang="en-GB" sz="1400" b="1" i="1" dirty="0">
              <a:solidFill>
                <a:srgbClr val="C00000"/>
              </a:solidFill>
            </a:endParaRPr>
          </a:p>
        </p:txBody>
      </p:sp>
      <p:sp>
        <p:nvSpPr>
          <p:cNvPr id="18" name="TextBox 17">
            <a:extLst>
              <a:ext uri="{FF2B5EF4-FFF2-40B4-BE49-F238E27FC236}">
                <a16:creationId xmlns:a16="http://schemas.microsoft.com/office/drawing/2014/main" id="{DF9C886F-B243-2296-F435-A4E90A3EA06C}"/>
              </a:ext>
            </a:extLst>
          </p:cNvPr>
          <p:cNvSpPr txBox="1"/>
          <p:nvPr/>
        </p:nvSpPr>
        <p:spPr>
          <a:xfrm>
            <a:off x="7850825" y="2703455"/>
            <a:ext cx="4218954" cy="3600986"/>
          </a:xfrm>
          <a:prstGeom prst="rect">
            <a:avLst/>
          </a:prstGeom>
          <a:solidFill>
            <a:schemeClr val="accent5">
              <a:lumMod val="40000"/>
              <a:lumOff val="60000"/>
            </a:schemeClr>
          </a:solidFill>
        </p:spPr>
        <p:txBody>
          <a:bodyPr wrap="square" rtlCol="0">
            <a:spAutoFit/>
          </a:bodyPr>
          <a:lstStyle/>
          <a:p>
            <a:r>
              <a:rPr lang="en-GB" dirty="0"/>
              <a:t>A </a:t>
            </a:r>
            <a:r>
              <a:rPr lang="en-GB" b="1" dirty="0"/>
              <a:t>proper choice </a:t>
            </a:r>
            <a:r>
              <a:rPr lang="en-GB" dirty="0"/>
              <a:t>of the </a:t>
            </a:r>
            <a:r>
              <a:rPr lang="en-GB" b="1" dirty="0"/>
              <a:t>iris dimension </a:t>
            </a:r>
            <a:r>
              <a:rPr lang="en-GB" dirty="0"/>
              <a:t>of a traveling wave constant impedance (TW CI) structure </a:t>
            </a:r>
            <a:r>
              <a:rPr lang="en-GB" b="1" dirty="0"/>
              <a:t>can balance </a:t>
            </a:r>
            <a:r>
              <a:rPr lang="en-GB" dirty="0"/>
              <a:t>the </a:t>
            </a:r>
            <a:r>
              <a:rPr lang="en-GB" b="1" dirty="0"/>
              <a:t>power attenuation </a:t>
            </a:r>
            <a:r>
              <a:rPr lang="en-GB" dirty="0"/>
              <a:t>with the increasing </a:t>
            </a:r>
            <a:r>
              <a:rPr lang="en-GB" b="1" dirty="0"/>
              <a:t>profile of the RF pulse</a:t>
            </a:r>
            <a:r>
              <a:rPr lang="en-GB" dirty="0"/>
              <a:t>, resulting in an </a:t>
            </a:r>
            <a:r>
              <a:rPr lang="en-GB" b="1" dirty="0"/>
              <a:t>almost constant </a:t>
            </a:r>
            <a:r>
              <a:rPr lang="en-GB" dirty="0"/>
              <a:t>(to the first order) </a:t>
            </a:r>
            <a:r>
              <a:rPr lang="en-GB" b="1" dirty="0"/>
              <a:t>accelerating gradient </a:t>
            </a:r>
            <a:r>
              <a:rPr lang="en-GB" dirty="0"/>
              <a:t>along the structure. </a:t>
            </a:r>
          </a:p>
          <a:p>
            <a:r>
              <a:rPr lang="en-GB" dirty="0"/>
              <a:t>This design provides very good performances in terms of effective shunt impedance value and it simplifies the construction avoiding iris aperture modulation along the structure</a:t>
            </a:r>
          </a:p>
        </p:txBody>
      </p:sp>
      <p:sp>
        <p:nvSpPr>
          <p:cNvPr id="19" name="CasellaDiTesto 1">
            <a:extLst>
              <a:ext uri="{FF2B5EF4-FFF2-40B4-BE49-F238E27FC236}">
                <a16:creationId xmlns:a16="http://schemas.microsoft.com/office/drawing/2014/main" id="{097406C1-1D73-5B2F-683E-A6D1A5B31E50}"/>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166545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477F3-5592-3DBE-F8B4-2295DAF754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880DF7-9C14-36B9-25A5-AE35093500B6}"/>
              </a:ext>
            </a:extLst>
          </p:cNvPr>
          <p:cNvSpPr>
            <a:spLocks noGrp="1"/>
          </p:cNvSpPr>
          <p:nvPr>
            <p:ph type="title"/>
          </p:nvPr>
        </p:nvSpPr>
        <p:spPr/>
        <p:txBody>
          <a:bodyPr>
            <a:normAutofit/>
          </a:bodyPr>
          <a:lstStyle/>
          <a:p>
            <a:r>
              <a:rPr lang="en-GB" sz="2800" dirty="0"/>
              <a:t>Injector and Linac RF power sources</a:t>
            </a:r>
          </a:p>
        </p:txBody>
      </p:sp>
      <p:pic>
        <p:nvPicPr>
          <p:cNvPr id="9" name="Picture 8">
            <a:extLst>
              <a:ext uri="{FF2B5EF4-FFF2-40B4-BE49-F238E27FC236}">
                <a16:creationId xmlns:a16="http://schemas.microsoft.com/office/drawing/2014/main" id="{DCE32E40-3833-E8A2-EA07-9F270F3DE98C}"/>
              </a:ext>
            </a:extLst>
          </p:cNvPr>
          <p:cNvPicPr>
            <a:picLocks noChangeAspect="1"/>
          </p:cNvPicPr>
          <p:nvPr/>
        </p:nvPicPr>
        <p:blipFill>
          <a:blip r:embed="rId2"/>
          <a:stretch>
            <a:fillRect/>
          </a:stretch>
        </p:blipFill>
        <p:spPr>
          <a:xfrm>
            <a:off x="5327372" y="854765"/>
            <a:ext cx="6819743" cy="5499565"/>
          </a:xfrm>
          <a:prstGeom prst="rect">
            <a:avLst/>
          </a:prstGeom>
        </p:spPr>
      </p:pic>
      <p:pic>
        <p:nvPicPr>
          <p:cNvPr id="11" name="Picture 10">
            <a:extLst>
              <a:ext uri="{FF2B5EF4-FFF2-40B4-BE49-F238E27FC236}">
                <a16:creationId xmlns:a16="http://schemas.microsoft.com/office/drawing/2014/main" id="{1DE1A023-5F95-FA4A-CB3B-1105BB8A2C72}"/>
              </a:ext>
            </a:extLst>
          </p:cNvPr>
          <p:cNvPicPr>
            <a:picLocks noChangeAspect="1"/>
          </p:cNvPicPr>
          <p:nvPr/>
        </p:nvPicPr>
        <p:blipFill>
          <a:blip r:embed="rId3"/>
          <a:srcRect l="6833" r="8890" b="6399"/>
          <a:stretch>
            <a:fillRect/>
          </a:stretch>
        </p:blipFill>
        <p:spPr>
          <a:xfrm>
            <a:off x="2862467" y="844826"/>
            <a:ext cx="2355575" cy="3538331"/>
          </a:xfrm>
          <a:prstGeom prst="rect">
            <a:avLst/>
          </a:prstGeom>
        </p:spPr>
      </p:pic>
      <p:pic>
        <p:nvPicPr>
          <p:cNvPr id="13" name="Picture 12">
            <a:extLst>
              <a:ext uri="{FF2B5EF4-FFF2-40B4-BE49-F238E27FC236}">
                <a16:creationId xmlns:a16="http://schemas.microsoft.com/office/drawing/2014/main" id="{3D4718E3-B396-79D1-E570-DBF73902BA28}"/>
              </a:ext>
            </a:extLst>
          </p:cNvPr>
          <p:cNvPicPr>
            <a:picLocks noChangeAspect="1"/>
          </p:cNvPicPr>
          <p:nvPr/>
        </p:nvPicPr>
        <p:blipFill>
          <a:blip r:embed="rId4"/>
          <a:srcRect l="10376"/>
          <a:stretch>
            <a:fillRect/>
          </a:stretch>
        </p:blipFill>
        <p:spPr>
          <a:xfrm>
            <a:off x="35869" y="2995662"/>
            <a:ext cx="2971185" cy="3458058"/>
          </a:xfrm>
          <a:prstGeom prst="rect">
            <a:avLst/>
          </a:prstGeom>
        </p:spPr>
      </p:pic>
      <p:sp>
        <p:nvSpPr>
          <p:cNvPr id="7" name="TextBox 6">
            <a:extLst>
              <a:ext uri="{FF2B5EF4-FFF2-40B4-BE49-F238E27FC236}">
                <a16:creationId xmlns:a16="http://schemas.microsoft.com/office/drawing/2014/main" id="{12486908-4D52-DB39-4726-4CC32CD2D22D}"/>
              </a:ext>
            </a:extLst>
          </p:cNvPr>
          <p:cNvSpPr txBox="1"/>
          <p:nvPr/>
        </p:nvSpPr>
        <p:spPr>
          <a:xfrm>
            <a:off x="2862467" y="844826"/>
            <a:ext cx="2355575" cy="353943"/>
          </a:xfrm>
          <a:prstGeom prst="rect">
            <a:avLst/>
          </a:prstGeom>
          <a:solidFill>
            <a:schemeClr val="bg1">
              <a:lumMod val="75000"/>
            </a:schemeClr>
          </a:solidFill>
        </p:spPr>
        <p:txBody>
          <a:bodyPr wrap="square" rtlCol="0">
            <a:spAutoFit/>
          </a:bodyPr>
          <a:lstStyle/>
          <a:p>
            <a:pPr algn="ctr"/>
            <a:r>
              <a:rPr lang="en-GB" sz="1700" dirty="0"/>
              <a:t>CANON X-band klystron</a:t>
            </a:r>
          </a:p>
        </p:txBody>
      </p:sp>
      <p:sp>
        <p:nvSpPr>
          <p:cNvPr id="14" name="TextBox 13">
            <a:extLst>
              <a:ext uri="{FF2B5EF4-FFF2-40B4-BE49-F238E27FC236}">
                <a16:creationId xmlns:a16="http://schemas.microsoft.com/office/drawing/2014/main" id="{6DA3D111-5CA7-0D7F-AE9D-1EB90488EF3D}"/>
              </a:ext>
            </a:extLst>
          </p:cNvPr>
          <p:cNvSpPr txBox="1"/>
          <p:nvPr/>
        </p:nvSpPr>
        <p:spPr>
          <a:xfrm>
            <a:off x="271381" y="2995662"/>
            <a:ext cx="2355575" cy="353943"/>
          </a:xfrm>
          <a:prstGeom prst="rect">
            <a:avLst/>
          </a:prstGeom>
          <a:solidFill>
            <a:schemeClr val="bg1">
              <a:lumMod val="75000"/>
            </a:schemeClr>
          </a:solidFill>
        </p:spPr>
        <p:txBody>
          <a:bodyPr wrap="square" rtlCol="0">
            <a:spAutoFit/>
          </a:bodyPr>
          <a:lstStyle/>
          <a:p>
            <a:pPr algn="ctr"/>
            <a:r>
              <a:rPr lang="en-GB" sz="1700" dirty="0" err="1"/>
              <a:t>Scandinova</a:t>
            </a:r>
            <a:r>
              <a:rPr lang="en-GB" sz="1700" dirty="0"/>
              <a:t> Modulator</a:t>
            </a:r>
          </a:p>
        </p:txBody>
      </p:sp>
      <p:sp>
        <p:nvSpPr>
          <p:cNvPr id="15" name="TextBox 14">
            <a:extLst>
              <a:ext uri="{FF2B5EF4-FFF2-40B4-BE49-F238E27FC236}">
                <a16:creationId xmlns:a16="http://schemas.microsoft.com/office/drawing/2014/main" id="{CE8103E0-AFA5-878F-E349-6AC927B8A696}"/>
              </a:ext>
            </a:extLst>
          </p:cNvPr>
          <p:cNvSpPr txBox="1"/>
          <p:nvPr/>
        </p:nvSpPr>
        <p:spPr>
          <a:xfrm>
            <a:off x="120722" y="1053377"/>
            <a:ext cx="2570870" cy="1631216"/>
          </a:xfrm>
          <a:prstGeom prst="rect">
            <a:avLst/>
          </a:prstGeom>
          <a:solidFill>
            <a:schemeClr val="accent1">
              <a:lumMod val="20000"/>
              <a:lumOff val="80000"/>
            </a:schemeClr>
          </a:solidFill>
        </p:spPr>
        <p:txBody>
          <a:bodyPr wrap="square" rtlCol="0">
            <a:spAutoFit/>
          </a:bodyPr>
          <a:lstStyle/>
          <a:p>
            <a:r>
              <a:rPr lang="en-US" sz="2000" b="1" noProof="0">
                <a:solidFill>
                  <a:srgbClr val="FF0000"/>
                </a:solidFill>
              </a:rPr>
              <a:t>2 complete X-band power stations already in house and preliminary tested at TEX facility</a:t>
            </a:r>
          </a:p>
        </p:txBody>
      </p:sp>
      <p:sp>
        <p:nvSpPr>
          <p:cNvPr id="16" name="CasellaDiTesto 1">
            <a:extLst>
              <a:ext uri="{FF2B5EF4-FFF2-40B4-BE49-F238E27FC236}">
                <a16:creationId xmlns:a16="http://schemas.microsoft.com/office/drawing/2014/main" id="{AAFB795E-A0F1-DF93-8698-C771F99F87D6}"/>
              </a:ext>
            </a:extLst>
          </p:cNvPr>
          <p:cNvSpPr txBox="1"/>
          <p:nvPr/>
        </p:nvSpPr>
        <p:spPr>
          <a:xfrm>
            <a:off x="0" y="6534835"/>
            <a:ext cx="7461017" cy="323165"/>
          </a:xfrm>
          <a:prstGeom prst="rect">
            <a:avLst/>
          </a:prstGeom>
          <a:noFill/>
        </p:spPr>
        <p:txBody>
          <a:bodyPr wrap="none" rtlCol="0">
            <a:spAutoFit/>
          </a:bodyPr>
          <a:lstStyle/>
          <a:p>
            <a:r>
              <a:rPr lang="it-IT" sz="1500" dirty="0"/>
              <a:t>A. Gallo, </a:t>
            </a:r>
            <a:r>
              <a:rPr lang="en-GB" sz="1500" b="1" dirty="0">
                <a:ea typeface="Helvetica Neue"/>
                <a:cs typeface="Helvetica Neue"/>
              </a:rPr>
              <a:t>RF System</a:t>
            </a:r>
            <a:r>
              <a:rPr lang="it-IT" sz="1500" b="1" dirty="0">
                <a:ea typeface="Helvetica Neue"/>
                <a:cs typeface="Helvetica Neue"/>
              </a:rPr>
              <a:t>, 9° EUPRAXIA@SPARC_LAB TDR Review meeting, LNF 16-18 June 2025 </a:t>
            </a:r>
            <a:endParaRPr lang="en-GB" sz="1500" b="1" dirty="0">
              <a:ea typeface="Helvetica Neue"/>
              <a:cs typeface="Helvetica Neue"/>
            </a:endParaRPr>
          </a:p>
        </p:txBody>
      </p:sp>
    </p:spTree>
    <p:extLst>
      <p:ext uri="{BB962C8B-B14F-4D97-AF65-F5344CB8AC3E}">
        <p14:creationId xmlns:p14="http://schemas.microsoft.com/office/powerpoint/2010/main" val="1110699261"/>
      </p:ext>
    </p:extLst>
  </p:cSld>
  <p:clrMapOvr>
    <a:masterClrMapping/>
  </p:clrMapOvr>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rclab.potx" id="{C1A3C7CE-2D9B-49F1-888C-39EDD889F26A}" vid="{81DC1F27-88A2-4415-A251-87766527D274}"/>
    </a:ext>
  </a:ext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26916</TotalTime>
  <Words>2033</Words>
  <Application>Microsoft Office PowerPoint</Application>
  <PresentationFormat>Widescreen</PresentationFormat>
  <Paragraphs>173</Paragraphs>
  <Slides>14</Slides>
  <Notes>3</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14</vt:i4>
      </vt:variant>
    </vt:vector>
  </HeadingPairs>
  <TitlesOfParts>
    <vt:vector size="35" baseType="lpstr">
      <vt:lpstr>Aptos Narrow</vt:lpstr>
      <vt:lpstr>Arial</vt:lpstr>
      <vt:lpstr>Arial Narrow</vt:lpstr>
      <vt:lpstr>Arial Rounded MT Bold</vt:lpstr>
      <vt:lpstr>Calibri</vt:lpstr>
      <vt:lpstr>Calibri Light</vt:lpstr>
      <vt:lpstr>Helvetica</vt:lpstr>
      <vt:lpstr>Helvetica Neue</vt:lpstr>
      <vt:lpstr>Helvetica Neue Light</vt:lpstr>
      <vt:lpstr>Helvetica Neue Medium</vt:lpstr>
      <vt:lpstr>Open Sans SemiBold</vt:lpstr>
      <vt:lpstr>Times New Roman</vt:lpstr>
      <vt:lpstr>Titillium</vt:lpstr>
      <vt:lpstr>Titillium Bd</vt:lpstr>
      <vt:lpstr>TT Rounds Condensed</vt:lpstr>
      <vt:lpstr>Wingdings</vt:lpstr>
      <vt:lpstr>2_Tema di Office</vt:lpstr>
      <vt:lpstr>21_BasicWhite</vt:lpstr>
      <vt:lpstr>10_Office Theme</vt:lpstr>
      <vt:lpstr>Tema di Office</vt:lpstr>
      <vt:lpstr>5_Office Theme</vt:lpstr>
      <vt:lpstr>PowerPoint Presentation</vt:lpstr>
      <vt:lpstr>RF system is the backbone of the both machine injector and main Linac, with substantial hardware also installed in the technical gallery</vt:lpstr>
      <vt:lpstr>RF Chapter Index</vt:lpstr>
      <vt:lpstr>Injector and Linac RF system</vt:lpstr>
      <vt:lpstr>Injector RF system</vt:lpstr>
      <vt:lpstr>Injector RF system</vt:lpstr>
      <vt:lpstr>Injector RF system</vt:lpstr>
      <vt:lpstr>Injector RF system</vt:lpstr>
      <vt:lpstr>Injector and Linac RF power sources</vt:lpstr>
      <vt:lpstr>RF power distribution for X-band Linearizer and deflector </vt:lpstr>
      <vt:lpstr>LLRF systems for S-Band and X-band Power Plants</vt:lpstr>
      <vt:lpstr>Achievements: Technological Readiness Level (Sub-Components) </vt:lpstr>
      <vt:lpstr>Pending Items:   (What is still in progress or incomplete.)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alessandro gallo</cp:lastModifiedBy>
  <cp:revision>3455</cp:revision>
  <cp:lastPrinted>2024-11-04T18:00:52Z</cp:lastPrinted>
  <dcterms:created xsi:type="dcterms:W3CDTF">2018-02-09T13:41:45Z</dcterms:created>
  <dcterms:modified xsi:type="dcterms:W3CDTF">2025-06-17T05:56:18Z</dcterms:modified>
</cp:coreProperties>
</file>