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  <p:sldMasterId id="2147484434" r:id="rId2"/>
    <p:sldMasterId id="2147484451" r:id="rId3"/>
    <p:sldMasterId id="2147484680" r:id="rId4"/>
    <p:sldMasterId id="2147484694" r:id="rId5"/>
  </p:sldMasterIdLst>
  <p:notesMasterIdLst>
    <p:notesMasterId r:id="rId12"/>
  </p:notesMasterIdLst>
  <p:handoutMasterIdLst>
    <p:handoutMasterId r:id="rId13"/>
  </p:handoutMasterIdLst>
  <p:sldIdLst>
    <p:sldId id="256" r:id="rId6"/>
    <p:sldId id="21345" r:id="rId7"/>
    <p:sldId id="21321" r:id="rId8"/>
    <p:sldId id="21346" r:id="rId9"/>
    <p:sldId id="21352" r:id="rId10"/>
    <p:sldId id="21353" r:id="rId11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E81"/>
    <a:srgbClr val="FF40FF"/>
    <a:srgbClr val="4472C4"/>
    <a:srgbClr val="ED9E0B"/>
    <a:srgbClr val="2E3C88"/>
    <a:srgbClr val="4B568B"/>
    <a:srgbClr val="FCAF18"/>
    <a:srgbClr val="A5A5A5"/>
    <a:srgbClr val="A6A6A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1" autoAdjust="0"/>
    <p:restoredTop sz="91265" autoAdjust="0"/>
  </p:normalViewPr>
  <p:slideViewPr>
    <p:cSldViewPr snapToGrid="0">
      <p:cViewPr>
        <p:scale>
          <a:sx n="101" d="100"/>
          <a:sy n="101" d="100"/>
        </p:scale>
        <p:origin x="824" y="264"/>
      </p:cViewPr>
      <p:guideLst>
        <p:guide orient="horz" pos="799"/>
        <p:guide pos="384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F89D-A3A4-4F4A-8B3A-BDFEE8D51E2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3D72-4BAD-5547-87BC-5CB700B474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5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99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9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541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401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3047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291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0403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4210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47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87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85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0" y="6462580"/>
            <a:ext cx="12192000" cy="401562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334186"/>
                </a:solidFill>
              </a:defRPr>
            </a:pPr>
            <a:endParaRPr sz="2400"/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94859" y="1043747"/>
            <a:ext cx="11560014" cy="5185641"/>
          </a:xfrm>
          <a:prstGeom prst="rect">
            <a:avLst/>
          </a:prstGeom>
        </p:spPr>
        <p:txBody>
          <a:bodyPr numCol="1" spcCol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ctangle 6"/>
          <p:cNvSpPr/>
          <p:nvPr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C6D9F1"/>
                </a:solidFill>
              </a:defRPr>
            </a:pPr>
            <a:endParaRPr sz="2400"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391147" y="6604826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5" y="83791"/>
            <a:ext cx="1421141" cy="61058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2115129" y="-20365"/>
            <a:ext cx="7961748" cy="803123"/>
          </a:xfrm>
          <a:prstGeom prst="rect">
            <a:avLst/>
          </a:prstGeom>
        </p:spPr>
        <p:txBody>
          <a:bodyPr/>
          <a:lstStyle>
            <a:lvl1pPr algn="ctr">
              <a:defRPr sz="3200" spc="-85">
                <a:solidFill>
                  <a:srgbClr val="334186"/>
                </a:solidFill>
              </a:defRPr>
            </a:lvl1pPr>
          </a:lstStyle>
          <a:p>
            <a:r>
              <a:t>Titolo Testo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017" y="100426"/>
            <a:ext cx="679857" cy="449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11012836" y="490883"/>
            <a:ext cx="99514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sz="110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21657163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rcRect l="21586" t="3604" b="18162"/>
          <a:stretch>
            <a:fillRect/>
          </a:stretch>
        </p:blipFill>
        <p:spPr>
          <a:xfrm>
            <a:off x="-1" y="-294639"/>
            <a:ext cx="12192001" cy="7152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>
            <a:spLocks noGrp="1"/>
          </p:cNvSpPr>
          <p:nvPr>
            <p:ph type="title"/>
          </p:nvPr>
        </p:nvSpPr>
        <p:spPr>
          <a:xfrm>
            <a:off x="3223487" y="1939633"/>
            <a:ext cx="7813968" cy="104385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4800" b="0" spc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2723" y="3153930"/>
            <a:ext cx="7813968" cy="812945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add author / institute and occasion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Rectangle 3"/>
          <p:cNvSpPr txBox="1"/>
          <p:nvPr/>
        </p:nvSpPr>
        <p:spPr>
          <a:xfrm>
            <a:off x="339659" y="376194"/>
            <a:ext cx="269671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4800">
                <a:solidFill>
                  <a:srgbClr val="3399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EUROPEAN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PLASMA RESEARCH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ACCELERATOR WITH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EXCELLENCE IN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APPLICATIONS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95" y="273553"/>
            <a:ext cx="2788152" cy="1261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70194" y="6171686"/>
            <a:ext cx="36740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326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0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5" y="3153930"/>
            <a:ext cx="7813967" cy="81294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C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1" y="376194"/>
            <a:ext cx="2788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8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97" y="273555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9" y="6288044"/>
            <a:ext cx="33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6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1" y="5210346"/>
            <a:ext cx="3736127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4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1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>
            <a:lvl1pPr algn="ctr">
              <a:defRPr sz="2625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4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R. Assmann - EuAPS Kickoff - 28 Feb 2023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41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70390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3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69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sz="2800"/>
          </a:p>
        </p:txBody>
      </p:sp>
      <p:sp>
        <p:nvSpPr>
          <p:cNvPr id="9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0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B000E7-4207-12B4-F83E-BB9A78780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4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D01B9-98A4-9D3B-A128-6BDDA26E4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9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4289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6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7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216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403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9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5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6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5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871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1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5" y="6365386"/>
            <a:ext cx="1344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35677-35EC-CA53-8C9E-39ADE7AAD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" y="250694"/>
            <a:ext cx="1822265" cy="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958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7" y="1939641"/>
            <a:ext cx="7813967" cy="104385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1" y="3153931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7" y="376193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3" y="273561"/>
            <a:ext cx="2788151" cy="1261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02493" y="6439389"/>
            <a:ext cx="3309467" cy="33855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846F4-509B-4FA4-A3BB-D53C82698E9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1" y="6453036"/>
            <a:ext cx="472111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2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80"/>
            <a:ext cx="12192000" cy="40156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2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1"/>
            <a:ext cx="1421141" cy="61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BE863-E0D1-4AFD-ADD4-862FDCFD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892" y="183550"/>
            <a:ext cx="679856" cy="449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5" y="6462572"/>
            <a:ext cx="6544711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r>
              <a:rPr lang="en-GB"/>
              <a:t>R. Assmann &amp; M. Ferrario - TIARA - 19 Oct 2022</a:t>
            </a:r>
          </a:p>
        </p:txBody>
      </p:sp>
    </p:spTree>
    <p:extLst>
      <p:ext uri="{BB962C8B-B14F-4D97-AF65-F5344CB8AC3E}">
        <p14:creationId xmlns:p14="http://schemas.microsoft.com/office/powerpoint/2010/main" val="9581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9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0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2352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70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21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249"/>
            <a:ext cx="2111379" cy="539751"/>
          </a:xfrm>
          <a:prstGeom prst="rect">
            <a:avLst/>
          </a:prstGeom>
        </p:spPr>
      </p:pic>
      <p:pic>
        <p:nvPicPr>
          <p:cNvPr id="8" name="Picture 2" descr="Image result for clf logo las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9473" y="136341"/>
            <a:ext cx="770021" cy="75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0540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0679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5947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671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0.jp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863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</a:t>
            </a:r>
            <a:r>
              <a:rPr lang="en-GB" dirty="0" err="1"/>
              <a:t>Assmann</a:t>
            </a:r>
            <a:r>
              <a:rPr lang="en-GB" dirty="0"/>
              <a:t> - EuAPS </a:t>
            </a:r>
            <a:r>
              <a:rPr lang="en-GB" dirty="0" err="1"/>
              <a:t>Kickoff</a:t>
            </a:r>
            <a:r>
              <a:rPr lang="en-GB" dirty="0"/>
              <a:t>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E02D7F-D305-1A25-E550-CE108B0614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9" y="62737"/>
            <a:ext cx="1572931" cy="864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AE9434-113A-1FB8-6529-223D44E88F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F93EE-4C28-9D71-8994-C9801F35A90F}"/>
              </a:ext>
            </a:extLst>
          </p:cNvPr>
          <p:cNvGrpSpPr/>
          <p:nvPr/>
        </p:nvGrpSpPr>
        <p:grpSpPr>
          <a:xfrm>
            <a:off x="2102923" y="2251494"/>
            <a:ext cx="9005451" cy="1921530"/>
            <a:chOff x="3471990" y="2100371"/>
            <a:chExt cx="7963518" cy="192153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58D7EB2-A12D-B475-1B27-469ED296966C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2100371"/>
              <a:ext cx="7820025" cy="974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20" tIns="45720" rIns="45720" bIns="45720" anchor="b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0" b="0" i="0" u="none" strike="noStrike" cap="none" spc="0" baseline="0">
                  <a:solidFill>
                    <a:srgbClr val="FFFFFF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1pPr>
              <a:lvl2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 defTabSz="914400">
                <a:defRPr/>
              </a:pPr>
              <a:r>
                <a:rPr lang="en-GB" sz="4000" b="1" dirty="0">
                  <a:solidFill>
                    <a:prstClr val="white"/>
                  </a:solidFill>
                  <a:ea typeface="Helvetica Neue"/>
                  <a:cs typeface="Helvetica Neue"/>
                </a:rPr>
                <a:t>Chapter 14: Laser system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9DE95386-71B5-40A5-D6A1-FBA8068BAF15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3203731"/>
              <a:ext cx="7963518" cy="8181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20" tIns="45720" rIns="45720" bIns="45720" numCol="1" spcCol="38100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4572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9144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13716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18288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36576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42672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48768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54864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Maria Pia Anania (LNF)</a:t>
              </a:r>
              <a:endParaRPr lang="en-GB" sz="2800" dirty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</p:grpSp>
      <p:sp>
        <p:nvSpPr>
          <p:cNvPr id="4" name="Freeform 3" descr="A blue background with yellow stars  Description automatically generated with low confidence">
            <a:extLst>
              <a:ext uri="{FF2B5EF4-FFF2-40B4-BE49-F238E27FC236}">
                <a16:creationId xmlns:a16="http://schemas.microsoft.com/office/drawing/2014/main" id="{FC243C57-3F4E-8A92-5C10-D978C7EFD7AD}"/>
              </a:ext>
            </a:extLst>
          </p:cNvPr>
          <p:cNvSpPr/>
          <p:nvPr/>
        </p:nvSpPr>
        <p:spPr>
          <a:xfrm>
            <a:off x="534197" y="5979609"/>
            <a:ext cx="815724" cy="540000"/>
          </a:xfrm>
          <a:custGeom>
            <a:avLst/>
            <a:gdLst/>
            <a:ahLst/>
            <a:cxnLst/>
            <a:rect l="l" t="t" r="r" b="b"/>
            <a:pathLst>
              <a:path w="815724" h="540000">
                <a:moveTo>
                  <a:pt x="0" y="0"/>
                </a:moveTo>
                <a:lnTo>
                  <a:pt x="815724" y="0"/>
                </a:lnTo>
                <a:lnTo>
                  <a:pt x="815724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" b="-96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0FA1B7-5D18-B55E-47CF-BCDFA7DC8B43}"/>
              </a:ext>
            </a:extLst>
          </p:cNvPr>
          <p:cNvSpPr txBox="1"/>
          <p:nvPr/>
        </p:nvSpPr>
        <p:spPr>
          <a:xfrm>
            <a:off x="1424848" y="6007478"/>
            <a:ext cx="33490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 spc="11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This project has received funding from the European Union´s Horizon Europe research and innovation program under grant agreement No. 101079773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3CBF-C0A3-974C-06EC-0B493B2DC357}"/>
              </a:ext>
            </a:extLst>
          </p:cNvPr>
          <p:cNvSpPr txBox="1"/>
          <p:nvPr/>
        </p:nvSpPr>
        <p:spPr>
          <a:xfrm>
            <a:off x="7171980" y="6015945"/>
            <a:ext cx="403413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TDR Review Committee Meeting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16-18, 2025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4634-C59D-9173-4287-7728BFB2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89228-D8F0-B03B-7FB8-67AB8F9C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My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8D00-31BD-10BA-6178-64583E1D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16" b="26000"/>
          <a:stretch/>
        </p:blipFill>
        <p:spPr>
          <a:xfrm>
            <a:off x="275587" y="1670859"/>
            <a:ext cx="11379570" cy="3735976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4BD3E75E-F134-FEC5-D040-600661C81234}"/>
              </a:ext>
            </a:extLst>
          </p:cNvPr>
          <p:cNvSpPr/>
          <p:nvPr/>
        </p:nvSpPr>
        <p:spPr>
          <a:xfrm>
            <a:off x="1130300" y="3238500"/>
            <a:ext cx="609600" cy="190500"/>
          </a:xfrm>
          <a:prstGeom prst="donut">
            <a:avLst>
              <a:gd name="adj" fmla="val 69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2" name="Doughnut 6">
            <a:extLst>
              <a:ext uri="{FF2B5EF4-FFF2-40B4-BE49-F238E27FC236}">
                <a16:creationId xmlns:a16="http://schemas.microsoft.com/office/drawing/2014/main" id="{B854809F-C386-4DA8-599C-AA6B48074F9B}"/>
              </a:ext>
            </a:extLst>
          </p:cNvPr>
          <p:cNvSpPr/>
          <p:nvPr/>
        </p:nvSpPr>
        <p:spPr>
          <a:xfrm>
            <a:off x="2021436" y="3683000"/>
            <a:ext cx="738855" cy="736600"/>
          </a:xfrm>
          <a:prstGeom prst="donut">
            <a:avLst>
              <a:gd name="adj" fmla="val 696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3CC456-E92F-E316-C443-3EB8E97B5221}"/>
              </a:ext>
            </a:extLst>
          </p:cNvPr>
          <p:cNvSpPr txBox="1"/>
          <p:nvPr/>
        </p:nvSpPr>
        <p:spPr>
          <a:xfrm>
            <a:off x="402956" y="5765369"/>
            <a:ext cx="116529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Mainly</a:t>
            </a:r>
            <a:r>
              <a:rPr lang="it-IT" dirty="0"/>
              <a:t> from </a:t>
            </a:r>
            <a:r>
              <a:rPr lang="it-IT" dirty="0" err="1"/>
              <a:t>cleanroom</a:t>
            </a:r>
            <a:r>
              <a:rPr lang="it-IT" dirty="0"/>
              <a:t> to </a:t>
            </a:r>
            <a:r>
              <a:rPr lang="it-IT" dirty="0" err="1"/>
              <a:t>photocathode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beamlines</a:t>
            </a:r>
            <a:r>
              <a:rPr lang="it-IT" dirty="0"/>
              <a:t> </a:t>
            </a:r>
            <a:r>
              <a:rPr lang="it-IT" dirty="0" err="1"/>
              <a:t>arriving</a:t>
            </a:r>
            <a:r>
              <a:rPr lang="it-IT" dirty="0"/>
              <a:t> to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diagnostic</a:t>
            </a:r>
            <a:r>
              <a:rPr lang="it-IT" dirty="0"/>
              <a:t> </a:t>
            </a:r>
            <a:r>
              <a:rPr lang="it-IT" dirty="0" err="1"/>
              <a:t>sections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DD577-466C-BDE1-6092-1C2B4BF1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6" y="1"/>
            <a:ext cx="7961747" cy="766576"/>
          </a:xfrm>
        </p:spPr>
        <p:txBody>
          <a:bodyPr/>
          <a:lstStyle/>
          <a:p>
            <a:r>
              <a:rPr lang="en-IT" sz="2800" dirty="0"/>
              <a:t>Describe your Chapter</a:t>
            </a:r>
            <a:endParaRPr lang="en-IT" dirty="0"/>
          </a:p>
        </p:txBody>
      </p:sp>
      <p:pic>
        <p:nvPicPr>
          <p:cNvPr id="4" name="Immagine 3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EE179FEA-7AF6-15DA-299B-808C895C0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98" y="766576"/>
            <a:ext cx="4665388" cy="56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29B93-3003-9226-E7A7-C995153C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Global Goals:</a:t>
            </a:r>
            <a:br>
              <a:rPr lang="en-GB" sz="2800" dirty="0"/>
            </a:br>
            <a:r>
              <a:rPr lang="en-GB" sz="2800" dirty="0"/>
              <a:t>  (Brief description of system objectives and specs)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7E9A07-F018-85EC-E924-56F0363620E3}"/>
              </a:ext>
            </a:extLst>
          </p:cNvPr>
          <p:cNvSpPr txBox="1"/>
          <p:nvPr/>
        </p:nvSpPr>
        <p:spPr>
          <a:xfrm>
            <a:off x="123986" y="908122"/>
            <a:ext cx="88030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For the COMB </a:t>
            </a:r>
            <a:r>
              <a:rPr lang="it-IT" sz="1800" dirty="0" err="1"/>
              <a:t>scheme</a:t>
            </a:r>
            <a:r>
              <a:rPr lang="it-IT" sz="1800" dirty="0"/>
              <a:t>, the laser system </a:t>
            </a:r>
            <a:r>
              <a:rPr lang="it-IT" sz="1800" dirty="0" err="1"/>
              <a:t>should</a:t>
            </a:r>
            <a:r>
              <a:rPr lang="it-IT" sz="1800" dirty="0"/>
              <a:t> be </a:t>
            </a:r>
            <a:r>
              <a:rPr lang="it-IT" sz="1800" dirty="0" err="1"/>
              <a:t>able</a:t>
            </a:r>
            <a:r>
              <a:rPr lang="it-IT" sz="1800" dirty="0"/>
              <a:t> to </a:t>
            </a:r>
            <a:r>
              <a:rPr lang="it-IT" sz="1800" dirty="0" err="1"/>
              <a:t>fulfill</a:t>
            </a:r>
            <a:r>
              <a:rPr lang="it-IT" sz="1800" dirty="0"/>
              <a:t> </a:t>
            </a:r>
            <a:r>
              <a:rPr lang="it-IT" sz="1800" dirty="0" err="1"/>
              <a:t>this</a:t>
            </a:r>
            <a:r>
              <a:rPr lang="it-IT" sz="1800" dirty="0"/>
              <a:t> </a:t>
            </a:r>
            <a:r>
              <a:rPr lang="it-IT" sz="1800" dirty="0" err="1"/>
              <a:t>requirements</a:t>
            </a:r>
            <a:r>
              <a:rPr lang="it-IT" sz="1800" dirty="0"/>
              <a:t>:</a:t>
            </a:r>
          </a:p>
          <a:p>
            <a:r>
              <a:rPr lang="it-IT" sz="1800" dirty="0"/>
              <a:t>• Multiple </a:t>
            </a:r>
            <a:r>
              <a:rPr lang="it-IT" sz="1800" dirty="0" err="1"/>
              <a:t>beam</a:t>
            </a:r>
            <a:r>
              <a:rPr lang="it-IT" sz="1800" dirty="0"/>
              <a:t> </a:t>
            </a:r>
            <a:r>
              <a:rPr lang="it-IT" sz="1800" dirty="0" err="1"/>
              <a:t>overlapped</a:t>
            </a:r>
            <a:r>
              <a:rPr lang="it-IT" sz="1800" dirty="0"/>
              <a:t>;</a:t>
            </a:r>
          </a:p>
          <a:p>
            <a:r>
              <a:rPr lang="it-IT" sz="1800" dirty="0"/>
              <a:t>• </a:t>
            </a:r>
            <a:r>
              <a:rPr lang="it-IT" sz="1800" dirty="0" err="1"/>
              <a:t>Variable</a:t>
            </a:r>
            <a:r>
              <a:rPr lang="it-IT" sz="1800" dirty="0"/>
              <a:t> spot sizes;</a:t>
            </a:r>
          </a:p>
          <a:p>
            <a:r>
              <a:rPr lang="it-IT" sz="1800" dirty="0"/>
              <a:t>• </a:t>
            </a:r>
            <a:r>
              <a:rPr lang="it-IT" sz="1800" dirty="0" err="1"/>
              <a:t>Temporal</a:t>
            </a:r>
            <a:r>
              <a:rPr lang="it-IT" sz="1800" dirty="0"/>
              <a:t> </a:t>
            </a:r>
            <a:r>
              <a:rPr lang="it-IT" sz="1800" dirty="0" err="1"/>
              <a:t>flexibility</a:t>
            </a:r>
            <a:r>
              <a:rPr lang="it-IT" sz="1800" dirty="0"/>
              <a:t>;</a:t>
            </a:r>
          </a:p>
          <a:p>
            <a:r>
              <a:rPr lang="it-IT" sz="1800" dirty="0"/>
              <a:t>• </a:t>
            </a:r>
            <a:r>
              <a:rPr lang="it-IT" sz="1800" dirty="0" err="1"/>
              <a:t>Transversal</a:t>
            </a:r>
            <a:r>
              <a:rPr lang="it-IT" sz="1800" dirty="0"/>
              <a:t> </a:t>
            </a:r>
            <a:r>
              <a:rPr lang="it-IT" sz="1800" dirty="0" err="1"/>
              <a:t>homogeneity</a:t>
            </a:r>
            <a:r>
              <a:rPr lang="it-IT" sz="1800" dirty="0"/>
              <a:t> (</a:t>
            </a:r>
            <a:r>
              <a:rPr lang="it-IT" sz="1800" dirty="0" err="1"/>
              <a:t>less</a:t>
            </a:r>
            <a:r>
              <a:rPr lang="it-IT" sz="1800" dirty="0"/>
              <a:t> </a:t>
            </a:r>
            <a:r>
              <a:rPr lang="it-IT" sz="1800" dirty="0" err="1"/>
              <a:t>than</a:t>
            </a:r>
            <a:r>
              <a:rPr lang="it-IT" sz="1800" dirty="0"/>
              <a:t> 10%);</a:t>
            </a:r>
          </a:p>
          <a:p>
            <a:r>
              <a:rPr lang="it-IT" sz="1800" dirty="0"/>
              <a:t>• High energy </a:t>
            </a:r>
            <a:r>
              <a:rPr lang="it-IT" sz="1800" dirty="0" err="1"/>
              <a:t>stability</a:t>
            </a:r>
            <a:r>
              <a:rPr lang="it-IT" sz="1800" dirty="0"/>
              <a:t> (</a:t>
            </a:r>
            <a:r>
              <a:rPr lang="it-IT" sz="1800" dirty="0" err="1"/>
              <a:t>better</a:t>
            </a:r>
            <a:r>
              <a:rPr lang="it-IT" sz="1800" dirty="0"/>
              <a:t> </a:t>
            </a:r>
            <a:r>
              <a:rPr lang="it-IT" sz="1800" dirty="0" err="1"/>
              <a:t>than</a:t>
            </a:r>
            <a:r>
              <a:rPr lang="it-IT" sz="1800" dirty="0"/>
              <a:t> 1%).</a:t>
            </a:r>
          </a:p>
        </p:txBody>
      </p:sp>
      <p:pic>
        <p:nvPicPr>
          <p:cNvPr id="11" name="Immagine 10" descr="Immagine che contiene testo, diagramma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ECEB4D24-5971-1BB7-035D-C9D398BC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36" y="783875"/>
            <a:ext cx="4287864" cy="6066109"/>
          </a:xfrm>
          <a:prstGeom prst="rect">
            <a:avLst/>
          </a:prstGeom>
        </p:spPr>
      </p:pic>
      <p:pic>
        <p:nvPicPr>
          <p:cNvPr id="13" name="Immagine 12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C6C7AB59-C835-D26F-A571-12159B6A7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" y="2662448"/>
            <a:ext cx="5038116" cy="3778588"/>
          </a:xfrm>
          <a:prstGeom prst="rect">
            <a:avLst/>
          </a:prstGeom>
        </p:spPr>
      </p:pic>
      <p:pic>
        <p:nvPicPr>
          <p:cNvPr id="5" name="Immagine 4" descr="Immagine che contiene testo, ricevuta, linea, documento&#10;&#10;Il contenuto generato dall'IA potrebbe non essere corretto.">
            <a:extLst>
              <a:ext uri="{FF2B5EF4-FFF2-40B4-BE49-F238E27FC236}">
                <a16:creationId xmlns:a16="http://schemas.microsoft.com/office/drawing/2014/main" id="{B796FA3D-DF47-D505-EFCD-F19C12899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02" y="1551403"/>
            <a:ext cx="2293389" cy="41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4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A20A0-1901-1E27-1D5D-4F27024E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0" y="-272186"/>
            <a:ext cx="9294470" cy="1325563"/>
          </a:xfrm>
        </p:spPr>
        <p:txBody>
          <a:bodyPr>
            <a:normAutofit/>
          </a:bodyPr>
          <a:lstStyle/>
          <a:p>
            <a:pPr algn="ctr" fontAlgn="ctr"/>
            <a:r>
              <a:rPr lang="en-GB" sz="2800" dirty="0"/>
              <a:t>Achievements:</a:t>
            </a:r>
            <a:br>
              <a:rPr lang="en-GB" sz="2800" dirty="0"/>
            </a:br>
            <a:r>
              <a:rPr lang="en-GB" sz="2800" u="none" strike="noStrike" dirty="0">
                <a:solidFill>
                  <a:srgbClr val="0070C0"/>
                </a:solidFill>
                <a:effectLst/>
              </a:rPr>
              <a:t>Technological Readiness Level </a:t>
            </a:r>
            <a:r>
              <a:rPr lang="en-GB" sz="2800" dirty="0">
                <a:solidFill>
                  <a:srgbClr val="0070C0"/>
                </a:solidFill>
              </a:rPr>
              <a:t>(Sub-Components) </a:t>
            </a:r>
            <a:endParaRPr lang="en-GB" sz="2800" b="0" i="0" u="none" strike="noStrike" dirty="0">
              <a:solidFill>
                <a:srgbClr val="0070C0"/>
              </a:solidFill>
              <a:effectLst/>
              <a:latin typeface="Aptos Narrow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2C3F42-7243-99DE-09EB-E680B5C8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97365"/>
              </p:ext>
            </p:extLst>
          </p:nvPr>
        </p:nvGraphicFramePr>
        <p:xfrm>
          <a:off x="299634" y="1053377"/>
          <a:ext cx="11592732" cy="66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673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878435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9069624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</a:tblGrid>
              <a:tr h="1863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Sub - systems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TRL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Comments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441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Laser system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>
                          <a:effectLst/>
                        </a:rPr>
                        <a:t>9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Photocathode laser is now a proven technology tested in real facilities (including SPARC_LAB). The systems are full available in the market almost as off-the shelf products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345999797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362DF6C-71F8-92C3-1DDA-2E7F9630B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76854"/>
              </p:ext>
            </p:extLst>
          </p:nvPr>
        </p:nvGraphicFramePr>
        <p:xfrm>
          <a:off x="299634" y="3212239"/>
          <a:ext cx="11592732" cy="2869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673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878435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9069624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Sub - systems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TRL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Comments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441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oscillator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>
                          <a:effectLst/>
                        </a:rPr>
                        <a:t>9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Synch options – low noise oscillator are full available in the market almost as off-the shelf product (already bought 2 for SABINA and </a:t>
                      </a:r>
                      <a:r>
                        <a:rPr lang="en-GB" sz="1200" u="none" strike="noStrike" dirty="0" err="1">
                          <a:effectLst/>
                        </a:rPr>
                        <a:t>EuAPS</a:t>
                      </a:r>
                      <a:r>
                        <a:rPr lang="en-GB" sz="1200" u="none" strike="noStrike" dirty="0">
                          <a:effectLst/>
                        </a:rPr>
                        <a:t>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345999797"/>
                  </a:ext>
                </a:extLst>
              </a:tr>
              <a:tr h="441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100 Hz pumps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>
                          <a:effectLst/>
                        </a:rPr>
                        <a:t>9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100 Hz laser pumps are full available in the market as off-the shelf products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05160747"/>
                  </a:ext>
                </a:extLst>
              </a:tr>
              <a:tr h="441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100 Hz </a:t>
                      </a:r>
                      <a:r>
                        <a:rPr lang="en-GB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amplificator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>
                          <a:effectLst/>
                        </a:rPr>
                        <a:t>9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100 Hz </a:t>
                      </a:r>
                      <a:r>
                        <a:rPr lang="en-GB" sz="1200" u="none" strike="noStrike" dirty="0" err="1">
                          <a:effectLst/>
                        </a:rPr>
                        <a:t>amplificators</a:t>
                      </a:r>
                      <a:r>
                        <a:rPr lang="en-GB" sz="1200" u="none" strike="noStrike" dirty="0">
                          <a:effectLst/>
                        </a:rPr>
                        <a:t> (including crystals) are full available in the market as off-the shelf products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583398371"/>
                  </a:ext>
                </a:extLst>
              </a:tr>
              <a:tr h="441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100 Hz compressor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>
                          <a:effectLst/>
                        </a:rPr>
                        <a:t>9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100 Hz compressor is full available in the market as off-the shelf product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296752790"/>
                  </a:ext>
                </a:extLst>
              </a:tr>
              <a:tr h="441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n-GB" sz="1200" b="1" i="0" u="none" strike="noStrike" baseline="3000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rd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 Harmonic generator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>
                          <a:effectLst/>
                        </a:rPr>
                        <a:t>9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r>
                        <a:rPr lang="en-GB" sz="1200" u="none" strike="noStrike" baseline="30000" dirty="0">
                          <a:effectLst/>
                        </a:rPr>
                        <a:t>rd</a:t>
                      </a:r>
                      <a:r>
                        <a:rPr lang="en-GB" sz="1200" u="none" strike="noStrike" dirty="0">
                          <a:effectLst/>
                        </a:rPr>
                        <a:t> harmonic generator is a full available product (mainly crystals)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931724358"/>
                  </a:ext>
                </a:extLst>
              </a:tr>
              <a:tr h="4413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UV stretcher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>
                          <a:effectLst/>
                        </a:rPr>
                        <a:t>9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UV stretcher is full available in the market as off-the shelf products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89822896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113ACA-AD58-6D58-1A76-3F3989D3B72D}"/>
              </a:ext>
            </a:extLst>
          </p:cNvPr>
          <p:cNvSpPr txBox="1"/>
          <p:nvPr/>
        </p:nvSpPr>
        <p:spPr>
          <a:xfrm>
            <a:off x="4059160" y="2550131"/>
            <a:ext cx="40736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Looking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single laser sub-systems:</a:t>
            </a:r>
          </a:p>
        </p:txBody>
      </p:sp>
    </p:spTree>
    <p:extLst>
      <p:ext uri="{BB962C8B-B14F-4D97-AF65-F5344CB8AC3E}">
        <p14:creationId xmlns:p14="http://schemas.microsoft.com/office/powerpoint/2010/main" val="303192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3365-1278-3799-1B3C-25AD9A866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711A2-A889-6DC7-3C98-6969DD42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/>
          <a:lstStyle/>
          <a:p>
            <a:r>
              <a:rPr lang="en-GB" sz="2800" dirty="0"/>
              <a:t>Conclusions</a:t>
            </a:r>
            <a:endParaRPr lang="en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D9EE-6538-EB7A-A739-1EBCFE6E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Laser system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Capabilities are compatible with: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Synchronization and stability demands set by global accelerator performance criteria;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Stability, homogeneity and flexibility (time and space) demands set by the photoinjector;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71627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26552</TotalTime>
  <Words>341</Words>
  <Application>Microsoft Macintosh PowerPoint</Application>
  <PresentationFormat>Widescreen</PresentationFormat>
  <Paragraphs>57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6</vt:i4>
      </vt:variant>
    </vt:vector>
  </HeadingPairs>
  <TitlesOfParts>
    <vt:vector size="26" baseType="lpstr">
      <vt:lpstr>Aptos Narrow</vt:lpstr>
      <vt:lpstr>Arial</vt:lpstr>
      <vt:lpstr>Arial Narrow</vt:lpstr>
      <vt:lpstr>Arial Rounded MT Bold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Open Sans Semibold</vt:lpstr>
      <vt:lpstr>Times New Roman</vt:lpstr>
      <vt:lpstr>Titillium</vt:lpstr>
      <vt:lpstr>Titillium Bd</vt:lpstr>
      <vt:lpstr>TT Rounds Condensed</vt:lpstr>
      <vt:lpstr>2_Tema di Office</vt:lpstr>
      <vt:lpstr>21_BasicWhite</vt:lpstr>
      <vt:lpstr>10_Office Theme</vt:lpstr>
      <vt:lpstr>Tema di Office</vt:lpstr>
      <vt:lpstr>5_Office Theme</vt:lpstr>
      <vt:lpstr>Presentazione standard di PowerPoint</vt:lpstr>
      <vt:lpstr>My Area</vt:lpstr>
      <vt:lpstr>Describe your Chapter</vt:lpstr>
      <vt:lpstr>Global Goals:   (Brief description of system objectives and specs)</vt:lpstr>
      <vt:lpstr>Achievements: Technological Readiness Level (Sub-Components)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Maria Pia Anania</cp:lastModifiedBy>
  <cp:revision>3416</cp:revision>
  <cp:lastPrinted>2024-11-04T18:00:52Z</cp:lastPrinted>
  <dcterms:created xsi:type="dcterms:W3CDTF">2018-02-09T13:41:45Z</dcterms:created>
  <dcterms:modified xsi:type="dcterms:W3CDTF">2025-06-16T13:09:57Z</dcterms:modified>
</cp:coreProperties>
</file>