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434" r:id="rId2"/>
    <p:sldMasterId id="2147484451" r:id="rId3"/>
    <p:sldMasterId id="2147484680" r:id="rId4"/>
    <p:sldMasterId id="2147484694" r:id="rId5"/>
  </p:sldMasterIdLst>
  <p:notesMasterIdLst>
    <p:notesMasterId r:id="rId21"/>
  </p:notesMasterIdLst>
  <p:handoutMasterIdLst>
    <p:handoutMasterId r:id="rId22"/>
  </p:handoutMasterIdLst>
  <p:sldIdLst>
    <p:sldId id="256" r:id="rId6"/>
    <p:sldId id="21356" r:id="rId7"/>
    <p:sldId id="21357" r:id="rId8"/>
    <p:sldId id="21360" r:id="rId9"/>
    <p:sldId id="21358" r:id="rId10"/>
    <p:sldId id="21345" r:id="rId11"/>
    <p:sldId id="21359" r:id="rId12"/>
    <p:sldId id="21332" r:id="rId13"/>
    <p:sldId id="21362" r:id="rId14"/>
    <p:sldId id="21352" r:id="rId15"/>
    <p:sldId id="21361" r:id="rId16"/>
    <p:sldId id="21346" r:id="rId17"/>
    <p:sldId id="21363" r:id="rId18"/>
    <p:sldId id="21354" r:id="rId19"/>
    <p:sldId id="519" r:id="rId20"/>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FCAF18"/>
    <a:srgbClr val="BB8880"/>
    <a:srgbClr val="473E81"/>
    <a:srgbClr val="FF40FF"/>
    <a:srgbClr val="4472C4"/>
    <a:srgbClr val="ED9E0B"/>
    <a:srgbClr val="2E3C88"/>
    <a:srgbClr val="4B568B"/>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07" autoAdjust="0"/>
    <p:restoredTop sz="91233" autoAdjust="0"/>
  </p:normalViewPr>
  <p:slideViewPr>
    <p:cSldViewPr snapToGrid="0">
      <p:cViewPr varScale="1">
        <p:scale>
          <a:sx n="115" d="100"/>
          <a:sy n="115" d="100"/>
        </p:scale>
        <p:origin x="1280" y="208"/>
      </p:cViewPr>
      <p:guideLst>
        <p:guide orient="horz" pos="799"/>
        <p:guide pos="3840"/>
      </p:guideLst>
    </p:cSldViewPr>
  </p:slideViewPr>
  <p:outlineViewPr>
    <p:cViewPr>
      <p:scale>
        <a:sx n="33" d="100"/>
        <a:sy n="33" d="100"/>
      </p:scale>
      <p:origin x="0" y="-6024"/>
    </p:cViewPr>
  </p:outlineViewPr>
  <p:notesTextViewPr>
    <p:cViewPr>
      <p:scale>
        <a:sx n="25" d="100"/>
        <a:sy n="25" d="100"/>
      </p:scale>
      <p:origin x="0" y="0"/>
    </p:cViewPr>
  </p:notesTextViewPr>
  <p:sorterViewPr>
    <p:cViewPr>
      <p:scale>
        <a:sx n="1" d="1"/>
        <a:sy n="1" d="1"/>
      </p:scale>
      <p:origin x="0" y="0"/>
    </p:cViewPr>
  </p:sorterViewPr>
  <p:notesViewPr>
    <p:cSldViewPr snapToGrid="0">
      <p:cViewPr varScale="1">
        <p:scale>
          <a:sx n="96" d="100"/>
          <a:sy n="96" d="100"/>
        </p:scale>
        <p:origin x="28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6/16/25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1</a:t>
            </a:fld>
            <a:endParaRPr lang="en-GB"/>
          </a:p>
        </p:txBody>
      </p:sp>
    </p:spTree>
    <p:extLst>
      <p:ext uri="{BB962C8B-B14F-4D97-AF65-F5344CB8AC3E}">
        <p14:creationId xmlns:p14="http://schemas.microsoft.com/office/powerpoint/2010/main" val="218695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6</a:t>
            </a:fld>
            <a:endParaRPr lang="en-GB"/>
          </a:p>
        </p:txBody>
      </p:sp>
    </p:spTree>
    <p:extLst>
      <p:ext uri="{BB962C8B-B14F-4D97-AF65-F5344CB8AC3E}">
        <p14:creationId xmlns:p14="http://schemas.microsoft.com/office/powerpoint/2010/main" val="109692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7357401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3030476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131291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60403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8142101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9599478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56087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863285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Rectangle 10"/>
          <p:cNvSpPr/>
          <p:nvPr/>
        </p:nvSpPr>
        <p:spPr>
          <a:xfrm>
            <a:off x="0" y="6462580"/>
            <a:ext cx="12192000" cy="401562"/>
          </a:xfrm>
          <a:prstGeom prst="rect">
            <a:avLst/>
          </a:prstGeom>
          <a:solidFill>
            <a:srgbClr val="C6D9F1"/>
          </a:solidFill>
          <a:ln w="12700">
            <a:miter lim="400000"/>
          </a:ln>
        </p:spPr>
        <p:txBody>
          <a:bodyPr lIns="25400" tIns="25400" rIns="25400" bIns="25400" anchor="ctr"/>
          <a:lstStyle/>
          <a:p>
            <a:pPr>
              <a:defRPr sz="4800">
                <a:solidFill>
                  <a:srgbClr val="334186"/>
                </a:solidFill>
              </a:defRPr>
            </a:pPr>
            <a:endParaRPr sz="2400"/>
          </a:p>
        </p:txBody>
      </p:sp>
      <p:sp>
        <p:nvSpPr>
          <p:cNvPr id="143" name="Corpo livello uno…"/>
          <p:cNvSpPr txBox="1">
            <a:spLocks noGrp="1"/>
          </p:cNvSpPr>
          <p:nvPr>
            <p:ph type="body" idx="1"/>
          </p:nvPr>
        </p:nvSpPr>
        <p:spPr>
          <a:xfrm>
            <a:off x="294859" y="1043747"/>
            <a:ext cx="11560014" cy="5185641"/>
          </a:xfrm>
          <a:prstGeom prst="rect">
            <a:avLst/>
          </a:prstGeom>
        </p:spPr>
        <p:txBody>
          <a:bodyPr numCol="1" spcCol="38100"/>
          <a:lstStyle/>
          <a:p>
            <a:r>
              <a:t>Corpo livello uno</a:t>
            </a:r>
          </a:p>
          <a:p>
            <a:pPr lvl="1"/>
            <a:r>
              <a:t>Corpo livello due</a:t>
            </a:r>
          </a:p>
          <a:p>
            <a:pPr lvl="2"/>
            <a:r>
              <a:t>Corpo livello tre</a:t>
            </a:r>
          </a:p>
          <a:p>
            <a:pPr lvl="3"/>
            <a:r>
              <a:t>Corpo livello quattro</a:t>
            </a:r>
          </a:p>
          <a:p>
            <a:pPr lvl="4"/>
            <a:r>
              <a:t>Corpo livello cinque</a:t>
            </a:r>
          </a:p>
        </p:txBody>
      </p:sp>
      <p:sp>
        <p:nvSpPr>
          <p:cNvPr id="144" name="Rectangle 6"/>
          <p:cNvSpPr/>
          <p:nvPr/>
        </p:nvSpPr>
        <p:spPr>
          <a:xfrm>
            <a:off x="0" y="-20365"/>
            <a:ext cx="12192000" cy="803121"/>
          </a:xfrm>
          <a:prstGeom prst="rect">
            <a:avLst/>
          </a:prstGeom>
          <a:solidFill>
            <a:srgbClr val="C6D9F1"/>
          </a:solidFill>
          <a:ln w="12700">
            <a:miter lim="400000"/>
          </a:ln>
        </p:spPr>
        <p:txBody>
          <a:bodyPr lIns="25400" tIns="25400" rIns="25400" bIns="25400" anchor="ctr"/>
          <a:lstStyle/>
          <a:p>
            <a:pPr>
              <a:defRPr sz="4800">
                <a:solidFill>
                  <a:srgbClr val="C6D9F1"/>
                </a:solidFill>
              </a:defRPr>
            </a:pPr>
            <a:endParaRPr sz="2400"/>
          </a:p>
        </p:txBody>
      </p:sp>
      <p:sp>
        <p:nvSpPr>
          <p:cNvPr id="145" name="Numero diapositiva"/>
          <p:cNvSpPr txBox="1">
            <a:spLocks noGrp="1"/>
          </p:cNvSpPr>
          <p:nvPr>
            <p:ph type="sldNum" sz="quarter" idx="2"/>
          </p:nvPr>
        </p:nvSpPr>
        <p:spPr>
          <a:xfrm>
            <a:off x="10391147" y="6604826"/>
            <a:ext cx="243656" cy="241092"/>
          </a:xfrm>
          <a:prstGeom prst="rect">
            <a:avLst/>
          </a:prstGeom>
        </p:spPr>
        <p:txBody>
          <a:bodyPr/>
          <a:lstStyle>
            <a:lvl1pPr>
              <a:defRPr>
                <a:solidFill>
                  <a:srgbClr val="334186"/>
                </a:solidFill>
              </a:defRPr>
            </a:lvl1pPr>
          </a:lstStyle>
          <a:p>
            <a:fld id="{86CB4B4D-7CA3-9044-876B-883B54F8677D}" type="slidenum">
              <a:rPr/>
              <a:t>‹#›</a:t>
            </a:fld>
            <a:endParaRPr/>
          </a:p>
        </p:txBody>
      </p:sp>
      <p:pic>
        <p:nvPicPr>
          <p:cNvPr id="146" name="Picture 7" descr="Picture 7"/>
          <p:cNvPicPr>
            <a:picLocks noChangeAspect="1"/>
          </p:cNvPicPr>
          <p:nvPr/>
        </p:nvPicPr>
        <p:blipFill>
          <a:blip r:embed="rId2"/>
          <a:stretch>
            <a:fillRect/>
          </a:stretch>
        </p:blipFill>
        <p:spPr>
          <a:xfrm>
            <a:off x="410545" y="83791"/>
            <a:ext cx="1421141" cy="610581"/>
          </a:xfrm>
          <a:prstGeom prst="rect">
            <a:avLst/>
          </a:prstGeom>
          <a:ln w="12700">
            <a:miter lim="400000"/>
          </a:ln>
        </p:spPr>
      </p:pic>
      <p:sp>
        <p:nvSpPr>
          <p:cNvPr id="147" name="Titolo Testo"/>
          <p:cNvSpPr txBox="1">
            <a:spLocks noGrp="1"/>
          </p:cNvSpPr>
          <p:nvPr>
            <p:ph type="title"/>
          </p:nvPr>
        </p:nvSpPr>
        <p:spPr>
          <a:xfrm>
            <a:off x="2115129" y="-20365"/>
            <a:ext cx="7961748" cy="803123"/>
          </a:xfrm>
          <a:prstGeom prst="rect">
            <a:avLst/>
          </a:prstGeom>
        </p:spPr>
        <p:txBody>
          <a:bodyPr/>
          <a:lstStyle>
            <a:lvl1pPr algn="ctr">
              <a:defRPr sz="3200" spc="-85">
                <a:solidFill>
                  <a:srgbClr val="334186"/>
                </a:solidFill>
              </a:defRPr>
            </a:lvl1pPr>
          </a:lstStyle>
          <a:p>
            <a:r>
              <a:t>Titolo Testo</a:t>
            </a:r>
          </a:p>
        </p:txBody>
      </p:sp>
      <p:pic>
        <p:nvPicPr>
          <p:cNvPr id="148" name="Picture 8" descr="Picture 8"/>
          <p:cNvPicPr>
            <a:picLocks noChangeAspect="1"/>
          </p:cNvPicPr>
          <p:nvPr/>
        </p:nvPicPr>
        <p:blipFill>
          <a:blip r:embed="rId3"/>
          <a:stretch>
            <a:fillRect/>
          </a:stretch>
        </p:blipFill>
        <p:spPr>
          <a:xfrm>
            <a:off x="11175017" y="100426"/>
            <a:ext cx="679857" cy="449148"/>
          </a:xfrm>
          <a:prstGeom prst="rect">
            <a:avLst/>
          </a:prstGeom>
          <a:ln w="12700">
            <a:miter lim="400000"/>
          </a:ln>
        </p:spPr>
      </p:pic>
      <p:sp>
        <p:nvSpPr>
          <p:cNvPr id="149" name="TextBox 9"/>
          <p:cNvSpPr txBox="1"/>
          <p:nvPr/>
        </p:nvSpPr>
        <p:spPr>
          <a:xfrm>
            <a:off x="11012836" y="490883"/>
            <a:ext cx="99514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200">
                <a:solidFill>
                  <a:srgbClr val="0070C0"/>
                </a:solidFill>
              </a:defRPr>
            </a:lvl1pPr>
          </a:lstStyle>
          <a:p>
            <a:r>
              <a:rPr sz="1100"/>
              <a:t>Horizon Europe</a:t>
            </a:r>
          </a:p>
        </p:txBody>
      </p:sp>
    </p:spTree>
    <p:extLst>
      <p:ext uri="{BB962C8B-B14F-4D97-AF65-F5344CB8AC3E}">
        <p14:creationId xmlns:p14="http://schemas.microsoft.com/office/powerpoint/2010/main" val="21657163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32313266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2715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800654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084349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4142892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534264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77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52704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88216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684035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33094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2300653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16/06/25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453871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16/06/25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spTree>
    <p:extLst>
      <p:ext uri="{BB962C8B-B14F-4D97-AF65-F5344CB8AC3E}">
        <p14:creationId xmlns:p14="http://schemas.microsoft.com/office/powerpoint/2010/main" val="90291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a:t>
            </a:fld>
            <a:endParaRPr lang="it-IT" sz="1800" dirty="0">
              <a:solidFill>
                <a:schemeClr val="bg1">
                  <a:lumMod val="50000"/>
                </a:schemeClr>
              </a:solidFill>
            </a:endParaRPr>
          </a:p>
        </p:txBody>
      </p:sp>
      <p:sp>
        <p:nvSpPr>
          <p:cNvPr id="13" name="Rettangolo 12"/>
          <p:cNvSpPr/>
          <p:nvPr userDrawn="1"/>
        </p:nvSpPr>
        <p:spPr>
          <a:xfrm>
            <a:off x="104375" y="6365386"/>
            <a:ext cx="1344149" cy="338554"/>
          </a:xfrm>
          <a:prstGeom prst="rect">
            <a:avLst/>
          </a:prstGeom>
        </p:spPr>
        <p:txBody>
          <a:bodyPr wrap="square">
            <a:spAutoFit/>
          </a:bodyPr>
          <a:lstStyle/>
          <a:p>
            <a:pPr algn="ctr"/>
            <a:r>
              <a:rPr lang="en-US" sz="1600" dirty="0">
                <a:solidFill>
                  <a:schemeClr val="tx1">
                    <a:lumMod val="50000"/>
                    <a:lumOff val="50000"/>
                  </a:schemeClr>
                </a:solidFill>
              </a:rPr>
              <a:t>A. Cianchi</a:t>
            </a:r>
          </a:p>
        </p:txBody>
      </p:sp>
      <p:pic>
        <p:nvPicPr>
          <p:cNvPr id="3" name="Immagine 2">
            <a:extLst>
              <a:ext uri="{FF2B5EF4-FFF2-40B4-BE49-F238E27FC236}">
                <a16:creationId xmlns:a16="http://schemas.microsoft.com/office/drawing/2014/main" id="{59135677-35EC-CA53-8C9E-39ADE7AAD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392" y="250694"/>
            <a:ext cx="1822265" cy="552659"/>
          </a:xfrm>
          <a:prstGeom prst="rect">
            <a:avLst/>
          </a:prstGeom>
        </p:spPr>
      </p:pic>
    </p:spTree>
    <p:extLst>
      <p:ext uri="{BB962C8B-B14F-4D97-AF65-F5344CB8AC3E}">
        <p14:creationId xmlns:p14="http://schemas.microsoft.com/office/powerpoint/2010/main" val="177241958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BEDDA3-A877-A0C0-7CC7-B3FB5339B69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F77C11E-240F-C740-45CA-A49863E4B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553AC79-A21E-F0BE-69F3-B6DC62C10C30}"/>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5" name="Segnaposto piè di pagina 4">
            <a:extLst>
              <a:ext uri="{FF2B5EF4-FFF2-40B4-BE49-F238E27FC236}">
                <a16:creationId xmlns:a16="http://schemas.microsoft.com/office/drawing/2014/main" id="{B3599EE9-F3AC-F62A-8AF1-978CABB0F5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131E342-5182-D4D0-5C4C-B35902F46BCA}"/>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958724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6F2137-02CB-EEC0-3D88-7D1FE7284E9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5A0EB8-8260-51EA-69C0-1106F0428A7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1C415E0-7CAC-AEC0-38EA-376413FFFB95}"/>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5" name="Segnaposto piè di pagina 4">
            <a:extLst>
              <a:ext uri="{FF2B5EF4-FFF2-40B4-BE49-F238E27FC236}">
                <a16:creationId xmlns:a16="http://schemas.microsoft.com/office/drawing/2014/main" id="{9F8F95EF-8D8A-C735-BE16-B4E537D8F0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DA3B969-39D0-5084-6C08-A308D171A8E5}"/>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2554300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4150A1-79D4-ADE0-BDA0-973CC9B8238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C85243A-087D-334E-DAF8-BBE60F40C2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FB49BAC-24B4-61B6-0540-792B5961A638}"/>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5" name="Segnaposto piè di pagina 4">
            <a:extLst>
              <a:ext uri="{FF2B5EF4-FFF2-40B4-BE49-F238E27FC236}">
                <a16:creationId xmlns:a16="http://schemas.microsoft.com/office/drawing/2014/main" id="{0E75A4CB-AF5B-12E0-67DD-28FC2F1F15D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2E77015-9938-0BC1-849A-4ECEAE158AE1}"/>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2944516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E6C1D3-6BD9-5100-202C-DB6AC374AF2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4D88DE-CF60-5410-7239-6A609B89A68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01D5AD4-2F5D-C944-9D9E-A79DD9D0B0D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92311A2-EB43-E5EB-A8B8-31DE1E6BC9C5}"/>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6" name="Segnaposto piè di pagina 5">
            <a:extLst>
              <a:ext uri="{FF2B5EF4-FFF2-40B4-BE49-F238E27FC236}">
                <a16:creationId xmlns:a16="http://schemas.microsoft.com/office/drawing/2014/main" id="{1FD3C3DC-1D97-F084-F358-849FBE190DB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054E3F8-10C5-13F5-BDBC-56CC588F28F5}"/>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2909630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E3DDFA-6E9F-A294-0B8B-375CE099388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C6B5FA5-A9B4-2B73-9026-39B64627C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EE8467D-C0A2-F75A-37E1-F05303F443B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519A0EB-A7CD-02CF-B091-44787D11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4D0D45A-DB96-57AC-EEA0-507BD1A0687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DBF78E2-C066-31AF-DCED-AEF65E643954}"/>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8" name="Segnaposto piè di pagina 7">
            <a:extLst>
              <a:ext uri="{FF2B5EF4-FFF2-40B4-BE49-F238E27FC236}">
                <a16:creationId xmlns:a16="http://schemas.microsoft.com/office/drawing/2014/main" id="{F080B4E7-02DE-0A29-BD12-615243009CB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BD6E69B-209B-0BE2-D667-9403FCC7A950}"/>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418480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A1F7BC-27C2-111D-1D55-681D8699D69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C5508F8-16C1-1DE5-2030-B36ADA72AFD7}"/>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4" name="Segnaposto piè di pagina 3">
            <a:extLst>
              <a:ext uri="{FF2B5EF4-FFF2-40B4-BE49-F238E27FC236}">
                <a16:creationId xmlns:a16="http://schemas.microsoft.com/office/drawing/2014/main" id="{B20171C6-915E-5C42-F56B-8AC26EE842A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D36E3A9-3749-6E24-8401-4733CBA31C37}"/>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370800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1312352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73D5970-A1C0-4F8B-EAC4-A7511D0B6953}"/>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3" name="Segnaposto piè di pagina 2">
            <a:extLst>
              <a:ext uri="{FF2B5EF4-FFF2-40B4-BE49-F238E27FC236}">
                <a16:creationId xmlns:a16="http://schemas.microsoft.com/office/drawing/2014/main" id="{B1347AB5-86A5-256E-0644-7B5D214B6D4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5CB2962-CE79-8CA3-61A5-E87A105E3034}"/>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491912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064637-258B-094D-0688-C1A2984AA0A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906D9D-A8A5-8B21-825C-F97EE3459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7B1BB30-7D63-7770-21B4-5069DA256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5A51CDE-227C-6080-E9A8-7885EA714ECF}"/>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6" name="Segnaposto piè di pagina 5">
            <a:extLst>
              <a:ext uri="{FF2B5EF4-FFF2-40B4-BE49-F238E27FC236}">
                <a16:creationId xmlns:a16="http://schemas.microsoft.com/office/drawing/2014/main" id="{55381B35-D4F0-4848-A413-FE8B64E3652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3A9BABC-E68C-36C2-4845-2892F09292EC}"/>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1985350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A6E997-D9BA-3359-A585-63080A5FFF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CF9814F-CB48-2505-97AB-6A205AC856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6D3D328-D807-B4FC-3029-DCC1BA9511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512D30A-12DF-ABB8-AA08-152EA2E6E32B}"/>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6" name="Segnaposto piè di pagina 5">
            <a:extLst>
              <a:ext uri="{FF2B5EF4-FFF2-40B4-BE49-F238E27FC236}">
                <a16:creationId xmlns:a16="http://schemas.microsoft.com/office/drawing/2014/main" id="{35C28147-C689-8414-6C84-331BBFF2EEA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31559B-B627-C011-1A1B-B35D69830C89}"/>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1543412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3D7706-28CF-F304-DD74-AB594D5CD86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DAAF18-94FC-21E2-4607-4CB032655DD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351A91-DA63-F053-CAF0-7F750626509F}"/>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5" name="Segnaposto piè di pagina 4">
            <a:extLst>
              <a:ext uri="{FF2B5EF4-FFF2-40B4-BE49-F238E27FC236}">
                <a16:creationId xmlns:a16="http://schemas.microsoft.com/office/drawing/2014/main" id="{AFF1D3E8-6514-E810-C78A-C50E379768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7B94EAC-AFCF-5028-5B57-B449AE546322}"/>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45827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58636AA-3548-F69A-054A-42F9B36C38A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B16810-580F-F5BE-25E9-57735B40C3E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692BF8-79C0-D0E8-100D-8667F35A96A5}"/>
              </a:ext>
            </a:extLst>
          </p:cNvPr>
          <p:cNvSpPr>
            <a:spLocks noGrp="1"/>
          </p:cNvSpPr>
          <p:nvPr>
            <p:ph type="dt" sz="half" idx="10"/>
          </p:nvPr>
        </p:nvSpPr>
        <p:spPr/>
        <p:txBody>
          <a:bodyPr/>
          <a:lstStyle/>
          <a:p>
            <a:fld id="{1286B143-FDE4-4CD0-ACDC-FE08F85905AF}" type="datetimeFigureOut">
              <a:rPr lang="it-IT" smtClean="0"/>
              <a:t>16/06/25</a:t>
            </a:fld>
            <a:endParaRPr lang="it-IT"/>
          </a:p>
        </p:txBody>
      </p:sp>
      <p:sp>
        <p:nvSpPr>
          <p:cNvPr id="5" name="Segnaposto piè di pagina 4">
            <a:extLst>
              <a:ext uri="{FF2B5EF4-FFF2-40B4-BE49-F238E27FC236}">
                <a16:creationId xmlns:a16="http://schemas.microsoft.com/office/drawing/2014/main" id="{F3E0FF87-6B25-4707-76C7-8EA80CF531A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7C152F2-8F50-9F43-3B97-7A6D472E1E29}"/>
              </a:ext>
            </a:extLst>
          </p:cNvPr>
          <p:cNvSpPr>
            <a:spLocks noGrp="1"/>
          </p:cNvSpPr>
          <p:nvPr>
            <p:ph type="sldNum" sz="quarter" idx="12"/>
          </p:nvPr>
        </p:nvSpPr>
        <p:spPr/>
        <p:txBody>
          <a:bodyPr/>
          <a:lstStyle/>
          <a:p>
            <a:fld id="{08B6F94C-70A5-4919-9CF8-33AC14F359E0}" type="slidenum">
              <a:rPr lang="it-IT" smtClean="0"/>
              <a:t>‹#›</a:t>
            </a:fld>
            <a:endParaRPr lang="it-IT"/>
          </a:p>
        </p:txBody>
      </p:sp>
    </p:spTree>
    <p:extLst>
      <p:ext uri="{BB962C8B-B14F-4D97-AF65-F5344CB8AC3E}">
        <p14:creationId xmlns:p14="http://schemas.microsoft.com/office/powerpoint/2010/main" val="372388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Corpo livello uno…"/>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2705408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870679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4759479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603250" y="2124252"/>
            <a:ext cx="4889500" cy="4128316"/>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8467146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21.jp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0.jp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6/16/25</a:t>
            </a:fld>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a:t>
            </a:fld>
            <a:endParaRPr lang="en-US" dirty="0"/>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rPr/>
              <a:t>‹#›</a:t>
            </a:fld>
            <a:endParaRPr dirty="0"/>
          </a:p>
        </p:txBody>
      </p:sp>
      <p:sp>
        <p:nvSpPr>
          <p:cNvPr id="4" name="Titolo Testo"/>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 Testo</a:t>
            </a:r>
          </a:p>
        </p:txBody>
      </p:sp>
    </p:spTree>
    <p:extLst>
      <p:ext uri="{BB962C8B-B14F-4D97-AF65-F5344CB8AC3E}">
        <p14:creationId xmlns:p14="http://schemas.microsoft.com/office/powerpoint/2010/main" val="86349817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R. </a:t>
            </a:r>
            <a:r>
              <a:rPr lang="en-GB" dirty="0" err="1"/>
              <a:t>Assmann</a:t>
            </a:r>
            <a:r>
              <a:rPr lang="en-GB" dirty="0"/>
              <a:t> - EuAPS </a:t>
            </a:r>
            <a:r>
              <a:rPr lang="en-GB" dirty="0" err="1"/>
              <a:t>Kickoff</a:t>
            </a:r>
            <a:r>
              <a:rPr lang="en-GB" dirty="0"/>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987E3FE-DB77-E8F8-096E-D237F9A7E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529BAF-7885-5B5A-DB3F-20AB2F19E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5927AE5-7B68-FBED-B173-428DA480D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86B143-FDE4-4CD0-ACDC-FE08F85905AF}" type="datetimeFigureOut">
              <a:rPr lang="it-IT" smtClean="0"/>
              <a:t>16/06/25</a:t>
            </a:fld>
            <a:endParaRPr lang="it-IT"/>
          </a:p>
        </p:txBody>
      </p:sp>
      <p:sp>
        <p:nvSpPr>
          <p:cNvPr id="5" name="Segnaposto piè di pagina 4">
            <a:extLst>
              <a:ext uri="{FF2B5EF4-FFF2-40B4-BE49-F238E27FC236}">
                <a16:creationId xmlns:a16="http://schemas.microsoft.com/office/drawing/2014/main" id="{785A151A-90FE-294A-F0CF-FC16631DA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7BC7A88A-7C31-6AC5-37C5-163FEAC7BB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B6F94C-70A5-4919-9CF8-33AC14F359E0}" type="slidenum">
              <a:rPr lang="it-IT" smtClean="0"/>
              <a:t>‹#›</a:t>
            </a:fld>
            <a:endParaRPr lang="it-IT"/>
          </a:p>
        </p:txBody>
      </p:sp>
    </p:spTree>
    <p:extLst>
      <p:ext uri="{BB962C8B-B14F-4D97-AF65-F5344CB8AC3E}">
        <p14:creationId xmlns:p14="http://schemas.microsoft.com/office/powerpoint/2010/main" val="1471173062"/>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44.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6F93EE-4C28-9D71-8994-C9801F35A90F}"/>
              </a:ext>
            </a:extLst>
          </p:cNvPr>
          <p:cNvGrpSpPr/>
          <p:nvPr/>
        </p:nvGrpSpPr>
        <p:grpSpPr>
          <a:xfrm>
            <a:off x="1589966" y="2546294"/>
            <a:ext cx="9873487" cy="1921530"/>
            <a:chOff x="3471990" y="2100371"/>
            <a:chExt cx="7963518" cy="1921530"/>
          </a:xfrm>
        </p:grpSpPr>
        <p:sp>
          <p:nvSpPr>
            <p:cNvPr id="6" name="Title 1">
              <a:extLst>
                <a:ext uri="{FF2B5EF4-FFF2-40B4-BE49-F238E27FC236}">
                  <a16:creationId xmlns:a16="http://schemas.microsoft.com/office/drawing/2014/main" id="{858D7EB2-A12D-B475-1B27-469ED296966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US" sz="4000" b="1" dirty="0" err="1">
                  <a:solidFill>
                    <a:prstClr val="white"/>
                  </a:solidFill>
                  <a:ea typeface="Helvetica Neue"/>
                  <a:cs typeface="Helvetica Neue"/>
                </a:rPr>
                <a:t>EuPRAXIA@SPARC_LAB</a:t>
              </a:r>
              <a:r>
                <a:rPr lang="en-US" sz="4000" b="1" dirty="0">
                  <a:solidFill>
                    <a:prstClr val="white"/>
                  </a:solidFill>
                  <a:ea typeface="Helvetica Neue"/>
                  <a:cs typeface="Helvetica Neue"/>
                </a:rPr>
                <a:t> </a:t>
              </a:r>
            </a:p>
            <a:p>
              <a:pPr algn="ctr" defTabSz="914400">
                <a:defRPr/>
              </a:pPr>
              <a:r>
                <a:rPr lang="en-US" sz="4000" b="1" dirty="0">
                  <a:solidFill>
                    <a:srgbClr val="FCAF18"/>
                  </a:solidFill>
                  <a:ea typeface="Helvetica Neue"/>
                  <a:cs typeface="Helvetica Neue"/>
                </a:rPr>
                <a:t>Executive Summary</a:t>
              </a:r>
              <a:r>
                <a:rPr lang="en-IT" sz="4000" b="1" dirty="0">
                  <a:solidFill>
                    <a:srgbClr val="FCAF18"/>
                  </a:solidFill>
                  <a:ea typeface="Helvetica Neue"/>
                  <a:cs typeface="Helvetica Neue"/>
                </a:rPr>
                <a:t> </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9DE95386-71B5-40A5-D6A1-FBA8068BAF15}"/>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alibri"/>
                  <a:ea typeface="+mn-ea"/>
                  <a:cs typeface="+mn-cs"/>
                  <a:sym typeface="Calibri"/>
                </a:rPr>
                <a:t>Massimo Ferrario</a:t>
              </a:r>
            </a:p>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INFN-LNF</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FC243C57-3F4E-8A92-5C10-D978C7EFD7A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340FA1B7-5D18-B55E-47CF-BCDFA7DC8B43}"/>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24513CBF-C0A3-974C-06EC-0B493B2DC357}"/>
              </a:ext>
            </a:extLst>
          </p:cNvPr>
          <p:cNvSpPr txBox="1"/>
          <p:nvPr/>
        </p:nvSpPr>
        <p:spPr>
          <a:xfrm>
            <a:off x="7171980" y="6015945"/>
            <a:ext cx="403413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IX TDR Review Committee Meeting</a:t>
            </a:r>
            <a:endParaRPr lang="en-IT" sz="1400" dirty="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June 16-18, 2025</a:t>
            </a:r>
            <a:endParaRPr lang="en-IT" sz="1400" dirty="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A20A0-1901-1E27-1D5D-4F27024EC846}"/>
              </a:ext>
            </a:extLst>
          </p:cNvPr>
          <p:cNvSpPr>
            <a:spLocks noGrp="1"/>
          </p:cNvSpPr>
          <p:nvPr>
            <p:ph type="title"/>
          </p:nvPr>
        </p:nvSpPr>
        <p:spPr>
          <a:xfrm>
            <a:off x="1851950" y="-272186"/>
            <a:ext cx="9294470" cy="1325563"/>
          </a:xfrm>
        </p:spPr>
        <p:txBody>
          <a:bodyPr>
            <a:normAutofit/>
          </a:bodyPr>
          <a:lstStyle/>
          <a:p>
            <a:pPr algn="ctr" fontAlgn="ctr"/>
            <a:r>
              <a:rPr lang="en-GB" sz="3200" u="none" strike="noStrike" dirty="0">
                <a:solidFill>
                  <a:srgbClr val="0070C0"/>
                </a:solidFill>
                <a:effectLst/>
                <a:latin typeface="+mn-lt"/>
              </a:rPr>
              <a:t>Technological Readiness Level</a:t>
            </a:r>
            <a:endParaRPr lang="en-GB" sz="3200" b="0" i="0" u="none" strike="noStrike" dirty="0">
              <a:solidFill>
                <a:srgbClr val="0070C0"/>
              </a:solidFill>
              <a:effectLst/>
              <a:latin typeface="+mn-lt"/>
            </a:endParaRPr>
          </a:p>
        </p:txBody>
      </p:sp>
      <p:graphicFrame>
        <p:nvGraphicFramePr>
          <p:cNvPr id="5" name="Table 4">
            <a:extLst>
              <a:ext uri="{FF2B5EF4-FFF2-40B4-BE49-F238E27FC236}">
                <a16:creationId xmlns:a16="http://schemas.microsoft.com/office/drawing/2014/main" id="{3B2C3F42-7243-99DE-09EB-E680B5C86A28}"/>
              </a:ext>
            </a:extLst>
          </p:cNvPr>
          <p:cNvGraphicFramePr>
            <a:graphicFrameLocks noGrp="1"/>
          </p:cNvGraphicFramePr>
          <p:nvPr>
            <p:extLst>
              <p:ext uri="{D42A27DB-BD31-4B8C-83A1-F6EECF244321}">
                <p14:modId xmlns:p14="http://schemas.microsoft.com/office/powerpoint/2010/main" val="4059055850"/>
              </p:ext>
            </p:extLst>
          </p:nvPr>
        </p:nvGraphicFramePr>
        <p:xfrm>
          <a:off x="331950" y="836422"/>
          <a:ext cx="6161444" cy="4770233"/>
        </p:xfrm>
        <a:graphic>
          <a:graphicData uri="http://schemas.openxmlformats.org/drawingml/2006/table">
            <a:tbl>
              <a:tblPr>
                <a:tableStyleId>{5C22544A-7EE6-4342-B048-85BDC9FD1C3A}</a:tableStyleId>
              </a:tblPr>
              <a:tblGrid>
                <a:gridCol w="895164">
                  <a:extLst>
                    <a:ext uri="{9D8B030D-6E8A-4147-A177-3AD203B41FA5}">
                      <a16:colId xmlns:a16="http://schemas.microsoft.com/office/drawing/2014/main" val="2549708162"/>
                    </a:ext>
                  </a:extLst>
                </a:gridCol>
                <a:gridCol w="465024">
                  <a:extLst>
                    <a:ext uri="{9D8B030D-6E8A-4147-A177-3AD203B41FA5}">
                      <a16:colId xmlns:a16="http://schemas.microsoft.com/office/drawing/2014/main" val="2234510333"/>
                    </a:ext>
                  </a:extLst>
                </a:gridCol>
                <a:gridCol w="685169">
                  <a:extLst>
                    <a:ext uri="{9D8B030D-6E8A-4147-A177-3AD203B41FA5}">
                      <a16:colId xmlns:a16="http://schemas.microsoft.com/office/drawing/2014/main" val="459689667"/>
                    </a:ext>
                  </a:extLst>
                </a:gridCol>
                <a:gridCol w="441553">
                  <a:extLst>
                    <a:ext uri="{9D8B030D-6E8A-4147-A177-3AD203B41FA5}">
                      <a16:colId xmlns:a16="http://schemas.microsoft.com/office/drawing/2014/main" val="3061607853"/>
                    </a:ext>
                  </a:extLst>
                </a:gridCol>
                <a:gridCol w="441553">
                  <a:extLst>
                    <a:ext uri="{9D8B030D-6E8A-4147-A177-3AD203B41FA5}">
                      <a16:colId xmlns:a16="http://schemas.microsoft.com/office/drawing/2014/main" val="2667825462"/>
                    </a:ext>
                  </a:extLst>
                </a:gridCol>
                <a:gridCol w="441553">
                  <a:extLst>
                    <a:ext uri="{9D8B030D-6E8A-4147-A177-3AD203B41FA5}">
                      <a16:colId xmlns:a16="http://schemas.microsoft.com/office/drawing/2014/main" val="508030897"/>
                    </a:ext>
                  </a:extLst>
                </a:gridCol>
                <a:gridCol w="441553">
                  <a:extLst>
                    <a:ext uri="{9D8B030D-6E8A-4147-A177-3AD203B41FA5}">
                      <a16:colId xmlns:a16="http://schemas.microsoft.com/office/drawing/2014/main" val="4290141733"/>
                    </a:ext>
                  </a:extLst>
                </a:gridCol>
                <a:gridCol w="441553">
                  <a:extLst>
                    <a:ext uri="{9D8B030D-6E8A-4147-A177-3AD203B41FA5}">
                      <a16:colId xmlns:a16="http://schemas.microsoft.com/office/drawing/2014/main" val="4162994904"/>
                    </a:ext>
                  </a:extLst>
                </a:gridCol>
                <a:gridCol w="441553">
                  <a:extLst>
                    <a:ext uri="{9D8B030D-6E8A-4147-A177-3AD203B41FA5}">
                      <a16:colId xmlns:a16="http://schemas.microsoft.com/office/drawing/2014/main" val="3646892904"/>
                    </a:ext>
                  </a:extLst>
                </a:gridCol>
                <a:gridCol w="1466769">
                  <a:extLst>
                    <a:ext uri="{9D8B030D-6E8A-4147-A177-3AD203B41FA5}">
                      <a16:colId xmlns:a16="http://schemas.microsoft.com/office/drawing/2014/main" val="2677205780"/>
                    </a:ext>
                  </a:extLst>
                </a:gridCol>
              </a:tblGrid>
              <a:tr h="186311">
                <a:tc>
                  <a:txBody>
                    <a:bodyPr/>
                    <a:lstStyle/>
                    <a:p>
                      <a:pPr algn="ctr" fontAlgn="b"/>
                      <a:r>
                        <a:rPr lang="en-GB" sz="1400" b="1" u="none" strike="noStrike" dirty="0">
                          <a:effectLst/>
                        </a:rPr>
                        <a:t>Sub - systems</a:t>
                      </a:r>
                      <a:endParaRPr lang="en-GB" sz="1400" b="1" i="0" u="none" strike="noStrike" dirty="0">
                        <a:solidFill>
                          <a:srgbClr val="FFFFFF"/>
                        </a:solidFill>
                        <a:effectLst/>
                        <a:latin typeface="Aptos Narrow" panose="020B0004020202020204" pitchFamily="34" charset="0"/>
                      </a:endParaRPr>
                    </a:p>
                  </a:txBody>
                  <a:tcPr marL="7354" marR="7354" marT="7354" marB="0" anchor="b"/>
                </a:tc>
                <a:tc>
                  <a:txBody>
                    <a:bodyPr/>
                    <a:lstStyle/>
                    <a:p>
                      <a:pPr algn="ctr" fontAlgn="ctr"/>
                      <a:r>
                        <a:rPr lang="en-GB" sz="1400" b="1" u="none" strike="noStrike" dirty="0">
                          <a:effectLst/>
                        </a:rPr>
                        <a:t>TRL</a:t>
                      </a:r>
                      <a:endParaRPr lang="en-GB" sz="1400" b="1" i="0" u="none" strike="noStrike" dirty="0">
                        <a:solidFill>
                          <a:srgbClr val="FFFFFF"/>
                        </a:solidFill>
                        <a:effectLst/>
                        <a:latin typeface="Aptos Narrow" panose="020B0004020202020204" pitchFamily="34" charset="0"/>
                      </a:endParaRPr>
                    </a:p>
                  </a:txBody>
                  <a:tcPr marL="7354" marR="7354" marT="7354" marB="0" anchor="ctr"/>
                </a:tc>
                <a:tc gridSpan="8">
                  <a:txBody>
                    <a:bodyPr/>
                    <a:lstStyle/>
                    <a:p>
                      <a:pPr algn="ctr" fontAlgn="b"/>
                      <a:r>
                        <a:rPr lang="en-GB" sz="1400" b="1" u="none" strike="noStrike" dirty="0">
                          <a:effectLst/>
                        </a:rPr>
                        <a:t>Comments</a:t>
                      </a:r>
                      <a:endParaRPr lang="en-GB" sz="1400" b="1" i="0" u="none" strike="noStrike" dirty="0">
                        <a:solidFill>
                          <a:srgbClr val="FFFFFF"/>
                        </a:solidFill>
                        <a:effectLst/>
                        <a:latin typeface="Aptos Narrow" panose="020B0004020202020204" pitchFamily="34" charset="0"/>
                      </a:endParaRPr>
                    </a:p>
                  </a:txBody>
                  <a:tcPr marL="7354" marR="7354" marT="7354" marB="0" anchor="b"/>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821334404"/>
                  </a:ext>
                </a:extLst>
              </a:tr>
              <a:tr h="421651">
                <a:tc>
                  <a:txBody>
                    <a:bodyPr/>
                    <a:lstStyle/>
                    <a:p>
                      <a:pPr algn="ctr" fontAlgn="ctr"/>
                      <a:r>
                        <a:rPr lang="en-GB" sz="1200" b="1" u="none" strike="noStrike" dirty="0">
                          <a:solidFill>
                            <a:srgbClr val="0070C0"/>
                          </a:solidFill>
                          <a:effectLst/>
                        </a:rPr>
                        <a:t>Injector</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9</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S-Band injectors are widely used in many facilities including SPARC_LAB. S-Band technology is fully available in the market.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699625964"/>
                  </a:ext>
                </a:extLst>
              </a:tr>
              <a:tr h="421651">
                <a:tc>
                  <a:txBody>
                    <a:bodyPr/>
                    <a:lstStyle/>
                    <a:p>
                      <a:pPr algn="ctr" fontAlgn="ctr"/>
                      <a:r>
                        <a:rPr lang="en-GB" sz="1200" b="1" u="none" strike="noStrike" dirty="0">
                          <a:solidFill>
                            <a:srgbClr val="0070C0"/>
                          </a:solidFill>
                          <a:effectLst/>
                        </a:rPr>
                        <a:t>X-Band </a:t>
                      </a:r>
                      <a:r>
                        <a:rPr lang="en-GB" sz="1200" b="1" u="none" strike="noStrike" dirty="0" err="1">
                          <a:solidFill>
                            <a:srgbClr val="0070C0"/>
                          </a:solidFill>
                          <a:effectLst/>
                        </a:rPr>
                        <a:t>Linac</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6</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gridSpan="8">
                  <a:txBody>
                    <a:bodyPr/>
                    <a:lstStyle/>
                    <a:p>
                      <a:pPr algn="just" fontAlgn="ctr"/>
                      <a:r>
                        <a:rPr lang="en-GB" sz="1200" u="none" strike="noStrike" dirty="0">
                          <a:effectLst/>
                        </a:rPr>
                        <a:t>X-Band Linacs are relatively new. Impressive progress has been made and the final testing of the acc. section full prototype will upscale the corresponding TRL level in the upcoming months.</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796027771"/>
                  </a:ext>
                </a:extLst>
              </a:tr>
              <a:tr h="421651">
                <a:tc>
                  <a:txBody>
                    <a:bodyPr/>
                    <a:lstStyle/>
                    <a:p>
                      <a:pPr algn="ctr" fontAlgn="ctr"/>
                      <a:r>
                        <a:rPr lang="en-GB" sz="1200" b="1" u="none" strike="noStrike" dirty="0">
                          <a:solidFill>
                            <a:srgbClr val="0070C0"/>
                          </a:solidFill>
                          <a:effectLst/>
                        </a:rPr>
                        <a:t>Plasma Module</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5</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gridSpan="8">
                  <a:txBody>
                    <a:bodyPr/>
                    <a:lstStyle/>
                    <a:p>
                      <a:pPr algn="just" fontAlgn="ctr"/>
                      <a:r>
                        <a:rPr lang="en-GB" sz="1200" u="none" strike="noStrike" dirty="0">
                          <a:effectLst/>
                        </a:rPr>
                        <a:t>Extensive R&amp;D has been made to validate the plasma capillary technology and solid results have proved the validity of the technical choice. A full system proven in a real environment is expected to be done in the next year</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2452760410"/>
                  </a:ext>
                </a:extLst>
              </a:tr>
              <a:tr h="421651">
                <a:tc>
                  <a:txBody>
                    <a:bodyPr/>
                    <a:lstStyle/>
                    <a:p>
                      <a:pPr algn="ctr" fontAlgn="ctr"/>
                      <a:r>
                        <a:rPr lang="en-GB" sz="1200" b="1" u="none" strike="noStrike" dirty="0">
                          <a:solidFill>
                            <a:srgbClr val="0070C0"/>
                          </a:solidFill>
                          <a:effectLst/>
                        </a:rPr>
                        <a:t>AQUA Undulators</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7</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Technology demonstrated in other facilities (FERMI, </a:t>
                      </a:r>
                      <a:r>
                        <a:rPr lang="en-GB" sz="1200" u="none" strike="noStrike" dirty="0" err="1">
                          <a:effectLst/>
                        </a:rPr>
                        <a:t>SwissFEL</a:t>
                      </a:r>
                      <a:r>
                        <a:rPr lang="en-GB" sz="1200" u="none" strike="noStrike" dirty="0">
                          <a:effectLst/>
                        </a:rPr>
                        <a:t>, etc.)</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884368239"/>
                  </a:ext>
                </a:extLst>
              </a:tr>
              <a:tr h="421651">
                <a:tc>
                  <a:txBody>
                    <a:bodyPr/>
                    <a:lstStyle/>
                    <a:p>
                      <a:pPr algn="ctr" fontAlgn="ctr"/>
                      <a:r>
                        <a:rPr lang="en-GB" sz="1200" b="1" u="none" strike="noStrike" dirty="0">
                          <a:solidFill>
                            <a:srgbClr val="0070C0"/>
                          </a:solidFill>
                          <a:effectLst/>
                        </a:rPr>
                        <a:t>FEL Beamline</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8</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Most of the components of the photon beamline are implemented at other facilities  are commercially available,   few systems (needed only for a subset of possible experiments) are still in development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627156218"/>
                  </a:ext>
                </a:extLst>
              </a:tr>
              <a:tr h="421651">
                <a:tc>
                  <a:txBody>
                    <a:bodyPr/>
                    <a:lstStyle/>
                    <a:p>
                      <a:pPr algn="ctr" fontAlgn="ctr"/>
                      <a:r>
                        <a:rPr lang="en-GB" sz="1200" b="1" u="none" strike="noStrike" dirty="0">
                          <a:solidFill>
                            <a:srgbClr val="0070C0"/>
                          </a:solidFill>
                          <a:effectLst/>
                        </a:rPr>
                        <a:t>RF power system</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8</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X-Band RF power system has been already tested and operated in normal condition in the test-stand. The final operational test will prove the validity and reproducibility of the technical choices in the real setting</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461601666"/>
                  </a:ext>
                </a:extLst>
              </a:tr>
              <a:tr h="421651">
                <a:tc>
                  <a:txBody>
                    <a:bodyPr/>
                    <a:lstStyle/>
                    <a:p>
                      <a:pPr algn="ctr" fontAlgn="ctr"/>
                      <a:r>
                        <a:rPr lang="en-GB" sz="1200" b="1" u="none" strike="noStrike" dirty="0">
                          <a:solidFill>
                            <a:srgbClr val="0070C0"/>
                          </a:solidFill>
                          <a:effectLst/>
                        </a:rPr>
                        <a:t>Laser system</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9</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Photocathode laser is now a proven technology tested in real facilities (including SPARC_LAB). The systems are full available in the market almost as off-the shelf products</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345999797"/>
                  </a:ext>
                </a:extLst>
              </a:tr>
              <a:tr h="421651">
                <a:tc>
                  <a:txBody>
                    <a:bodyPr/>
                    <a:lstStyle/>
                    <a:p>
                      <a:pPr algn="ctr" fontAlgn="ctr"/>
                      <a:r>
                        <a:rPr lang="en-GB" sz="1200" b="1" u="none" strike="noStrike" dirty="0">
                          <a:solidFill>
                            <a:srgbClr val="0070C0"/>
                          </a:solidFill>
                          <a:effectLst/>
                        </a:rPr>
                        <a:t>General elements</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9</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Other elements (Control, mechanics etc) are based on standardized components daily used in other facilities and in other context (e.g. industrial context)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896947973"/>
                  </a:ext>
                </a:extLst>
              </a:tr>
              <a:tr h="156893">
                <a:tc>
                  <a:txBody>
                    <a:bodyPr/>
                    <a:lstStyle/>
                    <a:p>
                      <a:pPr algn="ctr" fontAlgn="b"/>
                      <a:endParaRPr lang="en-IT" sz="900" b="0" i="0" u="none" strike="noStrike" dirty="0">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just" fontAlgn="b"/>
                      <a:endParaRPr lang="en-IT" sz="900" b="0" i="0" u="none" strike="noStrike" dirty="0">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dirty="0">
                        <a:solidFill>
                          <a:srgbClr val="000000"/>
                        </a:solidFill>
                        <a:effectLst/>
                        <a:latin typeface="Aptos Narrow" panose="020B0004020202020204" pitchFamily="34" charset="0"/>
                      </a:endParaRPr>
                    </a:p>
                  </a:txBody>
                  <a:tcPr marL="7354" marR="7354" marT="7354" marB="0" anchor="b"/>
                </a:tc>
                <a:extLst>
                  <a:ext uri="{0D108BD9-81ED-4DB2-BD59-A6C34878D82A}">
                    <a16:rowId xmlns:a16="http://schemas.microsoft.com/office/drawing/2014/main" val="695250189"/>
                  </a:ext>
                </a:extLst>
              </a:tr>
            </a:tbl>
          </a:graphicData>
        </a:graphic>
      </p:graphicFrame>
      <p:graphicFrame>
        <p:nvGraphicFramePr>
          <p:cNvPr id="6" name="Table 5">
            <a:extLst>
              <a:ext uri="{FF2B5EF4-FFF2-40B4-BE49-F238E27FC236}">
                <a16:creationId xmlns:a16="http://schemas.microsoft.com/office/drawing/2014/main" id="{08F2D25D-7D76-C8AD-9763-3547569CF6E9}"/>
              </a:ext>
            </a:extLst>
          </p:cNvPr>
          <p:cNvGraphicFramePr>
            <a:graphicFrameLocks noGrp="1"/>
          </p:cNvGraphicFramePr>
          <p:nvPr>
            <p:extLst>
              <p:ext uri="{D42A27DB-BD31-4B8C-83A1-F6EECF244321}">
                <p14:modId xmlns:p14="http://schemas.microsoft.com/office/powerpoint/2010/main" val="2519460106"/>
              </p:ext>
            </p:extLst>
          </p:nvPr>
        </p:nvGraphicFramePr>
        <p:xfrm>
          <a:off x="6921662" y="811472"/>
          <a:ext cx="4791918" cy="4759173"/>
        </p:xfrm>
        <a:graphic>
          <a:graphicData uri="http://schemas.openxmlformats.org/drawingml/2006/table">
            <a:tbl>
              <a:tblPr>
                <a:tableStyleId>{5C22544A-7EE6-4342-B048-85BDC9FD1C3A}</a:tableStyleId>
              </a:tblPr>
              <a:tblGrid>
                <a:gridCol w="753315">
                  <a:extLst>
                    <a:ext uri="{9D8B030D-6E8A-4147-A177-3AD203B41FA5}">
                      <a16:colId xmlns:a16="http://schemas.microsoft.com/office/drawing/2014/main" val="745148256"/>
                    </a:ext>
                  </a:extLst>
                </a:gridCol>
                <a:gridCol w="4038603">
                  <a:extLst>
                    <a:ext uri="{9D8B030D-6E8A-4147-A177-3AD203B41FA5}">
                      <a16:colId xmlns:a16="http://schemas.microsoft.com/office/drawing/2014/main" val="4280729167"/>
                    </a:ext>
                  </a:extLst>
                </a:gridCol>
              </a:tblGrid>
              <a:tr h="381573">
                <a:tc>
                  <a:txBody>
                    <a:bodyPr/>
                    <a:lstStyle/>
                    <a:p>
                      <a:pPr algn="ctr" fontAlgn="b"/>
                      <a:r>
                        <a:rPr lang="en-GB" sz="1400" b="1" u="none" strike="noStrike" dirty="0">
                          <a:effectLst/>
                        </a:rPr>
                        <a:t>TRL LEVEL</a:t>
                      </a:r>
                      <a:endParaRPr lang="en-GB" sz="1400" b="1" i="0" u="none" strike="noStrike" dirty="0">
                        <a:solidFill>
                          <a:srgbClr val="FFFFFF"/>
                        </a:solidFill>
                        <a:effectLst/>
                        <a:latin typeface="Aptos Narrow" panose="020B0004020202020204" pitchFamily="34" charset="0"/>
                      </a:endParaRPr>
                    </a:p>
                  </a:txBody>
                  <a:tcPr marL="8676" marR="8676" marT="8676" marB="0" anchor="b"/>
                </a:tc>
                <a:tc>
                  <a:txBody>
                    <a:bodyPr/>
                    <a:lstStyle/>
                    <a:p>
                      <a:pPr algn="ctr" fontAlgn="ctr"/>
                      <a:r>
                        <a:rPr lang="en-GB" sz="1400" b="1" u="none" strike="noStrike" dirty="0">
                          <a:effectLst/>
                        </a:rPr>
                        <a:t>TRL Description</a:t>
                      </a:r>
                      <a:endParaRPr lang="en-GB" sz="1400" b="1" i="0" u="none" strike="noStrike" dirty="0">
                        <a:solidFill>
                          <a:srgbClr val="FFFFFF"/>
                        </a:solidFill>
                        <a:effectLst/>
                        <a:latin typeface="Aptos Narrow" panose="020B0004020202020204" pitchFamily="34" charset="0"/>
                      </a:endParaRPr>
                    </a:p>
                  </a:txBody>
                  <a:tcPr marL="8676" marR="8676" marT="8676" marB="0" anchor="ctr"/>
                </a:tc>
                <a:extLst>
                  <a:ext uri="{0D108BD9-81ED-4DB2-BD59-A6C34878D82A}">
                    <a16:rowId xmlns:a16="http://schemas.microsoft.com/office/drawing/2014/main" val="4082458884"/>
                  </a:ext>
                </a:extLst>
              </a:tr>
              <a:tr h="450942">
                <a:tc>
                  <a:txBody>
                    <a:bodyPr/>
                    <a:lstStyle/>
                    <a:p>
                      <a:pPr algn="ctr" fontAlgn="b"/>
                      <a:r>
                        <a:rPr lang="en-GB" sz="1200" u="none" strike="noStrike" dirty="0">
                          <a:effectLst/>
                        </a:rPr>
                        <a:t>TRL 1</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Basic principles observed – Scientific research begins to be translated into applied research and development (R&amp;D).</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3044451045"/>
                  </a:ext>
                </a:extLst>
              </a:tr>
              <a:tr h="450942">
                <a:tc>
                  <a:txBody>
                    <a:bodyPr/>
                    <a:lstStyle/>
                    <a:p>
                      <a:pPr algn="ctr" fontAlgn="b"/>
                      <a:r>
                        <a:rPr lang="en-GB" sz="1200" u="none" strike="noStrike" dirty="0">
                          <a:effectLst/>
                        </a:rPr>
                        <a:t>TRL 2</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Technology concept formulated – The basic principles are explored and practical applications are identified.</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617262157"/>
                  </a:ext>
                </a:extLst>
              </a:tr>
              <a:tr h="450942">
                <a:tc>
                  <a:txBody>
                    <a:bodyPr/>
                    <a:lstStyle/>
                    <a:p>
                      <a:pPr algn="ctr" fontAlgn="b"/>
                      <a:r>
                        <a:rPr lang="en-GB" sz="1200" u="none" strike="noStrike" dirty="0">
                          <a:effectLst/>
                        </a:rPr>
                        <a:t>TRL 3</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dirty="0">
                          <a:effectLst/>
                        </a:rPr>
                        <a:t>Experimental proof of concept – Active R&amp;D is initiated, including analytical and laboratory studies to validate predictions.</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68993721"/>
                  </a:ext>
                </a:extLst>
              </a:tr>
              <a:tr h="450942">
                <a:tc>
                  <a:txBody>
                    <a:bodyPr/>
                    <a:lstStyle/>
                    <a:p>
                      <a:pPr algn="ctr" fontAlgn="b"/>
                      <a:r>
                        <a:rPr lang="en-GB" sz="1200" u="none" strike="noStrike" dirty="0">
                          <a:effectLst/>
                        </a:rPr>
                        <a:t>TRL 4</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validated in lab – Basic technological components are integrated to establish that they work together.</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442551653"/>
                  </a:ext>
                </a:extLst>
              </a:tr>
              <a:tr h="450942">
                <a:tc>
                  <a:txBody>
                    <a:bodyPr/>
                    <a:lstStyle/>
                    <a:p>
                      <a:pPr algn="ctr" fontAlgn="b"/>
                      <a:r>
                        <a:rPr lang="en-GB" sz="1200" u="none" strike="noStrike" dirty="0">
                          <a:effectLst/>
                        </a:rPr>
                        <a:t>TRL 5</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dirty="0">
                          <a:effectLst/>
                        </a:rPr>
                        <a:t>Technology validated in relevant environment – The technology is tested in a simulated or relevant environment</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535511024"/>
                  </a:ext>
                </a:extLst>
              </a:tr>
              <a:tr h="450942">
                <a:tc>
                  <a:txBody>
                    <a:bodyPr/>
                    <a:lstStyle/>
                    <a:p>
                      <a:pPr algn="ctr" fontAlgn="b"/>
                      <a:r>
                        <a:rPr lang="en-GB" sz="1200" u="none" strike="noStrike" dirty="0">
                          <a:effectLst/>
                        </a:rPr>
                        <a:t>TRL 6</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demonstrated in relevant environment – A prototype system is tested in an environment similar to the operational one.</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791023230"/>
                  </a:ext>
                </a:extLst>
              </a:tr>
              <a:tr h="450942">
                <a:tc>
                  <a:txBody>
                    <a:bodyPr/>
                    <a:lstStyle/>
                    <a:p>
                      <a:pPr algn="ctr" fontAlgn="b"/>
                      <a:r>
                        <a:rPr lang="en-GB" sz="1200" u="none" strike="noStrike" dirty="0">
                          <a:effectLst/>
                        </a:rPr>
                        <a:t>TRL 7</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System prototype demonstration in operational environment – A working prototype is demonstrated in a real operational setting.</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22288157"/>
                  </a:ext>
                </a:extLst>
              </a:tr>
              <a:tr h="450942">
                <a:tc>
                  <a:txBody>
                    <a:bodyPr/>
                    <a:lstStyle/>
                    <a:p>
                      <a:pPr algn="ctr" fontAlgn="b"/>
                      <a:r>
                        <a:rPr lang="en-GB" sz="1200" u="none" strike="noStrike" dirty="0">
                          <a:effectLst/>
                        </a:rPr>
                        <a:t>TRL 8</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System complete and qualified – The technology is proven to work in its final form and under expected conditions.</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256220620"/>
                  </a:ext>
                </a:extLst>
              </a:tr>
              <a:tr h="450942">
                <a:tc>
                  <a:txBody>
                    <a:bodyPr/>
                    <a:lstStyle/>
                    <a:p>
                      <a:pPr algn="ctr" fontAlgn="b"/>
                      <a:r>
                        <a:rPr lang="en-GB" sz="1200" u="none" strike="noStrike" dirty="0">
                          <a:effectLst/>
                        </a:rPr>
                        <a:t>TRL 9</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dirty="0">
                          <a:effectLst/>
                        </a:rPr>
                        <a:t>Actual system proven in operational environment – The technology is fully commercialized and operational in its intended setting.</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794255169"/>
                  </a:ext>
                </a:extLst>
              </a:tr>
            </a:tbl>
          </a:graphicData>
        </a:graphic>
      </p:graphicFrame>
      <p:sp>
        <p:nvSpPr>
          <p:cNvPr id="4" name="TextBox 3">
            <a:extLst>
              <a:ext uri="{FF2B5EF4-FFF2-40B4-BE49-F238E27FC236}">
                <a16:creationId xmlns:a16="http://schemas.microsoft.com/office/drawing/2014/main" id="{53846875-FD88-202C-35D5-C9A68C1858F0}"/>
              </a:ext>
            </a:extLst>
          </p:cNvPr>
          <p:cNvSpPr txBox="1"/>
          <p:nvPr/>
        </p:nvSpPr>
        <p:spPr>
          <a:xfrm>
            <a:off x="70757" y="5631029"/>
            <a:ext cx="12050486" cy="830997"/>
          </a:xfrm>
          <a:prstGeom prst="rect">
            <a:avLst/>
          </a:prstGeom>
          <a:noFill/>
        </p:spPr>
        <p:txBody>
          <a:bodyPr wrap="square">
            <a:spAutoFit/>
          </a:bodyPr>
          <a:lstStyle/>
          <a:p>
            <a:pPr algn="just"/>
            <a:r>
              <a:rPr lang="en-IT" sz="1600" dirty="0"/>
              <a:t>Two dedicated test facilities, SPARC_LAB and PLASMA_LAB, are actively supporting the development and validation of plasma acceleration concepts, while the TeX facility is dedicated to high power testing of X-band performance.  Achieving a Technology Readiness Level (TRL) above 7 for these subsystems will only be possible following the successful construction and operation of the EuPRAXIA@SPARC_LAB facility.</a:t>
            </a:r>
          </a:p>
        </p:txBody>
      </p:sp>
    </p:spTree>
    <p:extLst>
      <p:ext uri="{BB962C8B-B14F-4D97-AF65-F5344CB8AC3E}">
        <p14:creationId xmlns:p14="http://schemas.microsoft.com/office/powerpoint/2010/main" val="3031929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81544-BCA5-392E-B0FB-FCC7C7E744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6C026B-24E2-5036-DCF3-3406BDB6F4C1}"/>
              </a:ext>
            </a:extLst>
          </p:cNvPr>
          <p:cNvSpPr>
            <a:spLocks noGrp="1"/>
          </p:cNvSpPr>
          <p:nvPr>
            <p:ph type="title"/>
          </p:nvPr>
        </p:nvSpPr>
        <p:spPr/>
        <p:txBody>
          <a:bodyPr>
            <a:normAutofit/>
          </a:bodyPr>
          <a:lstStyle/>
          <a:p>
            <a:r>
              <a:rPr lang="en-IT" sz="3200" dirty="0">
                <a:latin typeface="+mn-lt"/>
              </a:rPr>
              <a:t>The Building</a:t>
            </a:r>
          </a:p>
        </p:txBody>
      </p:sp>
      <p:pic>
        <p:nvPicPr>
          <p:cNvPr id="5" name="Picture 4" descr="A collage of a building and a map&#10;&#10;AI-generated content may be incorrect.">
            <a:extLst>
              <a:ext uri="{FF2B5EF4-FFF2-40B4-BE49-F238E27FC236}">
                <a16:creationId xmlns:a16="http://schemas.microsoft.com/office/drawing/2014/main" id="{85EB7854-1681-BC35-190D-430E331DE6A6}"/>
              </a:ext>
            </a:extLst>
          </p:cNvPr>
          <p:cNvPicPr>
            <a:picLocks noChangeAspect="1"/>
          </p:cNvPicPr>
          <p:nvPr/>
        </p:nvPicPr>
        <p:blipFill rotWithShape="1">
          <a:blip r:embed="rId2"/>
          <a:srcRect b="-430"/>
          <a:stretch/>
        </p:blipFill>
        <p:spPr bwMode="auto">
          <a:xfrm>
            <a:off x="482071" y="1053377"/>
            <a:ext cx="5171440" cy="530771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0C47C00-3A86-11AE-8B45-47EFADA805B9}"/>
              </a:ext>
            </a:extLst>
          </p:cNvPr>
          <p:cNvSpPr txBox="1"/>
          <p:nvPr/>
        </p:nvSpPr>
        <p:spPr>
          <a:xfrm>
            <a:off x="5851566" y="1022831"/>
            <a:ext cx="6097978" cy="1846659"/>
          </a:xfrm>
          <a:prstGeom prst="rect">
            <a:avLst/>
          </a:prstGeom>
          <a:noFill/>
        </p:spPr>
        <p:txBody>
          <a:bodyPr wrap="square">
            <a:spAutoFit/>
          </a:bodyPr>
          <a:lstStyle/>
          <a:p>
            <a:pPr algn="just"/>
            <a:r>
              <a:rPr lang="en-IT" dirty="0"/>
              <a:t>The </a:t>
            </a:r>
            <a:r>
              <a:rPr lang="en-IT" b="1" dirty="0"/>
              <a:t>maximum expected power demand </a:t>
            </a:r>
            <a:r>
              <a:rPr lang="en-IT" dirty="0"/>
              <a:t>of the project, used for the electrical installation design, </a:t>
            </a:r>
            <a:r>
              <a:rPr lang="en-IT" b="1" dirty="0"/>
              <a:t>is about 2.8 MVA </a:t>
            </a:r>
            <a:r>
              <a:rPr lang="en-IT" dirty="0"/>
              <a:t>for all the site. </a:t>
            </a:r>
          </a:p>
          <a:p>
            <a:r>
              <a:rPr lang="en-GB" dirty="0"/>
              <a:t>The </a:t>
            </a:r>
            <a:r>
              <a:rPr lang="en-GB" b="1" dirty="0"/>
              <a:t>expected power consumption </a:t>
            </a:r>
            <a:r>
              <a:rPr lang="en-GB" dirty="0"/>
              <a:t>for the AQUA operation at 100 Hz repetition rate, delivering up to 1.2 GeV electron beams </a:t>
            </a:r>
            <a:r>
              <a:rPr lang="en-GB" b="1" dirty="0"/>
              <a:t>is 1.32 MW</a:t>
            </a:r>
            <a:endParaRPr lang="en-IT" b="1" dirty="0"/>
          </a:p>
        </p:txBody>
      </p:sp>
      <p:graphicFrame>
        <p:nvGraphicFramePr>
          <p:cNvPr id="9" name="Table 8">
            <a:extLst>
              <a:ext uri="{FF2B5EF4-FFF2-40B4-BE49-F238E27FC236}">
                <a16:creationId xmlns:a16="http://schemas.microsoft.com/office/drawing/2014/main" id="{86525E8F-03F7-7156-EEC2-EAB62AEAD162}"/>
              </a:ext>
            </a:extLst>
          </p:cNvPr>
          <p:cNvGraphicFramePr>
            <a:graphicFrameLocks noGrp="1"/>
          </p:cNvGraphicFramePr>
          <p:nvPr>
            <p:extLst>
              <p:ext uri="{D42A27DB-BD31-4B8C-83A1-F6EECF244321}">
                <p14:modId xmlns:p14="http://schemas.microsoft.com/office/powerpoint/2010/main" val="1866503667"/>
              </p:ext>
            </p:extLst>
          </p:nvPr>
        </p:nvGraphicFramePr>
        <p:xfrm>
          <a:off x="6596742" y="3088278"/>
          <a:ext cx="4607626" cy="3017520"/>
        </p:xfrm>
        <a:graphic>
          <a:graphicData uri="http://schemas.openxmlformats.org/drawingml/2006/table">
            <a:tbl>
              <a:tblPr firstRow="1" firstCol="1" bandRow="1">
                <a:tableStyleId>{5C22544A-7EE6-4342-B048-85BDC9FD1C3A}</a:tableStyleId>
              </a:tblPr>
              <a:tblGrid>
                <a:gridCol w="2651381">
                  <a:extLst>
                    <a:ext uri="{9D8B030D-6E8A-4147-A177-3AD203B41FA5}">
                      <a16:colId xmlns:a16="http://schemas.microsoft.com/office/drawing/2014/main" val="1332912775"/>
                    </a:ext>
                  </a:extLst>
                </a:gridCol>
                <a:gridCol w="1956245">
                  <a:extLst>
                    <a:ext uri="{9D8B030D-6E8A-4147-A177-3AD203B41FA5}">
                      <a16:colId xmlns:a16="http://schemas.microsoft.com/office/drawing/2014/main" val="2749384792"/>
                    </a:ext>
                  </a:extLst>
                </a:gridCol>
              </a:tblGrid>
              <a:tr h="111013">
                <a:tc>
                  <a:txBody>
                    <a:bodyPr/>
                    <a:lstStyle/>
                    <a:p>
                      <a:pPr algn="ctr"/>
                      <a:r>
                        <a:rPr lang="en-US" sz="1800">
                          <a:effectLst/>
                        </a:rPr>
                        <a:t>Electrical loads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kW</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08025867"/>
                  </a:ext>
                </a:extLst>
              </a:tr>
              <a:tr h="190500">
                <a:tc>
                  <a:txBody>
                    <a:bodyPr/>
                    <a:lstStyle/>
                    <a:p>
                      <a:pPr algn="ctr"/>
                      <a:r>
                        <a:rPr lang="en-US" sz="1800" dirty="0">
                          <a:effectLst/>
                        </a:rPr>
                        <a:t>RF Modulators</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575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2161329"/>
                  </a:ext>
                </a:extLst>
              </a:tr>
              <a:tr h="190500">
                <a:tc>
                  <a:txBody>
                    <a:bodyPr/>
                    <a:lstStyle/>
                    <a:p>
                      <a:pPr algn="ctr"/>
                      <a:r>
                        <a:rPr lang="en-US" sz="1800">
                          <a:effectLst/>
                        </a:rPr>
                        <a:t>Magnet PSU</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360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1849080"/>
                  </a:ext>
                </a:extLst>
              </a:tr>
              <a:tr h="190500">
                <a:tc>
                  <a:txBody>
                    <a:bodyPr/>
                    <a:lstStyle/>
                    <a:p>
                      <a:pPr algn="ctr"/>
                      <a:r>
                        <a:rPr lang="en-US" sz="1800">
                          <a:effectLst/>
                        </a:rPr>
                        <a:t>Laser</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68209497"/>
                  </a:ext>
                </a:extLst>
              </a:tr>
              <a:tr h="190500">
                <a:tc>
                  <a:txBody>
                    <a:bodyPr/>
                    <a:lstStyle/>
                    <a:p>
                      <a:pPr algn="ctr"/>
                      <a:r>
                        <a:rPr lang="en-US" sz="1800">
                          <a:effectLst/>
                        </a:rPr>
                        <a:t>Experimental users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8584143"/>
                  </a:ext>
                </a:extLst>
              </a:tr>
              <a:tr h="190500">
                <a:tc>
                  <a:txBody>
                    <a:bodyPr/>
                    <a:lstStyle/>
                    <a:p>
                      <a:pPr algn="ctr"/>
                      <a:r>
                        <a:rPr lang="en-US" sz="1800" dirty="0">
                          <a:effectLst/>
                        </a:rPr>
                        <a:t>Vacuum, electronics and controls</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30</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6137789"/>
                  </a:ext>
                </a:extLst>
              </a:tr>
              <a:tr h="190500">
                <a:tc>
                  <a:txBody>
                    <a:bodyPr/>
                    <a:lstStyle/>
                    <a:p>
                      <a:pPr algn="ctr"/>
                      <a:r>
                        <a:rPr lang="en-US" sz="1800">
                          <a:effectLst/>
                        </a:rPr>
                        <a:t>Cooling magnet + RF</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180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9407728"/>
                  </a:ext>
                </a:extLst>
              </a:tr>
              <a:tr h="190500">
                <a:tc>
                  <a:txBody>
                    <a:bodyPr/>
                    <a:lstStyle/>
                    <a:p>
                      <a:pPr algn="ctr"/>
                      <a:r>
                        <a:rPr lang="en-US" sz="1800">
                          <a:effectLst/>
                        </a:rPr>
                        <a:t>HVAC</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150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6694413"/>
                  </a:ext>
                </a:extLst>
              </a:tr>
              <a:tr h="190500">
                <a:tc>
                  <a:txBody>
                    <a:bodyPr/>
                    <a:lstStyle/>
                    <a:p>
                      <a:pPr algn="ctr"/>
                      <a:r>
                        <a:rPr lang="en-US" sz="1800">
                          <a:effectLst/>
                        </a:rPr>
                        <a:t>Total Expected power consumption</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1320</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8156547"/>
                  </a:ext>
                </a:extLst>
              </a:tr>
            </a:tbl>
          </a:graphicData>
        </a:graphic>
      </p:graphicFrame>
    </p:spTree>
    <p:extLst>
      <p:ext uri="{BB962C8B-B14F-4D97-AF65-F5344CB8AC3E}">
        <p14:creationId xmlns:p14="http://schemas.microsoft.com/office/powerpoint/2010/main" val="1915803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F29B93-3003-9226-E7A7-C995153CC2E7}"/>
              </a:ext>
            </a:extLst>
          </p:cNvPr>
          <p:cNvSpPr>
            <a:spLocks noGrp="1"/>
          </p:cNvSpPr>
          <p:nvPr>
            <p:ph type="title"/>
          </p:nvPr>
        </p:nvSpPr>
        <p:spPr/>
        <p:txBody>
          <a:bodyPr>
            <a:normAutofit/>
          </a:bodyPr>
          <a:lstStyle/>
          <a:p>
            <a:r>
              <a:rPr lang="en-GB" sz="3200" dirty="0">
                <a:latin typeface="+mn-lt"/>
              </a:rPr>
              <a:t>The Photoinjector</a:t>
            </a:r>
          </a:p>
        </p:txBody>
      </p:sp>
      <p:pic>
        <p:nvPicPr>
          <p:cNvPr id="5" name="Picture 4">
            <a:extLst>
              <a:ext uri="{FF2B5EF4-FFF2-40B4-BE49-F238E27FC236}">
                <a16:creationId xmlns:a16="http://schemas.microsoft.com/office/drawing/2014/main" id="{850A1D0E-F4F9-2D43-A7C8-7C894B801030}"/>
              </a:ext>
            </a:extLst>
          </p:cNvPr>
          <p:cNvPicPr>
            <a:picLocks noChangeAspect="1"/>
          </p:cNvPicPr>
          <p:nvPr/>
        </p:nvPicPr>
        <p:blipFill>
          <a:blip r:embed="rId2"/>
          <a:srcRect l="8434" r="10123"/>
          <a:stretch/>
        </p:blipFill>
        <p:spPr>
          <a:xfrm>
            <a:off x="1826078" y="900356"/>
            <a:ext cx="3248335" cy="2414827"/>
          </a:xfrm>
          <a:prstGeom prst="rect">
            <a:avLst/>
          </a:prstGeom>
        </p:spPr>
      </p:pic>
      <p:pic>
        <p:nvPicPr>
          <p:cNvPr id="6" name="Picture 5">
            <a:extLst>
              <a:ext uri="{FF2B5EF4-FFF2-40B4-BE49-F238E27FC236}">
                <a16:creationId xmlns:a16="http://schemas.microsoft.com/office/drawing/2014/main" id="{31D0A4B0-F31B-5AB0-489B-AA640EC7B489}"/>
              </a:ext>
            </a:extLst>
          </p:cNvPr>
          <p:cNvPicPr>
            <a:picLocks noChangeAspect="1"/>
          </p:cNvPicPr>
          <p:nvPr/>
        </p:nvPicPr>
        <p:blipFill>
          <a:blip r:embed="rId3"/>
          <a:stretch>
            <a:fillRect/>
          </a:stretch>
        </p:blipFill>
        <p:spPr>
          <a:xfrm>
            <a:off x="7333280" y="900356"/>
            <a:ext cx="4635500" cy="2374900"/>
          </a:xfrm>
          <a:prstGeom prst="rect">
            <a:avLst/>
          </a:prstGeom>
        </p:spPr>
      </p:pic>
      <p:pic>
        <p:nvPicPr>
          <p:cNvPr id="7" name="Picture 6">
            <a:extLst>
              <a:ext uri="{FF2B5EF4-FFF2-40B4-BE49-F238E27FC236}">
                <a16:creationId xmlns:a16="http://schemas.microsoft.com/office/drawing/2014/main" id="{9DE6749C-D78A-1F95-178E-BCB9DE4D2F91}"/>
              </a:ext>
            </a:extLst>
          </p:cNvPr>
          <p:cNvPicPr>
            <a:picLocks noChangeAspect="1"/>
          </p:cNvPicPr>
          <p:nvPr/>
        </p:nvPicPr>
        <p:blipFill>
          <a:blip r:embed="rId4"/>
          <a:stretch>
            <a:fillRect/>
          </a:stretch>
        </p:blipFill>
        <p:spPr>
          <a:xfrm>
            <a:off x="7161830" y="3420317"/>
            <a:ext cx="4978400" cy="3022600"/>
          </a:xfrm>
          <a:prstGeom prst="rect">
            <a:avLst/>
          </a:prstGeom>
        </p:spPr>
      </p:pic>
      <p:pic>
        <p:nvPicPr>
          <p:cNvPr id="8" name="Picture 7">
            <a:extLst>
              <a:ext uri="{FF2B5EF4-FFF2-40B4-BE49-F238E27FC236}">
                <a16:creationId xmlns:a16="http://schemas.microsoft.com/office/drawing/2014/main" id="{4C11D70D-89F1-F1F4-07F4-920C738546AB}"/>
              </a:ext>
            </a:extLst>
          </p:cNvPr>
          <p:cNvPicPr>
            <a:picLocks noChangeAspect="1"/>
          </p:cNvPicPr>
          <p:nvPr/>
        </p:nvPicPr>
        <p:blipFill>
          <a:blip r:embed="rId5"/>
          <a:stretch>
            <a:fillRect/>
          </a:stretch>
        </p:blipFill>
        <p:spPr>
          <a:xfrm>
            <a:off x="51770" y="3429000"/>
            <a:ext cx="7065818" cy="3005235"/>
          </a:xfrm>
          <a:prstGeom prst="rect">
            <a:avLst/>
          </a:prstGeom>
        </p:spPr>
      </p:pic>
    </p:spTree>
    <p:extLst>
      <p:ext uri="{BB962C8B-B14F-4D97-AF65-F5344CB8AC3E}">
        <p14:creationId xmlns:p14="http://schemas.microsoft.com/office/powerpoint/2010/main" val="894041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3A2145-2BEA-213E-61DB-6EA9C985BA7D}"/>
              </a:ext>
            </a:extLst>
          </p:cNvPr>
          <p:cNvSpPr>
            <a:spLocks noGrp="1"/>
          </p:cNvSpPr>
          <p:nvPr>
            <p:ph idx="1"/>
          </p:nvPr>
        </p:nvSpPr>
        <p:spPr/>
        <p:txBody>
          <a:bodyPr>
            <a:normAutofit fontScale="92500" lnSpcReduction="10000"/>
          </a:bodyPr>
          <a:lstStyle/>
          <a:p>
            <a:r>
              <a:rPr lang="en-GB" sz="1800" dirty="0">
                <a:effectLst/>
                <a:latin typeface="Times New Roman" panose="02020603050405020304" pitchFamily="18" charset="0"/>
                <a:cs typeface="Calibri" panose="020F0502020204030204" pitchFamily="34" charset="0"/>
              </a:rPr>
              <a:t>Eupraxia as R&amp;D “revolution” of the acceleration efficiency -&gt; Gallo ?</a:t>
            </a:r>
            <a:br>
              <a:rPr lang="en-GB" sz="1800" dirty="0">
                <a:effectLst/>
                <a:latin typeface="Times New Roman" panose="02020603050405020304" pitchFamily="18" charset="0"/>
                <a:cs typeface="Calibri" panose="020F0502020204030204" pitchFamily="34" charset="0"/>
              </a:rPr>
            </a:br>
            <a:endParaRPr lang="en-GB" sz="1800" dirty="0">
              <a:effectLst/>
              <a:latin typeface="Times New Roman" panose="02020603050405020304" pitchFamily="18" charset="0"/>
              <a:cs typeface="Calibri" panose="020F0502020204030204" pitchFamily="34" charset="0"/>
            </a:endParaRPr>
          </a:p>
          <a:p>
            <a:r>
              <a:rPr lang="en-GB" dirty="0">
                <a:effectLst/>
                <a:cs typeface="Calibri" panose="020F0502020204030204" pitchFamily="34" charset="0"/>
              </a:rPr>
              <a:t>2.</a:t>
            </a:r>
            <a:r>
              <a:rPr lang="en-GB" sz="1800" dirty="0">
                <a:effectLst/>
                <a:latin typeface="Times New Roman" panose="02020603050405020304" pitchFamily="18" charset="0"/>
                <a:cs typeface="Calibri" panose="020F0502020204030204" pitchFamily="34" charset="0"/>
              </a:rPr>
              <a:t>       </a:t>
            </a:r>
            <a:r>
              <a:rPr lang="en-GB" dirty="0"/>
              <a:t>LNF campus greening strategies -&gt; Ricci</a:t>
            </a:r>
            <a:br>
              <a:rPr lang="en-GB" dirty="0"/>
            </a:br>
            <a:br>
              <a:rPr lang="en-GB" dirty="0"/>
            </a:br>
            <a:r>
              <a:rPr lang="en-GB" dirty="0">
                <a:effectLst/>
                <a:cs typeface="Calibri" panose="020F0502020204030204" pitchFamily="34" charset="0"/>
              </a:rPr>
              <a:t>3.</a:t>
            </a:r>
            <a:r>
              <a:rPr lang="en-GB" sz="1800" dirty="0">
                <a:effectLst/>
                <a:latin typeface="Times New Roman" panose="02020603050405020304" pitchFamily="18" charset="0"/>
                <a:cs typeface="Calibri" panose="020F0502020204030204" pitchFamily="34" charset="0"/>
              </a:rPr>
              <a:t>       </a:t>
            </a:r>
            <a:r>
              <a:rPr lang="en-GB" dirty="0"/>
              <a:t>Sustainability Regulation and duties -&gt; Ricci &amp;C</a:t>
            </a:r>
            <a:br>
              <a:rPr lang="en-GB" dirty="0"/>
            </a:br>
            <a:br>
              <a:rPr lang="en-GB" dirty="0"/>
            </a:br>
            <a:r>
              <a:rPr lang="en-GB" dirty="0">
                <a:effectLst/>
                <a:cs typeface="Calibri" panose="020F0502020204030204" pitchFamily="34" charset="0"/>
              </a:rPr>
              <a:t>4.</a:t>
            </a:r>
            <a:r>
              <a:rPr lang="en-GB" sz="1800" dirty="0">
                <a:effectLst/>
                <a:latin typeface="Times New Roman" panose="02020603050405020304" pitchFamily="18" charset="0"/>
                <a:cs typeface="Calibri" panose="020F0502020204030204" pitchFamily="34" charset="0"/>
              </a:rPr>
              <a:t>       </a:t>
            </a:r>
            <a:r>
              <a:rPr lang="en-GB" dirty="0"/>
              <a:t>Building -&gt; </a:t>
            </a:r>
            <a:r>
              <a:rPr lang="en-GB" dirty="0" err="1"/>
              <a:t>Incremona</a:t>
            </a:r>
            <a:r>
              <a:rPr lang="en-GB" dirty="0"/>
              <a:t> (da </a:t>
            </a:r>
            <a:r>
              <a:rPr lang="en-GB" dirty="0" err="1"/>
              <a:t>progetto</a:t>
            </a:r>
            <a:r>
              <a:rPr lang="en-GB" dirty="0"/>
              <a:t>)</a:t>
            </a:r>
            <a:br>
              <a:rPr lang="en-GB" dirty="0"/>
            </a:br>
            <a:br>
              <a:rPr lang="en-GB" dirty="0"/>
            </a:br>
            <a:r>
              <a:rPr lang="en-GB" dirty="0">
                <a:effectLst/>
                <a:cs typeface="Calibri" panose="020F0502020204030204" pitchFamily="34" charset="0"/>
              </a:rPr>
              <a:t>5.</a:t>
            </a:r>
            <a:r>
              <a:rPr lang="en-GB" sz="1800" dirty="0">
                <a:effectLst/>
                <a:latin typeface="Times New Roman" panose="02020603050405020304" pitchFamily="18" charset="0"/>
                <a:cs typeface="Calibri" panose="020F0502020204030204" pitchFamily="34" charset="0"/>
              </a:rPr>
              <a:t>       </a:t>
            </a:r>
            <a:r>
              <a:rPr lang="en-GB" dirty="0"/>
              <a:t>HVAC-&gt; </a:t>
            </a:r>
            <a:r>
              <a:rPr lang="en-GB" dirty="0" err="1"/>
              <a:t>Cianfrini</a:t>
            </a:r>
            <a:r>
              <a:rPr lang="en-GB" dirty="0"/>
              <a:t>/</a:t>
            </a:r>
            <a:r>
              <a:rPr lang="en-GB" dirty="0" err="1"/>
              <a:t>Cantarella</a:t>
            </a:r>
            <a:br>
              <a:rPr lang="en-GB" dirty="0"/>
            </a:br>
            <a:br>
              <a:rPr lang="en-GB" dirty="0"/>
            </a:br>
            <a:r>
              <a:rPr lang="en-GB" dirty="0">
                <a:effectLst/>
                <a:cs typeface="Calibri" panose="020F0502020204030204" pitchFamily="34" charset="0"/>
              </a:rPr>
              <a:t>6.</a:t>
            </a:r>
            <a:r>
              <a:rPr lang="en-GB" sz="1800" dirty="0">
                <a:effectLst/>
                <a:latin typeface="Times New Roman" panose="02020603050405020304" pitchFamily="18" charset="0"/>
                <a:cs typeface="Calibri" panose="020F0502020204030204" pitchFamily="34" charset="0"/>
              </a:rPr>
              <a:t>       </a:t>
            </a:r>
            <a:r>
              <a:rPr lang="en-GB" dirty="0"/>
              <a:t>Process cooling -&gt; </a:t>
            </a:r>
            <a:r>
              <a:rPr lang="en-GB" dirty="0" err="1"/>
              <a:t>Luminati</a:t>
            </a:r>
            <a:r>
              <a:rPr lang="en-GB" dirty="0"/>
              <a:t>/</a:t>
            </a:r>
            <a:r>
              <a:rPr lang="en-GB" dirty="0" err="1"/>
              <a:t>CianfriniCantarella</a:t>
            </a:r>
            <a:r>
              <a:rPr lang="en-GB" dirty="0"/>
              <a:t> </a:t>
            </a:r>
            <a:br>
              <a:rPr lang="en-GB" dirty="0"/>
            </a:br>
            <a:br>
              <a:rPr lang="en-GB" dirty="0"/>
            </a:br>
            <a:r>
              <a:rPr lang="en-GB" dirty="0">
                <a:effectLst/>
                <a:cs typeface="Calibri" panose="020F0502020204030204" pitchFamily="34" charset="0"/>
              </a:rPr>
              <a:t>7.</a:t>
            </a:r>
            <a:r>
              <a:rPr lang="en-GB" sz="1800" dirty="0">
                <a:effectLst/>
                <a:latin typeface="Times New Roman" panose="02020603050405020304" pitchFamily="18" charset="0"/>
                <a:cs typeface="Calibri" panose="020F0502020204030204" pitchFamily="34" charset="0"/>
              </a:rPr>
              <a:t>       </a:t>
            </a:r>
            <a:r>
              <a:rPr lang="en-GB" dirty="0"/>
              <a:t>RF (</a:t>
            </a:r>
            <a:r>
              <a:rPr lang="en-GB" dirty="0" err="1"/>
              <a:t>modulatori</a:t>
            </a:r>
            <a:r>
              <a:rPr lang="en-GB" dirty="0"/>
              <a:t>, </a:t>
            </a:r>
            <a:r>
              <a:rPr lang="en-GB" dirty="0" err="1"/>
              <a:t>sezioni</a:t>
            </a:r>
            <a:r>
              <a:rPr lang="en-GB" dirty="0"/>
              <a:t> e guide </a:t>
            </a:r>
            <a:r>
              <a:rPr lang="en-GB" dirty="0" err="1"/>
              <a:t>d'onda</a:t>
            </a:r>
            <a:r>
              <a:rPr lang="en-GB" dirty="0"/>
              <a:t>) -&gt; </a:t>
            </a:r>
            <a:r>
              <a:rPr lang="en-GB" dirty="0" err="1"/>
              <a:t>Cardelli</a:t>
            </a:r>
            <a:r>
              <a:rPr lang="en-GB" dirty="0"/>
              <a:t> +?</a:t>
            </a:r>
            <a:br>
              <a:rPr lang="en-GB" dirty="0"/>
            </a:br>
            <a:br>
              <a:rPr lang="en-GB" dirty="0"/>
            </a:br>
            <a:r>
              <a:rPr lang="en-GB" dirty="0">
                <a:effectLst/>
                <a:cs typeface="Calibri" panose="020F0502020204030204" pitchFamily="34" charset="0"/>
              </a:rPr>
              <a:t>8.</a:t>
            </a:r>
            <a:r>
              <a:rPr lang="en-GB" sz="1800" dirty="0">
                <a:effectLst/>
                <a:latin typeface="Times New Roman" panose="02020603050405020304" pitchFamily="18" charset="0"/>
                <a:cs typeface="Calibri" panose="020F0502020204030204" pitchFamily="34" charset="0"/>
              </a:rPr>
              <a:t>       </a:t>
            </a:r>
            <a:r>
              <a:rPr lang="en-GB" dirty="0"/>
              <a:t>Magnet and PS -&gt; Sabbatini/</a:t>
            </a:r>
            <a:r>
              <a:rPr lang="en-GB" dirty="0" err="1"/>
              <a:t>Vannozzi</a:t>
            </a:r>
            <a:br>
              <a:rPr lang="en-GB" dirty="0"/>
            </a:br>
            <a:br>
              <a:rPr lang="en-GB" dirty="0"/>
            </a:br>
            <a:r>
              <a:rPr lang="en-GB" dirty="0">
                <a:effectLst/>
                <a:cs typeface="Calibri" panose="020F0502020204030204" pitchFamily="34" charset="0"/>
              </a:rPr>
              <a:t>9.</a:t>
            </a:r>
            <a:r>
              <a:rPr lang="en-GB" sz="1800" dirty="0">
                <a:effectLst/>
                <a:latin typeface="Times New Roman" panose="02020603050405020304" pitchFamily="18" charset="0"/>
                <a:cs typeface="Calibri" panose="020F0502020204030204" pitchFamily="34" charset="0"/>
              </a:rPr>
              <a:t>       </a:t>
            </a:r>
            <a:r>
              <a:rPr lang="en-GB" dirty="0"/>
              <a:t>Water management: DT (da </a:t>
            </a:r>
            <a:r>
              <a:rPr lang="en-GB" dirty="0" err="1"/>
              <a:t>progetto</a:t>
            </a:r>
            <a:r>
              <a:rPr lang="en-GB" dirty="0"/>
              <a:t>)</a:t>
            </a:r>
            <a:br>
              <a:rPr lang="en-GB" dirty="0"/>
            </a:br>
            <a:r>
              <a:rPr lang="en-GB" dirty="0">
                <a:effectLst/>
                <a:cs typeface="Calibri" panose="020F0502020204030204" pitchFamily="34" charset="0"/>
              </a:rPr>
              <a:t>10.</a:t>
            </a:r>
            <a:r>
              <a:rPr lang="en-GB" sz="1800" dirty="0">
                <a:effectLst/>
                <a:latin typeface="Times New Roman" panose="02020603050405020304" pitchFamily="18" charset="0"/>
                <a:cs typeface="Calibri" panose="020F0502020204030204" pitchFamily="34" charset="0"/>
              </a:rPr>
              <a:t>   </a:t>
            </a:r>
            <a:r>
              <a:rPr lang="en-GB" dirty="0"/>
              <a:t>Waste management </a:t>
            </a:r>
          </a:p>
          <a:p>
            <a:endParaRPr lang="en-IT" dirty="0"/>
          </a:p>
        </p:txBody>
      </p:sp>
      <p:sp>
        <p:nvSpPr>
          <p:cNvPr id="3" name="Title 2">
            <a:extLst>
              <a:ext uri="{FF2B5EF4-FFF2-40B4-BE49-F238E27FC236}">
                <a16:creationId xmlns:a16="http://schemas.microsoft.com/office/drawing/2014/main" id="{00A5D2F8-6B13-17FA-3A52-1ED58ABDC6A7}"/>
              </a:ext>
            </a:extLst>
          </p:cNvPr>
          <p:cNvSpPr>
            <a:spLocks noGrp="1"/>
          </p:cNvSpPr>
          <p:nvPr>
            <p:ph type="title"/>
          </p:nvPr>
        </p:nvSpPr>
        <p:spPr/>
        <p:txBody>
          <a:bodyPr>
            <a:normAutofit/>
          </a:bodyPr>
          <a:lstStyle/>
          <a:p>
            <a:r>
              <a:rPr lang="en-IT" sz="3200" dirty="0">
                <a:latin typeface="+mn-lt"/>
              </a:rPr>
              <a:t>Sustainability</a:t>
            </a:r>
          </a:p>
        </p:txBody>
      </p:sp>
    </p:spTree>
    <p:extLst>
      <p:ext uri="{BB962C8B-B14F-4D97-AF65-F5344CB8AC3E}">
        <p14:creationId xmlns:p14="http://schemas.microsoft.com/office/powerpoint/2010/main" val="1110183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A2E78-BDE5-A560-4B38-34CD6205D04F}"/>
              </a:ext>
            </a:extLst>
          </p:cNvPr>
          <p:cNvSpPr>
            <a:spLocks noGrp="1"/>
          </p:cNvSpPr>
          <p:nvPr>
            <p:ph type="title"/>
          </p:nvPr>
        </p:nvSpPr>
        <p:spPr/>
        <p:txBody>
          <a:bodyPr>
            <a:normAutofit/>
          </a:bodyPr>
          <a:lstStyle/>
          <a:p>
            <a:r>
              <a:rPr lang="en-GB" sz="2800" dirty="0">
                <a:latin typeface="+mn-lt"/>
              </a:rPr>
              <a:t>IX TDR Review Committee Agenda</a:t>
            </a:r>
            <a:r>
              <a:rPr lang="en-IT" sz="2800" dirty="0">
                <a:latin typeface="+mn-lt"/>
              </a:rPr>
              <a:t> – June 2025</a:t>
            </a:r>
          </a:p>
        </p:txBody>
      </p:sp>
      <p:pic>
        <p:nvPicPr>
          <p:cNvPr id="5" name="Picture 4">
            <a:extLst>
              <a:ext uri="{FF2B5EF4-FFF2-40B4-BE49-F238E27FC236}">
                <a16:creationId xmlns:a16="http://schemas.microsoft.com/office/drawing/2014/main" id="{E9259062-56E9-96D8-4B05-374152C199A3}"/>
              </a:ext>
            </a:extLst>
          </p:cNvPr>
          <p:cNvPicPr>
            <a:picLocks noChangeAspect="1"/>
          </p:cNvPicPr>
          <p:nvPr/>
        </p:nvPicPr>
        <p:blipFill>
          <a:blip r:embed="rId2"/>
          <a:srcRect t="34531"/>
          <a:stretch/>
        </p:blipFill>
        <p:spPr>
          <a:xfrm>
            <a:off x="3891914" y="830473"/>
            <a:ext cx="5307762" cy="5588661"/>
          </a:xfrm>
          <a:prstGeom prst="rect">
            <a:avLst/>
          </a:prstGeom>
          <a:ln>
            <a:solidFill>
              <a:schemeClr val="accent1"/>
            </a:solidFill>
          </a:ln>
        </p:spPr>
      </p:pic>
      <p:pic>
        <p:nvPicPr>
          <p:cNvPr id="6" name="Picture 5">
            <a:extLst>
              <a:ext uri="{FF2B5EF4-FFF2-40B4-BE49-F238E27FC236}">
                <a16:creationId xmlns:a16="http://schemas.microsoft.com/office/drawing/2014/main" id="{3B98DC6F-946C-F733-7402-85F121AB7A0B}"/>
              </a:ext>
            </a:extLst>
          </p:cNvPr>
          <p:cNvPicPr>
            <a:picLocks noChangeAspect="1"/>
          </p:cNvPicPr>
          <p:nvPr/>
        </p:nvPicPr>
        <p:blipFill>
          <a:blip r:embed="rId2"/>
          <a:srcRect b="65469"/>
          <a:stretch/>
        </p:blipFill>
        <p:spPr>
          <a:xfrm>
            <a:off x="193489" y="830473"/>
            <a:ext cx="3625273" cy="2013326"/>
          </a:xfrm>
          <a:prstGeom prst="rect">
            <a:avLst/>
          </a:prstGeom>
          <a:ln>
            <a:solidFill>
              <a:schemeClr val="accent1"/>
            </a:solidFill>
          </a:ln>
        </p:spPr>
      </p:pic>
      <p:pic>
        <p:nvPicPr>
          <p:cNvPr id="7" name="Picture 6">
            <a:extLst>
              <a:ext uri="{FF2B5EF4-FFF2-40B4-BE49-F238E27FC236}">
                <a16:creationId xmlns:a16="http://schemas.microsoft.com/office/drawing/2014/main" id="{431E2EA6-47D7-ADB8-E1A5-58176E34CEA7}"/>
              </a:ext>
            </a:extLst>
          </p:cNvPr>
          <p:cNvPicPr>
            <a:picLocks noChangeAspect="1"/>
          </p:cNvPicPr>
          <p:nvPr/>
        </p:nvPicPr>
        <p:blipFill>
          <a:blip r:embed="rId3"/>
          <a:srcRect t="11539" b="27166"/>
          <a:stretch/>
        </p:blipFill>
        <p:spPr>
          <a:xfrm>
            <a:off x="9260636" y="5048793"/>
            <a:ext cx="2718430" cy="1370341"/>
          </a:xfrm>
          <a:prstGeom prst="rect">
            <a:avLst/>
          </a:prstGeom>
        </p:spPr>
      </p:pic>
    </p:spTree>
    <p:extLst>
      <p:ext uri="{BB962C8B-B14F-4D97-AF65-F5344CB8AC3E}">
        <p14:creationId xmlns:p14="http://schemas.microsoft.com/office/powerpoint/2010/main" val="2343915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54FDB-497A-E208-04A8-9BC8601CE7B4}"/>
            </a:ext>
          </a:extLst>
        </p:cNvPr>
        <p:cNvGrpSpPr/>
        <p:nvPr/>
      </p:nvGrpSpPr>
      <p:grpSpPr>
        <a:xfrm>
          <a:off x="0" y="0"/>
          <a:ext cx="0" cy="0"/>
          <a:chOff x="0" y="0"/>
          <a:chExt cx="0" cy="0"/>
        </a:xfrm>
      </p:grpSpPr>
      <p:pic>
        <p:nvPicPr>
          <p:cNvPr id="2" name="Picture 2" descr="Risultati immagini per water window">
            <a:extLst>
              <a:ext uri="{FF2B5EF4-FFF2-40B4-BE49-F238E27FC236}">
                <a16:creationId xmlns:a16="http://schemas.microsoft.com/office/drawing/2014/main" id="{FC25B6F5-57E8-E12A-F08C-151BCFCCCA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2815" y="1037954"/>
            <a:ext cx="3413759" cy="301637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7F18DE2F-D5F6-899E-9F24-6FF276BDB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542" y="1250693"/>
            <a:ext cx="3044303" cy="2585337"/>
          </a:xfrm>
          <a:prstGeom prst="rect">
            <a:avLst/>
          </a:prstGeom>
        </p:spPr>
      </p:pic>
      <p:cxnSp>
        <p:nvCxnSpPr>
          <p:cNvPr id="4" name="Connettore diritto 3">
            <a:extLst>
              <a:ext uri="{FF2B5EF4-FFF2-40B4-BE49-F238E27FC236}">
                <a16:creationId xmlns:a16="http://schemas.microsoft.com/office/drawing/2014/main" id="{9FB5712C-1D72-8D03-D2EC-7F8A4DD791FE}"/>
              </a:ext>
            </a:extLst>
          </p:cNvPr>
          <p:cNvCxnSpPr/>
          <p:nvPr/>
        </p:nvCxnSpPr>
        <p:spPr>
          <a:xfrm flipV="1">
            <a:off x="7239479" y="1620260"/>
            <a:ext cx="0" cy="1775319"/>
          </a:xfrm>
          <a:prstGeom prst="line">
            <a:avLst/>
          </a:prstGeom>
          <a:ln w="381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21AFEACB-05DF-E888-2D1B-24391C867927}"/>
              </a:ext>
            </a:extLst>
          </p:cNvPr>
          <p:cNvCxnSpPr/>
          <p:nvPr/>
        </p:nvCxnSpPr>
        <p:spPr>
          <a:xfrm flipV="1">
            <a:off x="5346861" y="1725206"/>
            <a:ext cx="0" cy="1775319"/>
          </a:xfrm>
          <a:prstGeom prst="line">
            <a:avLst/>
          </a:prstGeom>
          <a:ln w="38100">
            <a:solidFill>
              <a:srgbClr val="CC00CC"/>
            </a:solidFill>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FA8F2BA7-4FC8-282C-2971-3491D7CB7F2A}"/>
              </a:ext>
            </a:extLst>
          </p:cNvPr>
          <p:cNvSpPr/>
          <p:nvPr/>
        </p:nvSpPr>
        <p:spPr>
          <a:xfrm>
            <a:off x="5344163" y="2179931"/>
            <a:ext cx="24706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CC00CC"/>
                </a:solidFill>
                <a:effectLst/>
                <a:uLnTx/>
                <a:uFillTx/>
                <a:latin typeface="Aptos" panose="02110004020202020204"/>
                <a:ea typeface="+mn-ea"/>
                <a:cs typeface="+mn-cs"/>
              </a:rPr>
              <a:t>4 nm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CC00CC"/>
                </a:solidFill>
                <a:effectLst/>
                <a:uLnTx/>
                <a:uFillTx/>
                <a:latin typeface="Aptos" panose="02110004020202020204"/>
                <a:ea typeface="+mn-ea"/>
                <a:cs typeface="+mn-cs"/>
              </a:rPr>
              <a:t>                     2 nm</a:t>
            </a:r>
          </a:p>
        </p:txBody>
      </p:sp>
      <p:pic>
        <p:nvPicPr>
          <p:cNvPr id="13" name="Picture 2" descr="Risultati immagini per cell 3d image">
            <a:extLst>
              <a:ext uri="{FF2B5EF4-FFF2-40B4-BE49-F238E27FC236}">
                <a16:creationId xmlns:a16="http://schemas.microsoft.com/office/drawing/2014/main" id="{BD4B5721-5D76-8C8F-8E82-0E419B4390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02" t="5855" r="19080" b="3193"/>
          <a:stretch/>
        </p:blipFill>
        <p:spPr bwMode="auto">
          <a:xfrm>
            <a:off x="5182330" y="4051392"/>
            <a:ext cx="1767625" cy="17130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isultati immagini per cell 3d image">
            <a:extLst>
              <a:ext uri="{FF2B5EF4-FFF2-40B4-BE49-F238E27FC236}">
                <a16:creationId xmlns:a16="http://schemas.microsoft.com/office/drawing/2014/main" id="{32CF3D3B-0859-4A36-0D4E-0366249A78F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30000" contrast="-60000"/>
                    </a14:imgEffect>
                  </a14:imgLayer>
                </a14:imgProps>
              </a:ext>
              <a:ext uri="{28A0092B-C50C-407E-A947-70E740481C1C}">
                <a14:useLocalDpi xmlns:a14="http://schemas.microsoft.com/office/drawing/2010/main" val="0"/>
              </a:ext>
            </a:extLst>
          </a:blip>
          <a:srcRect l="18402" t="5855" r="19080" b="3193"/>
          <a:stretch/>
        </p:blipFill>
        <p:spPr bwMode="auto">
          <a:xfrm>
            <a:off x="6942547" y="4051391"/>
            <a:ext cx="1767625" cy="17130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isultati immagini per cell 3d image">
            <a:extLst>
              <a:ext uri="{FF2B5EF4-FFF2-40B4-BE49-F238E27FC236}">
                <a16:creationId xmlns:a16="http://schemas.microsoft.com/office/drawing/2014/main" id="{E2BD046A-8135-B7C9-9062-7F91BE9EAFF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sharpenSoften amount="-20000"/>
                    </a14:imgEffect>
                    <a14:imgEffect>
                      <a14:brightnessContrast bright="50000" contrast="-80000"/>
                    </a14:imgEffect>
                  </a14:imgLayer>
                </a14:imgProps>
              </a:ext>
              <a:ext uri="{28A0092B-C50C-407E-A947-70E740481C1C}">
                <a14:useLocalDpi xmlns:a14="http://schemas.microsoft.com/office/drawing/2010/main" val="0"/>
              </a:ext>
            </a:extLst>
          </a:blip>
          <a:srcRect l="18402" t="5855" r="19080" b="3193"/>
          <a:stretch/>
        </p:blipFill>
        <p:spPr bwMode="auto">
          <a:xfrm>
            <a:off x="3415798" y="4051392"/>
            <a:ext cx="1767625" cy="171304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ttore 2 15">
            <a:extLst>
              <a:ext uri="{FF2B5EF4-FFF2-40B4-BE49-F238E27FC236}">
                <a16:creationId xmlns:a16="http://schemas.microsoft.com/office/drawing/2014/main" id="{D01E79C5-8A2D-42AE-B9E5-AB15F5C49D61}"/>
              </a:ext>
            </a:extLst>
          </p:cNvPr>
          <p:cNvCxnSpPr/>
          <p:nvPr/>
        </p:nvCxnSpPr>
        <p:spPr>
          <a:xfrm flipV="1">
            <a:off x="3814913" y="2368078"/>
            <a:ext cx="1094014" cy="17618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52CBEECD-7A68-8A14-92C2-FDBE4916B100}"/>
              </a:ext>
            </a:extLst>
          </p:cNvPr>
          <p:cNvCxnSpPr>
            <a:cxnSpLocks/>
          </p:cNvCxnSpPr>
          <p:nvPr/>
        </p:nvCxnSpPr>
        <p:spPr>
          <a:xfrm flipH="1" flipV="1">
            <a:off x="5346861" y="2569670"/>
            <a:ext cx="0" cy="14464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CA1F5F5D-77F0-CD08-B9AD-16F0E4CEBA9D}"/>
              </a:ext>
            </a:extLst>
          </p:cNvPr>
          <p:cNvCxnSpPr/>
          <p:nvPr/>
        </p:nvCxnSpPr>
        <p:spPr>
          <a:xfrm flipH="1" flipV="1">
            <a:off x="7097770" y="2937682"/>
            <a:ext cx="625816" cy="1139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221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2A5B6-3620-48A5-6FE4-50A5E9A5EF0F}"/>
              </a:ext>
            </a:extLst>
          </p:cNvPr>
          <p:cNvSpPr>
            <a:spLocks noGrp="1"/>
          </p:cNvSpPr>
          <p:nvPr>
            <p:ph type="title"/>
          </p:nvPr>
        </p:nvSpPr>
        <p:spPr/>
        <p:txBody>
          <a:bodyPr>
            <a:normAutofit/>
          </a:bodyPr>
          <a:lstStyle/>
          <a:p>
            <a:r>
              <a:rPr lang="en-IT" sz="3200" dirty="0">
                <a:latin typeface="+mn-lt"/>
              </a:rPr>
              <a:t>Introduction</a:t>
            </a:r>
          </a:p>
        </p:txBody>
      </p:sp>
      <p:sp>
        <p:nvSpPr>
          <p:cNvPr id="7" name="Content Placeholder 6">
            <a:extLst>
              <a:ext uri="{FF2B5EF4-FFF2-40B4-BE49-F238E27FC236}">
                <a16:creationId xmlns:a16="http://schemas.microsoft.com/office/drawing/2014/main" id="{9ECD6AD5-5860-4594-BEC2-BEFDCD481EB2}"/>
              </a:ext>
            </a:extLst>
          </p:cNvPr>
          <p:cNvSpPr>
            <a:spLocks noGrp="1"/>
          </p:cNvSpPr>
          <p:nvPr>
            <p:ph idx="1"/>
          </p:nvPr>
        </p:nvSpPr>
        <p:spPr>
          <a:xfrm>
            <a:off x="653143" y="819398"/>
            <a:ext cx="11139053" cy="5569527"/>
          </a:xfrm>
        </p:spPr>
        <p:txBody>
          <a:bodyPr>
            <a:noAutofit/>
          </a:bodyPr>
          <a:lstStyle/>
          <a:p>
            <a:pPr algn="just"/>
            <a:r>
              <a:rPr lang="en-GB" sz="1400" b="1" dirty="0"/>
              <a:t>The purpose of the </a:t>
            </a:r>
            <a:r>
              <a:rPr lang="en-GB" sz="1400" b="1" dirty="0" err="1"/>
              <a:t>EuPRAXIA@SPARC_LAB</a:t>
            </a:r>
            <a:r>
              <a:rPr lang="en-GB" sz="1400" b="1" dirty="0"/>
              <a:t> User Facility is to establish a research infrastructure that pioneers the use of plasma </a:t>
            </a:r>
            <a:r>
              <a:rPr lang="en-GB" sz="1400" b="1" dirty="0" err="1"/>
              <a:t>wakefield</a:t>
            </a:r>
            <a:r>
              <a:rPr lang="en-GB" sz="1400" b="1" dirty="0"/>
              <a:t> acceleration (PWFA) for driving a high-brightness Free-Electron Laser (FEL) in the soft X-ray regime. </a:t>
            </a:r>
          </a:p>
          <a:p>
            <a:pPr algn="just"/>
            <a:endParaRPr lang="en-GB" sz="1400" dirty="0"/>
          </a:p>
          <a:p>
            <a:pPr algn="just"/>
            <a:r>
              <a:rPr lang="en-GB" sz="1400" dirty="0"/>
              <a:t>Its first user beamline, AQUA, will deliver ultrashort femtosecond </a:t>
            </a:r>
            <a:r>
              <a:rPr lang="en-GB" sz="1400" b="1" dirty="0"/>
              <a:t>soft X-ray pulses </a:t>
            </a:r>
            <a:r>
              <a:rPr lang="en-GB" sz="1400" dirty="0"/>
              <a:t>within the biologically relevant “water window” spectrum, enabling real-time imaging, advanced materials development and investigation of chemical processes with unprecedented spatial and temporal resolution. </a:t>
            </a:r>
          </a:p>
          <a:p>
            <a:pPr algn="just"/>
            <a:endParaRPr lang="en-GB" sz="1400" dirty="0"/>
          </a:p>
          <a:p>
            <a:pPr algn="just"/>
            <a:r>
              <a:rPr lang="en-GB" sz="1400" dirty="0"/>
              <a:t>As one of the two core pillars of the pan-European Plasma Research Accelerator with </a:t>
            </a:r>
            <a:r>
              <a:rPr lang="en-GB" sz="1400" dirty="0" err="1"/>
              <a:t>eXcellence</a:t>
            </a:r>
            <a:r>
              <a:rPr lang="en-GB" sz="1400" dirty="0"/>
              <a:t> In Applications (EuPRAXIA) Research Infrastructure, </a:t>
            </a:r>
            <a:r>
              <a:rPr lang="en-GB" sz="1400" dirty="0" err="1"/>
              <a:t>EuPRAXIA@SPARC_LAB</a:t>
            </a:r>
            <a:r>
              <a:rPr lang="en-GB" sz="1400" dirty="0"/>
              <a:t> will be located at the INFN Frascati National Laboratories (LNF) </a:t>
            </a:r>
            <a:r>
              <a:rPr lang="en-GB" sz="1400" b="1" dirty="0"/>
              <a:t>and will serve a dual role as both a scientific instrument for users and a technological demonstrator.</a:t>
            </a:r>
            <a:r>
              <a:rPr lang="en-GB" sz="1400" dirty="0"/>
              <a:t> It will validate the integration of high-gradient plasma acceleration and X-band RF technology, into a user-grade light source, laying the groundwork for </a:t>
            </a:r>
            <a:r>
              <a:rPr lang="en-GB" sz="1400" b="1" dirty="0"/>
              <a:t>future compact user facilities</a:t>
            </a:r>
            <a:r>
              <a:rPr lang="en-GB" sz="1400" dirty="0"/>
              <a:t>. This will enhance </a:t>
            </a:r>
            <a:r>
              <a:rPr lang="en-GB" sz="1400" b="1" dirty="0">
                <a:highlight>
                  <a:srgbClr val="FFFF00"/>
                </a:highlight>
              </a:rPr>
              <a:t>their sustainability </a:t>
            </a:r>
            <a:r>
              <a:rPr lang="en-GB" sz="1400" dirty="0"/>
              <a:t>by significantly reducing the size, energy consumption, and operational costs typically associated with conventional accelerator-based light sources, making advanced photon science more accessible and environmentally responsible in the long term. </a:t>
            </a:r>
            <a:r>
              <a:rPr lang="en-GB" sz="1400" b="1" dirty="0"/>
              <a:t>The user facility is expected to begin operations in 2031. </a:t>
            </a:r>
          </a:p>
          <a:p>
            <a:pPr algn="just"/>
            <a:endParaRPr lang="en-GB" sz="1400" dirty="0"/>
          </a:p>
          <a:p>
            <a:pPr algn="just"/>
            <a:r>
              <a:rPr lang="en-GB" sz="1400" dirty="0"/>
              <a:t>By transitioning plasma-based accelerators from proof-of-concept to operational systems and validating them under real user facility conditions, </a:t>
            </a:r>
            <a:r>
              <a:rPr lang="en-GB" sz="1400" dirty="0" err="1"/>
              <a:t>EuPRAXIA@SPARC_LAB</a:t>
            </a:r>
            <a:r>
              <a:rPr lang="en-GB" sz="1400" dirty="0"/>
              <a:t> closes a critical gap in the technology readiness level (final TRL &gt; 7) chain. This will position Europe at the forefront of global innovation in compact accelerators and strengthens its capacity to lead future high-energy physics, photon science, and interdisciplinary research programs. </a:t>
            </a:r>
            <a:r>
              <a:rPr lang="en-GB" sz="1400" b="1" dirty="0"/>
              <a:t>The inclusion in the ESFRI roadmap since 2021 marks the the strategic importance of the project at the European level. </a:t>
            </a:r>
          </a:p>
          <a:p>
            <a:pPr algn="just"/>
            <a:endParaRPr lang="en-GB" sz="1400" b="1" dirty="0"/>
          </a:p>
          <a:p>
            <a:pPr algn="just"/>
            <a:r>
              <a:rPr lang="en-GB" sz="1400" dirty="0"/>
              <a:t>The realization of the facility entails the construction of </a:t>
            </a:r>
            <a:r>
              <a:rPr lang="en-GB" sz="1400" b="1" dirty="0"/>
              <a:t>new buildings </a:t>
            </a:r>
            <a:r>
              <a:rPr lang="en-GB" sz="1400" dirty="0"/>
              <a:t>to host the accelerator systems, experimental halls, and support laboratories. This new infrastructure, to be built within the INFN LNF site, represents the project's first major challenge. From the outset, the design and construction will prioritize </a:t>
            </a:r>
            <a:r>
              <a:rPr lang="en-GB" sz="1400" b="1" dirty="0"/>
              <a:t>incorporating energy-efficient solutions, environmentally responsible materials, and infrastructure choices aligned with long-term ecological and operational resilience</a:t>
            </a:r>
            <a:r>
              <a:rPr lang="en-GB" sz="1400" dirty="0"/>
              <a:t>.</a:t>
            </a:r>
          </a:p>
          <a:p>
            <a:pPr algn="just"/>
            <a:endParaRPr lang="en-GB" sz="1400" dirty="0"/>
          </a:p>
        </p:txBody>
      </p:sp>
    </p:spTree>
    <p:extLst>
      <p:ext uri="{BB962C8B-B14F-4D97-AF65-F5344CB8AC3E}">
        <p14:creationId xmlns:p14="http://schemas.microsoft.com/office/powerpoint/2010/main" val="350350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934C-A030-5D9C-C844-3A34880D76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66213D-77EE-3E83-A324-3646B8370D5B}"/>
              </a:ext>
            </a:extLst>
          </p:cNvPr>
          <p:cNvSpPr>
            <a:spLocks noGrp="1"/>
          </p:cNvSpPr>
          <p:nvPr>
            <p:ph type="title"/>
          </p:nvPr>
        </p:nvSpPr>
        <p:spPr/>
        <p:txBody>
          <a:bodyPr>
            <a:normAutofit/>
          </a:bodyPr>
          <a:lstStyle/>
          <a:p>
            <a:r>
              <a:rPr lang="en-GB" sz="3200" dirty="0">
                <a:latin typeface="+mn-lt"/>
              </a:rPr>
              <a:t>The TDR structure</a:t>
            </a:r>
            <a:endParaRPr lang="en-IT" sz="3200" dirty="0">
              <a:latin typeface="+mn-lt"/>
            </a:endParaRPr>
          </a:p>
        </p:txBody>
      </p:sp>
      <p:sp>
        <p:nvSpPr>
          <p:cNvPr id="4" name="Content Placeholder 3">
            <a:extLst>
              <a:ext uri="{FF2B5EF4-FFF2-40B4-BE49-F238E27FC236}">
                <a16:creationId xmlns:a16="http://schemas.microsoft.com/office/drawing/2014/main" id="{0B2D0479-5254-7848-1F9C-FBD15514CA2B}"/>
              </a:ext>
            </a:extLst>
          </p:cNvPr>
          <p:cNvSpPr>
            <a:spLocks noGrp="1"/>
          </p:cNvSpPr>
          <p:nvPr>
            <p:ph idx="1"/>
          </p:nvPr>
        </p:nvSpPr>
        <p:spPr>
          <a:xfrm>
            <a:off x="838200" y="863724"/>
            <a:ext cx="10515600" cy="5501449"/>
          </a:xfrm>
        </p:spPr>
        <p:txBody>
          <a:bodyPr>
            <a:noAutofit/>
          </a:bodyPr>
          <a:lstStyle/>
          <a:p>
            <a:pPr marL="0" indent="0">
              <a:buNone/>
            </a:pPr>
            <a:r>
              <a:rPr lang="en-GB" sz="1800" dirty="0"/>
              <a:t>The Technical Design Report (TDR) for the </a:t>
            </a:r>
            <a:r>
              <a:rPr lang="en-GB" sz="1800" dirty="0" err="1"/>
              <a:t>EuPRAXIA@SPARC_LAB</a:t>
            </a:r>
            <a:r>
              <a:rPr lang="en-GB" sz="1800" dirty="0"/>
              <a:t> facility presents a comprehensive technical framework for the construction and the scientific exploitation as user facility.</a:t>
            </a:r>
          </a:p>
          <a:p>
            <a:pPr marL="0" indent="0">
              <a:buNone/>
            </a:pPr>
            <a:r>
              <a:rPr lang="en-GB" sz="1800" dirty="0"/>
              <a:t>The TDR is structured to:</a:t>
            </a:r>
          </a:p>
          <a:p>
            <a:pPr marL="0" indent="0">
              <a:buNone/>
            </a:pPr>
            <a:endParaRPr lang="en-GB" sz="1800" dirty="0"/>
          </a:p>
          <a:p>
            <a:pPr marL="342900" indent="-342900">
              <a:buFont typeface="+mj-lt"/>
              <a:buAutoNum type="arabicPeriod"/>
            </a:pPr>
            <a:r>
              <a:rPr lang="en-GB" sz="1800" dirty="0"/>
              <a:t>	Define the scientific and technological objectives of the facility (Ch: Executive Summary, 27)</a:t>
            </a:r>
          </a:p>
          <a:p>
            <a:pPr marL="342900" indent="-342900">
              <a:buFont typeface="+mj-lt"/>
              <a:buAutoNum type="arabicPeriod"/>
            </a:pPr>
            <a:endParaRPr lang="en-GB" sz="1800" dirty="0"/>
          </a:p>
          <a:p>
            <a:pPr marL="342900" indent="-342900">
              <a:buFont typeface="+mj-lt"/>
              <a:buAutoNum type="arabicPeriod"/>
            </a:pPr>
            <a:r>
              <a:rPr lang="en-GB" sz="1800" dirty="0"/>
              <a:t>	Outline the scientific use cases and user applications (Ch: 4)</a:t>
            </a:r>
          </a:p>
          <a:p>
            <a:pPr marL="342900" indent="-342900">
              <a:buFont typeface="+mj-lt"/>
              <a:buAutoNum type="arabicPeriod"/>
            </a:pPr>
            <a:endParaRPr lang="en-GB" sz="1800" dirty="0"/>
          </a:p>
          <a:p>
            <a:pPr marL="342900" indent="-342900">
              <a:buFont typeface="+mj-lt"/>
              <a:buAutoNum type="arabicPeriod"/>
            </a:pPr>
            <a:r>
              <a:rPr lang="en-GB" sz="1800" dirty="0"/>
              <a:t>	Demonstrate feasibility through simulations and design studies (Ch: 5-6)</a:t>
            </a:r>
          </a:p>
          <a:p>
            <a:pPr marL="342900" indent="-342900">
              <a:buFont typeface="+mj-lt"/>
              <a:buAutoNum type="arabicPeriod"/>
            </a:pPr>
            <a:endParaRPr lang="en-GB" sz="1800" dirty="0"/>
          </a:p>
          <a:p>
            <a:pPr marL="342900" indent="-342900">
              <a:buFont typeface="+mj-lt"/>
              <a:buAutoNum type="arabicPeriod"/>
            </a:pPr>
            <a:r>
              <a:rPr lang="en-GB" sz="1800" dirty="0"/>
              <a:t>	Deliver a technical description of all facility components (Ch: 7-23)</a:t>
            </a:r>
          </a:p>
          <a:p>
            <a:pPr marL="342900" indent="-342900">
              <a:buFont typeface="+mj-lt"/>
              <a:buAutoNum type="arabicPeriod"/>
            </a:pPr>
            <a:endParaRPr lang="en-GB" sz="1800" dirty="0"/>
          </a:p>
          <a:p>
            <a:pPr marL="342900" indent="-342900">
              <a:buFont typeface="+mj-lt"/>
              <a:buAutoNum type="arabicPeriod"/>
            </a:pPr>
            <a:r>
              <a:rPr lang="en-GB" sz="1800" dirty="0"/>
              <a:t>	Establish technical readiness and assess potential risks (Ch: 24-25)</a:t>
            </a:r>
          </a:p>
          <a:p>
            <a:pPr marL="342900" indent="-342900">
              <a:buFont typeface="+mj-lt"/>
              <a:buAutoNum type="arabicPeriod"/>
            </a:pPr>
            <a:endParaRPr lang="en-GB" sz="1800" dirty="0"/>
          </a:p>
          <a:p>
            <a:pPr marL="342900" indent="-342900">
              <a:buFont typeface="+mj-lt"/>
              <a:buAutoNum type="arabicPeriod"/>
            </a:pPr>
            <a:r>
              <a:rPr lang="en-GB" sz="1800" dirty="0"/>
              <a:t>	Support funding efforts and stakeholder engagement (Ch: 26)</a:t>
            </a:r>
          </a:p>
          <a:p>
            <a:endParaRPr lang="en-GB" sz="1800" dirty="0"/>
          </a:p>
          <a:p>
            <a:endParaRPr lang="en-GB" sz="1800" dirty="0"/>
          </a:p>
          <a:p>
            <a:endParaRPr lang="en-IT" sz="1800" dirty="0"/>
          </a:p>
        </p:txBody>
      </p:sp>
    </p:spTree>
    <p:extLst>
      <p:ext uri="{BB962C8B-B14F-4D97-AF65-F5344CB8AC3E}">
        <p14:creationId xmlns:p14="http://schemas.microsoft.com/office/powerpoint/2010/main" val="717501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E5EF9-C848-19BA-3648-8C12D4DCFC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A262C3-D49D-7C65-619B-5AA599042E14}"/>
              </a:ext>
            </a:extLst>
          </p:cNvPr>
          <p:cNvSpPr>
            <a:spLocks noGrp="1"/>
          </p:cNvSpPr>
          <p:nvPr>
            <p:ph type="title"/>
          </p:nvPr>
        </p:nvSpPr>
        <p:spPr/>
        <p:txBody>
          <a:bodyPr>
            <a:normAutofit/>
          </a:bodyPr>
          <a:lstStyle/>
          <a:p>
            <a:r>
              <a:rPr lang="en-GB" sz="3200" dirty="0">
                <a:latin typeface="+mn-lt"/>
              </a:rPr>
              <a:t>The Executive Summary structure</a:t>
            </a:r>
            <a:endParaRPr lang="en-IT" sz="3200" dirty="0">
              <a:latin typeface="+mn-lt"/>
            </a:endParaRPr>
          </a:p>
        </p:txBody>
      </p:sp>
      <p:sp>
        <p:nvSpPr>
          <p:cNvPr id="4" name="Content Placeholder 3">
            <a:extLst>
              <a:ext uri="{FF2B5EF4-FFF2-40B4-BE49-F238E27FC236}">
                <a16:creationId xmlns:a16="http://schemas.microsoft.com/office/drawing/2014/main" id="{DF775A45-CD5E-0EDF-3C6B-166F4DC1B839}"/>
              </a:ext>
            </a:extLst>
          </p:cNvPr>
          <p:cNvSpPr>
            <a:spLocks noGrp="1"/>
          </p:cNvSpPr>
          <p:nvPr>
            <p:ph idx="1"/>
          </p:nvPr>
        </p:nvSpPr>
        <p:spPr>
          <a:xfrm>
            <a:off x="838200" y="863724"/>
            <a:ext cx="10515600" cy="1611847"/>
          </a:xfrm>
        </p:spPr>
        <p:txBody>
          <a:bodyPr>
            <a:noAutofit/>
          </a:bodyPr>
          <a:lstStyle/>
          <a:p>
            <a:pPr marL="0" indent="0" algn="just">
              <a:buNone/>
            </a:pPr>
            <a:r>
              <a:rPr lang="en-GB" sz="1800" dirty="0"/>
              <a:t>This Executive Summary aims to provide a </a:t>
            </a:r>
            <a:r>
              <a:rPr lang="en-GB" sz="1800" b="1" dirty="0"/>
              <a:t>concise overview of the full TDR</a:t>
            </a:r>
            <a:r>
              <a:rPr lang="en-GB" sz="1800" dirty="0"/>
              <a:t>, tailored </a:t>
            </a:r>
            <a:r>
              <a:rPr lang="en-GB" sz="1800" b="1" dirty="0"/>
              <a:t>for funding agencies, institutional stakeholders, and expert reviewers. </a:t>
            </a:r>
            <a:r>
              <a:rPr lang="en-GB" sz="1800" dirty="0"/>
              <a:t>It </a:t>
            </a:r>
            <a:r>
              <a:rPr lang="en-GB" sz="1800" dirty="0" err="1"/>
              <a:t>distills</a:t>
            </a:r>
            <a:r>
              <a:rPr lang="en-GB" sz="1800" dirty="0"/>
              <a:t> the key content into an accessible format that emphasizes the facility’s maturity, technical feasibility, and scientific relevance. The summary is also intended to support informed decision-making and alignment with European research priorities and funding instruments, particularly those related to ESFRI and Horizon Europe.</a:t>
            </a:r>
          </a:p>
        </p:txBody>
      </p:sp>
      <p:sp>
        <p:nvSpPr>
          <p:cNvPr id="2" name="TextBox 1">
            <a:extLst>
              <a:ext uri="{FF2B5EF4-FFF2-40B4-BE49-F238E27FC236}">
                <a16:creationId xmlns:a16="http://schemas.microsoft.com/office/drawing/2014/main" id="{9323A07B-96AC-65E9-B326-0409597B8BBB}"/>
              </a:ext>
            </a:extLst>
          </p:cNvPr>
          <p:cNvSpPr txBox="1"/>
          <p:nvPr/>
        </p:nvSpPr>
        <p:spPr>
          <a:xfrm>
            <a:off x="3765209" y="2385663"/>
            <a:ext cx="6482416" cy="3708708"/>
          </a:xfrm>
          <a:prstGeom prst="rect">
            <a:avLst/>
          </a:prstGeom>
          <a:noFill/>
        </p:spPr>
        <p:txBody>
          <a:bodyPr wrap="none" rtlCol="0">
            <a:spAutoFit/>
          </a:bodyPr>
          <a:lstStyle/>
          <a:p>
            <a:pPr marL="342900" indent="-342900">
              <a:buFont typeface="+mj-lt"/>
              <a:buAutoNum type="arabicPeriod"/>
            </a:pPr>
            <a:r>
              <a:rPr lang="en-IT" sz="1800" b="1" dirty="0">
                <a:latin typeface="Times New Roman" panose="02020603050405020304" pitchFamily="18" charset="0"/>
                <a:cs typeface="Times New Roman" panose="02020603050405020304" pitchFamily="18" charset="0"/>
              </a:rPr>
              <a:t>Introduction</a:t>
            </a:r>
          </a:p>
          <a:p>
            <a:pPr marL="342900" indent="-342900">
              <a:buFont typeface="+mj-lt"/>
              <a:buAutoNum type="arabicPeriod"/>
            </a:pPr>
            <a:r>
              <a:rPr lang="en-IT" sz="1800" b="1" dirty="0">
                <a:effectLst/>
                <a:latin typeface="Times New Roman" panose="02020603050405020304" pitchFamily="18" charset="0"/>
                <a:ea typeface="Times New Roman" panose="02020603050405020304" pitchFamily="18" charset="0"/>
                <a:cs typeface="Times New Roman" panose="02020603050405020304" pitchFamily="18" charset="0"/>
              </a:rPr>
              <a:t>The pan-European EuPRAXIA Project</a:t>
            </a:r>
          </a:p>
          <a:p>
            <a:pPr marL="685800" lvl="1" indent="-342900">
              <a:buFont typeface="+mj-lt"/>
              <a:buAutoNum type="arabicPeriod"/>
            </a:pPr>
            <a:r>
              <a:rPr lang="en-IT" sz="1500" dirty="0">
                <a:effectLst/>
                <a:latin typeface="Times New Roman" panose="02020603050405020304" pitchFamily="18" charset="0"/>
                <a:ea typeface="Times New Roman" panose="02020603050405020304" pitchFamily="18" charset="0"/>
                <a:cs typeface="Times New Roman" panose="02020603050405020304" pitchFamily="18" charset="0"/>
              </a:rPr>
              <a:t>Plasma Acceleration</a:t>
            </a:r>
          </a:p>
          <a:p>
            <a:pPr marL="685800" lvl="1" indent="-342900">
              <a:buFont typeface="+mj-lt"/>
              <a:buAutoNum type="arabicPeriod"/>
            </a:pPr>
            <a:r>
              <a:rPr lang="en-IT" sz="1500" dirty="0">
                <a:latin typeface="Times New Roman" panose="02020603050405020304" pitchFamily="18" charset="0"/>
                <a:cs typeface="Times New Roman" panose="02020603050405020304" pitchFamily="18" charset="0"/>
              </a:rPr>
              <a:t>The EuPRAXIA Concept</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eriod"/>
            </a:pPr>
            <a:r>
              <a:rPr lang="en-IT" sz="1800" b="1" dirty="0">
                <a:effectLst/>
                <a:latin typeface="Times New Roman" panose="02020603050405020304" pitchFamily="18" charset="0"/>
                <a:ea typeface="Times New Roman" panose="02020603050405020304" pitchFamily="18" charset="0"/>
                <a:cs typeface="Times New Roman" panose="02020603050405020304" pitchFamily="18" charset="0"/>
              </a:rPr>
              <a:t>The Italian Pillar: EuPRAXIA@SPARC_LAB User Facility </a:t>
            </a:r>
          </a:p>
          <a:p>
            <a:pPr marL="685800" lvl="1" indent="-342900">
              <a:buFont typeface="+mj-lt"/>
              <a:buAutoNum type="arabicPeriod"/>
            </a:pPr>
            <a:r>
              <a:rPr lang="en-IT" sz="1500" dirty="0">
                <a:latin typeface="Times New Roman" panose="02020603050405020304" pitchFamily="18" charset="0"/>
                <a:ea typeface="Times New Roman" panose="02020603050405020304" pitchFamily="18" charset="0"/>
                <a:cs typeface="Times New Roman" panose="02020603050405020304" pitchFamily="18" charset="0"/>
              </a:rPr>
              <a:t>Machine Layout</a:t>
            </a:r>
          </a:p>
          <a:p>
            <a:pPr marL="685800" lvl="1" indent="-342900">
              <a:buFont typeface="+mj-lt"/>
              <a:buAutoNum type="arabicPeriod"/>
            </a:pPr>
            <a:r>
              <a:rPr lang="en-IT" sz="1500" dirty="0">
                <a:latin typeface="Times New Roman" panose="02020603050405020304" pitchFamily="18" charset="0"/>
                <a:cs typeface="Times New Roman" panose="02020603050405020304" pitchFamily="18" charset="0"/>
              </a:rPr>
              <a:t>Machine Expected Performances</a:t>
            </a:r>
          </a:p>
          <a:p>
            <a:pPr marL="342900" indent="-342900">
              <a:buFont typeface="+mj-lt"/>
              <a:buAutoNum type="arabicPeriod"/>
            </a:pPr>
            <a:r>
              <a:rPr lang="en-IT" sz="1800" b="1" dirty="0">
                <a:effectLst/>
                <a:latin typeface="Times New Roman" panose="02020603050405020304" pitchFamily="18" charset="0"/>
                <a:ea typeface="Times New Roman" panose="02020603050405020304" pitchFamily="18" charset="0"/>
                <a:cs typeface="Times New Roman" panose="02020603050405020304" pitchFamily="18" charset="0"/>
              </a:rPr>
              <a:t>Scientific Case and Applications</a:t>
            </a:r>
          </a:p>
          <a:p>
            <a:pPr marL="342900" indent="-342900">
              <a:buFont typeface="+mj-lt"/>
              <a:buAutoNum type="arabicPeriod"/>
            </a:pPr>
            <a:r>
              <a:rPr lang="en-IT" sz="1800" b="1" dirty="0">
                <a:effectLst/>
                <a:latin typeface="Times New Roman" panose="02020603050405020304" pitchFamily="18" charset="0"/>
                <a:ea typeface="Times New Roman" panose="02020603050405020304" pitchFamily="18" charset="0"/>
                <a:cs typeface="Times New Roman" panose="02020603050405020304" pitchFamily="18" charset="0"/>
              </a:rPr>
              <a:t>Project Cost and Timeline</a:t>
            </a:r>
          </a:p>
          <a:p>
            <a:pPr marL="342900" indent="-342900">
              <a:buFont typeface="+mj-lt"/>
              <a:buAutoNum type="arabicPeriod"/>
            </a:pPr>
            <a:r>
              <a:rPr lang="en-IT"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Technical description of all facility components</a:t>
            </a:r>
            <a:endParaRPr lang="en-IT"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0" lvl="1" indent="-342900">
              <a:buFont typeface="+mj-lt"/>
              <a:buAutoNum type="arabicPeriod"/>
            </a:pPr>
            <a:r>
              <a:rPr lang="en-IT" sz="15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 Building</a:t>
            </a:r>
          </a:p>
          <a:p>
            <a:pPr marL="685800" lvl="1" indent="-342900">
              <a:buFont typeface="+mj-lt"/>
              <a:buAutoNum type="arabicPeriod"/>
            </a:pPr>
            <a:r>
              <a:rPr lang="en-IT" sz="15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 Machine</a:t>
            </a:r>
            <a:endParaRPr lang="en-IT" sz="1100"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eriod"/>
            </a:pPr>
            <a:r>
              <a:rPr lang="en-IT" sz="1800" b="1" dirty="0">
                <a:latin typeface="Times New Roman" panose="02020603050405020304" pitchFamily="18" charset="0"/>
                <a:ea typeface="Times New Roman" panose="02020603050405020304" pitchFamily="18" charset="0"/>
                <a:cs typeface="Times New Roman" panose="02020603050405020304" pitchFamily="18" charset="0"/>
              </a:rPr>
              <a:t>Conclusions and Future upgrades</a:t>
            </a:r>
            <a:endParaRPr lang="en-IT"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T" dirty="0"/>
          </a:p>
        </p:txBody>
      </p:sp>
    </p:spTree>
    <p:extLst>
      <p:ext uri="{BB962C8B-B14F-4D97-AF65-F5344CB8AC3E}">
        <p14:creationId xmlns:p14="http://schemas.microsoft.com/office/powerpoint/2010/main" val="1674708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BC17-ACAF-0C3A-B632-7FE799C879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C05F10-C9FB-CF63-0EA4-9C966BE7945A}"/>
              </a:ext>
            </a:extLst>
          </p:cNvPr>
          <p:cNvSpPr>
            <a:spLocks noGrp="1"/>
          </p:cNvSpPr>
          <p:nvPr>
            <p:ph type="title"/>
          </p:nvPr>
        </p:nvSpPr>
        <p:spPr/>
        <p:txBody>
          <a:bodyPr>
            <a:normAutofit/>
          </a:bodyPr>
          <a:lstStyle/>
          <a:p>
            <a:r>
              <a:rPr lang="en-IT" sz="3200" dirty="0">
                <a:latin typeface="+mn-lt"/>
              </a:rPr>
              <a:t>The pan-European EuPRAXIA Project</a:t>
            </a:r>
          </a:p>
        </p:txBody>
      </p:sp>
      <p:pic>
        <p:nvPicPr>
          <p:cNvPr id="6" name="Picture 5" descr="A diagram of a red and blue energy&#10;&#10;AI-generated content may be incorrect.">
            <a:extLst>
              <a:ext uri="{FF2B5EF4-FFF2-40B4-BE49-F238E27FC236}">
                <a16:creationId xmlns:a16="http://schemas.microsoft.com/office/drawing/2014/main" id="{386915ED-7062-558E-F5BA-1527F4B53039}"/>
              </a:ext>
            </a:extLst>
          </p:cNvPr>
          <p:cNvPicPr>
            <a:picLocks noChangeAspect="1"/>
          </p:cNvPicPr>
          <p:nvPr/>
        </p:nvPicPr>
        <p:blipFill>
          <a:blip r:embed="rId2"/>
          <a:stretch>
            <a:fillRect/>
          </a:stretch>
        </p:blipFill>
        <p:spPr>
          <a:xfrm>
            <a:off x="141790" y="2012645"/>
            <a:ext cx="6043129" cy="3322760"/>
          </a:xfrm>
          <a:prstGeom prst="rect">
            <a:avLst/>
          </a:prstGeom>
        </p:spPr>
      </p:pic>
      <p:pic>
        <p:nvPicPr>
          <p:cNvPr id="7" name="Picture 6" descr="A map of europe with different colored circles and white text&#10;&#10;AI-generated content may be incorrect.">
            <a:extLst>
              <a:ext uri="{FF2B5EF4-FFF2-40B4-BE49-F238E27FC236}">
                <a16:creationId xmlns:a16="http://schemas.microsoft.com/office/drawing/2014/main" id="{CA85639F-D5AF-1D61-93A0-EDDD1C0EEF72}"/>
              </a:ext>
            </a:extLst>
          </p:cNvPr>
          <p:cNvPicPr>
            <a:picLocks noChangeAspect="1"/>
          </p:cNvPicPr>
          <p:nvPr/>
        </p:nvPicPr>
        <p:blipFill>
          <a:blip r:embed="rId3"/>
          <a:stretch>
            <a:fillRect/>
          </a:stretch>
        </p:blipFill>
        <p:spPr>
          <a:xfrm>
            <a:off x="6358177" y="2012645"/>
            <a:ext cx="5641441" cy="3322760"/>
          </a:xfrm>
          <a:prstGeom prst="rect">
            <a:avLst/>
          </a:prstGeom>
        </p:spPr>
      </p:pic>
      <p:sp>
        <p:nvSpPr>
          <p:cNvPr id="4" name="TextBox 3">
            <a:extLst>
              <a:ext uri="{FF2B5EF4-FFF2-40B4-BE49-F238E27FC236}">
                <a16:creationId xmlns:a16="http://schemas.microsoft.com/office/drawing/2014/main" id="{53AF4979-CAA1-745F-57AC-FB5AC4AC0D9B}"/>
              </a:ext>
            </a:extLst>
          </p:cNvPr>
          <p:cNvSpPr txBox="1"/>
          <p:nvPr/>
        </p:nvSpPr>
        <p:spPr>
          <a:xfrm>
            <a:off x="78057" y="828075"/>
            <a:ext cx="11999618" cy="1077218"/>
          </a:xfrm>
          <a:prstGeom prst="rect">
            <a:avLst/>
          </a:prstGeom>
          <a:noFill/>
        </p:spPr>
        <p:txBody>
          <a:bodyPr wrap="square">
            <a:spAutoFit/>
          </a:bodyPr>
          <a:lstStyle/>
          <a:p>
            <a:pPr algn="just"/>
            <a:r>
              <a:rPr lang="en-IT" sz="1600" dirty="0"/>
              <a:t>To match the dimensions of the plasma bubble—typically 100–300 µm in length and 10–30 µm in width—both the driver and witness beams must be significantly shorter and narrower than the plasma wavelength, while maintaining high charge densities. This demands beams of exceptional quality: ultrashort duration, low emittance, narrow energy spread, and high peak current</a:t>
            </a:r>
            <a:r>
              <a:rPr lang="en-IT" sz="1600" b="1" dirty="0"/>
              <a:t>. Achieving and maintaining these beam parameters represents one of the key technological challenges at the heart of the EuPRAXIA project.</a:t>
            </a:r>
          </a:p>
        </p:txBody>
      </p:sp>
      <p:sp>
        <p:nvSpPr>
          <p:cNvPr id="8" name="TextBox 7">
            <a:extLst>
              <a:ext uri="{FF2B5EF4-FFF2-40B4-BE49-F238E27FC236}">
                <a16:creationId xmlns:a16="http://schemas.microsoft.com/office/drawing/2014/main" id="{E3FE53F3-F843-A1E8-3DE2-2AF62059BFF2}"/>
              </a:ext>
            </a:extLst>
          </p:cNvPr>
          <p:cNvSpPr txBox="1"/>
          <p:nvPr/>
        </p:nvSpPr>
        <p:spPr>
          <a:xfrm>
            <a:off x="130639" y="5403188"/>
            <a:ext cx="11908420" cy="1077218"/>
          </a:xfrm>
          <a:prstGeom prst="rect">
            <a:avLst/>
          </a:prstGeom>
          <a:noFill/>
        </p:spPr>
        <p:txBody>
          <a:bodyPr wrap="square">
            <a:spAutoFit/>
          </a:bodyPr>
          <a:lstStyle/>
          <a:p>
            <a:pPr algn="just"/>
            <a:r>
              <a:rPr lang="en-IT" sz="1600" b="1" dirty="0"/>
              <a:t>The first EuPRAXIA User Site </a:t>
            </a:r>
            <a:r>
              <a:rPr lang="en-IT" sz="1600" dirty="0"/>
              <a:t>is under development </a:t>
            </a:r>
            <a:r>
              <a:rPr lang="en-IT" sz="1600" b="1" dirty="0"/>
              <a:t>at INFN- LNF in Italy. </a:t>
            </a:r>
            <a:r>
              <a:rPr lang="en-IT" sz="1600" dirty="0"/>
              <a:t>This site will host EuPRAXIA@SPARC_LAB, a plasma–beam-driven (PWFA) free-electron laser (FEL) user facility. </a:t>
            </a:r>
            <a:r>
              <a:rPr lang="en-IT" sz="1600" b="1" dirty="0"/>
              <a:t>The second User Site </a:t>
            </a:r>
            <a:r>
              <a:rPr lang="en-IT" sz="1600" dirty="0"/>
              <a:t>has recently been awarded to </a:t>
            </a:r>
            <a:r>
              <a:rPr lang="en-IT" sz="1600" b="1" dirty="0"/>
              <a:t>the ELI Beamlines facility in Dolní Břežany, Czech Republic, </a:t>
            </a:r>
            <a:r>
              <a:rPr lang="en-IT" sz="1600" dirty="0"/>
              <a:t>which will focus on the laser-driven (LWFA) branch of the project. </a:t>
            </a:r>
            <a:r>
              <a:rPr lang="en-IT" sz="1600" b="1" dirty="0"/>
              <a:t>Additional Nodes </a:t>
            </a:r>
            <a:r>
              <a:rPr lang="en-IT" sz="1600" dirty="0"/>
              <a:t>distributed across Europe will contribute to the two User Sites through R&amp;D, component prototyping, training, and technical support. </a:t>
            </a:r>
          </a:p>
        </p:txBody>
      </p:sp>
    </p:spTree>
    <p:extLst>
      <p:ext uri="{BB962C8B-B14F-4D97-AF65-F5344CB8AC3E}">
        <p14:creationId xmlns:p14="http://schemas.microsoft.com/office/powerpoint/2010/main" val="21494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4634-C59D-9173-4287-7728BFB27B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B89228-D8F0-B03B-7FB8-67AB8F9C7111}"/>
              </a:ext>
            </a:extLst>
          </p:cNvPr>
          <p:cNvSpPr>
            <a:spLocks noGrp="1"/>
          </p:cNvSpPr>
          <p:nvPr>
            <p:ph type="title"/>
          </p:nvPr>
        </p:nvSpPr>
        <p:spPr/>
        <p:txBody>
          <a:bodyPr>
            <a:normAutofit/>
          </a:bodyPr>
          <a:lstStyle/>
          <a:p>
            <a:r>
              <a:rPr lang="en-IT" sz="2800" dirty="0">
                <a:latin typeface="+mn-lt"/>
              </a:rPr>
              <a:t>The Italian Pillar: </a:t>
            </a:r>
            <a:br>
              <a:rPr lang="en-IT" sz="2800" dirty="0">
                <a:latin typeface="+mn-lt"/>
              </a:rPr>
            </a:br>
            <a:r>
              <a:rPr lang="en-IT" sz="2800" dirty="0">
                <a:latin typeface="+mn-lt"/>
              </a:rPr>
              <a:t>EuPRAXIA@SPARC_LAB User Facility </a:t>
            </a:r>
          </a:p>
        </p:txBody>
      </p:sp>
      <p:pic>
        <p:nvPicPr>
          <p:cNvPr id="4" name="Picture 3">
            <a:extLst>
              <a:ext uri="{FF2B5EF4-FFF2-40B4-BE49-F238E27FC236}">
                <a16:creationId xmlns:a16="http://schemas.microsoft.com/office/drawing/2014/main" id="{88E68D00-31BD-10BA-6178-64583E1D5F0D}"/>
              </a:ext>
            </a:extLst>
          </p:cNvPr>
          <p:cNvPicPr>
            <a:picLocks noChangeAspect="1"/>
          </p:cNvPicPr>
          <p:nvPr/>
        </p:nvPicPr>
        <p:blipFill>
          <a:blip r:embed="rId3"/>
          <a:srcRect t="18316" b="26000"/>
          <a:stretch/>
        </p:blipFill>
        <p:spPr>
          <a:xfrm>
            <a:off x="189047" y="2222230"/>
            <a:ext cx="5839519" cy="1917147"/>
          </a:xfrm>
          <a:prstGeom prst="rect">
            <a:avLst/>
          </a:prstGeom>
        </p:spPr>
      </p:pic>
      <p:sp>
        <p:nvSpPr>
          <p:cNvPr id="2" name="TextBox 1">
            <a:extLst>
              <a:ext uri="{FF2B5EF4-FFF2-40B4-BE49-F238E27FC236}">
                <a16:creationId xmlns:a16="http://schemas.microsoft.com/office/drawing/2014/main" id="{02ABAD15-9CA3-CCE3-B3E8-385519223815}"/>
              </a:ext>
            </a:extLst>
          </p:cNvPr>
          <p:cNvSpPr txBox="1"/>
          <p:nvPr/>
        </p:nvSpPr>
        <p:spPr>
          <a:xfrm>
            <a:off x="78629" y="1053377"/>
            <a:ext cx="11844157" cy="923330"/>
          </a:xfrm>
          <a:prstGeom prst="rect">
            <a:avLst/>
          </a:prstGeom>
          <a:noFill/>
        </p:spPr>
        <p:txBody>
          <a:bodyPr wrap="square">
            <a:spAutoFit/>
          </a:bodyPr>
          <a:lstStyle/>
          <a:p>
            <a:pPr algn="just"/>
            <a:r>
              <a:rPr lang="en-IT" sz="1800" b="1" dirty="0"/>
              <a:t>The facility aims to operate in two modes: </a:t>
            </a:r>
            <a:r>
              <a:rPr lang="en-IT" sz="1800" dirty="0"/>
              <a:t>a full-RF mode for initial commissioning, and a hybrid RF+PWFA mode that serves as a demonstrator for plasma-driven FELs user operation. Full-RF mode user operation is also possible.</a:t>
            </a:r>
          </a:p>
          <a:p>
            <a:pPr algn="just"/>
            <a:r>
              <a:rPr lang="en-IT" sz="1800" dirty="0"/>
              <a:t>The facility is expected to begin operations </a:t>
            </a:r>
            <a:r>
              <a:rPr lang="en-IT" sz="1800" b="1" dirty="0"/>
              <a:t>in 2031</a:t>
            </a:r>
          </a:p>
        </p:txBody>
      </p:sp>
      <p:sp>
        <p:nvSpPr>
          <p:cNvPr id="7" name="TextBox 6">
            <a:extLst>
              <a:ext uri="{FF2B5EF4-FFF2-40B4-BE49-F238E27FC236}">
                <a16:creationId xmlns:a16="http://schemas.microsoft.com/office/drawing/2014/main" id="{B21AFD5F-2696-774D-032A-D79DBC7F3EBF}"/>
              </a:ext>
            </a:extLst>
          </p:cNvPr>
          <p:cNvSpPr txBox="1"/>
          <p:nvPr/>
        </p:nvSpPr>
        <p:spPr>
          <a:xfrm>
            <a:off x="78629" y="4384901"/>
            <a:ext cx="6243006" cy="2031325"/>
          </a:xfrm>
          <a:prstGeom prst="rect">
            <a:avLst/>
          </a:prstGeom>
          <a:noFill/>
        </p:spPr>
        <p:txBody>
          <a:bodyPr wrap="square">
            <a:spAutoFit/>
          </a:bodyPr>
          <a:lstStyle/>
          <a:p>
            <a:pPr algn="just"/>
            <a:r>
              <a:rPr lang="en-GB" sz="1800" dirty="0"/>
              <a:t>The choice of using a FEL as the first application has been determined by the fact that FELs are extremely sensitive to the quality of the electron beam, making them an ideal testbed to demonstrate the capabilities of plasma-based accelerators. In addition a plasma-driven FEL is immediately attractive to a broad scientific user base, facilitating the transition from accelerator R&amp;D to real-world applications and justifying further investment. </a:t>
            </a:r>
            <a:endParaRPr lang="en-IT" sz="1800" dirty="0"/>
          </a:p>
        </p:txBody>
      </p:sp>
      <p:pic>
        <p:nvPicPr>
          <p:cNvPr id="6" name="Picture 5">
            <a:extLst>
              <a:ext uri="{FF2B5EF4-FFF2-40B4-BE49-F238E27FC236}">
                <a16:creationId xmlns:a16="http://schemas.microsoft.com/office/drawing/2014/main" id="{6573B1CC-A7B5-4CCA-D5BB-5B507B3BF561}"/>
              </a:ext>
            </a:extLst>
          </p:cNvPr>
          <p:cNvPicPr>
            <a:picLocks noChangeAspect="1"/>
          </p:cNvPicPr>
          <p:nvPr/>
        </p:nvPicPr>
        <p:blipFill>
          <a:blip r:embed="rId4"/>
          <a:stretch>
            <a:fillRect/>
          </a:stretch>
        </p:blipFill>
        <p:spPr>
          <a:xfrm>
            <a:off x="6619352" y="1732121"/>
            <a:ext cx="5303434" cy="4684105"/>
          </a:xfrm>
          <a:prstGeom prst="rect">
            <a:avLst/>
          </a:prstGeom>
        </p:spPr>
      </p:pic>
    </p:spTree>
    <p:extLst>
      <p:ext uri="{BB962C8B-B14F-4D97-AF65-F5344CB8AC3E}">
        <p14:creationId xmlns:p14="http://schemas.microsoft.com/office/powerpoint/2010/main" val="331925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6550B-2B8C-EBBE-CAE5-76F4E22558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29A22C-BFBD-1248-FDE7-D550AFCE02C3}"/>
              </a:ext>
            </a:extLst>
          </p:cNvPr>
          <p:cNvSpPr>
            <a:spLocks noGrp="1"/>
          </p:cNvSpPr>
          <p:nvPr>
            <p:ph type="title"/>
          </p:nvPr>
        </p:nvSpPr>
        <p:spPr/>
        <p:txBody>
          <a:bodyPr>
            <a:normAutofit/>
          </a:bodyPr>
          <a:lstStyle/>
          <a:p>
            <a:r>
              <a:rPr lang="en-IT" sz="2800" dirty="0">
                <a:latin typeface="+mn-lt"/>
              </a:rPr>
              <a:t>The Italian Pillar: </a:t>
            </a:r>
            <a:br>
              <a:rPr lang="en-IT" sz="2800" dirty="0">
                <a:latin typeface="+mn-lt"/>
              </a:rPr>
            </a:br>
            <a:r>
              <a:rPr lang="en-IT" sz="2800" dirty="0">
                <a:latin typeface="+mn-lt"/>
              </a:rPr>
              <a:t>EuPRAXIA@SPARC_LAB User Facility </a:t>
            </a:r>
            <a:endParaRPr lang="en-IT" dirty="0">
              <a:latin typeface="+mn-lt"/>
            </a:endParaRPr>
          </a:p>
        </p:txBody>
      </p:sp>
      <p:graphicFrame>
        <p:nvGraphicFramePr>
          <p:cNvPr id="8" name="Table 7">
            <a:extLst>
              <a:ext uri="{FF2B5EF4-FFF2-40B4-BE49-F238E27FC236}">
                <a16:creationId xmlns:a16="http://schemas.microsoft.com/office/drawing/2014/main" id="{225FB601-E225-F0E8-2214-225E56284CEA}"/>
              </a:ext>
            </a:extLst>
          </p:cNvPr>
          <p:cNvGraphicFramePr>
            <a:graphicFrameLocks noGrp="1"/>
          </p:cNvGraphicFramePr>
          <p:nvPr>
            <p:extLst>
              <p:ext uri="{D42A27DB-BD31-4B8C-83A1-F6EECF244321}">
                <p14:modId xmlns:p14="http://schemas.microsoft.com/office/powerpoint/2010/main" val="4040894542"/>
              </p:ext>
            </p:extLst>
          </p:nvPr>
        </p:nvGraphicFramePr>
        <p:xfrm>
          <a:off x="498202" y="1239163"/>
          <a:ext cx="4540700" cy="4379674"/>
        </p:xfrm>
        <a:graphic>
          <a:graphicData uri="http://schemas.openxmlformats.org/drawingml/2006/table">
            <a:tbl>
              <a:tblPr firstRow="1" firstCol="1" bandRow="1">
                <a:tableStyleId>{5C22544A-7EE6-4342-B048-85BDC9FD1C3A}</a:tableStyleId>
              </a:tblPr>
              <a:tblGrid>
                <a:gridCol w="523268">
                  <a:extLst>
                    <a:ext uri="{9D8B030D-6E8A-4147-A177-3AD203B41FA5}">
                      <a16:colId xmlns:a16="http://schemas.microsoft.com/office/drawing/2014/main" val="2046751725"/>
                    </a:ext>
                  </a:extLst>
                </a:gridCol>
                <a:gridCol w="675867">
                  <a:extLst>
                    <a:ext uri="{9D8B030D-6E8A-4147-A177-3AD203B41FA5}">
                      <a16:colId xmlns:a16="http://schemas.microsoft.com/office/drawing/2014/main" val="3146292002"/>
                    </a:ext>
                  </a:extLst>
                </a:gridCol>
                <a:gridCol w="182832">
                  <a:extLst>
                    <a:ext uri="{9D8B030D-6E8A-4147-A177-3AD203B41FA5}">
                      <a16:colId xmlns:a16="http://schemas.microsoft.com/office/drawing/2014/main" val="2107192671"/>
                    </a:ext>
                  </a:extLst>
                </a:gridCol>
                <a:gridCol w="441162">
                  <a:extLst>
                    <a:ext uri="{9D8B030D-6E8A-4147-A177-3AD203B41FA5}">
                      <a16:colId xmlns:a16="http://schemas.microsoft.com/office/drawing/2014/main" val="765512235"/>
                    </a:ext>
                  </a:extLst>
                </a:gridCol>
                <a:gridCol w="450746">
                  <a:extLst>
                    <a:ext uri="{9D8B030D-6E8A-4147-A177-3AD203B41FA5}">
                      <a16:colId xmlns:a16="http://schemas.microsoft.com/office/drawing/2014/main" val="1954593389"/>
                    </a:ext>
                  </a:extLst>
                </a:gridCol>
                <a:gridCol w="478446">
                  <a:extLst>
                    <a:ext uri="{9D8B030D-6E8A-4147-A177-3AD203B41FA5}">
                      <a16:colId xmlns:a16="http://schemas.microsoft.com/office/drawing/2014/main" val="1507765814"/>
                    </a:ext>
                  </a:extLst>
                </a:gridCol>
                <a:gridCol w="749900">
                  <a:extLst>
                    <a:ext uri="{9D8B030D-6E8A-4147-A177-3AD203B41FA5}">
                      <a16:colId xmlns:a16="http://schemas.microsoft.com/office/drawing/2014/main" val="586646477"/>
                    </a:ext>
                  </a:extLst>
                </a:gridCol>
                <a:gridCol w="1038479">
                  <a:extLst>
                    <a:ext uri="{9D8B030D-6E8A-4147-A177-3AD203B41FA5}">
                      <a16:colId xmlns:a16="http://schemas.microsoft.com/office/drawing/2014/main" val="2010633904"/>
                    </a:ext>
                  </a:extLst>
                </a:gridCol>
              </a:tblGrid>
              <a:tr h="483482">
                <a:tc>
                  <a:txBody>
                    <a:bodyPr/>
                    <a:lstStyle/>
                    <a:p>
                      <a:pPr algn="ctr"/>
                      <a:r>
                        <a:rPr lang="en-US" sz="800">
                          <a:effectLst/>
                        </a:rPr>
                        <a:t>Facility</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gridSpan="2">
                  <a:txBody>
                    <a:bodyPr/>
                    <a:lstStyle/>
                    <a:p>
                      <a:pPr algn="ctr"/>
                      <a:r>
                        <a:rPr lang="en-US" sz="800">
                          <a:effectLst/>
                        </a:rPr>
                        <a:t>Location</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pPr algn="ctr"/>
                      <a:r>
                        <a:rPr lang="en-US" sz="800">
                          <a:effectLst/>
                        </a:rPr>
                        <a:t>Wavelength Range</a:t>
                      </a:r>
                      <a:endParaRPr lang="en-IT" sz="1000">
                        <a:effectLst/>
                      </a:endParaRPr>
                    </a:p>
                    <a:p>
                      <a:pPr algn="ctr"/>
                      <a:r>
                        <a:rPr lang="en-US" sz="800">
                          <a:effectLst/>
                        </a:rPr>
                        <a:t>[nm]</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Wavelength Range</a:t>
                      </a:r>
                      <a:endParaRPr lang="en-IT" sz="1000" dirty="0">
                        <a:effectLst/>
                      </a:endParaRPr>
                    </a:p>
                    <a:p>
                      <a:pPr algn="ctr"/>
                      <a:r>
                        <a:rPr lang="en-US" sz="800" dirty="0">
                          <a:effectLst/>
                        </a:rPr>
                        <a:t>[nm]</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err="1">
                          <a:effectLst/>
                        </a:rPr>
                        <a:t>Linac</a:t>
                      </a:r>
                      <a:r>
                        <a:rPr lang="en-US" sz="800" dirty="0">
                          <a:effectLst/>
                        </a:rPr>
                        <a:t> Length</a:t>
                      </a:r>
                      <a:endParaRPr lang="en-IT" sz="1000" dirty="0">
                        <a:effectLst/>
                      </a:endParaRPr>
                    </a:p>
                    <a:p>
                      <a:pPr algn="ctr"/>
                      <a:r>
                        <a:rPr lang="en-US" sz="800" dirty="0">
                          <a:effectLst/>
                        </a:rPr>
                        <a:t>[km]</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Electron Energy</a:t>
                      </a:r>
                      <a:endParaRPr lang="en-IT" sz="1000">
                        <a:effectLst/>
                      </a:endParaRPr>
                    </a:p>
                    <a:p>
                      <a:pPr algn="ctr"/>
                      <a:r>
                        <a:rPr lang="en-US" sz="800">
                          <a:effectLst/>
                        </a:rPr>
                        <a:t>[GeV]</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RF Band</a:t>
                      </a:r>
                      <a:endParaRPr lang="en-IT" sz="1000">
                        <a:effectLst/>
                      </a:endParaRPr>
                    </a:p>
                    <a:p>
                      <a:pPr algn="ctr"/>
                      <a:r>
                        <a:rPr lang="en-US" sz="800">
                          <a:effectLst/>
                        </a:rPr>
                        <a:t>And Gradient</a:t>
                      </a:r>
                      <a:endParaRPr lang="en-IT" sz="1000">
                        <a:effectLst/>
                      </a:endParaRPr>
                    </a:p>
                    <a:p>
                      <a:pPr algn="ctr"/>
                      <a:r>
                        <a:rPr lang="en-US" sz="800">
                          <a:effectLst/>
                        </a:rPr>
                        <a:t>[MV/m]</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Key Features</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982682314"/>
                  </a:ext>
                </a:extLst>
              </a:tr>
              <a:tr h="120870">
                <a:tc gridSpan="8">
                  <a:txBody>
                    <a:bodyPr/>
                    <a:lstStyle/>
                    <a:p>
                      <a:pPr algn="ctr"/>
                      <a:r>
                        <a:rPr lang="en-US" sz="800" dirty="0">
                          <a:effectLst/>
                        </a:rPr>
                        <a:t> </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123910659"/>
                  </a:ext>
                </a:extLst>
              </a:tr>
              <a:tr h="120870">
                <a:tc gridSpan="8">
                  <a:txBody>
                    <a:bodyPr/>
                    <a:lstStyle/>
                    <a:p>
                      <a:pPr algn="ctr"/>
                      <a:r>
                        <a:rPr lang="en-US" sz="800" dirty="0">
                          <a:effectLst/>
                        </a:rPr>
                        <a:t>Soft X-rays radiations</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2311836741"/>
                  </a:ext>
                </a:extLst>
              </a:tr>
              <a:tr h="483482">
                <a:tc>
                  <a:txBody>
                    <a:bodyPr/>
                    <a:lstStyle/>
                    <a:p>
                      <a:pPr algn="ctr"/>
                      <a:r>
                        <a:rPr lang="en-US" sz="800" dirty="0">
                          <a:effectLst/>
                        </a:rPr>
                        <a:t>AQUA</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noFill/>
                  </a:tcPr>
                </a:tc>
                <a:tc>
                  <a:txBody>
                    <a:bodyPr/>
                    <a:lstStyle/>
                    <a:p>
                      <a:pPr algn="ctr"/>
                      <a:r>
                        <a:rPr lang="en-US" sz="800">
                          <a:effectLst/>
                          <a:highlight>
                            <a:srgbClr val="FFFF00"/>
                          </a:highlight>
                        </a:rPr>
                        <a:t>Frascati, Italy</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gridSpan="2">
                  <a:txBody>
                    <a:bodyPr/>
                    <a:lstStyle/>
                    <a:p>
                      <a:pPr algn="ctr"/>
                      <a:r>
                        <a:rPr lang="en-US" sz="800">
                          <a:effectLst/>
                          <a:highlight>
                            <a:srgbClr val="FFFF00"/>
                          </a:highlight>
                        </a:rPr>
                        <a:t>4–10</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a:txBody>
                    <a:bodyPr/>
                    <a:lstStyle/>
                    <a:p>
                      <a:pPr algn="ctr"/>
                      <a:r>
                        <a:rPr lang="en-US" sz="800">
                          <a:effectLst/>
                          <a:highlight>
                            <a:srgbClr val="FFFF00"/>
                          </a:highlight>
                        </a:rPr>
                        <a:t>&lt; 0.05</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a:txBody>
                    <a:bodyPr/>
                    <a:lstStyle/>
                    <a:p>
                      <a:pPr algn="ctr"/>
                      <a:r>
                        <a:rPr lang="en-US" sz="800">
                          <a:effectLst/>
                          <a:highlight>
                            <a:srgbClr val="FFFF00"/>
                          </a:highlight>
                        </a:rPr>
                        <a:t>1.0 – 1.2</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a:txBody>
                    <a:bodyPr/>
                    <a:lstStyle/>
                    <a:p>
                      <a:pPr algn="ctr"/>
                      <a:r>
                        <a:rPr lang="en-US" sz="800" dirty="0">
                          <a:effectLst/>
                          <a:highlight>
                            <a:srgbClr val="FFFF00"/>
                          </a:highlight>
                        </a:rPr>
                        <a:t>X/Plasma</a:t>
                      </a:r>
                      <a:endParaRPr lang="en-IT" sz="1000" dirty="0">
                        <a:effectLst/>
                      </a:endParaRPr>
                    </a:p>
                    <a:p>
                      <a:pPr algn="ctr"/>
                      <a:r>
                        <a:rPr lang="en-US" sz="800" dirty="0">
                          <a:effectLst/>
                          <a:highlight>
                            <a:srgbClr val="FFFF00"/>
                          </a:highlight>
                        </a:rPr>
                        <a:t> </a:t>
                      </a:r>
                      <a:endParaRPr lang="en-IT" sz="1000" dirty="0">
                        <a:effectLst/>
                      </a:endParaRPr>
                    </a:p>
                    <a:p>
                      <a:pPr algn="ctr"/>
                      <a:r>
                        <a:rPr lang="en-US" sz="800" dirty="0">
                          <a:effectLst/>
                          <a:highlight>
                            <a:srgbClr val="FFFF00"/>
                          </a:highlight>
                        </a:rPr>
                        <a:t>60/1000</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a:txBody>
                    <a:bodyPr/>
                    <a:lstStyle/>
                    <a:p>
                      <a:pPr algn="ctr"/>
                      <a:r>
                        <a:rPr lang="en-US" sz="800" dirty="0">
                          <a:effectLst/>
                          <a:highlight>
                            <a:srgbClr val="FFFF00"/>
                          </a:highlight>
                        </a:rPr>
                        <a:t>Compactness. </a:t>
                      </a:r>
                      <a:endParaRPr lang="en-IT" sz="1000" dirty="0">
                        <a:effectLst/>
                      </a:endParaRPr>
                    </a:p>
                    <a:p>
                      <a:pPr algn="ctr"/>
                      <a:r>
                        <a:rPr lang="en-US" sz="800" dirty="0">
                          <a:effectLst/>
                          <a:highlight>
                            <a:srgbClr val="FFFF00"/>
                          </a:highlight>
                        </a:rPr>
                        <a:t>Targets the water window; </a:t>
                      </a:r>
                      <a:endParaRPr lang="en-IT" sz="1000" dirty="0">
                        <a:effectLst/>
                      </a:endParaRPr>
                    </a:p>
                    <a:p>
                      <a:pPr algn="ctr"/>
                      <a:r>
                        <a:rPr lang="en-US" sz="800" dirty="0">
                          <a:effectLst/>
                          <a:highlight>
                            <a:srgbClr val="FFFF00"/>
                          </a:highlight>
                        </a:rPr>
                        <a:t>3D bio-imaging.</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extLst>
                  <a:ext uri="{0D108BD9-81ED-4DB2-BD59-A6C34878D82A}">
                    <a16:rowId xmlns:a16="http://schemas.microsoft.com/office/drawing/2014/main" val="3347245833"/>
                  </a:ext>
                </a:extLst>
              </a:tr>
              <a:tr h="604352">
                <a:tc>
                  <a:txBody>
                    <a:bodyPr/>
                    <a:lstStyle/>
                    <a:p>
                      <a:pPr algn="ctr"/>
                      <a:r>
                        <a:rPr lang="en-US" sz="800">
                          <a:effectLst/>
                        </a:rPr>
                        <a:t>FLASH</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Hamburg, Germany</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gridSpan="2">
                  <a:txBody>
                    <a:bodyPr/>
                    <a:lstStyle/>
                    <a:p>
                      <a:pPr algn="ctr"/>
                      <a:r>
                        <a:rPr lang="en-US" sz="800">
                          <a:effectLst/>
                        </a:rPr>
                        <a:t>4.1–45</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0.2</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a:txBody>
                    <a:bodyPr/>
                    <a:lstStyle/>
                    <a:p>
                      <a:pPr algn="ctr"/>
                      <a:r>
                        <a:rPr lang="en-US" sz="800">
                          <a:effectLst/>
                        </a:rPr>
                        <a:t>1.25</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L</a:t>
                      </a:r>
                      <a:endParaRPr lang="en-IT" sz="1000">
                        <a:effectLst/>
                      </a:endParaRPr>
                    </a:p>
                    <a:p>
                      <a:pPr algn="ctr"/>
                      <a:r>
                        <a:rPr lang="en-US" sz="800">
                          <a:effectLst/>
                        </a:rPr>
                        <a:t> </a:t>
                      </a:r>
                      <a:endParaRPr lang="en-IT" sz="1000">
                        <a:effectLst/>
                      </a:endParaRPr>
                    </a:p>
                    <a:p>
                      <a:pPr algn="ctr"/>
                      <a:r>
                        <a:rPr lang="en-US" sz="800">
                          <a:effectLst/>
                        </a:rPr>
                        <a:t>30</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Pioneering SASE FEL; test facility for RF Super-Conductivity and FEL technologies.</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351964651"/>
                  </a:ext>
                </a:extLst>
              </a:tr>
              <a:tr h="483482">
                <a:tc>
                  <a:txBody>
                    <a:bodyPr/>
                    <a:lstStyle/>
                    <a:p>
                      <a:pPr algn="ctr"/>
                      <a:r>
                        <a:rPr lang="en-US" sz="800">
                          <a:effectLst/>
                        </a:rPr>
                        <a:t>FERMI</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Trieste, Italy</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gridSpan="2">
                  <a:txBody>
                    <a:bodyPr/>
                    <a:lstStyle/>
                    <a:p>
                      <a:pPr algn="ctr"/>
                      <a:r>
                        <a:rPr lang="en-US" sz="800">
                          <a:effectLst/>
                        </a:rPr>
                        <a:t>10–100</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0.15</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a:txBody>
                    <a:bodyPr/>
                    <a:lstStyle/>
                    <a:p>
                      <a:pPr algn="ctr"/>
                      <a:r>
                        <a:rPr lang="en-US" sz="800">
                          <a:effectLst/>
                        </a:rPr>
                        <a:t>1.67</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S</a:t>
                      </a:r>
                      <a:endParaRPr lang="en-IT" sz="1000">
                        <a:effectLst/>
                      </a:endParaRPr>
                    </a:p>
                    <a:p>
                      <a:pPr algn="ctr"/>
                      <a:r>
                        <a:rPr lang="en-US" sz="800">
                          <a:effectLst/>
                        </a:rPr>
                        <a:t> </a:t>
                      </a:r>
                      <a:endParaRPr lang="en-IT" sz="1000">
                        <a:effectLst/>
                      </a:endParaRPr>
                    </a:p>
                    <a:p>
                      <a:pPr algn="ctr"/>
                      <a:r>
                        <a:rPr lang="en-US" sz="800">
                          <a:effectLst/>
                        </a:rPr>
                        <a:t>28</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Seeded FEL; high spectral purity in VUV–soft X-ray range.</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833354372"/>
                  </a:ext>
                </a:extLst>
              </a:tr>
              <a:tr h="120870">
                <a:tc gridSpan="8">
                  <a:txBody>
                    <a:bodyPr/>
                    <a:lstStyle/>
                    <a:p>
                      <a:pPr algn="ctr"/>
                      <a:r>
                        <a:rPr lang="en-US" sz="800" dirty="0">
                          <a:effectLst/>
                        </a:rPr>
                        <a:t> </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4235981737"/>
                  </a:ext>
                </a:extLst>
              </a:tr>
              <a:tr h="120870">
                <a:tc gridSpan="8">
                  <a:txBody>
                    <a:bodyPr/>
                    <a:lstStyle/>
                    <a:p>
                      <a:pPr algn="ctr"/>
                      <a:r>
                        <a:rPr lang="en-US" sz="800" dirty="0">
                          <a:effectLst/>
                        </a:rPr>
                        <a:t>Hard X-rays radiation</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5139688"/>
                  </a:ext>
                </a:extLst>
              </a:tr>
              <a:tr h="362611">
                <a:tc>
                  <a:txBody>
                    <a:bodyPr/>
                    <a:lstStyle/>
                    <a:p>
                      <a:pPr algn="ctr"/>
                      <a:r>
                        <a:rPr lang="en-US" sz="800" dirty="0">
                          <a:effectLst/>
                        </a:rPr>
                        <a:t>LCLS 1</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SLAC, USA</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gridSpan="2">
                  <a:txBody>
                    <a:bodyPr/>
                    <a:lstStyle/>
                    <a:p>
                      <a:pPr algn="ctr"/>
                      <a:r>
                        <a:rPr lang="en-US" sz="800">
                          <a:effectLst/>
                        </a:rPr>
                        <a:t>0.13–6.2</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1</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14</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S</a:t>
                      </a:r>
                      <a:endParaRPr lang="en-IT" sz="1000">
                        <a:effectLst/>
                      </a:endParaRPr>
                    </a:p>
                    <a:p>
                      <a:pPr algn="ctr"/>
                      <a:r>
                        <a:rPr lang="en-US" sz="800">
                          <a:effectLst/>
                        </a:rPr>
                        <a:t> </a:t>
                      </a:r>
                      <a:endParaRPr lang="en-IT" sz="1000">
                        <a:effectLst/>
                      </a:endParaRPr>
                    </a:p>
                    <a:p>
                      <a:pPr algn="ctr"/>
                      <a:r>
                        <a:rPr lang="en-US" sz="800">
                          <a:effectLst/>
                        </a:rPr>
                        <a:t>25</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First hard X-ray FEL; ultrafast imaging capabilities.</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270159657"/>
                  </a:ext>
                </a:extLst>
              </a:tr>
              <a:tr h="362611">
                <a:tc>
                  <a:txBody>
                    <a:bodyPr/>
                    <a:lstStyle/>
                    <a:p>
                      <a:pPr algn="ctr"/>
                      <a:r>
                        <a:rPr lang="en-US" sz="800">
                          <a:effectLst/>
                        </a:rPr>
                        <a:t>European XFEL</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Hamburg, Germany</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gridSpan="2">
                  <a:txBody>
                    <a:bodyPr/>
                    <a:lstStyle/>
                    <a:p>
                      <a:pPr algn="ctr"/>
                      <a:r>
                        <a:rPr lang="en-US" sz="800">
                          <a:effectLst/>
                        </a:rPr>
                        <a:t>0.05–4.7</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2.1</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17.5</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L</a:t>
                      </a:r>
                      <a:endParaRPr lang="en-IT" sz="1000">
                        <a:effectLst/>
                      </a:endParaRPr>
                    </a:p>
                    <a:p>
                      <a:pPr algn="ctr"/>
                      <a:r>
                        <a:rPr lang="en-US" sz="800">
                          <a:effectLst/>
                        </a:rPr>
                        <a:t> </a:t>
                      </a:r>
                      <a:endParaRPr lang="en-IT" sz="1000">
                        <a:effectLst/>
                      </a:endParaRPr>
                    </a:p>
                    <a:p>
                      <a:pPr algn="ctr"/>
                      <a:r>
                        <a:rPr lang="en-US" sz="800">
                          <a:effectLst/>
                        </a:rPr>
                        <a:t>24</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High repetition rate; multiple beamlines.</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2724191430"/>
                  </a:ext>
                </a:extLst>
              </a:tr>
              <a:tr h="362611">
                <a:tc>
                  <a:txBody>
                    <a:bodyPr/>
                    <a:lstStyle/>
                    <a:p>
                      <a:pPr algn="ctr"/>
                      <a:r>
                        <a:rPr lang="en-US" sz="800">
                          <a:effectLst/>
                        </a:rPr>
                        <a:t>SACLA</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Harima, Japan</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gridSpan="2">
                  <a:txBody>
                    <a:bodyPr/>
                    <a:lstStyle/>
                    <a:p>
                      <a:pPr algn="ctr"/>
                      <a:r>
                        <a:rPr lang="en-US" sz="800">
                          <a:effectLst/>
                        </a:rPr>
                        <a:t>0.06–0.2</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0.4</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8.5</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C</a:t>
                      </a:r>
                      <a:endParaRPr lang="en-IT" sz="1000">
                        <a:effectLst/>
                      </a:endParaRPr>
                    </a:p>
                    <a:p>
                      <a:pPr algn="ctr"/>
                      <a:r>
                        <a:rPr lang="en-US" sz="800">
                          <a:effectLst/>
                        </a:rPr>
                        <a:t> </a:t>
                      </a:r>
                      <a:endParaRPr lang="en-IT" sz="1000">
                        <a:effectLst/>
                      </a:endParaRPr>
                    </a:p>
                    <a:p>
                      <a:pPr algn="ctr"/>
                      <a:r>
                        <a:rPr lang="en-US" sz="800">
                          <a:effectLst/>
                        </a:rPr>
                        <a:t>38</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More compact design; operates in hard X-ray regime.</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1301067884"/>
                  </a:ext>
                </a:extLst>
              </a:tr>
              <a:tr h="362611">
                <a:tc>
                  <a:txBody>
                    <a:bodyPr/>
                    <a:lstStyle/>
                    <a:p>
                      <a:pPr algn="ctr"/>
                      <a:r>
                        <a:rPr lang="en-US" sz="800">
                          <a:effectLst/>
                        </a:rPr>
                        <a:t>SwissFEL</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Villigen, Switzerland</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gridSpan="2">
                  <a:txBody>
                    <a:bodyPr/>
                    <a:lstStyle/>
                    <a:p>
                      <a:pPr algn="ctr"/>
                      <a:r>
                        <a:rPr lang="en-US" sz="800">
                          <a:effectLst/>
                        </a:rPr>
                        <a:t>0.1–5.0</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0.5</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5.8</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C</a:t>
                      </a:r>
                      <a:endParaRPr lang="en-IT" sz="1000">
                        <a:effectLst/>
                      </a:endParaRPr>
                    </a:p>
                    <a:p>
                      <a:pPr algn="ctr"/>
                      <a:r>
                        <a:rPr lang="en-US" sz="800">
                          <a:effectLst/>
                        </a:rPr>
                        <a:t> </a:t>
                      </a:r>
                      <a:endParaRPr lang="en-IT" sz="1000">
                        <a:effectLst/>
                      </a:endParaRPr>
                    </a:p>
                    <a:p>
                      <a:pPr algn="ctr"/>
                      <a:r>
                        <a:rPr lang="en-US" sz="800">
                          <a:effectLst/>
                        </a:rPr>
                        <a:t>28</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Two beamlines covering hard and soft X-rays.</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490689031"/>
                  </a:ext>
                </a:extLst>
              </a:tr>
              <a:tr h="362611">
                <a:tc>
                  <a:txBody>
                    <a:bodyPr/>
                    <a:lstStyle/>
                    <a:p>
                      <a:pPr algn="ctr"/>
                      <a:r>
                        <a:rPr lang="en-US" sz="800">
                          <a:effectLst/>
                        </a:rPr>
                        <a:t>PAL-XFEL</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Pohang, South Korea</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gridSpan="2">
                  <a:txBody>
                    <a:bodyPr/>
                    <a:lstStyle/>
                    <a:p>
                      <a:pPr algn="ctr"/>
                      <a:r>
                        <a:rPr lang="en-US" sz="800">
                          <a:effectLst/>
                        </a:rPr>
                        <a:t>0.06–4.5</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0.78</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10</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a:effectLst/>
                        </a:rPr>
                        <a:t>S</a:t>
                      </a:r>
                      <a:endParaRPr lang="en-IT" sz="1000">
                        <a:effectLst/>
                      </a:endParaRPr>
                    </a:p>
                    <a:p>
                      <a:pPr algn="ctr"/>
                      <a:r>
                        <a:rPr lang="en-US" sz="800">
                          <a:effectLst/>
                        </a:rPr>
                        <a:t> </a:t>
                      </a:r>
                      <a:endParaRPr lang="en-IT" sz="1000">
                        <a:effectLst/>
                      </a:endParaRPr>
                    </a:p>
                    <a:p>
                      <a:pPr algn="ctr"/>
                      <a:r>
                        <a:rPr lang="en-US" sz="800">
                          <a:effectLst/>
                        </a:rPr>
                        <a:t>27</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800" dirty="0">
                          <a:effectLst/>
                        </a:rPr>
                        <a:t>Covers both hard and soft X-rays.</a:t>
                      </a:r>
                      <a:endParaRPr lang="en-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4135036094"/>
                  </a:ext>
                </a:extLst>
              </a:tr>
            </a:tbl>
          </a:graphicData>
        </a:graphic>
      </p:graphicFrame>
      <p:sp>
        <p:nvSpPr>
          <p:cNvPr id="11" name="TextBox 10">
            <a:extLst>
              <a:ext uri="{FF2B5EF4-FFF2-40B4-BE49-F238E27FC236}">
                <a16:creationId xmlns:a16="http://schemas.microsoft.com/office/drawing/2014/main" id="{D7EC8939-82E0-3BCF-329B-C2359C1C5E1E}"/>
              </a:ext>
            </a:extLst>
          </p:cNvPr>
          <p:cNvSpPr txBox="1"/>
          <p:nvPr/>
        </p:nvSpPr>
        <p:spPr>
          <a:xfrm>
            <a:off x="5285678" y="1451037"/>
            <a:ext cx="6527996" cy="4278094"/>
          </a:xfrm>
          <a:prstGeom prst="rect">
            <a:avLst/>
          </a:prstGeom>
          <a:noFill/>
        </p:spPr>
        <p:txBody>
          <a:bodyPr wrap="square">
            <a:spAutoFit/>
          </a:bodyPr>
          <a:lstStyle/>
          <a:p>
            <a:pPr algn="just"/>
            <a:r>
              <a:rPr lang="en-IT" sz="1600" dirty="0"/>
              <a:t>•</a:t>
            </a:r>
            <a:r>
              <a:rPr lang="en-IT" sz="1600" b="1" dirty="0"/>
              <a:t>Moderate Energy with High Impact: </a:t>
            </a:r>
            <a:r>
              <a:rPr lang="en-IT" sz="1600" dirty="0"/>
              <a:t>Operating at around 1 GeV, will deliver Soft X-rays radiation in the “water window”. This range is crucial for imaging biological specimens in aqueous environments without damaging or staining them, positioning AQUA as a valuable tool for structural biology, chemistry, and material science.</a:t>
            </a:r>
          </a:p>
          <a:p>
            <a:pPr algn="just"/>
            <a:endParaRPr lang="en-IT" sz="1600" dirty="0"/>
          </a:p>
          <a:p>
            <a:pPr algn="just"/>
            <a:r>
              <a:rPr lang="en-IT" sz="1600" dirty="0"/>
              <a:t>•</a:t>
            </a:r>
            <a:r>
              <a:rPr lang="en-IT" sz="1600" b="1" dirty="0"/>
              <a:t>Compact Design:</a:t>
            </a:r>
            <a:r>
              <a:rPr lang="en-IT" sz="1600" dirty="0"/>
              <a:t> With an accelerating length shorter than 50 meters, it is the most compact facility in the soft X-rays list, at least by a factor 3. This reflects its use of the combination of high-gradient X-band linac technology and plasma acceleration. Compact accelerator footprint reduces the need for large-scale infrastructure and land use.</a:t>
            </a:r>
          </a:p>
          <a:p>
            <a:pPr algn="just"/>
            <a:endParaRPr lang="en-IT" sz="1600" dirty="0"/>
          </a:p>
          <a:p>
            <a:pPr algn="just"/>
            <a:r>
              <a:rPr lang="en-IT" sz="1600" dirty="0"/>
              <a:t>•</a:t>
            </a:r>
            <a:r>
              <a:rPr lang="en-IT" sz="1600" b="1" dirty="0"/>
              <a:t>Technology Demonstrator:</a:t>
            </a:r>
            <a:r>
              <a:rPr lang="en-IT" sz="1600" dirty="0"/>
              <a:t> it will be also a strategic testbed for integrating advanced acceleration schemes and short period undulators into user-oriented FELs marking a paradigm shift toward compact and cost-effective light sources.</a:t>
            </a:r>
          </a:p>
          <a:p>
            <a:pPr algn="just"/>
            <a:endParaRPr lang="en-IT" sz="1600" dirty="0"/>
          </a:p>
        </p:txBody>
      </p:sp>
    </p:spTree>
    <p:extLst>
      <p:ext uri="{BB962C8B-B14F-4D97-AF65-F5344CB8AC3E}">
        <p14:creationId xmlns:p14="http://schemas.microsoft.com/office/powerpoint/2010/main" val="41257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E73D-CAAC-D696-BE47-300C6FEB8D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825102-7A8B-376B-AD2F-3267AF74E1C8}"/>
              </a:ext>
            </a:extLst>
          </p:cNvPr>
          <p:cNvSpPr>
            <a:spLocks noGrp="1"/>
          </p:cNvSpPr>
          <p:nvPr>
            <p:ph type="title"/>
          </p:nvPr>
        </p:nvSpPr>
        <p:spPr/>
        <p:txBody>
          <a:bodyPr>
            <a:normAutofit/>
          </a:bodyPr>
          <a:lstStyle/>
          <a:p>
            <a:r>
              <a:rPr lang="en-IT" sz="3200" dirty="0">
                <a:latin typeface="+mn-lt"/>
              </a:rPr>
              <a:t>Scientific Case and Applications  </a:t>
            </a:r>
          </a:p>
        </p:txBody>
      </p:sp>
      <p:graphicFrame>
        <p:nvGraphicFramePr>
          <p:cNvPr id="7" name="Table 6">
            <a:extLst>
              <a:ext uri="{FF2B5EF4-FFF2-40B4-BE49-F238E27FC236}">
                <a16:creationId xmlns:a16="http://schemas.microsoft.com/office/drawing/2014/main" id="{89C29F6D-989E-21CB-7729-127A489A96B3}"/>
              </a:ext>
            </a:extLst>
          </p:cNvPr>
          <p:cNvGraphicFramePr>
            <a:graphicFrameLocks noGrp="1"/>
          </p:cNvGraphicFramePr>
          <p:nvPr/>
        </p:nvGraphicFramePr>
        <p:xfrm>
          <a:off x="140506" y="831881"/>
          <a:ext cx="8046720" cy="5554980"/>
        </p:xfrm>
        <a:graphic>
          <a:graphicData uri="http://schemas.openxmlformats.org/drawingml/2006/table">
            <a:tbl>
              <a:tblPr firstRow="1" bandRow="1"/>
              <a:tblGrid>
                <a:gridCol w="164592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468880">
                  <a:extLst>
                    <a:ext uri="{9D8B030D-6E8A-4147-A177-3AD203B41FA5}">
                      <a16:colId xmlns:a16="http://schemas.microsoft.com/office/drawing/2014/main" val="20003"/>
                    </a:ext>
                  </a:extLst>
                </a:gridCol>
              </a:tblGrid>
              <a:tr h="628650">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Application Area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rPr dirty="0"/>
                        <a:t>Scientific Focus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Techniques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Key Impact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Renewable Energy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Charge transport in solar cells &amp; catalysts</a:t>
                      </a:r>
                    </a:p>
                    <a:p>
                      <a:r>
                        <a:t>• Photocatalytic H₂ production</a:t>
                      </a:r>
                    </a:p>
                    <a:p>
                      <a:r>
                        <a:t>• PFAS/PClAS analysis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XES, PI-MS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Efficient solar materials</a:t>
                      </a:r>
                    </a:p>
                    <a:p>
                      <a:r>
                        <a:t>• Clean hydrogen production</a:t>
                      </a:r>
                    </a:p>
                    <a:p>
                      <a:r>
                        <a:t>• Environmental remediation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Warm Dense Matter (WDM)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Extreme temperature/density</a:t>
                      </a:r>
                    </a:p>
                    <a:p>
                      <a:r>
                        <a:t>• Astrophysics &amp; fusion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Time-resolved XAS, TR-XES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Stellar/planetary modeling</a:t>
                      </a:r>
                    </a:p>
                    <a:p>
                      <a:r>
                        <a:t>• Fusion research support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Battery Technology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Ion migration &amp; interfaces</a:t>
                      </a:r>
                    </a:p>
                    <a:p>
                      <a:r>
                        <a:rPr dirty="0"/>
                        <a:t>• Solid-state battery study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non-linear X-ray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Safer, longer-life batteries</a:t>
                      </a:r>
                    </a:p>
                    <a:p>
                      <a:r>
                        <a:t>• High energy density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Structural 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Live-cell imaging</a:t>
                      </a:r>
                    </a:p>
                    <a:p>
                      <a:r>
                        <a:t>• Cellular processes (stress, DNA damage)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CDI, XAS, CEI</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Real-time biomolecular studies</a:t>
                      </a:r>
                    </a:p>
                    <a:p>
                      <a:r>
                        <a:t>• Disease mechanism insight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Health &amp; Radiobiology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DNA damage by radiation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X-ray pump–probe, photo-fragmentation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Radioprotection</a:t>
                      </a:r>
                    </a:p>
                    <a:p>
                      <a:r>
                        <a:rPr dirty="0"/>
                        <a:t>• Cancer treatment improvement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Atmospheric 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VOC/NOx oxidation</a:t>
                      </a:r>
                    </a:p>
                    <a:p>
                      <a:r>
                        <a:t>• Aerosol dynamics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PI-MS, ion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Pollution models</a:t>
                      </a:r>
                    </a:p>
                    <a:p>
                      <a:r>
                        <a:t>• Climate studies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Astrochemistry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Radiation chemistry in space</a:t>
                      </a:r>
                    </a:p>
                    <a:p>
                      <a:r>
                        <a:t>• Organic molecule formation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photochemistry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Space molecular evolution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pic>
        <p:nvPicPr>
          <p:cNvPr id="9" name="Picture 8">
            <a:extLst>
              <a:ext uri="{FF2B5EF4-FFF2-40B4-BE49-F238E27FC236}">
                <a16:creationId xmlns:a16="http://schemas.microsoft.com/office/drawing/2014/main" id="{24A25328-F9AB-8097-C589-9277DDE23F3B}"/>
              </a:ext>
            </a:extLst>
          </p:cNvPr>
          <p:cNvPicPr>
            <a:picLocks noChangeAspect="1"/>
          </p:cNvPicPr>
          <p:nvPr/>
        </p:nvPicPr>
        <p:blipFill>
          <a:blip r:embed="rId2"/>
          <a:srcRect l="6409" r="47356" b="31334"/>
          <a:stretch/>
        </p:blipFill>
        <p:spPr>
          <a:xfrm>
            <a:off x="8293850" y="4762749"/>
            <a:ext cx="1676400" cy="1458125"/>
          </a:xfrm>
          <a:prstGeom prst="rect">
            <a:avLst/>
          </a:prstGeom>
        </p:spPr>
      </p:pic>
      <p:pic>
        <p:nvPicPr>
          <p:cNvPr id="10" name="Picture 9" descr="A diagram of a cell scale&#10;&#10;Description automatically generated">
            <a:extLst>
              <a:ext uri="{FF2B5EF4-FFF2-40B4-BE49-F238E27FC236}">
                <a16:creationId xmlns:a16="http://schemas.microsoft.com/office/drawing/2014/main" id="{CA81FF2C-DF42-15D1-8E10-EA68017B434C}"/>
              </a:ext>
            </a:extLst>
          </p:cNvPr>
          <p:cNvPicPr>
            <a:picLocks noChangeAspect="1"/>
          </p:cNvPicPr>
          <p:nvPr/>
        </p:nvPicPr>
        <p:blipFill>
          <a:blip r:embed="rId3"/>
          <a:stretch>
            <a:fillRect/>
          </a:stretch>
        </p:blipFill>
        <p:spPr>
          <a:xfrm>
            <a:off x="8395271" y="851497"/>
            <a:ext cx="3686565" cy="997541"/>
          </a:xfrm>
          <a:prstGeom prst="rect">
            <a:avLst/>
          </a:prstGeom>
        </p:spPr>
      </p:pic>
      <p:pic>
        <p:nvPicPr>
          <p:cNvPr id="2" name="Picture 1032">
            <a:extLst>
              <a:ext uri="{FF2B5EF4-FFF2-40B4-BE49-F238E27FC236}">
                <a16:creationId xmlns:a16="http://schemas.microsoft.com/office/drawing/2014/main" id="{DBE741B2-299F-4396-DB7C-745BE48B2D21}"/>
              </a:ext>
            </a:extLst>
          </p:cNvPr>
          <p:cNvPicPr>
            <a:picLocks noChangeAspect="1"/>
          </p:cNvPicPr>
          <p:nvPr/>
        </p:nvPicPr>
        <p:blipFill>
          <a:blip r:embed="rId4">
            <a:extLst>
              <a:ext uri="{28A0092B-C50C-407E-A947-70E740481C1C}">
                <a14:useLocalDpi xmlns:a14="http://schemas.microsoft.com/office/drawing/2010/main" val="0"/>
              </a:ext>
            </a:extLst>
          </a:blip>
          <a:srcRect b="18273"/>
          <a:stretch/>
        </p:blipFill>
        <p:spPr bwMode="auto">
          <a:xfrm>
            <a:off x="10209163" y="4738971"/>
            <a:ext cx="1842331" cy="1505680"/>
          </a:xfrm>
          <a:prstGeom prst="rect">
            <a:avLst/>
          </a:prstGeom>
          <a:noFill/>
          <a:ln>
            <a:noFill/>
          </a:ln>
          <a:effectLst/>
          <a:extLst>
            <a:ext uri="{909E8E84-426E-40dd-AFC4-6F175D3DCCD1}">
              <a14:hiddenFill xmlns="" xmlns:a14="http://schemas.microsoft.com/office/drawing/2010/main">
                <a:blipFill dpi="0" rotWithShape="0">
                  <a:blip/>
                  <a:srcRect/>
                  <a:tile tx="0" ty="0" sx="100000" sy="100000" flip="none" algn="tl"/>
                </a:blip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a:extLst>
              <a:ext uri="{FF2B5EF4-FFF2-40B4-BE49-F238E27FC236}">
                <a16:creationId xmlns:a16="http://schemas.microsoft.com/office/drawing/2014/main" id="{C0439E8F-F9ED-CBDA-261D-2BF64DDDB4FA}"/>
              </a:ext>
            </a:extLst>
          </p:cNvPr>
          <p:cNvPicPr>
            <a:picLocks noChangeAspect="1"/>
          </p:cNvPicPr>
          <p:nvPr/>
        </p:nvPicPr>
        <p:blipFill>
          <a:blip r:embed="rId5"/>
          <a:stretch>
            <a:fillRect/>
          </a:stretch>
        </p:blipFill>
        <p:spPr>
          <a:xfrm>
            <a:off x="8561035" y="1883181"/>
            <a:ext cx="3296256" cy="2797870"/>
          </a:xfrm>
          <a:prstGeom prst="rect">
            <a:avLst/>
          </a:prstGeom>
        </p:spPr>
      </p:pic>
    </p:spTree>
    <p:extLst>
      <p:ext uri="{BB962C8B-B14F-4D97-AF65-F5344CB8AC3E}">
        <p14:creationId xmlns:p14="http://schemas.microsoft.com/office/powerpoint/2010/main" val="4069820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EB540-EC20-B6FB-2034-7DBC032E8194}"/>
              </a:ext>
            </a:extLst>
          </p:cNvPr>
          <p:cNvSpPr>
            <a:spLocks noGrp="1"/>
          </p:cNvSpPr>
          <p:nvPr>
            <p:ph type="title"/>
          </p:nvPr>
        </p:nvSpPr>
        <p:spPr/>
        <p:txBody>
          <a:bodyPr>
            <a:normAutofit/>
          </a:bodyPr>
          <a:lstStyle/>
          <a:p>
            <a:r>
              <a:rPr lang="en-IT" sz="3200" b="1" dirty="0">
                <a:effectLst/>
                <a:latin typeface="+mn-lt"/>
                <a:ea typeface="Times New Roman" panose="02020603050405020304" pitchFamily="18" charset="0"/>
                <a:cs typeface="Times New Roman" panose="02020603050405020304" pitchFamily="18" charset="0"/>
              </a:rPr>
              <a:t>Project Cost, Timeline, and Management</a:t>
            </a:r>
          </a:p>
        </p:txBody>
      </p:sp>
      <p:pic>
        <p:nvPicPr>
          <p:cNvPr id="6" name="Picture 5">
            <a:extLst>
              <a:ext uri="{FF2B5EF4-FFF2-40B4-BE49-F238E27FC236}">
                <a16:creationId xmlns:a16="http://schemas.microsoft.com/office/drawing/2014/main" id="{8DB7A885-1086-76E9-E56B-2C879BB5C3D5}"/>
              </a:ext>
            </a:extLst>
          </p:cNvPr>
          <p:cNvPicPr>
            <a:picLocks noChangeAspect="1"/>
          </p:cNvPicPr>
          <p:nvPr/>
        </p:nvPicPr>
        <p:blipFill>
          <a:blip r:embed="rId2"/>
          <a:stretch>
            <a:fillRect/>
          </a:stretch>
        </p:blipFill>
        <p:spPr>
          <a:xfrm>
            <a:off x="5141530" y="957108"/>
            <a:ext cx="6626376" cy="3521922"/>
          </a:xfrm>
          <a:prstGeom prst="rect">
            <a:avLst/>
          </a:prstGeom>
        </p:spPr>
      </p:pic>
      <p:pic>
        <p:nvPicPr>
          <p:cNvPr id="2" name="Picture 1">
            <a:extLst>
              <a:ext uri="{FF2B5EF4-FFF2-40B4-BE49-F238E27FC236}">
                <a16:creationId xmlns:a16="http://schemas.microsoft.com/office/drawing/2014/main" id="{19B2F3BF-9D84-F0E2-F02F-8068AB75970E}"/>
              </a:ext>
            </a:extLst>
          </p:cNvPr>
          <p:cNvPicPr>
            <a:picLocks noChangeAspect="1"/>
          </p:cNvPicPr>
          <p:nvPr/>
        </p:nvPicPr>
        <p:blipFill>
          <a:blip r:embed="rId3"/>
          <a:srcRect l="2461" r="19208"/>
          <a:stretch/>
        </p:blipFill>
        <p:spPr>
          <a:xfrm>
            <a:off x="424095" y="957108"/>
            <a:ext cx="4158339" cy="3521922"/>
          </a:xfrm>
          <a:prstGeom prst="rect">
            <a:avLst/>
          </a:prstGeom>
        </p:spPr>
      </p:pic>
      <p:sp>
        <p:nvSpPr>
          <p:cNvPr id="9" name="TextBox 8">
            <a:extLst>
              <a:ext uri="{FF2B5EF4-FFF2-40B4-BE49-F238E27FC236}">
                <a16:creationId xmlns:a16="http://schemas.microsoft.com/office/drawing/2014/main" id="{CFC9896C-0333-4473-AFF1-4F7EB7C7EFAF}"/>
              </a:ext>
            </a:extLst>
          </p:cNvPr>
          <p:cNvSpPr txBox="1"/>
          <p:nvPr/>
        </p:nvSpPr>
        <p:spPr>
          <a:xfrm>
            <a:off x="424095" y="4589591"/>
            <a:ext cx="11180076" cy="1846659"/>
          </a:xfrm>
          <a:prstGeom prst="rect">
            <a:avLst/>
          </a:prstGeom>
          <a:noFill/>
        </p:spPr>
        <p:txBody>
          <a:bodyPr wrap="square">
            <a:spAutoFit/>
          </a:bodyPr>
          <a:lstStyle/>
          <a:p>
            <a:pPr algn="just"/>
            <a:r>
              <a:rPr lang="en-IT" dirty="0"/>
              <a:t>As expected, the cost of the </a:t>
            </a:r>
            <a:r>
              <a:rPr lang="en-IT" b="1" dirty="0"/>
              <a:t>Plasma Module is significantly lower </a:t>
            </a:r>
            <a:r>
              <a:rPr lang="en-IT" dirty="0"/>
              <a:t>than that of the High Energy Line, almost one fifth, despite delivering the same energy gain, underscoring the economic advantage of plasma-based acceleration technologies in comparison to conventional radio-frequency systems.</a:t>
            </a:r>
          </a:p>
          <a:p>
            <a:pPr algn="just"/>
            <a:endParaRPr lang="en-IT" dirty="0"/>
          </a:p>
          <a:p>
            <a:pPr algn="just"/>
            <a:r>
              <a:rPr lang="en-GB" dirty="0"/>
              <a:t>The implementation timeline targets </a:t>
            </a:r>
            <a:r>
              <a:rPr lang="en-GB" b="1" dirty="0"/>
              <a:t>2029 for building readiness </a:t>
            </a:r>
            <a:r>
              <a:rPr lang="en-GB" dirty="0"/>
              <a:t>and </a:t>
            </a:r>
            <a:r>
              <a:rPr lang="en-GB" b="1" dirty="0"/>
              <a:t>2031 for minimum operational status</a:t>
            </a:r>
            <a:r>
              <a:rPr lang="en-GB" dirty="0"/>
              <a:t>, aligned with ESFRI Landmark designation requirements. </a:t>
            </a:r>
            <a:r>
              <a:rPr lang="en-GB" b="1" dirty="0"/>
              <a:t>EuAPS</a:t>
            </a:r>
            <a:r>
              <a:rPr lang="en-GB" dirty="0"/>
              <a:t> is expected to run as User Facility </a:t>
            </a:r>
            <a:r>
              <a:rPr lang="en-GB" b="1" dirty="0"/>
              <a:t>from 2026</a:t>
            </a:r>
            <a:endParaRPr lang="en-IT" b="1" dirty="0"/>
          </a:p>
        </p:txBody>
      </p:sp>
    </p:spTree>
    <p:extLst>
      <p:ext uri="{BB962C8B-B14F-4D97-AF65-F5344CB8AC3E}">
        <p14:creationId xmlns:p14="http://schemas.microsoft.com/office/powerpoint/2010/main" val="448334591"/>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5.xml><?xml version="1.0" encoding="utf-8"?>
<a:theme xmlns:a="http://schemas.openxmlformats.org/drawingml/2006/main" name="1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20684</TotalTime>
  <Words>2379</Words>
  <Application>Microsoft Macintosh PowerPoint</Application>
  <PresentationFormat>Widescreen</PresentationFormat>
  <Paragraphs>281</Paragraphs>
  <Slides>15</Slides>
  <Notes>2</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15</vt:i4>
      </vt:variant>
    </vt:vector>
  </HeadingPairs>
  <TitlesOfParts>
    <vt:vector size="37" baseType="lpstr">
      <vt:lpstr>Aptos</vt:lpstr>
      <vt:lpstr>Aptos Display</vt:lpstr>
      <vt:lpstr>Aptos Narrow</vt:lpstr>
      <vt:lpstr>Arial</vt:lpstr>
      <vt:lpstr>Arial Narrow</vt:lpstr>
      <vt:lpstr>Arial Rounded MT Bold</vt:lpstr>
      <vt:lpstr>Calibri</vt:lpstr>
      <vt:lpstr>Calibri Light</vt:lpstr>
      <vt:lpstr>Helvetica</vt:lpstr>
      <vt:lpstr>Helvetica Neue</vt:lpstr>
      <vt:lpstr>Helvetica Neue Light</vt:lpstr>
      <vt:lpstr>Helvetica Neue Medium</vt:lpstr>
      <vt:lpstr>Open Sans Semibold</vt:lpstr>
      <vt:lpstr>Times New Roman</vt:lpstr>
      <vt:lpstr>Titillium</vt:lpstr>
      <vt:lpstr>Titillium Bd</vt:lpstr>
      <vt:lpstr>TT Rounds Condensed</vt:lpstr>
      <vt:lpstr>2_Tema di Office</vt:lpstr>
      <vt:lpstr>21_BasicWhite</vt:lpstr>
      <vt:lpstr>10_Office Theme</vt:lpstr>
      <vt:lpstr>Tema di Office</vt:lpstr>
      <vt:lpstr>1_Tema di Office</vt:lpstr>
      <vt:lpstr>PowerPoint Presentation</vt:lpstr>
      <vt:lpstr>Introduction</vt:lpstr>
      <vt:lpstr>The TDR structure</vt:lpstr>
      <vt:lpstr>The Executive Summary structure</vt:lpstr>
      <vt:lpstr>The pan-European EuPRAXIA Project</vt:lpstr>
      <vt:lpstr>The Italian Pillar:  EuPRAXIA@SPARC_LAB User Facility </vt:lpstr>
      <vt:lpstr>The Italian Pillar:  EuPRAXIA@SPARC_LAB User Facility </vt:lpstr>
      <vt:lpstr>Scientific Case and Applications  </vt:lpstr>
      <vt:lpstr>Project Cost, Timeline, and Management</vt:lpstr>
      <vt:lpstr>Technological Readiness Level</vt:lpstr>
      <vt:lpstr>The Building</vt:lpstr>
      <vt:lpstr>The Photoinjector</vt:lpstr>
      <vt:lpstr>Sustainability</vt:lpstr>
      <vt:lpstr>IX TDR Review Committee Agenda – June 2025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Massimo Ferrario</cp:lastModifiedBy>
  <cp:revision>3481</cp:revision>
  <cp:lastPrinted>2025-06-15T15:35:30Z</cp:lastPrinted>
  <dcterms:created xsi:type="dcterms:W3CDTF">2018-02-09T13:41:45Z</dcterms:created>
  <dcterms:modified xsi:type="dcterms:W3CDTF">2025-06-16T08:14:26Z</dcterms:modified>
</cp:coreProperties>
</file>