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256" r:id="rId2"/>
    <p:sldId id="315" r:id="rId3"/>
    <p:sldId id="293" r:id="rId4"/>
    <p:sldId id="1271" r:id="rId5"/>
    <p:sldId id="1272" r:id="rId6"/>
    <p:sldId id="1273" r:id="rId7"/>
    <p:sldId id="1274" r:id="rId8"/>
    <p:sldId id="1276" r:id="rId9"/>
    <p:sldId id="1275" r:id="rId10"/>
    <p:sldId id="1277" r:id="rId11"/>
    <p:sldId id="1244" r:id="rId12"/>
    <p:sldId id="263" r:id="rId13"/>
    <p:sldId id="1278" r:id="rId14"/>
    <p:sldId id="1279" r:id="rId15"/>
    <p:sldId id="1280" r:id="rId16"/>
    <p:sldId id="260" r:id="rId17"/>
    <p:sldId id="1281" r:id="rId18"/>
    <p:sldId id="295" r:id="rId19"/>
    <p:sldId id="1282" r:id="rId20"/>
    <p:sldId id="1283" r:id="rId21"/>
    <p:sldId id="1284" r:id="rId22"/>
    <p:sldId id="1285" r:id="rId23"/>
    <p:sldId id="1286" r:id="rId24"/>
    <p:sldId id="261" r:id="rId25"/>
    <p:sldId id="262" r:id="rId26"/>
    <p:sldId id="1287" r:id="rId27"/>
    <p:sldId id="257" r:id="rId28"/>
    <p:sldId id="1288" r:id="rId29"/>
    <p:sldId id="1289" r:id="rId30"/>
    <p:sldId id="1290" r:id="rId31"/>
    <p:sldId id="1291" r:id="rId32"/>
    <p:sldId id="321" r:id="rId33"/>
    <p:sldId id="1301" r:id="rId34"/>
    <p:sldId id="417" r:id="rId35"/>
    <p:sldId id="1299" r:id="rId36"/>
    <p:sldId id="1298" r:id="rId37"/>
    <p:sldId id="1300" r:id="rId38"/>
    <p:sldId id="625" r:id="rId39"/>
    <p:sldId id="1292" r:id="rId40"/>
    <p:sldId id="281" r:id="rId41"/>
    <p:sldId id="296" r:id="rId42"/>
    <p:sldId id="297" r:id="rId43"/>
    <p:sldId id="298" r:id="rId44"/>
    <p:sldId id="1030" r:id="rId45"/>
    <p:sldId id="1031" r:id="rId46"/>
    <p:sldId id="1063" r:id="rId47"/>
    <p:sldId id="1064" r:id="rId48"/>
    <p:sldId id="1065" r:id="rId49"/>
    <p:sldId id="1066" r:id="rId50"/>
    <p:sldId id="1041" r:id="rId51"/>
    <p:sldId id="1067" r:id="rId52"/>
    <p:sldId id="398" r:id="rId53"/>
    <p:sldId id="357" r:id="rId54"/>
    <p:sldId id="425" r:id="rId55"/>
    <p:sldId id="421" r:id="rId56"/>
    <p:sldId id="426" r:id="rId57"/>
    <p:sldId id="307" r:id="rId58"/>
    <p:sldId id="1293" r:id="rId59"/>
    <p:sldId id="1294" r:id="rId60"/>
    <p:sldId id="258" r:id="rId61"/>
    <p:sldId id="259" r:id="rId62"/>
    <p:sldId id="1295" r:id="rId63"/>
    <p:sldId id="1296" r:id="rId64"/>
    <p:sldId id="1297" r:id="rId65"/>
    <p:sldId id="264" r:id="rId66"/>
    <p:sldId id="265" r:id="rId67"/>
    <p:sldId id="126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D07BF"/>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93" autoAdjust="0"/>
    <p:restoredTop sz="86006"/>
  </p:normalViewPr>
  <p:slideViewPr>
    <p:cSldViewPr snapToGrid="0">
      <p:cViewPr varScale="1">
        <p:scale>
          <a:sx n="95" d="100"/>
          <a:sy n="95" d="100"/>
        </p:scale>
        <p:origin x="1284"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B769F-6FD0-44E9-A6EC-024CFE02AAC4}"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C6875-F4FA-4F12-BB4A-FECB0F8043C3}" type="slidenum">
              <a:rPr lang="en-US" smtClean="0"/>
              <a:t>‹N›</a:t>
            </a:fld>
            <a:endParaRPr lang="en-US"/>
          </a:p>
        </p:txBody>
      </p:sp>
    </p:spTree>
    <p:extLst>
      <p:ext uri="{BB962C8B-B14F-4D97-AF65-F5344CB8AC3E}">
        <p14:creationId xmlns:p14="http://schemas.microsoft.com/office/powerpoint/2010/main" val="154151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sz="3600" dirty="0"/>
          </a:p>
        </p:txBody>
      </p:sp>
      <p:sp>
        <p:nvSpPr>
          <p:cNvPr id="4" name="Slide Number Placeholder 3"/>
          <p:cNvSpPr>
            <a:spLocks noGrp="1"/>
          </p:cNvSpPr>
          <p:nvPr>
            <p:ph type="sldNum" sz="quarter" idx="5"/>
          </p:nvPr>
        </p:nvSpPr>
        <p:spPr/>
        <p:txBody>
          <a:bodyPr/>
          <a:lstStyle/>
          <a:p>
            <a:fld id="{F63C6875-F4FA-4F12-BB4A-FECB0F8043C3}" type="slidenum">
              <a:rPr lang="en-US" smtClean="0"/>
              <a:t>2</a:t>
            </a:fld>
            <a:endParaRPr lang="en-US"/>
          </a:p>
        </p:txBody>
      </p:sp>
    </p:spTree>
    <p:extLst>
      <p:ext uri="{BB962C8B-B14F-4D97-AF65-F5344CB8AC3E}">
        <p14:creationId xmlns:p14="http://schemas.microsoft.com/office/powerpoint/2010/main" val="4085783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B914A1B1-1015-4D92-AE07-FBC6C1A7729D}" type="slidenum">
              <a:rPr lang="en-US" smtClean="0"/>
              <a:t>34</a:t>
            </a:fld>
            <a:endParaRPr lang="en-US"/>
          </a:p>
        </p:txBody>
      </p:sp>
    </p:spTree>
    <p:extLst>
      <p:ext uri="{BB962C8B-B14F-4D97-AF65-F5344CB8AC3E}">
        <p14:creationId xmlns:p14="http://schemas.microsoft.com/office/powerpoint/2010/main" val="2028559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Poco tempo, scala delle dimensioni </a:t>
            </a:r>
            <a:endParaRPr lang="en-US" dirty="0"/>
          </a:p>
        </p:txBody>
      </p:sp>
      <p:sp>
        <p:nvSpPr>
          <p:cNvPr id="4" name="Slide Number Placeholder 3"/>
          <p:cNvSpPr>
            <a:spLocks noGrp="1"/>
          </p:cNvSpPr>
          <p:nvPr>
            <p:ph type="sldNum" sz="quarter" idx="10"/>
          </p:nvPr>
        </p:nvSpPr>
        <p:spPr/>
        <p:txBody>
          <a:bodyPr/>
          <a:lstStyle/>
          <a:p>
            <a:fld id="{B914A1B1-1015-4D92-AE07-FBC6C1A7729D}" type="slidenum">
              <a:rPr lang="en-US" smtClean="0"/>
              <a:t>35</a:t>
            </a:fld>
            <a:endParaRPr lang="en-US"/>
          </a:p>
        </p:txBody>
      </p:sp>
    </p:spTree>
    <p:extLst>
      <p:ext uri="{BB962C8B-B14F-4D97-AF65-F5344CB8AC3E}">
        <p14:creationId xmlns:p14="http://schemas.microsoft.com/office/powerpoint/2010/main" val="1104071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7916AFFA-2B9F-4A94-8A80-DFC0B7608DD2}" type="slidenum">
              <a:rPr lang="en-US" smtClean="0"/>
              <a:t>51</a:t>
            </a:fld>
            <a:endParaRPr lang="en-US"/>
          </a:p>
        </p:txBody>
      </p:sp>
    </p:spTree>
    <p:extLst>
      <p:ext uri="{BB962C8B-B14F-4D97-AF65-F5344CB8AC3E}">
        <p14:creationId xmlns:p14="http://schemas.microsoft.com/office/powerpoint/2010/main" val="387247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755650" y="5078412"/>
            <a:ext cx="6034087" cy="47974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94" name="Google Shape;94;p1: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3" name="Google Shape;103;p2: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2:notes"/>
          <p:cNvSpPr txBox="1">
            <a:spLocks noGrp="1"/>
          </p:cNvSpPr>
          <p:nvPr>
            <p:ph type="sldNum" idx="12"/>
          </p:nvPr>
        </p:nvSpPr>
        <p:spPr>
          <a:xfrm>
            <a:off x="4278312" y="10156825"/>
            <a:ext cx="3267000" cy="5208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en-US"/>
              <a:t>20</a:t>
            </a:fld>
            <a:endParaRPr>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755650" y="5078412"/>
            <a:ext cx="6034087" cy="4797425"/>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19" name="Google Shape;119;p4: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617a0b2d44_0_23: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33" name="Google Shape;133;g3617a0b2d44_0_23: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7: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7: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9: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6" name="Google Shape;166;p9: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67" name="Google Shape;167;p9:notes"/>
          <p:cNvSpPr txBox="1">
            <a:spLocks noGrp="1"/>
          </p:cNvSpPr>
          <p:nvPr>
            <p:ph type="sldNum" idx="12"/>
          </p:nvPr>
        </p:nvSpPr>
        <p:spPr>
          <a:xfrm>
            <a:off x="4278312" y="10156825"/>
            <a:ext cx="3267000" cy="5208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en-US"/>
              <a:t>24</a:t>
            </a:fld>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e294c32d09_0_6: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5" name="Google Shape;175;g2e294c32d09_0_6: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76" name="Google Shape;176;g2e294c32d09_0_6:notes"/>
          <p:cNvSpPr txBox="1">
            <a:spLocks noGrp="1"/>
          </p:cNvSpPr>
          <p:nvPr>
            <p:ph type="sldNum" idx="12"/>
          </p:nvPr>
        </p:nvSpPr>
        <p:spPr>
          <a:xfrm>
            <a:off x="4278312" y="10156825"/>
            <a:ext cx="3267000" cy="5208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en-US"/>
              <a:t>25</a:t>
            </a:fld>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e294c32d09_0_13:notes"/>
          <p:cNvSpPr>
            <a:spLocks noGrp="1" noRot="1" noChangeAspect="1"/>
          </p:cNvSpPr>
          <p:nvPr>
            <p:ph type="sldImg" idx="2"/>
          </p:nvPr>
        </p:nvSpPr>
        <p:spPr>
          <a:xfrm>
            <a:off x="222250" y="812800"/>
            <a:ext cx="7099300" cy="3994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 name="Google Shape;182;g2e294c32d09_0_13:notes"/>
          <p:cNvSpPr txBox="1">
            <a:spLocks noGrp="1"/>
          </p:cNvSpPr>
          <p:nvPr>
            <p:ph type="body" idx="1"/>
          </p:nvPr>
        </p:nvSpPr>
        <p:spPr>
          <a:xfrm>
            <a:off x="755650" y="5078412"/>
            <a:ext cx="6034200" cy="47973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2e294c32d09_0_13:notes"/>
          <p:cNvSpPr txBox="1">
            <a:spLocks noGrp="1"/>
          </p:cNvSpPr>
          <p:nvPr>
            <p:ph type="sldNum" idx="12"/>
          </p:nvPr>
        </p:nvSpPr>
        <p:spPr>
          <a:xfrm>
            <a:off x="4278312" y="10156825"/>
            <a:ext cx="3267000" cy="5208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rgbClr val="000000"/>
              </a:buClr>
              <a:buSzPts val="1400"/>
              <a:buFont typeface="Times New Roman"/>
              <a:buNone/>
            </a:pPr>
            <a:fld id="{00000000-1234-1234-1234-123412341234}" type="slidenum">
              <a:rPr lang="en-US"/>
              <a:t>26</a:t>
            </a:fld>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BE6EAB9-747D-4C6A-BD01-8DF7C20B5821}"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1893590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E6EAB9-747D-4C6A-BD01-8DF7C20B5821}"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912956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E6EAB9-747D-4C6A-BD01-8DF7C20B5821}"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1004456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43339" y="836712"/>
            <a:ext cx="11905323" cy="2592288"/>
          </a:xfrm>
          <a:ln>
            <a:solidFill>
              <a:schemeClr val="bg1">
                <a:lumMod val="75000"/>
              </a:schemeClr>
            </a:solid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143339" y="3573016"/>
            <a:ext cx="11905323" cy="2592288"/>
          </a:xfrm>
          <a:ln>
            <a:solidFill>
              <a:schemeClr val="bg1">
                <a:lumMod val="75000"/>
              </a:schemeClr>
            </a:solid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8989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E6EAB9-747D-4C6A-BD01-8DF7C20B5821}"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55282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E6EAB9-747D-4C6A-BD01-8DF7C20B5821}"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16694579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E6EAB9-747D-4C6A-BD01-8DF7C20B5821}"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4267121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BE6EAB9-747D-4C6A-BD01-8DF7C20B5821}" type="datetimeFigureOut">
              <a:rPr lang="en-US" smtClean="0"/>
              <a:t>6/12/2025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3502953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6EAB9-747D-4C6A-BD01-8DF7C20B5821}" type="datetimeFigureOut">
              <a:rPr lang="en-US" smtClean="0"/>
              <a:t>6/12/2025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3474550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E6EAB9-747D-4C6A-BD01-8DF7C20B5821}" type="datetimeFigureOut">
              <a:rPr lang="en-US" smtClean="0"/>
              <a:t>6/12/2025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258060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E6EAB9-747D-4C6A-BD01-8DF7C20B5821}"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55864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E6EAB9-747D-4C6A-BD01-8DF7C20B5821}"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B48FAE-B52A-4232-9447-3E6DE3E3EBA3}" type="slidenum">
              <a:rPr lang="en-US" smtClean="0"/>
              <a:t>‹N›</a:t>
            </a:fld>
            <a:endParaRPr lang="en-US"/>
          </a:p>
        </p:txBody>
      </p:sp>
    </p:spTree>
    <p:extLst>
      <p:ext uri="{BB962C8B-B14F-4D97-AF65-F5344CB8AC3E}">
        <p14:creationId xmlns:p14="http://schemas.microsoft.com/office/powerpoint/2010/main" val="1598634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6EAB9-747D-4C6A-BD01-8DF7C20B5821}" type="datetimeFigureOut">
              <a:rPr lang="en-US" smtClean="0"/>
              <a:t>6/12/2025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48FAE-B52A-4232-9447-3E6DE3E3EBA3}" type="slidenum">
              <a:rPr lang="en-US" smtClean="0"/>
              <a:t>‹N›</a:t>
            </a:fld>
            <a:endParaRPr lang="en-US"/>
          </a:p>
        </p:txBody>
      </p:sp>
    </p:spTree>
    <p:extLst>
      <p:ext uri="{BB962C8B-B14F-4D97-AF65-F5344CB8AC3E}">
        <p14:creationId xmlns:p14="http://schemas.microsoft.com/office/powerpoint/2010/main" val="501544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1016/j.optlastec.2024.111375" TargetMode="External"/><Relationship Id="rId7" Type="http://schemas.openxmlformats.org/officeDocument/2006/relationships/hyperlink" Target="https://doi.org/10.3389/fdest.2024.143890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doi.org/10.1016/j.nima.2024.169953" TargetMode="External"/><Relationship Id="rId5" Type="http://schemas.openxmlformats.org/officeDocument/2006/relationships/hyperlink" Target="https://doi.org/10.22323/1.449.0547" TargetMode="External"/><Relationship Id="rId4" Type="http://schemas.openxmlformats.org/officeDocument/2006/relationships/hyperlink" Target="https://doi.org/10.1051/epjconf/202430910023"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5.wmf"/><Relationship Id="rId3" Type="http://schemas.openxmlformats.org/officeDocument/2006/relationships/notesSlide" Target="../notesSlides/notesSlide11.xml"/><Relationship Id="rId7" Type="http://schemas.openxmlformats.org/officeDocument/2006/relationships/image" Target="../media/image48.png"/><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8.png"/><Relationship Id="rId11" Type="http://schemas.openxmlformats.org/officeDocument/2006/relationships/image" Target="../media/image52.jpe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emf"/><Relationship Id="rId9" Type="http://schemas.openxmlformats.org/officeDocument/2006/relationships/image" Target="../media/image50.png"/><Relationship Id="rId14"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59.png"/><Relationship Id="rId21" Type="http://schemas.openxmlformats.org/officeDocument/2006/relationships/image" Target="../media/image77.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 Type="http://schemas.openxmlformats.org/officeDocument/2006/relationships/image" Target="../media/image58.png"/><Relationship Id="rId16" Type="http://schemas.openxmlformats.org/officeDocument/2006/relationships/image" Target="../media/image72.png"/><Relationship Id="rId20"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19" Type="http://schemas.openxmlformats.org/officeDocument/2006/relationships/image" Target="../media/image75.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8.png"/><Relationship Id="rId7" Type="http://schemas.openxmlformats.org/officeDocument/2006/relationships/image" Target="../media/image92.emf"/><Relationship Id="rId12" Type="http://schemas.openxmlformats.org/officeDocument/2006/relationships/image" Target="../media/image97.emf"/><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91.jpeg"/><Relationship Id="rId11" Type="http://schemas.openxmlformats.org/officeDocument/2006/relationships/image" Target="../media/image96.emf"/><Relationship Id="rId5" Type="http://schemas.openxmlformats.org/officeDocument/2006/relationships/image" Target="../media/image90.emf"/><Relationship Id="rId15" Type="http://schemas.openxmlformats.org/officeDocument/2006/relationships/image" Target="../media/image100.emf"/><Relationship Id="rId10" Type="http://schemas.openxmlformats.org/officeDocument/2006/relationships/image" Target="../media/image95.emf"/><Relationship Id="rId4" Type="http://schemas.openxmlformats.org/officeDocument/2006/relationships/image" Target="../media/image89.gif"/><Relationship Id="rId9" Type="http://schemas.openxmlformats.org/officeDocument/2006/relationships/image" Target="../media/image94.png"/><Relationship Id="rId14" Type="http://schemas.openxmlformats.org/officeDocument/2006/relationships/image" Target="../media/image99.jpe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hyperlink" Target="https://doi.org/10.22323/1.480.0104" TargetMode="External"/><Relationship Id="rId13" Type="http://schemas.openxmlformats.org/officeDocument/2006/relationships/hyperlink" Target="https://indico.cern.ch/event/1439855/contributions/6461471/" TargetMode="External"/><Relationship Id="rId3" Type="http://schemas.openxmlformats.org/officeDocument/2006/relationships/hyperlink" Target="https://doi.org/10.1016/j.nima.2024.169529" TargetMode="External"/><Relationship Id="rId7" Type="http://schemas.openxmlformats.org/officeDocument/2006/relationships/hyperlink" Target="https://doi.org/10.22323/1.480.0080" TargetMode="External"/><Relationship Id="rId12" Type="http://schemas.openxmlformats.org/officeDocument/2006/relationships/hyperlink" Target="https://cds.cern.ch/record/2931063?ln=en"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doi.org/10.22323/1.480.0077" TargetMode="External"/><Relationship Id="rId11" Type="http://schemas.openxmlformats.org/officeDocument/2006/relationships/hyperlink" Target="https://cds.cern.ch/record/2931121?ln=en" TargetMode="External"/><Relationship Id="rId5" Type="http://schemas.openxmlformats.org/officeDocument/2006/relationships/hyperlink" Target="https://doi.org/10.22323/1.480.0002" TargetMode="External"/><Relationship Id="rId10" Type="http://schemas.openxmlformats.org/officeDocument/2006/relationships/hyperlink" Target="https://cds.cern.ch/record/2931118" TargetMode="External"/><Relationship Id="rId4" Type="http://schemas.openxmlformats.org/officeDocument/2006/relationships/hyperlink" Target="https://doi.org/10.1140/epja/s10050-024-01428-x" TargetMode="External"/><Relationship Id="rId9" Type="http://schemas.openxmlformats.org/officeDocument/2006/relationships/hyperlink" Target="https://doi.org/10.22323/1.480.0021" TargetMode="External"/><Relationship Id="rId14" Type="http://schemas.openxmlformats.org/officeDocument/2006/relationships/hyperlink" Target="https://iris.unibs.it/handle/11379/594585"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NULL"/><Relationship Id="rId4" Type="http://schemas.openxmlformats.org/officeDocument/2006/relationships/image" Target="NULL"/></Relationships>
</file>

<file path=ppt/slides/_rels/slide5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111.png"/><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xml"/><Relationship Id="rId5" Type="http://schemas.openxmlformats.org/officeDocument/2006/relationships/image" Target="../media/image115.png"/><Relationship Id="rId4" Type="http://schemas.openxmlformats.org/officeDocument/2006/relationships/image" Target="../media/image114.png"/></Relationships>
</file>

<file path=ppt/slides/_rels/slide5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jpe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jpe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6.png"/></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208543" y="409074"/>
            <a:ext cx="4108817" cy="646331"/>
          </a:xfrm>
          <a:prstGeom prst="rect">
            <a:avLst/>
          </a:prstGeom>
          <a:noFill/>
          <a:ln>
            <a:noFill/>
          </a:ln>
        </p:spPr>
        <p:txBody>
          <a:bodyPr wrap="none" rtlCol="0">
            <a:spAutoFit/>
          </a:bodyPr>
          <a:lstStyle/>
          <a:p>
            <a:r>
              <a:rPr lang="it-IT" sz="3600" dirty="0">
                <a:solidFill>
                  <a:schemeClr val="bg1"/>
                </a:solidFill>
                <a:latin typeface="Times New Roman" panose="02020603050405020304" pitchFamily="18" charset="0"/>
                <a:cs typeface="Times New Roman" panose="02020603050405020304" pitchFamily="18" charset="0"/>
              </a:rPr>
              <a:t>Pavia, 9 giugno 2025</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6596882" y="409074"/>
            <a:ext cx="5583580" cy="646331"/>
          </a:xfrm>
          <a:prstGeom prst="rect">
            <a:avLst/>
          </a:prstGeom>
          <a:noFill/>
          <a:ln>
            <a:noFill/>
          </a:ln>
        </p:spPr>
        <p:txBody>
          <a:bodyPr wrap="none" rtlCol="0">
            <a:spAutoFit/>
          </a:bodyPr>
          <a:lstStyle/>
          <a:p>
            <a:r>
              <a:rPr lang="it-IT" sz="3600" dirty="0">
                <a:solidFill>
                  <a:schemeClr val="bg1"/>
                </a:solidFill>
                <a:latin typeface="Times New Roman" panose="02020603050405020304" pitchFamily="18" charset="0"/>
                <a:cs typeface="Times New Roman" panose="02020603050405020304" pitchFamily="18" charset="0"/>
              </a:rPr>
              <a:t>Consuntivi  esperimenti GR3</a:t>
            </a:r>
            <a:endParaRPr lang="en-US" sz="3600"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503282" y="1185947"/>
            <a:ext cx="4470286" cy="5262979"/>
          </a:xfrm>
          <a:prstGeom prst="rect">
            <a:avLst/>
          </a:prstGeom>
          <a:noFill/>
          <a:ln>
            <a:noFill/>
          </a:ln>
        </p:spPr>
        <p:txBody>
          <a:bodyPr wrap="square" rtlCol="0">
            <a:spAutoFit/>
          </a:bodyPr>
          <a:lstStyle/>
          <a:p>
            <a:pPr algn="ctr"/>
            <a:r>
              <a:rPr lang="it-IT" sz="4800" dirty="0">
                <a:solidFill>
                  <a:schemeClr val="bg1"/>
                </a:solidFill>
                <a:latin typeface="Times New Roman" panose="02020603050405020304" pitchFamily="18" charset="0"/>
                <a:cs typeface="Times New Roman" panose="02020603050405020304" pitchFamily="18" charset="0"/>
              </a:rPr>
              <a:t>ALICE</a:t>
            </a:r>
          </a:p>
          <a:p>
            <a:pPr algn="ctr"/>
            <a:r>
              <a:rPr lang="it-IT" sz="4800" dirty="0">
                <a:solidFill>
                  <a:schemeClr val="bg1"/>
                </a:solidFill>
                <a:latin typeface="Times New Roman" panose="02020603050405020304" pitchFamily="18" charset="0"/>
                <a:cs typeface="Times New Roman" panose="02020603050405020304" pitchFamily="18" charset="0"/>
              </a:rPr>
              <a:t>EIC_NET/EPIC</a:t>
            </a:r>
          </a:p>
          <a:p>
            <a:pPr algn="ctr"/>
            <a:r>
              <a:rPr lang="it-IT" sz="4800" dirty="0">
                <a:solidFill>
                  <a:schemeClr val="bg1"/>
                </a:solidFill>
                <a:latin typeface="Times New Roman" panose="02020603050405020304" pitchFamily="18" charset="0"/>
                <a:cs typeface="Times New Roman" panose="02020603050405020304" pitchFamily="18" charset="0"/>
              </a:rPr>
              <a:t>FAMU</a:t>
            </a:r>
          </a:p>
          <a:p>
            <a:pPr algn="ctr"/>
            <a:r>
              <a:rPr lang="it-IT" sz="4800" dirty="0">
                <a:solidFill>
                  <a:schemeClr val="bg1"/>
                </a:solidFill>
                <a:latin typeface="Times New Roman" panose="02020603050405020304" pitchFamily="18" charset="0"/>
                <a:cs typeface="Times New Roman" panose="02020603050405020304" pitchFamily="18" charset="0"/>
              </a:rPr>
              <a:t>J_LAB12</a:t>
            </a:r>
          </a:p>
          <a:p>
            <a:pPr algn="ctr"/>
            <a:r>
              <a:rPr lang="it-IT" sz="4800" dirty="0">
                <a:solidFill>
                  <a:schemeClr val="bg1"/>
                </a:solidFill>
                <a:latin typeface="Times New Roman" panose="02020603050405020304" pitchFamily="18" charset="0"/>
                <a:cs typeface="Times New Roman" panose="02020603050405020304" pitchFamily="18" charset="0"/>
              </a:rPr>
              <a:t>LEA</a:t>
            </a:r>
          </a:p>
          <a:p>
            <a:pPr algn="ctr"/>
            <a:r>
              <a:rPr lang="it-IT" sz="4800" dirty="0">
                <a:solidFill>
                  <a:schemeClr val="bg1"/>
                </a:solidFill>
                <a:latin typeface="Times New Roman" panose="02020603050405020304" pitchFamily="18" charset="0"/>
                <a:cs typeface="Times New Roman" panose="02020603050405020304" pitchFamily="18" charset="0"/>
              </a:rPr>
              <a:t>MAMBO</a:t>
            </a:r>
          </a:p>
          <a:p>
            <a:pPr algn="ctr"/>
            <a:r>
              <a:rPr lang="it-IT" sz="4800" dirty="0" err="1">
                <a:solidFill>
                  <a:schemeClr val="bg1"/>
                </a:solidFill>
                <a:latin typeface="Times New Roman" panose="02020603050405020304" pitchFamily="18" charset="0"/>
                <a:cs typeface="Times New Roman" panose="02020603050405020304" pitchFamily="18" charset="0"/>
              </a:rPr>
              <a:t>N-ToF</a:t>
            </a:r>
            <a:endParaRPr lang="it-IT" sz="4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6984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4837F9-882F-3D98-7E46-0713B14D88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44332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131359" y="2828835"/>
            <a:ext cx="3929281"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EIC_NET</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01639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F4CE5-D367-84C7-8DF4-D54632BB2F99}"/>
            </a:ext>
          </a:extLst>
        </p:cNvPr>
        <p:cNvGrpSpPr/>
        <p:nvPr/>
      </p:nvGrpSpPr>
      <p:grpSpPr>
        <a:xfrm>
          <a:off x="0" y="0"/>
          <a:ext cx="0" cy="0"/>
          <a:chOff x="0" y="0"/>
          <a:chExt cx="0" cy="0"/>
        </a:xfrm>
      </p:grpSpPr>
      <p:sp>
        <p:nvSpPr>
          <p:cNvPr id="3" name="Sottotitolo 2">
            <a:extLst>
              <a:ext uri="{FF2B5EF4-FFF2-40B4-BE49-F238E27FC236}">
                <a16:creationId xmlns:a16="http://schemas.microsoft.com/office/drawing/2014/main" id="{8B2A4B6D-C6C1-1926-19B2-FCAE68192EA8}"/>
              </a:ext>
            </a:extLst>
          </p:cNvPr>
          <p:cNvSpPr>
            <a:spLocks noGrp="1"/>
          </p:cNvSpPr>
          <p:nvPr>
            <p:ph type="subTitle" idx="1"/>
          </p:nvPr>
        </p:nvSpPr>
        <p:spPr>
          <a:xfrm>
            <a:off x="1524000" y="2491697"/>
            <a:ext cx="9144000" cy="1655762"/>
          </a:xfrm>
        </p:spPr>
        <p:txBody>
          <a:bodyPr>
            <a:normAutofit/>
          </a:bodyPr>
          <a:lstStyle/>
          <a:p>
            <a:pPr algn="ctr" rtl="0">
              <a:buNone/>
            </a:pPr>
            <a:r>
              <a:rPr lang="it-IT" sz="28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Gianluigi Boca, Susanna Costanza, </a:t>
            </a:r>
            <a:br>
              <a:rPr lang="it-IT" sz="28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br>
            <a:r>
              <a:rPr lang="it-IT" sz="28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Filippo </a:t>
            </a:r>
            <a:r>
              <a:rPr lang="it-IT" sz="2800" b="1" i="0" u="none" strike="noStrike" dirty="0" err="1">
                <a:solidFill>
                  <a:srgbClr val="000000"/>
                </a:solidFill>
                <a:effectLst/>
                <a:latin typeface="CMU Serif" panose="02000603000000000000" pitchFamily="2" charset="0"/>
                <a:ea typeface="CMU Serif" panose="02000603000000000000" pitchFamily="2" charset="0"/>
                <a:cs typeface="CMU Serif" panose="02000603000000000000" pitchFamily="2" charset="0"/>
              </a:rPr>
              <a:t>Delcarro</a:t>
            </a:r>
            <a:r>
              <a:rPr lang="it-IT" sz="28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 Marco Radici, Nicolò Valle</a:t>
            </a:r>
            <a:endParaRPr lang="it-IT" sz="2800" b="1" dirty="0">
              <a:effectLst/>
              <a:latin typeface="CMU Serif" panose="02000603000000000000" pitchFamily="2" charset="0"/>
              <a:ea typeface="CMU Serif" panose="02000603000000000000" pitchFamily="2" charset="0"/>
              <a:cs typeface="CMU Serif" panose="02000603000000000000" pitchFamily="2" charset="0"/>
            </a:endParaRPr>
          </a:p>
        </p:txBody>
      </p:sp>
      <p:pic>
        <p:nvPicPr>
          <p:cNvPr id="4" name="Picture 2">
            <a:extLst>
              <a:ext uri="{FF2B5EF4-FFF2-40B4-BE49-F238E27FC236}">
                <a16:creationId xmlns:a16="http://schemas.microsoft.com/office/drawing/2014/main" id="{1932BFD6-B14D-ACD4-4755-AC824E2C18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6786" y="0"/>
            <a:ext cx="2842381" cy="20465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diritto 5">
            <a:extLst>
              <a:ext uri="{FF2B5EF4-FFF2-40B4-BE49-F238E27FC236}">
                <a16:creationId xmlns:a16="http://schemas.microsoft.com/office/drawing/2014/main" id="{24E6EC23-6D09-3366-D8DA-0875EB7C32FF}"/>
              </a:ext>
            </a:extLst>
          </p:cNvPr>
          <p:cNvCxnSpPr/>
          <p:nvPr/>
        </p:nvCxnSpPr>
        <p:spPr>
          <a:xfrm flipH="1">
            <a:off x="468086" y="1197429"/>
            <a:ext cx="8556171" cy="0"/>
          </a:xfrm>
          <a:prstGeom prst="line">
            <a:avLst/>
          </a:prstGeom>
        </p:spPr>
        <p:style>
          <a:lnRef idx="3">
            <a:schemeClr val="dk1"/>
          </a:lnRef>
          <a:fillRef idx="0">
            <a:schemeClr val="dk1"/>
          </a:fillRef>
          <a:effectRef idx="2">
            <a:schemeClr val="dk1"/>
          </a:effectRef>
          <a:fontRef idx="minor">
            <a:schemeClr val="tx1"/>
          </a:fontRef>
        </p:style>
      </p:cxnSp>
      <p:grpSp>
        <p:nvGrpSpPr>
          <p:cNvPr id="7" name="Gruppo 6">
            <a:extLst>
              <a:ext uri="{FF2B5EF4-FFF2-40B4-BE49-F238E27FC236}">
                <a16:creationId xmlns:a16="http://schemas.microsoft.com/office/drawing/2014/main" id="{F2EB9F53-3D55-DE89-231F-ED31B7DF4FA2}"/>
              </a:ext>
            </a:extLst>
          </p:cNvPr>
          <p:cNvGrpSpPr/>
          <p:nvPr/>
        </p:nvGrpSpPr>
        <p:grpSpPr>
          <a:xfrm>
            <a:off x="500743" y="5254514"/>
            <a:ext cx="11190514" cy="1225075"/>
            <a:chOff x="468087" y="2467768"/>
            <a:chExt cx="11190514" cy="1225075"/>
          </a:xfrm>
        </p:grpSpPr>
        <p:sp>
          <p:nvSpPr>
            <p:cNvPr id="8" name="CasellaDiTesto 7">
              <a:extLst>
                <a:ext uri="{FF2B5EF4-FFF2-40B4-BE49-F238E27FC236}">
                  <a16:creationId xmlns:a16="http://schemas.microsoft.com/office/drawing/2014/main" id="{98AA3CF3-C042-F2C1-2FB2-654703844297}"/>
                </a:ext>
              </a:extLst>
            </p:cNvPr>
            <p:cNvSpPr txBox="1"/>
            <p:nvPr/>
          </p:nvSpPr>
          <p:spPr>
            <a:xfrm>
              <a:off x="468087" y="2467768"/>
              <a:ext cx="11190514" cy="553998"/>
            </a:xfrm>
            <a:prstGeom prst="rect">
              <a:avLst/>
            </a:prstGeom>
            <a:noFill/>
          </p:spPr>
          <p:txBody>
            <a:bodyPr wrap="square">
              <a:spAutoFit/>
            </a:bodyPr>
            <a:lstStyle/>
            <a:p>
              <a:pPr marL="457200" rtl="0">
                <a:buNone/>
              </a:pPr>
              <a:r>
                <a:rPr lang="it-IT" sz="3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	EIC_NET </a:t>
              </a: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(sigla di networking)</a:t>
              </a:r>
              <a:r>
                <a:rPr lang="it-IT" sz="3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			      </a:t>
              </a:r>
              <a:r>
                <a:rPr lang="it-IT" sz="3000" b="0" i="0" u="none" strike="noStrike" dirty="0" err="1">
                  <a:solidFill>
                    <a:srgbClr val="000000"/>
                  </a:solidFill>
                  <a:effectLst/>
                  <a:latin typeface="CMU Serif" panose="02000603000000000000" pitchFamily="2" charset="0"/>
                  <a:ea typeface="CMU Serif" panose="02000603000000000000" pitchFamily="2" charset="0"/>
                  <a:cs typeface="CMU Serif" panose="02000603000000000000" pitchFamily="2" charset="0"/>
                </a:rPr>
                <a:t>ePIC</a:t>
              </a:r>
              <a:r>
                <a:rPr lang="it-IT" sz="3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 </a:t>
              </a: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(sigla di esperimento)</a:t>
              </a:r>
              <a:endParaRPr lang="it-IT" sz="2000" dirty="0">
                <a:latin typeface="CMU Serif" panose="02000603000000000000" pitchFamily="2" charset="0"/>
                <a:ea typeface="CMU Serif" panose="02000603000000000000" pitchFamily="2" charset="0"/>
                <a:cs typeface="CMU Serif" panose="02000603000000000000" pitchFamily="2" charset="0"/>
              </a:endParaRPr>
            </a:p>
          </p:txBody>
        </p:sp>
        <p:sp>
          <p:nvSpPr>
            <p:cNvPr id="9" name="Freccia in giù 8">
              <a:extLst>
                <a:ext uri="{FF2B5EF4-FFF2-40B4-BE49-F238E27FC236}">
                  <a16:creationId xmlns:a16="http://schemas.microsoft.com/office/drawing/2014/main" id="{F8F3DDE8-AEF4-88B0-891F-73BF37D0E51E}"/>
                </a:ext>
              </a:extLst>
            </p:cNvPr>
            <p:cNvSpPr/>
            <p:nvPr/>
          </p:nvSpPr>
          <p:spPr>
            <a:xfrm rot="16200000">
              <a:off x="6259284" y="2172680"/>
              <a:ext cx="544286" cy="1153885"/>
            </a:xfrm>
            <a:prstGeom prst="down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B2F59D50-C9FB-FB31-CD2A-9BB3AB776570}"/>
                </a:ext>
              </a:extLst>
            </p:cNvPr>
            <p:cNvSpPr txBox="1"/>
            <p:nvPr/>
          </p:nvSpPr>
          <p:spPr>
            <a:xfrm>
              <a:off x="5705910" y="3200400"/>
              <a:ext cx="1846980" cy="492443"/>
            </a:xfrm>
            <a:prstGeom prst="rect">
              <a:avLst/>
            </a:prstGeom>
            <a:noFill/>
          </p:spPr>
          <p:txBody>
            <a:bodyPr wrap="none" rtlCol="0">
              <a:spAutoFit/>
            </a:bodyPr>
            <a:lstStyle/>
            <a:p>
              <a:r>
                <a:rPr lang="it-IT" sz="2600" dirty="0">
                  <a:latin typeface="CMU Serif" panose="02000603000000000000" pitchFamily="2" charset="0"/>
                  <a:ea typeface="CMU Serif" panose="02000603000000000000" pitchFamily="2" charset="0"/>
                  <a:cs typeface="CMU Serif" panose="02000603000000000000" pitchFamily="2" charset="0"/>
                </a:rPr>
                <a:t>18/06/2024</a:t>
              </a:r>
            </a:p>
          </p:txBody>
        </p:sp>
      </p:grpSp>
    </p:spTree>
    <p:extLst>
      <p:ext uri="{BB962C8B-B14F-4D97-AF65-F5344CB8AC3E}">
        <p14:creationId xmlns:p14="http://schemas.microsoft.com/office/powerpoint/2010/main" val="2615685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4078-5C1D-A504-74B7-EE518570532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3AFF3589-6C90-5B26-E6A4-2BB3A2F44E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6786" y="0"/>
            <a:ext cx="2842381" cy="20465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diritto 5">
            <a:extLst>
              <a:ext uri="{FF2B5EF4-FFF2-40B4-BE49-F238E27FC236}">
                <a16:creationId xmlns:a16="http://schemas.microsoft.com/office/drawing/2014/main" id="{3D3C71B5-CA4E-8735-07E6-9C12BF749A8A}"/>
              </a:ext>
            </a:extLst>
          </p:cNvPr>
          <p:cNvCxnSpPr/>
          <p:nvPr/>
        </p:nvCxnSpPr>
        <p:spPr>
          <a:xfrm flipH="1">
            <a:off x="468086" y="1197429"/>
            <a:ext cx="8556171" cy="0"/>
          </a:xfrm>
          <a:prstGeom prst="line">
            <a:avLst/>
          </a:prstGeom>
        </p:spPr>
        <p:style>
          <a:lnRef idx="3">
            <a:schemeClr val="dk1"/>
          </a:lnRef>
          <a:fillRef idx="0">
            <a:schemeClr val="dk1"/>
          </a:fillRef>
          <a:effectRef idx="2">
            <a:schemeClr val="dk1"/>
          </a:effectRef>
          <a:fontRef idx="minor">
            <a:schemeClr val="tx1"/>
          </a:fontRef>
        </p:style>
      </p:cxnSp>
      <p:sp>
        <p:nvSpPr>
          <p:cNvPr id="13" name="CasellaDiTesto 12">
            <a:extLst>
              <a:ext uri="{FF2B5EF4-FFF2-40B4-BE49-F238E27FC236}">
                <a16:creationId xmlns:a16="http://schemas.microsoft.com/office/drawing/2014/main" id="{017ECE29-4DF0-6D2C-B141-999032EB1346}"/>
              </a:ext>
            </a:extLst>
          </p:cNvPr>
          <p:cNvSpPr txBox="1"/>
          <p:nvPr/>
        </p:nvSpPr>
        <p:spPr>
          <a:xfrm>
            <a:off x="468086" y="370114"/>
            <a:ext cx="7336971" cy="707886"/>
          </a:xfrm>
          <a:prstGeom prst="rect">
            <a:avLst/>
          </a:prstGeom>
          <a:noFill/>
        </p:spPr>
        <p:txBody>
          <a:bodyPr wrap="square" rtlCol="0">
            <a:spAutoFit/>
          </a:bodyPr>
          <a:lstStyle/>
          <a:p>
            <a:r>
              <a:rPr lang="it-IT" sz="4000" b="1" dirty="0">
                <a:latin typeface="Ink Free" panose="03080402000500000000" pitchFamily="66" charset="0"/>
                <a:cs typeface="Dreaming Outloud Script Pro" panose="03050502040304050704" pitchFamily="66" charset="0"/>
              </a:rPr>
              <a:t>Anagrafica 2024</a:t>
            </a:r>
          </a:p>
        </p:txBody>
      </p:sp>
      <p:graphicFrame>
        <p:nvGraphicFramePr>
          <p:cNvPr id="14" name="Tabella 13">
            <a:extLst>
              <a:ext uri="{FF2B5EF4-FFF2-40B4-BE49-F238E27FC236}">
                <a16:creationId xmlns:a16="http://schemas.microsoft.com/office/drawing/2014/main" id="{66D03E45-BCB9-37C2-A58D-4DF2048FB4D2}"/>
              </a:ext>
            </a:extLst>
          </p:cNvPr>
          <p:cNvGraphicFramePr>
            <a:graphicFrameLocks noGrp="1"/>
          </p:cNvGraphicFramePr>
          <p:nvPr/>
        </p:nvGraphicFramePr>
        <p:xfrm>
          <a:off x="772885" y="2638833"/>
          <a:ext cx="10692000" cy="3888000"/>
        </p:xfrm>
        <a:graphic>
          <a:graphicData uri="http://schemas.openxmlformats.org/drawingml/2006/table">
            <a:tbl>
              <a:tblPr/>
              <a:tblGrid>
                <a:gridCol w="3564000">
                  <a:extLst>
                    <a:ext uri="{9D8B030D-6E8A-4147-A177-3AD203B41FA5}">
                      <a16:colId xmlns:a16="http://schemas.microsoft.com/office/drawing/2014/main" val="1707351384"/>
                    </a:ext>
                  </a:extLst>
                </a:gridCol>
                <a:gridCol w="3564000">
                  <a:extLst>
                    <a:ext uri="{9D8B030D-6E8A-4147-A177-3AD203B41FA5}">
                      <a16:colId xmlns:a16="http://schemas.microsoft.com/office/drawing/2014/main" val="1809759929"/>
                    </a:ext>
                  </a:extLst>
                </a:gridCol>
                <a:gridCol w="3564000">
                  <a:extLst>
                    <a:ext uri="{9D8B030D-6E8A-4147-A177-3AD203B41FA5}">
                      <a16:colId xmlns:a16="http://schemas.microsoft.com/office/drawing/2014/main" val="3213399924"/>
                    </a:ext>
                  </a:extLst>
                </a:gridCol>
              </a:tblGrid>
              <a:tr h="648000">
                <a:tc>
                  <a:txBody>
                    <a:bodyPr/>
                    <a:lstStyle/>
                    <a:p>
                      <a:pPr rtl="0" fontAlgn="t">
                        <a:buNone/>
                      </a:pPr>
                      <a:r>
                        <a:rPr lang="it-IT" sz="22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Nome</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63500" marR="63500" marT="63500" marB="6350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DCDEE0"/>
                    </a:solidFill>
                  </a:tcPr>
                </a:tc>
                <a:tc>
                  <a:txBody>
                    <a:bodyPr/>
                    <a:lstStyle/>
                    <a:p>
                      <a:pPr rtl="0" fontAlgn="t">
                        <a:buNone/>
                      </a:pPr>
                      <a:r>
                        <a:rPr lang="it-IT" sz="2200" b="1" i="0" u="none" strike="noStrike">
                          <a:solidFill>
                            <a:srgbClr val="000000"/>
                          </a:solidFill>
                          <a:effectLst/>
                          <a:latin typeface="CMU Serif" panose="02000603000000000000" pitchFamily="2" charset="0"/>
                          <a:ea typeface="CMU Serif" panose="02000603000000000000" pitchFamily="2" charset="0"/>
                          <a:cs typeface="CMU Serif" panose="02000603000000000000" pitchFamily="2" charset="0"/>
                        </a:rPr>
                        <a:t>Qualifica</a:t>
                      </a:r>
                      <a:endParaRPr lang="it-IT" sz="2200">
                        <a:effectLst/>
                        <a:latin typeface="CMU Serif" panose="02000603000000000000" pitchFamily="2" charset="0"/>
                        <a:ea typeface="CMU Serif" panose="02000603000000000000" pitchFamily="2" charset="0"/>
                        <a:cs typeface="CMU Serif" panose="02000603000000000000" pitchFamily="2" charset="0"/>
                      </a:endParaRPr>
                    </a:p>
                  </a:txBody>
                  <a:tcPr marL="63500" marR="63500" marT="63500" marB="6350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DCDEE0"/>
                    </a:solidFill>
                  </a:tcPr>
                </a:tc>
                <a:tc>
                  <a:txBody>
                    <a:bodyPr/>
                    <a:lstStyle/>
                    <a:p>
                      <a:pPr rtl="0" fontAlgn="t">
                        <a:buNone/>
                      </a:pPr>
                      <a:r>
                        <a:rPr lang="it-IT" sz="22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FTE</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63500" marR="63500" marT="63500" marB="6350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DCDEE0"/>
                    </a:solidFill>
                  </a:tcPr>
                </a:tc>
                <a:extLst>
                  <a:ext uri="{0D108BD9-81ED-4DB2-BD59-A6C34878D82A}">
                    <a16:rowId xmlns:a16="http://schemas.microsoft.com/office/drawing/2014/main" val="2421164276"/>
                  </a:ext>
                </a:extLst>
              </a:tr>
              <a:tr h="648000">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Boca Gianluigi</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Associazione Senior</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0</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2639490421"/>
                  </a:ext>
                </a:extLst>
              </a:tr>
              <a:tr h="648000">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Costanza Susanna</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PA</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0.3</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412888532"/>
                  </a:ext>
                </a:extLst>
              </a:tr>
              <a:tr h="648000">
                <a:tc>
                  <a:txBody>
                    <a:bodyPr/>
                    <a:lstStyle/>
                    <a:p>
                      <a:pPr rtl="0" fontAlgn="ctr">
                        <a:buNone/>
                      </a:pPr>
                      <a:r>
                        <a:rPr lang="it-IT" sz="2200" b="0" i="0" u="none" strike="noStrike" dirty="0" err="1">
                          <a:solidFill>
                            <a:srgbClr val="000000"/>
                          </a:solidFill>
                          <a:effectLst/>
                          <a:latin typeface="CMU Serif" panose="02000603000000000000" pitchFamily="2" charset="0"/>
                          <a:ea typeface="CMU Serif" panose="02000603000000000000" pitchFamily="2" charset="0"/>
                          <a:cs typeface="CMU Serif" panose="02000603000000000000" pitchFamily="2" charset="0"/>
                        </a:rPr>
                        <a:t>Delcarro</a:t>
                      </a: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 Filippo</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rtl="0" fontAlgn="ctr">
                        <a:buNone/>
                      </a:pPr>
                      <a:r>
                        <a:rPr lang="it-IT" sz="2200" b="0" i="0" u="none" strike="noStrike">
                          <a:solidFill>
                            <a:srgbClr val="000000"/>
                          </a:solidFill>
                          <a:effectLst/>
                          <a:latin typeface="CMU Serif" panose="02000603000000000000" pitchFamily="2" charset="0"/>
                          <a:ea typeface="CMU Serif" panose="02000603000000000000" pitchFamily="2" charset="0"/>
                          <a:cs typeface="CMU Serif" panose="02000603000000000000" pitchFamily="2" charset="0"/>
                        </a:rPr>
                        <a:t>Post-Doc UniPV</a:t>
                      </a:r>
                      <a:endParaRPr lang="it-IT" sz="220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0.1 (dal 01/01/2024)</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3054028024"/>
                  </a:ext>
                </a:extLst>
              </a:tr>
              <a:tr h="648000">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Radici Marco</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rtl="0" fontAlgn="ctr">
                        <a:buNone/>
                      </a:pPr>
                      <a:r>
                        <a:rPr lang="it-IT" sz="2200" b="0" i="0" u="none" strike="noStrike">
                          <a:solidFill>
                            <a:srgbClr val="000000"/>
                          </a:solidFill>
                          <a:effectLst/>
                          <a:latin typeface="CMU Serif" panose="02000603000000000000" pitchFamily="2" charset="0"/>
                          <a:ea typeface="CMU Serif" panose="02000603000000000000" pitchFamily="2" charset="0"/>
                          <a:cs typeface="CMU Serif" panose="02000603000000000000" pitchFamily="2" charset="0"/>
                        </a:rPr>
                        <a:t>Primo Ricercatore (INFN)</a:t>
                      </a:r>
                      <a:endParaRPr lang="it-IT" sz="220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0.1</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1346311404"/>
                  </a:ext>
                </a:extLst>
              </a:tr>
              <a:tr h="648000">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Nicolò Valle</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Post-Doc INFN</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tc>
                  <a:txBody>
                    <a:bodyPr/>
                    <a:lstStyle/>
                    <a:p>
                      <a:pPr rtl="0" fontAlgn="ctr">
                        <a:buNone/>
                      </a:pPr>
                      <a:r>
                        <a:rPr lang="it-IT" sz="22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0.4 (dal 01/12/2024)</a:t>
                      </a:r>
                      <a:endParaRPr lang="it-IT" sz="2200" dirty="0">
                        <a:effectLst/>
                        <a:latin typeface="CMU Serif" panose="02000603000000000000" pitchFamily="2" charset="0"/>
                        <a:ea typeface="CMU Serif" panose="02000603000000000000" pitchFamily="2" charset="0"/>
                        <a:cs typeface="CMU Serif" panose="02000603000000000000" pitchFamily="2" charset="0"/>
                      </a:endParaRPr>
                    </a:p>
                  </a:txBody>
                  <a:tcPr marL="31750" marR="31750" marT="31750" marB="31750" anchor="ctr">
                    <a:lnL w="6350" cap="flat" cmpd="sng" algn="ctr">
                      <a:solidFill>
                        <a:srgbClr val="9E9E9E"/>
                      </a:solidFill>
                      <a:prstDash val="solid"/>
                      <a:round/>
                      <a:headEnd type="none" w="med" len="med"/>
                      <a:tailEnd type="none" w="med" len="med"/>
                    </a:lnL>
                    <a:lnR w="6350" cap="flat" cmpd="sng" algn="ctr">
                      <a:solidFill>
                        <a:srgbClr val="9E9E9E"/>
                      </a:solidFill>
                      <a:prstDash val="solid"/>
                      <a:round/>
                      <a:headEnd type="none" w="med" len="med"/>
                      <a:tailEnd type="none" w="med" len="med"/>
                    </a:lnR>
                    <a:lnT w="6350" cap="flat" cmpd="sng" algn="ctr">
                      <a:solidFill>
                        <a:srgbClr val="9E9E9E"/>
                      </a:solidFill>
                      <a:prstDash val="solid"/>
                      <a:round/>
                      <a:headEnd type="none" w="med" len="med"/>
                      <a:tailEnd type="none" w="med" len="med"/>
                    </a:lnT>
                    <a:lnB w="6350" cap="flat" cmpd="sng" algn="ctr">
                      <a:solidFill>
                        <a:srgbClr val="9E9E9E"/>
                      </a:solidFill>
                      <a:prstDash val="solid"/>
                      <a:round/>
                      <a:headEnd type="none" w="med" len="med"/>
                      <a:tailEnd type="none" w="med" len="med"/>
                    </a:lnB>
                    <a:solidFill>
                      <a:srgbClr val="FFFFFF"/>
                    </a:solidFill>
                  </a:tcPr>
                </a:tc>
                <a:extLst>
                  <a:ext uri="{0D108BD9-81ED-4DB2-BD59-A6C34878D82A}">
                    <a16:rowId xmlns:a16="http://schemas.microsoft.com/office/drawing/2014/main" val="836710929"/>
                  </a:ext>
                </a:extLst>
              </a:tr>
            </a:tbl>
          </a:graphicData>
        </a:graphic>
      </p:graphicFrame>
      <p:sp>
        <p:nvSpPr>
          <p:cNvPr id="15" name="Rectangle 1">
            <a:extLst>
              <a:ext uri="{FF2B5EF4-FFF2-40B4-BE49-F238E27FC236}">
                <a16:creationId xmlns:a16="http://schemas.microsoft.com/office/drawing/2014/main" id="{3928247C-14E7-5752-CEDC-025B71A9B4E6}"/>
              </a:ext>
            </a:extLst>
          </p:cNvPr>
          <p:cNvSpPr>
            <a:spLocks noChangeArrowheads="1"/>
          </p:cNvSpPr>
          <p:nvPr/>
        </p:nvSpPr>
        <p:spPr bwMode="auto">
          <a:xfrm>
            <a:off x="2055359" y="1929045"/>
            <a:ext cx="808128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r>
              <a:rPr lang="it-IT" sz="2200" b="1" dirty="0">
                <a:latin typeface="CMU Serif" panose="02000603000000000000" pitchFamily="2" charset="0"/>
                <a:ea typeface="CMU Serif" panose="02000603000000000000" pitchFamily="2" charset="0"/>
                <a:cs typeface="CMU Serif" panose="02000603000000000000" pitchFamily="2" charset="0"/>
              </a:rPr>
              <a:t>Responsabile Locale: </a:t>
            </a:r>
            <a:r>
              <a:rPr lang="it-IT" sz="2200" dirty="0">
                <a:latin typeface="CMU Serif" panose="02000603000000000000" pitchFamily="2" charset="0"/>
                <a:ea typeface="CMU Serif" panose="02000603000000000000" pitchFamily="2" charset="0"/>
                <a:cs typeface="CMU Serif" panose="02000603000000000000" pitchFamily="2" charset="0"/>
              </a:rPr>
              <a:t>S. Costanza</a:t>
            </a:r>
          </a:p>
        </p:txBody>
      </p:sp>
    </p:spTree>
    <p:extLst>
      <p:ext uri="{BB962C8B-B14F-4D97-AF65-F5344CB8AC3E}">
        <p14:creationId xmlns:p14="http://schemas.microsoft.com/office/powerpoint/2010/main" val="4246053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72313-1EAB-1A6E-EAAC-F4BC63B29C2F}"/>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8707814F-3602-F915-0A0E-694EF6993C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6786" y="0"/>
            <a:ext cx="2842381" cy="20465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diritto 5">
            <a:extLst>
              <a:ext uri="{FF2B5EF4-FFF2-40B4-BE49-F238E27FC236}">
                <a16:creationId xmlns:a16="http://schemas.microsoft.com/office/drawing/2014/main" id="{1D4B0210-D853-A2C6-70C1-DBABB54C0850}"/>
              </a:ext>
            </a:extLst>
          </p:cNvPr>
          <p:cNvCxnSpPr/>
          <p:nvPr/>
        </p:nvCxnSpPr>
        <p:spPr>
          <a:xfrm flipH="1">
            <a:off x="468086" y="1197429"/>
            <a:ext cx="8556171" cy="0"/>
          </a:xfrm>
          <a:prstGeom prst="line">
            <a:avLst/>
          </a:prstGeom>
        </p:spPr>
        <p:style>
          <a:lnRef idx="3">
            <a:schemeClr val="dk1"/>
          </a:lnRef>
          <a:fillRef idx="0">
            <a:schemeClr val="dk1"/>
          </a:fillRef>
          <a:effectRef idx="2">
            <a:schemeClr val="dk1"/>
          </a:effectRef>
          <a:fontRef idx="minor">
            <a:schemeClr val="tx1"/>
          </a:fontRef>
        </p:style>
      </p:cxnSp>
      <p:sp>
        <p:nvSpPr>
          <p:cNvPr id="13" name="CasellaDiTesto 12">
            <a:extLst>
              <a:ext uri="{FF2B5EF4-FFF2-40B4-BE49-F238E27FC236}">
                <a16:creationId xmlns:a16="http://schemas.microsoft.com/office/drawing/2014/main" id="{3BEF4A7C-831D-AE7F-CC5D-2B166E226D16}"/>
              </a:ext>
            </a:extLst>
          </p:cNvPr>
          <p:cNvSpPr txBox="1"/>
          <p:nvPr/>
        </p:nvSpPr>
        <p:spPr>
          <a:xfrm>
            <a:off x="468086" y="370114"/>
            <a:ext cx="7336971" cy="707886"/>
          </a:xfrm>
          <a:prstGeom prst="rect">
            <a:avLst/>
          </a:prstGeom>
          <a:noFill/>
        </p:spPr>
        <p:txBody>
          <a:bodyPr wrap="square" rtlCol="0">
            <a:spAutoFit/>
          </a:bodyPr>
          <a:lstStyle/>
          <a:p>
            <a:r>
              <a:rPr lang="it-IT" sz="4000" b="1" dirty="0">
                <a:latin typeface="Ink Free" panose="03080402000500000000" pitchFamily="66" charset="0"/>
                <a:cs typeface="Dreaming Outloud Script Pro" panose="03050502040304050704" pitchFamily="66" charset="0"/>
              </a:rPr>
              <a:t>Principali attività nel 2024</a:t>
            </a:r>
          </a:p>
        </p:txBody>
      </p:sp>
      <p:sp>
        <p:nvSpPr>
          <p:cNvPr id="15" name="Rectangle 1">
            <a:extLst>
              <a:ext uri="{FF2B5EF4-FFF2-40B4-BE49-F238E27FC236}">
                <a16:creationId xmlns:a16="http://schemas.microsoft.com/office/drawing/2014/main" id="{0A80373B-550A-0691-2727-EDE15D99B296}"/>
              </a:ext>
            </a:extLst>
          </p:cNvPr>
          <p:cNvSpPr>
            <a:spLocks noChangeArrowheads="1"/>
          </p:cNvSpPr>
          <p:nvPr/>
        </p:nvSpPr>
        <p:spPr bwMode="auto">
          <a:xfrm>
            <a:off x="468086" y="1323281"/>
            <a:ext cx="81900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Contributo</a:t>
            </a:r>
            <a:r>
              <a:rPr lang="en-US" sz="2400" b="1"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t>
            </a:r>
            <a:r>
              <a:rPr lang="en-US" sz="2400" b="1"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sperimentale</a:t>
            </a:r>
            <a:endParaRPr lang="it-IT" sz="2400" dirty="0">
              <a:latin typeface="CMU Serif" panose="02000603000000000000" pitchFamily="2" charset="0"/>
              <a:ea typeface="CMU Serif" panose="02000603000000000000" pitchFamily="2" charset="0"/>
              <a:cs typeface="CMU Serif" panose="02000603000000000000" pitchFamily="2" charset="0"/>
            </a:endParaRPr>
          </a:p>
        </p:txBody>
      </p:sp>
      <p:sp>
        <p:nvSpPr>
          <p:cNvPr id="24" name="CasellaDiTesto 23">
            <a:extLst>
              <a:ext uri="{FF2B5EF4-FFF2-40B4-BE49-F238E27FC236}">
                <a16:creationId xmlns:a16="http://schemas.microsoft.com/office/drawing/2014/main" id="{A1B9D7BB-C6D1-8AB3-D610-54E1BDD39528}"/>
              </a:ext>
            </a:extLst>
          </p:cNvPr>
          <p:cNvSpPr txBox="1"/>
          <p:nvPr/>
        </p:nvSpPr>
        <p:spPr>
          <a:xfrm>
            <a:off x="468084" y="1758238"/>
            <a:ext cx="11255829" cy="2400657"/>
          </a:xfrm>
          <a:prstGeom prst="rect">
            <a:avLst/>
          </a:prstGeom>
          <a:noFill/>
        </p:spPr>
        <p:txBody>
          <a:bodyPr wrap="square">
            <a:spAutoFit/>
          </a:bodyPr>
          <a:lstStyle/>
          <a:p>
            <a:pPr rtl="0">
              <a:buNone/>
            </a:pPr>
            <a:r>
              <a:rPr lang="it-IT" sz="20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Attività di Software &amp; Computing</a:t>
            </a:r>
          </a:p>
          <a:p>
            <a:pPr marL="342900" indent="-342900" rtl="0">
              <a:buFont typeface="Arial" panose="020B0604020202020204" pitchFamily="34" charset="0"/>
              <a:buChar char="•"/>
            </a:pP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Studi di effetti di accettanza sull’estrazione delle </a:t>
            </a:r>
            <a:r>
              <a:rPr lang="it-IT" sz="2000" b="0" i="0" u="none" strike="noStrike" dirty="0" err="1">
                <a:solidFill>
                  <a:srgbClr val="000000"/>
                </a:solidFill>
                <a:effectLst/>
                <a:latin typeface="CMU Serif" panose="02000603000000000000" pitchFamily="2" charset="0"/>
                <a:ea typeface="CMU Serif" panose="02000603000000000000" pitchFamily="2" charset="0"/>
                <a:cs typeface="CMU Serif" panose="02000603000000000000" pitchFamily="2" charset="0"/>
              </a:rPr>
              <a:t>TMDs</a:t>
            </a: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 (SIDIS working group)</a:t>
            </a:r>
            <a:r>
              <a:rPr lang="it-IT" sz="2000" b="1" i="0" u="none" strike="noStrike" dirty="0">
                <a:solidFill>
                  <a:srgbClr val="222222"/>
                </a:solidFill>
                <a:effectLst/>
                <a:latin typeface="CMU Serif" panose="02000603000000000000" pitchFamily="2" charset="0"/>
                <a:ea typeface="CMU Serif" panose="02000603000000000000" pitchFamily="2" charset="0"/>
                <a:cs typeface="CMU Serif" panose="02000603000000000000" pitchFamily="2" charset="0"/>
              </a:rPr>
              <a:t> </a:t>
            </a:r>
            <a:endPar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endParaRPr>
          </a:p>
          <a:p>
            <a:pPr rtl="0">
              <a:buNone/>
            </a:pPr>
            <a:r>
              <a:rPr lang="it-IT" sz="1000" b="0" dirty="0">
                <a:effectLst/>
                <a:latin typeface="CMU Serif" panose="02000603000000000000" pitchFamily="2" charset="0"/>
                <a:ea typeface="CMU Serif" panose="02000603000000000000" pitchFamily="2" charset="0"/>
                <a:cs typeface="CMU Serif" panose="02000603000000000000" pitchFamily="2" charset="0"/>
              </a:rPr>
              <a:t/>
            </a:r>
            <a:br>
              <a:rPr lang="it-IT" sz="1000" b="0" dirty="0">
                <a:effectLst/>
                <a:latin typeface="CMU Serif" panose="02000603000000000000" pitchFamily="2" charset="0"/>
                <a:ea typeface="CMU Serif" panose="02000603000000000000" pitchFamily="2" charset="0"/>
                <a:cs typeface="CMU Serif" panose="02000603000000000000" pitchFamily="2" charset="0"/>
              </a:rPr>
            </a:br>
            <a:r>
              <a:rPr lang="it-IT" sz="20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Attività sperimentali relative al Silicon Vertex Tracker (SVT)</a:t>
            </a:r>
            <a:endParaRPr lang="it-IT" sz="2000" b="0" dirty="0">
              <a:effectLst/>
              <a:latin typeface="CMU Serif" panose="02000603000000000000" pitchFamily="2" charset="0"/>
              <a:ea typeface="CMU Serif" panose="02000603000000000000" pitchFamily="2" charset="0"/>
              <a:cs typeface="CMU Serif" panose="02000603000000000000" pitchFamily="2" charset="0"/>
            </a:endParaRPr>
          </a:p>
          <a:p>
            <a:pPr marL="342900" indent="-342900" rtl="0" fontAlgn="base">
              <a:buFont typeface="Arial" panose="020B0604020202020204" pitchFamily="34" charset="0"/>
              <a:buChar char="•"/>
            </a:pP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Attività in collaborazione con INFN Bari, Padova e Trieste:</a:t>
            </a:r>
            <a:b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b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produzione di una scatola in plexiglass + polistirolo su misura per il trasporto dei sensori più interni al silicio di 50 </a:t>
            </a:r>
            <a:r>
              <a:rPr lang="it-IT" sz="2000" b="0" i="0" u="none" strike="noStrike" dirty="0" err="1">
                <a:solidFill>
                  <a:srgbClr val="000000"/>
                </a:solidFill>
                <a:effectLst/>
                <a:latin typeface="CMU Serif" panose="02000603000000000000" pitchFamily="2" charset="0"/>
                <a:ea typeface="CMU Serif" panose="02000603000000000000" pitchFamily="2" charset="0"/>
                <a:cs typeface="CMU Serif" panose="02000603000000000000" pitchFamily="2" charset="0"/>
              </a:rPr>
              <a:t>μm</a:t>
            </a: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 piegati a semicerchio.</a:t>
            </a:r>
            <a:b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b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[Disegno della scatola ultimato, ordine partito a metà dello scorso maggio.]</a:t>
            </a:r>
          </a:p>
        </p:txBody>
      </p:sp>
      <p:grpSp>
        <p:nvGrpSpPr>
          <p:cNvPr id="37" name="Gruppo 36">
            <a:extLst>
              <a:ext uri="{FF2B5EF4-FFF2-40B4-BE49-F238E27FC236}">
                <a16:creationId xmlns:a16="http://schemas.microsoft.com/office/drawing/2014/main" id="{4831CC52-6580-63F6-E5D0-7F7FAF282074}"/>
              </a:ext>
            </a:extLst>
          </p:cNvPr>
          <p:cNvGrpSpPr/>
          <p:nvPr/>
        </p:nvGrpSpPr>
        <p:grpSpPr>
          <a:xfrm>
            <a:off x="620486" y="4372323"/>
            <a:ext cx="3145972" cy="2213538"/>
            <a:chOff x="620486" y="4274349"/>
            <a:chExt cx="3145972" cy="2213538"/>
          </a:xfrm>
        </p:grpSpPr>
        <p:grpSp>
          <p:nvGrpSpPr>
            <p:cNvPr id="36" name="Gruppo 35">
              <a:extLst>
                <a:ext uri="{FF2B5EF4-FFF2-40B4-BE49-F238E27FC236}">
                  <a16:creationId xmlns:a16="http://schemas.microsoft.com/office/drawing/2014/main" id="{9BF8CF09-AF86-A5C8-1ABA-B7F4D0D4969A}"/>
                </a:ext>
              </a:extLst>
            </p:cNvPr>
            <p:cNvGrpSpPr/>
            <p:nvPr/>
          </p:nvGrpSpPr>
          <p:grpSpPr>
            <a:xfrm>
              <a:off x="858320" y="4406801"/>
              <a:ext cx="2670305" cy="1948634"/>
              <a:chOff x="793580" y="4425960"/>
              <a:chExt cx="2670305" cy="1948634"/>
            </a:xfrm>
          </p:grpSpPr>
          <p:pic>
            <p:nvPicPr>
              <p:cNvPr id="26" name="Immagine 25" descr="Immagine che contiene testo, schermata, linea, Rettangolo&#10;&#10;Il contenuto generato dall'IA potrebbe non essere corretto.">
                <a:extLst>
                  <a:ext uri="{FF2B5EF4-FFF2-40B4-BE49-F238E27FC236}">
                    <a16:creationId xmlns:a16="http://schemas.microsoft.com/office/drawing/2014/main" id="{0300663C-4636-49FA-6802-22CF5F6CDE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80" y="4425960"/>
                <a:ext cx="2670305" cy="1240748"/>
              </a:xfrm>
              <a:prstGeom prst="rect">
                <a:avLst/>
              </a:prstGeom>
            </p:spPr>
          </p:pic>
          <p:sp>
            <p:nvSpPr>
              <p:cNvPr id="27" name="TextBox 5">
                <a:extLst>
                  <a:ext uri="{FF2B5EF4-FFF2-40B4-BE49-F238E27FC236}">
                    <a16:creationId xmlns:a16="http://schemas.microsoft.com/office/drawing/2014/main" id="{E5D0827A-0606-F5EF-2922-A59AF5997438}"/>
                  </a:ext>
                </a:extLst>
              </p:cNvPr>
              <p:cNvSpPr txBox="1"/>
              <p:nvPr/>
            </p:nvSpPr>
            <p:spPr>
              <a:xfrm>
                <a:off x="793580" y="5666708"/>
                <a:ext cx="2670305" cy="707886"/>
              </a:xfrm>
              <a:prstGeom prst="rect">
                <a:avLst/>
              </a:prstGeom>
              <a:noFill/>
              <a:ln>
                <a:noFill/>
              </a:ln>
            </p:spPr>
            <p:txBody>
              <a:bodyPr wrap="square" rtlCol="0">
                <a:spAutoFit/>
              </a:bodyPr>
              <a:lstStyle/>
              <a:p>
                <a:r>
                  <a:rPr lang="it-IT" sz="2000" dirty="0">
                    <a:solidFill>
                      <a:srgbClr val="FF0000"/>
                    </a:solidFill>
                    <a:latin typeface="Times New Roman" panose="02020603050405020304" pitchFamily="18" charset="0"/>
                    <a:cs typeface="Times New Roman" panose="02020603050405020304" pitchFamily="18" charset="0"/>
                  </a:rPr>
                  <a:t>Sensore silicio 50 </a:t>
                </a:r>
                <a:r>
                  <a:rPr lang="it-IT" sz="2000" dirty="0">
                    <a:solidFill>
                      <a:srgbClr val="FF0000"/>
                    </a:solidFill>
                    <a:latin typeface="Symbol" panose="05050102010706020507" pitchFamily="18" charset="2"/>
                    <a:cs typeface="Times New Roman" panose="02020603050405020304" pitchFamily="18" charset="0"/>
                  </a:rPr>
                  <a:t>m</a:t>
                </a:r>
                <a:r>
                  <a:rPr lang="it-IT" sz="2000" dirty="0">
                    <a:solidFill>
                      <a:srgbClr val="FF0000"/>
                    </a:solidFill>
                    <a:latin typeface="Times New Roman" panose="02020603050405020304" pitchFamily="18" charset="0"/>
                    <a:cs typeface="Times New Roman" panose="02020603050405020304" pitchFamily="18" charset="0"/>
                  </a:rPr>
                  <a:t>m piegato a semicilindro </a:t>
                </a:r>
              </a:p>
            </p:txBody>
          </p:sp>
        </p:grpSp>
        <p:sp>
          <p:nvSpPr>
            <p:cNvPr id="28" name="Rettangolo 27">
              <a:extLst>
                <a:ext uri="{FF2B5EF4-FFF2-40B4-BE49-F238E27FC236}">
                  <a16:creationId xmlns:a16="http://schemas.microsoft.com/office/drawing/2014/main" id="{8EA8C33B-694F-6545-EF0D-A51CBF1E347A}"/>
                </a:ext>
              </a:extLst>
            </p:cNvPr>
            <p:cNvSpPr/>
            <p:nvPr/>
          </p:nvSpPr>
          <p:spPr>
            <a:xfrm>
              <a:off x="620486" y="4274349"/>
              <a:ext cx="3145972" cy="22135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5" name="Gruppo 34">
            <a:extLst>
              <a:ext uri="{FF2B5EF4-FFF2-40B4-BE49-F238E27FC236}">
                <a16:creationId xmlns:a16="http://schemas.microsoft.com/office/drawing/2014/main" id="{6636F1B5-45DE-603C-E489-2B4622FFD376}"/>
              </a:ext>
            </a:extLst>
          </p:cNvPr>
          <p:cNvGrpSpPr/>
          <p:nvPr/>
        </p:nvGrpSpPr>
        <p:grpSpPr>
          <a:xfrm>
            <a:off x="4349833" y="4165487"/>
            <a:ext cx="7533758" cy="2613818"/>
            <a:chOff x="2517180" y="4152838"/>
            <a:chExt cx="7533758" cy="2613818"/>
          </a:xfrm>
        </p:grpSpPr>
        <p:grpSp>
          <p:nvGrpSpPr>
            <p:cNvPr id="29" name="Gruppo 28">
              <a:extLst>
                <a:ext uri="{FF2B5EF4-FFF2-40B4-BE49-F238E27FC236}">
                  <a16:creationId xmlns:a16="http://schemas.microsoft.com/office/drawing/2014/main" id="{46380A4F-C20B-DFAA-2F9C-B1955583A595}"/>
                </a:ext>
              </a:extLst>
            </p:cNvPr>
            <p:cNvGrpSpPr/>
            <p:nvPr/>
          </p:nvGrpSpPr>
          <p:grpSpPr>
            <a:xfrm>
              <a:off x="2517180" y="4152838"/>
              <a:ext cx="7533758" cy="2613818"/>
              <a:chOff x="2628391" y="4152838"/>
              <a:chExt cx="7533758" cy="2613818"/>
            </a:xfrm>
          </p:grpSpPr>
          <p:pic>
            <p:nvPicPr>
              <p:cNvPr id="30" name="Immagine 29" descr="Immagine che contiene schizzo&#10;&#10;Il contenuto generato dall'IA potrebbe non essere corretto.">
                <a:extLst>
                  <a:ext uri="{FF2B5EF4-FFF2-40B4-BE49-F238E27FC236}">
                    <a16:creationId xmlns:a16="http://schemas.microsoft.com/office/drawing/2014/main" id="{2F10105B-C926-9BCA-A62B-0FEB276D6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8762" y="4613857"/>
                <a:ext cx="3892492" cy="2152799"/>
              </a:xfrm>
              <a:prstGeom prst="rect">
                <a:avLst/>
              </a:prstGeom>
            </p:spPr>
          </p:pic>
          <p:pic>
            <p:nvPicPr>
              <p:cNvPr id="31" name="Immagine 30" descr="Immagine che contiene schizzo, diagramma, Disegno tecnico, Piano&#10;&#10;Il contenuto generato dall'IA potrebbe non essere corretto.">
                <a:extLst>
                  <a:ext uri="{FF2B5EF4-FFF2-40B4-BE49-F238E27FC236}">
                    <a16:creationId xmlns:a16="http://schemas.microsoft.com/office/drawing/2014/main" id="{11A1CF40-D531-4F66-8C64-E5A00E29A97D}"/>
                  </a:ext>
                </a:extLst>
              </p:cNvPr>
              <p:cNvPicPr>
                <a:picLocks noChangeAspect="1"/>
              </p:cNvPicPr>
              <p:nvPr/>
            </p:nvPicPr>
            <p:blipFill>
              <a:blip r:embed="rId5" cstate="print">
                <a:extLst>
                  <a:ext uri="{28A0092B-C50C-407E-A947-70E740481C1C}">
                    <a14:useLocalDpi xmlns:a14="http://schemas.microsoft.com/office/drawing/2010/main" val="0"/>
                  </a:ext>
                </a:extLst>
              </a:blip>
              <a:srcRect r="31658"/>
              <a:stretch/>
            </p:blipFill>
            <p:spPr>
              <a:xfrm>
                <a:off x="6602539" y="4236565"/>
                <a:ext cx="3063682" cy="2499926"/>
              </a:xfrm>
              <a:prstGeom prst="rect">
                <a:avLst/>
              </a:prstGeom>
            </p:spPr>
          </p:pic>
          <p:sp>
            <p:nvSpPr>
              <p:cNvPr id="32" name="TextBox 5">
                <a:extLst>
                  <a:ext uri="{FF2B5EF4-FFF2-40B4-BE49-F238E27FC236}">
                    <a16:creationId xmlns:a16="http://schemas.microsoft.com/office/drawing/2014/main" id="{F65C3294-70BC-D4AF-EAE0-EBE158E4D658}"/>
                  </a:ext>
                </a:extLst>
              </p:cNvPr>
              <p:cNvSpPr txBox="1"/>
              <p:nvPr/>
            </p:nvSpPr>
            <p:spPr>
              <a:xfrm>
                <a:off x="2856075" y="4218155"/>
                <a:ext cx="3906459" cy="400110"/>
              </a:xfrm>
              <a:prstGeom prst="rect">
                <a:avLst/>
              </a:prstGeom>
              <a:noFill/>
              <a:ln>
                <a:noFill/>
              </a:ln>
            </p:spPr>
            <p:txBody>
              <a:bodyPr wrap="square" rtlCol="0">
                <a:spAutoFit/>
              </a:bodyPr>
              <a:lstStyle/>
              <a:p>
                <a:r>
                  <a:rPr lang="it-IT" sz="2000" b="1" dirty="0">
                    <a:solidFill>
                      <a:srgbClr val="FF0000"/>
                    </a:solidFill>
                    <a:latin typeface="CMU Serif" panose="02000603000000000000" pitchFamily="2" charset="0"/>
                    <a:ea typeface="CMU Serif" panose="02000603000000000000" pitchFamily="2" charset="0"/>
                    <a:cs typeface="CMU Serif" panose="02000603000000000000" pitchFamily="2" charset="0"/>
                  </a:rPr>
                  <a:t>Disegno tecnico della scatola </a:t>
                </a:r>
              </a:p>
            </p:txBody>
          </p:sp>
          <p:sp>
            <p:nvSpPr>
              <p:cNvPr id="33" name="Rettangolo 32">
                <a:extLst>
                  <a:ext uri="{FF2B5EF4-FFF2-40B4-BE49-F238E27FC236}">
                    <a16:creationId xmlns:a16="http://schemas.microsoft.com/office/drawing/2014/main" id="{C3F497A5-AD7A-1F91-0C72-0C1E0A631683}"/>
                  </a:ext>
                </a:extLst>
              </p:cNvPr>
              <p:cNvSpPr/>
              <p:nvPr/>
            </p:nvSpPr>
            <p:spPr>
              <a:xfrm>
                <a:off x="2628391" y="4152838"/>
                <a:ext cx="7533758" cy="258365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4" name="Immagine 33" descr="Immagine che contiene schizzo, diagramma, Disegno tecnico, Piano&#10;&#10;Il contenuto generato dall'IA potrebbe non essere corretto.">
              <a:extLst>
                <a:ext uri="{FF2B5EF4-FFF2-40B4-BE49-F238E27FC236}">
                  <a16:creationId xmlns:a16="http://schemas.microsoft.com/office/drawing/2014/main" id="{E6B1CD65-EDAD-1512-4456-48892C085B20}"/>
                </a:ext>
              </a:extLst>
            </p:cNvPr>
            <p:cNvPicPr>
              <a:picLocks noChangeAspect="1"/>
            </p:cNvPicPr>
            <p:nvPr/>
          </p:nvPicPr>
          <p:blipFill>
            <a:blip r:embed="rId5" cstate="print">
              <a:extLst>
                <a:ext uri="{28A0092B-C50C-407E-A947-70E740481C1C}">
                  <a14:useLocalDpi xmlns:a14="http://schemas.microsoft.com/office/drawing/2010/main" val="0"/>
                </a:ext>
              </a:extLst>
            </a:blip>
            <a:srcRect l="83587" t="40610" r="2001" b="18944"/>
            <a:stretch/>
          </p:blipFill>
          <p:spPr>
            <a:xfrm>
              <a:off x="9355465" y="5347060"/>
              <a:ext cx="645987" cy="1011115"/>
            </a:xfrm>
            <a:prstGeom prst="rect">
              <a:avLst/>
            </a:prstGeom>
          </p:spPr>
        </p:pic>
      </p:grpSp>
    </p:spTree>
    <p:extLst>
      <p:ext uri="{BB962C8B-B14F-4D97-AF65-F5344CB8AC3E}">
        <p14:creationId xmlns:p14="http://schemas.microsoft.com/office/powerpoint/2010/main" val="2641782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0C83E-69DC-4986-C5AA-4C2A448B6CF6}"/>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5D6DB552-3508-C03A-C2F8-CAE433C346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6786" y="0"/>
            <a:ext cx="2842381" cy="20465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diritto 5">
            <a:extLst>
              <a:ext uri="{FF2B5EF4-FFF2-40B4-BE49-F238E27FC236}">
                <a16:creationId xmlns:a16="http://schemas.microsoft.com/office/drawing/2014/main" id="{4C30A166-516F-F213-4EE1-DE4E6BC79E66}"/>
              </a:ext>
            </a:extLst>
          </p:cNvPr>
          <p:cNvCxnSpPr/>
          <p:nvPr/>
        </p:nvCxnSpPr>
        <p:spPr>
          <a:xfrm flipH="1">
            <a:off x="468086" y="1197429"/>
            <a:ext cx="8556171" cy="0"/>
          </a:xfrm>
          <a:prstGeom prst="line">
            <a:avLst/>
          </a:prstGeom>
        </p:spPr>
        <p:style>
          <a:lnRef idx="3">
            <a:schemeClr val="dk1"/>
          </a:lnRef>
          <a:fillRef idx="0">
            <a:schemeClr val="dk1"/>
          </a:fillRef>
          <a:effectRef idx="2">
            <a:schemeClr val="dk1"/>
          </a:effectRef>
          <a:fontRef idx="minor">
            <a:schemeClr val="tx1"/>
          </a:fontRef>
        </p:style>
      </p:cxnSp>
      <p:sp>
        <p:nvSpPr>
          <p:cNvPr id="13" name="CasellaDiTesto 12">
            <a:extLst>
              <a:ext uri="{FF2B5EF4-FFF2-40B4-BE49-F238E27FC236}">
                <a16:creationId xmlns:a16="http://schemas.microsoft.com/office/drawing/2014/main" id="{D62D5A0C-2EEB-DB58-71E4-FC38245ECCD3}"/>
              </a:ext>
            </a:extLst>
          </p:cNvPr>
          <p:cNvSpPr txBox="1"/>
          <p:nvPr/>
        </p:nvSpPr>
        <p:spPr>
          <a:xfrm>
            <a:off x="468086" y="370114"/>
            <a:ext cx="7336971" cy="707886"/>
          </a:xfrm>
          <a:prstGeom prst="rect">
            <a:avLst/>
          </a:prstGeom>
          <a:noFill/>
        </p:spPr>
        <p:txBody>
          <a:bodyPr wrap="square" rtlCol="0">
            <a:spAutoFit/>
          </a:bodyPr>
          <a:lstStyle/>
          <a:p>
            <a:r>
              <a:rPr lang="it-IT" sz="4000" b="1" dirty="0">
                <a:latin typeface="Ink Free" panose="03080402000500000000" pitchFamily="66" charset="0"/>
                <a:cs typeface="Dreaming Outloud Script Pro" panose="03050502040304050704" pitchFamily="66" charset="0"/>
              </a:rPr>
              <a:t>Principali attività nel 2024</a:t>
            </a:r>
          </a:p>
        </p:txBody>
      </p:sp>
      <p:sp>
        <p:nvSpPr>
          <p:cNvPr id="15" name="Rectangle 1">
            <a:extLst>
              <a:ext uri="{FF2B5EF4-FFF2-40B4-BE49-F238E27FC236}">
                <a16:creationId xmlns:a16="http://schemas.microsoft.com/office/drawing/2014/main" id="{B2915CB0-A980-398A-ED2C-EFCA8E16B3F9}"/>
              </a:ext>
            </a:extLst>
          </p:cNvPr>
          <p:cNvSpPr>
            <a:spLocks noChangeArrowheads="1"/>
          </p:cNvSpPr>
          <p:nvPr/>
        </p:nvSpPr>
        <p:spPr bwMode="auto">
          <a:xfrm>
            <a:off x="468086" y="1323281"/>
            <a:ext cx="81900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Contributo</a:t>
            </a:r>
            <a:r>
              <a:rPr lang="en-US" sz="2400" b="1"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t>
            </a:r>
            <a:r>
              <a:rPr lang="en-US" sz="2400" b="1"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sperimentale</a:t>
            </a:r>
            <a:endParaRPr lang="it-IT" sz="2400" dirty="0">
              <a:latin typeface="CMU Serif" panose="02000603000000000000" pitchFamily="2" charset="0"/>
              <a:ea typeface="CMU Serif" panose="02000603000000000000" pitchFamily="2" charset="0"/>
              <a:cs typeface="CMU Serif" panose="02000603000000000000" pitchFamily="2" charset="0"/>
            </a:endParaRPr>
          </a:p>
        </p:txBody>
      </p:sp>
      <p:sp>
        <p:nvSpPr>
          <p:cNvPr id="24" name="CasellaDiTesto 23">
            <a:extLst>
              <a:ext uri="{FF2B5EF4-FFF2-40B4-BE49-F238E27FC236}">
                <a16:creationId xmlns:a16="http://schemas.microsoft.com/office/drawing/2014/main" id="{01B2C11E-890C-D20D-8C1D-E84AB77EE456}"/>
              </a:ext>
            </a:extLst>
          </p:cNvPr>
          <p:cNvSpPr txBox="1"/>
          <p:nvPr/>
        </p:nvSpPr>
        <p:spPr>
          <a:xfrm>
            <a:off x="468084" y="1758238"/>
            <a:ext cx="11255829" cy="2400657"/>
          </a:xfrm>
          <a:prstGeom prst="rect">
            <a:avLst/>
          </a:prstGeom>
          <a:noFill/>
        </p:spPr>
        <p:txBody>
          <a:bodyPr wrap="square">
            <a:spAutoFit/>
          </a:bodyPr>
          <a:lstStyle/>
          <a:p>
            <a:pPr rtl="0">
              <a:buNone/>
            </a:pPr>
            <a:r>
              <a:rPr lang="it-IT" sz="20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Attività di Software &amp; Computing</a:t>
            </a:r>
          </a:p>
          <a:p>
            <a:pPr marL="342900" indent="-342900" rtl="0">
              <a:buFont typeface="Arial" panose="020B0604020202020204" pitchFamily="34" charset="0"/>
              <a:buChar char="•"/>
            </a:pP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Studi di effetti di accettanza sull’estrazione delle </a:t>
            </a:r>
            <a:r>
              <a:rPr lang="it-IT" sz="2000" b="0" i="0" u="none" strike="noStrike" dirty="0" err="1">
                <a:solidFill>
                  <a:srgbClr val="000000"/>
                </a:solidFill>
                <a:effectLst/>
                <a:latin typeface="CMU Serif" panose="02000603000000000000" pitchFamily="2" charset="0"/>
                <a:ea typeface="CMU Serif" panose="02000603000000000000" pitchFamily="2" charset="0"/>
                <a:cs typeface="CMU Serif" panose="02000603000000000000" pitchFamily="2" charset="0"/>
              </a:rPr>
              <a:t>TMDs</a:t>
            </a: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 (SIDIS working group)</a:t>
            </a:r>
            <a:r>
              <a:rPr lang="it-IT" sz="2000" b="1" i="0" u="none" strike="noStrike" dirty="0">
                <a:solidFill>
                  <a:srgbClr val="222222"/>
                </a:solidFill>
                <a:effectLst/>
                <a:latin typeface="CMU Serif" panose="02000603000000000000" pitchFamily="2" charset="0"/>
                <a:ea typeface="CMU Serif" panose="02000603000000000000" pitchFamily="2" charset="0"/>
                <a:cs typeface="CMU Serif" panose="02000603000000000000" pitchFamily="2" charset="0"/>
              </a:rPr>
              <a:t> </a:t>
            </a:r>
            <a:endPar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endParaRPr>
          </a:p>
          <a:p>
            <a:pPr rtl="0">
              <a:buNone/>
            </a:pPr>
            <a:r>
              <a:rPr lang="it-IT" sz="1000" b="0" dirty="0">
                <a:effectLst/>
                <a:latin typeface="CMU Serif" panose="02000603000000000000" pitchFamily="2" charset="0"/>
                <a:ea typeface="CMU Serif" panose="02000603000000000000" pitchFamily="2" charset="0"/>
                <a:cs typeface="CMU Serif" panose="02000603000000000000" pitchFamily="2" charset="0"/>
              </a:rPr>
              <a:t/>
            </a:r>
            <a:br>
              <a:rPr lang="it-IT" sz="1000" b="0" dirty="0">
                <a:effectLst/>
                <a:latin typeface="CMU Serif" panose="02000603000000000000" pitchFamily="2" charset="0"/>
                <a:ea typeface="CMU Serif" panose="02000603000000000000" pitchFamily="2" charset="0"/>
                <a:cs typeface="CMU Serif" panose="02000603000000000000" pitchFamily="2" charset="0"/>
              </a:rPr>
            </a:br>
            <a:r>
              <a:rPr lang="it-IT" sz="20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Attività sperimentali relative al Silicon Vertex Tracker (SVT)</a:t>
            </a:r>
            <a:endParaRPr lang="it-IT" sz="2000" b="0" dirty="0">
              <a:effectLst/>
              <a:latin typeface="CMU Serif" panose="02000603000000000000" pitchFamily="2" charset="0"/>
              <a:ea typeface="CMU Serif" panose="02000603000000000000" pitchFamily="2" charset="0"/>
              <a:cs typeface="CMU Serif" panose="02000603000000000000" pitchFamily="2" charset="0"/>
            </a:endParaRPr>
          </a:p>
          <a:p>
            <a:pPr marL="342900" indent="-342900" rtl="0" fontAlgn="base">
              <a:buFont typeface="Arial" panose="020B0604020202020204" pitchFamily="34" charset="0"/>
              <a:buChar char="•"/>
            </a:pP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Attività in collaborazione con INFN Bari, Padova and Trieste:</a:t>
            </a:r>
            <a:b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b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produzione di una scatola in plexiglass + polistirolo su misura per il trasporto dei sensori più interni al silicio di 50 μ piegati a semicerchio.</a:t>
            </a:r>
            <a:b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br>
            <a:r>
              <a:rPr lang="it-IT"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[Disegno della scatola ultimato, ordine partito a metà dello scorso maggio.]</a:t>
            </a:r>
          </a:p>
        </p:txBody>
      </p:sp>
      <p:sp>
        <p:nvSpPr>
          <p:cNvPr id="2" name="Rectangle 1">
            <a:extLst>
              <a:ext uri="{FF2B5EF4-FFF2-40B4-BE49-F238E27FC236}">
                <a16:creationId xmlns:a16="http://schemas.microsoft.com/office/drawing/2014/main" id="{4CC1290D-33E7-C700-467A-08A2BB8EA5EF}"/>
              </a:ext>
            </a:extLst>
          </p:cNvPr>
          <p:cNvSpPr>
            <a:spLocks noChangeArrowheads="1"/>
          </p:cNvSpPr>
          <p:nvPr/>
        </p:nvSpPr>
        <p:spPr bwMode="auto">
          <a:xfrm>
            <a:off x="468085" y="4316853"/>
            <a:ext cx="81900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Contributo</a:t>
            </a:r>
            <a:r>
              <a:rPr lang="en-US" sz="2400" b="1"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t>
            </a:r>
            <a:r>
              <a:rPr lang="en-US" sz="2400" b="1"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teorico</a:t>
            </a:r>
            <a:endParaRPr lang="it-IT" sz="2400" dirty="0">
              <a:latin typeface="CMU Serif" panose="02000603000000000000" pitchFamily="2" charset="0"/>
              <a:ea typeface="CMU Serif" panose="02000603000000000000" pitchFamily="2" charset="0"/>
              <a:cs typeface="CMU Serif" panose="02000603000000000000" pitchFamily="2" charset="0"/>
            </a:endParaRPr>
          </a:p>
        </p:txBody>
      </p:sp>
      <p:sp>
        <p:nvSpPr>
          <p:cNvPr id="3" name="CasellaDiTesto 2">
            <a:extLst>
              <a:ext uri="{FF2B5EF4-FFF2-40B4-BE49-F238E27FC236}">
                <a16:creationId xmlns:a16="http://schemas.microsoft.com/office/drawing/2014/main" id="{EDF28A24-A7C7-F709-4542-2921D98CD3FF}"/>
              </a:ext>
            </a:extLst>
          </p:cNvPr>
          <p:cNvSpPr txBox="1"/>
          <p:nvPr/>
        </p:nvSpPr>
        <p:spPr>
          <a:xfrm>
            <a:off x="468085" y="4778518"/>
            <a:ext cx="11255830" cy="1938992"/>
          </a:xfrm>
          <a:prstGeom prst="rect">
            <a:avLst/>
          </a:prstGeom>
          <a:noFill/>
        </p:spPr>
        <p:txBody>
          <a:bodyPr wrap="square">
            <a:spAutoFit/>
          </a:bodyPr>
          <a:lstStyle/>
          <a:p>
            <a:pPr rtl="0">
              <a:buNone/>
            </a:pPr>
            <a:r>
              <a:rPr lang="en-US" sz="2000" b="1"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rPr>
              <a:t>Prominent roles in EIC Users Group structure: </a:t>
            </a:r>
          </a:p>
          <a:p>
            <a:pPr marL="285750" indent="-285750" rtl="0">
              <a:buFont typeface="Arial" panose="020B0604020202020204" pitchFamily="34" charset="0"/>
              <a:buChar char="•"/>
            </a:pPr>
            <a: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M. </a:t>
            </a:r>
            <a:r>
              <a:rPr lang="en-US"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Radici</a:t>
            </a:r>
            <a: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t>
            </a:r>
          </a:p>
          <a:p>
            <a:pPr marL="742950" lvl="1" indent="-285750">
              <a:buFont typeface="Arial" panose="020B0604020202020204" pitchFamily="34" charset="0"/>
              <a:buChar char="•"/>
            </a:pPr>
            <a: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Chair </a:t>
            </a:r>
            <a:r>
              <a:rPr lang="en-US"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dello</a:t>
            </a:r>
            <a: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Steering Committee (da 01-08-2023 a 31-07-2024), Past Chair (da 01-08-2024 a 31-07-2025); </a:t>
            </a:r>
          </a:p>
          <a:p>
            <a:pPr marL="742950" lvl="1" indent="-285750">
              <a:buFont typeface="Arial" panose="020B0604020202020204" pitchFamily="34" charset="0"/>
              <a:buChar char="•"/>
            </a:pPr>
            <a:r>
              <a:rPr lang="en-US"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Membro</a:t>
            </a:r>
            <a: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del Council Board </a:t>
            </a:r>
          </a:p>
          <a:p>
            <a:pPr marL="285750" indent="-285750" rtl="0">
              <a:buFont typeface="Arial" panose="020B0604020202020204" pitchFamily="34" charset="0"/>
              <a:buChar char="•"/>
            </a:pPr>
            <a:r>
              <a:rPr lang="en-US" sz="2000" dirty="0">
                <a:solidFill>
                  <a:srgbClr val="000000"/>
                </a:solidFill>
                <a:latin typeface="CMU Serif" panose="02000603000000000000" pitchFamily="2" charset="0"/>
                <a:ea typeface="CMU Serif" panose="02000603000000000000" pitchFamily="2" charset="0"/>
                <a:cs typeface="CMU Serif" panose="02000603000000000000" pitchFamily="2" charset="0"/>
              </a:rPr>
              <a:t>e </a:t>
            </a:r>
            <a:r>
              <a:rPr lang="en-US" sz="2000" dirty="0" err="1">
                <a:solidFill>
                  <a:srgbClr val="000000"/>
                </a:solidFill>
                <a:latin typeface="CMU Serif" panose="02000603000000000000" pitchFamily="2" charset="0"/>
                <a:ea typeface="CMU Serif" panose="02000603000000000000" pitchFamily="2" charset="0"/>
                <a:cs typeface="CMU Serif" panose="02000603000000000000" pitchFamily="2" charset="0"/>
              </a:rPr>
              <a:t>anche</a:t>
            </a:r>
            <a: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 Bacchetta: convener </a:t>
            </a:r>
            <a:r>
              <a:rPr lang="en-US"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dell’EICUG</a:t>
            </a:r>
            <a: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Theory Working Group</a:t>
            </a:r>
            <a:endParaRPr lang="en-US" sz="2000" b="0" i="0" u="none" strike="noStrike" dirty="0">
              <a:solidFill>
                <a:srgbClr val="000000"/>
              </a:solidFill>
              <a:effectLst/>
              <a:latin typeface="CMU Serif" panose="02000603000000000000" pitchFamily="2" charset="0"/>
              <a:ea typeface="CMU Serif" panose="02000603000000000000" pitchFamily="2" charset="0"/>
              <a:cs typeface="CMU Serif" panose="02000603000000000000" pitchFamily="2" charset="0"/>
            </a:endParaRPr>
          </a:p>
        </p:txBody>
      </p:sp>
    </p:spTree>
    <p:extLst>
      <p:ext uri="{BB962C8B-B14F-4D97-AF65-F5344CB8AC3E}">
        <p14:creationId xmlns:p14="http://schemas.microsoft.com/office/powerpoint/2010/main" val="2173819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5C79-DD91-CD19-53DF-2507A4EEAF40}"/>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8B40CA0D-B211-D642-6529-718CF4B8BB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6786" y="0"/>
            <a:ext cx="2842381" cy="20465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diritto 5">
            <a:extLst>
              <a:ext uri="{FF2B5EF4-FFF2-40B4-BE49-F238E27FC236}">
                <a16:creationId xmlns:a16="http://schemas.microsoft.com/office/drawing/2014/main" id="{47909490-F20D-1F79-0A2A-EDE7AA5F2B8F}"/>
              </a:ext>
            </a:extLst>
          </p:cNvPr>
          <p:cNvCxnSpPr/>
          <p:nvPr/>
        </p:nvCxnSpPr>
        <p:spPr>
          <a:xfrm flipH="1">
            <a:off x="468086" y="1197429"/>
            <a:ext cx="8556171" cy="0"/>
          </a:xfrm>
          <a:prstGeom prst="line">
            <a:avLst/>
          </a:prstGeom>
        </p:spPr>
        <p:style>
          <a:lnRef idx="3">
            <a:schemeClr val="dk1"/>
          </a:lnRef>
          <a:fillRef idx="0">
            <a:schemeClr val="dk1"/>
          </a:fillRef>
          <a:effectRef idx="2">
            <a:schemeClr val="dk1"/>
          </a:effectRef>
          <a:fontRef idx="minor">
            <a:schemeClr val="tx1"/>
          </a:fontRef>
        </p:style>
      </p:cxnSp>
      <p:sp>
        <p:nvSpPr>
          <p:cNvPr id="13" name="CasellaDiTesto 12">
            <a:extLst>
              <a:ext uri="{FF2B5EF4-FFF2-40B4-BE49-F238E27FC236}">
                <a16:creationId xmlns:a16="http://schemas.microsoft.com/office/drawing/2014/main" id="{77908F4D-2760-C7E8-C07A-CE3C558FC718}"/>
              </a:ext>
            </a:extLst>
          </p:cNvPr>
          <p:cNvSpPr txBox="1"/>
          <p:nvPr/>
        </p:nvSpPr>
        <p:spPr>
          <a:xfrm>
            <a:off x="468086" y="370114"/>
            <a:ext cx="7336971" cy="707886"/>
          </a:xfrm>
          <a:prstGeom prst="rect">
            <a:avLst/>
          </a:prstGeom>
          <a:noFill/>
        </p:spPr>
        <p:txBody>
          <a:bodyPr wrap="square" rtlCol="0">
            <a:spAutoFit/>
          </a:bodyPr>
          <a:lstStyle/>
          <a:p>
            <a:r>
              <a:rPr lang="it-IT" sz="4000" b="1" dirty="0">
                <a:latin typeface="Ink Free" panose="03080402000500000000" pitchFamily="66" charset="0"/>
                <a:cs typeface="Dreaming Outloud Script Pro" panose="03050502040304050704" pitchFamily="66" charset="0"/>
              </a:rPr>
              <a:t>Principali attività nel 2024</a:t>
            </a:r>
          </a:p>
        </p:txBody>
      </p:sp>
      <p:sp>
        <p:nvSpPr>
          <p:cNvPr id="15" name="Rectangle 1">
            <a:extLst>
              <a:ext uri="{FF2B5EF4-FFF2-40B4-BE49-F238E27FC236}">
                <a16:creationId xmlns:a16="http://schemas.microsoft.com/office/drawing/2014/main" id="{9F299D52-0F0F-49C1-60FD-FD00EC0CEDB9}"/>
              </a:ext>
            </a:extLst>
          </p:cNvPr>
          <p:cNvSpPr>
            <a:spLocks noChangeArrowheads="1"/>
          </p:cNvSpPr>
          <p:nvPr/>
        </p:nvSpPr>
        <p:spPr bwMode="auto">
          <a:xfrm>
            <a:off x="468086" y="1323281"/>
            <a:ext cx="81900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400" b="1"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Supporto </a:t>
            </a:r>
            <a:r>
              <a:rPr lang="en-US" sz="2400" b="1"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teorico</a:t>
            </a:r>
            <a:r>
              <a:rPr lang="en-US" sz="2400" b="1"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alle </a:t>
            </a:r>
            <a:r>
              <a:rPr lang="en-US" sz="2400" b="1"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attività</a:t>
            </a:r>
            <a:r>
              <a:rPr lang="en-US" sz="2400" b="1"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di simulation di EIC</a:t>
            </a:r>
            <a:endParaRPr lang="it-IT" sz="2400" dirty="0">
              <a:latin typeface="CMU Serif" panose="02000603000000000000" pitchFamily="2" charset="0"/>
              <a:ea typeface="CMU Serif" panose="02000603000000000000" pitchFamily="2" charset="0"/>
              <a:cs typeface="CMU Serif" panose="02000603000000000000" pitchFamily="2" charset="0"/>
            </a:endParaRPr>
          </a:p>
        </p:txBody>
      </p:sp>
      <p:pic>
        <p:nvPicPr>
          <p:cNvPr id="10" name="Immagine 9" descr="Immagine che contiene testo, schermata, diagramma, Carattere&#10;&#10;Il contenuto generato dall'IA potrebbe non essere corretto.">
            <a:extLst>
              <a:ext uri="{FF2B5EF4-FFF2-40B4-BE49-F238E27FC236}">
                <a16:creationId xmlns:a16="http://schemas.microsoft.com/office/drawing/2014/main" id="{9B236F0C-BE76-9793-BAD5-0790238ABE89}"/>
              </a:ext>
            </a:extLst>
          </p:cNvPr>
          <p:cNvPicPr>
            <a:picLocks noChangeAspect="1"/>
          </p:cNvPicPr>
          <p:nvPr/>
        </p:nvPicPr>
        <p:blipFill>
          <a:blip r:embed="rId3">
            <a:extLst>
              <a:ext uri="{28A0092B-C50C-407E-A947-70E740481C1C}">
                <a14:useLocalDpi xmlns:a14="http://schemas.microsoft.com/office/drawing/2010/main" val="0"/>
              </a:ext>
            </a:extLst>
          </a:blip>
          <a:srcRect l="62181" t="26483" r="1781" b="53620"/>
          <a:stretch/>
        </p:blipFill>
        <p:spPr>
          <a:xfrm>
            <a:off x="9063645" y="2804661"/>
            <a:ext cx="3083451" cy="1302288"/>
          </a:xfrm>
          <a:prstGeom prst="rect">
            <a:avLst/>
          </a:prstGeom>
        </p:spPr>
      </p:pic>
      <p:grpSp>
        <p:nvGrpSpPr>
          <p:cNvPr id="16" name="Gruppo 15">
            <a:extLst>
              <a:ext uri="{FF2B5EF4-FFF2-40B4-BE49-F238E27FC236}">
                <a16:creationId xmlns:a16="http://schemas.microsoft.com/office/drawing/2014/main" id="{402943A9-5CEA-ABF0-D045-799F76832A1A}"/>
              </a:ext>
            </a:extLst>
          </p:cNvPr>
          <p:cNvGrpSpPr/>
          <p:nvPr/>
        </p:nvGrpSpPr>
        <p:grpSpPr>
          <a:xfrm>
            <a:off x="44903" y="4172914"/>
            <a:ext cx="12102193" cy="2528687"/>
            <a:chOff x="190499" y="4386630"/>
            <a:chExt cx="12102193" cy="2528687"/>
          </a:xfrm>
        </p:grpSpPr>
        <p:pic>
          <p:nvPicPr>
            <p:cNvPr id="11" name="Immagine 10" descr="Immagine che contiene testo, schermata, diagramma, Carattere&#10;&#10;Il contenuto generato dall'IA potrebbe non essere corretto.">
              <a:extLst>
                <a:ext uri="{FF2B5EF4-FFF2-40B4-BE49-F238E27FC236}">
                  <a16:creationId xmlns:a16="http://schemas.microsoft.com/office/drawing/2014/main" id="{2FE241B8-8A0F-2A34-3096-EEE746927417}"/>
                </a:ext>
              </a:extLst>
            </p:cNvPr>
            <p:cNvPicPr>
              <a:picLocks noChangeAspect="1"/>
            </p:cNvPicPr>
            <p:nvPr/>
          </p:nvPicPr>
          <p:blipFill>
            <a:blip r:embed="rId3">
              <a:extLst>
                <a:ext uri="{28A0092B-C50C-407E-A947-70E740481C1C}">
                  <a14:useLocalDpi xmlns:a14="http://schemas.microsoft.com/office/drawing/2010/main" val="0"/>
                </a:ext>
              </a:extLst>
            </a:blip>
            <a:srcRect l="2227" t="20663" r="39980" b="41579"/>
            <a:stretch/>
          </p:blipFill>
          <p:spPr>
            <a:xfrm>
              <a:off x="190499" y="4386630"/>
              <a:ext cx="4944836" cy="2500028"/>
            </a:xfrm>
            <a:prstGeom prst="rect">
              <a:avLst/>
            </a:prstGeom>
          </p:spPr>
        </p:pic>
        <p:pic>
          <p:nvPicPr>
            <p:cNvPr id="12" name="Immagine 11" descr="Immagine che contiene testo, schermata, diagramma, Carattere&#10;&#10;Il contenuto generato dall'IA potrebbe non essere corretto.">
              <a:extLst>
                <a:ext uri="{FF2B5EF4-FFF2-40B4-BE49-F238E27FC236}">
                  <a16:creationId xmlns:a16="http://schemas.microsoft.com/office/drawing/2014/main" id="{8D4D2CE4-D839-3672-A7B2-08F9AA0F4F8D}"/>
                </a:ext>
              </a:extLst>
            </p:cNvPr>
            <p:cNvPicPr>
              <a:picLocks noChangeAspect="1"/>
            </p:cNvPicPr>
            <p:nvPr/>
          </p:nvPicPr>
          <p:blipFill>
            <a:blip r:embed="rId3">
              <a:extLst>
                <a:ext uri="{28A0092B-C50C-407E-A947-70E740481C1C}">
                  <a14:useLocalDpi xmlns:a14="http://schemas.microsoft.com/office/drawing/2010/main" val="0"/>
                </a:ext>
              </a:extLst>
            </a:blip>
            <a:srcRect l="1272" t="61365" r="13836"/>
            <a:stretch/>
          </p:blipFill>
          <p:spPr>
            <a:xfrm>
              <a:off x="5029200" y="4386630"/>
              <a:ext cx="7263492" cy="2528687"/>
            </a:xfrm>
            <a:prstGeom prst="rect">
              <a:avLst/>
            </a:prstGeom>
          </p:spPr>
        </p:pic>
      </p:grpSp>
      <p:pic>
        <p:nvPicPr>
          <p:cNvPr id="17" name="Immagine 16" descr="Immagine che contiene testo, schermata, diagramma, Carattere&#10;&#10;Il contenuto generato dall'IA potrebbe non essere corretto.">
            <a:extLst>
              <a:ext uri="{FF2B5EF4-FFF2-40B4-BE49-F238E27FC236}">
                <a16:creationId xmlns:a16="http://schemas.microsoft.com/office/drawing/2014/main" id="{5BD1B146-637E-64ED-AF0A-CAD8799684A6}"/>
              </a:ext>
            </a:extLst>
          </p:cNvPr>
          <p:cNvPicPr>
            <a:picLocks noChangeAspect="1"/>
          </p:cNvPicPr>
          <p:nvPr/>
        </p:nvPicPr>
        <p:blipFill>
          <a:blip r:embed="rId3">
            <a:extLst>
              <a:ext uri="{28A0092B-C50C-407E-A947-70E740481C1C}">
                <a14:useLocalDpi xmlns:a14="http://schemas.microsoft.com/office/drawing/2010/main" val="0"/>
              </a:ext>
            </a:extLst>
          </a:blip>
          <a:srcRect b="80103"/>
          <a:stretch/>
        </p:blipFill>
        <p:spPr>
          <a:xfrm>
            <a:off x="0" y="1818162"/>
            <a:ext cx="9024257" cy="1373533"/>
          </a:xfrm>
          <a:prstGeom prst="rect">
            <a:avLst/>
          </a:prstGeom>
        </p:spPr>
      </p:pic>
      <p:pic>
        <p:nvPicPr>
          <p:cNvPr id="18" name="Immagine 17" descr="Immagine che contiene testo, schermata, diagramma, Carattere&#10;&#10;Il contenuto generato dall'IA potrebbe non essere corretto.">
            <a:extLst>
              <a:ext uri="{FF2B5EF4-FFF2-40B4-BE49-F238E27FC236}">
                <a16:creationId xmlns:a16="http://schemas.microsoft.com/office/drawing/2014/main" id="{266BA7AC-4B0F-B6B8-A6F1-EA99A7C89125}"/>
              </a:ext>
            </a:extLst>
          </p:cNvPr>
          <p:cNvPicPr>
            <a:picLocks noChangeAspect="1"/>
          </p:cNvPicPr>
          <p:nvPr/>
        </p:nvPicPr>
        <p:blipFill>
          <a:blip r:embed="rId3">
            <a:extLst>
              <a:ext uri="{28A0092B-C50C-407E-A947-70E740481C1C}">
                <a14:useLocalDpi xmlns:a14="http://schemas.microsoft.com/office/drawing/2010/main" val="0"/>
              </a:ext>
            </a:extLst>
          </a:blip>
          <a:srcRect l="78498" t="55726" r="-509" b="39664"/>
          <a:stretch/>
        </p:blipFill>
        <p:spPr>
          <a:xfrm>
            <a:off x="4136571" y="3739261"/>
            <a:ext cx="1883264" cy="301723"/>
          </a:xfrm>
          <a:prstGeom prst="rect">
            <a:avLst/>
          </a:prstGeom>
        </p:spPr>
      </p:pic>
    </p:spTree>
    <p:extLst>
      <p:ext uri="{BB962C8B-B14F-4D97-AF65-F5344CB8AC3E}">
        <p14:creationId xmlns:p14="http://schemas.microsoft.com/office/powerpoint/2010/main" val="3811500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E52BA-6A85-98C7-3206-F0F9371E1E93}"/>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B661F6CB-E90A-4E08-521F-EE40D02B15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6786" y="0"/>
            <a:ext cx="2842381" cy="204651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diritto 5">
            <a:extLst>
              <a:ext uri="{FF2B5EF4-FFF2-40B4-BE49-F238E27FC236}">
                <a16:creationId xmlns:a16="http://schemas.microsoft.com/office/drawing/2014/main" id="{46083BC1-771F-D51C-2A35-40D56FB583C8}"/>
              </a:ext>
            </a:extLst>
          </p:cNvPr>
          <p:cNvCxnSpPr/>
          <p:nvPr/>
        </p:nvCxnSpPr>
        <p:spPr>
          <a:xfrm flipH="1">
            <a:off x="468086" y="1197429"/>
            <a:ext cx="8556171" cy="0"/>
          </a:xfrm>
          <a:prstGeom prst="line">
            <a:avLst/>
          </a:prstGeom>
        </p:spPr>
        <p:style>
          <a:lnRef idx="3">
            <a:schemeClr val="dk1"/>
          </a:lnRef>
          <a:fillRef idx="0">
            <a:schemeClr val="dk1"/>
          </a:fillRef>
          <a:effectRef idx="2">
            <a:schemeClr val="dk1"/>
          </a:effectRef>
          <a:fontRef idx="minor">
            <a:schemeClr val="tx1"/>
          </a:fontRef>
        </p:style>
      </p:cxnSp>
      <p:sp>
        <p:nvSpPr>
          <p:cNvPr id="13" name="CasellaDiTesto 12">
            <a:extLst>
              <a:ext uri="{FF2B5EF4-FFF2-40B4-BE49-F238E27FC236}">
                <a16:creationId xmlns:a16="http://schemas.microsoft.com/office/drawing/2014/main" id="{AE6BB079-CDA8-AD53-D29C-A059AE96AA10}"/>
              </a:ext>
            </a:extLst>
          </p:cNvPr>
          <p:cNvSpPr txBox="1"/>
          <p:nvPr/>
        </p:nvSpPr>
        <p:spPr>
          <a:xfrm>
            <a:off x="468086" y="370114"/>
            <a:ext cx="7336971" cy="707886"/>
          </a:xfrm>
          <a:prstGeom prst="rect">
            <a:avLst/>
          </a:prstGeom>
          <a:noFill/>
        </p:spPr>
        <p:txBody>
          <a:bodyPr wrap="square" rtlCol="0">
            <a:spAutoFit/>
          </a:bodyPr>
          <a:lstStyle/>
          <a:p>
            <a:r>
              <a:rPr lang="it-IT" sz="4000" b="1" dirty="0">
                <a:latin typeface="Ink Free" panose="03080402000500000000" pitchFamily="66" charset="0"/>
                <a:cs typeface="Dreaming Outloud Script Pro" panose="03050502040304050704" pitchFamily="66" charset="0"/>
              </a:rPr>
              <a:t>Principali attività nel 2024</a:t>
            </a:r>
          </a:p>
        </p:txBody>
      </p:sp>
      <p:sp>
        <p:nvSpPr>
          <p:cNvPr id="15" name="Rectangle 1">
            <a:extLst>
              <a:ext uri="{FF2B5EF4-FFF2-40B4-BE49-F238E27FC236}">
                <a16:creationId xmlns:a16="http://schemas.microsoft.com/office/drawing/2014/main" id="{3E1FACA7-F9E4-DB7F-6FB2-DD94EF03A847}"/>
              </a:ext>
            </a:extLst>
          </p:cNvPr>
          <p:cNvSpPr>
            <a:spLocks noChangeArrowheads="1"/>
          </p:cNvSpPr>
          <p:nvPr/>
        </p:nvSpPr>
        <p:spPr bwMode="auto">
          <a:xfrm>
            <a:off x="412298" y="1286793"/>
            <a:ext cx="808128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200" b="1"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Presentations at meetings and conferences</a:t>
            </a:r>
            <a:endParaRPr lang="it-IT" sz="2200" dirty="0">
              <a:latin typeface="CMU Serif" panose="02000603000000000000" pitchFamily="2" charset="0"/>
              <a:ea typeface="CMU Serif" panose="02000603000000000000" pitchFamily="2" charset="0"/>
              <a:cs typeface="CMU Serif" panose="02000603000000000000" pitchFamily="2" charset="0"/>
            </a:endParaRPr>
          </a:p>
        </p:txBody>
      </p:sp>
      <p:sp>
        <p:nvSpPr>
          <p:cNvPr id="3" name="CasellaDiTesto 2">
            <a:extLst>
              <a:ext uri="{FF2B5EF4-FFF2-40B4-BE49-F238E27FC236}">
                <a16:creationId xmlns:a16="http://schemas.microsoft.com/office/drawing/2014/main" id="{2672BC55-F25A-2C7F-1509-6DBCFF85AA1F}"/>
              </a:ext>
            </a:extLst>
          </p:cNvPr>
          <p:cNvSpPr txBox="1"/>
          <p:nvPr/>
        </p:nvSpPr>
        <p:spPr>
          <a:xfrm>
            <a:off x="412298" y="1729570"/>
            <a:ext cx="11432720" cy="2923877"/>
          </a:xfrm>
          <a:prstGeom prst="rect">
            <a:avLst/>
          </a:prstGeom>
          <a:noFill/>
        </p:spPr>
        <p:txBody>
          <a:bodyPr wrap="square">
            <a:spAutoFit/>
          </a:bodyPr>
          <a:lstStyle/>
          <a:p>
            <a:pPr marL="342900" indent="-342900">
              <a:buFont typeface="Arial" panose="020B0604020202020204" pitchFamily="34" charset="0"/>
              <a:buChar char="•"/>
            </a:pP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The Electron-Ion Collider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Physics</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Case </a:t>
            </a:r>
            <a:b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b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M. Radici,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invited</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talk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at</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“109° Congresso Nazionale </a:t>
            </a:r>
            <a:r>
              <a:rPr lang="it-IT" sz="1600" dirty="0">
                <a:solidFill>
                  <a:srgbClr val="AA7840"/>
                </a:solidFill>
                <a:latin typeface="CMU Serif" panose="02000603000000000000" pitchFamily="2" charset="0"/>
                <a:ea typeface="CMU Serif" panose="02000603000000000000" pitchFamily="2" charset="0"/>
                <a:cs typeface="CMU Serif" panose="02000603000000000000" pitchFamily="2" charset="0"/>
              </a:rPr>
              <a:t>SIF</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Sez. </a:t>
            </a:r>
            <a:r>
              <a:rPr lang="it-IT" sz="1600" dirty="0" err="1">
                <a:solidFill>
                  <a:srgbClr val="AA7840"/>
                </a:solidFill>
                <a:latin typeface="CMU Serif" panose="02000603000000000000" pitchFamily="2" charset="0"/>
                <a:ea typeface="CMU Serif" panose="02000603000000000000" pitchFamily="2" charset="0"/>
                <a:cs typeface="CMU Serif" panose="02000603000000000000" pitchFamily="2" charset="0"/>
              </a:rPr>
              <a:t>Fis</a:t>
            </a:r>
            <a:r>
              <a:rPr lang="it-IT" sz="1600" dirty="0">
                <a:solidFill>
                  <a:srgbClr val="AA7840"/>
                </a:solidFill>
                <a:latin typeface="CMU Serif" panose="02000603000000000000" pitchFamily="2" charset="0"/>
                <a:ea typeface="CMU Serif" panose="02000603000000000000" pitchFamily="2" charset="0"/>
                <a:cs typeface="CMU Serif" panose="02000603000000000000" pitchFamily="2" charset="0"/>
              </a:rPr>
              <a:t>.</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Nucl</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e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Subnucl</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11-15/08/23, Salerno </a:t>
            </a:r>
          </a:p>
          <a:p>
            <a:pPr marL="342900" indent="-342900">
              <a:buFont typeface="Arial" panose="020B0604020202020204" pitchFamily="34" charset="0"/>
              <a:buChar char="•"/>
            </a:pP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Precision studies of QCD in the low energy domain of the EIC: a personal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view</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t>
            </a:r>
            <a:b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b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M. Radici,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invited</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talk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at</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“Giornate Nazionali EIC_NET 2024”, 27-28/06/24, Bologna </a:t>
            </a:r>
          </a:p>
          <a:p>
            <a:pPr marL="342900" indent="-342900">
              <a:buFont typeface="Arial" panose="020B0604020202020204" pitchFamily="34" charset="0"/>
              <a:buChar char="•"/>
            </a:pP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Opportunities</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for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unpolarized</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TMDs</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with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early</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data </a:t>
            </a:r>
            <a:r>
              <a:rPr lang="it-IT" sz="22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r>
            <a:br>
              <a:rPr lang="it-IT" sz="22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b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M. Radici, A. Bressan, S. Fazio, talk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at</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ePIC</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Early</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Science Workshop”, 13/09/24, online</a:t>
            </a:r>
          </a:p>
          <a:p>
            <a:pPr marL="342900" indent="-342900">
              <a:buFont typeface="Arial" panose="020B0604020202020204" pitchFamily="34" charset="0"/>
              <a:buChar char="•"/>
            </a:pP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Early</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Physics</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Workshop: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outcomes</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and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next</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steps </a:t>
            </a:r>
            <a:b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b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M. Radici,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invited</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talk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at</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ePIC</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-Italia General Meeting”, 26/09/24, online </a:t>
            </a:r>
          </a:p>
          <a:p>
            <a:pPr marL="342900" indent="-342900">
              <a:buFont typeface="Arial" panose="020B0604020202020204" pitchFamily="34" charset="0"/>
              <a:buChar char="•"/>
            </a:pP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Opportunities</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for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unpolarized</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TMDs</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in EIC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early</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science </a:t>
            </a:r>
            <a:r>
              <a:rPr lang="it-IT" sz="2000" b="0" i="0" u="none" strike="noStrike" baseline="0" dirty="0" err="1">
                <a:solidFill>
                  <a:srgbClr val="000000"/>
                </a:solidFill>
                <a:latin typeface="CMU Serif" panose="02000603000000000000" pitchFamily="2" charset="0"/>
                <a:ea typeface="CMU Serif" panose="02000603000000000000" pitchFamily="2" charset="0"/>
                <a:cs typeface="CMU Serif" panose="02000603000000000000" pitchFamily="2" charset="0"/>
              </a:rPr>
              <a:t>conditions</a:t>
            </a:r>
            <a: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r>
            <a:br>
              <a:rPr lang="it-IT"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b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L. Rossi and M. Radici, talk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at</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a:t>
            </a:r>
            <a:r>
              <a:rPr lang="it-IT"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ePIC</a:t>
            </a:r>
            <a:r>
              <a:rPr lang="it-IT"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SIDIS Working Group”, 17/12/24, online </a:t>
            </a:r>
            <a:endParaRPr lang="it-IT" sz="1600" dirty="0">
              <a:latin typeface="CMU Serif" panose="02000603000000000000" pitchFamily="2" charset="0"/>
              <a:ea typeface="CMU Serif" panose="02000603000000000000" pitchFamily="2" charset="0"/>
              <a:cs typeface="CMU Serif" panose="02000603000000000000" pitchFamily="2" charset="0"/>
            </a:endParaRPr>
          </a:p>
        </p:txBody>
      </p:sp>
      <p:sp>
        <p:nvSpPr>
          <p:cNvPr id="7" name="CasellaDiTesto 6">
            <a:extLst>
              <a:ext uri="{FF2B5EF4-FFF2-40B4-BE49-F238E27FC236}">
                <a16:creationId xmlns:a16="http://schemas.microsoft.com/office/drawing/2014/main" id="{615BB060-4F5B-34E7-61C1-D0C170794E1E}"/>
              </a:ext>
            </a:extLst>
          </p:cNvPr>
          <p:cNvSpPr txBox="1"/>
          <p:nvPr/>
        </p:nvSpPr>
        <p:spPr>
          <a:xfrm>
            <a:off x="412298" y="5028801"/>
            <a:ext cx="11432720" cy="1754326"/>
          </a:xfrm>
          <a:prstGeom prst="rect">
            <a:avLst/>
          </a:prstGeom>
          <a:noFill/>
        </p:spPr>
        <p:txBody>
          <a:bodyPr wrap="square">
            <a:spAutoFit/>
          </a:bodyPr>
          <a:lstStyle/>
          <a:p>
            <a:pPr marL="342900" indent="-342900">
              <a:buFont typeface="Arial" panose="020B0604020202020204" pitchFamily="34" charset="0"/>
              <a:buChar char="•"/>
            </a:pPr>
            <a: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Precision studies of QCD in the low energy domain of the EIC </a:t>
            </a:r>
            <a:b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br>
            <a:r>
              <a:rPr lang="en-US"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V.D. Burkert,.., M. </a:t>
            </a:r>
            <a:r>
              <a:rPr lang="en-US"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Radici</a:t>
            </a:r>
            <a:r>
              <a:rPr lang="en-US"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et al., Prog. Part. </a:t>
            </a:r>
            <a:r>
              <a:rPr lang="en-US"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Nucl</a:t>
            </a:r>
            <a:r>
              <a:rPr lang="en-US"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Phys. </a:t>
            </a:r>
            <a:r>
              <a:rPr lang="en-US" sz="1600" b="1"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131 </a:t>
            </a:r>
            <a:r>
              <a:rPr lang="en-US"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(23) 104032, arXiv:2211.15746 </a:t>
            </a:r>
          </a:p>
          <a:p>
            <a:pPr marL="342900" indent="-342900">
              <a:buFont typeface="Arial" panose="020B0604020202020204" pitchFamily="34" charset="0"/>
              <a:buChar char="•"/>
            </a:pPr>
            <a: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The case for an EIC Theory Alliance: Theoretical Challenges of the EIC </a:t>
            </a:r>
            <a:b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br>
            <a:r>
              <a:rPr lang="en-US"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R. Abir,.., M. </a:t>
            </a:r>
            <a:r>
              <a:rPr lang="en-US"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Radici</a:t>
            </a:r>
            <a:r>
              <a:rPr lang="en-US"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et al., arXiv:2305.14572 </a:t>
            </a:r>
          </a:p>
          <a:p>
            <a:pPr marL="342900" indent="-342900">
              <a:buFont typeface="Arial" panose="020B0604020202020204" pitchFamily="34" charset="0"/>
              <a:buChar char="•"/>
            </a:pPr>
            <a:r>
              <a:rPr lang="en-US" sz="20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Synergies between a U.S.-based Electron-Ion Collider and European Research in Particle Physics </a:t>
            </a:r>
            <a:r>
              <a:rPr lang="en-US" sz="22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
            </a:r>
            <a:br>
              <a:rPr lang="en-US" sz="2200" b="0"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br>
            <a:r>
              <a:rPr lang="en-US"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S. Diehl,.., M. </a:t>
            </a:r>
            <a:r>
              <a:rPr lang="en-US"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Radici</a:t>
            </a:r>
            <a:r>
              <a:rPr lang="en-US"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et al. (</a:t>
            </a:r>
            <a:r>
              <a:rPr lang="en-US" sz="1600" b="0" i="0" u="none" strike="noStrike" baseline="0" dirty="0" err="1">
                <a:solidFill>
                  <a:srgbClr val="AA7840"/>
                </a:solidFill>
                <a:latin typeface="CMU Serif" panose="02000603000000000000" pitchFamily="2" charset="0"/>
                <a:ea typeface="CMU Serif" panose="02000603000000000000" pitchFamily="2" charset="0"/>
                <a:cs typeface="CMU Serif" panose="02000603000000000000" pitchFamily="2" charset="0"/>
              </a:rPr>
              <a:t>ePIC</a:t>
            </a:r>
            <a:r>
              <a:rPr lang="en-US" sz="1600" b="0" i="0" u="none" strike="noStrike" baseline="0" dirty="0">
                <a:solidFill>
                  <a:srgbClr val="AA7840"/>
                </a:solidFill>
                <a:latin typeface="CMU Serif" panose="02000603000000000000" pitchFamily="2" charset="0"/>
                <a:ea typeface="CMU Serif" panose="02000603000000000000" pitchFamily="2" charset="0"/>
                <a:cs typeface="CMU Serif" panose="02000603000000000000" pitchFamily="2" charset="0"/>
              </a:rPr>
              <a:t> Coll. and EICUG), arXiv:2504.01236 </a:t>
            </a:r>
            <a:endParaRPr lang="it-IT" dirty="0">
              <a:latin typeface="CMU Serif" panose="02000603000000000000" pitchFamily="2" charset="0"/>
              <a:ea typeface="CMU Serif" panose="02000603000000000000" pitchFamily="2" charset="0"/>
              <a:cs typeface="CMU Serif" panose="02000603000000000000" pitchFamily="2" charset="0"/>
            </a:endParaRPr>
          </a:p>
        </p:txBody>
      </p:sp>
      <p:sp>
        <p:nvSpPr>
          <p:cNvPr id="8" name="Rectangle 1">
            <a:extLst>
              <a:ext uri="{FF2B5EF4-FFF2-40B4-BE49-F238E27FC236}">
                <a16:creationId xmlns:a16="http://schemas.microsoft.com/office/drawing/2014/main" id="{BAB0C046-97AE-1EAC-EBC4-BC619C1608AF}"/>
              </a:ext>
            </a:extLst>
          </p:cNvPr>
          <p:cNvSpPr>
            <a:spLocks noChangeArrowheads="1"/>
          </p:cNvSpPr>
          <p:nvPr/>
        </p:nvSpPr>
        <p:spPr bwMode="auto">
          <a:xfrm>
            <a:off x="412298" y="4665337"/>
            <a:ext cx="808128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2200" b="1" i="0" u="none" strike="noStrike" baseline="0" dirty="0">
                <a:solidFill>
                  <a:srgbClr val="000000"/>
                </a:solidFill>
                <a:latin typeface="CMU Serif" panose="02000603000000000000" pitchFamily="2" charset="0"/>
                <a:ea typeface="CMU Serif" panose="02000603000000000000" pitchFamily="2" charset="0"/>
                <a:cs typeface="CMU Serif" panose="02000603000000000000" pitchFamily="2" charset="0"/>
              </a:rPr>
              <a:t>Related publications</a:t>
            </a:r>
            <a:endParaRPr lang="it-IT" sz="2200" dirty="0">
              <a:latin typeface="CMU Serif" panose="02000603000000000000" pitchFamily="2" charset="0"/>
              <a:ea typeface="CMU Serif" panose="02000603000000000000" pitchFamily="2" charset="0"/>
              <a:cs typeface="CMU Serif" panose="02000603000000000000" pitchFamily="2" charset="0"/>
            </a:endParaRPr>
          </a:p>
        </p:txBody>
      </p:sp>
    </p:spTree>
    <p:extLst>
      <p:ext uri="{BB962C8B-B14F-4D97-AF65-F5344CB8AC3E}">
        <p14:creationId xmlns:p14="http://schemas.microsoft.com/office/powerpoint/2010/main" val="880840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704241" y="2828836"/>
            <a:ext cx="2783519"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FAMU</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9650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title"/>
          </p:nvPr>
        </p:nvSpPr>
        <p:spPr>
          <a:xfrm>
            <a:off x="2340300" y="741700"/>
            <a:ext cx="7543800" cy="10701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4000"/>
            </a:pPr>
            <a:r>
              <a:rPr lang="en-US" sz="3800">
                <a:solidFill>
                  <a:srgbClr val="0000FF"/>
                </a:solidFill>
              </a:rPr>
              <a:t>Consuntivi FAMU 2024</a:t>
            </a:r>
            <a:br>
              <a:rPr lang="en-US" sz="3800">
                <a:solidFill>
                  <a:srgbClr val="0000FF"/>
                </a:solidFill>
              </a:rPr>
            </a:br>
            <a:r>
              <a:rPr lang="en-US" sz="1800">
                <a:solidFill>
                  <a:srgbClr val="0000FF"/>
                </a:solidFill>
              </a:rPr>
              <a:t>CdS, 9 giugno 2025</a:t>
            </a:r>
            <a:endParaRPr sz="4200">
              <a:solidFill>
                <a:srgbClr val="0000FF"/>
              </a:solidFill>
            </a:endParaRPr>
          </a:p>
        </p:txBody>
      </p:sp>
      <p:sp>
        <p:nvSpPr>
          <p:cNvPr id="97" name="Google Shape;97;p1"/>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19</a:t>
            </a:fld>
            <a:endParaRPr/>
          </a:p>
        </p:txBody>
      </p:sp>
      <p:pic>
        <p:nvPicPr>
          <p:cNvPr id="98" name="Google Shape;98;p1" descr="C:\Users\bonesini\Documents\My Projects\Famu\Famu_meeting_Ts_2016\famu-logo.png"/>
          <p:cNvPicPr preferRelativeResize="0"/>
          <p:nvPr/>
        </p:nvPicPr>
        <p:blipFill rotWithShape="1">
          <a:blip r:embed="rId3">
            <a:alphaModFix/>
          </a:blip>
          <a:srcRect/>
          <a:stretch/>
        </p:blipFill>
        <p:spPr>
          <a:xfrm>
            <a:off x="8925119" y="513882"/>
            <a:ext cx="1520625" cy="1373325"/>
          </a:xfrm>
          <a:prstGeom prst="rect">
            <a:avLst/>
          </a:prstGeom>
          <a:noFill/>
          <a:ln>
            <a:noFill/>
          </a:ln>
        </p:spPr>
      </p:pic>
      <p:sp>
        <p:nvSpPr>
          <p:cNvPr id="99" name="Google Shape;99;p1"/>
          <p:cNvSpPr txBox="1">
            <a:spLocks noGrp="1"/>
          </p:cNvSpPr>
          <p:nvPr>
            <p:ph type="title"/>
          </p:nvPr>
        </p:nvSpPr>
        <p:spPr>
          <a:xfrm>
            <a:off x="2826612" y="3211187"/>
            <a:ext cx="6683400" cy="5763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900">
                <a:solidFill>
                  <a:schemeClr val="dk1"/>
                </a:solidFill>
              </a:rPr>
              <a:t>La Collaborazione FAMU (2</a:t>
            </a:r>
            <a:r>
              <a:rPr lang="en-US" sz="2900"/>
              <a:t>024</a:t>
            </a:r>
            <a:r>
              <a:rPr lang="en-US" sz="2900">
                <a:solidFill>
                  <a:schemeClr val="dk1"/>
                </a:solidFill>
              </a:rPr>
              <a:t>)</a:t>
            </a:r>
            <a:endParaRPr sz="4500"/>
          </a:p>
        </p:txBody>
      </p:sp>
      <p:sp>
        <p:nvSpPr>
          <p:cNvPr id="100" name="Google Shape;100;p1"/>
          <p:cNvSpPr txBox="1"/>
          <p:nvPr/>
        </p:nvSpPr>
        <p:spPr>
          <a:xfrm>
            <a:off x="1751400" y="4099175"/>
            <a:ext cx="8694300" cy="1938000"/>
          </a:xfrm>
          <a:prstGeom prst="rect">
            <a:avLst/>
          </a:prstGeom>
          <a:noFill/>
          <a:ln>
            <a:noFill/>
          </a:ln>
        </p:spPr>
        <p:txBody>
          <a:bodyPr spcFirstLastPara="1" wrap="square" lIns="90000" tIns="45000" rIns="90000" bIns="45000" anchor="t" anchorCtr="0">
            <a:noAutofit/>
          </a:bodyPr>
          <a:lstStyle/>
          <a:p>
            <a:pPr marL="342900" indent="-342900" algn="just">
              <a:buClr>
                <a:srgbClr val="2F2B20"/>
              </a:buClr>
              <a:buSzPts val="2000"/>
              <a:buFont typeface="Calibri"/>
              <a:buChar char="-"/>
            </a:pPr>
            <a:r>
              <a:rPr lang="en-US" sz="2000">
                <a:solidFill>
                  <a:srgbClr val="2F2B20"/>
                </a:solidFill>
                <a:latin typeface="Calibri"/>
                <a:ea typeface="Calibri"/>
                <a:cs typeface="Calibri"/>
                <a:sym typeface="Calibri"/>
              </a:rPr>
              <a:t>Spokesperson: </a:t>
            </a:r>
            <a:r>
              <a:rPr lang="en-US" sz="2000" i="1">
                <a:solidFill>
                  <a:srgbClr val="2F2B20"/>
                </a:solidFill>
                <a:latin typeface="Calibri"/>
                <a:ea typeface="Calibri"/>
                <a:cs typeface="Calibri"/>
                <a:sym typeface="Calibri"/>
              </a:rPr>
              <a:t>Andrea Vacchi (Univ. Udine)</a:t>
            </a:r>
            <a:endParaRPr sz="2000" i="1">
              <a:solidFill>
                <a:srgbClr val="2F2B20"/>
              </a:solidFill>
              <a:latin typeface="Calibri"/>
              <a:ea typeface="Calibri"/>
              <a:cs typeface="Calibri"/>
              <a:sym typeface="Calibri"/>
            </a:endParaRPr>
          </a:p>
          <a:p>
            <a:pPr marL="342900" indent="-342900" algn="just">
              <a:buClr>
                <a:srgbClr val="2F2B20"/>
              </a:buClr>
              <a:buSzPts val="2000"/>
              <a:buFont typeface="Calibri"/>
              <a:buChar char="-"/>
            </a:pPr>
            <a:r>
              <a:rPr lang="en-US" sz="2000">
                <a:solidFill>
                  <a:srgbClr val="2F2B20"/>
                </a:solidFill>
                <a:latin typeface="Calibri"/>
                <a:ea typeface="Calibri"/>
                <a:cs typeface="Calibri"/>
                <a:sym typeface="Calibri"/>
              </a:rPr>
              <a:t>Responsabile Nazionale: </a:t>
            </a:r>
            <a:r>
              <a:rPr lang="en-US" sz="2000" i="1">
                <a:solidFill>
                  <a:srgbClr val="2F2B20"/>
                </a:solidFill>
                <a:latin typeface="Calibri"/>
                <a:ea typeface="Calibri"/>
                <a:cs typeface="Calibri"/>
                <a:sym typeface="Calibri"/>
              </a:rPr>
              <a:t>Cecilia Pizzolotto (INFN Trieste)</a:t>
            </a:r>
            <a:endParaRPr sz="1400">
              <a:solidFill>
                <a:srgbClr val="000000"/>
              </a:solidFill>
              <a:latin typeface="Calibri"/>
              <a:ea typeface="Calibri"/>
              <a:cs typeface="Calibri"/>
              <a:sym typeface="Calibri"/>
            </a:endParaRPr>
          </a:p>
          <a:p>
            <a:pPr marL="342900" indent="-342900" algn="just">
              <a:buClr>
                <a:srgbClr val="2F2B20"/>
              </a:buClr>
              <a:buSzPts val="2000"/>
              <a:buFont typeface="Calibri"/>
              <a:buChar char="-"/>
            </a:pPr>
            <a:r>
              <a:rPr lang="en-US" sz="2000">
                <a:solidFill>
                  <a:srgbClr val="2F2B20"/>
                </a:solidFill>
                <a:latin typeface="Calibri"/>
                <a:ea typeface="Calibri"/>
                <a:cs typeface="Calibri"/>
                <a:sym typeface="Calibri"/>
              </a:rPr>
              <a:t>Sezioni INFN di: </a:t>
            </a:r>
            <a:r>
              <a:rPr lang="en-US" sz="2000" i="1">
                <a:solidFill>
                  <a:srgbClr val="2F2B20"/>
                </a:solidFill>
                <a:latin typeface="Calibri"/>
                <a:ea typeface="Calibri"/>
                <a:cs typeface="Calibri"/>
                <a:sym typeface="Calibri"/>
              </a:rPr>
              <a:t>Bologna, Milano, Milano Bicocca, Pavia, Roma 3, Trieste, Napoli (Caserta)</a:t>
            </a:r>
            <a:endParaRPr sz="1400">
              <a:solidFill>
                <a:srgbClr val="000000"/>
              </a:solidFill>
              <a:latin typeface="Calibri"/>
              <a:ea typeface="Calibri"/>
              <a:cs typeface="Calibri"/>
              <a:sym typeface="Calibri"/>
            </a:endParaRPr>
          </a:p>
          <a:p>
            <a:pPr marL="342900" indent="-342900" algn="just">
              <a:buClr>
                <a:srgbClr val="2F2B20"/>
              </a:buClr>
              <a:buSzPts val="2000"/>
              <a:buFont typeface="Calibri"/>
              <a:buChar char="-"/>
            </a:pPr>
            <a:r>
              <a:rPr lang="en-US" sz="2000">
                <a:solidFill>
                  <a:srgbClr val="2F2B20"/>
                </a:solidFill>
                <a:latin typeface="Calibri"/>
                <a:ea typeface="Calibri"/>
                <a:cs typeface="Calibri"/>
                <a:sym typeface="Calibri"/>
              </a:rPr>
              <a:t>Collaborazioni estere: </a:t>
            </a:r>
            <a:r>
              <a:rPr lang="en-US" sz="2000" i="1">
                <a:solidFill>
                  <a:srgbClr val="2F2B20"/>
                </a:solidFill>
                <a:latin typeface="Calibri"/>
                <a:ea typeface="Calibri"/>
                <a:cs typeface="Calibri"/>
                <a:sym typeface="Calibri"/>
              </a:rPr>
              <a:t>Krakow (Pol.), Sofia (Bul.), RIKEN (Jap.). RAL (UK)</a:t>
            </a:r>
            <a:endParaRPr sz="1400">
              <a:solidFill>
                <a:srgbClr val="000000"/>
              </a:solidFill>
              <a:latin typeface="Calibri"/>
              <a:ea typeface="Calibri"/>
              <a:cs typeface="Calibri"/>
              <a:sym typeface="Calibri"/>
            </a:endParaRPr>
          </a:p>
          <a:p>
            <a:pPr marL="342900" indent="-342900" algn="just">
              <a:buClr>
                <a:srgbClr val="2F2B20"/>
              </a:buClr>
              <a:buSzPts val="2000"/>
              <a:buFont typeface="Calibri"/>
              <a:buChar char="-"/>
            </a:pPr>
            <a:r>
              <a:rPr lang="en-US" sz="2000" b="1">
                <a:solidFill>
                  <a:srgbClr val="2F2B20"/>
                </a:solidFill>
                <a:latin typeface="Calibri"/>
                <a:ea typeface="Calibri"/>
                <a:cs typeface="Calibri"/>
                <a:sym typeface="Calibri"/>
              </a:rPr>
              <a:t>FAMU-Pavia</a:t>
            </a:r>
            <a:r>
              <a:rPr lang="en-US" sz="2000">
                <a:solidFill>
                  <a:srgbClr val="2F2B20"/>
                </a:solidFill>
                <a:latin typeface="Calibri"/>
                <a:ea typeface="Calibri"/>
                <a:cs typeface="Calibri"/>
                <a:sym typeface="Calibri"/>
              </a:rPr>
              <a:t>: 1.5 </a:t>
            </a:r>
            <a:r>
              <a:rPr lang="en-US" sz="2000" i="1">
                <a:solidFill>
                  <a:srgbClr val="2F2B20"/>
                </a:solidFill>
                <a:latin typeface="Calibri"/>
                <a:ea typeface="Calibri"/>
                <a:cs typeface="Calibri"/>
                <a:sym typeface="Calibri"/>
              </a:rPr>
              <a:t>FTE, 5 persone (1 PA, 2 ricercatori, 1 tecnologo, 1 dottorando)</a:t>
            </a:r>
            <a:endParaRPr sz="1400">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451141" y="290945"/>
            <a:ext cx="9289723" cy="523220"/>
          </a:xfrm>
          <a:prstGeom prst="rect">
            <a:avLst/>
          </a:prstGeom>
          <a:noFill/>
        </p:spPr>
        <p:txBody>
          <a:bodyPr wrap="none" rtlCol="0">
            <a:spAutoFit/>
          </a:bodyPr>
          <a:lstStyle/>
          <a:p>
            <a:pPr algn="ctr"/>
            <a:r>
              <a:rPr lang="it-IT" sz="2800" dirty="0">
                <a:latin typeface="Times New Roman" panose="02020603050405020304" pitchFamily="18" charset="0"/>
                <a:cs typeface="Times New Roman" panose="02020603050405020304" pitchFamily="18" charset="0"/>
              </a:rPr>
              <a:t>Esperimenti di GR3-Pavia, sommario finanziamenti per il 2024</a:t>
            </a:r>
          </a:p>
        </p:txBody>
      </p:sp>
      <p:graphicFrame>
        <p:nvGraphicFramePr>
          <p:cNvPr id="4" name="Table 3"/>
          <p:cNvGraphicFramePr>
            <a:graphicFrameLocks noGrp="1"/>
          </p:cNvGraphicFramePr>
          <p:nvPr>
            <p:extLst>
              <p:ext uri="{D42A27DB-BD31-4B8C-83A1-F6EECF244321}">
                <p14:modId xmlns:p14="http://schemas.microsoft.com/office/powerpoint/2010/main" val="973931583"/>
              </p:ext>
            </p:extLst>
          </p:nvPr>
        </p:nvGraphicFramePr>
        <p:xfrm>
          <a:off x="696341" y="973065"/>
          <a:ext cx="10985930" cy="4544744"/>
        </p:xfrm>
        <a:graphic>
          <a:graphicData uri="http://schemas.openxmlformats.org/drawingml/2006/table">
            <a:tbl>
              <a:tblPr firstRow="1" bandRow="1">
                <a:tableStyleId>{5C22544A-7EE6-4342-B048-85BDC9FD1C3A}</a:tableStyleId>
              </a:tblPr>
              <a:tblGrid>
                <a:gridCol w="1681025">
                  <a:extLst>
                    <a:ext uri="{9D8B030D-6E8A-4147-A177-3AD203B41FA5}">
                      <a16:colId xmlns:a16="http://schemas.microsoft.com/office/drawing/2014/main" val="3314847442"/>
                    </a:ext>
                  </a:extLst>
                </a:gridCol>
                <a:gridCol w="944795">
                  <a:extLst>
                    <a:ext uri="{9D8B030D-6E8A-4147-A177-3AD203B41FA5}">
                      <a16:colId xmlns:a16="http://schemas.microsoft.com/office/drawing/2014/main" val="4208380257"/>
                    </a:ext>
                  </a:extLst>
                </a:gridCol>
                <a:gridCol w="2180790">
                  <a:extLst>
                    <a:ext uri="{9D8B030D-6E8A-4147-A177-3AD203B41FA5}">
                      <a16:colId xmlns:a16="http://schemas.microsoft.com/office/drawing/2014/main" val="1453329598"/>
                    </a:ext>
                  </a:extLst>
                </a:gridCol>
                <a:gridCol w="1967970">
                  <a:extLst>
                    <a:ext uri="{9D8B030D-6E8A-4147-A177-3AD203B41FA5}">
                      <a16:colId xmlns:a16="http://schemas.microsoft.com/office/drawing/2014/main" val="2120380886"/>
                    </a:ext>
                  </a:extLst>
                </a:gridCol>
                <a:gridCol w="834521">
                  <a:extLst>
                    <a:ext uri="{9D8B030D-6E8A-4147-A177-3AD203B41FA5}">
                      <a16:colId xmlns:a16="http://schemas.microsoft.com/office/drawing/2014/main" val="3348056704"/>
                    </a:ext>
                  </a:extLst>
                </a:gridCol>
                <a:gridCol w="1457429">
                  <a:extLst>
                    <a:ext uri="{9D8B030D-6E8A-4147-A177-3AD203B41FA5}">
                      <a16:colId xmlns:a16="http://schemas.microsoft.com/office/drawing/2014/main" val="3027952515"/>
                    </a:ext>
                  </a:extLst>
                </a:gridCol>
                <a:gridCol w="959700">
                  <a:extLst>
                    <a:ext uri="{9D8B030D-6E8A-4147-A177-3AD203B41FA5}">
                      <a16:colId xmlns:a16="http://schemas.microsoft.com/office/drawing/2014/main" val="650407999"/>
                    </a:ext>
                  </a:extLst>
                </a:gridCol>
                <a:gridCol w="959700">
                  <a:extLst>
                    <a:ext uri="{9D8B030D-6E8A-4147-A177-3AD203B41FA5}">
                      <a16:colId xmlns:a16="http://schemas.microsoft.com/office/drawing/2014/main" val="3901909029"/>
                    </a:ext>
                  </a:extLst>
                </a:gridCol>
              </a:tblGrid>
              <a:tr h="752834">
                <a:tc>
                  <a:txBody>
                    <a:bodyPr/>
                    <a:lstStyle/>
                    <a:p>
                      <a:pPr algn="ctr"/>
                      <a:r>
                        <a:rPr lang="it-IT" sz="2400" b="0" dirty="0">
                          <a:solidFill>
                            <a:schemeClr val="tx1"/>
                          </a:solidFill>
                          <a:latin typeface="Times New Roman" panose="02020603050405020304" pitchFamily="18" charset="0"/>
                          <a:cs typeface="Times New Roman" panose="02020603050405020304" pitchFamily="18" charset="0"/>
                        </a:rPr>
                        <a:t>Sigla</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b="0" dirty="0">
                          <a:solidFill>
                            <a:schemeClr val="tx1"/>
                          </a:solidFill>
                          <a:latin typeface="Times New Roman" panose="02020603050405020304" pitchFamily="18" charset="0"/>
                          <a:cs typeface="Times New Roman" panose="02020603050405020304" pitchFamily="18" charset="0"/>
                        </a:rPr>
                        <a:t>FTE</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Assegnazioni</a:t>
                      </a:r>
                      <a:r>
                        <a:rPr lang="it-IT" sz="2400" b="0" baseline="0" dirty="0">
                          <a:solidFill>
                            <a:srgbClr val="FF0066"/>
                          </a:solidFill>
                          <a:latin typeface="Times New Roman" panose="02020603050405020304" pitchFamily="18" charset="0"/>
                          <a:cs typeface="Times New Roman" panose="02020603050405020304" pitchFamily="18" charset="0"/>
                        </a:rPr>
                        <a:t> totali (k€)</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chemeClr val="tx1"/>
                          </a:solidFill>
                          <a:latin typeface="Times New Roman" panose="02020603050405020304" pitchFamily="18" charset="0"/>
                          <a:cs typeface="Times New Roman" panose="02020603050405020304" pitchFamily="18" charset="0"/>
                        </a:rPr>
                        <a:t>Missioni</a:t>
                      </a:r>
                    </a:p>
                    <a:p>
                      <a:pPr algn="ctr"/>
                      <a:r>
                        <a:rPr lang="it-IT" sz="2400" b="0" dirty="0">
                          <a:solidFill>
                            <a:schemeClr val="tx1"/>
                          </a:solidFill>
                          <a:latin typeface="Times New Roman" panose="02020603050405020304" pitchFamily="18" charset="0"/>
                          <a:cs typeface="Times New Roman" panose="02020603050405020304" pitchFamily="18" charset="0"/>
                        </a:rPr>
                        <a:t>(k€)</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chemeClr val="tx1"/>
                          </a:solidFill>
                          <a:latin typeface="Times New Roman" panose="02020603050405020304" pitchFamily="18" charset="0"/>
                          <a:cs typeface="Times New Roman" panose="02020603050405020304" pitchFamily="18" charset="0"/>
                        </a:rPr>
                        <a:t>Cons</a:t>
                      </a:r>
                    </a:p>
                    <a:p>
                      <a:pPr algn="ctr"/>
                      <a:r>
                        <a:rPr lang="it-IT" sz="2400" b="0" dirty="0">
                          <a:solidFill>
                            <a:schemeClr val="tx1"/>
                          </a:solidFill>
                          <a:latin typeface="Times New Roman" panose="02020603050405020304" pitchFamily="18" charset="0"/>
                          <a:cs typeface="Times New Roman" panose="02020603050405020304" pitchFamily="18" charset="0"/>
                        </a:rPr>
                        <a:t>(k€)</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chemeClr val="tx1"/>
                          </a:solidFill>
                          <a:latin typeface="Times New Roman" panose="02020603050405020304" pitchFamily="18" charset="0"/>
                          <a:cs typeface="Times New Roman" panose="02020603050405020304" pitchFamily="18" charset="0"/>
                        </a:rPr>
                        <a:t>Inv</a:t>
                      </a:r>
                    </a:p>
                    <a:p>
                      <a:pPr algn="ctr"/>
                      <a:r>
                        <a:rPr lang="it-IT" sz="2400" b="0" dirty="0">
                          <a:solidFill>
                            <a:schemeClr val="tx1"/>
                          </a:solidFill>
                          <a:latin typeface="Times New Roman" panose="02020603050405020304" pitchFamily="18" charset="0"/>
                          <a:cs typeface="Times New Roman" panose="02020603050405020304" pitchFamily="18" charset="0"/>
                        </a:rPr>
                        <a:t>(k€)</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chemeClr val="tx1"/>
                          </a:solidFill>
                          <a:latin typeface="Times New Roman" panose="02020603050405020304" pitchFamily="18" charset="0"/>
                          <a:cs typeface="Times New Roman" panose="02020603050405020304" pitchFamily="18" charset="0"/>
                        </a:rPr>
                        <a:t>Altro</a:t>
                      </a:r>
                    </a:p>
                    <a:p>
                      <a:pPr algn="ctr"/>
                      <a:r>
                        <a:rPr lang="it-IT" sz="2400" b="0" dirty="0">
                          <a:solidFill>
                            <a:schemeClr val="tx1"/>
                          </a:solidFill>
                          <a:latin typeface="Times New Roman" panose="02020603050405020304" pitchFamily="18" charset="0"/>
                          <a:cs typeface="Times New Roman" panose="02020603050405020304" pitchFamily="18" charset="0"/>
                        </a:rPr>
                        <a:t>(k€)</a:t>
                      </a:r>
                      <a:endParaRPr lang="en-US" sz="2400" b="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b="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22086456"/>
                  </a:ext>
                </a:extLst>
              </a:tr>
              <a:tr h="465223">
                <a:tc>
                  <a:txBody>
                    <a:bodyPr/>
                    <a:lstStyle/>
                    <a:p>
                      <a:pPr algn="l"/>
                      <a:r>
                        <a:rPr lang="it-IT" sz="2400" dirty="0">
                          <a:solidFill>
                            <a:schemeClr val="tx1"/>
                          </a:solidFill>
                          <a:latin typeface="Times New Roman" panose="02020603050405020304" pitchFamily="18" charset="0"/>
                          <a:cs typeface="Times New Roman" panose="02020603050405020304" pitchFamily="18" charset="0"/>
                        </a:rPr>
                        <a:t>ALICE</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5.7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rgbClr val="FF0066"/>
                          </a:solidFill>
                          <a:latin typeface="Times New Roman" panose="02020603050405020304" pitchFamily="18" charset="0"/>
                          <a:cs typeface="Times New Roman" panose="02020603050405020304" pitchFamily="18" charset="0"/>
                        </a:rPr>
                        <a:t>24</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24</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1276460"/>
                  </a:ext>
                </a:extLst>
              </a:tr>
              <a:tr h="465223">
                <a:tc>
                  <a:txBody>
                    <a:bodyPr/>
                    <a:lstStyle/>
                    <a:p>
                      <a:pPr algn="l"/>
                      <a:r>
                        <a:rPr lang="it-IT" sz="2400" dirty="0">
                          <a:solidFill>
                            <a:schemeClr val="tx1"/>
                          </a:solidFill>
                          <a:latin typeface="Times New Roman" panose="02020603050405020304" pitchFamily="18" charset="0"/>
                          <a:cs typeface="Times New Roman" panose="02020603050405020304" pitchFamily="18" charset="0"/>
                        </a:rPr>
                        <a:t>EIC_NET</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0.3</a:t>
                      </a:r>
                    </a:p>
                  </a:txBody>
                  <a:tcPr/>
                </a:tc>
                <a:tc>
                  <a:txBody>
                    <a:bodyPr/>
                    <a:lstStyle/>
                    <a:p>
                      <a:pPr algn="ctr"/>
                      <a:r>
                        <a:rPr lang="en-US" sz="2400" dirty="0">
                          <a:solidFill>
                            <a:srgbClr val="FF0066"/>
                          </a:solidFill>
                          <a:latin typeface="Times New Roman" panose="02020603050405020304" pitchFamily="18" charset="0"/>
                          <a:cs typeface="Times New Roman" panose="02020603050405020304" pitchFamily="18" charset="0"/>
                        </a:rPr>
                        <a:t>3</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3</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16169289"/>
                  </a:ext>
                </a:extLst>
              </a:tr>
              <a:tr h="465223">
                <a:tc>
                  <a:txBody>
                    <a:bodyPr/>
                    <a:lstStyle/>
                    <a:p>
                      <a:pPr algn="l"/>
                      <a:r>
                        <a:rPr lang="it-IT" sz="2400" dirty="0">
                          <a:solidFill>
                            <a:schemeClr val="tx1"/>
                          </a:solidFill>
                          <a:latin typeface="Times New Roman" panose="02020603050405020304" pitchFamily="18" charset="0"/>
                          <a:cs typeface="Times New Roman" panose="02020603050405020304" pitchFamily="18" charset="0"/>
                        </a:rPr>
                        <a:t>FAMU</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1.5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rgbClr val="FF0066"/>
                          </a:solidFill>
                          <a:latin typeface="Times New Roman" panose="02020603050405020304" pitchFamily="18" charset="0"/>
                          <a:cs typeface="Times New Roman" panose="02020603050405020304" pitchFamily="18" charset="0"/>
                        </a:rPr>
                        <a:t>27.5</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23.5</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4</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44803303"/>
                  </a:ext>
                </a:extLst>
              </a:tr>
              <a:tr h="465223">
                <a:tc>
                  <a:txBody>
                    <a:bodyPr/>
                    <a:lstStyle/>
                    <a:p>
                      <a:pPr algn="l"/>
                      <a:r>
                        <a:rPr lang="it-IT" sz="2400" dirty="0">
                          <a:latin typeface="Times New Roman" panose="02020603050405020304" pitchFamily="18" charset="0"/>
                          <a:cs typeface="Times New Roman" panose="02020603050405020304" pitchFamily="18" charset="0"/>
                        </a:rPr>
                        <a:t>JLAB12</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3.2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aseline="0" dirty="0">
                          <a:solidFill>
                            <a:srgbClr val="FF0066"/>
                          </a:solidFill>
                          <a:latin typeface="Times New Roman" panose="02020603050405020304" pitchFamily="18" charset="0"/>
                          <a:cs typeface="Times New Roman" panose="02020603050405020304" pitchFamily="18" charset="0"/>
                        </a:rPr>
                        <a:t>14</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14</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40239962"/>
                  </a:ext>
                </a:extLst>
              </a:tr>
              <a:tr h="465223">
                <a:tc>
                  <a:txBody>
                    <a:bodyPr/>
                    <a:lstStyle/>
                    <a:p>
                      <a:pPr algn="l"/>
                      <a:r>
                        <a:rPr lang="it-IT" sz="2400" dirty="0">
                          <a:solidFill>
                            <a:schemeClr val="tx1"/>
                          </a:solidFill>
                          <a:latin typeface="Times New Roman" panose="02020603050405020304" pitchFamily="18" charset="0"/>
                          <a:cs typeface="Times New Roman" panose="02020603050405020304" pitchFamily="18" charset="0"/>
                        </a:rPr>
                        <a:t>LEA</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5.6  </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rgbClr val="FF0066"/>
                          </a:solidFill>
                          <a:latin typeface="Times New Roman" panose="02020603050405020304" pitchFamily="18" charset="0"/>
                          <a:cs typeface="Times New Roman" panose="02020603050405020304" pitchFamily="18" charset="0"/>
                        </a:rPr>
                        <a:t>99.5</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40.5</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1</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58</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59122543"/>
                  </a:ext>
                </a:extLst>
              </a:tr>
              <a:tr h="465223">
                <a:tc>
                  <a:txBody>
                    <a:bodyPr/>
                    <a:lstStyle/>
                    <a:p>
                      <a:pPr algn="l"/>
                      <a:r>
                        <a:rPr lang="it-IT" sz="2400" dirty="0">
                          <a:solidFill>
                            <a:schemeClr val="tx1"/>
                          </a:solidFill>
                          <a:latin typeface="Times New Roman" panose="02020603050405020304" pitchFamily="18" charset="0"/>
                          <a:cs typeface="Times New Roman" panose="02020603050405020304" pitchFamily="18" charset="0"/>
                        </a:rPr>
                        <a:t>MAMBO</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it-IT" sz="2400" baseline="0" dirty="0">
                          <a:latin typeface="Times New Roman" panose="02020603050405020304" pitchFamily="18" charset="0"/>
                          <a:cs typeface="Times New Roman" panose="02020603050405020304" pitchFamily="18" charset="0"/>
                        </a:rPr>
                        <a:t>1.3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rgbClr val="FF0066"/>
                          </a:solidFill>
                          <a:latin typeface="Times New Roman" panose="02020603050405020304" pitchFamily="18" charset="0"/>
                          <a:cs typeface="Times New Roman" panose="02020603050405020304" pitchFamily="18" charset="0"/>
                        </a:rPr>
                        <a:t>6</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6</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it-IT" sz="2400"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16004973"/>
                  </a:ext>
                </a:extLst>
              </a:tr>
              <a:tr h="465223">
                <a:tc>
                  <a:txBody>
                    <a:bodyPr/>
                    <a:lstStyle/>
                    <a:p>
                      <a:r>
                        <a:rPr lang="en-US" sz="2400" dirty="0">
                          <a:latin typeface="Times New Roman" panose="02020603050405020304" pitchFamily="18" charset="0"/>
                          <a:cs typeface="Times New Roman" panose="02020603050405020304" pitchFamily="18" charset="0"/>
                        </a:rPr>
                        <a:t>n-</a:t>
                      </a:r>
                      <a:r>
                        <a:rPr lang="en-US" sz="2400" dirty="0" err="1">
                          <a:latin typeface="Times New Roman" panose="02020603050405020304" pitchFamily="18" charset="0"/>
                          <a:cs typeface="Times New Roman" panose="02020603050405020304" pitchFamily="18" charset="0"/>
                        </a:rPr>
                        <a:t>ToF</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1.1</a:t>
                      </a:r>
                    </a:p>
                  </a:txBody>
                  <a:tcPr/>
                </a:tc>
                <a:tc>
                  <a:txBody>
                    <a:bodyPr/>
                    <a:lstStyle/>
                    <a:p>
                      <a:pPr algn="ctr"/>
                      <a:r>
                        <a:rPr lang="en-US" sz="2400" dirty="0">
                          <a:solidFill>
                            <a:srgbClr val="FF0000"/>
                          </a:solidFill>
                          <a:latin typeface="Times New Roman" panose="02020603050405020304" pitchFamily="18" charset="0"/>
                          <a:cs typeface="Times New Roman" panose="02020603050405020304" pitchFamily="18" charset="0"/>
                        </a:rPr>
                        <a:t>7.5</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2.5</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a:t>
                      </a:r>
                    </a:p>
                  </a:txBody>
                  <a:tcPr/>
                </a:tc>
                <a:tc>
                  <a:txBody>
                    <a:bodyPr/>
                    <a:lstStyle/>
                    <a:p>
                      <a:pPr algn="ctr"/>
                      <a:r>
                        <a:rPr lang="en-US" sz="2400" dirty="0">
                          <a:solidFill>
                            <a:schemeClr val="tx1"/>
                          </a:solidFill>
                          <a:latin typeface="Times New Roman" panose="02020603050405020304" pitchFamily="18" charset="0"/>
                          <a:cs typeface="Times New Roman" panose="02020603050405020304" pitchFamily="18" charset="0"/>
                        </a:rPr>
                        <a:t>5</a:t>
                      </a:r>
                    </a:p>
                  </a:txBody>
                  <a:tcPr/>
                </a:tc>
                <a:tc>
                  <a:txBody>
                    <a:bodyPr/>
                    <a:lstStyle/>
                    <a:p>
                      <a:pPr algn="ctr"/>
                      <a:endParaRPr lang="en-US" sz="2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09817926"/>
                  </a:ext>
                </a:extLst>
              </a:tr>
              <a:tr h="465223">
                <a:tc>
                  <a:txBody>
                    <a:bodyPr/>
                    <a:lstStyle/>
                    <a:p>
                      <a:pPr algn="l"/>
                      <a:r>
                        <a:rPr lang="it-IT" sz="2400" b="0" dirty="0">
                          <a:solidFill>
                            <a:srgbClr val="FF0066"/>
                          </a:solidFill>
                          <a:latin typeface="Times New Roman" panose="02020603050405020304" pitchFamily="18" charset="0"/>
                          <a:cs typeface="Times New Roman" panose="02020603050405020304" pitchFamily="18" charset="0"/>
                        </a:rPr>
                        <a:t>TOTALE</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400" dirty="0">
                          <a:solidFill>
                            <a:srgbClr val="FF0066"/>
                          </a:solidFill>
                          <a:latin typeface="Times New Roman" panose="02020603050405020304" pitchFamily="18" charset="0"/>
                          <a:cs typeface="Times New Roman" panose="02020603050405020304" pitchFamily="18" charset="0"/>
                        </a:rPr>
                        <a:t>20.5</a:t>
                      </a:r>
                      <a:r>
                        <a:rPr lang="it-IT" sz="2400" baseline="0" dirty="0">
                          <a:solidFill>
                            <a:srgbClr val="FF0066"/>
                          </a:solidFill>
                          <a:latin typeface="Times New Roman" panose="02020603050405020304" pitchFamily="18" charset="0"/>
                          <a:cs typeface="Times New Roman" panose="02020603050405020304" pitchFamily="18" charset="0"/>
                        </a:rPr>
                        <a:t> </a:t>
                      </a:r>
                      <a:endParaRPr lang="en-US" sz="240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181.5</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113.5</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5</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0</a:t>
                      </a:r>
                      <a:endParaRPr lang="en-US" sz="2400" b="0" dirty="0">
                        <a:solidFill>
                          <a:srgbClr val="FF0066"/>
                        </a:solidFill>
                        <a:latin typeface="Times New Roman" panose="02020603050405020304" pitchFamily="18" charset="0"/>
                        <a:cs typeface="Times New Roman" panose="02020603050405020304" pitchFamily="18" charset="0"/>
                      </a:endParaRPr>
                    </a:p>
                  </a:txBody>
                  <a:tcPr/>
                </a:tc>
                <a:tc>
                  <a:txBody>
                    <a:bodyPr/>
                    <a:lstStyle/>
                    <a:p>
                      <a:pPr algn="ctr"/>
                      <a:r>
                        <a:rPr lang="it-IT" sz="2400" b="0" dirty="0">
                          <a:solidFill>
                            <a:srgbClr val="FF0066"/>
                          </a:solidFill>
                          <a:latin typeface="Times New Roman" panose="02020603050405020304" pitchFamily="18" charset="0"/>
                          <a:cs typeface="Times New Roman" panose="02020603050405020304" pitchFamily="18" charset="0"/>
                        </a:rPr>
                        <a:t>63</a:t>
                      </a:r>
                    </a:p>
                  </a:txBody>
                  <a:tcPr/>
                </a:tc>
                <a:tc>
                  <a:txBody>
                    <a:bodyPr/>
                    <a:lstStyle/>
                    <a:p>
                      <a:pPr algn="ctr"/>
                      <a:endParaRPr lang="it-IT" sz="2400" b="0" dirty="0">
                        <a:solidFill>
                          <a:srgbClr val="FF0066"/>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51806166"/>
                  </a:ext>
                </a:extLst>
              </a:tr>
            </a:tbl>
          </a:graphicData>
        </a:graphic>
      </p:graphicFrame>
      <p:sp>
        <p:nvSpPr>
          <p:cNvPr id="2" name="TextBox 1">
            <a:extLst>
              <a:ext uri="{FF2B5EF4-FFF2-40B4-BE49-F238E27FC236}">
                <a16:creationId xmlns:a16="http://schemas.microsoft.com/office/drawing/2014/main" id="{4A86F082-AD4E-47E0-E270-176AB12AC616}"/>
              </a:ext>
            </a:extLst>
          </p:cNvPr>
          <p:cNvSpPr txBox="1"/>
          <p:nvPr/>
        </p:nvSpPr>
        <p:spPr>
          <a:xfrm>
            <a:off x="696341" y="5684880"/>
            <a:ext cx="1577996" cy="400110"/>
          </a:xfrm>
          <a:prstGeom prst="rect">
            <a:avLst/>
          </a:prstGeom>
          <a:noFill/>
        </p:spPr>
        <p:txBody>
          <a:bodyPr wrap="none" rtlCol="0">
            <a:spAutoFit/>
          </a:bodyPr>
          <a:lstStyle/>
          <a:p>
            <a:r>
              <a:rPr lang="en-IT" sz="2000" dirty="0">
                <a:latin typeface="Times New Roman" panose="02020603050405020304" pitchFamily="18" charset="0"/>
                <a:cs typeface="Times New Roman" panose="02020603050405020304" pitchFamily="18" charset="0"/>
              </a:rPr>
              <a:t>DOTAZIONI</a:t>
            </a:r>
          </a:p>
        </p:txBody>
      </p:sp>
      <p:sp>
        <p:nvSpPr>
          <p:cNvPr id="5" name="TextBox 4">
            <a:extLst>
              <a:ext uri="{FF2B5EF4-FFF2-40B4-BE49-F238E27FC236}">
                <a16:creationId xmlns:a16="http://schemas.microsoft.com/office/drawing/2014/main" id="{57A5D7EF-2332-BF9C-AA41-1393A0115D37}"/>
              </a:ext>
            </a:extLst>
          </p:cNvPr>
          <p:cNvSpPr txBox="1"/>
          <p:nvPr/>
        </p:nvSpPr>
        <p:spPr>
          <a:xfrm>
            <a:off x="6189306" y="5700269"/>
            <a:ext cx="633507" cy="400110"/>
          </a:xfrm>
          <a:prstGeom prst="rect">
            <a:avLst/>
          </a:prstGeom>
          <a:noFill/>
        </p:spPr>
        <p:txBody>
          <a:bodyPr wrap="none" rtlCol="0">
            <a:spAutoFit/>
          </a:bodyPr>
          <a:lstStyle/>
          <a:p>
            <a:r>
              <a:rPr lang="en-IT" sz="2000" dirty="0">
                <a:latin typeface="Times New Roman" panose="02020603050405020304" pitchFamily="18" charset="0"/>
                <a:cs typeface="Times New Roman" panose="02020603050405020304" pitchFamily="18" charset="0"/>
              </a:rPr>
              <a:t>15.5</a:t>
            </a:r>
          </a:p>
        </p:txBody>
      </p:sp>
      <p:sp>
        <p:nvSpPr>
          <p:cNvPr id="6" name="TextBox 5">
            <a:extLst>
              <a:ext uri="{FF2B5EF4-FFF2-40B4-BE49-F238E27FC236}">
                <a16:creationId xmlns:a16="http://schemas.microsoft.com/office/drawing/2014/main" id="{BC127C76-82EE-B9B9-E2D0-4DE158534851}"/>
              </a:ext>
            </a:extLst>
          </p:cNvPr>
          <p:cNvSpPr txBox="1"/>
          <p:nvPr/>
        </p:nvSpPr>
        <p:spPr>
          <a:xfrm>
            <a:off x="7647992" y="5700269"/>
            <a:ext cx="505267" cy="400110"/>
          </a:xfrm>
          <a:prstGeom prst="rect">
            <a:avLst/>
          </a:prstGeom>
          <a:noFill/>
        </p:spPr>
        <p:txBody>
          <a:bodyPr wrap="none" rtlCol="0">
            <a:spAutoFit/>
          </a:bodyPr>
          <a:lstStyle/>
          <a:p>
            <a:r>
              <a:rPr lang="en-IT" sz="2000" dirty="0">
                <a:latin typeface="Times New Roman" panose="02020603050405020304" pitchFamily="18" charset="0"/>
                <a:cs typeface="Times New Roman" panose="02020603050405020304" pitchFamily="18" charset="0"/>
              </a:rPr>
              <a:t>9.5</a:t>
            </a:r>
          </a:p>
        </p:txBody>
      </p:sp>
      <p:sp>
        <p:nvSpPr>
          <p:cNvPr id="7" name="TextBox 6">
            <a:extLst>
              <a:ext uri="{FF2B5EF4-FFF2-40B4-BE49-F238E27FC236}">
                <a16:creationId xmlns:a16="http://schemas.microsoft.com/office/drawing/2014/main" id="{CBF14E9B-75CA-B97E-81A0-0C3ADD84BA71}"/>
              </a:ext>
            </a:extLst>
          </p:cNvPr>
          <p:cNvSpPr txBox="1"/>
          <p:nvPr/>
        </p:nvSpPr>
        <p:spPr>
          <a:xfrm>
            <a:off x="8789924" y="5700269"/>
            <a:ext cx="441146" cy="400110"/>
          </a:xfrm>
          <a:prstGeom prst="rect">
            <a:avLst/>
          </a:prstGeom>
          <a:noFill/>
        </p:spPr>
        <p:txBody>
          <a:bodyPr wrap="none" rtlCol="0">
            <a:spAutoFit/>
          </a:bodyPr>
          <a:lstStyle/>
          <a:p>
            <a:r>
              <a:rPr lang="en-IT" sz="2000" dirty="0">
                <a:latin typeface="Times New Roman" panose="02020603050405020304" pitchFamily="18" charset="0"/>
                <a:cs typeface="Times New Roman" panose="02020603050405020304" pitchFamily="18" charset="0"/>
              </a:rPr>
              <a:t>19</a:t>
            </a:r>
          </a:p>
        </p:txBody>
      </p:sp>
      <p:sp>
        <p:nvSpPr>
          <p:cNvPr id="8" name="TextBox 7">
            <a:extLst>
              <a:ext uri="{FF2B5EF4-FFF2-40B4-BE49-F238E27FC236}">
                <a16:creationId xmlns:a16="http://schemas.microsoft.com/office/drawing/2014/main" id="{BB9BAA45-6116-F000-1198-BDFE9DB326B7}"/>
              </a:ext>
            </a:extLst>
          </p:cNvPr>
          <p:cNvSpPr txBox="1"/>
          <p:nvPr/>
        </p:nvSpPr>
        <p:spPr>
          <a:xfrm>
            <a:off x="10099320" y="5700269"/>
            <a:ext cx="312906" cy="400110"/>
          </a:xfrm>
          <a:prstGeom prst="rect">
            <a:avLst/>
          </a:prstGeom>
          <a:noFill/>
        </p:spPr>
        <p:txBody>
          <a:bodyPr wrap="none" rtlCol="0">
            <a:spAutoFit/>
          </a:bodyPr>
          <a:lstStyle/>
          <a:p>
            <a:r>
              <a:rPr lang="en-IT" sz="2000" dirty="0">
                <a:latin typeface="Times New Roman" panose="02020603050405020304" pitchFamily="18" charset="0"/>
                <a:cs typeface="Times New Roman" panose="02020603050405020304" pitchFamily="18" charset="0"/>
              </a:rPr>
              <a:t>0</a:t>
            </a:r>
          </a:p>
        </p:txBody>
      </p:sp>
    </p:spTree>
    <p:extLst>
      <p:ext uri="{BB962C8B-B14F-4D97-AF65-F5344CB8AC3E}">
        <p14:creationId xmlns:p14="http://schemas.microsoft.com/office/powerpoint/2010/main" val="1851859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20</a:t>
            </a:fld>
            <a:endParaRPr/>
          </a:p>
        </p:txBody>
      </p:sp>
      <p:sp>
        <p:nvSpPr>
          <p:cNvPr id="107" name="Google Shape;107;p2"/>
          <p:cNvSpPr txBox="1"/>
          <p:nvPr/>
        </p:nvSpPr>
        <p:spPr>
          <a:xfrm>
            <a:off x="1622250" y="620850"/>
            <a:ext cx="8947500" cy="2130300"/>
          </a:xfrm>
          <a:prstGeom prst="rect">
            <a:avLst/>
          </a:prstGeom>
          <a:noFill/>
          <a:ln>
            <a:noFill/>
          </a:ln>
        </p:spPr>
        <p:txBody>
          <a:bodyPr spcFirstLastPara="1" wrap="square" lIns="91425" tIns="91425" rIns="91425" bIns="91425" anchor="t" anchorCtr="0">
            <a:spAutoFit/>
          </a:bodyPr>
          <a:lstStyle/>
          <a:p>
            <a:pPr marL="457200" indent="-330200" algn="just">
              <a:lnSpc>
                <a:spcPct val="115000"/>
              </a:lnSpc>
              <a:buClr>
                <a:srgbClr val="FF0000"/>
              </a:buClr>
              <a:buSzPts val="1600"/>
              <a:buFont typeface="Calibri"/>
              <a:buChar char="●"/>
            </a:pPr>
            <a:r>
              <a:rPr lang="en-US" sz="1600">
                <a:solidFill>
                  <a:schemeClr val="dk1"/>
                </a:solidFill>
                <a:latin typeface="Calibri"/>
                <a:ea typeface="Calibri"/>
                <a:cs typeface="Calibri"/>
                <a:sym typeface="Calibri"/>
              </a:rPr>
              <a:t>Gli atomi muonici sono sistemi atomici legati simili all'idrogeno, con raggio di Bohr 200 volte più piccolo rispetto ai normali atomi elettronici. Ciò si traduce in una sovrapposizione tra le funzioni d'onda muonica e nucleare causando spostamenti dei livelli di energia atomica. </a:t>
            </a:r>
            <a:endParaRPr sz="1600">
              <a:solidFill>
                <a:schemeClr val="dk1"/>
              </a:solidFill>
              <a:latin typeface="Calibri"/>
              <a:ea typeface="Calibri"/>
              <a:cs typeface="Calibri"/>
              <a:sym typeface="Calibri"/>
            </a:endParaRPr>
          </a:p>
          <a:p>
            <a:pPr marL="457200" algn="just">
              <a:lnSpc>
                <a:spcPct val="115000"/>
              </a:lnSpc>
              <a:buClr>
                <a:srgbClr val="000000"/>
              </a:buClr>
              <a:buSzPts val="1600"/>
            </a:pPr>
            <a:endParaRPr sz="1600">
              <a:solidFill>
                <a:schemeClr val="dk1"/>
              </a:solidFill>
              <a:latin typeface="Calibri"/>
              <a:ea typeface="Calibri"/>
              <a:cs typeface="Calibri"/>
              <a:sym typeface="Calibri"/>
            </a:endParaRPr>
          </a:p>
          <a:p>
            <a:pPr marL="457200" indent="-330200" algn="just">
              <a:lnSpc>
                <a:spcPct val="115000"/>
              </a:lnSpc>
              <a:buClr>
                <a:srgbClr val="FF0000"/>
              </a:buClr>
              <a:buSzPts val="1600"/>
              <a:buFont typeface="Calibri"/>
              <a:buChar char="●"/>
            </a:pPr>
            <a:r>
              <a:rPr lang="en-US" sz="1600">
                <a:solidFill>
                  <a:schemeClr val="dk1"/>
                </a:solidFill>
                <a:latin typeface="Calibri"/>
                <a:ea typeface="Calibri"/>
                <a:cs typeface="Calibri"/>
                <a:sym typeface="Calibri"/>
              </a:rPr>
              <a:t>Le misurazioni ad alta precisione delle frequenze di transizione negli atomi muonici possono essere utilizzate quindi come sonde precise delle proprietà a bassa energia dei nuclei.</a:t>
            </a:r>
            <a:endParaRPr sz="1600">
              <a:solidFill>
                <a:schemeClr val="dk1"/>
              </a:solidFill>
              <a:latin typeface="Calibri"/>
              <a:ea typeface="Calibri"/>
              <a:cs typeface="Calibri"/>
              <a:sym typeface="Calibri"/>
            </a:endParaRPr>
          </a:p>
          <a:p>
            <a:pPr marL="457200" algn="just">
              <a:buClr>
                <a:srgbClr val="000000"/>
              </a:buClr>
              <a:buSzPts val="1600"/>
            </a:pPr>
            <a:endParaRPr sz="1600">
              <a:solidFill>
                <a:schemeClr val="dk1"/>
              </a:solidFill>
              <a:latin typeface="Calibri"/>
              <a:ea typeface="Calibri"/>
              <a:cs typeface="Calibri"/>
              <a:sym typeface="Calibri"/>
            </a:endParaRPr>
          </a:p>
        </p:txBody>
      </p:sp>
      <p:sp>
        <p:nvSpPr>
          <p:cNvPr id="108" name="Google Shape;108;p2"/>
          <p:cNvSpPr txBox="1">
            <a:spLocks noGrp="1"/>
          </p:cNvSpPr>
          <p:nvPr>
            <p:ph type="title"/>
          </p:nvPr>
        </p:nvSpPr>
        <p:spPr>
          <a:xfrm>
            <a:off x="2076450" y="80962"/>
            <a:ext cx="7620000" cy="4224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t>FAMU: un recap sugli obiettivi</a:t>
            </a:r>
            <a:endParaRPr/>
          </a:p>
        </p:txBody>
      </p:sp>
      <p:sp>
        <p:nvSpPr>
          <p:cNvPr id="109" name="Google Shape;109;p2"/>
          <p:cNvSpPr txBox="1"/>
          <p:nvPr/>
        </p:nvSpPr>
        <p:spPr>
          <a:xfrm>
            <a:off x="1768425" y="5095526"/>
            <a:ext cx="8947500" cy="1405483"/>
          </a:xfrm>
          <a:prstGeom prst="rect">
            <a:avLst/>
          </a:prstGeom>
          <a:noFill/>
          <a:ln>
            <a:noFill/>
          </a:ln>
        </p:spPr>
        <p:txBody>
          <a:bodyPr spcFirstLastPara="1" wrap="square" lIns="91425" tIns="91425" rIns="91425" bIns="91425" anchor="t" anchorCtr="0">
            <a:spAutoFit/>
          </a:bodyPr>
          <a:lstStyle/>
          <a:p>
            <a:pPr algn="just">
              <a:buClr>
                <a:srgbClr val="000000"/>
              </a:buClr>
              <a:buSzPts val="1700"/>
            </a:pPr>
            <a:r>
              <a:rPr lang="en-US" sz="1700" dirty="0" err="1">
                <a:solidFill>
                  <a:schemeClr val="dk1"/>
                </a:solidFill>
                <a:latin typeface="Calibri"/>
                <a:ea typeface="Calibri"/>
                <a:cs typeface="Calibri"/>
                <a:sym typeface="Calibri"/>
              </a:rPr>
              <a:t>Misura</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dello</a:t>
            </a:r>
            <a:r>
              <a:rPr lang="en-US" sz="1700" dirty="0">
                <a:solidFill>
                  <a:schemeClr val="dk1"/>
                </a:solidFill>
                <a:latin typeface="Calibri"/>
                <a:ea typeface="Calibri"/>
                <a:cs typeface="Calibri"/>
                <a:sym typeface="Calibri"/>
              </a:rPr>
              <a:t> splitting </a:t>
            </a:r>
            <a:r>
              <a:rPr lang="en-US" sz="1700" dirty="0" err="1">
                <a:solidFill>
                  <a:schemeClr val="dk1"/>
                </a:solidFill>
                <a:latin typeface="Calibri"/>
                <a:ea typeface="Calibri"/>
                <a:cs typeface="Calibri"/>
                <a:sym typeface="Calibri"/>
              </a:rPr>
              <a:t>iperfine</a:t>
            </a:r>
            <a:r>
              <a:rPr lang="en-US" sz="1700" dirty="0">
                <a:solidFill>
                  <a:schemeClr val="dk1"/>
                </a:solidFill>
                <a:latin typeface="Calibri"/>
                <a:ea typeface="Calibri"/>
                <a:cs typeface="Calibri"/>
                <a:sym typeface="Calibri"/>
              </a:rPr>
              <a:t> (1S-hfs) </a:t>
            </a:r>
            <a:r>
              <a:rPr lang="en-US" sz="1700" dirty="0" err="1">
                <a:solidFill>
                  <a:schemeClr val="dk1"/>
                </a:solidFill>
                <a:latin typeface="Calibri"/>
                <a:ea typeface="Calibri"/>
                <a:cs typeface="Calibri"/>
                <a:sym typeface="Calibri"/>
              </a:rPr>
              <a:t>nello</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stato</a:t>
            </a:r>
            <a:r>
              <a:rPr lang="en-US" sz="1700" dirty="0">
                <a:solidFill>
                  <a:schemeClr val="dk1"/>
                </a:solidFill>
                <a:latin typeface="Calibri"/>
                <a:ea typeface="Calibri"/>
                <a:cs typeface="Calibri"/>
                <a:sym typeface="Calibri"/>
              </a:rPr>
              <a:t> base </a:t>
            </a:r>
            <a:r>
              <a:rPr lang="en-US" sz="1700" dirty="0" err="1">
                <a:solidFill>
                  <a:schemeClr val="dk1"/>
                </a:solidFill>
                <a:latin typeface="Calibri"/>
                <a:ea typeface="Calibri"/>
                <a:cs typeface="Calibri"/>
                <a:sym typeface="Calibri"/>
              </a:rPr>
              <a:t>dell’idrogeno</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muonico</a:t>
            </a:r>
            <a:r>
              <a:rPr lang="en-US" sz="1700" dirty="0">
                <a:solidFill>
                  <a:schemeClr val="dk1"/>
                </a:solidFill>
                <a:latin typeface="Calibri"/>
                <a:ea typeface="Calibri"/>
                <a:cs typeface="Calibri"/>
                <a:sym typeface="Calibri"/>
              </a:rPr>
              <a:t> con </a:t>
            </a:r>
            <a:r>
              <a:rPr lang="en-US" sz="1700" dirty="0" err="1">
                <a:solidFill>
                  <a:schemeClr val="dk1"/>
                </a:solidFill>
                <a:latin typeface="Calibri"/>
                <a:ea typeface="Calibri"/>
                <a:cs typeface="Calibri"/>
                <a:sym typeface="Calibri"/>
              </a:rPr>
              <a:t>precisione</a:t>
            </a:r>
            <a:r>
              <a:rPr lang="en-US" sz="1700" dirty="0">
                <a:solidFill>
                  <a:schemeClr val="dk1"/>
                </a:solidFill>
                <a:latin typeface="Calibri"/>
                <a:ea typeface="Calibri"/>
                <a:cs typeface="Calibri"/>
                <a:sym typeface="Calibri"/>
              </a:rPr>
              <a:t> ~ 10</a:t>
            </a:r>
            <a:r>
              <a:rPr lang="en-US" sz="1700" baseline="30000" dirty="0">
                <a:solidFill>
                  <a:schemeClr val="dk1"/>
                </a:solidFill>
                <a:latin typeface="Calibri"/>
                <a:ea typeface="Calibri"/>
                <a:cs typeface="Calibri"/>
                <a:sym typeface="Calibri"/>
              </a:rPr>
              <a:t>-5</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Ricerca</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della</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risonanza</a:t>
            </a:r>
            <a:r>
              <a:rPr lang="en-US" sz="1700" dirty="0">
                <a:solidFill>
                  <a:schemeClr val="dk1"/>
                </a:solidFill>
                <a:latin typeface="Calibri"/>
                <a:ea typeface="Calibri"/>
                <a:cs typeface="Calibri"/>
                <a:sym typeface="Calibri"/>
              </a:rPr>
              <a:t> 1S- </a:t>
            </a:r>
            <a:r>
              <a:rPr lang="en-US" sz="1700" dirty="0" err="1">
                <a:solidFill>
                  <a:schemeClr val="dk1"/>
                </a:solidFill>
                <a:latin typeface="Calibri"/>
                <a:ea typeface="Calibri"/>
                <a:cs typeface="Calibri"/>
                <a:sym typeface="Calibri"/>
              </a:rPr>
              <a:t>hfs</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tramite</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eccitazione</a:t>
            </a:r>
            <a:r>
              <a:rPr lang="en-US" sz="1700" dirty="0">
                <a:solidFill>
                  <a:schemeClr val="dk1"/>
                </a:solidFill>
                <a:latin typeface="Calibri"/>
                <a:ea typeface="Calibri"/>
                <a:cs typeface="Calibri"/>
                <a:sym typeface="Calibri"/>
              </a:rPr>
              <a:t> di </a:t>
            </a:r>
            <a:r>
              <a:rPr lang="en-US" sz="1700" dirty="0" err="1">
                <a:solidFill>
                  <a:schemeClr val="dk1"/>
                </a:solidFill>
                <a:latin typeface="Calibri"/>
                <a:ea typeface="Calibri"/>
                <a:cs typeface="Calibri"/>
                <a:sym typeface="Calibri"/>
              </a:rPr>
              <a:t>atomi</a:t>
            </a:r>
            <a:r>
              <a:rPr lang="en-US" sz="1700" dirty="0">
                <a:solidFill>
                  <a:schemeClr val="dk1"/>
                </a:solidFill>
                <a:latin typeface="Calibri"/>
                <a:ea typeface="Calibri"/>
                <a:cs typeface="Calibri"/>
                <a:sym typeface="Calibri"/>
              </a:rPr>
              <a:t> </a:t>
            </a:r>
            <a:r>
              <a:rPr lang="en-US" sz="1700" dirty="0" err="1">
                <a:solidFill>
                  <a:schemeClr val="dk1"/>
                </a:solidFill>
                <a:latin typeface="Calibri"/>
                <a:ea typeface="Calibri"/>
                <a:cs typeface="Calibri"/>
                <a:sym typeface="Calibri"/>
              </a:rPr>
              <a:t>muonici</a:t>
            </a:r>
            <a:r>
              <a:rPr lang="en-US" sz="1700" dirty="0">
                <a:solidFill>
                  <a:schemeClr val="dk1"/>
                </a:solidFill>
                <a:latin typeface="Calibri"/>
                <a:ea typeface="Calibri"/>
                <a:cs typeface="Calibri"/>
                <a:sym typeface="Calibri"/>
              </a:rPr>
              <a:t> con laser MIR (~ 6.8 um).</a:t>
            </a:r>
            <a:endParaRPr sz="1700" baseline="30000" dirty="0">
              <a:solidFill>
                <a:schemeClr val="dk1"/>
              </a:solidFill>
              <a:latin typeface="Calibri"/>
              <a:ea typeface="Calibri"/>
              <a:cs typeface="Calibri"/>
              <a:sym typeface="Calibri"/>
            </a:endParaRPr>
          </a:p>
          <a:p>
            <a:pPr marL="457200" algn="just">
              <a:buClr>
                <a:srgbClr val="000000"/>
              </a:buClr>
              <a:buSzPts val="1700"/>
            </a:pPr>
            <a:endParaRPr sz="1700" baseline="30000" dirty="0">
              <a:solidFill>
                <a:schemeClr val="dk1"/>
              </a:solidFill>
              <a:latin typeface="Calibri"/>
              <a:ea typeface="Calibri"/>
              <a:cs typeface="Calibri"/>
              <a:sym typeface="Calibri"/>
            </a:endParaRPr>
          </a:p>
          <a:p>
            <a:pPr marL="914400" lvl="1" indent="-336550" algn="just">
              <a:buClr>
                <a:srgbClr val="FF0000"/>
              </a:buClr>
              <a:buSzPts val="1700"/>
              <a:buFont typeface="Calibri"/>
              <a:buChar char="➢"/>
            </a:pPr>
            <a:r>
              <a:rPr lang="en-US" sz="1700" dirty="0" err="1">
                <a:solidFill>
                  <a:schemeClr val="dk1"/>
                </a:solidFill>
                <a:latin typeface="Calibri"/>
                <a:ea typeface="Calibri"/>
                <a:cs typeface="Calibri"/>
                <a:sym typeface="Calibri"/>
              </a:rPr>
              <a:t>Misura</a:t>
            </a:r>
            <a:r>
              <a:rPr lang="en-US" sz="1700" dirty="0">
                <a:solidFill>
                  <a:schemeClr val="dk1"/>
                </a:solidFill>
                <a:latin typeface="Calibri"/>
                <a:ea typeface="Calibri"/>
                <a:cs typeface="Calibri"/>
                <a:sym typeface="Calibri"/>
              </a:rPr>
              <a:t> del </a:t>
            </a:r>
            <a:r>
              <a:rPr lang="en-US" sz="1700" dirty="0" err="1">
                <a:solidFill>
                  <a:schemeClr val="dk1"/>
                </a:solidFill>
                <a:latin typeface="Calibri"/>
                <a:ea typeface="Calibri"/>
                <a:cs typeface="Calibri"/>
                <a:sym typeface="Calibri"/>
              </a:rPr>
              <a:t>raggio</a:t>
            </a:r>
            <a:r>
              <a:rPr lang="en-US" sz="1700" dirty="0">
                <a:solidFill>
                  <a:schemeClr val="dk1"/>
                </a:solidFill>
                <a:latin typeface="Calibri"/>
                <a:ea typeface="Calibri"/>
                <a:cs typeface="Calibri"/>
                <a:sym typeface="Calibri"/>
              </a:rPr>
              <a:t> Zemach del </a:t>
            </a:r>
            <a:r>
              <a:rPr lang="en-US" sz="1700" dirty="0" err="1">
                <a:solidFill>
                  <a:schemeClr val="dk1"/>
                </a:solidFill>
                <a:latin typeface="Calibri"/>
                <a:ea typeface="Calibri"/>
                <a:cs typeface="Calibri"/>
                <a:sym typeface="Calibri"/>
              </a:rPr>
              <a:t>protone</a:t>
            </a:r>
            <a:r>
              <a:rPr lang="en-US" sz="1700" dirty="0">
                <a:solidFill>
                  <a:schemeClr val="dk1"/>
                </a:solidFill>
                <a:latin typeface="Calibri"/>
                <a:ea typeface="Calibri"/>
                <a:cs typeface="Calibri"/>
                <a:sym typeface="Calibri"/>
              </a:rPr>
              <a:t> con </a:t>
            </a:r>
            <a:r>
              <a:rPr lang="en-US" sz="1700" dirty="0" err="1">
                <a:solidFill>
                  <a:schemeClr val="dk1"/>
                </a:solidFill>
                <a:latin typeface="Calibri"/>
                <a:ea typeface="Calibri"/>
                <a:cs typeface="Calibri"/>
                <a:sym typeface="Calibri"/>
              </a:rPr>
              <a:t>precisione</a:t>
            </a:r>
            <a:r>
              <a:rPr lang="en-US" sz="1700" dirty="0">
                <a:solidFill>
                  <a:schemeClr val="dk1"/>
                </a:solidFill>
                <a:latin typeface="Calibri"/>
                <a:ea typeface="Calibri"/>
                <a:cs typeface="Calibri"/>
                <a:sym typeface="Calibri"/>
              </a:rPr>
              <a:t> dell’1%. </a:t>
            </a:r>
            <a:endParaRPr sz="1700" dirty="0">
              <a:solidFill>
                <a:schemeClr val="dk1"/>
              </a:solidFill>
              <a:latin typeface="Calibri"/>
              <a:ea typeface="Calibri"/>
              <a:cs typeface="Calibri"/>
              <a:sym typeface="Calibri"/>
            </a:endParaRPr>
          </a:p>
          <a:p>
            <a:pPr marL="914400" lvl="1" indent="-336550" algn="just">
              <a:buClr>
                <a:srgbClr val="FF0000"/>
              </a:buClr>
              <a:buSzPts val="1700"/>
              <a:buFont typeface="Calibri"/>
              <a:buChar char="➢"/>
            </a:pPr>
            <a:r>
              <a:rPr lang="en-US" sz="1700" dirty="0">
                <a:solidFill>
                  <a:schemeClr val="dk1"/>
                </a:solidFill>
                <a:latin typeface="Calibri"/>
                <a:ea typeface="Calibri"/>
                <a:cs typeface="Calibri"/>
                <a:sym typeface="Calibri"/>
              </a:rPr>
              <a:t>benchmark per </a:t>
            </a:r>
            <a:r>
              <a:rPr lang="en-US" sz="1700" dirty="0" err="1">
                <a:solidFill>
                  <a:schemeClr val="dk1"/>
                </a:solidFill>
                <a:latin typeface="Calibri"/>
                <a:ea typeface="Calibri"/>
                <a:cs typeface="Calibri"/>
                <a:sym typeface="Calibri"/>
              </a:rPr>
              <a:t>modelli</a:t>
            </a:r>
            <a:r>
              <a:rPr lang="en-US" sz="1700" dirty="0">
                <a:solidFill>
                  <a:schemeClr val="dk1"/>
                </a:solidFill>
                <a:latin typeface="Calibri"/>
                <a:ea typeface="Calibri"/>
                <a:cs typeface="Calibri"/>
                <a:sym typeface="Calibri"/>
              </a:rPr>
              <a:t> del </a:t>
            </a:r>
            <a:r>
              <a:rPr lang="en-US" sz="1700" dirty="0" err="1">
                <a:solidFill>
                  <a:schemeClr val="dk1"/>
                </a:solidFill>
                <a:latin typeface="Calibri"/>
                <a:ea typeface="Calibri"/>
                <a:cs typeface="Calibri"/>
                <a:sym typeface="Calibri"/>
              </a:rPr>
              <a:t>protone</a:t>
            </a:r>
            <a:r>
              <a:rPr lang="en-US" sz="1700" dirty="0">
                <a:solidFill>
                  <a:schemeClr val="dk1"/>
                </a:solidFill>
                <a:latin typeface="Calibri"/>
                <a:ea typeface="Calibri"/>
                <a:cs typeface="Calibri"/>
                <a:sym typeface="Calibri"/>
              </a:rPr>
              <a:t>.</a:t>
            </a:r>
            <a:endParaRPr sz="1700" dirty="0">
              <a:solidFill>
                <a:schemeClr val="dk1"/>
              </a:solidFill>
              <a:latin typeface="Calibri"/>
              <a:ea typeface="Calibri"/>
              <a:cs typeface="Calibri"/>
              <a:sym typeface="Calibri"/>
            </a:endParaRPr>
          </a:p>
        </p:txBody>
      </p:sp>
      <p:pic>
        <p:nvPicPr>
          <p:cNvPr id="110" name="Google Shape;110;p2"/>
          <p:cNvPicPr preferRelativeResize="0"/>
          <p:nvPr/>
        </p:nvPicPr>
        <p:blipFill rotWithShape="1">
          <a:blip r:embed="rId3">
            <a:alphaModFix/>
          </a:blip>
          <a:srcRect/>
          <a:stretch/>
        </p:blipFill>
        <p:spPr>
          <a:xfrm>
            <a:off x="3871375" y="2868650"/>
            <a:ext cx="1690958" cy="1713500"/>
          </a:xfrm>
          <a:prstGeom prst="rect">
            <a:avLst/>
          </a:prstGeom>
          <a:noFill/>
          <a:ln>
            <a:noFill/>
          </a:ln>
        </p:spPr>
      </p:pic>
      <p:sp>
        <p:nvSpPr>
          <p:cNvPr id="111" name="Google Shape;111;p2"/>
          <p:cNvSpPr txBox="1"/>
          <p:nvPr/>
        </p:nvSpPr>
        <p:spPr>
          <a:xfrm>
            <a:off x="4078415" y="2588497"/>
            <a:ext cx="6435000" cy="931800"/>
          </a:xfrm>
          <a:prstGeom prst="rect">
            <a:avLst/>
          </a:prstGeom>
          <a:blipFill rotWithShape="1">
            <a:blip r:embed="rId4">
              <a:alphaModFix/>
            </a:blip>
            <a:stretch>
              <a:fillRect/>
            </a:stretch>
          </a:blipFill>
          <a:ln>
            <a:noFill/>
          </a:ln>
        </p:spPr>
        <p:txBody>
          <a:bodyPr spcFirstLastPara="1" wrap="square" lIns="91425" tIns="91425" rIns="91425" bIns="91425" anchor="t" anchorCtr="0">
            <a:normAutofit/>
          </a:bodyPr>
          <a:lstStyle/>
          <a:p>
            <a:pPr marL="127000">
              <a:lnSpc>
                <a:spcPct val="115000"/>
              </a:lnSpc>
            </a:pPr>
            <a:r>
              <a:rPr lang="en-US">
                <a:solidFill>
                  <a:srgbClr val="595959"/>
                </a:solidFill>
              </a:rPr>
              <a:t> </a:t>
            </a:r>
            <a:endParaRPr>
              <a:solidFill>
                <a:srgbClr val="595959"/>
              </a:solidFill>
            </a:endParaRPr>
          </a:p>
        </p:txBody>
      </p:sp>
      <p:cxnSp>
        <p:nvCxnSpPr>
          <p:cNvPr id="112" name="Google Shape;112;p2"/>
          <p:cNvCxnSpPr/>
          <p:nvPr/>
        </p:nvCxnSpPr>
        <p:spPr>
          <a:xfrm rot="10800000" flipH="1">
            <a:off x="7105275" y="3334200"/>
            <a:ext cx="368400" cy="862200"/>
          </a:xfrm>
          <a:prstGeom prst="straightConnector1">
            <a:avLst/>
          </a:prstGeom>
          <a:noFill/>
          <a:ln w="12700" cap="flat" cmpd="sng">
            <a:solidFill>
              <a:srgbClr val="3B7FF2"/>
            </a:solidFill>
            <a:prstDash val="solid"/>
            <a:round/>
            <a:headEnd type="none" w="sm" len="sm"/>
            <a:tailEnd type="triangle" w="med" len="med"/>
          </a:ln>
        </p:spPr>
      </p:cxnSp>
      <p:cxnSp>
        <p:nvCxnSpPr>
          <p:cNvPr id="113" name="Google Shape;113;p2"/>
          <p:cNvCxnSpPr/>
          <p:nvPr/>
        </p:nvCxnSpPr>
        <p:spPr>
          <a:xfrm rot="10800000">
            <a:off x="8542181" y="3312102"/>
            <a:ext cx="695700" cy="409500"/>
          </a:xfrm>
          <a:prstGeom prst="straightConnector1">
            <a:avLst/>
          </a:prstGeom>
          <a:noFill/>
          <a:ln w="12700" cap="flat" cmpd="sng">
            <a:solidFill>
              <a:srgbClr val="FF0000"/>
            </a:solidFill>
            <a:prstDash val="solid"/>
            <a:round/>
            <a:headEnd type="none" w="sm" len="sm"/>
            <a:tailEnd type="triangle" w="med" len="med"/>
          </a:ln>
        </p:spPr>
      </p:cxnSp>
      <p:sp>
        <p:nvSpPr>
          <p:cNvPr id="114" name="Google Shape;114;p2"/>
          <p:cNvSpPr txBox="1"/>
          <p:nvPr/>
        </p:nvSpPr>
        <p:spPr>
          <a:xfrm>
            <a:off x="8279981" y="3721602"/>
            <a:ext cx="2373000" cy="523200"/>
          </a:xfrm>
          <a:prstGeom prst="rect">
            <a:avLst/>
          </a:prstGeom>
          <a:blipFill rotWithShape="1">
            <a:blip r:embed="rId5">
              <a:alphaModFix/>
            </a:blip>
            <a:stretch>
              <a:fillRect l="-769" t="-2329" r="-2059" b="-10458"/>
            </a:stretch>
          </a:blipFill>
          <a:ln>
            <a:noFill/>
          </a:ln>
        </p:spPr>
        <p:txBody>
          <a:bodyPr spcFirstLastPara="1" wrap="square" lIns="91425" tIns="45700" rIns="91425" bIns="45700" anchor="t" anchorCtr="0">
            <a:noAutofit/>
          </a:bodyPr>
          <a:lstStyle/>
          <a:p>
            <a:r>
              <a:rPr lang="en-US" sz="1400">
                <a:latin typeface="Arial"/>
                <a:ea typeface="Arial"/>
                <a:cs typeface="Arial"/>
                <a:sym typeface="Arial"/>
              </a:rPr>
              <a:t> </a:t>
            </a:r>
            <a:endParaRPr/>
          </a:p>
        </p:txBody>
      </p:sp>
      <p:sp>
        <p:nvSpPr>
          <p:cNvPr id="115" name="Google Shape;115;p2"/>
          <p:cNvSpPr txBox="1"/>
          <p:nvPr/>
        </p:nvSpPr>
        <p:spPr>
          <a:xfrm>
            <a:off x="5835049" y="4313542"/>
            <a:ext cx="2243700" cy="523200"/>
          </a:xfrm>
          <a:prstGeom prst="rect">
            <a:avLst/>
          </a:prstGeom>
          <a:blipFill rotWithShape="1">
            <a:blip r:embed="rId6">
              <a:alphaModFix/>
            </a:blip>
            <a:stretch>
              <a:fillRect l="-809" t="-2329" b="-11619"/>
            </a:stretch>
          </a:blipFill>
          <a:ln>
            <a:noFill/>
          </a:ln>
        </p:spPr>
        <p:txBody>
          <a:bodyPr spcFirstLastPara="1" wrap="square" lIns="91425" tIns="45700" rIns="91425" bIns="45700" anchor="t" anchorCtr="0">
            <a:noAutofit/>
          </a:bodyPr>
          <a:lstStyle/>
          <a:p>
            <a:r>
              <a:rPr lang="en-US" sz="1400">
                <a:latin typeface="Calibri"/>
                <a:ea typeface="Calibri"/>
                <a:cs typeface="Calibri"/>
                <a:sym typeface="Calibri"/>
              </a:rPr>
              <a:t> </a:t>
            </a:r>
            <a:endParaRPr>
              <a:latin typeface="Calibri"/>
              <a:ea typeface="Calibri"/>
              <a:cs typeface="Calibri"/>
              <a:sym typeface="Calibri"/>
            </a:endParaRPr>
          </a:p>
        </p:txBody>
      </p:sp>
      <p:pic>
        <p:nvPicPr>
          <p:cNvPr id="116" name="Google Shape;116;p2" descr="Tikalon Blog by Dev Gualtieri"/>
          <p:cNvPicPr preferRelativeResize="0"/>
          <p:nvPr/>
        </p:nvPicPr>
        <p:blipFill rotWithShape="1">
          <a:blip r:embed="rId7">
            <a:alphaModFix/>
          </a:blip>
          <a:srcRect/>
          <a:stretch/>
        </p:blipFill>
        <p:spPr>
          <a:xfrm>
            <a:off x="1844637" y="3091651"/>
            <a:ext cx="1793789" cy="11531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p:cNvPicPr preferRelativeResize="0"/>
          <p:nvPr/>
        </p:nvPicPr>
        <p:blipFill rotWithShape="1">
          <a:blip r:embed="rId3">
            <a:alphaModFix/>
          </a:blip>
          <a:srcRect/>
          <a:stretch/>
        </p:blipFill>
        <p:spPr>
          <a:xfrm>
            <a:off x="6703600" y="806600"/>
            <a:ext cx="3626400" cy="2844814"/>
          </a:xfrm>
          <a:prstGeom prst="rect">
            <a:avLst/>
          </a:prstGeom>
          <a:noFill/>
          <a:ln>
            <a:noFill/>
          </a:ln>
        </p:spPr>
      </p:pic>
      <p:sp>
        <p:nvSpPr>
          <p:cNvPr id="122" name="Google Shape;122;p4"/>
          <p:cNvSpPr txBox="1">
            <a:spLocks noGrp="1"/>
          </p:cNvSpPr>
          <p:nvPr>
            <p:ph type="title"/>
          </p:nvPr>
        </p:nvSpPr>
        <p:spPr>
          <a:xfrm>
            <a:off x="2305050" y="80962"/>
            <a:ext cx="7620000" cy="4224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t>2024: ru</a:t>
            </a:r>
            <a:r>
              <a:rPr lang="en-US" sz="2800">
                <a:solidFill>
                  <a:schemeClr val="dk1"/>
                </a:solidFill>
              </a:rPr>
              <a:t>n </a:t>
            </a:r>
            <a:r>
              <a:rPr lang="en-US" sz="2800"/>
              <a:t>di fisica</a:t>
            </a:r>
            <a:endParaRPr/>
          </a:p>
        </p:txBody>
      </p:sp>
      <p:sp>
        <p:nvSpPr>
          <p:cNvPr id="123" name="Google Shape;123;p4"/>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21</a:t>
            </a:fld>
            <a:endParaRPr/>
          </a:p>
        </p:txBody>
      </p:sp>
      <p:cxnSp>
        <p:nvCxnSpPr>
          <p:cNvPr id="124" name="Google Shape;124;p4"/>
          <p:cNvCxnSpPr/>
          <p:nvPr/>
        </p:nvCxnSpPr>
        <p:spPr>
          <a:xfrm rot="10800000">
            <a:off x="8156725" y="2422400"/>
            <a:ext cx="121800" cy="1641600"/>
          </a:xfrm>
          <a:prstGeom prst="straightConnector1">
            <a:avLst/>
          </a:prstGeom>
          <a:noFill/>
          <a:ln w="28575" cap="flat" cmpd="sng">
            <a:solidFill>
              <a:srgbClr val="FF0000"/>
            </a:solidFill>
            <a:prstDash val="solid"/>
            <a:round/>
            <a:headEnd type="none" w="sm" len="sm"/>
            <a:tailEnd type="triangle" w="med" len="med"/>
          </a:ln>
        </p:spPr>
      </p:cxnSp>
      <p:sp>
        <p:nvSpPr>
          <p:cNvPr id="125" name="Google Shape;125;p4"/>
          <p:cNvSpPr txBox="1"/>
          <p:nvPr/>
        </p:nvSpPr>
        <p:spPr>
          <a:xfrm>
            <a:off x="7970800" y="4064000"/>
            <a:ext cx="1701600" cy="431100"/>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600" b="1">
                <a:solidFill>
                  <a:srgbClr val="FF0000"/>
                </a:solidFill>
                <a:latin typeface="Calibri"/>
                <a:ea typeface="Calibri"/>
                <a:cs typeface="Calibri"/>
                <a:sym typeface="Calibri"/>
              </a:rPr>
              <a:t>Laser</a:t>
            </a:r>
            <a:endParaRPr sz="1600" b="1">
              <a:solidFill>
                <a:srgbClr val="FF0000"/>
              </a:solidFill>
              <a:latin typeface="Arial"/>
              <a:ea typeface="Arial"/>
              <a:cs typeface="Arial"/>
              <a:sym typeface="Arial"/>
            </a:endParaRPr>
          </a:p>
        </p:txBody>
      </p:sp>
      <p:sp>
        <p:nvSpPr>
          <p:cNvPr id="126" name="Google Shape;126;p4"/>
          <p:cNvSpPr txBox="1"/>
          <p:nvPr/>
        </p:nvSpPr>
        <p:spPr>
          <a:xfrm>
            <a:off x="8908800" y="3800600"/>
            <a:ext cx="1701600" cy="431100"/>
          </a:xfrm>
          <a:prstGeom prst="rect">
            <a:avLst/>
          </a:prstGeom>
          <a:noFill/>
          <a:ln>
            <a:noFill/>
          </a:ln>
        </p:spPr>
        <p:txBody>
          <a:bodyPr spcFirstLastPara="1" wrap="square" lIns="91425" tIns="91425" rIns="91425" bIns="91425" anchor="t" anchorCtr="0">
            <a:spAutoFit/>
          </a:bodyPr>
          <a:lstStyle/>
          <a:p>
            <a:pPr>
              <a:buClr>
                <a:srgbClr val="000000"/>
              </a:buClr>
              <a:buSzPts val="1400"/>
            </a:pPr>
            <a:r>
              <a:rPr lang="en-US" sz="1600" b="1">
                <a:solidFill>
                  <a:srgbClr val="FF0000"/>
                </a:solidFill>
                <a:latin typeface="Calibri"/>
                <a:ea typeface="Calibri"/>
                <a:cs typeface="Calibri"/>
                <a:sym typeface="Calibri"/>
              </a:rPr>
              <a:t>Target e rivelatori</a:t>
            </a:r>
            <a:endParaRPr sz="1600" b="1">
              <a:solidFill>
                <a:srgbClr val="FF0000"/>
              </a:solidFill>
              <a:latin typeface="Arial"/>
              <a:ea typeface="Arial"/>
              <a:cs typeface="Arial"/>
              <a:sym typeface="Arial"/>
            </a:endParaRPr>
          </a:p>
        </p:txBody>
      </p:sp>
      <p:cxnSp>
        <p:nvCxnSpPr>
          <p:cNvPr id="127" name="Google Shape;127;p4"/>
          <p:cNvCxnSpPr/>
          <p:nvPr/>
        </p:nvCxnSpPr>
        <p:spPr>
          <a:xfrm rot="10800000">
            <a:off x="8651850" y="1834700"/>
            <a:ext cx="1451700" cy="1965900"/>
          </a:xfrm>
          <a:prstGeom prst="straightConnector1">
            <a:avLst/>
          </a:prstGeom>
          <a:noFill/>
          <a:ln w="28575" cap="flat" cmpd="sng">
            <a:solidFill>
              <a:srgbClr val="FF0000"/>
            </a:solidFill>
            <a:prstDash val="solid"/>
            <a:round/>
            <a:headEnd type="none" w="sm" len="sm"/>
            <a:tailEnd type="triangle" w="med" len="med"/>
          </a:ln>
        </p:spPr>
      </p:cxnSp>
      <p:sp>
        <p:nvSpPr>
          <p:cNvPr id="128" name="Google Shape;128;p4"/>
          <p:cNvSpPr txBox="1"/>
          <p:nvPr/>
        </p:nvSpPr>
        <p:spPr>
          <a:xfrm>
            <a:off x="1771650" y="593250"/>
            <a:ext cx="4654500" cy="3939510"/>
          </a:xfrm>
          <a:prstGeom prst="rect">
            <a:avLst/>
          </a:prstGeom>
          <a:noFill/>
          <a:ln>
            <a:noFill/>
          </a:ln>
        </p:spPr>
        <p:txBody>
          <a:bodyPr spcFirstLastPara="1" wrap="square" lIns="91425" tIns="91425" rIns="91425" bIns="91425" anchor="t" anchorCtr="0">
            <a:spAutoFit/>
          </a:bodyPr>
          <a:lstStyle/>
          <a:p>
            <a:pPr algn="just"/>
            <a:r>
              <a:rPr lang="en-US" sz="1300">
                <a:solidFill>
                  <a:srgbClr val="595959"/>
                </a:solidFill>
              </a:rPr>
              <a:t>Beam time presso ISIS Neutron and Muon Source assegnato a partire da Luglio 2023 per il commissioning di:</a:t>
            </a:r>
            <a:endParaRPr sz="1300" b="1">
              <a:solidFill>
                <a:srgbClr val="595959"/>
              </a:solidFill>
            </a:endParaRPr>
          </a:p>
          <a:p>
            <a:pPr algn="just"/>
            <a:endParaRPr sz="1300" b="1">
              <a:solidFill>
                <a:srgbClr val="595959"/>
              </a:solidFill>
            </a:endParaRPr>
          </a:p>
          <a:p>
            <a:pPr marL="457200" indent="-311150" algn="just">
              <a:buClr>
                <a:srgbClr val="FF3737"/>
              </a:buClr>
              <a:buSzPts val="1300"/>
              <a:buChar char="●"/>
            </a:pPr>
            <a:r>
              <a:rPr lang="en-US" sz="1300">
                <a:solidFill>
                  <a:srgbClr val="595959"/>
                </a:solidFill>
              </a:rPr>
              <a:t>fascio</a:t>
            </a:r>
            <a:endParaRPr sz="1300">
              <a:solidFill>
                <a:srgbClr val="595959"/>
              </a:solidFill>
            </a:endParaRPr>
          </a:p>
          <a:p>
            <a:pPr marL="457200" indent="-311150" algn="just">
              <a:buClr>
                <a:srgbClr val="FF3737"/>
              </a:buClr>
              <a:buSzPts val="1300"/>
              <a:buChar char="●"/>
            </a:pPr>
            <a:r>
              <a:rPr lang="en-US" sz="1300">
                <a:solidFill>
                  <a:srgbClr val="595959"/>
                </a:solidFill>
              </a:rPr>
              <a:t>bersaglio criogenico</a:t>
            </a:r>
            <a:endParaRPr sz="1300">
              <a:solidFill>
                <a:srgbClr val="595959"/>
              </a:solidFill>
            </a:endParaRPr>
          </a:p>
          <a:p>
            <a:pPr marL="457200" indent="-311150" algn="just">
              <a:buClr>
                <a:srgbClr val="FF3737"/>
              </a:buClr>
              <a:buSzPts val="1300"/>
              <a:buChar char="●"/>
            </a:pPr>
            <a:r>
              <a:rPr lang="en-US" sz="1300">
                <a:solidFill>
                  <a:srgbClr val="595959"/>
                </a:solidFill>
              </a:rPr>
              <a:t>sistema laser</a:t>
            </a:r>
            <a:endParaRPr sz="1300">
              <a:solidFill>
                <a:srgbClr val="595959"/>
              </a:solidFill>
            </a:endParaRPr>
          </a:p>
          <a:p>
            <a:pPr marL="457200" indent="-311150" algn="just">
              <a:buClr>
                <a:srgbClr val="FF3737"/>
              </a:buClr>
              <a:buSzPts val="1300"/>
              <a:buChar char="●"/>
            </a:pPr>
            <a:r>
              <a:rPr lang="en-US" sz="1300">
                <a:solidFill>
                  <a:srgbClr val="595959"/>
                </a:solidFill>
              </a:rPr>
              <a:t>rivelatori a raggi X</a:t>
            </a:r>
            <a:endParaRPr sz="1300">
              <a:solidFill>
                <a:srgbClr val="595959"/>
              </a:solidFill>
            </a:endParaRPr>
          </a:p>
          <a:p>
            <a:pPr marL="457200" indent="-311150" algn="just">
              <a:buClr>
                <a:srgbClr val="FF3737"/>
              </a:buClr>
              <a:buSzPts val="1300"/>
              <a:buChar char="●"/>
            </a:pPr>
            <a:r>
              <a:rPr lang="en-US" sz="1300">
                <a:solidFill>
                  <a:srgbClr val="595959"/>
                </a:solidFill>
              </a:rPr>
              <a:t>DAQ</a:t>
            </a:r>
            <a:endParaRPr sz="1300">
              <a:solidFill>
                <a:srgbClr val="595959"/>
              </a:solidFill>
            </a:endParaRPr>
          </a:p>
          <a:p>
            <a:pPr algn="just"/>
            <a:endParaRPr sz="1300">
              <a:solidFill>
                <a:srgbClr val="595959"/>
              </a:solidFill>
            </a:endParaRPr>
          </a:p>
          <a:p>
            <a:pPr algn="just"/>
            <a:r>
              <a:rPr lang="en-US" sz="1300">
                <a:solidFill>
                  <a:srgbClr val="595959"/>
                </a:solidFill>
              </a:rPr>
              <a:t>Finora quattro run di fisica, due nel 2024:</a:t>
            </a:r>
            <a:endParaRPr sz="1300">
              <a:solidFill>
                <a:srgbClr val="595959"/>
              </a:solidFill>
            </a:endParaRPr>
          </a:p>
          <a:p>
            <a:pPr algn="just"/>
            <a:endParaRPr sz="1300">
              <a:solidFill>
                <a:srgbClr val="595959"/>
              </a:solidFill>
            </a:endParaRPr>
          </a:p>
          <a:p>
            <a:pPr marL="457200" indent="-311150" algn="just">
              <a:buClr>
                <a:srgbClr val="FF3737"/>
              </a:buClr>
              <a:buSzPts val="1300"/>
              <a:buChar char="●"/>
            </a:pPr>
            <a:r>
              <a:rPr lang="en-US" sz="1300">
                <a:solidFill>
                  <a:srgbClr val="595959"/>
                </a:solidFill>
              </a:rPr>
              <a:t>Ottobre 2023</a:t>
            </a:r>
            <a:endParaRPr sz="1300">
              <a:solidFill>
                <a:srgbClr val="595959"/>
              </a:solidFill>
            </a:endParaRPr>
          </a:p>
          <a:p>
            <a:pPr marL="457200" indent="-311150" algn="just">
              <a:buClr>
                <a:srgbClr val="FF3737"/>
              </a:buClr>
              <a:buSzPts val="1300"/>
              <a:buChar char="●"/>
            </a:pPr>
            <a:r>
              <a:rPr lang="en-US" sz="1300">
                <a:solidFill>
                  <a:srgbClr val="595959"/>
                </a:solidFill>
              </a:rPr>
              <a:t>Dicembre 2023</a:t>
            </a:r>
            <a:endParaRPr sz="1300">
              <a:solidFill>
                <a:srgbClr val="595959"/>
              </a:solidFill>
            </a:endParaRPr>
          </a:p>
          <a:p>
            <a:pPr marL="457200" indent="-311150" algn="just">
              <a:buClr>
                <a:srgbClr val="FF3737"/>
              </a:buClr>
              <a:buSzPts val="1300"/>
              <a:buChar char="●"/>
            </a:pPr>
            <a:r>
              <a:rPr lang="en-US" sz="1300">
                <a:solidFill>
                  <a:srgbClr val="595959"/>
                </a:solidFill>
              </a:rPr>
              <a:t>Luglio 2024</a:t>
            </a:r>
            <a:endParaRPr sz="1300">
              <a:solidFill>
                <a:srgbClr val="595959"/>
              </a:solidFill>
            </a:endParaRPr>
          </a:p>
          <a:p>
            <a:pPr marL="457200" indent="-311150" algn="just">
              <a:buClr>
                <a:srgbClr val="FF3737"/>
              </a:buClr>
              <a:buSzPts val="1300"/>
              <a:buChar char="●"/>
            </a:pPr>
            <a:r>
              <a:rPr lang="en-US" sz="1300">
                <a:solidFill>
                  <a:srgbClr val="595959"/>
                </a:solidFill>
              </a:rPr>
              <a:t>Ottobre 2024</a:t>
            </a:r>
            <a:endParaRPr sz="1300">
              <a:solidFill>
                <a:srgbClr val="595959"/>
              </a:solidFill>
            </a:endParaRPr>
          </a:p>
          <a:p>
            <a:pPr algn="just"/>
            <a:endParaRPr sz="1300">
              <a:solidFill>
                <a:srgbClr val="595959"/>
              </a:solidFill>
            </a:endParaRPr>
          </a:p>
          <a:p>
            <a:pPr algn="just"/>
            <a:r>
              <a:rPr lang="en-US" sz="1300" b="1">
                <a:solidFill>
                  <a:srgbClr val="595959"/>
                </a:solidFill>
              </a:rPr>
              <a:t>Totale: 39 giorni di data taking e 29 lunghezze d’onda (</a:t>
            </a:r>
            <a:r>
              <a:rPr lang="en-US" b="1">
                <a:solidFill>
                  <a:srgbClr val="FF3737"/>
                </a:solidFill>
              </a:rPr>
              <a:t>da 6788.400 𝜇m to 6789.050 𝜇m</a:t>
            </a:r>
            <a:r>
              <a:rPr lang="en-US">
                <a:solidFill>
                  <a:srgbClr val="595959"/>
                </a:solidFill>
              </a:rPr>
              <a:t>)</a:t>
            </a:r>
            <a:r>
              <a:rPr lang="en-US" sz="1300" b="1">
                <a:solidFill>
                  <a:srgbClr val="595959"/>
                </a:solidFill>
              </a:rPr>
              <a:t>!</a:t>
            </a:r>
            <a:endParaRPr sz="1300" b="1">
              <a:solidFill>
                <a:srgbClr val="595959"/>
              </a:solidFill>
            </a:endParaRPr>
          </a:p>
        </p:txBody>
      </p:sp>
      <p:pic>
        <p:nvPicPr>
          <p:cNvPr id="129" name="Google Shape;129;p4"/>
          <p:cNvPicPr preferRelativeResize="0"/>
          <p:nvPr/>
        </p:nvPicPr>
        <p:blipFill>
          <a:blip r:embed="rId4">
            <a:alphaModFix/>
          </a:blip>
          <a:stretch>
            <a:fillRect/>
          </a:stretch>
        </p:blipFill>
        <p:spPr>
          <a:xfrm>
            <a:off x="6206075" y="4316075"/>
            <a:ext cx="3843400" cy="2582274"/>
          </a:xfrm>
          <a:prstGeom prst="rect">
            <a:avLst/>
          </a:prstGeom>
          <a:noFill/>
          <a:ln>
            <a:noFill/>
          </a:ln>
        </p:spPr>
      </p:pic>
      <p:pic>
        <p:nvPicPr>
          <p:cNvPr id="130" name="Google Shape;130;p4"/>
          <p:cNvPicPr preferRelativeResize="0"/>
          <p:nvPr/>
        </p:nvPicPr>
        <p:blipFill>
          <a:blip r:embed="rId5">
            <a:alphaModFix/>
          </a:blip>
          <a:stretch>
            <a:fillRect/>
          </a:stretch>
        </p:blipFill>
        <p:spPr>
          <a:xfrm>
            <a:off x="2573875" y="4420900"/>
            <a:ext cx="3268126" cy="22897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g3617a0b2d44_0_23" title="plotene_RAL202405_repro2_batch05_ndet300_LaBr-MIB_1000ns_1600ns_mode5.png"/>
          <p:cNvPicPr preferRelativeResize="0"/>
          <p:nvPr/>
        </p:nvPicPr>
        <p:blipFill rotWithShape="1">
          <a:blip r:embed="rId3">
            <a:alphaModFix/>
          </a:blip>
          <a:srcRect/>
          <a:stretch/>
        </p:blipFill>
        <p:spPr>
          <a:xfrm>
            <a:off x="6726926" y="4051688"/>
            <a:ext cx="3351375" cy="2220063"/>
          </a:xfrm>
          <a:prstGeom prst="rect">
            <a:avLst/>
          </a:prstGeom>
          <a:noFill/>
          <a:ln>
            <a:noFill/>
          </a:ln>
        </p:spPr>
      </p:pic>
      <p:sp>
        <p:nvSpPr>
          <p:cNvPr id="136" name="Google Shape;136;g3617a0b2d44_0_23"/>
          <p:cNvSpPr txBox="1">
            <a:spLocks noGrp="1"/>
          </p:cNvSpPr>
          <p:nvPr>
            <p:ph type="title"/>
          </p:nvPr>
        </p:nvSpPr>
        <p:spPr>
          <a:xfrm>
            <a:off x="2305050" y="80962"/>
            <a:ext cx="7620000" cy="4224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t>2024: performance</a:t>
            </a:r>
            <a:endParaRPr/>
          </a:p>
        </p:txBody>
      </p:sp>
      <p:sp>
        <p:nvSpPr>
          <p:cNvPr id="137" name="Google Shape;137;g3617a0b2d44_0_23"/>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22</a:t>
            </a:fld>
            <a:endParaRPr/>
          </a:p>
        </p:txBody>
      </p:sp>
      <p:pic>
        <p:nvPicPr>
          <p:cNvPr id="138" name="Google Shape;138;g3617a0b2d44_0_23"/>
          <p:cNvPicPr preferRelativeResize="0"/>
          <p:nvPr/>
        </p:nvPicPr>
        <p:blipFill>
          <a:blip r:embed="rId4">
            <a:alphaModFix/>
          </a:blip>
          <a:stretch>
            <a:fillRect/>
          </a:stretch>
        </p:blipFill>
        <p:spPr>
          <a:xfrm>
            <a:off x="2023525" y="571826"/>
            <a:ext cx="3690162" cy="2467725"/>
          </a:xfrm>
          <a:prstGeom prst="rect">
            <a:avLst/>
          </a:prstGeom>
          <a:noFill/>
          <a:ln>
            <a:noFill/>
          </a:ln>
        </p:spPr>
      </p:pic>
      <p:pic>
        <p:nvPicPr>
          <p:cNvPr id="139" name="Google Shape;139;g3617a0b2d44_0_23" title="plotene_RAL202405_repro2_batch05_ndet300_LaBr-MIB_bsys0_1000ns_1600ns.png"/>
          <p:cNvPicPr preferRelativeResize="0"/>
          <p:nvPr/>
        </p:nvPicPr>
        <p:blipFill rotWithShape="1">
          <a:blip r:embed="rId5">
            <a:alphaModFix/>
          </a:blip>
          <a:srcRect t="199" b="199"/>
          <a:stretch/>
        </p:blipFill>
        <p:spPr>
          <a:xfrm>
            <a:off x="6606450" y="763300"/>
            <a:ext cx="3351368" cy="2276250"/>
          </a:xfrm>
          <a:prstGeom prst="rect">
            <a:avLst/>
          </a:prstGeom>
          <a:noFill/>
          <a:ln>
            <a:noFill/>
          </a:ln>
        </p:spPr>
      </p:pic>
      <p:sp>
        <p:nvSpPr>
          <p:cNvPr id="140" name="Google Shape;140;g3617a0b2d44_0_23"/>
          <p:cNvSpPr txBox="1"/>
          <p:nvPr/>
        </p:nvSpPr>
        <p:spPr>
          <a:xfrm>
            <a:off x="1803400" y="3039550"/>
            <a:ext cx="4876800" cy="461700"/>
          </a:xfrm>
          <a:prstGeom prst="rect">
            <a:avLst/>
          </a:prstGeom>
          <a:noFill/>
          <a:ln>
            <a:noFill/>
          </a:ln>
        </p:spPr>
        <p:txBody>
          <a:bodyPr spcFirstLastPara="1" wrap="square" lIns="91425" tIns="91425" rIns="91425" bIns="91425" anchor="t" anchorCtr="0">
            <a:spAutoFit/>
          </a:bodyPr>
          <a:lstStyle/>
          <a:p>
            <a:r>
              <a:rPr lang="en-US">
                <a:solidFill>
                  <a:schemeClr val="dk1"/>
                </a:solidFill>
                <a:latin typeface="Calibri"/>
                <a:ea typeface="Calibri"/>
                <a:cs typeface="Calibri"/>
                <a:sym typeface="Calibri"/>
              </a:rPr>
              <a:t>Energia laser: 3 mJ! Record per MIR @ 6.8 um</a:t>
            </a:r>
            <a:endParaRPr>
              <a:solidFill>
                <a:schemeClr val="dk1"/>
              </a:solidFill>
              <a:latin typeface="Calibri"/>
              <a:ea typeface="Calibri"/>
              <a:cs typeface="Calibri"/>
              <a:sym typeface="Calibri"/>
            </a:endParaRPr>
          </a:p>
        </p:txBody>
      </p:sp>
      <p:sp>
        <p:nvSpPr>
          <p:cNvPr id="141" name="Google Shape;141;g3617a0b2d44_0_23"/>
          <p:cNvSpPr txBox="1"/>
          <p:nvPr/>
        </p:nvSpPr>
        <p:spPr>
          <a:xfrm>
            <a:off x="6510875" y="3039550"/>
            <a:ext cx="4083000" cy="1015800"/>
          </a:xfrm>
          <a:prstGeom prst="rect">
            <a:avLst/>
          </a:prstGeom>
          <a:noFill/>
          <a:ln>
            <a:noFill/>
          </a:ln>
        </p:spPr>
        <p:txBody>
          <a:bodyPr spcFirstLastPara="1" wrap="square" lIns="91425" tIns="91425" rIns="91425" bIns="91425" anchor="t" anchorCtr="0">
            <a:spAutoFit/>
          </a:bodyPr>
          <a:lstStyle/>
          <a:p>
            <a:r>
              <a:rPr lang="en-US">
                <a:solidFill>
                  <a:schemeClr val="dk1"/>
                </a:solidFill>
                <a:latin typeface="Calibri"/>
                <a:ea typeface="Calibri"/>
                <a:cs typeface="Calibri"/>
                <a:sym typeface="Calibri"/>
              </a:rPr>
              <a:t>Spettro dei raggi-X ritardati dell’ossigeno muonico -&gt; trasferimento muone stimolato dal laser MIR.</a:t>
            </a:r>
            <a:endParaRPr>
              <a:solidFill>
                <a:schemeClr val="dk1"/>
              </a:solidFill>
              <a:latin typeface="Calibri"/>
              <a:ea typeface="Calibri"/>
              <a:cs typeface="Calibri"/>
              <a:sym typeface="Calibri"/>
            </a:endParaRPr>
          </a:p>
        </p:txBody>
      </p:sp>
      <p:pic>
        <p:nvPicPr>
          <p:cNvPr id="142" name="Google Shape;142;g3617a0b2d44_0_23" title="plotsignal_RAL202305_RAL202405_repro2_nset0_ndet300_LaBr-MIB.png"/>
          <p:cNvPicPr preferRelativeResize="0"/>
          <p:nvPr/>
        </p:nvPicPr>
        <p:blipFill>
          <a:blip r:embed="rId6">
            <a:alphaModFix/>
          </a:blip>
          <a:stretch>
            <a:fillRect/>
          </a:stretch>
        </p:blipFill>
        <p:spPr>
          <a:xfrm>
            <a:off x="3381375" y="4042690"/>
            <a:ext cx="3292100" cy="2245035"/>
          </a:xfrm>
          <a:prstGeom prst="rect">
            <a:avLst/>
          </a:prstGeom>
          <a:noFill/>
          <a:ln>
            <a:noFill/>
          </a:ln>
        </p:spPr>
      </p:pic>
      <p:sp>
        <p:nvSpPr>
          <p:cNvPr id="143" name="Google Shape;143;g3617a0b2d44_0_23"/>
          <p:cNvSpPr txBox="1"/>
          <p:nvPr/>
        </p:nvSpPr>
        <p:spPr>
          <a:xfrm>
            <a:off x="1693525" y="4979051"/>
            <a:ext cx="1777800" cy="738633"/>
          </a:xfrm>
          <a:prstGeom prst="rect">
            <a:avLst/>
          </a:prstGeom>
          <a:noFill/>
          <a:ln w="19050" cap="flat" cmpd="sng">
            <a:solidFill>
              <a:srgbClr val="00FF00"/>
            </a:solidFill>
            <a:prstDash val="solid"/>
            <a:round/>
            <a:headEnd type="none" w="sm" len="sm"/>
            <a:tailEnd type="none" w="sm" len="sm"/>
          </a:ln>
        </p:spPr>
        <p:txBody>
          <a:bodyPr spcFirstLastPara="1" wrap="square" lIns="91425" tIns="91425" rIns="91425" bIns="91425" anchor="t" anchorCtr="0">
            <a:spAutoFit/>
          </a:bodyPr>
          <a:lstStyle/>
          <a:p>
            <a:pPr algn="just"/>
            <a:r>
              <a:rPr lang="en-US" sz="1200" i="1"/>
              <a:t>Segnale atteso per un eccesso del 3% di raggi X dell’Ossigeno muonico</a:t>
            </a:r>
            <a:endParaRPr sz="1200" i="1"/>
          </a:p>
        </p:txBody>
      </p:sp>
      <p:cxnSp>
        <p:nvCxnSpPr>
          <p:cNvPr id="144" name="Google Shape;144;g3617a0b2d44_0_23"/>
          <p:cNvCxnSpPr>
            <a:stCxn id="143" idx="3"/>
          </p:cNvCxnSpPr>
          <p:nvPr/>
        </p:nvCxnSpPr>
        <p:spPr>
          <a:xfrm flipV="1">
            <a:off x="3471325" y="4931351"/>
            <a:ext cx="871200" cy="417017"/>
          </a:xfrm>
          <a:prstGeom prst="straightConnector1">
            <a:avLst/>
          </a:prstGeom>
          <a:noFill/>
          <a:ln w="19050" cap="flat" cmpd="sng">
            <a:solidFill>
              <a:srgbClr val="00FF00"/>
            </a:solidFill>
            <a:prstDash val="solid"/>
            <a:round/>
            <a:headEnd type="none" w="med" len="med"/>
            <a:tailEnd type="triangle" w="med" len="med"/>
          </a:ln>
        </p:spPr>
      </p:cxnSp>
      <p:sp>
        <p:nvSpPr>
          <p:cNvPr id="145" name="Google Shape;145;g3617a0b2d44_0_23"/>
          <p:cNvSpPr txBox="1"/>
          <p:nvPr/>
        </p:nvSpPr>
        <p:spPr>
          <a:xfrm>
            <a:off x="1955800" y="6316150"/>
            <a:ext cx="8122500" cy="461700"/>
          </a:xfrm>
          <a:prstGeom prst="rect">
            <a:avLst/>
          </a:prstGeom>
          <a:noFill/>
          <a:ln>
            <a:noFill/>
          </a:ln>
        </p:spPr>
        <p:txBody>
          <a:bodyPr spcFirstLastPara="1" wrap="square" lIns="91425" tIns="91425" rIns="91425" bIns="91425" anchor="t" anchorCtr="0">
            <a:spAutoFit/>
          </a:bodyPr>
          <a:lstStyle/>
          <a:p>
            <a:r>
              <a:rPr lang="en-US">
                <a:solidFill>
                  <a:schemeClr val="dk1"/>
                </a:solidFill>
                <a:latin typeface="Calibri"/>
                <a:ea typeface="Calibri"/>
                <a:cs typeface="Calibri"/>
                <a:sym typeface="Calibri"/>
              </a:rPr>
              <a:t>Primo test della catena di analisi: confronto tra dataset random (test null hypothesis)</a:t>
            </a:r>
            <a:endParaRPr>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7"/>
          <p:cNvSpPr txBox="1">
            <a:spLocks noGrp="1"/>
          </p:cNvSpPr>
          <p:nvPr>
            <p:ph type="title"/>
          </p:nvPr>
        </p:nvSpPr>
        <p:spPr>
          <a:xfrm>
            <a:off x="1816025" y="115875"/>
            <a:ext cx="8661000" cy="493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600">
                <a:solidFill>
                  <a:schemeClr val="dk1"/>
                </a:solidFill>
              </a:rPr>
              <a:t>Attività FAMU-P</a:t>
            </a:r>
            <a:r>
              <a:rPr lang="en-US" sz="2600"/>
              <a:t>avia 2024</a:t>
            </a:r>
            <a:endParaRPr sz="4200"/>
          </a:p>
        </p:txBody>
      </p:sp>
      <p:sp>
        <p:nvSpPr>
          <p:cNvPr id="151" name="Google Shape;151;p7"/>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23</a:t>
            </a:fld>
            <a:endParaRPr/>
          </a:p>
        </p:txBody>
      </p:sp>
      <p:sp>
        <p:nvSpPr>
          <p:cNvPr id="152" name="Google Shape;152;p7"/>
          <p:cNvSpPr txBox="1"/>
          <p:nvPr/>
        </p:nvSpPr>
        <p:spPr>
          <a:xfrm>
            <a:off x="1754125" y="804950"/>
            <a:ext cx="8661000" cy="738900"/>
          </a:xfrm>
          <a:prstGeom prst="rect">
            <a:avLst/>
          </a:prstGeom>
          <a:noFill/>
          <a:ln>
            <a:noFill/>
          </a:ln>
        </p:spPr>
        <p:txBody>
          <a:bodyPr spcFirstLastPara="1" wrap="square" lIns="91425" tIns="91425" rIns="91425" bIns="91425" anchor="t" anchorCtr="0">
            <a:spAutoFit/>
          </a:bodyPr>
          <a:lstStyle/>
          <a:p>
            <a:pPr marL="457200" indent="-342900" algn="just">
              <a:buClr>
                <a:srgbClr val="FF0000"/>
              </a:buClr>
              <a:buSzPts val="1800"/>
              <a:buFont typeface="Calibri"/>
              <a:buChar char="●"/>
            </a:pPr>
            <a:r>
              <a:rPr lang="en-US">
                <a:latin typeface="Calibri"/>
                <a:ea typeface="Calibri"/>
                <a:cs typeface="Calibri"/>
                <a:sym typeface="Calibri"/>
              </a:rPr>
              <a:t>Tesi PhD di R. Rossini: implementazione di un metodo per utilizzare il monitor di fascio di FAMU come misuratore di flusso dei muoni del fascio di ISIS.</a:t>
            </a:r>
            <a:endParaRPr>
              <a:solidFill>
                <a:srgbClr val="000000"/>
              </a:solidFill>
              <a:latin typeface="Calibri"/>
              <a:ea typeface="Calibri"/>
              <a:cs typeface="Calibri"/>
              <a:sym typeface="Calibri"/>
            </a:endParaRPr>
          </a:p>
        </p:txBody>
      </p:sp>
      <p:grpSp>
        <p:nvGrpSpPr>
          <p:cNvPr id="153" name="Google Shape;153;p7"/>
          <p:cNvGrpSpPr/>
          <p:nvPr/>
        </p:nvGrpSpPr>
        <p:grpSpPr>
          <a:xfrm>
            <a:off x="1869474" y="1739125"/>
            <a:ext cx="4310595" cy="1845643"/>
            <a:chOff x="889819" y="203298"/>
            <a:chExt cx="5172300" cy="2301300"/>
          </a:xfrm>
        </p:grpSpPr>
        <p:sp>
          <p:nvSpPr>
            <p:cNvPr id="154" name="Google Shape;154;p7"/>
            <p:cNvSpPr/>
            <p:nvPr/>
          </p:nvSpPr>
          <p:spPr>
            <a:xfrm>
              <a:off x="889819" y="203298"/>
              <a:ext cx="5172300" cy="2301300"/>
            </a:xfrm>
            <a:prstGeom prst="rect">
              <a:avLst/>
            </a:prstGeom>
            <a:solidFill>
              <a:srgbClr val="EEEEEE"/>
            </a:solidFill>
            <a:ln w="25400" cap="flat" cmpd="sng">
              <a:solidFill>
                <a:srgbClr val="1B3867"/>
              </a:solidFill>
              <a:prstDash val="solid"/>
              <a:round/>
              <a:headEnd type="none" w="sm" len="sm"/>
              <a:tailEnd type="none" w="sm" len="sm"/>
            </a:ln>
          </p:spPr>
          <p:txBody>
            <a:bodyPr spcFirstLastPara="1" wrap="square" lIns="91425" tIns="45700" rIns="91425" bIns="45700" anchor="ctr" anchorCtr="0">
              <a:noAutofit/>
            </a:bodyPr>
            <a:lstStyle/>
            <a:p>
              <a:pPr algn="ctr"/>
              <a:endParaRPr sz="1400">
                <a:solidFill>
                  <a:srgbClr val="FFFFFF"/>
                </a:solidFill>
                <a:latin typeface="Arial"/>
                <a:ea typeface="Arial"/>
                <a:cs typeface="Arial"/>
                <a:sym typeface="Arial"/>
              </a:endParaRPr>
            </a:p>
          </p:txBody>
        </p:sp>
        <p:pic>
          <p:nvPicPr>
            <p:cNvPr id="155" name="Google Shape;155;p7"/>
            <p:cNvPicPr preferRelativeResize="0"/>
            <p:nvPr/>
          </p:nvPicPr>
          <p:blipFill rotWithShape="1">
            <a:blip r:embed="rId3">
              <a:alphaModFix/>
            </a:blip>
            <a:srcRect/>
            <a:stretch/>
          </p:blipFill>
          <p:spPr>
            <a:xfrm>
              <a:off x="941307" y="223749"/>
              <a:ext cx="3112234" cy="270902"/>
            </a:xfrm>
            <a:prstGeom prst="rect">
              <a:avLst/>
            </a:prstGeom>
            <a:noFill/>
            <a:ln>
              <a:noFill/>
            </a:ln>
          </p:spPr>
        </p:pic>
        <p:pic>
          <p:nvPicPr>
            <p:cNvPr id="156" name="Google Shape;156;p7"/>
            <p:cNvPicPr preferRelativeResize="0"/>
            <p:nvPr/>
          </p:nvPicPr>
          <p:blipFill rotWithShape="1">
            <a:blip r:embed="rId4">
              <a:alphaModFix/>
            </a:blip>
            <a:srcRect/>
            <a:stretch/>
          </p:blipFill>
          <p:spPr>
            <a:xfrm>
              <a:off x="2901354" y="497156"/>
              <a:ext cx="2987321" cy="1949606"/>
            </a:xfrm>
            <a:prstGeom prst="rect">
              <a:avLst/>
            </a:prstGeom>
            <a:noFill/>
            <a:ln>
              <a:noFill/>
            </a:ln>
          </p:spPr>
        </p:pic>
        <p:pic>
          <p:nvPicPr>
            <p:cNvPr id="157" name="Google Shape;157;p7"/>
            <p:cNvPicPr preferRelativeResize="0"/>
            <p:nvPr/>
          </p:nvPicPr>
          <p:blipFill rotWithShape="1">
            <a:blip r:embed="rId5">
              <a:alphaModFix/>
            </a:blip>
            <a:srcRect b="81710"/>
            <a:stretch/>
          </p:blipFill>
          <p:spPr>
            <a:xfrm>
              <a:off x="990038" y="817193"/>
              <a:ext cx="2077627" cy="416309"/>
            </a:xfrm>
            <a:prstGeom prst="rect">
              <a:avLst/>
            </a:prstGeom>
            <a:noFill/>
            <a:ln>
              <a:noFill/>
            </a:ln>
          </p:spPr>
        </p:pic>
        <p:pic>
          <p:nvPicPr>
            <p:cNvPr id="158" name="Google Shape;158;p7"/>
            <p:cNvPicPr preferRelativeResize="0"/>
            <p:nvPr/>
          </p:nvPicPr>
          <p:blipFill rotWithShape="1">
            <a:blip r:embed="rId5">
              <a:alphaModFix/>
            </a:blip>
            <a:srcRect l="710" t="88789" r="-709" b="-295"/>
            <a:stretch/>
          </p:blipFill>
          <p:spPr>
            <a:xfrm>
              <a:off x="990038" y="508207"/>
              <a:ext cx="2077627" cy="261906"/>
            </a:xfrm>
            <a:prstGeom prst="rect">
              <a:avLst/>
            </a:prstGeom>
            <a:noFill/>
            <a:ln>
              <a:noFill/>
            </a:ln>
          </p:spPr>
        </p:pic>
      </p:grpSp>
      <p:grpSp>
        <p:nvGrpSpPr>
          <p:cNvPr id="159" name="Google Shape;159;p7"/>
          <p:cNvGrpSpPr/>
          <p:nvPr/>
        </p:nvGrpSpPr>
        <p:grpSpPr>
          <a:xfrm>
            <a:off x="6179538" y="2483948"/>
            <a:ext cx="4310612" cy="1845720"/>
            <a:chOff x="1648881" y="1839579"/>
            <a:chExt cx="5803975" cy="2671085"/>
          </a:xfrm>
        </p:grpSpPr>
        <p:pic>
          <p:nvPicPr>
            <p:cNvPr id="160" name="Google Shape;160;p7"/>
            <p:cNvPicPr preferRelativeResize="0"/>
            <p:nvPr/>
          </p:nvPicPr>
          <p:blipFill rotWithShape="1">
            <a:blip r:embed="rId6">
              <a:alphaModFix/>
            </a:blip>
            <a:srcRect/>
            <a:stretch/>
          </p:blipFill>
          <p:spPr>
            <a:xfrm>
              <a:off x="1691143" y="1839579"/>
              <a:ext cx="5761713" cy="2671085"/>
            </a:xfrm>
            <a:prstGeom prst="rect">
              <a:avLst/>
            </a:prstGeom>
            <a:noFill/>
            <a:ln>
              <a:noFill/>
            </a:ln>
          </p:spPr>
        </p:pic>
        <p:sp>
          <p:nvSpPr>
            <p:cNvPr id="161" name="Google Shape;161;p7"/>
            <p:cNvSpPr txBox="1"/>
            <p:nvPr/>
          </p:nvSpPr>
          <p:spPr>
            <a:xfrm rot="-5400000">
              <a:off x="1421031" y="2149224"/>
              <a:ext cx="953100" cy="497400"/>
            </a:xfrm>
            <a:prstGeom prst="rect">
              <a:avLst/>
            </a:prstGeom>
            <a:noFill/>
            <a:ln>
              <a:noFill/>
            </a:ln>
          </p:spPr>
          <p:txBody>
            <a:bodyPr spcFirstLastPara="1" wrap="square" lIns="91425" tIns="45700" rIns="91425" bIns="45700" anchor="t" anchorCtr="0">
              <a:spAutoFit/>
            </a:bodyPr>
            <a:lstStyle/>
            <a:p>
              <a:pPr algn="r"/>
              <a:r>
                <a:rPr lang="en-US" sz="900">
                  <a:solidFill>
                    <a:srgbClr val="000000"/>
                  </a:solidFill>
                  <a:highlight>
                    <a:srgbClr val="F9FCF9"/>
                  </a:highlight>
                  <a:latin typeface="Arial"/>
                  <a:ea typeface="Arial"/>
                  <a:cs typeface="Arial"/>
                  <a:sym typeface="Arial"/>
                </a:rPr>
                <a:t>Muon flux [μ/s]</a:t>
              </a:r>
              <a:endParaRPr sz="900">
                <a:solidFill>
                  <a:srgbClr val="000000"/>
                </a:solidFill>
                <a:highlight>
                  <a:srgbClr val="F9FCF9"/>
                </a:highlight>
                <a:latin typeface="Arial"/>
                <a:ea typeface="Arial"/>
                <a:cs typeface="Arial"/>
                <a:sym typeface="Arial"/>
              </a:endParaRPr>
            </a:p>
          </p:txBody>
        </p:sp>
      </p:grpSp>
      <p:pic>
        <p:nvPicPr>
          <p:cNvPr id="162" name="Google Shape;162;p7"/>
          <p:cNvPicPr preferRelativeResize="0"/>
          <p:nvPr/>
        </p:nvPicPr>
        <p:blipFill rotWithShape="1">
          <a:blip r:embed="rId7">
            <a:alphaModFix/>
          </a:blip>
          <a:srcRect/>
          <a:stretch/>
        </p:blipFill>
        <p:spPr>
          <a:xfrm>
            <a:off x="7330845" y="1739115"/>
            <a:ext cx="2448492" cy="519863"/>
          </a:xfrm>
          <a:prstGeom prst="rect">
            <a:avLst/>
          </a:prstGeom>
          <a:noFill/>
          <a:ln>
            <a:noFill/>
          </a:ln>
        </p:spPr>
      </p:pic>
      <p:sp>
        <p:nvSpPr>
          <p:cNvPr id="163" name="Google Shape;163;p7"/>
          <p:cNvSpPr txBox="1"/>
          <p:nvPr/>
        </p:nvSpPr>
        <p:spPr>
          <a:xfrm>
            <a:off x="1754125" y="4767350"/>
            <a:ext cx="8661000" cy="1293000"/>
          </a:xfrm>
          <a:prstGeom prst="rect">
            <a:avLst/>
          </a:prstGeom>
          <a:noFill/>
          <a:ln>
            <a:noFill/>
          </a:ln>
        </p:spPr>
        <p:txBody>
          <a:bodyPr spcFirstLastPara="1" wrap="square" lIns="91425" tIns="91425" rIns="91425" bIns="91425" anchor="t" anchorCtr="0">
            <a:spAutoFit/>
          </a:bodyPr>
          <a:lstStyle/>
          <a:p>
            <a:pPr marL="457200" indent="-342900" algn="just">
              <a:buClr>
                <a:srgbClr val="FF0000"/>
              </a:buClr>
              <a:buSzPts val="1800"/>
              <a:buFont typeface="Calibri"/>
              <a:buChar char="●"/>
            </a:pPr>
            <a:r>
              <a:rPr lang="en-US">
                <a:latin typeface="Calibri"/>
                <a:ea typeface="Calibri"/>
                <a:cs typeface="Calibri"/>
                <a:sym typeface="Calibri"/>
              </a:rPr>
              <a:t>Partecipazione all’analisi dei dati 2023 (R. Rossini)</a:t>
            </a:r>
            <a:endParaRPr>
              <a:latin typeface="Calibri"/>
              <a:ea typeface="Calibri"/>
              <a:cs typeface="Calibri"/>
              <a:sym typeface="Calibri"/>
            </a:endParaRPr>
          </a:p>
          <a:p>
            <a:pPr marL="457200" indent="-342900" algn="just">
              <a:buClr>
                <a:srgbClr val="FF0000"/>
              </a:buClr>
              <a:buSzPts val="1800"/>
              <a:buFont typeface="Calibri"/>
              <a:buChar char="●"/>
            </a:pPr>
            <a:r>
              <a:rPr lang="en-US">
                <a:latin typeface="Calibri"/>
                <a:ea typeface="Calibri"/>
                <a:cs typeface="Calibri"/>
                <a:sym typeface="Calibri"/>
              </a:rPr>
              <a:t>Partecipazione all’installazione del setup prima dei due run 2024 (R. Rossini, M. Rossella).</a:t>
            </a:r>
            <a:endParaRPr>
              <a:latin typeface="Calibri"/>
              <a:ea typeface="Calibri"/>
              <a:cs typeface="Calibri"/>
              <a:sym typeface="Calibri"/>
            </a:endParaRPr>
          </a:p>
          <a:p>
            <a:pPr marL="457200" indent="-342900" algn="just">
              <a:buClr>
                <a:srgbClr val="FF0000"/>
              </a:buClr>
              <a:buSzPts val="1800"/>
              <a:buFont typeface="Calibri"/>
              <a:buChar char="●"/>
            </a:pPr>
            <a:r>
              <a:rPr lang="en-US">
                <a:latin typeface="Calibri"/>
                <a:ea typeface="Calibri"/>
                <a:cs typeface="Calibri"/>
                <a:sym typeface="Calibri"/>
              </a:rPr>
              <a:t>Turni di presa dati FAMU (A. Menegolli, R. Rossini, M. Rossella).</a:t>
            </a:r>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body" idx="1"/>
          </p:nvPr>
        </p:nvSpPr>
        <p:spPr>
          <a:xfrm>
            <a:off x="2011950" y="913375"/>
            <a:ext cx="8326500" cy="1600200"/>
          </a:xfrm>
          <a:prstGeom prst="rect">
            <a:avLst/>
          </a:prstGeom>
          <a:noFill/>
          <a:ln w="9525" cap="flat" cmpd="sng">
            <a:solidFill>
              <a:srgbClr val="FF0000"/>
            </a:solidFill>
            <a:prstDash val="solid"/>
            <a:round/>
            <a:headEnd type="none" w="sm" len="sm"/>
            <a:tailEnd type="none" w="sm" len="sm"/>
          </a:ln>
        </p:spPr>
        <p:txBody>
          <a:bodyPr spcFirstLastPara="1" vert="horz" wrap="square" lIns="91425" tIns="45700" rIns="91425" bIns="45700" rtlCol="0" anchor="t" anchorCtr="0">
            <a:noAutofit/>
          </a:bodyPr>
          <a:lstStyle/>
          <a:p>
            <a:pPr marL="457200" indent="-330200">
              <a:lnSpc>
                <a:spcPct val="100000"/>
              </a:lnSpc>
              <a:spcBef>
                <a:spcPts val="0"/>
              </a:spcBef>
              <a:buSzPts val="1600"/>
            </a:pPr>
            <a:r>
              <a:rPr lang="en-US" sz="1600"/>
              <a:t>42nd International Conference on High Energy Physics (ICHEP24), Praga (Repubblica Ceca), 18-24 Luglio 2024. </a:t>
            </a:r>
            <a:r>
              <a:rPr lang="en-US" sz="1600" u="sng"/>
              <a:t>Talk</a:t>
            </a:r>
            <a:r>
              <a:rPr lang="en-US" sz="1600"/>
              <a:t>: </a:t>
            </a:r>
            <a:r>
              <a:rPr lang="en-US" sz="1600" b="1"/>
              <a:t>R. Rossini</a:t>
            </a:r>
            <a:r>
              <a:rPr lang="en-US" sz="1600"/>
              <a:t> for the FAMU Collaboration; Investigating the proton structure with the FAMU experiment at RIKEN-RAL.</a:t>
            </a:r>
            <a:endParaRPr sz="1600"/>
          </a:p>
          <a:p>
            <a:pPr marL="457200" indent="-330200">
              <a:lnSpc>
                <a:spcPct val="100000"/>
              </a:lnSpc>
              <a:spcBef>
                <a:spcPts val="0"/>
              </a:spcBef>
              <a:buSzPts val="1600"/>
            </a:pPr>
            <a:r>
              <a:rPr lang="en-US" sz="1600"/>
              <a:t>16th Pisa Meeting on Advanced Detectors, La Biodola, Isola d’Elba (Italia), 26-31 Maggio 2024. </a:t>
            </a:r>
            <a:r>
              <a:rPr lang="en-US" sz="1600" u="sng"/>
              <a:t>Poster</a:t>
            </a:r>
            <a:r>
              <a:rPr lang="en-US" sz="1600"/>
              <a:t>: </a:t>
            </a:r>
            <a:r>
              <a:rPr lang="en-US" sz="1600" b="1"/>
              <a:t>R. Rossini</a:t>
            </a:r>
            <a:r>
              <a:rPr lang="en-US" sz="1600"/>
              <a:t> for the FAMU Collaboration; The LaBr3-based detection setup for the FAMU experiment at RIKEN-RAL.</a:t>
            </a:r>
            <a:endParaRPr sz="1600"/>
          </a:p>
        </p:txBody>
      </p:sp>
      <p:sp>
        <p:nvSpPr>
          <p:cNvPr id="170" name="Google Shape;170;p9"/>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24</a:t>
            </a:fld>
            <a:endParaRPr/>
          </a:p>
        </p:txBody>
      </p:sp>
      <p:sp>
        <p:nvSpPr>
          <p:cNvPr id="171" name="Google Shape;171;p9"/>
          <p:cNvSpPr txBox="1">
            <a:spLocks noGrp="1"/>
          </p:cNvSpPr>
          <p:nvPr>
            <p:ph type="title"/>
          </p:nvPr>
        </p:nvSpPr>
        <p:spPr>
          <a:xfrm>
            <a:off x="1668950" y="192075"/>
            <a:ext cx="8914500" cy="4938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solidFill>
                  <a:schemeClr val="dk1"/>
                </a:solidFill>
              </a:rPr>
              <a:t>Attività FAMU-PV 20</a:t>
            </a:r>
            <a:r>
              <a:rPr lang="en-US" sz="2800"/>
              <a:t>24: conferenze e pubblicazioni</a:t>
            </a:r>
            <a:endParaRPr/>
          </a:p>
        </p:txBody>
      </p:sp>
      <p:sp>
        <p:nvSpPr>
          <p:cNvPr id="172" name="Google Shape;172;p9"/>
          <p:cNvSpPr txBox="1">
            <a:spLocks noGrp="1"/>
          </p:cNvSpPr>
          <p:nvPr>
            <p:ph type="body" idx="1"/>
          </p:nvPr>
        </p:nvSpPr>
        <p:spPr>
          <a:xfrm>
            <a:off x="2011950" y="2741075"/>
            <a:ext cx="8326500" cy="3629700"/>
          </a:xfrm>
          <a:prstGeom prst="rect">
            <a:avLst/>
          </a:prstGeom>
          <a:noFill/>
          <a:ln w="9525" cap="flat" cmpd="sng">
            <a:solidFill>
              <a:srgbClr val="0000FF"/>
            </a:solidFill>
            <a:prstDash val="solid"/>
            <a:round/>
            <a:headEnd type="none" w="sm" len="sm"/>
            <a:tailEnd type="none" w="sm" len="sm"/>
          </a:ln>
        </p:spPr>
        <p:txBody>
          <a:bodyPr spcFirstLastPara="1" vert="horz" wrap="square" lIns="91425" tIns="45700" rIns="91425" bIns="45700" rtlCol="0" anchor="t" anchorCtr="0">
            <a:noAutofit/>
          </a:bodyPr>
          <a:lstStyle/>
          <a:p>
            <a:pPr marL="457200" indent="-317500" algn="just">
              <a:lnSpc>
                <a:spcPct val="100000"/>
              </a:lnSpc>
              <a:spcBef>
                <a:spcPts val="0"/>
              </a:spcBef>
              <a:buSzPts val="1400"/>
              <a:buChar char="-"/>
            </a:pPr>
            <a:r>
              <a:rPr lang="en-US" sz="1400"/>
              <a:t>M. Baruzzo et al. “</a:t>
            </a:r>
            <a:r>
              <a:rPr lang="en-US" sz="1400" i="1"/>
              <a:t>A mid-IR laser source for muonic hydrogen spectroscopy”</a:t>
            </a:r>
            <a:r>
              <a:rPr lang="en-US" sz="1400"/>
              <a:t>, </a:t>
            </a:r>
            <a:r>
              <a:rPr lang="en-US" sz="1400" u="sng">
                <a:solidFill>
                  <a:schemeClr val="hlink"/>
                </a:solidFill>
                <a:hlinkClick r:id="rId3"/>
              </a:rPr>
              <a:t>https://doi.org/10.1016/j.optlastec.2024.111375</a:t>
            </a:r>
            <a:endParaRPr sz="1400"/>
          </a:p>
          <a:p>
            <a:pPr marL="457200" indent="-317500" algn="just">
              <a:lnSpc>
                <a:spcPct val="100000"/>
              </a:lnSpc>
              <a:spcBef>
                <a:spcPts val="0"/>
              </a:spcBef>
              <a:buSzPts val="1400"/>
              <a:buChar char="-"/>
            </a:pPr>
            <a:r>
              <a:rPr lang="en-US" sz="1400"/>
              <a:t>R. Rossini et al., “</a:t>
            </a:r>
            <a:r>
              <a:rPr lang="en-US" sz="1400" i="1"/>
              <a:t>Characterisation of a low-momentum high-rate muon beam monitor for the FAMU experiment at the CNAO-XPR beam facility”,</a:t>
            </a:r>
            <a:r>
              <a:rPr lang="en-US" sz="1400"/>
              <a:t> DOI 10.1088/1748-0221/19/01/C01024</a:t>
            </a:r>
            <a:endParaRPr sz="1400"/>
          </a:p>
          <a:p>
            <a:pPr marL="457200" indent="-317500" algn="just">
              <a:lnSpc>
                <a:spcPct val="100000"/>
              </a:lnSpc>
              <a:spcBef>
                <a:spcPts val="0"/>
              </a:spcBef>
              <a:buSzPts val="1400"/>
              <a:buFont typeface="Calibri"/>
              <a:buChar char="-"/>
            </a:pPr>
            <a:r>
              <a:rPr lang="en-US" sz="1400"/>
              <a:t>M. Baruzzo et al., Mid-IR narrow bandwidth tuneable laser source for the FAMU experiment, </a:t>
            </a:r>
            <a:r>
              <a:rPr lang="en-US" sz="1400" u="sng">
                <a:solidFill>
                  <a:schemeClr val="hlink"/>
                </a:solidFill>
                <a:hlinkClick r:id="rId4"/>
              </a:rPr>
              <a:t>https://doi.org/10.1051/epjconf/202430910023</a:t>
            </a:r>
            <a:endParaRPr sz="1400"/>
          </a:p>
          <a:p>
            <a:pPr marL="457200" indent="-317500" algn="just">
              <a:lnSpc>
                <a:spcPct val="100000"/>
              </a:lnSpc>
              <a:spcBef>
                <a:spcPts val="0"/>
              </a:spcBef>
              <a:buSzPts val="1400"/>
              <a:buFont typeface="Calibri"/>
              <a:buChar char="-"/>
            </a:pPr>
            <a:r>
              <a:rPr lang="en-US" sz="1400"/>
              <a:t>M. Bonesini et al., “</a:t>
            </a:r>
            <a:r>
              <a:rPr lang="en-US" sz="1400" i="1"/>
              <a:t>One inch LaBr3:Ce detectors, with temperature control and improved time resolution for low energy X-rays spectroscopy”</a:t>
            </a:r>
            <a:r>
              <a:rPr lang="en-US" sz="1400"/>
              <a:t>,  </a:t>
            </a:r>
            <a:r>
              <a:rPr lang="en-US" sz="1400" u="sng">
                <a:solidFill>
                  <a:schemeClr val="hlink"/>
                </a:solidFill>
                <a:hlinkClick r:id="rId5"/>
              </a:rPr>
              <a:t>https://doi.org/10.22323/1.449.0547</a:t>
            </a:r>
            <a:r>
              <a:rPr lang="en-US" sz="1400"/>
              <a:t> </a:t>
            </a:r>
            <a:endParaRPr sz="1400"/>
          </a:p>
          <a:p>
            <a:pPr marL="457200" indent="-317500" algn="just">
              <a:lnSpc>
                <a:spcPct val="100000"/>
              </a:lnSpc>
              <a:spcBef>
                <a:spcPts val="0"/>
              </a:spcBef>
              <a:buSzPts val="1400"/>
              <a:buChar char="-"/>
            </a:pPr>
            <a:r>
              <a:rPr lang="en-US" sz="1400"/>
              <a:t>R. Rossini et al., </a:t>
            </a:r>
            <a:r>
              <a:rPr lang="en-US" sz="1400" i="1"/>
              <a:t>“Status of the detector setup for the FAMU experiment at RIKEN-RAL for a precision measurement of the Zemach radius of the proton in muonic hydrogen”</a:t>
            </a:r>
            <a:r>
              <a:rPr lang="en-US" sz="1400"/>
              <a:t>, DOI 10.1088/1748-0221/19/02/C02034</a:t>
            </a:r>
            <a:endParaRPr sz="1400"/>
          </a:p>
          <a:p>
            <a:pPr marL="457200" indent="-317500" algn="just">
              <a:lnSpc>
                <a:spcPct val="100000"/>
              </a:lnSpc>
              <a:spcBef>
                <a:spcPts val="0"/>
              </a:spcBef>
              <a:buSzPts val="1400"/>
              <a:buChar char="-"/>
            </a:pPr>
            <a:r>
              <a:rPr lang="en-US" sz="1400"/>
              <a:t>R. Rossini et al., </a:t>
            </a:r>
            <a:r>
              <a:rPr lang="en-US" sz="1400" i="1"/>
              <a:t>“The 2024 LaBr3(Ce) detector setup for the FAMU experiment”</a:t>
            </a:r>
            <a:r>
              <a:rPr lang="en-US" sz="1400"/>
              <a:t>, </a:t>
            </a:r>
            <a:r>
              <a:rPr lang="en-US" sz="1400" u="sng">
                <a:solidFill>
                  <a:schemeClr val="hlink"/>
                </a:solidFill>
                <a:hlinkClick r:id="rId6"/>
              </a:rPr>
              <a:t>https://doi.org/10.1016/j.nima.2024.169953</a:t>
            </a:r>
            <a:endParaRPr sz="1400"/>
          </a:p>
          <a:p>
            <a:pPr marL="457200" indent="-317500" algn="just">
              <a:lnSpc>
                <a:spcPct val="100000"/>
              </a:lnSpc>
              <a:spcBef>
                <a:spcPts val="0"/>
              </a:spcBef>
              <a:buSzPts val="1400"/>
              <a:buChar char="-"/>
            </a:pPr>
            <a:r>
              <a:rPr lang="en-US" sz="1400"/>
              <a:t>R. Rossini et al., </a:t>
            </a:r>
            <a:r>
              <a:rPr lang="en-US" sz="1400" i="1"/>
              <a:t>“The muon beam monitor for the FAMU experiment: design, simulation, test and operation”</a:t>
            </a:r>
            <a:r>
              <a:rPr lang="en-US" sz="1400"/>
              <a:t>, </a:t>
            </a:r>
            <a:r>
              <a:rPr lang="en-US" sz="1400" u="sng">
                <a:solidFill>
                  <a:schemeClr val="hlink"/>
                </a:solidFill>
                <a:hlinkClick r:id="rId7"/>
              </a:rPr>
              <a:t>https://doi.org/10.3389/fdest.2024.1438902</a:t>
            </a:r>
            <a:endParaRPr sz="14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e294c32d09_0_6"/>
          <p:cNvSpPr txBox="1">
            <a:spLocks noGrp="1"/>
          </p:cNvSpPr>
          <p:nvPr>
            <p:ph type="title"/>
          </p:nvPr>
        </p:nvSpPr>
        <p:spPr>
          <a:xfrm>
            <a:off x="1981200" y="274637"/>
            <a:ext cx="8229600" cy="11430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SzPts val="1400"/>
            </a:pPr>
            <a:r>
              <a:rPr lang="en-US"/>
              <a:t>Backup</a:t>
            </a:r>
            <a:endParaRPr/>
          </a:p>
        </p:txBody>
      </p:sp>
      <p:sp>
        <p:nvSpPr>
          <p:cNvPr id="179" name="Google Shape;179;g2e294c32d09_0_6"/>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g2e294c32d09_0_13"/>
          <p:cNvSpPr txBox="1">
            <a:spLocks noGrp="1"/>
          </p:cNvSpPr>
          <p:nvPr>
            <p:ph type="sldNum" idx="12"/>
          </p:nvPr>
        </p:nvSpPr>
        <p:spPr>
          <a:xfrm>
            <a:off x="8077200" y="6356350"/>
            <a:ext cx="2133600" cy="365100"/>
          </a:xfrm>
          <a:prstGeom prst="rect">
            <a:avLst/>
          </a:prstGeom>
          <a:noFill/>
          <a:ln>
            <a:noFill/>
          </a:ln>
        </p:spPr>
        <p:txBody>
          <a:bodyPr spcFirstLastPara="1" vert="horz" wrap="square" lIns="91425" tIns="45700" rIns="91425" bIns="45700" rtlCol="0" anchor="ctr" anchorCtr="0">
            <a:noAutofit/>
          </a:bodyPr>
          <a:lstStyle/>
          <a:p>
            <a:pPr>
              <a:lnSpc>
                <a:spcPct val="94000"/>
              </a:lnSpc>
              <a:buClr>
                <a:srgbClr val="898989"/>
              </a:buClr>
              <a:buSzPts val="1200"/>
            </a:pPr>
            <a:fld id="{00000000-1234-1234-1234-123412341234}" type="slidenum">
              <a:rPr lang="en-US"/>
              <a:pPr>
                <a:lnSpc>
                  <a:spcPct val="94000"/>
                </a:lnSpc>
                <a:buClr>
                  <a:srgbClr val="898989"/>
                </a:buClr>
                <a:buSzPts val="1200"/>
              </a:pPr>
              <a:t>26</a:t>
            </a:fld>
            <a:endParaRPr/>
          </a:p>
        </p:txBody>
      </p:sp>
      <p:sp>
        <p:nvSpPr>
          <p:cNvPr id="186" name="Google Shape;186;g2e294c32d09_0_13"/>
          <p:cNvSpPr txBox="1">
            <a:spLocks noGrp="1"/>
          </p:cNvSpPr>
          <p:nvPr>
            <p:ph type="title"/>
          </p:nvPr>
        </p:nvSpPr>
        <p:spPr>
          <a:xfrm>
            <a:off x="2076450" y="80962"/>
            <a:ext cx="7620000" cy="422400"/>
          </a:xfrm>
          <a:prstGeom prst="rect">
            <a:avLst/>
          </a:prstGeom>
          <a:noFill/>
          <a:ln>
            <a:noFill/>
          </a:ln>
        </p:spPr>
        <p:txBody>
          <a:bodyPr spcFirstLastPara="1" vert="horz" wrap="square" lIns="91425" tIns="45700" rIns="91425" bIns="45700" rtlCol="0" anchor="ctr" anchorCtr="0">
            <a:noAutofit/>
          </a:bodyPr>
          <a:lstStyle/>
          <a:p>
            <a:pPr algn="ctr">
              <a:lnSpc>
                <a:spcPct val="100000"/>
              </a:lnSpc>
              <a:spcBef>
                <a:spcPts val="0"/>
              </a:spcBef>
              <a:buClr>
                <a:schemeClr val="dk1"/>
              </a:buClr>
              <a:buSzPts val="2800"/>
            </a:pPr>
            <a:r>
              <a:rPr lang="en-US" sz="2800"/>
              <a:t>FAMU: metodologia</a:t>
            </a:r>
            <a:endParaRPr/>
          </a:p>
        </p:txBody>
      </p:sp>
      <p:sp>
        <p:nvSpPr>
          <p:cNvPr id="187" name="Google Shape;187;g2e294c32d09_0_13"/>
          <p:cNvSpPr txBox="1"/>
          <p:nvPr/>
        </p:nvSpPr>
        <p:spPr>
          <a:xfrm>
            <a:off x="1718775" y="4072425"/>
            <a:ext cx="8581200" cy="2154900"/>
          </a:xfrm>
          <a:prstGeom prst="rect">
            <a:avLst/>
          </a:prstGeom>
          <a:noFill/>
          <a:ln>
            <a:noFill/>
          </a:ln>
        </p:spPr>
        <p:txBody>
          <a:bodyPr spcFirstLastPara="1" wrap="square" lIns="91425" tIns="91425" rIns="91425" bIns="91425" anchor="t" anchorCtr="0">
            <a:spAutoFit/>
          </a:bodyPr>
          <a:lstStyle/>
          <a:p>
            <a:pPr marL="457200" indent="-330200">
              <a:buClr>
                <a:srgbClr val="FF0000"/>
              </a:buClr>
              <a:buSzPts val="1600"/>
              <a:buFont typeface="Calibri"/>
              <a:buChar char="●"/>
            </a:pPr>
            <a:r>
              <a:rPr lang="en-US" sz="1600">
                <a:solidFill>
                  <a:srgbClr val="000000"/>
                </a:solidFill>
                <a:latin typeface="Calibri"/>
                <a:ea typeface="Calibri"/>
                <a:cs typeface="Calibri"/>
                <a:sym typeface="Calibri"/>
              </a:rPr>
              <a:t>Create muonic hydrogen and wait for its thermalization;</a:t>
            </a:r>
            <a:endParaRPr sz="1600">
              <a:solidFill>
                <a:srgbClr val="000000"/>
              </a:solidFill>
              <a:latin typeface="Calibri"/>
              <a:ea typeface="Calibri"/>
              <a:cs typeface="Calibri"/>
              <a:sym typeface="Calibri"/>
            </a:endParaRPr>
          </a:p>
          <a:p>
            <a:pPr marL="457200" indent="-330200">
              <a:buClr>
                <a:srgbClr val="FF0000"/>
              </a:buClr>
              <a:buSzPts val="1600"/>
              <a:buFont typeface="Calibri"/>
              <a:buChar char="●"/>
            </a:pPr>
            <a:r>
              <a:rPr lang="en-US" sz="1600">
                <a:solidFill>
                  <a:srgbClr val="000000"/>
                </a:solidFill>
                <a:latin typeface="Calibri"/>
                <a:ea typeface="Calibri"/>
                <a:cs typeface="Calibri"/>
                <a:sym typeface="Calibri"/>
              </a:rPr>
              <a:t>Shoot laser at the hyperfine splitting energy (λ</a:t>
            </a:r>
            <a:r>
              <a:rPr lang="en-US" sz="1600" baseline="-25000">
                <a:solidFill>
                  <a:srgbClr val="000000"/>
                </a:solidFill>
                <a:latin typeface="Calibri"/>
                <a:ea typeface="Calibri"/>
                <a:cs typeface="Calibri"/>
                <a:sym typeface="Calibri"/>
              </a:rPr>
              <a:t>0</a:t>
            </a:r>
            <a:r>
              <a:rPr lang="en-US" sz="1600">
                <a:solidFill>
                  <a:srgbClr val="000000"/>
                </a:solidFill>
                <a:latin typeface="Calibri"/>
                <a:ea typeface="Calibri"/>
                <a:cs typeface="Calibri"/>
                <a:sym typeface="Calibri"/>
              </a:rPr>
              <a:t> ~ 6.8μm)</a:t>
            </a:r>
            <a:endParaRPr sz="1600">
              <a:solidFill>
                <a:srgbClr val="000000"/>
              </a:solidFill>
              <a:latin typeface="Calibri"/>
              <a:ea typeface="Calibri"/>
              <a:cs typeface="Calibri"/>
              <a:sym typeface="Calibri"/>
            </a:endParaRPr>
          </a:p>
          <a:p>
            <a:pPr marL="914400" lvl="1" indent="-330200">
              <a:buClr>
                <a:srgbClr val="000000"/>
              </a:buClr>
              <a:buSzPts val="1600"/>
              <a:buFont typeface="Calibri"/>
              <a:buChar char="○"/>
            </a:pPr>
            <a:r>
              <a:rPr lang="en-US" sz="1600">
                <a:solidFill>
                  <a:srgbClr val="000000"/>
                </a:solidFill>
                <a:latin typeface="Calibri"/>
                <a:ea typeface="Calibri"/>
                <a:cs typeface="Calibri"/>
                <a:sym typeface="Calibri"/>
              </a:rPr>
              <a:t>and change spin state of μ -p from 1</a:t>
            </a:r>
            <a:r>
              <a:rPr lang="en-US" sz="1600" baseline="30000">
                <a:solidFill>
                  <a:srgbClr val="000000"/>
                </a:solidFill>
                <a:latin typeface="Calibri"/>
                <a:ea typeface="Calibri"/>
                <a:cs typeface="Calibri"/>
                <a:sym typeface="Calibri"/>
              </a:rPr>
              <a:t>1</a:t>
            </a:r>
            <a:r>
              <a:rPr lang="en-US" sz="1600">
                <a:solidFill>
                  <a:srgbClr val="000000"/>
                </a:solidFill>
                <a:latin typeface="Calibri"/>
                <a:ea typeface="Calibri"/>
                <a:cs typeface="Calibri"/>
                <a:sym typeface="Calibri"/>
              </a:rPr>
              <a:t>S</a:t>
            </a:r>
            <a:r>
              <a:rPr lang="en-US" sz="1600" baseline="-25000">
                <a:solidFill>
                  <a:srgbClr val="000000"/>
                </a:solidFill>
                <a:latin typeface="Calibri"/>
                <a:ea typeface="Calibri"/>
                <a:cs typeface="Calibri"/>
                <a:sym typeface="Calibri"/>
              </a:rPr>
              <a:t>0</a:t>
            </a:r>
            <a:r>
              <a:rPr lang="en-US" sz="1600">
                <a:solidFill>
                  <a:srgbClr val="000000"/>
                </a:solidFill>
                <a:latin typeface="Calibri"/>
                <a:ea typeface="Calibri"/>
                <a:cs typeface="Calibri"/>
                <a:sym typeface="Calibri"/>
              </a:rPr>
              <a:t> to 1</a:t>
            </a:r>
            <a:r>
              <a:rPr lang="en-US" sz="1600" baseline="30000">
                <a:solidFill>
                  <a:srgbClr val="000000"/>
                </a:solidFill>
                <a:latin typeface="Calibri"/>
                <a:ea typeface="Calibri"/>
                <a:cs typeface="Calibri"/>
                <a:sym typeface="Calibri"/>
              </a:rPr>
              <a:t>3</a:t>
            </a:r>
            <a:r>
              <a:rPr lang="en-US" sz="1600">
                <a:solidFill>
                  <a:srgbClr val="000000"/>
                </a:solidFill>
                <a:latin typeface="Calibri"/>
                <a:ea typeface="Calibri"/>
                <a:cs typeface="Calibri"/>
                <a:sym typeface="Calibri"/>
              </a:rPr>
              <a:t>S</a:t>
            </a:r>
            <a:r>
              <a:rPr lang="en-US" sz="1600" baseline="-25000">
                <a:solidFill>
                  <a:srgbClr val="000000"/>
                </a:solidFill>
                <a:latin typeface="Calibri"/>
                <a:ea typeface="Calibri"/>
                <a:cs typeface="Calibri"/>
                <a:sym typeface="Calibri"/>
              </a:rPr>
              <a:t>1</a:t>
            </a:r>
            <a:r>
              <a:rPr lang="en-US" sz="1600">
                <a:solidFill>
                  <a:srgbClr val="000000"/>
                </a:solidFill>
                <a:latin typeface="Calibri"/>
                <a:ea typeface="Calibri"/>
                <a:cs typeface="Calibri"/>
                <a:sym typeface="Calibri"/>
              </a:rPr>
              <a:t> ,</a:t>
            </a:r>
            <a:endParaRPr sz="1600">
              <a:solidFill>
                <a:srgbClr val="000000"/>
              </a:solidFill>
              <a:latin typeface="Calibri"/>
              <a:ea typeface="Calibri"/>
              <a:cs typeface="Calibri"/>
              <a:sym typeface="Calibri"/>
            </a:endParaRPr>
          </a:p>
          <a:p>
            <a:pPr marL="914400" lvl="1" indent="-330200">
              <a:buClr>
                <a:srgbClr val="000000"/>
              </a:buClr>
              <a:buSzPts val="1600"/>
              <a:buFont typeface="Calibri"/>
              <a:buChar char="○"/>
            </a:pPr>
            <a:r>
              <a:rPr lang="en-US" sz="1600">
                <a:solidFill>
                  <a:srgbClr val="000000"/>
                </a:solidFill>
                <a:latin typeface="Calibri"/>
                <a:ea typeface="Calibri"/>
                <a:cs typeface="Calibri"/>
                <a:sym typeface="Calibri"/>
              </a:rPr>
              <a:t>spin is flipped: μ</a:t>
            </a:r>
            <a:r>
              <a:rPr lang="en-US" sz="1600" baseline="30000">
                <a:solidFill>
                  <a:srgbClr val="000000"/>
                </a:solidFill>
                <a:latin typeface="Calibri"/>
                <a:ea typeface="Calibri"/>
                <a:cs typeface="Calibri"/>
                <a:sym typeface="Calibri"/>
              </a:rPr>
              <a:t>−</a:t>
            </a:r>
            <a:r>
              <a:rPr lang="en-US" sz="1600">
                <a:solidFill>
                  <a:srgbClr val="000000"/>
                </a:solidFill>
                <a:latin typeface="Calibri"/>
                <a:ea typeface="Calibri"/>
                <a:cs typeface="Calibri"/>
                <a:sym typeface="Calibri"/>
              </a:rPr>
              <a:t>p(↑↓) → μ</a:t>
            </a:r>
            <a:r>
              <a:rPr lang="en-US" sz="1600" baseline="30000">
                <a:solidFill>
                  <a:srgbClr val="000000"/>
                </a:solidFill>
                <a:latin typeface="Calibri"/>
                <a:ea typeface="Calibri"/>
                <a:cs typeface="Calibri"/>
                <a:sym typeface="Calibri"/>
              </a:rPr>
              <a:t>−</a:t>
            </a:r>
            <a:r>
              <a:rPr lang="en-US" sz="1600">
                <a:solidFill>
                  <a:srgbClr val="000000"/>
                </a:solidFill>
                <a:latin typeface="Calibri"/>
                <a:ea typeface="Calibri"/>
                <a:cs typeface="Calibri"/>
                <a:sym typeface="Calibri"/>
              </a:rPr>
              <a:t>p(↑↑) ;</a:t>
            </a:r>
            <a:endParaRPr sz="1600">
              <a:solidFill>
                <a:srgbClr val="000000"/>
              </a:solidFill>
              <a:latin typeface="Calibri"/>
              <a:ea typeface="Calibri"/>
              <a:cs typeface="Calibri"/>
              <a:sym typeface="Calibri"/>
            </a:endParaRPr>
          </a:p>
          <a:p>
            <a:pPr marL="457200" indent="-330200">
              <a:buClr>
                <a:srgbClr val="FF0000"/>
              </a:buClr>
              <a:buSzPts val="1600"/>
              <a:buFont typeface="Calibri"/>
              <a:buChar char="●"/>
            </a:pPr>
            <a:r>
              <a:rPr lang="en-US" sz="1600">
                <a:solidFill>
                  <a:srgbClr val="000000"/>
                </a:solidFill>
                <a:latin typeface="Calibri"/>
                <a:ea typeface="Calibri"/>
                <a:cs typeface="Calibri"/>
                <a:sym typeface="Calibri"/>
              </a:rPr>
              <a:t>De-excitation and acceleration of μ</a:t>
            </a:r>
            <a:r>
              <a:rPr lang="en-US" sz="1600" baseline="30000">
                <a:solidFill>
                  <a:srgbClr val="000000"/>
                </a:solidFill>
                <a:latin typeface="Calibri"/>
                <a:ea typeface="Calibri"/>
                <a:cs typeface="Calibri"/>
                <a:sym typeface="Calibri"/>
              </a:rPr>
              <a:t>−</a:t>
            </a:r>
            <a:r>
              <a:rPr lang="en-US" sz="1600">
                <a:solidFill>
                  <a:srgbClr val="000000"/>
                </a:solidFill>
                <a:latin typeface="Calibri"/>
                <a:ea typeface="Calibri"/>
                <a:cs typeface="Calibri"/>
                <a:sym typeface="Calibri"/>
              </a:rPr>
              <a:t> p (~120 meV)</a:t>
            </a:r>
            <a:endParaRPr sz="1600">
              <a:solidFill>
                <a:srgbClr val="000000"/>
              </a:solidFill>
              <a:latin typeface="Calibri"/>
              <a:ea typeface="Calibri"/>
              <a:cs typeface="Calibri"/>
              <a:sym typeface="Calibri"/>
            </a:endParaRPr>
          </a:p>
          <a:p>
            <a:pPr marL="457200" indent="-330200">
              <a:buClr>
                <a:srgbClr val="FF0000"/>
              </a:buClr>
              <a:buSzPts val="1600"/>
              <a:buFont typeface="Calibri"/>
              <a:buChar char="●"/>
            </a:pPr>
            <a:r>
              <a:rPr lang="en-US" sz="1600">
                <a:solidFill>
                  <a:srgbClr val="000000"/>
                </a:solidFill>
                <a:latin typeface="Calibri"/>
                <a:ea typeface="Calibri"/>
                <a:cs typeface="Calibri"/>
                <a:sym typeface="Calibri"/>
              </a:rPr>
              <a:t>If μ</a:t>
            </a:r>
            <a:r>
              <a:rPr lang="en-US" sz="1600" baseline="30000">
                <a:solidFill>
                  <a:srgbClr val="000000"/>
                </a:solidFill>
                <a:latin typeface="Calibri"/>
                <a:ea typeface="Calibri"/>
                <a:cs typeface="Calibri"/>
                <a:sym typeface="Calibri"/>
              </a:rPr>
              <a:t>−</a:t>
            </a:r>
            <a:r>
              <a:rPr lang="en-US" sz="1600">
                <a:solidFill>
                  <a:srgbClr val="000000"/>
                </a:solidFill>
                <a:latin typeface="Calibri"/>
                <a:ea typeface="Calibri"/>
                <a:cs typeface="Calibri"/>
                <a:sym typeface="Calibri"/>
              </a:rPr>
              <a:t>p are accelerated, the μ</a:t>
            </a:r>
            <a:r>
              <a:rPr lang="en-US" sz="1600" baseline="30000">
                <a:solidFill>
                  <a:schemeClr val="dk1"/>
                </a:solidFill>
                <a:latin typeface="Calibri"/>
                <a:ea typeface="Calibri"/>
                <a:cs typeface="Calibri"/>
                <a:sym typeface="Calibri"/>
              </a:rPr>
              <a:t>−</a:t>
            </a:r>
            <a:r>
              <a:rPr lang="en-US" sz="1600" baseline="30000">
                <a:solidFill>
                  <a:srgbClr val="000000"/>
                </a:solidFill>
                <a:latin typeface="Calibri"/>
                <a:ea typeface="Calibri"/>
                <a:cs typeface="Calibri"/>
                <a:sym typeface="Calibri"/>
              </a:rPr>
              <a:t>  </a:t>
            </a:r>
            <a:r>
              <a:rPr lang="en-US" sz="1600">
                <a:solidFill>
                  <a:srgbClr val="000000"/>
                </a:solidFill>
                <a:latin typeface="Calibri"/>
                <a:ea typeface="Calibri"/>
                <a:cs typeface="Calibri"/>
                <a:sym typeface="Calibri"/>
              </a:rPr>
              <a:t>transfer to Oxygen increases (O</a:t>
            </a:r>
            <a:r>
              <a:rPr lang="en-US" sz="1600" baseline="-25000">
                <a:solidFill>
                  <a:srgbClr val="000000"/>
                </a:solidFill>
                <a:latin typeface="Calibri"/>
                <a:ea typeface="Calibri"/>
                <a:cs typeface="Calibri"/>
                <a:sym typeface="Calibri"/>
              </a:rPr>
              <a:t>2</a:t>
            </a:r>
            <a:r>
              <a:rPr lang="en-US" sz="1600">
                <a:solidFill>
                  <a:srgbClr val="000000"/>
                </a:solidFill>
                <a:latin typeface="Calibri"/>
                <a:ea typeface="Calibri"/>
                <a:cs typeface="Calibri"/>
                <a:sym typeface="Calibri"/>
              </a:rPr>
              <a:t> has an energy-dependent rate);</a:t>
            </a:r>
            <a:endParaRPr sz="1600">
              <a:solidFill>
                <a:srgbClr val="000000"/>
              </a:solidFill>
              <a:latin typeface="Calibri"/>
              <a:ea typeface="Calibri"/>
              <a:cs typeface="Calibri"/>
              <a:sym typeface="Calibri"/>
            </a:endParaRPr>
          </a:p>
          <a:p>
            <a:pPr marL="457200" indent="-330200">
              <a:buClr>
                <a:srgbClr val="FF0000"/>
              </a:buClr>
              <a:buSzPts val="1600"/>
              <a:buFont typeface="Calibri"/>
              <a:buChar char="●"/>
            </a:pPr>
            <a:r>
              <a:rPr lang="en-US" sz="1600">
                <a:solidFill>
                  <a:srgbClr val="000000"/>
                </a:solidFill>
                <a:latin typeface="Calibri"/>
                <a:ea typeface="Calibri"/>
                <a:cs typeface="Calibri"/>
                <a:sym typeface="Calibri"/>
              </a:rPr>
              <a:t>The hyperfine splitting energy is determined by varying the wavelength of the laser beam and search the maximum number of oxygen X-rays</a:t>
            </a:r>
            <a:endParaRPr sz="1600">
              <a:solidFill>
                <a:srgbClr val="000000"/>
              </a:solidFill>
              <a:latin typeface="Calibri"/>
              <a:ea typeface="Calibri"/>
              <a:cs typeface="Calibri"/>
              <a:sym typeface="Calibri"/>
            </a:endParaRPr>
          </a:p>
        </p:txBody>
      </p:sp>
      <p:pic>
        <p:nvPicPr>
          <p:cNvPr id="188" name="Google Shape;188;g2e294c32d09_0_13"/>
          <p:cNvPicPr preferRelativeResize="0"/>
          <p:nvPr/>
        </p:nvPicPr>
        <p:blipFill rotWithShape="1">
          <a:blip r:embed="rId3">
            <a:alphaModFix/>
          </a:blip>
          <a:srcRect/>
          <a:stretch/>
        </p:blipFill>
        <p:spPr>
          <a:xfrm>
            <a:off x="1676401" y="1219587"/>
            <a:ext cx="8839199" cy="228044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208304" y="2828836"/>
            <a:ext cx="3313728"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JLAB12</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916824"/>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8B20FB-7C2D-036E-92BB-E5D1C967A444}"/>
              </a:ext>
            </a:extLst>
          </p:cNvPr>
          <p:cNvPicPr>
            <a:picLocks noChangeAspect="1"/>
          </p:cNvPicPr>
          <p:nvPr/>
        </p:nvPicPr>
        <p:blipFill>
          <a:blip r:embed="rId2"/>
          <a:stretch>
            <a:fillRect/>
          </a:stretch>
        </p:blipFill>
        <p:spPr>
          <a:xfrm>
            <a:off x="-8543" y="0"/>
            <a:ext cx="12105808" cy="6799986"/>
          </a:xfrm>
          <a:prstGeom prst="rect">
            <a:avLst/>
          </a:prstGeom>
        </p:spPr>
      </p:pic>
    </p:spTree>
    <p:extLst>
      <p:ext uri="{BB962C8B-B14F-4D97-AF65-F5344CB8AC3E}">
        <p14:creationId xmlns:p14="http://schemas.microsoft.com/office/powerpoint/2010/main" val="2975625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ACAFB7-EDA7-9AD7-5B51-150A11473002}"/>
              </a:ext>
            </a:extLst>
          </p:cNvPr>
          <p:cNvPicPr>
            <a:picLocks noChangeAspect="1"/>
          </p:cNvPicPr>
          <p:nvPr/>
        </p:nvPicPr>
        <p:blipFill>
          <a:blip r:embed="rId2"/>
          <a:stretch>
            <a:fillRect/>
          </a:stretch>
        </p:blipFill>
        <p:spPr>
          <a:xfrm>
            <a:off x="0" y="4799"/>
            <a:ext cx="12192000" cy="6848401"/>
          </a:xfrm>
          <a:prstGeom prst="rect">
            <a:avLst/>
          </a:prstGeom>
        </p:spPr>
      </p:pic>
    </p:spTree>
    <p:extLst>
      <p:ext uri="{BB962C8B-B14F-4D97-AF65-F5344CB8AC3E}">
        <p14:creationId xmlns:p14="http://schemas.microsoft.com/office/powerpoint/2010/main" val="3468717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644321" y="2828836"/>
            <a:ext cx="2903359"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ALICE</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7223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B3BB0B-40EC-16EC-A5D7-645042E09AAF}"/>
              </a:ext>
            </a:extLst>
          </p:cNvPr>
          <p:cNvPicPr>
            <a:picLocks noChangeAspect="1"/>
          </p:cNvPicPr>
          <p:nvPr/>
        </p:nvPicPr>
        <p:blipFill>
          <a:blip r:embed="rId2"/>
          <a:stretch>
            <a:fillRect/>
          </a:stretch>
        </p:blipFill>
        <p:spPr>
          <a:xfrm>
            <a:off x="0" y="4799"/>
            <a:ext cx="12192000" cy="6848401"/>
          </a:xfrm>
          <a:prstGeom prst="rect">
            <a:avLst/>
          </a:prstGeom>
        </p:spPr>
      </p:pic>
    </p:spTree>
    <p:extLst>
      <p:ext uri="{BB962C8B-B14F-4D97-AF65-F5344CB8AC3E}">
        <p14:creationId xmlns:p14="http://schemas.microsoft.com/office/powerpoint/2010/main" val="1083629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041979-BEAE-1AA4-1441-6392470759FD}"/>
              </a:ext>
            </a:extLst>
          </p:cNvPr>
          <p:cNvPicPr>
            <a:picLocks noChangeAspect="1"/>
          </p:cNvPicPr>
          <p:nvPr/>
        </p:nvPicPr>
        <p:blipFill>
          <a:blip r:embed="rId2"/>
          <a:stretch>
            <a:fillRect/>
          </a:stretch>
        </p:blipFill>
        <p:spPr>
          <a:xfrm>
            <a:off x="0" y="4799"/>
            <a:ext cx="12192000" cy="6848401"/>
          </a:xfrm>
          <a:prstGeom prst="rect">
            <a:avLst/>
          </a:prstGeom>
        </p:spPr>
      </p:pic>
    </p:spTree>
    <p:extLst>
      <p:ext uri="{BB962C8B-B14F-4D97-AF65-F5344CB8AC3E}">
        <p14:creationId xmlns:p14="http://schemas.microsoft.com/office/powerpoint/2010/main" val="332576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948596" y="125087"/>
            <a:ext cx="10294805" cy="6617196"/>
          </a:xfrm>
          <a:prstGeom prst="rect">
            <a:avLst/>
          </a:prstGeom>
          <a:solidFill>
            <a:schemeClr val="accent6">
              <a:lumMod val="20000"/>
              <a:lumOff val="80000"/>
            </a:schemeClr>
          </a:solidFill>
          <a:ln>
            <a:solidFill>
              <a:schemeClr val="tx1"/>
            </a:solidFill>
          </a:ln>
        </p:spPr>
        <p:txBody>
          <a:bodyPr wrap="none" rtlCol="0">
            <a:spAutoFit/>
          </a:bodyPr>
          <a:lstStyle/>
          <a:p>
            <a:pPr algn="ctr"/>
            <a:r>
              <a:rPr lang="it-IT" sz="6600" dirty="0">
                <a:latin typeface="Times New Roman" panose="02020603050405020304" pitchFamily="18" charset="0"/>
                <a:cs typeface="Times New Roman" panose="02020603050405020304" pitchFamily="18" charset="0"/>
              </a:rPr>
              <a:t>LEA</a:t>
            </a:r>
          </a:p>
          <a:p>
            <a:pPr algn="ctr"/>
            <a:r>
              <a:rPr lang="it-IT" sz="3200" dirty="0">
                <a:latin typeface="Times New Roman" panose="02020603050405020304" pitchFamily="18" charset="0"/>
                <a:cs typeface="Times New Roman" panose="02020603050405020304" pitchFamily="18" charset="0"/>
              </a:rPr>
              <a:t>Low Energy </a:t>
            </a:r>
            <a:r>
              <a:rPr lang="it-IT" sz="3200" dirty="0" err="1">
                <a:latin typeface="Times New Roman" panose="02020603050405020304" pitchFamily="18" charset="0"/>
                <a:cs typeface="Times New Roman" panose="02020603050405020304" pitchFamily="18" charset="0"/>
              </a:rPr>
              <a:t>Antimatter</a:t>
            </a:r>
            <a:endParaRPr lang="it-IT" sz="3200" dirty="0">
              <a:latin typeface="Times New Roman" panose="02020603050405020304" pitchFamily="18" charset="0"/>
              <a:cs typeface="Times New Roman" panose="02020603050405020304" pitchFamily="18" charset="0"/>
            </a:endParaRPr>
          </a:p>
          <a:p>
            <a:pPr algn="ctr"/>
            <a:r>
              <a:rPr lang="it-IT" sz="3200" dirty="0">
                <a:latin typeface="Times New Roman" panose="02020603050405020304" pitchFamily="18" charset="0"/>
                <a:cs typeface="Times New Roman" panose="02020603050405020304" pitchFamily="18" charset="0"/>
              </a:rPr>
              <a:t> sigla che comprende</a:t>
            </a:r>
            <a:endParaRPr lang="it-IT" sz="4400" dirty="0">
              <a:latin typeface="Times New Roman" panose="02020603050405020304" pitchFamily="18" charset="0"/>
              <a:cs typeface="Times New Roman" panose="02020603050405020304" pitchFamily="18" charset="0"/>
            </a:endParaRPr>
          </a:p>
          <a:p>
            <a:pPr algn="ctr"/>
            <a:r>
              <a:rPr lang="it-IT" sz="6600" dirty="0">
                <a:latin typeface="Times New Roman" panose="02020603050405020304" pitchFamily="18" charset="0"/>
                <a:cs typeface="Times New Roman" panose="02020603050405020304" pitchFamily="18" charset="0"/>
              </a:rPr>
              <a:t>AEGIS, ALPHA, ASACUSA</a:t>
            </a:r>
            <a:endParaRPr lang="it-IT" sz="4400" dirty="0">
              <a:latin typeface="Times New Roman" panose="02020603050405020304" pitchFamily="18" charset="0"/>
              <a:cs typeface="Times New Roman" panose="02020603050405020304" pitchFamily="18" charset="0"/>
            </a:endParaRPr>
          </a:p>
          <a:p>
            <a:pPr algn="ctr"/>
            <a:r>
              <a:rPr lang="it-IT" sz="3200" dirty="0">
                <a:latin typeface="Times New Roman" panose="02020603050405020304" pitchFamily="18" charset="0"/>
                <a:cs typeface="Times New Roman" panose="02020603050405020304" pitchFamily="18" charset="0"/>
              </a:rPr>
              <a:t>ovvero, esperimenti con antiprotoni  a bassa energia</a:t>
            </a:r>
          </a:p>
          <a:p>
            <a:pPr algn="ctr"/>
            <a:r>
              <a:rPr lang="it-IT" sz="6600" dirty="0">
                <a:latin typeface="Times New Roman" panose="02020603050405020304" pitchFamily="18" charset="0"/>
                <a:cs typeface="Times New Roman" panose="02020603050405020304" pitchFamily="18" charset="0"/>
              </a:rPr>
              <a:t>+</a:t>
            </a:r>
          </a:p>
          <a:p>
            <a:pPr algn="ctr"/>
            <a:r>
              <a:rPr lang="it-IT" sz="6600" dirty="0">
                <a:latin typeface="Times New Roman" panose="02020603050405020304" pitchFamily="18" charset="0"/>
                <a:cs typeface="Times New Roman" panose="02020603050405020304" pitchFamily="18" charset="0"/>
              </a:rPr>
              <a:t> </a:t>
            </a:r>
            <a:r>
              <a:rPr lang="it-IT" sz="6600" dirty="0" err="1">
                <a:latin typeface="Times New Roman" panose="02020603050405020304" pitchFamily="18" charset="0"/>
                <a:cs typeface="Times New Roman" panose="02020603050405020304" pitchFamily="18" charset="0"/>
              </a:rPr>
              <a:t>PsICO,QUPLAS</a:t>
            </a:r>
            <a:endParaRPr lang="it-IT" sz="6600" dirty="0">
              <a:latin typeface="Times New Roman" panose="02020603050405020304" pitchFamily="18" charset="0"/>
              <a:cs typeface="Times New Roman" panose="02020603050405020304" pitchFamily="18" charset="0"/>
            </a:endParaRPr>
          </a:p>
          <a:p>
            <a:pPr algn="ctr"/>
            <a:r>
              <a:rPr lang="it-IT" sz="3200" dirty="0">
                <a:latin typeface="Times New Roman" panose="02020603050405020304" pitchFamily="18" charset="0"/>
                <a:cs typeface="Times New Roman" panose="02020603050405020304" pitchFamily="18" charset="0"/>
              </a:rPr>
              <a:t>esperimenti con positronio, nessun partecipante di Pavia</a:t>
            </a:r>
          </a:p>
          <a:p>
            <a:pPr algn="ct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4679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42F6B6A-4717-8734-20EF-28432EDCA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111"/>
            <a:ext cx="12298206" cy="3574646"/>
          </a:xfrm>
          <a:prstGeom prst="rect">
            <a:avLst/>
          </a:prstGeom>
        </p:spPr>
      </p:pic>
      <p:sp>
        <p:nvSpPr>
          <p:cNvPr id="4" name="TextBox 3">
            <a:extLst>
              <a:ext uri="{FF2B5EF4-FFF2-40B4-BE49-F238E27FC236}">
                <a16:creationId xmlns:a16="http://schemas.microsoft.com/office/drawing/2014/main" id="{CB552AE8-EA63-B2C6-597D-278C77E18480}"/>
              </a:ext>
            </a:extLst>
          </p:cNvPr>
          <p:cNvSpPr txBox="1"/>
          <p:nvPr/>
        </p:nvSpPr>
        <p:spPr>
          <a:xfrm>
            <a:off x="3464063" y="613458"/>
            <a:ext cx="3118161" cy="553998"/>
          </a:xfrm>
          <a:prstGeom prst="rect">
            <a:avLst/>
          </a:prstGeom>
          <a:noFill/>
        </p:spPr>
        <p:txBody>
          <a:bodyPr wrap="none" rtlCol="0">
            <a:spAutoFit/>
          </a:bodyPr>
          <a:lstStyle/>
          <a:p>
            <a:r>
              <a:rPr lang="en-IT" sz="3000" dirty="0"/>
              <a:t>ANAGRAFICA 2024</a:t>
            </a:r>
          </a:p>
        </p:txBody>
      </p:sp>
      <p:sp>
        <p:nvSpPr>
          <p:cNvPr id="5" name="Rectangle 4">
            <a:extLst>
              <a:ext uri="{FF2B5EF4-FFF2-40B4-BE49-F238E27FC236}">
                <a16:creationId xmlns:a16="http://schemas.microsoft.com/office/drawing/2014/main" id="{877331E0-F6D4-363B-C805-0017BE194259}"/>
              </a:ext>
            </a:extLst>
          </p:cNvPr>
          <p:cNvSpPr/>
          <p:nvPr/>
        </p:nvSpPr>
        <p:spPr>
          <a:xfrm>
            <a:off x="763145" y="1980054"/>
            <a:ext cx="130629" cy="1856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IT"/>
          </a:p>
        </p:txBody>
      </p:sp>
      <p:sp>
        <p:nvSpPr>
          <p:cNvPr id="6" name="TextBox 5">
            <a:extLst>
              <a:ext uri="{FF2B5EF4-FFF2-40B4-BE49-F238E27FC236}">
                <a16:creationId xmlns:a16="http://schemas.microsoft.com/office/drawing/2014/main" id="{5C917809-7DD0-02A9-93C6-D77B3383D5A5}"/>
              </a:ext>
            </a:extLst>
          </p:cNvPr>
          <p:cNvSpPr txBox="1"/>
          <p:nvPr/>
        </p:nvSpPr>
        <p:spPr>
          <a:xfrm>
            <a:off x="668551" y="1934369"/>
            <a:ext cx="264816" cy="276999"/>
          </a:xfrm>
          <a:prstGeom prst="rect">
            <a:avLst/>
          </a:prstGeom>
          <a:noFill/>
        </p:spPr>
        <p:txBody>
          <a:bodyPr wrap="none" rtlCol="0">
            <a:spAutoFit/>
          </a:bodyPr>
          <a:lstStyle/>
          <a:p>
            <a:r>
              <a:rPr lang="en-IT" sz="1200" dirty="0"/>
              <a:t>ù</a:t>
            </a:r>
          </a:p>
        </p:txBody>
      </p:sp>
      <p:cxnSp>
        <p:nvCxnSpPr>
          <p:cNvPr id="8" name="Straight Arrow Connector 7">
            <a:extLst>
              <a:ext uri="{FF2B5EF4-FFF2-40B4-BE49-F238E27FC236}">
                <a16:creationId xmlns:a16="http://schemas.microsoft.com/office/drawing/2014/main" id="{1157A1CD-E289-F804-94D5-37F2B8BB4D6D}"/>
              </a:ext>
            </a:extLst>
          </p:cNvPr>
          <p:cNvCxnSpPr>
            <a:cxnSpLocks/>
          </p:cNvCxnSpPr>
          <p:nvPr/>
        </p:nvCxnSpPr>
        <p:spPr>
          <a:xfrm>
            <a:off x="1433384" y="4580238"/>
            <a:ext cx="41189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0EB0CE1-FDC5-662B-5966-EF59204BBE44}"/>
              </a:ext>
            </a:extLst>
          </p:cNvPr>
          <p:cNvCxnSpPr>
            <a:cxnSpLocks/>
          </p:cNvCxnSpPr>
          <p:nvPr/>
        </p:nvCxnSpPr>
        <p:spPr>
          <a:xfrm>
            <a:off x="1734066" y="2310713"/>
            <a:ext cx="41189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F4A79479-B493-BB34-1423-680607BF81BE}"/>
              </a:ext>
            </a:extLst>
          </p:cNvPr>
          <p:cNvSpPr txBox="1"/>
          <p:nvPr/>
        </p:nvSpPr>
        <p:spPr>
          <a:xfrm>
            <a:off x="1870042" y="4379096"/>
            <a:ext cx="737702" cy="369332"/>
          </a:xfrm>
          <a:prstGeom prst="rect">
            <a:avLst/>
          </a:prstGeom>
          <a:noFill/>
        </p:spPr>
        <p:txBody>
          <a:bodyPr wrap="none" rtlCol="0">
            <a:spAutoFit/>
          </a:bodyPr>
          <a:lstStyle/>
          <a:p>
            <a:r>
              <a:rPr lang="en-IT" dirty="0">
                <a:solidFill>
                  <a:schemeClr val="accent1">
                    <a:lumMod val="75000"/>
                  </a:schemeClr>
                </a:solidFill>
              </a:rPr>
              <a:t>AEGIS</a:t>
            </a:r>
          </a:p>
        </p:txBody>
      </p:sp>
      <p:sp>
        <p:nvSpPr>
          <p:cNvPr id="12" name="TextBox 11">
            <a:extLst>
              <a:ext uri="{FF2B5EF4-FFF2-40B4-BE49-F238E27FC236}">
                <a16:creationId xmlns:a16="http://schemas.microsoft.com/office/drawing/2014/main" id="{FFFBEB95-7C1B-0E74-75CC-64C146BC6982}"/>
              </a:ext>
            </a:extLst>
          </p:cNvPr>
          <p:cNvSpPr txBox="1"/>
          <p:nvPr/>
        </p:nvSpPr>
        <p:spPr>
          <a:xfrm>
            <a:off x="2084226" y="2117810"/>
            <a:ext cx="811441" cy="369332"/>
          </a:xfrm>
          <a:prstGeom prst="rect">
            <a:avLst/>
          </a:prstGeom>
          <a:noFill/>
        </p:spPr>
        <p:txBody>
          <a:bodyPr wrap="none" rtlCol="0">
            <a:spAutoFit/>
          </a:bodyPr>
          <a:lstStyle/>
          <a:p>
            <a:r>
              <a:rPr lang="en-IT" dirty="0">
                <a:solidFill>
                  <a:srgbClr val="FF0066"/>
                </a:solidFill>
              </a:rPr>
              <a:t>ALPHA</a:t>
            </a:r>
          </a:p>
        </p:txBody>
      </p:sp>
      <p:sp>
        <p:nvSpPr>
          <p:cNvPr id="13" name="TextBox 12">
            <a:extLst>
              <a:ext uri="{FF2B5EF4-FFF2-40B4-BE49-F238E27FC236}">
                <a16:creationId xmlns:a16="http://schemas.microsoft.com/office/drawing/2014/main" id="{A60BEFD4-44D7-AB3A-A378-3AEA31E70E37}"/>
              </a:ext>
            </a:extLst>
          </p:cNvPr>
          <p:cNvSpPr txBox="1"/>
          <p:nvPr/>
        </p:nvSpPr>
        <p:spPr>
          <a:xfrm>
            <a:off x="284159" y="5410269"/>
            <a:ext cx="2153346" cy="400110"/>
          </a:xfrm>
          <a:prstGeom prst="rect">
            <a:avLst/>
          </a:prstGeom>
          <a:noFill/>
        </p:spPr>
        <p:txBody>
          <a:bodyPr wrap="none" rtlCol="0">
            <a:spAutoFit/>
          </a:bodyPr>
          <a:lstStyle/>
          <a:p>
            <a:r>
              <a:rPr lang="en-IT" sz="2000" dirty="0"/>
              <a:t>RN: Luca Venturelli</a:t>
            </a:r>
          </a:p>
        </p:txBody>
      </p:sp>
    </p:spTree>
    <p:extLst>
      <p:ext uri="{BB962C8B-B14F-4D97-AF65-F5344CB8AC3E}">
        <p14:creationId xmlns:p14="http://schemas.microsoft.com/office/powerpoint/2010/main" val="34181697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EFDF78-5EC8-7F41-F1E2-F90D2A89301A}"/>
              </a:ext>
            </a:extLst>
          </p:cNvPr>
          <p:cNvGrpSpPr/>
          <p:nvPr/>
        </p:nvGrpSpPr>
        <p:grpSpPr>
          <a:xfrm>
            <a:off x="7107845" y="3525270"/>
            <a:ext cx="4560702" cy="2381014"/>
            <a:chOff x="6810390" y="3653853"/>
            <a:chExt cx="4560702" cy="2381014"/>
          </a:xfrm>
        </p:grpSpPr>
        <p:pic>
          <p:nvPicPr>
            <p:cNvPr id="27" name="Picture 26"/>
            <p:cNvPicPr>
              <a:picLocks noChangeAspect="1"/>
            </p:cNvPicPr>
            <p:nvPr/>
          </p:nvPicPr>
          <p:blipFill>
            <a:blip r:embed="rId3"/>
            <a:stretch>
              <a:fillRect/>
            </a:stretch>
          </p:blipFill>
          <p:spPr>
            <a:xfrm>
              <a:off x="6810390" y="3653853"/>
              <a:ext cx="4560702" cy="706478"/>
            </a:xfrm>
            <a:prstGeom prst="rect">
              <a:avLst/>
            </a:prstGeom>
          </p:spPr>
        </p:pic>
        <p:pic>
          <p:nvPicPr>
            <p:cNvPr id="29" name="Picture 28"/>
            <p:cNvPicPr>
              <a:picLocks noChangeAspect="1"/>
            </p:cNvPicPr>
            <p:nvPr/>
          </p:nvPicPr>
          <p:blipFill>
            <a:blip r:embed="rId4"/>
            <a:stretch>
              <a:fillRect/>
            </a:stretch>
          </p:blipFill>
          <p:spPr>
            <a:xfrm>
              <a:off x="7121738" y="4411131"/>
              <a:ext cx="3491784" cy="1623736"/>
            </a:xfrm>
            <a:prstGeom prst="rect">
              <a:avLst/>
            </a:prstGeom>
          </p:spPr>
        </p:pic>
      </p:grpSp>
      <p:grpSp>
        <p:nvGrpSpPr>
          <p:cNvPr id="8" name="Group 7">
            <a:extLst>
              <a:ext uri="{FF2B5EF4-FFF2-40B4-BE49-F238E27FC236}">
                <a16:creationId xmlns:a16="http://schemas.microsoft.com/office/drawing/2014/main" id="{EE1636A7-45FD-C6F8-5A4E-4D74AE52977E}"/>
              </a:ext>
            </a:extLst>
          </p:cNvPr>
          <p:cNvGrpSpPr/>
          <p:nvPr/>
        </p:nvGrpSpPr>
        <p:grpSpPr>
          <a:xfrm>
            <a:off x="334812" y="3429073"/>
            <a:ext cx="5410692" cy="2671896"/>
            <a:chOff x="544133" y="3628453"/>
            <a:chExt cx="5410692" cy="2671896"/>
          </a:xfrm>
        </p:grpSpPr>
        <p:pic>
          <p:nvPicPr>
            <p:cNvPr id="30" name="Picture 29"/>
            <p:cNvPicPr>
              <a:picLocks noChangeAspect="1"/>
            </p:cNvPicPr>
            <p:nvPr/>
          </p:nvPicPr>
          <p:blipFill>
            <a:blip r:embed="rId5"/>
            <a:stretch>
              <a:fillRect/>
            </a:stretch>
          </p:blipFill>
          <p:spPr>
            <a:xfrm>
              <a:off x="960608" y="3628453"/>
              <a:ext cx="3768246" cy="535212"/>
            </a:xfrm>
            <a:prstGeom prst="rect">
              <a:avLst/>
            </a:prstGeom>
          </p:spPr>
        </p:pic>
        <p:pic>
          <p:nvPicPr>
            <p:cNvPr id="31" name="Picture 30"/>
            <p:cNvPicPr>
              <a:picLocks noChangeAspect="1"/>
            </p:cNvPicPr>
            <p:nvPr/>
          </p:nvPicPr>
          <p:blipFill rotWithShape="1">
            <a:blip r:embed="rId6"/>
            <a:srcRect l="25265" t="11753" b="13987"/>
            <a:stretch/>
          </p:blipFill>
          <p:spPr>
            <a:xfrm>
              <a:off x="544133" y="4330855"/>
              <a:ext cx="3131022" cy="1774809"/>
            </a:xfrm>
            <a:prstGeom prst="rect">
              <a:avLst/>
            </a:prstGeom>
            <a:ln w="28575">
              <a:noFill/>
            </a:ln>
          </p:spPr>
        </p:pic>
        <p:pic>
          <p:nvPicPr>
            <p:cNvPr id="34" name="Picture 33"/>
            <p:cNvPicPr>
              <a:picLocks noChangeAspect="1"/>
            </p:cNvPicPr>
            <p:nvPr/>
          </p:nvPicPr>
          <p:blipFill>
            <a:blip r:embed="rId7"/>
            <a:stretch>
              <a:fillRect/>
            </a:stretch>
          </p:blipFill>
          <p:spPr>
            <a:xfrm>
              <a:off x="3502882" y="4280055"/>
              <a:ext cx="2451943" cy="2020294"/>
            </a:xfrm>
            <a:prstGeom prst="rect">
              <a:avLst/>
            </a:prstGeom>
          </p:spPr>
        </p:pic>
      </p:grpSp>
      <p:grpSp>
        <p:nvGrpSpPr>
          <p:cNvPr id="5" name="Group 4">
            <a:extLst>
              <a:ext uri="{FF2B5EF4-FFF2-40B4-BE49-F238E27FC236}">
                <a16:creationId xmlns:a16="http://schemas.microsoft.com/office/drawing/2014/main" id="{8D6AE0E2-7A4B-03E1-3DA2-B5FEC371A5AE}"/>
              </a:ext>
            </a:extLst>
          </p:cNvPr>
          <p:cNvGrpSpPr/>
          <p:nvPr/>
        </p:nvGrpSpPr>
        <p:grpSpPr>
          <a:xfrm>
            <a:off x="2209658" y="715869"/>
            <a:ext cx="7772684" cy="2495970"/>
            <a:chOff x="1850524" y="715869"/>
            <a:chExt cx="7772684" cy="2495970"/>
          </a:xfrm>
        </p:grpSpPr>
        <p:pic>
          <p:nvPicPr>
            <p:cNvPr id="9" name="Picture 8"/>
            <p:cNvPicPr>
              <a:picLocks noChangeAspect="1"/>
            </p:cNvPicPr>
            <p:nvPr/>
          </p:nvPicPr>
          <p:blipFill rotWithShape="1">
            <a:blip r:embed="rId8"/>
            <a:srcRect l="67436"/>
            <a:stretch/>
          </p:blipFill>
          <p:spPr>
            <a:xfrm>
              <a:off x="7121738" y="730552"/>
              <a:ext cx="2501470" cy="2481287"/>
            </a:xfrm>
            <a:prstGeom prst="rect">
              <a:avLst/>
            </a:prstGeom>
          </p:spPr>
        </p:pic>
        <p:pic>
          <p:nvPicPr>
            <p:cNvPr id="3" name="Immagine 6">
              <a:extLst>
                <a:ext uri="{FF2B5EF4-FFF2-40B4-BE49-F238E27FC236}">
                  <a16:creationId xmlns:a16="http://schemas.microsoft.com/office/drawing/2014/main" id="{01E535D8-1CF2-EF80-71FE-21820B6456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50524" y="715869"/>
              <a:ext cx="5182643" cy="2495836"/>
            </a:xfrm>
            <a:prstGeom prst="rect">
              <a:avLst/>
            </a:prstGeom>
          </p:spPr>
        </p:pic>
      </p:grpSp>
      <p:cxnSp>
        <p:nvCxnSpPr>
          <p:cNvPr id="4" name="Straight Arrow Connector 3">
            <a:extLst>
              <a:ext uri="{FF2B5EF4-FFF2-40B4-BE49-F238E27FC236}">
                <a16:creationId xmlns:a16="http://schemas.microsoft.com/office/drawing/2014/main" id="{20D54263-96C4-02F6-7FB3-0E32F49D50B6}"/>
              </a:ext>
            </a:extLst>
          </p:cNvPr>
          <p:cNvCxnSpPr/>
          <p:nvPr/>
        </p:nvCxnSpPr>
        <p:spPr>
          <a:xfrm>
            <a:off x="3379513" y="2555025"/>
            <a:ext cx="353281" cy="0"/>
          </a:xfrm>
          <a:prstGeom prst="straightConnector1">
            <a:avLst/>
          </a:prstGeom>
          <a:ln w="63500">
            <a:solidFill>
              <a:srgbClr val="3842AB"/>
            </a:solidFill>
            <a:tailEnd type="stealth"/>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1674ED0-161C-FCA0-A975-2DF0F06041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7036"/>
            <a:ext cx="12192000" cy="595216"/>
          </a:xfrm>
          <a:prstGeom prst="rect">
            <a:avLst/>
          </a:prstGeom>
        </p:spPr>
      </p:pic>
    </p:spTree>
    <p:extLst>
      <p:ext uri="{BB962C8B-B14F-4D97-AF65-F5344CB8AC3E}">
        <p14:creationId xmlns:p14="http://schemas.microsoft.com/office/powerpoint/2010/main" val="1672195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262948" y="837966"/>
            <a:ext cx="4395401" cy="1566446"/>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24224" b="21036"/>
          <a:stretch/>
        </p:blipFill>
        <p:spPr>
          <a:xfrm>
            <a:off x="4879731" y="2503056"/>
            <a:ext cx="4392268" cy="1870617"/>
          </a:xfrm>
          <a:prstGeom prst="rect">
            <a:avLst/>
          </a:prstGeom>
        </p:spPr>
      </p:pic>
      <p:pic>
        <p:nvPicPr>
          <p:cNvPr id="5" name="Picture 4"/>
          <p:cNvPicPr>
            <a:picLocks noChangeAspect="1"/>
          </p:cNvPicPr>
          <p:nvPr/>
        </p:nvPicPr>
        <p:blipFill rotWithShape="1">
          <a:blip r:embed="rId6"/>
          <a:srcRect l="73584" t="11709" r="1" b="46317"/>
          <a:stretch/>
        </p:blipFill>
        <p:spPr>
          <a:xfrm>
            <a:off x="10008535" y="2991830"/>
            <a:ext cx="1532699" cy="1132522"/>
          </a:xfrm>
          <a:prstGeom prst="rect">
            <a:avLst/>
          </a:prstGeom>
        </p:spPr>
      </p:pic>
      <p:sp>
        <p:nvSpPr>
          <p:cNvPr id="11" name="TextBox 10"/>
          <p:cNvSpPr txBox="1"/>
          <p:nvPr/>
        </p:nvSpPr>
        <p:spPr>
          <a:xfrm>
            <a:off x="9794240" y="2564161"/>
            <a:ext cx="181331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Gravity detector</a:t>
            </a:r>
          </a:p>
        </p:txBody>
      </p:sp>
      <p:sp>
        <p:nvSpPr>
          <p:cNvPr id="12" name="TextBox 11"/>
          <p:cNvSpPr txBox="1"/>
          <p:nvPr/>
        </p:nvSpPr>
        <p:spPr>
          <a:xfrm>
            <a:off x="6392265" y="2050598"/>
            <a:ext cx="2262222" cy="369332"/>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Main AEgIS cryostat</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491920" y="950008"/>
            <a:ext cx="2980303" cy="369332"/>
          </a:xfrm>
          <a:prstGeom prst="rect">
            <a:avLst/>
          </a:prstGeom>
          <a:solidFill>
            <a:schemeClr val="bg1"/>
          </a:solidFill>
        </p:spPr>
        <p:txBody>
          <a:bodyPr wrap="none" rtlCol="0">
            <a:spAutoFit/>
          </a:bodyPr>
          <a:lstStyle/>
          <a:p>
            <a:r>
              <a:rPr lang="it-IT" dirty="0">
                <a:latin typeface="Arial" panose="020B0604020202020204" pitchFamily="34" charset="0"/>
                <a:cs typeface="Arial" panose="020B0604020202020204" pitchFamily="34" charset="0"/>
              </a:rPr>
              <a:t>Surko-type positron system</a:t>
            </a:r>
            <a:endParaRPr lang="en-US" dirty="0">
              <a:latin typeface="Arial" panose="020B0604020202020204" pitchFamily="34" charset="0"/>
              <a:cs typeface="Arial" panose="020B0604020202020204" pitchFamily="34" charset="0"/>
            </a:endParaRPr>
          </a:p>
        </p:txBody>
      </p:sp>
      <p:sp>
        <p:nvSpPr>
          <p:cNvPr id="19" name="Right Arrow 18"/>
          <p:cNvSpPr/>
          <p:nvPr/>
        </p:nvSpPr>
        <p:spPr>
          <a:xfrm>
            <a:off x="9232680" y="3339680"/>
            <a:ext cx="585574" cy="20708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859151" y="672973"/>
            <a:ext cx="2202270" cy="369332"/>
          </a:xfrm>
          <a:prstGeom prst="rect">
            <a:avLst/>
          </a:prstGeom>
          <a:noFill/>
        </p:spPr>
        <p:txBody>
          <a:bodyPr wrap="none" rtlCol="0">
            <a:spAutoFit/>
          </a:bodyPr>
          <a:lstStyle/>
          <a:p>
            <a:r>
              <a:rPr lang="it-IT" dirty="0">
                <a:latin typeface="Arial" panose="020B0604020202020204" pitchFamily="34" charset="0"/>
                <a:cs typeface="Arial" panose="020B0604020202020204" pitchFamily="34" charset="0"/>
              </a:rPr>
              <a:t>Trap control system</a:t>
            </a:r>
          </a:p>
        </p:txBody>
      </p:sp>
      <p:sp>
        <p:nvSpPr>
          <p:cNvPr id="24" name="Bent-Up Arrow 23"/>
          <p:cNvSpPr/>
          <p:nvPr/>
        </p:nvSpPr>
        <p:spPr>
          <a:xfrm rot="10800000">
            <a:off x="7396820" y="1180044"/>
            <a:ext cx="462331" cy="824371"/>
          </a:xfrm>
          <a:prstGeom prst="bentUpArrow">
            <a:avLst>
              <a:gd name="adj1" fmla="val 24567"/>
              <a:gd name="adj2" fmla="val 23341"/>
              <a:gd name="adj3" fmla="val 42787"/>
            </a:avLst>
          </a:prstGeom>
          <a:solidFill>
            <a:schemeClr val="accent4">
              <a:lumMod val="7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10127665" y="5414746"/>
            <a:ext cx="1479892" cy="646331"/>
          </a:xfrm>
          <a:prstGeom prst="rect">
            <a:avLst/>
          </a:prstGeom>
          <a:noFill/>
        </p:spPr>
        <p:txBody>
          <a:bodyPr wrap="none" rtlCol="0">
            <a:spAutoFit/>
          </a:bodyPr>
          <a:lstStyle/>
          <a:p>
            <a:r>
              <a:rPr lang="en-US" dirty="0" err="1">
                <a:latin typeface="Arial" panose="020B0604020202020204" pitchFamily="34" charset="0"/>
                <a:cs typeface="Arial" panose="020B0604020202020204" pitchFamily="34" charset="0"/>
              </a:rPr>
              <a:t>Nd:YAG</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laser system</a:t>
            </a:r>
          </a:p>
        </p:txBody>
      </p:sp>
      <p:pic>
        <p:nvPicPr>
          <p:cNvPr id="46" name="Picture 45"/>
          <p:cNvPicPr>
            <a:picLocks noChangeAspect="1"/>
          </p:cNvPicPr>
          <p:nvPr/>
        </p:nvPicPr>
        <p:blipFill>
          <a:blip r:embed="rId7"/>
          <a:stretch>
            <a:fillRect/>
          </a:stretch>
        </p:blipFill>
        <p:spPr>
          <a:xfrm flipH="1">
            <a:off x="7747275" y="4696838"/>
            <a:ext cx="3713146" cy="1670182"/>
          </a:xfrm>
          <a:prstGeom prst="rect">
            <a:avLst/>
          </a:prstGeom>
        </p:spPr>
      </p:pic>
      <p:sp>
        <p:nvSpPr>
          <p:cNvPr id="27" name="Right Arrow 26"/>
          <p:cNvSpPr/>
          <p:nvPr/>
        </p:nvSpPr>
        <p:spPr>
          <a:xfrm>
            <a:off x="1170036" y="3292024"/>
            <a:ext cx="1623910" cy="250600"/>
          </a:xfrm>
          <a:prstGeom prst="rightArrow">
            <a:avLst/>
          </a:prstGeom>
          <a:solidFill>
            <a:srgbClr val="E6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rotWithShape="1">
          <a:blip r:embed="rId8" cstate="print">
            <a:extLst>
              <a:ext uri="{28A0092B-C50C-407E-A947-70E740481C1C}">
                <a14:useLocalDpi xmlns:a14="http://schemas.microsoft.com/office/drawing/2010/main" val="0"/>
              </a:ext>
            </a:extLst>
          </a:blip>
          <a:srcRect l="36583" t="14160" r="34912" b="14902"/>
          <a:stretch/>
        </p:blipFill>
        <p:spPr>
          <a:xfrm>
            <a:off x="359781" y="3099421"/>
            <a:ext cx="711134" cy="884864"/>
          </a:xfrm>
          <a:prstGeom prst="rect">
            <a:avLst/>
          </a:prstGeom>
        </p:spPr>
      </p:pic>
      <p:sp>
        <p:nvSpPr>
          <p:cNvPr id="3" name="Flowchart: Summing Junction 2"/>
          <p:cNvSpPr/>
          <p:nvPr/>
        </p:nvSpPr>
        <p:spPr>
          <a:xfrm>
            <a:off x="2785607" y="3184663"/>
            <a:ext cx="463645" cy="463645"/>
          </a:xfrm>
          <a:prstGeom prst="flowChartSummingJunction">
            <a:avLst/>
          </a:prstGeom>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Left-Right Arrow 5"/>
          <p:cNvSpPr/>
          <p:nvPr/>
        </p:nvSpPr>
        <p:spPr>
          <a:xfrm>
            <a:off x="3240913" y="3303599"/>
            <a:ext cx="1719128" cy="238254"/>
          </a:xfrm>
          <a:prstGeom prst="leftRightArrow">
            <a:avLst/>
          </a:prstGeom>
          <a:solidFill>
            <a:srgbClr val="E6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707311" y="5269516"/>
            <a:ext cx="1608133" cy="646331"/>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Antiprotons </a:t>
            </a:r>
          </a:p>
          <a:p>
            <a:pPr algn="ctr"/>
            <a:r>
              <a:rPr lang="en-US" dirty="0">
                <a:latin typeface="Arial" panose="020B0604020202020204" pitchFamily="34" charset="0"/>
                <a:cs typeface="Arial" panose="020B0604020202020204" pitchFamily="34" charset="0"/>
              </a:rPr>
              <a:t>extraction line</a:t>
            </a:r>
            <a:endParaRPr lang="en-US" dirty="0"/>
          </a:p>
        </p:txBody>
      </p:sp>
      <p:sp>
        <p:nvSpPr>
          <p:cNvPr id="37" name="Rectangle 36"/>
          <p:cNvSpPr/>
          <p:nvPr/>
        </p:nvSpPr>
        <p:spPr>
          <a:xfrm>
            <a:off x="1192965" y="4373673"/>
            <a:ext cx="1479892" cy="646331"/>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Ion injection </a:t>
            </a:r>
          </a:p>
          <a:p>
            <a:pPr algn="ctr"/>
            <a:r>
              <a:rPr lang="en-US" dirty="0">
                <a:latin typeface="Arial" panose="020B0604020202020204" pitchFamily="34" charset="0"/>
                <a:cs typeface="Arial" panose="020B0604020202020204" pitchFamily="34" charset="0"/>
              </a:rPr>
              <a:t>line</a:t>
            </a:r>
            <a:endParaRPr lang="en-US" dirty="0"/>
          </a:p>
        </p:txBody>
      </p:sp>
      <p:sp>
        <p:nvSpPr>
          <p:cNvPr id="39" name="Right Arrow 38"/>
          <p:cNvSpPr/>
          <p:nvPr/>
        </p:nvSpPr>
        <p:spPr>
          <a:xfrm rot="2700000">
            <a:off x="4022527" y="1972015"/>
            <a:ext cx="1139476" cy="210617"/>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209638" y="4843848"/>
            <a:ext cx="3125659" cy="369332"/>
          </a:xfrm>
          <a:prstGeom prst="rect">
            <a:avLst/>
          </a:prstGeom>
          <a:noFill/>
        </p:spPr>
        <p:txBody>
          <a:bodyPr wrap="square" rtlCol="0">
            <a:spAutoFit/>
          </a:bodyPr>
          <a:lstStyle/>
          <a:p>
            <a:r>
              <a:rPr lang="it-IT" dirty="0" err="1">
                <a:latin typeface="Arial" panose="020B0604020202020204" pitchFamily="34" charset="0"/>
                <a:cs typeface="Arial" panose="020B0604020202020204" pitchFamily="34" charset="0"/>
              </a:rPr>
              <a:t>Alexandrite</a:t>
            </a:r>
            <a:r>
              <a:rPr lang="it-IT" dirty="0">
                <a:latin typeface="Arial" panose="020B0604020202020204" pitchFamily="34" charset="0"/>
                <a:cs typeface="Arial" panose="020B0604020202020204" pitchFamily="34" charset="0"/>
              </a:rPr>
              <a:t> laser </a:t>
            </a:r>
            <a:r>
              <a:rPr lang="it-IT" dirty="0" err="1">
                <a:latin typeface="Arial" panose="020B0604020202020204" pitchFamily="34" charset="0"/>
                <a:cs typeface="Arial" panose="020B0604020202020204" pitchFamily="34" charset="0"/>
              </a:rPr>
              <a:t>system</a:t>
            </a:r>
            <a:endParaRPr lang="en-US" dirty="0">
              <a:latin typeface="Arial" panose="020B0604020202020204" pitchFamily="34" charset="0"/>
              <a:cs typeface="Arial" panose="020B0604020202020204" pitchFamily="34" charset="0"/>
            </a:endParaRPr>
          </a:p>
        </p:txBody>
      </p:sp>
      <p:sp>
        <p:nvSpPr>
          <p:cNvPr id="43" name="Bent-Up Arrow 42"/>
          <p:cNvSpPr/>
          <p:nvPr/>
        </p:nvSpPr>
        <p:spPr>
          <a:xfrm>
            <a:off x="2565323" y="3648308"/>
            <a:ext cx="463729" cy="1219009"/>
          </a:xfrm>
          <a:prstGeom prst="bentUpArrow">
            <a:avLst>
              <a:gd name="adj1" fmla="val 24567"/>
              <a:gd name="adj2" fmla="val 23341"/>
              <a:gd name="adj3" fmla="val 30307"/>
            </a:avLst>
          </a:prstGeom>
          <a:solidFill>
            <a:srgbClr val="E6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Arrow 44"/>
          <p:cNvSpPr/>
          <p:nvPr/>
        </p:nvSpPr>
        <p:spPr>
          <a:xfrm rot="5400000">
            <a:off x="2319340" y="4348047"/>
            <a:ext cx="1623910" cy="250600"/>
          </a:xfrm>
          <a:prstGeom prst="rightArrow">
            <a:avLst/>
          </a:prstGeom>
          <a:solidFill>
            <a:srgbClr val="E6BA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423758" y="2525248"/>
            <a:ext cx="1210588" cy="646331"/>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Deflection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chamber</a:t>
            </a:r>
            <a:endParaRPr lang="en-US" dirty="0"/>
          </a:p>
        </p:txBody>
      </p:sp>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b="22016"/>
          <a:stretch/>
        </p:blipFill>
        <p:spPr>
          <a:xfrm>
            <a:off x="8007211" y="1015006"/>
            <a:ext cx="647276" cy="732729"/>
          </a:xfrm>
          <a:prstGeom prst="rect">
            <a:avLst/>
          </a:prstGeom>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23341" y="1064346"/>
            <a:ext cx="697053" cy="581785"/>
          </a:xfrm>
          <a:prstGeom prst="rect">
            <a:avLst/>
          </a:prstGeom>
        </p:spPr>
      </p:pic>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80708" y="1064346"/>
            <a:ext cx="581785" cy="581785"/>
          </a:xfrm>
          <a:prstGeom prst="rect">
            <a:avLst/>
          </a:prstGeom>
        </p:spPr>
      </p:pic>
      <p:sp>
        <p:nvSpPr>
          <p:cNvPr id="58" name="Right Arrow 57"/>
          <p:cNvSpPr/>
          <p:nvPr/>
        </p:nvSpPr>
        <p:spPr>
          <a:xfrm rot="16200000">
            <a:off x="6847098" y="5045519"/>
            <a:ext cx="1490057" cy="250600"/>
          </a:xfrm>
          <a:prstGeom prst="rightArrow">
            <a:avLst/>
          </a:prstGeom>
          <a:solidFill>
            <a:srgbClr val="CCE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nvGraphicFramePr>
        <p:xfrm>
          <a:off x="4251185" y="5253747"/>
          <a:ext cx="3276941" cy="905798"/>
        </p:xfrm>
        <a:graphic>
          <a:graphicData uri="http://schemas.openxmlformats.org/presentationml/2006/ole">
            <mc:AlternateContent xmlns:mc="http://schemas.openxmlformats.org/markup-compatibility/2006">
              <mc:Choice xmlns:v="urn:schemas-microsoft-com:vml" Requires="v">
                <p:oleObj spid="_x0000_s1026" name="Image" r:id="rId12" imgW="14945760" imgH="4126680" progId="Photoshop.Image.12">
                  <p:embed/>
                </p:oleObj>
              </mc:Choice>
              <mc:Fallback>
                <p:oleObj name="Image" r:id="rId12" imgW="14945760" imgH="4126680" progId="Photoshop.Image.12">
                  <p:embed/>
                  <p:pic>
                    <p:nvPicPr>
                      <p:cNvPr id="8" name="Object 7"/>
                      <p:cNvPicPr/>
                      <p:nvPr/>
                    </p:nvPicPr>
                    <p:blipFill>
                      <a:blip r:embed="rId13"/>
                      <a:stretch>
                        <a:fillRect/>
                      </a:stretch>
                    </p:blipFill>
                    <p:spPr>
                      <a:xfrm>
                        <a:off x="4251185" y="5253747"/>
                        <a:ext cx="3276941" cy="905798"/>
                      </a:xfrm>
                      <a:prstGeom prst="rect">
                        <a:avLst/>
                      </a:prstGeom>
                    </p:spPr>
                  </p:pic>
                </p:oleObj>
              </mc:Fallback>
            </mc:AlternateContent>
          </a:graphicData>
        </a:graphic>
      </p:graphicFrame>
      <p:sp>
        <p:nvSpPr>
          <p:cNvPr id="9" name="Rounded Rectangle 8"/>
          <p:cNvSpPr/>
          <p:nvPr/>
        </p:nvSpPr>
        <p:spPr>
          <a:xfrm>
            <a:off x="9761074" y="2398769"/>
            <a:ext cx="1900263" cy="1794089"/>
          </a:xfrm>
          <a:prstGeom prst="roundRect">
            <a:avLst/>
          </a:prstGeom>
          <a:no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8285236" y="2419930"/>
            <a:ext cx="1027754" cy="2080818"/>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33">
            <a:extLst>
              <a:ext uri="{FF2B5EF4-FFF2-40B4-BE49-F238E27FC236}">
                <a16:creationId xmlns:a16="http://schemas.microsoft.com/office/drawing/2014/main" id="{F08045A9-EBFF-7220-9175-2B05248EE3D7}"/>
              </a:ext>
            </a:extLst>
          </p:cNvPr>
          <p:cNvSpPr/>
          <p:nvPr/>
        </p:nvSpPr>
        <p:spPr>
          <a:xfrm>
            <a:off x="1192965" y="942153"/>
            <a:ext cx="936543" cy="1518822"/>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32">
            <a:extLst>
              <a:ext uri="{FF2B5EF4-FFF2-40B4-BE49-F238E27FC236}">
                <a16:creationId xmlns:a16="http://schemas.microsoft.com/office/drawing/2014/main" id="{DF9F31A5-9128-829D-AB8F-5095F8CA553D}"/>
              </a:ext>
            </a:extLst>
          </p:cNvPr>
          <p:cNvSpPr/>
          <p:nvPr/>
        </p:nvSpPr>
        <p:spPr>
          <a:xfrm>
            <a:off x="1707311" y="5269515"/>
            <a:ext cx="1608133" cy="646332"/>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D861F2E8-B394-0C93-20ED-E7FA80CF7F5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510"/>
            <a:ext cx="12192000" cy="586248"/>
          </a:xfrm>
          <a:prstGeom prst="rect">
            <a:avLst/>
          </a:prstGeom>
        </p:spPr>
      </p:pic>
    </p:spTree>
    <p:extLst>
      <p:ext uri="{BB962C8B-B14F-4D97-AF65-F5344CB8AC3E}">
        <p14:creationId xmlns:p14="http://schemas.microsoft.com/office/powerpoint/2010/main" val="249110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9" grpId="0" animBg="1"/>
      <p:bldP spid="21" grpId="0"/>
      <p:bldP spid="24" grpId="0" animBg="1"/>
      <p:bldP spid="25" grpId="0"/>
      <p:bldP spid="27" grpId="0" animBg="1"/>
      <p:bldP spid="3" grpId="0" animBg="1"/>
      <p:bldP spid="6" grpId="0" animBg="1"/>
      <p:bldP spid="36" grpId="0"/>
      <p:bldP spid="37" grpId="0"/>
      <p:bldP spid="39" grpId="0" animBg="1"/>
      <p:bldP spid="40" grpId="0"/>
      <p:bldP spid="43" grpId="0" animBg="1"/>
      <p:bldP spid="45" grpId="0" animBg="1"/>
      <p:bldP spid="47" grpId="0"/>
      <p:bldP spid="58" grpId="0" animBg="1"/>
      <p:bldP spid="9" grpId="0" animBg="1"/>
      <p:bldP spid="34" grpId="0" animBg="1"/>
      <p:bldP spid="14"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ebsite&#10;&#10;Description automatically generated">
            <a:extLst>
              <a:ext uri="{FF2B5EF4-FFF2-40B4-BE49-F238E27FC236}">
                <a16:creationId xmlns:a16="http://schemas.microsoft.com/office/drawing/2014/main" id="{DAD6E865-31A2-27AB-706A-B76BD295C4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9301"/>
            <a:ext cx="12192000" cy="6179398"/>
          </a:xfrm>
          <a:prstGeom prst="rect">
            <a:avLst/>
          </a:prstGeom>
        </p:spPr>
      </p:pic>
    </p:spTree>
    <p:extLst>
      <p:ext uri="{BB962C8B-B14F-4D97-AF65-F5344CB8AC3E}">
        <p14:creationId xmlns:p14="http://schemas.microsoft.com/office/powerpoint/2010/main" val="19513033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97EB505-1AC1-4740-E770-74C03B1BE7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5364"/>
            <a:ext cx="12192000" cy="6207269"/>
          </a:xfrm>
          <a:prstGeom prst="rect">
            <a:avLst/>
          </a:prstGeom>
        </p:spPr>
      </p:pic>
    </p:spTree>
    <p:extLst>
      <p:ext uri="{BB962C8B-B14F-4D97-AF65-F5344CB8AC3E}">
        <p14:creationId xmlns:p14="http://schemas.microsoft.com/office/powerpoint/2010/main" val="3774581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E20DE-BDF4-6A7D-7735-2B749D1BB298}"/>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012718CC-46A2-53B6-6C2C-7A6510D160E7}"/>
              </a:ext>
            </a:extLst>
          </p:cNvPr>
          <p:cNvSpPr>
            <a:spLocks noGrp="1"/>
          </p:cNvSpPr>
          <p:nvPr>
            <p:ph idx="1"/>
          </p:nvPr>
        </p:nvSpPr>
        <p:spPr>
          <a:xfrm>
            <a:off x="4250112" y="1560283"/>
            <a:ext cx="3640976" cy="2750880"/>
          </a:xfrm>
          <a:ln>
            <a:noFill/>
          </a:ln>
        </p:spPr>
        <p:txBody>
          <a:bodyPr>
            <a:normAutofit fontScale="77500" lnSpcReduction="20000"/>
          </a:bodyPr>
          <a:lstStyle/>
          <a:p>
            <a:pPr marL="0" indent="0" algn="ctr">
              <a:buNone/>
            </a:pPr>
            <a:r>
              <a:rPr lang="en-US" b="1" dirty="0"/>
              <a:t>Production Results in 2024</a:t>
            </a:r>
            <a:br>
              <a:rPr lang="en-US" b="1" dirty="0"/>
            </a:br>
            <a:endParaRPr lang="en-US" dirty="0"/>
          </a:p>
          <a:p>
            <a:pPr marL="0" indent="0" algn="ctr">
              <a:buNone/>
            </a:pPr>
            <a:r>
              <a:rPr lang="en-US" dirty="0"/>
              <a:t>Measured ∼2 </a:t>
            </a:r>
            <a:r>
              <a:rPr lang="en-US" dirty="0" err="1"/>
              <a:t>Hbar</a:t>
            </a:r>
            <a:r>
              <a:rPr lang="en-US" dirty="0"/>
              <a:t>/shot vs. ∼0.05 </a:t>
            </a:r>
            <a:r>
              <a:rPr lang="en-US" dirty="0" err="1"/>
              <a:t>Hbar</a:t>
            </a:r>
            <a:r>
              <a:rPr lang="en-US" dirty="0"/>
              <a:t>/shot of 2023 and 2018</a:t>
            </a:r>
            <a:br>
              <a:rPr lang="en-US" dirty="0"/>
            </a:br>
            <a:r>
              <a:rPr lang="en-US" b="1" dirty="0"/>
              <a:t>factor × 40 gain</a:t>
            </a:r>
            <a:r>
              <a:rPr lang="en-US" dirty="0"/>
              <a:t>.</a:t>
            </a:r>
          </a:p>
          <a:p>
            <a:pPr marL="0" indent="0" algn="ctr">
              <a:buNone/>
            </a:pPr>
            <a:r>
              <a:rPr lang="en-US" dirty="0"/>
              <a:t/>
            </a:r>
            <a:br>
              <a:rPr lang="en-US" dirty="0"/>
            </a:br>
            <a:r>
              <a:rPr lang="en-US" dirty="0"/>
              <a:t>Boost control by timing shift in agreement with 2023 data.</a:t>
            </a:r>
          </a:p>
        </p:txBody>
      </p:sp>
      <p:pic>
        <p:nvPicPr>
          <p:cNvPr id="5" name="Picture 4">
            <a:extLst>
              <a:ext uri="{FF2B5EF4-FFF2-40B4-BE49-F238E27FC236}">
                <a16:creationId xmlns:a16="http://schemas.microsoft.com/office/drawing/2014/main" id="{465F4B2C-10CE-2E96-1FD9-EEFA93AB8AEA}"/>
              </a:ext>
            </a:extLst>
          </p:cNvPr>
          <p:cNvPicPr>
            <a:picLocks noChangeAspect="1"/>
          </p:cNvPicPr>
          <p:nvPr/>
        </p:nvPicPr>
        <p:blipFill>
          <a:blip r:embed="rId2">
            <a:extLst>
              <a:ext uri="{28A0092B-C50C-407E-A947-70E740481C1C}">
                <a14:useLocalDpi xmlns:a14="http://schemas.microsoft.com/office/drawing/2010/main" val="0"/>
              </a:ext>
            </a:extLst>
          </a:blip>
          <a:srcRect l="4006" r="6788"/>
          <a:stretch/>
        </p:blipFill>
        <p:spPr>
          <a:xfrm>
            <a:off x="7941889" y="1186753"/>
            <a:ext cx="4078514" cy="3265715"/>
          </a:xfrm>
          <a:prstGeom prst="rect">
            <a:avLst/>
          </a:prstGeom>
        </p:spPr>
      </p:pic>
      <p:pic>
        <p:nvPicPr>
          <p:cNvPr id="8" name="Picture 7">
            <a:extLst>
              <a:ext uri="{FF2B5EF4-FFF2-40B4-BE49-F238E27FC236}">
                <a16:creationId xmlns:a16="http://schemas.microsoft.com/office/drawing/2014/main" id="{D08543DD-5CFD-E8B8-8E5F-A07B9934F3A7}"/>
              </a:ext>
            </a:extLst>
          </p:cNvPr>
          <p:cNvPicPr>
            <a:picLocks noChangeAspect="1"/>
          </p:cNvPicPr>
          <p:nvPr/>
        </p:nvPicPr>
        <p:blipFill>
          <a:blip r:embed="rId3">
            <a:extLst>
              <a:ext uri="{28A0092B-C50C-407E-A947-70E740481C1C}">
                <a14:useLocalDpi xmlns:a14="http://schemas.microsoft.com/office/drawing/2010/main" val="0"/>
              </a:ext>
            </a:extLst>
          </a:blip>
          <a:srcRect l="4883" r="7022"/>
          <a:stretch/>
        </p:blipFill>
        <p:spPr>
          <a:xfrm>
            <a:off x="222399" y="1186754"/>
            <a:ext cx="4027714" cy="3265714"/>
          </a:xfrm>
          <a:prstGeom prst="rect">
            <a:avLst/>
          </a:prstGeom>
        </p:spPr>
      </p:pic>
      <p:sp>
        <p:nvSpPr>
          <p:cNvPr id="18" name="TextBox 17">
            <a:extLst>
              <a:ext uri="{FF2B5EF4-FFF2-40B4-BE49-F238E27FC236}">
                <a16:creationId xmlns:a16="http://schemas.microsoft.com/office/drawing/2014/main" id="{6941276E-6CD7-EF88-C3BD-6468E6608FF0}"/>
              </a:ext>
            </a:extLst>
          </p:cNvPr>
          <p:cNvSpPr txBox="1"/>
          <p:nvPr/>
        </p:nvSpPr>
        <p:spPr>
          <a:xfrm>
            <a:off x="1945757" y="4829286"/>
            <a:ext cx="9446034" cy="1077218"/>
          </a:xfrm>
          <a:prstGeom prst="rect">
            <a:avLst/>
          </a:prstGeom>
          <a:noFill/>
        </p:spPr>
        <p:txBody>
          <a:bodyPr wrap="square">
            <a:spAutoFit/>
          </a:bodyPr>
          <a:lstStyle/>
          <a:p>
            <a:pPr marL="0" indent="0">
              <a:buNone/>
            </a:pPr>
            <a:r>
              <a:rPr lang="en-US" sz="1600" b="1" dirty="0">
                <a:latin typeface="Arial" panose="020B0604020202020204" pitchFamily="34" charset="0"/>
                <a:cs typeface="Arial" panose="020B0604020202020204" pitchFamily="34" charset="0"/>
              </a:rPr>
              <a:t>Next Steps</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Study forward boosting by means of the MCP detector and field ionization grids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Study distribution of n levels by field ionization  and relate it to Ps* laser excitation</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Attempt </a:t>
            </a:r>
            <a:r>
              <a:rPr lang="en-US" sz="1600" dirty="0" err="1">
                <a:latin typeface="Arial" panose="020B0604020202020204" pitchFamily="34" charset="0"/>
                <a:cs typeface="Arial" panose="020B0604020202020204" pitchFamily="34" charset="0"/>
              </a:rPr>
              <a:t>Hbar</a:t>
            </a:r>
            <a:r>
              <a:rPr lang="en-US" sz="1600" dirty="0">
                <a:latin typeface="Arial" panose="020B0604020202020204" pitchFamily="34" charset="0"/>
                <a:cs typeface="Arial" panose="020B0604020202020204" pitchFamily="34" charset="0"/>
              </a:rPr>
              <a:t> transport and detection outside the magnetic field for moiré deflectometer test.</a:t>
            </a:r>
          </a:p>
        </p:txBody>
      </p:sp>
      <p:cxnSp>
        <p:nvCxnSpPr>
          <p:cNvPr id="24" name="Straight Connector 23">
            <a:extLst>
              <a:ext uri="{FF2B5EF4-FFF2-40B4-BE49-F238E27FC236}">
                <a16:creationId xmlns:a16="http://schemas.microsoft.com/office/drawing/2014/main" id="{5290B10E-58F3-2AB1-0FD2-4102979D941A}"/>
              </a:ext>
            </a:extLst>
          </p:cNvPr>
          <p:cNvCxnSpPr/>
          <p:nvPr/>
        </p:nvCxnSpPr>
        <p:spPr>
          <a:xfrm>
            <a:off x="2049089" y="2206171"/>
            <a:ext cx="0" cy="1886857"/>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08E3701E-A271-AF45-DE4B-631329B9D5C9}"/>
              </a:ext>
            </a:extLst>
          </p:cNvPr>
          <p:cNvCxnSpPr>
            <a:cxnSpLocks/>
          </p:cNvCxnSpPr>
          <p:nvPr/>
        </p:nvCxnSpPr>
        <p:spPr>
          <a:xfrm>
            <a:off x="10119031" y="1995714"/>
            <a:ext cx="0" cy="2090057"/>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5BF0964F-147B-959E-D205-ED78C850EA2B}"/>
              </a:ext>
            </a:extLst>
          </p:cNvPr>
          <p:cNvSpPr txBox="1"/>
          <p:nvPr/>
        </p:nvSpPr>
        <p:spPr>
          <a:xfrm>
            <a:off x="631371" y="3657600"/>
            <a:ext cx="1745029" cy="369332"/>
          </a:xfrm>
          <a:prstGeom prst="rect">
            <a:avLst/>
          </a:prstGeom>
          <a:noFill/>
        </p:spPr>
        <p:txBody>
          <a:bodyPr wrap="none" rtlCol="0">
            <a:spAutoFit/>
          </a:bodyPr>
          <a:lstStyle/>
          <a:p>
            <a:r>
              <a:rPr lang="en-US" dirty="0">
                <a:solidFill>
                  <a:schemeClr val="tx1">
                    <a:lumMod val="50000"/>
                    <a:lumOff val="50000"/>
                  </a:schemeClr>
                </a:solidFill>
                <a:latin typeface="Arial" panose="020B0604020202020204" pitchFamily="34" charset="0"/>
                <a:cs typeface="Arial" panose="020B0604020202020204" pitchFamily="34" charset="0"/>
              </a:rPr>
              <a:t>PRELIMINARY</a:t>
            </a:r>
          </a:p>
        </p:txBody>
      </p:sp>
      <p:sp>
        <p:nvSpPr>
          <p:cNvPr id="28" name="TextBox 27">
            <a:extLst>
              <a:ext uri="{FF2B5EF4-FFF2-40B4-BE49-F238E27FC236}">
                <a16:creationId xmlns:a16="http://schemas.microsoft.com/office/drawing/2014/main" id="{981E6A42-C211-825A-972F-82430A44DA10}"/>
              </a:ext>
            </a:extLst>
          </p:cNvPr>
          <p:cNvSpPr txBox="1"/>
          <p:nvPr/>
        </p:nvSpPr>
        <p:spPr>
          <a:xfrm>
            <a:off x="8454571" y="3657600"/>
            <a:ext cx="1745029" cy="369332"/>
          </a:xfrm>
          <a:prstGeom prst="rect">
            <a:avLst/>
          </a:prstGeom>
          <a:noFill/>
        </p:spPr>
        <p:txBody>
          <a:bodyPr wrap="none" rtlCol="0">
            <a:spAutoFit/>
          </a:bodyPr>
          <a:lstStyle/>
          <a:p>
            <a:r>
              <a:rPr lang="en-US" dirty="0">
                <a:solidFill>
                  <a:schemeClr val="tx1">
                    <a:lumMod val="50000"/>
                    <a:lumOff val="50000"/>
                  </a:schemeClr>
                </a:solidFill>
                <a:latin typeface="Arial" panose="020B0604020202020204" pitchFamily="34" charset="0"/>
                <a:cs typeface="Arial" panose="020B0604020202020204" pitchFamily="34" charset="0"/>
              </a:rPr>
              <a:t>PRELIMINARY</a:t>
            </a:r>
          </a:p>
        </p:txBody>
      </p:sp>
      <p:sp>
        <p:nvSpPr>
          <p:cNvPr id="2" name="Rectangle 1">
            <a:extLst>
              <a:ext uri="{FF2B5EF4-FFF2-40B4-BE49-F238E27FC236}">
                <a16:creationId xmlns:a16="http://schemas.microsoft.com/office/drawing/2014/main" id="{43EE860F-AA83-D7BB-8892-9E0CFC3ADFB5}"/>
              </a:ext>
            </a:extLst>
          </p:cNvPr>
          <p:cNvSpPr/>
          <p:nvPr/>
        </p:nvSpPr>
        <p:spPr>
          <a:xfrm>
            <a:off x="0" y="548681"/>
            <a:ext cx="12192000" cy="5904654"/>
          </a:xfrm>
          <a:prstGeom prst="rect">
            <a:avLst/>
          </a:prstGeom>
          <a:solidFill>
            <a:srgbClr val="FFFFFF">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102088"/>
                </a:solidFill>
                <a:latin typeface="Arial" panose="020B0604020202020204" pitchFamily="34" charset="0"/>
                <a:cs typeface="Arial" panose="020B0604020202020204" pitchFamily="34" charset="0"/>
              </a:rPr>
              <a:t>Achievement #3: enhanced antihydrogen production rate</a:t>
            </a:r>
          </a:p>
          <a:p>
            <a:pPr algn="ctr"/>
            <a:endParaRPr lang="en-US" sz="2400" dirty="0">
              <a:solidFill>
                <a:schemeClr val="tx1"/>
              </a:solidFill>
              <a:latin typeface="Arial" panose="020B0604020202020204" pitchFamily="34" charset="0"/>
              <a:cs typeface="Arial" panose="020B0604020202020204" pitchFamily="34" charset="0"/>
            </a:endParaRPr>
          </a:p>
          <a:p>
            <a:pPr algn="ctr"/>
            <a:r>
              <a:rPr lang="en-US" sz="2400" dirty="0">
                <a:solidFill>
                  <a:schemeClr val="tx1"/>
                </a:solidFill>
                <a:latin typeface="Arial" panose="020B0604020202020204" pitchFamily="34" charset="0"/>
                <a:cs typeface="Arial" panose="020B0604020202020204" pitchFamily="34" charset="0"/>
              </a:rPr>
              <a:t>2018: 0.05 antihydrogens run</a:t>
            </a:r>
            <a:r>
              <a:rPr lang="en-US" sz="2400" baseline="30000" dirty="0">
                <a:solidFill>
                  <a:schemeClr val="tx1"/>
                </a:solidFill>
                <a:latin typeface="Arial" panose="020B0604020202020204" pitchFamily="34" charset="0"/>
                <a:cs typeface="Arial" panose="020B0604020202020204" pitchFamily="34" charset="0"/>
              </a:rPr>
              <a:t>-1</a:t>
            </a:r>
          </a:p>
          <a:p>
            <a:pPr algn="ctr"/>
            <a:r>
              <a:rPr lang="en-US" sz="2400" dirty="0">
                <a:solidFill>
                  <a:schemeClr val="tx1"/>
                </a:solidFill>
                <a:latin typeface="Arial" panose="020B0604020202020204" pitchFamily="34" charset="0"/>
                <a:cs typeface="Arial" panose="020B0604020202020204" pitchFamily="34" charset="0"/>
              </a:rPr>
              <a:t>2024: 2.0 antihydrogens run</a:t>
            </a:r>
            <a:r>
              <a:rPr lang="en-US" sz="2400" baseline="30000" dirty="0">
                <a:solidFill>
                  <a:schemeClr val="tx1"/>
                </a:solidFill>
                <a:latin typeface="Arial" panose="020B0604020202020204" pitchFamily="34" charset="0"/>
                <a:cs typeface="Arial" panose="020B0604020202020204" pitchFamily="34" charset="0"/>
              </a:rPr>
              <a:t>-1</a:t>
            </a:r>
          </a:p>
          <a:p>
            <a:pPr algn="ctr"/>
            <a:r>
              <a:rPr lang="en-US" sz="2400" dirty="0">
                <a:solidFill>
                  <a:schemeClr val="tx1"/>
                </a:solidFill>
                <a:latin typeface="Arial" panose="020B0604020202020204" pitchFamily="34" charset="0"/>
                <a:cs typeface="Arial" panose="020B0604020202020204" pitchFamily="34" charset="0"/>
              </a:rPr>
              <a:t/>
            </a:r>
            <a:br>
              <a:rPr lang="en-US" sz="2400" dirty="0">
                <a:solidFill>
                  <a:schemeClr val="tx1"/>
                </a:solidFill>
                <a:latin typeface="Arial" panose="020B0604020202020204" pitchFamily="34" charset="0"/>
                <a:cs typeface="Arial" panose="020B0604020202020204" pitchFamily="34" charset="0"/>
              </a:rPr>
            </a:br>
            <a:r>
              <a:rPr lang="en-US" sz="2400" b="1" dirty="0">
                <a:solidFill>
                  <a:srgbClr val="102088"/>
                </a:solidFill>
                <a:latin typeface="Arial" panose="020B0604020202020204" pitchFamily="34" charset="0"/>
                <a:cs typeface="Arial" panose="020B0604020202020204" pitchFamily="34" charset="0"/>
              </a:rPr>
              <a:t>factor x40 gain</a:t>
            </a:r>
          </a:p>
          <a:p>
            <a:pPr algn="ctr"/>
            <a:r>
              <a:rPr lang="en-US" sz="2400" dirty="0">
                <a:solidFill>
                  <a:schemeClr val="tx1"/>
                </a:solidFill>
                <a:latin typeface="Arial" panose="020B0604020202020204" pitchFamily="34" charset="0"/>
                <a:cs typeface="Arial" panose="020B0604020202020204" pitchFamily="34" charset="0"/>
              </a:rPr>
              <a:t>thanks to: </a:t>
            </a:r>
            <a:br>
              <a:rPr lang="en-US" sz="2400" dirty="0">
                <a:solidFill>
                  <a:schemeClr val="tx1"/>
                </a:solidFill>
                <a:latin typeface="Arial" panose="020B0604020202020204" pitchFamily="34" charset="0"/>
                <a:cs typeface="Arial" panose="020B0604020202020204" pitchFamily="34" charset="0"/>
              </a:rPr>
            </a:br>
            <a:endParaRPr lang="en-US" sz="2400" dirty="0">
              <a:solidFill>
                <a:schemeClr val="tx1"/>
              </a:solidFill>
              <a:latin typeface="Arial" panose="020B0604020202020204" pitchFamily="34" charset="0"/>
              <a:cs typeface="Arial" panose="020B0604020202020204" pitchFamily="34" charset="0"/>
            </a:endParaRPr>
          </a:p>
          <a:p>
            <a:pPr algn="ctr"/>
            <a:r>
              <a:rPr lang="en-US" sz="2400" dirty="0">
                <a:solidFill>
                  <a:schemeClr val="tx1"/>
                </a:solidFill>
                <a:latin typeface="Arial" panose="020B0604020202020204" pitchFamily="34" charset="0"/>
                <a:cs typeface="Arial" panose="020B0604020202020204" pitchFamily="34" charset="0"/>
              </a:rPr>
              <a:t>Efficient catching of ELENA antiprotons</a:t>
            </a:r>
          </a:p>
          <a:p>
            <a:pPr algn="ctr"/>
            <a:r>
              <a:rPr lang="en-US" sz="2400" dirty="0">
                <a:solidFill>
                  <a:schemeClr val="tx1"/>
                </a:solidFill>
                <a:latin typeface="Arial" panose="020B0604020202020204" pitchFamily="34" charset="0"/>
                <a:cs typeface="Arial" panose="020B0604020202020204" pitchFamily="34" charset="0"/>
              </a:rPr>
              <a:t>All Ps improvements since 2020</a:t>
            </a:r>
            <a:br>
              <a:rPr lang="en-US" sz="24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(collinear scheme and new trap geometry, higher Rydberg Ps, new e</a:t>
            </a:r>
            <a:r>
              <a:rPr lang="en-US" sz="2000" baseline="30000" dirty="0">
                <a:solidFill>
                  <a:schemeClr val="tx1"/>
                </a:solidFill>
                <a:latin typeface="Arial" panose="020B0604020202020204" pitchFamily="34" charset="0"/>
                <a:cs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rPr>
              <a:t> source …)</a:t>
            </a:r>
            <a:endParaRPr lang="en-US" sz="2400" dirty="0">
              <a:solidFill>
                <a:schemeClr val="tx1"/>
              </a:solidFill>
              <a:latin typeface="Arial" panose="020B0604020202020204" pitchFamily="34" charset="0"/>
              <a:cs typeface="Arial" panose="020B0604020202020204" pitchFamily="34" charset="0"/>
            </a:endParaRPr>
          </a:p>
          <a:p>
            <a:pPr algn="ctr"/>
            <a:endParaRPr lang="en-US" sz="2400" dirty="0">
              <a:solidFill>
                <a:schemeClr val="tx1"/>
              </a:solidFill>
              <a:latin typeface="Arial" panose="020B0604020202020204" pitchFamily="34" charset="0"/>
              <a:cs typeface="Arial" panose="020B0604020202020204" pitchFamily="34" charset="0"/>
            </a:endParaRPr>
          </a:p>
          <a:p>
            <a:pPr algn="ctr"/>
            <a:r>
              <a:rPr lang="en-US" sz="2400" dirty="0">
                <a:solidFill>
                  <a:schemeClr val="tx1"/>
                </a:solidFill>
                <a:latin typeface="Arial" panose="020B0604020202020204" pitchFamily="34" charset="0"/>
                <a:cs typeface="Arial" panose="020B0604020202020204" pitchFamily="34" charset="0"/>
              </a:rPr>
              <a:t>Next step: a velocity-controlled pulsed antihydrogen beam</a:t>
            </a:r>
          </a:p>
        </p:txBody>
      </p:sp>
    </p:spTree>
    <p:extLst>
      <p:ext uri="{BB962C8B-B14F-4D97-AF65-F5344CB8AC3E}">
        <p14:creationId xmlns:p14="http://schemas.microsoft.com/office/powerpoint/2010/main" val="3555874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7F5E1B0-705E-8893-6ED7-74AA22C6D4E7}"/>
              </a:ext>
            </a:extLst>
          </p:cNvPr>
          <p:cNvGrpSpPr/>
          <p:nvPr/>
        </p:nvGrpSpPr>
        <p:grpSpPr>
          <a:xfrm>
            <a:off x="1459790" y="828172"/>
            <a:ext cx="1225477" cy="1442882"/>
            <a:chOff x="123825" y="889000"/>
            <a:chExt cx="1425575" cy="1738313"/>
          </a:xfrm>
        </p:grpSpPr>
        <p:pic>
          <p:nvPicPr>
            <p:cNvPr id="8" name="Picture 10">
              <a:extLst>
                <a:ext uri="{FF2B5EF4-FFF2-40B4-BE49-F238E27FC236}">
                  <a16:creationId xmlns:a16="http://schemas.microsoft.com/office/drawing/2014/main" id="{258735AA-1CC1-08FB-3B01-CEFBED71C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488" y="889000"/>
              <a:ext cx="1258887"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9" name="Rectangle 21">
              <a:extLst>
                <a:ext uri="{FF2B5EF4-FFF2-40B4-BE49-F238E27FC236}">
                  <a16:creationId xmlns:a16="http://schemas.microsoft.com/office/drawing/2014/main" id="{67E8F89A-720A-2B5F-0704-5AFAB8F1D21E}"/>
                </a:ext>
              </a:extLst>
            </p:cNvPr>
            <p:cNvSpPr>
              <a:spLocks noChangeArrowheads="1"/>
            </p:cNvSpPr>
            <p:nvPr/>
          </p:nvSpPr>
          <p:spPr bwMode="auto">
            <a:xfrm>
              <a:off x="123825" y="2166938"/>
              <a:ext cx="1425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Aarhus University, </a:t>
              </a:r>
            </a:p>
            <a:p>
              <a:pPr eaLnBrk="1" hangingPunct="1"/>
              <a:r>
                <a:rPr lang="en-US" altLang="en-CH" sz="1200" b="1" dirty="0">
                  <a:solidFill>
                    <a:srgbClr val="FF0000"/>
                  </a:solidFill>
                </a:rPr>
                <a:t>Denmark</a:t>
              </a:r>
            </a:p>
          </p:txBody>
        </p:sp>
      </p:grpSp>
      <p:grpSp>
        <p:nvGrpSpPr>
          <p:cNvPr id="10" name="Group 40">
            <a:extLst>
              <a:ext uri="{FF2B5EF4-FFF2-40B4-BE49-F238E27FC236}">
                <a16:creationId xmlns:a16="http://schemas.microsoft.com/office/drawing/2014/main" id="{923F6F7C-A0B9-49F2-F022-C43870AE9650}"/>
              </a:ext>
            </a:extLst>
          </p:cNvPr>
          <p:cNvGrpSpPr>
            <a:grpSpLocks/>
          </p:cNvGrpSpPr>
          <p:nvPr/>
        </p:nvGrpSpPr>
        <p:grpSpPr bwMode="auto">
          <a:xfrm>
            <a:off x="4536848" y="953156"/>
            <a:ext cx="1303982" cy="1409057"/>
            <a:chOff x="5453063" y="822325"/>
            <a:chExt cx="1581150" cy="1770063"/>
          </a:xfrm>
        </p:grpSpPr>
        <p:pic>
          <p:nvPicPr>
            <p:cNvPr id="11" name="Picture 8">
              <a:extLst>
                <a:ext uri="{FF2B5EF4-FFF2-40B4-BE49-F238E27FC236}">
                  <a16:creationId xmlns:a16="http://schemas.microsoft.com/office/drawing/2014/main" id="{F3A71C54-1C9A-0FC6-BA8A-9480761592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6125" y="822325"/>
              <a:ext cx="922338"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2" name="Rectangle 24">
              <a:extLst>
                <a:ext uri="{FF2B5EF4-FFF2-40B4-BE49-F238E27FC236}">
                  <a16:creationId xmlns:a16="http://schemas.microsoft.com/office/drawing/2014/main" id="{97B84164-4E6B-ADB6-4C04-CFEAB712DD99}"/>
                </a:ext>
              </a:extLst>
            </p:cNvPr>
            <p:cNvSpPr>
              <a:spLocks noChangeArrowheads="1"/>
            </p:cNvSpPr>
            <p:nvPr/>
          </p:nvSpPr>
          <p:spPr bwMode="auto">
            <a:xfrm>
              <a:off x="5453063" y="2135188"/>
              <a:ext cx="1581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University of British </a:t>
              </a:r>
            </a:p>
            <a:p>
              <a:pPr eaLnBrk="1" hangingPunct="1"/>
              <a:r>
                <a:rPr lang="en-US" altLang="en-CH" sz="1200" b="1" dirty="0">
                  <a:solidFill>
                    <a:srgbClr val="FF0000"/>
                  </a:solidFill>
                </a:rPr>
                <a:t>Columbia, Canada </a:t>
              </a:r>
            </a:p>
          </p:txBody>
        </p:sp>
      </p:grpSp>
      <p:grpSp>
        <p:nvGrpSpPr>
          <p:cNvPr id="13" name="Group 41">
            <a:extLst>
              <a:ext uri="{FF2B5EF4-FFF2-40B4-BE49-F238E27FC236}">
                <a16:creationId xmlns:a16="http://schemas.microsoft.com/office/drawing/2014/main" id="{88CDE541-AB73-6D13-6B09-255672CEB7E4}"/>
              </a:ext>
            </a:extLst>
          </p:cNvPr>
          <p:cNvGrpSpPr>
            <a:grpSpLocks/>
          </p:cNvGrpSpPr>
          <p:nvPr/>
        </p:nvGrpSpPr>
        <p:grpSpPr bwMode="auto">
          <a:xfrm>
            <a:off x="6085013" y="883306"/>
            <a:ext cx="1425575" cy="1348582"/>
            <a:chOff x="7899400" y="820738"/>
            <a:chExt cx="1809750" cy="1770062"/>
          </a:xfrm>
        </p:grpSpPr>
        <p:pic>
          <p:nvPicPr>
            <p:cNvPr id="14" name="Picture 11">
              <a:extLst>
                <a:ext uri="{FF2B5EF4-FFF2-40B4-BE49-F238E27FC236}">
                  <a16:creationId xmlns:a16="http://schemas.microsoft.com/office/drawing/2014/main" id="{B0CDF13F-017D-04F6-2FBE-A8B5FADC37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3088" y="820738"/>
              <a:ext cx="1258887"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5" name="Rectangle 25">
              <a:extLst>
                <a:ext uri="{FF2B5EF4-FFF2-40B4-BE49-F238E27FC236}">
                  <a16:creationId xmlns:a16="http://schemas.microsoft.com/office/drawing/2014/main" id="{C5588CCA-36C8-66F9-1675-F1BD8C7D11E4}"/>
                </a:ext>
              </a:extLst>
            </p:cNvPr>
            <p:cNvSpPr>
              <a:spLocks noChangeArrowheads="1"/>
            </p:cNvSpPr>
            <p:nvPr/>
          </p:nvSpPr>
          <p:spPr bwMode="auto">
            <a:xfrm>
              <a:off x="7899400" y="2133600"/>
              <a:ext cx="180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University of California </a:t>
              </a:r>
            </a:p>
            <a:p>
              <a:pPr eaLnBrk="1" hangingPunct="1"/>
              <a:r>
                <a:rPr lang="en-US" altLang="en-CH" sz="1200" b="1" dirty="0">
                  <a:solidFill>
                    <a:srgbClr val="FF0000"/>
                  </a:solidFill>
                </a:rPr>
                <a:t>Berkeley, USA </a:t>
              </a:r>
            </a:p>
          </p:txBody>
        </p:sp>
      </p:grpSp>
      <p:grpSp>
        <p:nvGrpSpPr>
          <p:cNvPr id="16" name="Group 37">
            <a:extLst>
              <a:ext uri="{FF2B5EF4-FFF2-40B4-BE49-F238E27FC236}">
                <a16:creationId xmlns:a16="http://schemas.microsoft.com/office/drawing/2014/main" id="{A0D242B0-D903-FDD3-0B8B-12D24BFF60BB}"/>
              </a:ext>
            </a:extLst>
          </p:cNvPr>
          <p:cNvGrpSpPr>
            <a:grpSpLocks/>
          </p:cNvGrpSpPr>
          <p:nvPr/>
        </p:nvGrpSpPr>
        <p:grpSpPr bwMode="auto">
          <a:xfrm>
            <a:off x="2803932" y="4514801"/>
            <a:ext cx="1583531" cy="1335087"/>
            <a:chOff x="1963738" y="4843463"/>
            <a:chExt cx="1860550" cy="1516062"/>
          </a:xfrm>
        </p:grpSpPr>
        <p:pic>
          <p:nvPicPr>
            <p:cNvPr id="17" name="Picture 17">
              <a:extLst>
                <a:ext uri="{FF2B5EF4-FFF2-40B4-BE49-F238E27FC236}">
                  <a16:creationId xmlns:a16="http://schemas.microsoft.com/office/drawing/2014/main" id="{048298B1-F726-B82E-9E5D-22D95CADC9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0088" y="4843463"/>
              <a:ext cx="1792287"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8" name="Rectangle 26">
              <a:extLst>
                <a:ext uri="{FF2B5EF4-FFF2-40B4-BE49-F238E27FC236}">
                  <a16:creationId xmlns:a16="http://schemas.microsoft.com/office/drawing/2014/main" id="{7451A8D0-4720-971F-463A-B779B0E0E2C8}"/>
                </a:ext>
              </a:extLst>
            </p:cNvPr>
            <p:cNvSpPr>
              <a:spLocks noChangeArrowheads="1"/>
            </p:cNvSpPr>
            <p:nvPr/>
          </p:nvSpPr>
          <p:spPr bwMode="auto">
            <a:xfrm>
              <a:off x="1963738" y="5902325"/>
              <a:ext cx="186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solidFill>
                    <a:srgbClr val="FF0000"/>
                  </a:solidFill>
                </a:rPr>
                <a:t>Simon Fraser University,</a:t>
              </a:r>
            </a:p>
            <a:p>
              <a:pPr eaLnBrk="1" hangingPunct="1"/>
              <a:r>
                <a:rPr lang="en-US" altLang="en-CH" sz="1200" b="1">
                  <a:solidFill>
                    <a:srgbClr val="FF0000"/>
                  </a:solidFill>
                </a:rPr>
                <a:t>Canada `</a:t>
              </a:r>
            </a:p>
          </p:txBody>
        </p:sp>
      </p:grpSp>
      <p:grpSp>
        <p:nvGrpSpPr>
          <p:cNvPr id="19" name="Group 42">
            <a:extLst>
              <a:ext uri="{FF2B5EF4-FFF2-40B4-BE49-F238E27FC236}">
                <a16:creationId xmlns:a16="http://schemas.microsoft.com/office/drawing/2014/main" id="{75E8B0A5-44D0-CC58-AF0B-504D64B1D157}"/>
              </a:ext>
            </a:extLst>
          </p:cNvPr>
          <p:cNvGrpSpPr>
            <a:grpSpLocks/>
          </p:cNvGrpSpPr>
          <p:nvPr/>
        </p:nvGrpSpPr>
        <p:grpSpPr bwMode="auto">
          <a:xfrm>
            <a:off x="7686062" y="953155"/>
            <a:ext cx="2161862" cy="1350155"/>
            <a:chOff x="-31750" y="2863850"/>
            <a:chExt cx="2857500" cy="1495425"/>
          </a:xfrm>
        </p:grpSpPr>
        <p:pic>
          <p:nvPicPr>
            <p:cNvPr id="20" name="Picture 12">
              <a:extLst>
                <a:ext uri="{FF2B5EF4-FFF2-40B4-BE49-F238E27FC236}">
                  <a16:creationId xmlns:a16="http://schemas.microsoft.com/office/drawing/2014/main" id="{85FC37B8-5526-343D-BA87-752E77A8D3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75" y="2863850"/>
              <a:ext cx="253047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1" name="Rectangle 27">
              <a:extLst>
                <a:ext uri="{FF2B5EF4-FFF2-40B4-BE49-F238E27FC236}">
                  <a16:creationId xmlns:a16="http://schemas.microsoft.com/office/drawing/2014/main" id="{59DD865C-0232-C7B3-ADD5-F20485DD562D}"/>
                </a:ext>
              </a:extLst>
            </p:cNvPr>
            <p:cNvSpPr>
              <a:spLocks noChangeArrowheads="1"/>
            </p:cNvSpPr>
            <p:nvPr/>
          </p:nvSpPr>
          <p:spPr bwMode="auto">
            <a:xfrm>
              <a:off x="-31750" y="3902075"/>
              <a:ext cx="1644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University of Calgary,</a:t>
              </a:r>
            </a:p>
            <a:p>
              <a:pPr eaLnBrk="1" hangingPunct="1"/>
              <a:r>
                <a:rPr lang="en-US" altLang="en-CH" sz="1200" b="1" dirty="0">
                  <a:solidFill>
                    <a:srgbClr val="FF0000"/>
                  </a:solidFill>
                </a:rPr>
                <a:t>Canada </a:t>
              </a:r>
            </a:p>
          </p:txBody>
        </p:sp>
      </p:grpSp>
      <p:grpSp>
        <p:nvGrpSpPr>
          <p:cNvPr id="22" name="Group 46">
            <a:extLst>
              <a:ext uri="{FF2B5EF4-FFF2-40B4-BE49-F238E27FC236}">
                <a16:creationId xmlns:a16="http://schemas.microsoft.com/office/drawing/2014/main" id="{63F0769B-8A97-832A-B3F2-DACC080F8D0A}"/>
              </a:ext>
            </a:extLst>
          </p:cNvPr>
          <p:cNvGrpSpPr>
            <a:grpSpLocks/>
          </p:cNvGrpSpPr>
          <p:nvPr/>
        </p:nvGrpSpPr>
        <p:grpSpPr bwMode="auto">
          <a:xfrm>
            <a:off x="1365031" y="2674650"/>
            <a:ext cx="1682750" cy="1435100"/>
            <a:chOff x="1776442" y="2918123"/>
            <a:chExt cx="2056029" cy="1727499"/>
          </a:xfrm>
        </p:grpSpPr>
        <p:pic>
          <p:nvPicPr>
            <p:cNvPr id="23" name="Picture 13">
              <a:extLst>
                <a:ext uri="{FF2B5EF4-FFF2-40B4-BE49-F238E27FC236}">
                  <a16:creationId xmlns:a16="http://schemas.microsoft.com/office/drawing/2014/main" id="{2C126390-3980-1553-D8A3-9A09D29C75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9046" y="2918123"/>
              <a:ext cx="200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4" name="Rectangle 28">
              <a:extLst>
                <a:ext uri="{FF2B5EF4-FFF2-40B4-BE49-F238E27FC236}">
                  <a16:creationId xmlns:a16="http://schemas.microsoft.com/office/drawing/2014/main" id="{C6EC84A1-09D2-AC99-F286-AF4CC0F18AAE}"/>
                </a:ext>
              </a:extLst>
            </p:cNvPr>
            <p:cNvSpPr>
              <a:spLocks noChangeArrowheads="1"/>
            </p:cNvSpPr>
            <p:nvPr/>
          </p:nvSpPr>
          <p:spPr bwMode="auto">
            <a:xfrm>
              <a:off x="1776442" y="3867706"/>
              <a:ext cx="2051050" cy="77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University of Liverpool, UK	 </a:t>
              </a:r>
            </a:p>
          </p:txBody>
        </p:sp>
      </p:grpSp>
      <p:grpSp>
        <p:nvGrpSpPr>
          <p:cNvPr id="25" name="Group 40">
            <a:extLst>
              <a:ext uri="{FF2B5EF4-FFF2-40B4-BE49-F238E27FC236}">
                <a16:creationId xmlns:a16="http://schemas.microsoft.com/office/drawing/2014/main" id="{BED99CAC-C95D-7742-2858-F382777D5DA0}"/>
              </a:ext>
            </a:extLst>
          </p:cNvPr>
          <p:cNvGrpSpPr>
            <a:grpSpLocks/>
          </p:cNvGrpSpPr>
          <p:nvPr/>
        </p:nvGrpSpPr>
        <p:grpSpPr bwMode="auto">
          <a:xfrm>
            <a:off x="5000523" y="2597807"/>
            <a:ext cx="1368425" cy="1477962"/>
            <a:chOff x="3876" y="1747"/>
            <a:chExt cx="1075" cy="1162"/>
          </a:xfrm>
        </p:grpSpPr>
        <p:pic>
          <p:nvPicPr>
            <p:cNvPr id="26" name="Picture 14">
              <a:extLst>
                <a:ext uri="{FF2B5EF4-FFF2-40B4-BE49-F238E27FC236}">
                  <a16:creationId xmlns:a16="http://schemas.microsoft.com/office/drawing/2014/main" id="{2031112C-BA09-B2ED-9F2D-F7B6AA5F517B}"/>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4" y="1747"/>
              <a:ext cx="525" cy="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7" name="Rectangle 29">
              <a:extLst>
                <a:ext uri="{FF2B5EF4-FFF2-40B4-BE49-F238E27FC236}">
                  <a16:creationId xmlns:a16="http://schemas.microsoft.com/office/drawing/2014/main" id="{BE08C357-092C-5ABD-8B3C-29CEDAF08F47}"/>
                </a:ext>
              </a:extLst>
            </p:cNvPr>
            <p:cNvSpPr>
              <a:spLocks noChangeArrowheads="1"/>
            </p:cNvSpPr>
            <p:nvPr/>
          </p:nvSpPr>
          <p:spPr bwMode="auto">
            <a:xfrm>
              <a:off x="3876" y="2595"/>
              <a:ext cx="1075"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000" b="1" dirty="0">
                  <a:solidFill>
                    <a:srgbClr val="FF0000"/>
                  </a:solidFill>
                </a:rPr>
                <a:t>NRCN - Nuclear Res. </a:t>
              </a:r>
            </a:p>
            <a:p>
              <a:pPr eaLnBrk="1" hangingPunct="1"/>
              <a:r>
                <a:rPr lang="en-US" altLang="en-CH" sz="1000" b="1" dirty="0">
                  <a:solidFill>
                    <a:srgbClr val="FF0000"/>
                  </a:solidFill>
                </a:rPr>
                <a:t>Center Negev, Israel</a:t>
              </a:r>
            </a:p>
          </p:txBody>
        </p:sp>
      </p:grpSp>
      <p:grpSp>
        <p:nvGrpSpPr>
          <p:cNvPr id="28" name="Group 36">
            <a:extLst>
              <a:ext uri="{FF2B5EF4-FFF2-40B4-BE49-F238E27FC236}">
                <a16:creationId xmlns:a16="http://schemas.microsoft.com/office/drawing/2014/main" id="{D63FB507-D256-D847-098C-0AC69C878F0A}"/>
              </a:ext>
            </a:extLst>
          </p:cNvPr>
          <p:cNvGrpSpPr>
            <a:grpSpLocks/>
          </p:cNvGrpSpPr>
          <p:nvPr/>
        </p:nvGrpSpPr>
        <p:grpSpPr bwMode="auto">
          <a:xfrm>
            <a:off x="8389501" y="2397584"/>
            <a:ext cx="1257300" cy="2005013"/>
            <a:chOff x="395995" y="4564035"/>
            <a:chExt cx="1257443" cy="2004510"/>
          </a:xfrm>
        </p:grpSpPr>
        <p:pic>
          <p:nvPicPr>
            <p:cNvPr id="29" name="Picture 16">
              <a:extLst>
                <a:ext uri="{FF2B5EF4-FFF2-40B4-BE49-F238E27FC236}">
                  <a16:creationId xmlns:a16="http://schemas.microsoft.com/office/drawing/2014/main" id="{FE9A6BE2-F9A9-BFBD-E44D-80DCE15D81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7148" y="4564035"/>
              <a:ext cx="924572" cy="107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30" name="Rectangle 30">
              <a:extLst>
                <a:ext uri="{FF2B5EF4-FFF2-40B4-BE49-F238E27FC236}">
                  <a16:creationId xmlns:a16="http://schemas.microsoft.com/office/drawing/2014/main" id="{76C3B665-2119-2074-CBD7-8F167B9E01EB}"/>
                </a:ext>
              </a:extLst>
            </p:cNvPr>
            <p:cNvSpPr>
              <a:spLocks noChangeArrowheads="1"/>
            </p:cNvSpPr>
            <p:nvPr/>
          </p:nvSpPr>
          <p:spPr bwMode="auto">
            <a:xfrm>
              <a:off x="395995" y="5737548"/>
              <a:ext cx="12574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Federal University of</a:t>
              </a:r>
            </a:p>
            <a:p>
              <a:pPr eaLnBrk="1" hangingPunct="1"/>
              <a:r>
                <a:rPr lang="en-US" altLang="en-CH" sz="1200" b="1" dirty="0">
                  <a:solidFill>
                    <a:srgbClr val="FF0000"/>
                  </a:solidFill>
                </a:rPr>
                <a:t>Rio de Janeiro, Brazil </a:t>
              </a:r>
            </a:p>
          </p:txBody>
        </p:sp>
      </p:grpSp>
      <p:grpSp>
        <p:nvGrpSpPr>
          <p:cNvPr id="31" name="Group 37">
            <a:extLst>
              <a:ext uri="{FF2B5EF4-FFF2-40B4-BE49-F238E27FC236}">
                <a16:creationId xmlns:a16="http://schemas.microsoft.com/office/drawing/2014/main" id="{DBF15A73-0D13-5157-482B-314E7DFB6ABB}"/>
              </a:ext>
            </a:extLst>
          </p:cNvPr>
          <p:cNvGrpSpPr>
            <a:grpSpLocks/>
          </p:cNvGrpSpPr>
          <p:nvPr/>
        </p:nvGrpSpPr>
        <p:grpSpPr bwMode="auto">
          <a:xfrm>
            <a:off x="6718112" y="4481731"/>
            <a:ext cx="1298575" cy="1569246"/>
            <a:chOff x="2517" y="2881"/>
            <a:chExt cx="956" cy="1200"/>
          </a:xfrm>
        </p:grpSpPr>
        <p:pic>
          <p:nvPicPr>
            <p:cNvPr id="32" name="Picture 18">
              <a:extLst>
                <a:ext uri="{FF2B5EF4-FFF2-40B4-BE49-F238E27FC236}">
                  <a16:creationId xmlns:a16="http://schemas.microsoft.com/office/drawing/2014/main" id="{08540189-8302-47B2-54A3-F0B9984D42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37" y="2881"/>
              <a:ext cx="712"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33" name="Rectangle 32">
              <a:extLst>
                <a:ext uri="{FF2B5EF4-FFF2-40B4-BE49-F238E27FC236}">
                  <a16:creationId xmlns:a16="http://schemas.microsoft.com/office/drawing/2014/main" id="{9E8AFE9A-C5C8-E43C-4664-48638309ACAB}"/>
                </a:ext>
              </a:extLst>
            </p:cNvPr>
            <p:cNvSpPr>
              <a:spLocks noChangeArrowheads="1"/>
            </p:cNvSpPr>
            <p:nvPr/>
          </p:nvSpPr>
          <p:spPr bwMode="auto">
            <a:xfrm>
              <a:off x="2517" y="3793"/>
              <a:ext cx="9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solidFill>
                    <a:srgbClr val="FF0000"/>
                  </a:solidFill>
                </a:rPr>
                <a:t>University of Wales </a:t>
              </a:r>
            </a:p>
            <a:p>
              <a:pPr eaLnBrk="1" hangingPunct="1"/>
              <a:r>
                <a:rPr lang="en-US" altLang="en-CH" sz="1200" b="1">
                  <a:solidFill>
                    <a:srgbClr val="FF0000"/>
                  </a:solidFill>
                </a:rPr>
                <a:t>Swansea, UK	 </a:t>
              </a:r>
            </a:p>
          </p:txBody>
        </p:sp>
      </p:grpSp>
      <p:grpSp>
        <p:nvGrpSpPr>
          <p:cNvPr id="34" name="Group 36">
            <a:extLst>
              <a:ext uri="{FF2B5EF4-FFF2-40B4-BE49-F238E27FC236}">
                <a16:creationId xmlns:a16="http://schemas.microsoft.com/office/drawing/2014/main" id="{FCCDFF2D-BA5C-2B77-3BF3-B7819213AC87}"/>
              </a:ext>
            </a:extLst>
          </p:cNvPr>
          <p:cNvGrpSpPr>
            <a:grpSpLocks/>
          </p:cNvGrpSpPr>
          <p:nvPr/>
        </p:nvGrpSpPr>
        <p:grpSpPr bwMode="auto">
          <a:xfrm>
            <a:off x="4757945" y="4572013"/>
            <a:ext cx="1583531" cy="1163638"/>
            <a:chOff x="4895" y="3156"/>
            <a:chExt cx="1240" cy="772"/>
          </a:xfrm>
        </p:grpSpPr>
        <p:pic>
          <p:nvPicPr>
            <p:cNvPr id="35" name="Picture 20">
              <a:extLst>
                <a:ext uri="{FF2B5EF4-FFF2-40B4-BE49-F238E27FC236}">
                  <a16:creationId xmlns:a16="http://schemas.microsoft.com/office/drawing/2014/main" id="{BBDCCFCC-29D1-B7CC-C8E7-09F2F37A1DB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95" y="3156"/>
              <a:ext cx="1240"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36" name="Rectangle 34">
              <a:extLst>
                <a:ext uri="{FF2B5EF4-FFF2-40B4-BE49-F238E27FC236}">
                  <a16:creationId xmlns:a16="http://schemas.microsoft.com/office/drawing/2014/main" id="{F19D9E14-0821-6A84-48AA-BB27B92C8F93}"/>
                </a:ext>
              </a:extLst>
            </p:cNvPr>
            <p:cNvSpPr>
              <a:spLocks noChangeArrowheads="1"/>
            </p:cNvSpPr>
            <p:nvPr/>
          </p:nvSpPr>
          <p:spPr bwMode="auto">
            <a:xfrm>
              <a:off x="5233" y="3640"/>
              <a:ext cx="5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TRIUMF,</a:t>
              </a:r>
            </a:p>
            <a:p>
              <a:pPr eaLnBrk="1" hangingPunct="1"/>
              <a:r>
                <a:rPr lang="en-US" altLang="en-CH" sz="1200" b="1" dirty="0">
                  <a:solidFill>
                    <a:srgbClr val="FF0000"/>
                  </a:solidFill>
                </a:rPr>
                <a:t>Canada </a:t>
              </a:r>
            </a:p>
          </p:txBody>
        </p:sp>
      </p:grpSp>
      <p:grpSp>
        <p:nvGrpSpPr>
          <p:cNvPr id="37" name="Group 36">
            <a:extLst>
              <a:ext uri="{FF2B5EF4-FFF2-40B4-BE49-F238E27FC236}">
                <a16:creationId xmlns:a16="http://schemas.microsoft.com/office/drawing/2014/main" id="{4EFE1F47-3DD7-B248-1227-EFF63EC6E98F}"/>
              </a:ext>
            </a:extLst>
          </p:cNvPr>
          <p:cNvGrpSpPr/>
          <p:nvPr/>
        </p:nvGrpSpPr>
        <p:grpSpPr>
          <a:xfrm>
            <a:off x="9847924" y="4494868"/>
            <a:ext cx="1235075" cy="1312863"/>
            <a:chOff x="7785100" y="4641850"/>
            <a:chExt cx="2120900" cy="1739900"/>
          </a:xfrm>
        </p:grpSpPr>
        <p:pic>
          <p:nvPicPr>
            <p:cNvPr id="38" name="Picture 34">
              <a:extLst>
                <a:ext uri="{FF2B5EF4-FFF2-40B4-BE49-F238E27FC236}">
                  <a16:creationId xmlns:a16="http://schemas.microsoft.com/office/drawing/2014/main" id="{79DF984A-E70B-906B-A39F-E8BED5E47046}"/>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7785100" y="4641850"/>
              <a:ext cx="21209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3">
              <a:extLst>
                <a:ext uri="{FF2B5EF4-FFF2-40B4-BE49-F238E27FC236}">
                  <a16:creationId xmlns:a16="http://schemas.microsoft.com/office/drawing/2014/main" id="{609EC246-05D3-AA90-0A0A-7DCC8C325DEE}"/>
                </a:ext>
              </a:extLst>
            </p:cNvPr>
            <p:cNvSpPr>
              <a:spLocks noChangeArrowheads="1"/>
            </p:cNvSpPr>
            <p:nvPr/>
          </p:nvSpPr>
          <p:spPr bwMode="auto">
            <a:xfrm>
              <a:off x="8275638" y="5919788"/>
              <a:ext cx="1274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solidFill>
                    <a:srgbClr val="FF0000"/>
                  </a:solidFill>
                </a:rPr>
                <a:t>York University,</a:t>
              </a:r>
            </a:p>
            <a:p>
              <a:pPr eaLnBrk="1" hangingPunct="1"/>
              <a:r>
                <a:rPr lang="en-US" altLang="en-CH" sz="1200" b="1">
                  <a:solidFill>
                    <a:srgbClr val="FF0000"/>
                  </a:solidFill>
                </a:rPr>
                <a:t>Canada</a:t>
              </a:r>
            </a:p>
          </p:txBody>
        </p:sp>
      </p:grpSp>
      <p:grpSp>
        <p:nvGrpSpPr>
          <p:cNvPr id="40" name="Group 47">
            <a:extLst>
              <a:ext uri="{FF2B5EF4-FFF2-40B4-BE49-F238E27FC236}">
                <a16:creationId xmlns:a16="http://schemas.microsoft.com/office/drawing/2014/main" id="{B584968E-CD98-7CBF-B109-508ACBE75DBA}"/>
              </a:ext>
            </a:extLst>
          </p:cNvPr>
          <p:cNvGrpSpPr>
            <a:grpSpLocks/>
          </p:cNvGrpSpPr>
          <p:nvPr/>
        </p:nvGrpSpPr>
        <p:grpSpPr bwMode="auto">
          <a:xfrm>
            <a:off x="1458068" y="4418315"/>
            <a:ext cx="1235075" cy="1627187"/>
            <a:chOff x="8267886" y="2798901"/>
            <a:chExt cx="1638114" cy="2015902"/>
          </a:xfrm>
        </p:grpSpPr>
        <p:pic>
          <p:nvPicPr>
            <p:cNvPr id="41" name="Picture 42">
              <a:extLst>
                <a:ext uri="{FF2B5EF4-FFF2-40B4-BE49-F238E27FC236}">
                  <a16:creationId xmlns:a16="http://schemas.microsoft.com/office/drawing/2014/main" id="{25E1F353-D999-C491-15BB-3A70711DBBB4}"/>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8389703" y="2798901"/>
              <a:ext cx="1394481" cy="125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28">
              <a:extLst>
                <a:ext uri="{FF2B5EF4-FFF2-40B4-BE49-F238E27FC236}">
                  <a16:creationId xmlns:a16="http://schemas.microsoft.com/office/drawing/2014/main" id="{DC9045A8-B499-EEEF-3E84-C72891EB450D}"/>
                </a:ext>
              </a:extLst>
            </p:cNvPr>
            <p:cNvSpPr>
              <a:spLocks noChangeArrowheads="1"/>
            </p:cNvSpPr>
            <p:nvPr/>
          </p:nvSpPr>
          <p:spPr bwMode="auto">
            <a:xfrm>
              <a:off x="8267886" y="4013964"/>
              <a:ext cx="1638114" cy="80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Stockholm University,</a:t>
              </a:r>
            </a:p>
            <a:p>
              <a:pPr eaLnBrk="1" hangingPunct="1"/>
              <a:r>
                <a:rPr lang="en-US" altLang="en-CH" sz="1200" b="1" dirty="0">
                  <a:solidFill>
                    <a:srgbClr val="FF0000"/>
                  </a:solidFill>
                </a:rPr>
                <a:t>     Sweden	 </a:t>
              </a:r>
            </a:p>
          </p:txBody>
        </p:sp>
      </p:grpSp>
      <p:grpSp>
        <p:nvGrpSpPr>
          <p:cNvPr id="43" name="Group 42">
            <a:extLst>
              <a:ext uri="{FF2B5EF4-FFF2-40B4-BE49-F238E27FC236}">
                <a16:creationId xmlns:a16="http://schemas.microsoft.com/office/drawing/2014/main" id="{C2DE83BF-689E-26D2-A28D-EB66CC4A6E84}"/>
              </a:ext>
            </a:extLst>
          </p:cNvPr>
          <p:cNvGrpSpPr/>
          <p:nvPr/>
        </p:nvGrpSpPr>
        <p:grpSpPr>
          <a:xfrm>
            <a:off x="8454422" y="4514801"/>
            <a:ext cx="1409859" cy="1385888"/>
            <a:chOff x="6111875" y="4683125"/>
            <a:chExt cx="1741488" cy="1662113"/>
          </a:xfrm>
        </p:grpSpPr>
        <p:grpSp>
          <p:nvGrpSpPr>
            <p:cNvPr id="44" name="Group 50">
              <a:extLst>
                <a:ext uri="{FF2B5EF4-FFF2-40B4-BE49-F238E27FC236}">
                  <a16:creationId xmlns:a16="http://schemas.microsoft.com/office/drawing/2014/main" id="{96D1D012-07FF-7F70-1A6A-A1F65AFA3299}"/>
                </a:ext>
              </a:extLst>
            </p:cNvPr>
            <p:cNvGrpSpPr>
              <a:grpSpLocks/>
            </p:cNvGrpSpPr>
            <p:nvPr/>
          </p:nvGrpSpPr>
          <p:grpSpPr bwMode="auto">
            <a:xfrm>
              <a:off x="6115050" y="4683125"/>
              <a:ext cx="1614488" cy="1298575"/>
              <a:chOff x="3064233" y="3358238"/>
              <a:chExt cx="3200615" cy="1434431"/>
            </a:xfrm>
          </p:grpSpPr>
          <p:pic>
            <p:nvPicPr>
              <p:cNvPr id="46" name="Picture 48" descr="CILogo.png">
                <a:extLst>
                  <a:ext uri="{FF2B5EF4-FFF2-40B4-BE49-F238E27FC236}">
                    <a16:creationId xmlns:a16="http://schemas.microsoft.com/office/drawing/2014/main" id="{C7244D96-849F-9619-A203-A973537843F8}"/>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64233" y="3358238"/>
                <a:ext cx="1352568" cy="907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9" descr="CI_LogoTextB.gif">
                <a:extLst>
                  <a:ext uri="{FF2B5EF4-FFF2-40B4-BE49-F238E27FC236}">
                    <a16:creationId xmlns:a16="http://schemas.microsoft.com/office/drawing/2014/main" id="{9EF2B6D4-53ED-F749-E140-3222760BA1D2}"/>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77019" y="4322730"/>
                <a:ext cx="3187829" cy="46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Rectangle 28">
              <a:extLst>
                <a:ext uri="{FF2B5EF4-FFF2-40B4-BE49-F238E27FC236}">
                  <a16:creationId xmlns:a16="http://schemas.microsoft.com/office/drawing/2014/main" id="{4AE3C906-3890-0A4C-3515-8045B5F83B47}"/>
                </a:ext>
              </a:extLst>
            </p:cNvPr>
            <p:cNvSpPr>
              <a:spLocks noChangeArrowheads="1"/>
            </p:cNvSpPr>
            <p:nvPr/>
          </p:nvSpPr>
          <p:spPr bwMode="auto">
            <a:xfrm>
              <a:off x="6111875" y="6069013"/>
              <a:ext cx="17414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a:solidFill>
                    <a:srgbClr val="FF0000"/>
                  </a:solidFill>
                </a:rPr>
                <a:t>Cockcroft Institute, UK </a:t>
              </a:r>
            </a:p>
          </p:txBody>
        </p:sp>
      </p:grpSp>
      <p:grpSp>
        <p:nvGrpSpPr>
          <p:cNvPr id="48" name="Group 47">
            <a:extLst>
              <a:ext uri="{FF2B5EF4-FFF2-40B4-BE49-F238E27FC236}">
                <a16:creationId xmlns:a16="http://schemas.microsoft.com/office/drawing/2014/main" id="{4FDBDDFD-5E6F-C9D5-5A0D-8253BAC228AF}"/>
              </a:ext>
            </a:extLst>
          </p:cNvPr>
          <p:cNvGrpSpPr/>
          <p:nvPr/>
        </p:nvGrpSpPr>
        <p:grpSpPr>
          <a:xfrm>
            <a:off x="3165046" y="2908036"/>
            <a:ext cx="1839913" cy="922337"/>
            <a:chOff x="2082800" y="3040063"/>
            <a:chExt cx="1839913" cy="922337"/>
          </a:xfrm>
        </p:grpSpPr>
        <p:pic>
          <p:nvPicPr>
            <p:cNvPr id="49" name="Picture 50" descr="Manchester_University_Logo.png">
              <a:extLst>
                <a:ext uri="{FF2B5EF4-FFF2-40B4-BE49-F238E27FC236}">
                  <a16:creationId xmlns:a16="http://schemas.microsoft.com/office/drawing/2014/main" id="{A85A7532-C0FB-456E-0E09-34D7AFC4B1EE}"/>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237433" y="3040063"/>
              <a:ext cx="1543363" cy="480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28">
              <a:extLst>
                <a:ext uri="{FF2B5EF4-FFF2-40B4-BE49-F238E27FC236}">
                  <a16:creationId xmlns:a16="http://schemas.microsoft.com/office/drawing/2014/main" id="{A39A4005-0E20-FA5E-56BB-3355C562D7DF}"/>
                </a:ext>
              </a:extLst>
            </p:cNvPr>
            <p:cNvSpPr>
              <a:spLocks noChangeArrowheads="1"/>
            </p:cNvSpPr>
            <p:nvPr/>
          </p:nvSpPr>
          <p:spPr bwMode="auto">
            <a:xfrm>
              <a:off x="2082800" y="3715915"/>
              <a:ext cx="1839913" cy="24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000" b="1" dirty="0">
                  <a:solidFill>
                    <a:srgbClr val="FF0000"/>
                  </a:solidFill>
                </a:rPr>
                <a:t>University of Manchester, UK </a:t>
              </a:r>
            </a:p>
          </p:txBody>
        </p:sp>
      </p:grpSp>
      <p:grpSp>
        <p:nvGrpSpPr>
          <p:cNvPr id="51" name="Group 50">
            <a:extLst>
              <a:ext uri="{FF2B5EF4-FFF2-40B4-BE49-F238E27FC236}">
                <a16:creationId xmlns:a16="http://schemas.microsoft.com/office/drawing/2014/main" id="{733EB8D9-F513-45E5-3772-5800049FBBBC}"/>
              </a:ext>
            </a:extLst>
          </p:cNvPr>
          <p:cNvGrpSpPr/>
          <p:nvPr/>
        </p:nvGrpSpPr>
        <p:grpSpPr>
          <a:xfrm>
            <a:off x="6487167" y="2531130"/>
            <a:ext cx="1758950" cy="1466701"/>
            <a:chOff x="5480050" y="2719388"/>
            <a:chExt cx="1758950" cy="1466701"/>
          </a:xfrm>
        </p:grpSpPr>
        <p:pic>
          <p:nvPicPr>
            <p:cNvPr id="52" name="Picture 1">
              <a:extLst>
                <a:ext uri="{FF2B5EF4-FFF2-40B4-BE49-F238E27FC236}">
                  <a16:creationId xmlns:a16="http://schemas.microsoft.com/office/drawing/2014/main" id="{721179E6-0121-E03B-F56B-C142F696C41E}"/>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80050" y="2719388"/>
              <a:ext cx="175895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21">
              <a:extLst>
                <a:ext uri="{FF2B5EF4-FFF2-40B4-BE49-F238E27FC236}">
                  <a16:creationId xmlns:a16="http://schemas.microsoft.com/office/drawing/2014/main" id="{F34D88C0-479A-12C2-8065-BCAB9EF58DAC}"/>
                </a:ext>
              </a:extLst>
            </p:cNvPr>
            <p:cNvSpPr>
              <a:spLocks noChangeArrowheads="1"/>
            </p:cNvSpPr>
            <p:nvPr/>
          </p:nvSpPr>
          <p:spPr bwMode="auto">
            <a:xfrm>
              <a:off x="5677824" y="3724424"/>
              <a:ext cx="14634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Purdue University, </a:t>
              </a:r>
            </a:p>
            <a:p>
              <a:pPr eaLnBrk="1" hangingPunct="1"/>
              <a:r>
                <a:rPr lang="en-US" altLang="en-CH" sz="1200" b="1" dirty="0">
                  <a:solidFill>
                    <a:srgbClr val="FF0000"/>
                  </a:solidFill>
                </a:rPr>
                <a:t>USA</a:t>
              </a:r>
            </a:p>
          </p:txBody>
        </p:sp>
      </p:grpSp>
      <p:pic>
        <p:nvPicPr>
          <p:cNvPr id="54" name="Picture 3">
            <a:extLst>
              <a:ext uri="{FF2B5EF4-FFF2-40B4-BE49-F238E27FC236}">
                <a16:creationId xmlns:a16="http://schemas.microsoft.com/office/drawing/2014/main" id="{C3F2A6AE-5583-06C3-AD8F-ED17FC1B8BF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041664" y="907082"/>
            <a:ext cx="1081965" cy="107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0E54722C-5D50-5053-BE49-C453FB6F6FB5}"/>
              </a:ext>
            </a:extLst>
          </p:cNvPr>
          <p:cNvPicPr>
            <a:picLocks noChangeAspect="1"/>
          </p:cNvPicPr>
          <p:nvPr/>
        </p:nvPicPr>
        <p:blipFill>
          <a:blip r:embed="rId19"/>
          <a:stretch>
            <a:fillRect/>
          </a:stretch>
        </p:blipFill>
        <p:spPr>
          <a:xfrm>
            <a:off x="3130434" y="818300"/>
            <a:ext cx="1066596" cy="1157066"/>
          </a:xfrm>
          <a:prstGeom prst="rect">
            <a:avLst/>
          </a:prstGeom>
        </p:spPr>
      </p:pic>
      <p:sp>
        <p:nvSpPr>
          <p:cNvPr id="56" name="Rectangle 21">
            <a:extLst>
              <a:ext uri="{FF2B5EF4-FFF2-40B4-BE49-F238E27FC236}">
                <a16:creationId xmlns:a16="http://schemas.microsoft.com/office/drawing/2014/main" id="{6FB5DD13-810E-4514-B58A-AFAB8DB9693C}"/>
              </a:ext>
            </a:extLst>
          </p:cNvPr>
          <p:cNvSpPr>
            <a:spLocks noChangeArrowheads="1"/>
          </p:cNvSpPr>
          <p:nvPr/>
        </p:nvSpPr>
        <p:spPr bwMode="auto">
          <a:xfrm>
            <a:off x="2821678" y="1910070"/>
            <a:ext cx="1598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University of Brescia,</a:t>
            </a:r>
          </a:p>
          <a:p>
            <a:pPr eaLnBrk="1" hangingPunct="1"/>
            <a:r>
              <a:rPr lang="en-US" altLang="en-CH" sz="1200" b="1" dirty="0">
                <a:solidFill>
                  <a:srgbClr val="FF0000"/>
                </a:solidFill>
              </a:rPr>
              <a:t>Italy</a:t>
            </a:r>
          </a:p>
        </p:txBody>
      </p:sp>
      <p:pic>
        <p:nvPicPr>
          <p:cNvPr id="57" name="Picture 56">
            <a:extLst>
              <a:ext uri="{FF2B5EF4-FFF2-40B4-BE49-F238E27FC236}">
                <a16:creationId xmlns:a16="http://schemas.microsoft.com/office/drawing/2014/main" id="{878888C3-98A0-5868-2941-822DC518521C}"/>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016049" y="2446294"/>
            <a:ext cx="859872" cy="852616"/>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21">
            <a:extLst>
              <a:ext uri="{FF2B5EF4-FFF2-40B4-BE49-F238E27FC236}">
                <a16:creationId xmlns:a16="http://schemas.microsoft.com/office/drawing/2014/main" id="{9962BAA5-6A4D-1477-960F-6FF366B30E63}"/>
              </a:ext>
            </a:extLst>
          </p:cNvPr>
          <p:cNvSpPr>
            <a:spLocks noChangeArrowheads="1"/>
          </p:cNvSpPr>
          <p:nvPr/>
        </p:nvSpPr>
        <p:spPr bwMode="auto">
          <a:xfrm>
            <a:off x="9696302" y="3474896"/>
            <a:ext cx="14205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none" anchor="ctr">
            <a:spAutoFit/>
          </a:bodyPr>
          <a:lstStyle>
            <a:lvl1pPr algn="ctr">
              <a:defRPr kumimoji="1" sz="2000">
                <a:solidFill>
                  <a:schemeClr val="tx1"/>
                </a:solidFill>
                <a:latin typeface="Times New Roman" panose="02020603050405020304" pitchFamily="18" charset="0"/>
                <a:ea typeface="ＭＳ Ｐゴシック" panose="020B0600070205080204" pitchFamily="34" charset="-128"/>
              </a:defRPr>
            </a:lvl1pPr>
            <a:lvl2pPr marL="742950" indent="-285750" algn="ctr">
              <a:defRPr kumimoji="1" sz="2000">
                <a:solidFill>
                  <a:schemeClr val="tx1"/>
                </a:solidFill>
                <a:latin typeface="Times New Roman" panose="02020603050405020304" pitchFamily="18" charset="0"/>
                <a:ea typeface="ＭＳ Ｐゴシック" panose="020B0600070205080204" pitchFamily="34" charset="-128"/>
              </a:defRPr>
            </a:lvl2pPr>
            <a:lvl3pPr marL="1143000" indent="-228600" algn="ctr">
              <a:defRPr kumimoji="1" sz="2000">
                <a:solidFill>
                  <a:schemeClr val="tx1"/>
                </a:solidFill>
                <a:latin typeface="Times New Roman" panose="02020603050405020304" pitchFamily="18" charset="0"/>
                <a:ea typeface="ＭＳ Ｐゴシック" panose="020B0600070205080204" pitchFamily="34" charset="-128"/>
              </a:defRPr>
            </a:lvl3pPr>
            <a:lvl4pPr marL="1600200" indent="-228600" algn="ctr">
              <a:defRPr kumimoji="1" sz="2000">
                <a:solidFill>
                  <a:schemeClr val="tx1"/>
                </a:solidFill>
                <a:latin typeface="Times New Roman" panose="02020603050405020304" pitchFamily="18" charset="0"/>
                <a:ea typeface="ＭＳ Ｐゴシック" panose="020B0600070205080204" pitchFamily="34" charset="-128"/>
              </a:defRPr>
            </a:lvl4pPr>
            <a:lvl5pPr marL="2057400" indent="-228600" algn="ctr">
              <a:defRPr kumimoji="1" sz="2000">
                <a:solidFill>
                  <a:schemeClr val="tx1"/>
                </a:solidFill>
                <a:latin typeface="Times New Roman" panose="02020603050405020304" pitchFamily="18" charset="0"/>
                <a:ea typeface="ＭＳ Ｐゴシック" panose="020B0600070205080204" pitchFamily="34" charset="-128"/>
              </a:defRPr>
            </a:lvl5pPr>
            <a:lvl6pPr marL="25146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6pPr>
            <a:lvl7pPr marL="29718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7pPr>
            <a:lvl8pPr marL="34290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8pPr>
            <a:lvl9pPr marL="3886200" indent="-228600" algn="ctr" eaLnBrk="0" fontAlgn="base" hangingPunct="0">
              <a:spcBef>
                <a:spcPct val="0"/>
              </a:spcBef>
              <a:spcAft>
                <a:spcPct val="0"/>
              </a:spcAft>
              <a:defRPr kumimoji="1" sz="20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CH" sz="1200" b="1" dirty="0">
                <a:solidFill>
                  <a:srgbClr val="FF0000"/>
                </a:solidFill>
              </a:rPr>
              <a:t>INFN (Pavia, Pisa)</a:t>
            </a:r>
          </a:p>
          <a:p>
            <a:pPr eaLnBrk="1" hangingPunct="1"/>
            <a:r>
              <a:rPr lang="en-US" altLang="en-CH" sz="1200" b="1" dirty="0">
                <a:solidFill>
                  <a:srgbClr val="FF0000"/>
                </a:solidFill>
              </a:rPr>
              <a:t>Italy</a:t>
            </a:r>
          </a:p>
        </p:txBody>
      </p:sp>
      <p:sp>
        <p:nvSpPr>
          <p:cNvPr id="59" name="TextBox 58">
            <a:extLst>
              <a:ext uri="{FF2B5EF4-FFF2-40B4-BE49-F238E27FC236}">
                <a16:creationId xmlns:a16="http://schemas.microsoft.com/office/drawing/2014/main" id="{C3B09162-0EB0-B24E-46AA-C71714878AF0}"/>
              </a:ext>
            </a:extLst>
          </p:cNvPr>
          <p:cNvSpPr txBox="1"/>
          <p:nvPr/>
        </p:nvSpPr>
        <p:spPr>
          <a:xfrm>
            <a:off x="1012825" y="64924"/>
            <a:ext cx="11179175" cy="646331"/>
          </a:xfrm>
          <a:prstGeom prst="rect">
            <a:avLst/>
          </a:prstGeom>
          <a:noFill/>
        </p:spPr>
        <p:txBody>
          <a:bodyPr wrap="square" rtlCol="0">
            <a:spAutoFit/>
          </a:bodyPr>
          <a:lstStyle/>
          <a:p>
            <a:pPr algn="r"/>
            <a:r>
              <a:rPr lang="en-US" altLang="de-DE" sz="3600" b="1" dirty="0">
                <a:solidFill>
                  <a:schemeClr val="bg1"/>
                </a:solidFill>
                <a:latin typeface="Garamond" panose="02020404030301010803" pitchFamily="18" charset="0"/>
              </a:rPr>
              <a:t>LEA_ALPHA – </a:t>
            </a:r>
            <a:r>
              <a:rPr lang="en-US" sz="3400" b="1" dirty="0">
                <a:solidFill>
                  <a:schemeClr val="bg1"/>
                </a:solidFill>
                <a:latin typeface="Garamond" panose="02020404030301010803" pitchFamily="18" charset="0"/>
              </a:rPr>
              <a:t>ALPHA COLLABORATION</a:t>
            </a:r>
            <a:endParaRPr lang="en-CH" sz="3400" b="1" dirty="0">
              <a:solidFill>
                <a:schemeClr val="bg1"/>
              </a:solidFill>
              <a:latin typeface="Garamond" panose="02020404030301010803" pitchFamily="18" charset="0"/>
            </a:endParaRPr>
          </a:p>
        </p:txBody>
      </p:sp>
      <p:sp>
        <p:nvSpPr>
          <p:cNvPr id="60" name="TextBox 59">
            <a:extLst>
              <a:ext uri="{FF2B5EF4-FFF2-40B4-BE49-F238E27FC236}">
                <a16:creationId xmlns:a16="http://schemas.microsoft.com/office/drawing/2014/main" id="{5C5BE2C1-8938-13F6-C8E6-DE0CC069DBA1}"/>
              </a:ext>
            </a:extLst>
          </p:cNvPr>
          <p:cNvSpPr txBox="1"/>
          <p:nvPr/>
        </p:nvSpPr>
        <p:spPr>
          <a:xfrm flipH="1">
            <a:off x="1273051" y="6124706"/>
            <a:ext cx="10304865" cy="400110"/>
          </a:xfrm>
          <a:prstGeom prst="rect">
            <a:avLst/>
          </a:prstGeom>
          <a:noFill/>
        </p:spPr>
        <p:txBody>
          <a:bodyPr wrap="square" rtlCol="0">
            <a:spAutoFit/>
          </a:bodyPr>
          <a:lstStyle/>
          <a:p>
            <a:r>
              <a:rPr lang="en-IT" sz="2000" b="1" dirty="0">
                <a:latin typeface="Garamond" panose="02020404030301010803" pitchFamily="18" charset="0"/>
              </a:rPr>
              <a:t>INFN 2024: G. Bonomi (30%), A. Del Vincio (100%), S. Stracka (30%)</a:t>
            </a:r>
          </a:p>
        </p:txBody>
      </p:sp>
      <p:pic>
        <p:nvPicPr>
          <p:cNvPr id="3" name="Picture 2">
            <a:extLst>
              <a:ext uri="{FF2B5EF4-FFF2-40B4-BE49-F238E27FC236}">
                <a16:creationId xmlns:a16="http://schemas.microsoft.com/office/drawing/2014/main" id="{CCB4AAA1-BD26-E4FB-0982-913CB409039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357" y="-30175"/>
            <a:ext cx="12192000" cy="788893"/>
          </a:xfrm>
          <a:prstGeom prst="rect">
            <a:avLst/>
          </a:prstGeom>
        </p:spPr>
      </p:pic>
    </p:spTree>
    <p:extLst>
      <p:ext uri="{BB962C8B-B14F-4D97-AF65-F5344CB8AC3E}">
        <p14:creationId xmlns:p14="http://schemas.microsoft.com/office/powerpoint/2010/main" val="2691005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2256E6-7E1B-3048-73BC-3A49D7C51B85}"/>
              </a:ext>
            </a:extLst>
          </p:cNvPr>
          <p:cNvPicPr>
            <a:picLocks noChangeAspect="1"/>
          </p:cNvPicPr>
          <p:nvPr/>
        </p:nvPicPr>
        <p:blipFill>
          <a:blip r:embed="rId2"/>
          <a:stretch>
            <a:fillRect/>
          </a:stretch>
        </p:blipFill>
        <p:spPr>
          <a:xfrm>
            <a:off x="1" y="31665"/>
            <a:ext cx="12192000" cy="6858000"/>
          </a:xfrm>
          <a:prstGeom prst="rect">
            <a:avLst/>
          </a:prstGeom>
        </p:spPr>
      </p:pic>
    </p:spTree>
    <p:extLst>
      <p:ext uri="{BB962C8B-B14F-4D97-AF65-F5344CB8AC3E}">
        <p14:creationId xmlns:p14="http://schemas.microsoft.com/office/powerpoint/2010/main" val="394032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Image" descr="Image"/>
          <p:cNvPicPr>
            <a:picLocks noChangeAspect="1"/>
          </p:cNvPicPr>
          <p:nvPr/>
        </p:nvPicPr>
        <p:blipFill>
          <a:blip r:embed="rId2"/>
          <a:stretch>
            <a:fillRect/>
          </a:stretch>
        </p:blipFill>
        <p:spPr>
          <a:xfrm>
            <a:off x="13650" y="7679"/>
            <a:ext cx="12164700" cy="6842643"/>
          </a:xfrm>
          <a:prstGeom prst="rect">
            <a:avLst/>
          </a:prstGeom>
          <a:ln w="12700">
            <a:miter lim="400000"/>
          </a:ln>
        </p:spPr>
      </p:pic>
      <p:sp>
        <p:nvSpPr>
          <p:cNvPr id="368" name="ALPHA-2…"/>
          <p:cNvSpPr txBox="1"/>
          <p:nvPr/>
        </p:nvSpPr>
        <p:spPr>
          <a:xfrm>
            <a:off x="111132" y="2149956"/>
            <a:ext cx="4092915" cy="7899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defRPr b="1">
                <a:gradFill flip="none" rotWithShape="1">
                  <a:gsLst>
                    <a:gs pos="0">
                      <a:schemeClr val="accent1">
                        <a:lumOff val="13575"/>
                      </a:schemeClr>
                    </a:gs>
                    <a:gs pos="100000">
                      <a:schemeClr val="accent5"/>
                    </a:gs>
                  </a:gsLst>
                  <a:lin ang="3960000" scaled="0"/>
                </a:gradFill>
              </a:defRPr>
            </a:pPr>
            <a:r>
              <a:rPr sz="2400" dirty="0"/>
              <a:t>ALPHA-2 </a:t>
            </a:r>
          </a:p>
          <a:p>
            <a:pPr>
              <a:defRPr>
                <a:gradFill flip="none" rotWithShape="1">
                  <a:gsLst>
                    <a:gs pos="0">
                      <a:schemeClr val="accent1">
                        <a:lumOff val="13575"/>
                      </a:schemeClr>
                    </a:gs>
                    <a:gs pos="100000">
                      <a:schemeClr val="accent5"/>
                    </a:gs>
                  </a:gsLst>
                  <a:lin ang="3960000" scaled="0"/>
                </a:gradFill>
              </a:defRPr>
            </a:pPr>
            <a:r>
              <a:rPr sz="2400" dirty="0"/>
              <a:t>Antihydrogen spectroscopy </a:t>
            </a:r>
          </a:p>
        </p:txBody>
      </p:sp>
      <p:grpSp>
        <p:nvGrpSpPr>
          <p:cNvPr id="386" name="Group"/>
          <p:cNvGrpSpPr/>
          <p:nvPr/>
        </p:nvGrpSpPr>
        <p:grpSpPr>
          <a:xfrm>
            <a:off x="5857655" y="39227"/>
            <a:ext cx="6152244" cy="6464768"/>
            <a:chOff x="-38100" y="35799"/>
            <a:chExt cx="12304487" cy="12929535"/>
          </a:xfrm>
        </p:grpSpPr>
        <p:sp>
          <p:nvSpPr>
            <p:cNvPr id="372" name="ALPHA-g…"/>
            <p:cNvSpPr/>
            <p:nvPr/>
          </p:nvSpPr>
          <p:spPr>
            <a:xfrm>
              <a:off x="115922" y="143227"/>
              <a:ext cx="8185827" cy="165878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spAutoFit/>
            </a:bodyPr>
            <a:lstStyle/>
            <a:p>
              <a:pPr>
                <a:lnSpc>
                  <a:spcPct val="90000"/>
                </a:lnSpc>
                <a:defRPr b="1">
                  <a:gradFill flip="none" rotWithShape="1">
                    <a:gsLst>
                      <a:gs pos="0">
                        <a:schemeClr val="accent1">
                          <a:lumOff val="13575"/>
                        </a:schemeClr>
                      </a:gs>
                      <a:gs pos="100000">
                        <a:schemeClr val="accent5"/>
                      </a:gs>
                    </a:gsLst>
                    <a:lin ang="3960000" scaled="0"/>
                  </a:gradFill>
                </a:defRPr>
              </a:pPr>
              <a:r>
                <a:rPr sz="2800" dirty="0"/>
                <a:t>ALPHA-g </a:t>
              </a:r>
            </a:p>
            <a:p>
              <a:pPr>
                <a:lnSpc>
                  <a:spcPct val="90000"/>
                </a:lnSpc>
                <a:defRPr>
                  <a:gradFill flip="none" rotWithShape="1">
                    <a:gsLst>
                      <a:gs pos="0">
                        <a:schemeClr val="accent1">
                          <a:lumOff val="13575"/>
                        </a:schemeClr>
                      </a:gs>
                      <a:gs pos="100000">
                        <a:schemeClr val="accent5"/>
                      </a:gs>
                    </a:gsLst>
                    <a:lin ang="3960000" scaled="0"/>
                  </a:gradFill>
                </a:defRPr>
              </a:pPr>
              <a:r>
                <a:rPr sz="2800" dirty="0"/>
                <a:t>Antihydrogen gravity </a:t>
              </a:r>
            </a:p>
          </p:txBody>
        </p:sp>
        <p:grpSp>
          <p:nvGrpSpPr>
            <p:cNvPr id="385" name="Group"/>
            <p:cNvGrpSpPr/>
            <p:nvPr/>
          </p:nvGrpSpPr>
          <p:grpSpPr>
            <a:xfrm>
              <a:off x="-38100" y="35799"/>
              <a:ext cx="12304487" cy="12929535"/>
              <a:chOff x="-38100" y="-38099"/>
              <a:chExt cx="12304486" cy="12929533"/>
            </a:xfrm>
          </p:grpSpPr>
          <p:pic>
            <p:nvPicPr>
              <p:cNvPr id="373" name="Line Line" descr="Line Line"/>
              <p:cNvPicPr>
                <a:picLocks/>
              </p:cNvPicPr>
              <p:nvPr/>
            </p:nvPicPr>
            <p:blipFill>
              <a:blip r:embed="rId3"/>
              <a:stretch>
                <a:fillRect/>
              </a:stretch>
            </p:blipFill>
            <p:spPr>
              <a:xfrm rot="16200000">
                <a:off x="-1960583" y="1922481"/>
                <a:ext cx="3997365" cy="76201"/>
              </a:xfrm>
              <a:prstGeom prst="rect">
                <a:avLst/>
              </a:prstGeom>
              <a:effectLst/>
            </p:spPr>
          </p:pic>
          <p:pic>
            <p:nvPicPr>
              <p:cNvPr id="375" name="Line Line" descr="Line Line"/>
              <p:cNvPicPr>
                <a:picLocks/>
              </p:cNvPicPr>
              <p:nvPr/>
            </p:nvPicPr>
            <p:blipFill>
              <a:blip r:embed="rId4"/>
              <a:stretch>
                <a:fillRect/>
              </a:stretch>
            </p:blipFill>
            <p:spPr>
              <a:xfrm rot="16200000">
                <a:off x="-953585" y="8318641"/>
                <a:ext cx="9069384" cy="76201"/>
              </a:xfrm>
              <a:prstGeom prst="rect">
                <a:avLst/>
              </a:prstGeom>
              <a:effectLst/>
            </p:spPr>
          </p:pic>
          <p:pic>
            <p:nvPicPr>
              <p:cNvPr id="377" name="Line Line" descr="Line Line"/>
              <p:cNvPicPr>
                <a:picLocks/>
              </p:cNvPicPr>
              <p:nvPr/>
            </p:nvPicPr>
            <p:blipFill>
              <a:blip r:embed="rId5"/>
              <a:stretch>
                <a:fillRect/>
              </a:stretch>
            </p:blipFill>
            <p:spPr>
              <a:xfrm rot="16200000">
                <a:off x="5693536" y="6388639"/>
                <a:ext cx="12929388" cy="76201"/>
              </a:xfrm>
              <a:prstGeom prst="rect">
                <a:avLst/>
              </a:prstGeom>
              <a:effectLst/>
            </p:spPr>
          </p:pic>
          <p:pic>
            <p:nvPicPr>
              <p:cNvPr id="379" name="Line Line" descr="Line Line"/>
              <p:cNvPicPr>
                <a:picLocks/>
              </p:cNvPicPr>
              <p:nvPr/>
            </p:nvPicPr>
            <p:blipFill>
              <a:blip r:embed="rId6"/>
              <a:stretch>
                <a:fillRect/>
              </a:stretch>
            </p:blipFill>
            <p:spPr>
              <a:xfrm rot="10800000">
                <a:off x="3495458" y="12794546"/>
                <a:ext cx="8737770" cy="76201"/>
              </a:xfrm>
              <a:prstGeom prst="rect">
                <a:avLst/>
              </a:prstGeom>
              <a:effectLst/>
            </p:spPr>
          </p:pic>
          <p:pic>
            <p:nvPicPr>
              <p:cNvPr id="381" name="Line Line" descr="Line Line"/>
              <p:cNvPicPr>
                <a:picLocks/>
              </p:cNvPicPr>
              <p:nvPr/>
            </p:nvPicPr>
            <p:blipFill>
              <a:blip r:embed="rId7"/>
              <a:stretch>
                <a:fillRect/>
              </a:stretch>
            </p:blipFill>
            <p:spPr>
              <a:xfrm rot="10800000">
                <a:off x="-38101" y="3879990"/>
                <a:ext cx="3698370" cy="76201"/>
              </a:xfrm>
              <a:prstGeom prst="rect">
                <a:avLst/>
              </a:prstGeom>
              <a:effectLst/>
            </p:spPr>
          </p:pic>
          <p:pic>
            <p:nvPicPr>
              <p:cNvPr id="383" name="Line Line" descr="Line Line"/>
              <p:cNvPicPr>
                <a:picLocks/>
              </p:cNvPicPr>
              <p:nvPr/>
            </p:nvPicPr>
            <p:blipFill>
              <a:blip r:embed="rId8"/>
              <a:stretch>
                <a:fillRect/>
              </a:stretch>
            </p:blipFill>
            <p:spPr>
              <a:xfrm rot="10800000">
                <a:off x="-12700" y="-12555"/>
                <a:ext cx="12279087" cy="76201"/>
              </a:xfrm>
              <a:prstGeom prst="rect">
                <a:avLst/>
              </a:prstGeom>
              <a:effectLst/>
            </p:spPr>
          </p:pic>
        </p:grpSp>
      </p:grpSp>
      <p:sp>
        <p:nvSpPr>
          <p:cNvPr id="393" name="The ALPHA…"/>
          <p:cNvSpPr txBox="1"/>
          <p:nvPr/>
        </p:nvSpPr>
        <p:spPr>
          <a:xfrm>
            <a:off x="83262" y="-19010"/>
            <a:ext cx="5661973" cy="18834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spAutoFit/>
          </a:bodyPr>
          <a:lstStyle/>
          <a:p>
            <a:pPr defTabSz="1219169">
              <a:lnSpc>
                <a:spcPct val="90000"/>
              </a:lnSpc>
              <a:defRPr sz="8800" b="1" spc="-264">
                <a:gradFill flip="none" rotWithShape="1">
                  <a:gsLst>
                    <a:gs pos="0">
                      <a:schemeClr val="accent1">
                        <a:lumOff val="13575"/>
                      </a:schemeClr>
                    </a:gs>
                    <a:gs pos="100000">
                      <a:srgbClr val="FF40FF"/>
                    </a:gs>
                  </a:gsLst>
                  <a:lin ang="3960000" scaled="0"/>
                </a:gradFill>
              </a:defRPr>
            </a:pPr>
            <a:r>
              <a:rPr sz="4400" dirty="0"/>
              <a:t>The ALPHA </a:t>
            </a:r>
            <a:r>
              <a:rPr lang="en-US" sz="4400" dirty="0"/>
              <a:t>apparatus</a:t>
            </a:r>
          </a:p>
          <a:p>
            <a:pPr defTabSz="1219169">
              <a:lnSpc>
                <a:spcPct val="90000"/>
              </a:lnSpc>
              <a:defRPr sz="8800" b="1" spc="-264">
                <a:gradFill flip="none" rotWithShape="1">
                  <a:gsLst>
                    <a:gs pos="0">
                      <a:schemeClr val="accent1">
                        <a:lumOff val="13575"/>
                      </a:schemeClr>
                    </a:gs>
                    <a:gs pos="100000">
                      <a:srgbClr val="FF40FF"/>
                    </a:gs>
                  </a:gsLst>
                  <a:lin ang="3960000" scaled="0"/>
                </a:gradFill>
              </a:defRPr>
            </a:pPr>
            <a:r>
              <a:rPr lang="en-US" sz="4400" dirty="0"/>
              <a:t>ALPHA-2 and ALPHA-g</a:t>
            </a:r>
          </a:p>
          <a:p>
            <a:pPr defTabSz="1219169">
              <a:lnSpc>
                <a:spcPct val="90000"/>
              </a:lnSpc>
              <a:defRPr sz="8800" b="1" spc="-264">
                <a:gradFill flip="none" rotWithShape="1">
                  <a:gsLst>
                    <a:gs pos="0">
                      <a:schemeClr val="accent1">
                        <a:lumOff val="13575"/>
                      </a:schemeClr>
                    </a:gs>
                    <a:gs pos="100000">
                      <a:srgbClr val="FF40FF"/>
                    </a:gs>
                  </a:gsLst>
                  <a:lin ang="3960000" scaled="0"/>
                </a:gradFill>
              </a:defRPr>
            </a:pPr>
            <a:endParaRPr sz="4400" dirty="0"/>
          </a:p>
        </p:txBody>
      </p:sp>
      <p:pic>
        <p:nvPicPr>
          <p:cNvPr id="3" name="Rectangle Rectangle" descr="Rectangle Rectangle">
            <a:extLst>
              <a:ext uri="{FF2B5EF4-FFF2-40B4-BE49-F238E27FC236}">
                <a16:creationId xmlns:a16="http://schemas.microsoft.com/office/drawing/2014/main" id="{9FF3784C-F88D-B0DB-9DE8-BFA262EB5726}"/>
              </a:ext>
            </a:extLst>
          </p:cNvPr>
          <p:cNvPicPr>
            <a:picLocks/>
          </p:cNvPicPr>
          <p:nvPr/>
        </p:nvPicPr>
        <p:blipFill>
          <a:blip r:embed="rId9"/>
          <a:stretch>
            <a:fillRect/>
          </a:stretch>
        </p:blipFill>
        <p:spPr>
          <a:xfrm>
            <a:off x="18377" y="2048387"/>
            <a:ext cx="7624172" cy="4442690"/>
          </a:xfrm>
          <a:prstGeom prst="rect">
            <a:avLst/>
          </a:prstGeom>
          <a:effectLst/>
        </p:spPr>
      </p:pic>
      <p:sp>
        <p:nvSpPr>
          <p:cNvPr id="2" name="TextBox 1">
            <a:extLst>
              <a:ext uri="{FF2B5EF4-FFF2-40B4-BE49-F238E27FC236}">
                <a16:creationId xmlns:a16="http://schemas.microsoft.com/office/drawing/2014/main" id="{909C0F9E-B892-57F6-F1A8-9F4D214492C4}"/>
              </a:ext>
            </a:extLst>
          </p:cNvPr>
          <p:cNvSpPr txBox="1"/>
          <p:nvPr/>
        </p:nvSpPr>
        <p:spPr>
          <a:xfrm>
            <a:off x="8477" y="1165922"/>
            <a:ext cx="5896371" cy="830997"/>
          </a:xfrm>
          <a:prstGeom prst="rect">
            <a:avLst/>
          </a:prstGeom>
          <a:noFill/>
        </p:spPr>
        <p:txBody>
          <a:bodyPr wrap="square" rtlCol="0">
            <a:spAutoFit/>
          </a:bodyPr>
          <a:lstStyle/>
          <a:p>
            <a:r>
              <a:rPr lang="en-IT" sz="1200" b="1" dirty="0">
                <a:solidFill>
                  <a:schemeClr val="accent6"/>
                </a:solidFill>
                <a:latin typeface="Avenir Next" panose="020B0503020202020204" pitchFamily="34" charset="0"/>
              </a:rPr>
              <a:t>Commissione 3 ha chiesto un CDR per il prolungamento della sigla LEA fino al run 4 (2033). La bozza è stata già consegnata</a:t>
            </a:r>
          </a:p>
          <a:p>
            <a:endParaRPr lang="en-IT" sz="1200" b="1" dirty="0">
              <a:solidFill>
                <a:schemeClr val="accent6"/>
              </a:solidFill>
              <a:latin typeface="Avenir Next" panose="020B0503020202020204" pitchFamily="34" charset="0"/>
            </a:endParaRPr>
          </a:p>
          <a:p>
            <a:r>
              <a:rPr lang="en-IT" sz="1200" b="1" dirty="0">
                <a:solidFill>
                  <a:schemeClr val="accent6"/>
                </a:solidFill>
                <a:latin typeface="Avenir Next" panose="020B0503020202020204" pitchFamily="34" charset="0"/>
              </a:rPr>
              <a:t>Anche l’SPSC ha chiesto un documento programmatico per lo stesso periodo</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44F5A-0EF7-9779-7BD7-A093C309BE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232450-7E0E-721E-2627-2D27FCC32693}"/>
              </a:ext>
            </a:extLst>
          </p:cNvPr>
          <p:cNvSpPr txBox="1"/>
          <p:nvPr/>
        </p:nvSpPr>
        <p:spPr>
          <a:xfrm>
            <a:off x="1012825" y="64924"/>
            <a:ext cx="11179175" cy="646331"/>
          </a:xfrm>
          <a:prstGeom prst="rect">
            <a:avLst/>
          </a:prstGeom>
          <a:noFill/>
        </p:spPr>
        <p:txBody>
          <a:bodyPr wrap="square" rtlCol="0">
            <a:spAutoFit/>
          </a:bodyPr>
          <a:lstStyle/>
          <a:p>
            <a:r>
              <a:rPr lang="en-US" altLang="de-DE" sz="3600" b="1" dirty="0">
                <a:solidFill>
                  <a:schemeClr val="bg1"/>
                </a:solidFill>
                <a:latin typeface="Garamond" panose="02020404030301010803" pitchFamily="18" charset="0"/>
              </a:rPr>
              <a:t>LEA_ALPHA – </a:t>
            </a:r>
            <a:r>
              <a:rPr lang="en-US" altLang="de-DE" sz="3400" b="1" dirty="0">
                <a:solidFill>
                  <a:schemeClr val="bg1"/>
                </a:solidFill>
                <a:latin typeface="Garamond" panose="02020404030301010803" pitchFamily="18" charset="0"/>
              </a:rPr>
              <a:t>2024 data taking</a:t>
            </a:r>
            <a:endParaRPr lang="en-CH" sz="3400" b="1" dirty="0">
              <a:solidFill>
                <a:schemeClr val="bg1"/>
              </a:solidFill>
              <a:latin typeface="Garamond" panose="02020404030301010803" pitchFamily="18" charset="0"/>
            </a:endParaRPr>
          </a:p>
        </p:txBody>
      </p:sp>
      <p:sp>
        <p:nvSpPr>
          <p:cNvPr id="6" name="Rectangle 5">
            <a:extLst>
              <a:ext uri="{FF2B5EF4-FFF2-40B4-BE49-F238E27FC236}">
                <a16:creationId xmlns:a16="http://schemas.microsoft.com/office/drawing/2014/main" id="{18D0258D-B3A6-67F2-7E7D-8F9A12EEE49A}"/>
              </a:ext>
            </a:extLst>
          </p:cNvPr>
          <p:cNvSpPr/>
          <p:nvPr/>
        </p:nvSpPr>
        <p:spPr>
          <a:xfrm>
            <a:off x="5645522" y="771517"/>
            <a:ext cx="6550959" cy="713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extBox 1">
            <a:extLst>
              <a:ext uri="{FF2B5EF4-FFF2-40B4-BE49-F238E27FC236}">
                <a16:creationId xmlns:a16="http://schemas.microsoft.com/office/drawing/2014/main" id="{B6ADB9F3-6897-0024-675A-AF714334A23D}"/>
              </a:ext>
            </a:extLst>
          </p:cNvPr>
          <p:cNvSpPr txBox="1"/>
          <p:nvPr/>
        </p:nvSpPr>
        <p:spPr>
          <a:xfrm>
            <a:off x="17155" y="1353699"/>
            <a:ext cx="11564833" cy="4955203"/>
          </a:xfrm>
          <a:prstGeom prst="rect">
            <a:avLst/>
          </a:prstGeom>
          <a:noFill/>
        </p:spPr>
        <p:txBody>
          <a:bodyPr wrap="none" rtlCol="0">
            <a:spAutoFit/>
          </a:bodyPr>
          <a:lstStyle/>
          <a:p>
            <a:r>
              <a:rPr lang="en-US" sz="2800" b="1" dirty="0">
                <a:solidFill>
                  <a:srgbClr val="FF0000"/>
                </a:solidFill>
                <a:latin typeface="Garamond" panose="02020404030301010803" pitchFamily="18" charset="0"/>
              </a:rPr>
              <a:t>Main activities: </a:t>
            </a:r>
          </a:p>
          <a:p>
            <a:r>
              <a:rPr lang="en-US" sz="2400" dirty="0">
                <a:latin typeface="Garamond" panose="02020404030301010803" pitchFamily="18" charset="0"/>
              </a:rPr>
              <a:t>o) Cooling of positrons with Be+ for antihydrogen production  </a:t>
            </a:r>
          </a:p>
          <a:p>
            <a:endParaRPr lang="en-US" sz="2400" dirty="0">
              <a:latin typeface="Garamond" panose="02020404030301010803" pitchFamily="18" charset="0"/>
            </a:endParaRPr>
          </a:p>
          <a:p>
            <a:r>
              <a:rPr lang="en-US" sz="2400" dirty="0">
                <a:latin typeface="Garamond" panose="02020404030301010803" pitchFamily="18" charset="0"/>
              </a:rPr>
              <a:t>o) Anti-hydrogen spectroscopy: </a:t>
            </a:r>
          </a:p>
          <a:p>
            <a:r>
              <a:rPr lang="en-US" sz="2400" dirty="0">
                <a:latin typeface="Garamond" panose="02020404030301010803" pitchFamily="18" charset="0"/>
              </a:rPr>
              <a:t>     -  </a:t>
            </a:r>
            <a:r>
              <a:rPr lang="en-CH" sz="2400">
                <a:latin typeface="Garamond" panose="02020404030301010803" pitchFamily="18" charset="0"/>
              </a:rPr>
              <a:t>1S-2S</a:t>
            </a:r>
            <a:r>
              <a:rPr lang="en-US" sz="2400" dirty="0">
                <a:latin typeface="Garamond" panose="02020404030301010803" pitchFamily="18" charset="0"/>
              </a:rPr>
              <a:t> spectroscopy [</a:t>
            </a:r>
            <a:r>
              <a:rPr lang="en-US" sz="2400" dirty="0">
                <a:solidFill>
                  <a:schemeClr val="accent6"/>
                </a:solidFill>
                <a:latin typeface="Garamond" panose="02020404030301010803" pitchFamily="18" charset="0"/>
              </a:rPr>
              <a:t>On-going Analysis - </a:t>
            </a:r>
            <a:r>
              <a:rPr lang="en-US" sz="2400" dirty="0" err="1">
                <a:solidFill>
                  <a:schemeClr val="accent6"/>
                </a:solidFill>
                <a:latin typeface="Garamond" panose="02020404030301010803" pitchFamily="18" charset="0"/>
              </a:rPr>
              <a:t>OgA</a:t>
            </a:r>
            <a:r>
              <a:rPr lang="en-US" sz="2400" dirty="0">
                <a:latin typeface="Garamond" panose="02020404030301010803" pitchFamily="18" charset="0"/>
              </a:rPr>
              <a:t>]</a:t>
            </a:r>
          </a:p>
          <a:p>
            <a:r>
              <a:rPr lang="en-US" sz="2400" dirty="0">
                <a:latin typeface="Garamond" panose="02020404030301010803" pitchFamily="18" charset="0"/>
              </a:rPr>
              <a:t>     -  hyperfine ground state splitting (GSHFS) [</a:t>
            </a:r>
            <a:r>
              <a:rPr lang="en-US" sz="2400" dirty="0" err="1">
                <a:solidFill>
                  <a:schemeClr val="accent6"/>
                </a:solidFill>
                <a:latin typeface="Garamond" panose="02020404030301010803" pitchFamily="18" charset="0"/>
              </a:rPr>
              <a:t>OgA</a:t>
            </a:r>
            <a:r>
              <a:rPr lang="en-US" sz="2400" dirty="0">
                <a:latin typeface="Garamond" panose="02020404030301010803" pitchFamily="18" charset="0"/>
              </a:rPr>
              <a:t>]</a:t>
            </a:r>
          </a:p>
          <a:p>
            <a:r>
              <a:rPr lang="en-US" sz="2400" dirty="0">
                <a:latin typeface="Garamond" panose="02020404030301010803" pitchFamily="18" charset="0"/>
              </a:rPr>
              <a:t>     -  2S-2P spectroscopy (Lamb shift) [</a:t>
            </a:r>
            <a:r>
              <a:rPr lang="en-US" sz="2400" dirty="0" err="1">
                <a:solidFill>
                  <a:schemeClr val="accent6"/>
                </a:solidFill>
                <a:latin typeface="Garamond" panose="02020404030301010803" pitchFamily="18" charset="0"/>
              </a:rPr>
              <a:t>OgA</a:t>
            </a:r>
            <a:r>
              <a:rPr lang="en-US" sz="2400" dirty="0">
                <a:latin typeface="Garamond" panose="02020404030301010803" pitchFamily="18" charset="0"/>
              </a:rPr>
              <a:t>]</a:t>
            </a:r>
          </a:p>
          <a:p>
            <a:endParaRPr lang="en-US" sz="2400" dirty="0">
              <a:latin typeface="Garamond" panose="02020404030301010803" pitchFamily="18" charset="0"/>
            </a:endParaRPr>
          </a:p>
          <a:p>
            <a:r>
              <a:rPr lang="en-US" sz="2400" dirty="0">
                <a:latin typeface="Garamond" panose="02020404030301010803" pitchFamily="18" charset="0"/>
              </a:rPr>
              <a:t>o) Other studies </a:t>
            </a:r>
          </a:p>
          <a:p>
            <a:r>
              <a:rPr lang="en-US" sz="2400" dirty="0">
                <a:latin typeface="Garamond" panose="02020404030301010803" pitchFamily="18" charset="0"/>
              </a:rPr>
              <a:t>     - Anti-hydrogen laser cooling [</a:t>
            </a:r>
            <a:r>
              <a:rPr lang="en-US" sz="2400" dirty="0" err="1">
                <a:solidFill>
                  <a:schemeClr val="accent6"/>
                </a:solidFill>
                <a:latin typeface="Garamond" panose="02020404030301010803" pitchFamily="18" charset="0"/>
              </a:rPr>
              <a:t>OgA</a:t>
            </a:r>
            <a:r>
              <a:rPr lang="en-US" sz="2400" dirty="0">
                <a:latin typeface="Garamond" panose="02020404030301010803" pitchFamily="18" charset="0"/>
              </a:rPr>
              <a:t>]</a:t>
            </a:r>
          </a:p>
          <a:p>
            <a:r>
              <a:rPr lang="en-US" sz="2400" dirty="0">
                <a:latin typeface="Garamond" panose="02020404030301010803" pitchFamily="18" charset="0"/>
              </a:rPr>
              <a:t>     - Anti-hydrogen temperature measurements (using fast ramp dumps)</a:t>
            </a:r>
          </a:p>
          <a:p>
            <a:endParaRPr lang="en-US" sz="2400" dirty="0">
              <a:latin typeface="Garamond" panose="02020404030301010803" pitchFamily="18" charset="0"/>
            </a:endParaRPr>
          </a:p>
          <a:p>
            <a:r>
              <a:rPr lang="en-US" sz="2400" dirty="0">
                <a:latin typeface="Garamond" panose="02020404030301010803" pitchFamily="18" charset="0"/>
              </a:rPr>
              <a:t>o) </a:t>
            </a:r>
            <a:r>
              <a:rPr lang="en-US" sz="2000" dirty="0">
                <a:solidFill>
                  <a:schemeClr val="accent6"/>
                </a:solidFill>
                <a:latin typeface="Garamond" panose="02020404030301010803" pitchFamily="18" charset="0"/>
              </a:rPr>
              <a:t>Refurbishment of the (ALPHA-g) vertical magnets [</a:t>
            </a:r>
            <a:r>
              <a:rPr lang="en-US" dirty="0">
                <a:solidFill>
                  <a:schemeClr val="accent6"/>
                </a:solidFill>
                <a:latin typeface="Garamond" panose="02020404030301010803" pitchFamily="18" charset="0"/>
              </a:rPr>
              <a:t>Last weeks were devoted to the gravity measurement as in 2022</a:t>
            </a:r>
            <a:r>
              <a:rPr lang="en-US" sz="2400" dirty="0">
                <a:solidFill>
                  <a:schemeClr val="accent6"/>
                </a:solidFill>
                <a:latin typeface="Garamond" panose="02020404030301010803" pitchFamily="18" charset="0"/>
              </a:rPr>
              <a:t>]</a:t>
            </a:r>
            <a:r>
              <a:rPr lang="en-US" sz="2400" dirty="0">
                <a:latin typeface="Garamond" panose="02020404030301010803" pitchFamily="18" charset="0"/>
              </a:rPr>
              <a:t> </a:t>
            </a:r>
          </a:p>
        </p:txBody>
      </p:sp>
      <p:sp>
        <p:nvSpPr>
          <p:cNvPr id="7" name="TextBox 6">
            <a:extLst>
              <a:ext uri="{FF2B5EF4-FFF2-40B4-BE49-F238E27FC236}">
                <a16:creationId xmlns:a16="http://schemas.microsoft.com/office/drawing/2014/main" id="{EE7A2BF8-A30F-0F2F-C68D-6608259D8967}"/>
              </a:ext>
            </a:extLst>
          </p:cNvPr>
          <p:cNvSpPr txBox="1"/>
          <p:nvPr/>
        </p:nvSpPr>
        <p:spPr>
          <a:xfrm>
            <a:off x="0" y="761703"/>
            <a:ext cx="12192000" cy="584775"/>
          </a:xfrm>
          <a:prstGeom prst="rect">
            <a:avLst/>
          </a:prstGeom>
          <a:noFill/>
        </p:spPr>
        <p:txBody>
          <a:bodyPr wrap="square">
            <a:spAutoFit/>
          </a:bodyPr>
          <a:lstStyle/>
          <a:p>
            <a:r>
              <a:rPr lang="en-US" sz="3200" b="1" dirty="0">
                <a:latin typeface="Garamond" panose="02020404030301010803" pitchFamily="18" charset="0"/>
              </a:rPr>
              <a:t>ALPHA used only</a:t>
            </a:r>
            <a:r>
              <a:rPr lang="en-CH" sz="3200" b="1">
                <a:latin typeface="Garamond" panose="02020404030301010803" pitchFamily="18" charset="0"/>
              </a:rPr>
              <a:t> </a:t>
            </a:r>
            <a:r>
              <a:rPr lang="en-US" sz="3200" b="1" dirty="0">
                <a:latin typeface="Garamond" panose="02020404030301010803" pitchFamily="18" charset="0"/>
              </a:rPr>
              <a:t>mainly the </a:t>
            </a:r>
            <a:r>
              <a:rPr lang="en-CH" sz="3200" b="1">
                <a:latin typeface="Garamond" panose="02020404030301010803" pitchFamily="18" charset="0"/>
              </a:rPr>
              <a:t>ALPHA-2 </a:t>
            </a:r>
            <a:r>
              <a:rPr lang="en-US" sz="3200" b="1" dirty="0">
                <a:latin typeface="Garamond" panose="02020404030301010803" pitchFamily="18" charset="0"/>
              </a:rPr>
              <a:t>experimental apparatus</a:t>
            </a:r>
            <a:endParaRPr lang="en-IT" sz="3200" b="1" dirty="0"/>
          </a:p>
        </p:txBody>
      </p:sp>
      <p:sp>
        <p:nvSpPr>
          <p:cNvPr id="9" name="TextBox 8">
            <a:extLst>
              <a:ext uri="{FF2B5EF4-FFF2-40B4-BE49-F238E27FC236}">
                <a16:creationId xmlns:a16="http://schemas.microsoft.com/office/drawing/2014/main" id="{6FFC661E-0891-AB58-D2E1-EFABF351FE27}"/>
              </a:ext>
            </a:extLst>
          </p:cNvPr>
          <p:cNvSpPr txBox="1"/>
          <p:nvPr/>
        </p:nvSpPr>
        <p:spPr>
          <a:xfrm>
            <a:off x="0" y="6346546"/>
            <a:ext cx="12191999" cy="461665"/>
          </a:xfrm>
          <a:prstGeom prst="rect">
            <a:avLst/>
          </a:prstGeom>
          <a:noFill/>
        </p:spPr>
        <p:txBody>
          <a:bodyPr wrap="square">
            <a:spAutoFit/>
          </a:bodyPr>
          <a:lstStyle/>
          <a:p>
            <a:r>
              <a:rPr lang="en-US" sz="2400" b="1" dirty="0">
                <a:solidFill>
                  <a:srgbClr val="FF0000"/>
                </a:solidFill>
                <a:latin typeface="Garamond" panose="02020404030301010803" pitchFamily="18" charset="0"/>
              </a:rPr>
              <a:t>Analyses are underway </a:t>
            </a:r>
            <a:r>
              <a:rPr lang="en-US" sz="2400" b="1" dirty="0">
                <a:latin typeface="Garamond" panose="02020404030301010803" pitchFamily="18" charset="0"/>
              </a:rPr>
              <a:t>– target for publications end 2025</a:t>
            </a:r>
          </a:p>
        </p:txBody>
      </p:sp>
      <p:pic>
        <p:nvPicPr>
          <p:cNvPr id="3" name="Picture 2">
            <a:extLst>
              <a:ext uri="{FF2B5EF4-FFF2-40B4-BE49-F238E27FC236}">
                <a16:creationId xmlns:a16="http://schemas.microsoft.com/office/drawing/2014/main" id="{BE72138F-6D2A-A11B-40AA-86709F2E069E}"/>
              </a:ext>
            </a:extLst>
          </p:cNvPr>
          <p:cNvPicPr>
            <a:picLocks noChangeAspect="1"/>
          </p:cNvPicPr>
          <p:nvPr/>
        </p:nvPicPr>
        <p:blipFill>
          <a:blip r:embed="rId2"/>
          <a:stretch>
            <a:fillRect/>
          </a:stretch>
        </p:blipFill>
        <p:spPr>
          <a:xfrm>
            <a:off x="7055023" y="2166730"/>
            <a:ext cx="4526966" cy="2916347"/>
          </a:xfrm>
          <a:prstGeom prst="rect">
            <a:avLst/>
          </a:prstGeom>
        </p:spPr>
      </p:pic>
      <p:pic>
        <p:nvPicPr>
          <p:cNvPr id="5" name="Picture 4">
            <a:extLst>
              <a:ext uri="{FF2B5EF4-FFF2-40B4-BE49-F238E27FC236}">
                <a16:creationId xmlns:a16="http://schemas.microsoft.com/office/drawing/2014/main" id="{04E7EB51-2B9B-F43D-2585-44929FF4E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57" y="-30175"/>
            <a:ext cx="12192000" cy="788893"/>
          </a:xfrm>
          <a:prstGeom prst="rect">
            <a:avLst/>
          </a:prstGeom>
        </p:spPr>
      </p:pic>
    </p:spTree>
    <p:extLst>
      <p:ext uri="{BB962C8B-B14F-4D97-AF65-F5344CB8AC3E}">
        <p14:creationId xmlns:p14="http://schemas.microsoft.com/office/powerpoint/2010/main" val="3831023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7C2C2-2DB1-1632-9CE2-A425DDCE04B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9945C1-DB93-FCCE-57BD-6F0ED2A688FB}"/>
              </a:ext>
            </a:extLst>
          </p:cNvPr>
          <p:cNvSpPr txBox="1"/>
          <p:nvPr/>
        </p:nvSpPr>
        <p:spPr>
          <a:xfrm>
            <a:off x="1012825" y="64924"/>
            <a:ext cx="11179175" cy="646331"/>
          </a:xfrm>
          <a:prstGeom prst="rect">
            <a:avLst/>
          </a:prstGeom>
          <a:noFill/>
        </p:spPr>
        <p:txBody>
          <a:bodyPr wrap="square" rtlCol="0">
            <a:spAutoFit/>
          </a:bodyPr>
          <a:lstStyle/>
          <a:p>
            <a:r>
              <a:rPr lang="en-US" altLang="de-DE" sz="3600" b="1" dirty="0">
                <a:solidFill>
                  <a:schemeClr val="bg1"/>
                </a:solidFill>
                <a:latin typeface="Garamond" panose="02020404030301010803" pitchFamily="18" charset="0"/>
              </a:rPr>
              <a:t>LEA_ALPHA – </a:t>
            </a:r>
            <a:r>
              <a:rPr lang="en-US" altLang="de-DE" sz="3400" b="1" dirty="0">
                <a:solidFill>
                  <a:schemeClr val="bg1"/>
                </a:solidFill>
                <a:latin typeface="Garamond" panose="02020404030301010803" pitchFamily="18" charset="0"/>
              </a:rPr>
              <a:t>2024 INFN activities</a:t>
            </a:r>
            <a:endParaRPr lang="en-CH" sz="3400" b="1" dirty="0">
              <a:solidFill>
                <a:schemeClr val="bg1"/>
              </a:solidFill>
              <a:latin typeface="Garamond" panose="02020404030301010803" pitchFamily="18" charset="0"/>
            </a:endParaRPr>
          </a:p>
        </p:txBody>
      </p:sp>
      <p:sp>
        <p:nvSpPr>
          <p:cNvPr id="6" name="Rectangle 5">
            <a:extLst>
              <a:ext uri="{FF2B5EF4-FFF2-40B4-BE49-F238E27FC236}">
                <a16:creationId xmlns:a16="http://schemas.microsoft.com/office/drawing/2014/main" id="{61DFAC3C-C5AE-7ED5-440E-E7869B09041B}"/>
              </a:ext>
            </a:extLst>
          </p:cNvPr>
          <p:cNvSpPr/>
          <p:nvPr/>
        </p:nvSpPr>
        <p:spPr>
          <a:xfrm>
            <a:off x="5645522" y="771517"/>
            <a:ext cx="6550959" cy="713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 name="Rectangle 2">
            <a:extLst>
              <a:ext uri="{FF2B5EF4-FFF2-40B4-BE49-F238E27FC236}">
                <a16:creationId xmlns:a16="http://schemas.microsoft.com/office/drawing/2014/main" id="{D5727EB8-0411-3BDF-1850-A9FCD953D257}"/>
              </a:ext>
            </a:extLst>
          </p:cNvPr>
          <p:cNvSpPr/>
          <p:nvPr/>
        </p:nvSpPr>
        <p:spPr>
          <a:xfrm>
            <a:off x="0" y="1399169"/>
            <a:ext cx="12192000" cy="3970318"/>
          </a:xfrm>
          <a:prstGeom prst="rect">
            <a:avLst/>
          </a:prstGeom>
        </p:spPr>
        <p:txBody>
          <a:bodyPr wrap="square">
            <a:spAutoFit/>
          </a:bodyPr>
          <a:lstStyle/>
          <a:p>
            <a:pPr algn="just"/>
            <a:r>
              <a:rPr lang="it-IT" altLang="de-DE" sz="2800" b="1" dirty="0">
                <a:latin typeface="Garamond" panose="02020404030301010803" pitchFamily="18" charset="0"/>
              </a:rPr>
              <a:t>Hardware</a:t>
            </a:r>
            <a:r>
              <a:rPr lang="it-IT" altLang="de-DE" sz="2400" dirty="0">
                <a:latin typeface="Garamond" panose="02020404030301010803" pitchFamily="18" charset="0"/>
              </a:rPr>
              <a:t> </a:t>
            </a:r>
          </a:p>
          <a:p>
            <a:pPr marL="285750" indent="-285750" algn="just">
              <a:buFontTx/>
              <a:buChar char="-"/>
            </a:pPr>
            <a:r>
              <a:rPr lang="it-IT" altLang="de-DE" sz="2400" dirty="0">
                <a:latin typeface="Garamond" panose="02020404030301010803" pitchFamily="18" charset="0"/>
              </a:rPr>
              <a:t>Realizzazione di un sistema di rivelatori per </a:t>
            </a:r>
            <a:r>
              <a:rPr lang="it-IT" altLang="de-DE" sz="2400" dirty="0" err="1">
                <a:latin typeface="Garamond" panose="02020404030301010803" pitchFamily="18" charset="0"/>
              </a:rPr>
              <a:t>positron</a:t>
            </a:r>
            <a:r>
              <a:rPr lang="it-IT" altLang="de-DE" sz="2400" dirty="0">
                <a:latin typeface="Garamond" panose="02020404030301010803" pitchFamily="18" charset="0"/>
              </a:rPr>
              <a:t> </a:t>
            </a:r>
            <a:r>
              <a:rPr lang="it-IT" altLang="de-DE" sz="2400" dirty="0" err="1">
                <a:latin typeface="Garamond" panose="02020404030301010803" pitchFamily="18" charset="0"/>
              </a:rPr>
              <a:t>bunch</a:t>
            </a:r>
            <a:r>
              <a:rPr lang="it-IT" altLang="de-DE" sz="2400" dirty="0">
                <a:latin typeface="Garamond" panose="02020404030301010803" pitchFamily="18" charset="0"/>
              </a:rPr>
              <a:t> </a:t>
            </a:r>
            <a:r>
              <a:rPr lang="it-IT" altLang="de-DE" sz="2400" dirty="0" err="1">
                <a:latin typeface="Garamond" panose="02020404030301010803" pitchFamily="18" charset="0"/>
              </a:rPr>
              <a:t>length</a:t>
            </a:r>
            <a:r>
              <a:rPr lang="it-IT" altLang="de-DE" sz="2400" dirty="0">
                <a:latin typeface="Garamond" panose="02020404030301010803" pitchFamily="18" charset="0"/>
              </a:rPr>
              <a:t> (</a:t>
            </a:r>
            <a:r>
              <a:rPr lang="it-IT" altLang="de-DE" sz="2000" dirty="0">
                <a:latin typeface="Garamond" panose="02020404030301010803" pitchFamily="18" charset="0"/>
              </a:rPr>
              <a:t>scintillatori + </a:t>
            </a:r>
            <a:r>
              <a:rPr lang="it-IT" altLang="de-DE" sz="2000" dirty="0" err="1">
                <a:latin typeface="Garamond" panose="02020404030301010803" pitchFamily="18" charset="0"/>
              </a:rPr>
              <a:t>SiPM</a:t>
            </a:r>
            <a:r>
              <a:rPr lang="it-IT" altLang="de-DE" sz="2400" dirty="0">
                <a:latin typeface="Garamond" panose="02020404030301010803" pitchFamily="18" charset="0"/>
              </a:rPr>
              <a:t>)</a:t>
            </a:r>
          </a:p>
          <a:p>
            <a:pPr algn="just"/>
            <a:endParaRPr lang="it-IT" altLang="de-DE" sz="2400" b="1" dirty="0">
              <a:latin typeface="Garamond" panose="02020404030301010803" pitchFamily="18" charset="0"/>
            </a:endParaRPr>
          </a:p>
          <a:p>
            <a:pPr algn="just"/>
            <a:r>
              <a:rPr lang="it-IT" altLang="de-DE" sz="2400" b="1" dirty="0">
                <a:latin typeface="Garamond" panose="02020404030301010803" pitchFamily="18" charset="0"/>
              </a:rPr>
              <a:t>Analisi</a:t>
            </a:r>
            <a:endParaRPr lang="it-IT" altLang="de-DE" sz="2000" b="1" dirty="0">
              <a:latin typeface="Garamond" panose="02020404030301010803" pitchFamily="18" charset="0"/>
            </a:endParaRPr>
          </a:p>
          <a:p>
            <a:pPr marL="285750" indent="-285750" algn="just">
              <a:buFontTx/>
              <a:buChar char="-"/>
            </a:pPr>
            <a:r>
              <a:rPr lang="it-IT" altLang="de-DE" sz="2000" dirty="0">
                <a:latin typeface="Garamond" panose="02020404030301010803" pitchFamily="18" charset="0"/>
              </a:rPr>
              <a:t>Analisi dei dati raccolti per la misura del GS-HFS (in collaborazione con gruppo di Calgary)</a:t>
            </a:r>
          </a:p>
          <a:p>
            <a:pPr marL="285750" indent="-285750" algn="just">
              <a:buFontTx/>
              <a:buChar char="-"/>
            </a:pPr>
            <a:r>
              <a:rPr lang="it-IT" altLang="de-DE" sz="2000" dirty="0">
                <a:latin typeface="Garamond" panose="02020404030301010803" pitchFamily="18" charset="0"/>
              </a:rPr>
              <a:t>Sviluppo di Toy MC per l’analisi del GS-HFS – Studio dei sistematici</a:t>
            </a:r>
          </a:p>
          <a:p>
            <a:pPr marL="285750" indent="-285750" algn="just">
              <a:buFontTx/>
              <a:buChar char="-"/>
            </a:pPr>
            <a:r>
              <a:rPr lang="it-IT" altLang="de-DE" sz="2000" dirty="0">
                <a:latin typeface="Garamond" panose="02020404030301010803" pitchFamily="18" charset="0"/>
              </a:rPr>
              <a:t>Simulazioni MC (sia per ALPHA-g che per ALPHA-2)</a:t>
            </a:r>
          </a:p>
          <a:p>
            <a:pPr marL="285750" indent="-285750" algn="just">
              <a:buFontTx/>
              <a:buChar char="-"/>
            </a:pPr>
            <a:r>
              <a:rPr lang="it-IT" altLang="de-DE" sz="2000" dirty="0">
                <a:latin typeface="Garamond" panose="02020404030301010803" pitchFamily="18" charset="0"/>
              </a:rPr>
              <a:t>S</a:t>
            </a:r>
            <a:r>
              <a:rPr lang="it-IT" altLang="de-DE" sz="2000" i="1" dirty="0">
                <a:latin typeface="Garamond" panose="02020404030301010803" pitchFamily="18" charset="0"/>
              </a:rPr>
              <a:t>ervice work di mantenimento e sviluppo del software «online» e «offline» dell’esperimento</a:t>
            </a:r>
            <a:endParaRPr lang="it-IT" altLang="de-DE" sz="2000" dirty="0">
              <a:latin typeface="Garamond" panose="02020404030301010803" pitchFamily="18" charset="0"/>
            </a:endParaRPr>
          </a:p>
          <a:p>
            <a:pPr algn="just"/>
            <a:endParaRPr lang="it-IT" altLang="de-DE" sz="2000" dirty="0">
              <a:latin typeface="Garamond" panose="02020404030301010803" pitchFamily="18" charset="0"/>
            </a:endParaRPr>
          </a:p>
          <a:p>
            <a:pPr algn="just"/>
            <a:r>
              <a:rPr lang="it-IT" altLang="de-DE" sz="2400" b="1" dirty="0">
                <a:latin typeface="Garamond" panose="02020404030301010803" pitchFamily="18" charset="0"/>
              </a:rPr>
              <a:t>Funzionamento generale dell’esperimento</a:t>
            </a:r>
            <a:r>
              <a:rPr lang="it-IT" altLang="de-DE" sz="2000" dirty="0">
                <a:latin typeface="Garamond" panose="02020404030301010803" pitchFamily="18" charset="0"/>
              </a:rPr>
              <a:t> </a:t>
            </a:r>
          </a:p>
          <a:p>
            <a:pPr marL="285750" indent="-285750" algn="just">
              <a:buFontTx/>
              <a:buChar char="-"/>
            </a:pPr>
            <a:r>
              <a:rPr lang="it-IT" altLang="de-DE" sz="2000" dirty="0">
                <a:latin typeface="Garamond" panose="02020404030301010803" pitchFamily="18" charset="0"/>
              </a:rPr>
              <a:t>Partecipazione ai turni di presa dati (senior </a:t>
            </a:r>
            <a:r>
              <a:rPr lang="it-IT" altLang="de-DE" sz="2000" i="1" dirty="0">
                <a:latin typeface="Garamond" panose="02020404030301010803" pitchFamily="18" charset="0"/>
              </a:rPr>
              <a:t>~4 settimane</a:t>
            </a:r>
            <a:r>
              <a:rPr lang="it-IT" altLang="de-DE" sz="2000" dirty="0">
                <a:latin typeface="Garamond" panose="02020404030301010803" pitchFamily="18" charset="0"/>
              </a:rPr>
              <a:t>, junior </a:t>
            </a:r>
            <a:r>
              <a:rPr lang="it-IT" altLang="de-DE" sz="2000" i="1" dirty="0">
                <a:latin typeface="Garamond" panose="02020404030301010803" pitchFamily="18" charset="0"/>
              </a:rPr>
              <a:t>&gt;10 settimane</a:t>
            </a:r>
            <a:r>
              <a:rPr lang="it-IT" altLang="de-DE" sz="2000" dirty="0">
                <a:latin typeface="Garamond" panose="02020404030301010803" pitchFamily="18" charset="0"/>
              </a:rPr>
              <a:t>)</a:t>
            </a:r>
          </a:p>
        </p:txBody>
      </p:sp>
      <p:sp>
        <p:nvSpPr>
          <p:cNvPr id="8" name="TextBox 7">
            <a:extLst>
              <a:ext uri="{FF2B5EF4-FFF2-40B4-BE49-F238E27FC236}">
                <a16:creationId xmlns:a16="http://schemas.microsoft.com/office/drawing/2014/main" id="{8F275A99-6E5A-2000-5A7A-648AE86E38AF}"/>
              </a:ext>
            </a:extLst>
          </p:cNvPr>
          <p:cNvSpPr txBox="1"/>
          <p:nvPr/>
        </p:nvSpPr>
        <p:spPr>
          <a:xfrm>
            <a:off x="6066865" y="678848"/>
            <a:ext cx="6138582" cy="369332"/>
          </a:xfrm>
          <a:prstGeom prst="rect">
            <a:avLst/>
          </a:prstGeom>
          <a:noFill/>
        </p:spPr>
        <p:txBody>
          <a:bodyPr wrap="square">
            <a:spAutoFit/>
          </a:bodyPr>
          <a:lstStyle/>
          <a:p>
            <a:pPr algn="r"/>
            <a:r>
              <a:rPr lang="en-IT" sz="1800" b="1" dirty="0">
                <a:latin typeface="Garamond" panose="02020404030301010803" pitchFamily="18" charset="0"/>
              </a:rPr>
              <a:t>INFN: G. Bonomi, S. Stracka, A. Del Vincio</a:t>
            </a:r>
          </a:p>
        </p:txBody>
      </p:sp>
      <p:sp>
        <p:nvSpPr>
          <p:cNvPr id="11" name="TextBox 10">
            <a:extLst>
              <a:ext uri="{FF2B5EF4-FFF2-40B4-BE49-F238E27FC236}">
                <a16:creationId xmlns:a16="http://schemas.microsoft.com/office/drawing/2014/main" id="{81947166-4B65-BE08-F539-3D4F2688AD78}"/>
              </a:ext>
            </a:extLst>
          </p:cNvPr>
          <p:cNvSpPr txBox="1"/>
          <p:nvPr/>
        </p:nvSpPr>
        <p:spPr>
          <a:xfrm>
            <a:off x="-1" y="909575"/>
            <a:ext cx="9103660" cy="523220"/>
          </a:xfrm>
          <a:prstGeom prst="rect">
            <a:avLst/>
          </a:prstGeom>
          <a:noFill/>
        </p:spPr>
        <p:txBody>
          <a:bodyPr wrap="square">
            <a:spAutoFit/>
          </a:bodyPr>
          <a:lstStyle/>
          <a:p>
            <a:pPr algn="just"/>
            <a:r>
              <a:rPr lang="it-IT" altLang="de-DE" sz="2800" b="1" dirty="0">
                <a:latin typeface="Garamond" panose="02020404030301010803" pitchFamily="18" charset="0"/>
              </a:rPr>
              <a:t>Le attività in cui siamo stati coinvolti sono le seguenti:</a:t>
            </a:r>
          </a:p>
        </p:txBody>
      </p:sp>
      <p:sp>
        <p:nvSpPr>
          <p:cNvPr id="5" name="Rectangle 4">
            <a:extLst>
              <a:ext uri="{FF2B5EF4-FFF2-40B4-BE49-F238E27FC236}">
                <a16:creationId xmlns:a16="http://schemas.microsoft.com/office/drawing/2014/main" id="{A694DB45-F389-7BD5-5A32-587FB249120C}"/>
              </a:ext>
            </a:extLst>
          </p:cNvPr>
          <p:cNvSpPr/>
          <p:nvPr/>
        </p:nvSpPr>
        <p:spPr>
          <a:xfrm>
            <a:off x="0" y="5646286"/>
            <a:ext cx="11981329" cy="1200329"/>
          </a:xfrm>
          <a:prstGeom prst="rect">
            <a:avLst/>
          </a:prstGeom>
        </p:spPr>
        <p:txBody>
          <a:bodyPr wrap="square">
            <a:spAutoFit/>
          </a:bodyPr>
          <a:lstStyle/>
          <a:p>
            <a:r>
              <a:rPr lang="en-GB" sz="2400" b="1" dirty="0">
                <a:solidFill>
                  <a:srgbClr val="000000"/>
                </a:solidFill>
                <a:latin typeface="Garamond" panose="02020404030301010803" pitchFamily="18" charset="0"/>
              </a:rPr>
              <a:t>Milestone:</a:t>
            </a:r>
            <a:r>
              <a:rPr lang="en-GB" sz="2400" dirty="0">
                <a:solidFill>
                  <a:srgbClr val="000000"/>
                </a:solidFill>
                <a:latin typeface="Garamond" panose="02020404030301010803" pitchFamily="18" charset="0"/>
              </a:rPr>
              <a:t> 31/12/2024 </a:t>
            </a:r>
          </a:p>
          <a:p>
            <a:r>
              <a:rPr lang="en-GB" sz="2400" dirty="0">
                <a:solidFill>
                  <a:srgbClr val="000000"/>
                </a:solidFill>
                <a:latin typeface="Garamond" panose="02020404030301010803" pitchFamily="18" charset="0"/>
              </a:rPr>
              <a:t>Commissioning del </a:t>
            </a:r>
            <a:r>
              <a:rPr lang="en-GB" sz="2400" dirty="0" err="1">
                <a:solidFill>
                  <a:srgbClr val="000000"/>
                </a:solidFill>
                <a:latin typeface="Garamond" panose="02020404030301010803" pitchFamily="18" charset="0"/>
              </a:rPr>
              <a:t>sistema</a:t>
            </a:r>
            <a:r>
              <a:rPr lang="en-GB" sz="2400" dirty="0">
                <a:solidFill>
                  <a:srgbClr val="000000"/>
                </a:solidFill>
                <a:latin typeface="Garamond" panose="02020404030301010803" pitchFamily="18" charset="0"/>
              </a:rPr>
              <a:t> di </a:t>
            </a:r>
            <a:r>
              <a:rPr lang="en-GB" sz="2400" dirty="0" err="1">
                <a:solidFill>
                  <a:srgbClr val="000000"/>
                </a:solidFill>
                <a:latin typeface="Garamond" panose="02020404030301010803" pitchFamily="18" charset="0"/>
              </a:rPr>
              <a:t>diagnostica</a:t>
            </a:r>
            <a:r>
              <a:rPr lang="en-GB" sz="2400" dirty="0">
                <a:solidFill>
                  <a:srgbClr val="000000"/>
                </a:solidFill>
                <a:latin typeface="Garamond" panose="02020404030301010803" pitchFamily="18" charset="0"/>
              </a:rPr>
              <a:t> </a:t>
            </a:r>
            <a:r>
              <a:rPr lang="en-GB" sz="2400" dirty="0" err="1">
                <a:solidFill>
                  <a:srgbClr val="000000"/>
                </a:solidFill>
                <a:latin typeface="Garamond" panose="02020404030301010803" pitchFamily="18" charset="0"/>
              </a:rPr>
              <a:t>basato</a:t>
            </a:r>
            <a:r>
              <a:rPr lang="en-GB" sz="2400" dirty="0">
                <a:solidFill>
                  <a:srgbClr val="000000"/>
                </a:solidFill>
                <a:latin typeface="Garamond" panose="02020404030301010803" pitchFamily="18" charset="0"/>
              </a:rPr>
              <a:t> </a:t>
            </a:r>
            <a:r>
              <a:rPr lang="en-GB" sz="2400" dirty="0" err="1">
                <a:solidFill>
                  <a:srgbClr val="000000"/>
                </a:solidFill>
                <a:latin typeface="Garamond" panose="02020404030301010803" pitchFamily="18" charset="0"/>
              </a:rPr>
              <a:t>su</a:t>
            </a:r>
            <a:r>
              <a:rPr lang="en-GB" sz="2400" dirty="0">
                <a:solidFill>
                  <a:srgbClr val="000000"/>
                </a:solidFill>
                <a:latin typeface="Garamond" panose="02020404030301010803" pitchFamily="18" charset="0"/>
              </a:rPr>
              <a:t> </a:t>
            </a:r>
            <a:r>
              <a:rPr lang="en-GB" sz="2400" dirty="0" err="1">
                <a:solidFill>
                  <a:srgbClr val="000000"/>
                </a:solidFill>
                <a:latin typeface="Garamond" panose="02020404030301010803" pitchFamily="18" charset="0"/>
              </a:rPr>
              <a:t>scintillatore+SIPM</a:t>
            </a:r>
            <a:r>
              <a:rPr lang="en-GB" sz="2400" dirty="0">
                <a:solidFill>
                  <a:srgbClr val="000000"/>
                </a:solidFill>
                <a:latin typeface="Garamond" panose="02020404030301010803" pitchFamily="18" charset="0"/>
              </a:rPr>
              <a:t> per la </a:t>
            </a:r>
            <a:r>
              <a:rPr lang="en-GB" sz="2400" dirty="0" err="1">
                <a:solidFill>
                  <a:srgbClr val="000000"/>
                </a:solidFill>
                <a:latin typeface="Garamond" panose="02020404030301010803" pitchFamily="18" charset="0"/>
              </a:rPr>
              <a:t>misura</a:t>
            </a:r>
            <a:r>
              <a:rPr lang="en-GB" sz="2400" dirty="0">
                <a:solidFill>
                  <a:srgbClr val="000000"/>
                </a:solidFill>
                <a:latin typeface="Garamond" panose="02020404030301010803" pitchFamily="18" charset="0"/>
              </a:rPr>
              <a:t> del bunch length del plasma di </a:t>
            </a:r>
            <a:r>
              <a:rPr lang="en-GB" sz="2400" dirty="0" err="1">
                <a:solidFill>
                  <a:srgbClr val="000000"/>
                </a:solidFill>
                <a:latin typeface="Garamond" panose="02020404030301010803" pitchFamily="18" charset="0"/>
              </a:rPr>
              <a:t>positroni</a:t>
            </a:r>
            <a:r>
              <a:rPr lang="en-GB" sz="2400" dirty="0">
                <a:solidFill>
                  <a:srgbClr val="000000"/>
                </a:solidFill>
                <a:latin typeface="Garamond" panose="02020404030301010803" pitchFamily="18" charset="0"/>
              </a:rPr>
              <a:t>  [</a:t>
            </a:r>
            <a:r>
              <a:rPr lang="en-GB" sz="2400" b="1" dirty="0">
                <a:solidFill>
                  <a:schemeClr val="accent6"/>
                </a:solidFill>
                <a:latin typeface="Garamond" panose="02020404030301010803" pitchFamily="18" charset="0"/>
              </a:rPr>
              <a:t>100%</a:t>
            </a:r>
            <a:r>
              <a:rPr lang="en-GB" sz="2400" dirty="0">
                <a:solidFill>
                  <a:srgbClr val="000000"/>
                </a:solidFill>
                <a:latin typeface="Garamond" panose="02020404030301010803" pitchFamily="18" charset="0"/>
              </a:rPr>
              <a:t>]</a:t>
            </a:r>
          </a:p>
        </p:txBody>
      </p:sp>
      <p:pic>
        <p:nvPicPr>
          <p:cNvPr id="2" name="Picture 1">
            <a:extLst>
              <a:ext uri="{FF2B5EF4-FFF2-40B4-BE49-F238E27FC236}">
                <a16:creationId xmlns:a16="http://schemas.microsoft.com/office/drawing/2014/main" id="{91782625-0BA8-FDFC-A300-3F38746D50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 y="-42532"/>
            <a:ext cx="12192000" cy="788893"/>
          </a:xfrm>
          <a:prstGeom prst="rect">
            <a:avLst/>
          </a:prstGeom>
        </p:spPr>
      </p:pic>
    </p:spTree>
    <p:extLst>
      <p:ext uri="{BB962C8B-B14F-4D97-AF65-F5344CB8AC3E}">
        <p14:creationId xmlns:p14="http://schemas.microsoft.com/office/powerpoint/2010/main" val="98113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26496-B297-F309-991D-F5ECD08B475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9C141A3-844B-A936-CCEB-6987560A83EA}"/>
              </a:ext>
            </a:extLst>
          </p:cNvPr>
          <p:cNvSpPr txBox="1"/>
          <p:nvPr/>
        </p:nvSpPr>
        <p:spPr>
          <a:xfrm>
            <a:off x="1012825" y="64924"/>
            <a:ext cx="11179175" cy="646331"/>
          </a:xfrm>
          <a:prstGeom prst="rect">
            <a:avLst/>
          </a:prstGeom>
          <a:noFill/>
        </p:spPr>
        <p:txBody>
          <a:bodyPr wrap="square" rtlCol="0">
            <a:spAutoFit/>
          </a:bodyPr>
          <a:lstStyle/>
          <a:p>
            <a:r>
              <a:rPr lang="en-US" altLang="de-DE" sz="3600" b="1" dirty="0">
                <a:solidFill>
                  <a:schemeClr val="bg1"/>
                </a:solidFill>
                <a:latin typeface="Garamond" panose="02020404030301010803" pitchFamily="18" charset="0"/>
              </a:rPr>
              <a:t>LEA_ALPHA – </a:t>
            </a:r>
            <a:r>
              <a:rPr lang="en-US" altLang="de-DE" sz="3400" b="1" dirty="0">
                <a:solidFill>
                  <a:schemeClr val="bg1"/>
                </a:solidFill>
                <a:latin typeface="Garamond" panose="02020404030301010803" pitchFamily="18" charset="0"/>
              </a:rPr>
              <a:t>2025 data taking</a:t>
            </a:r>
            <a:endParaRPr lang="en-CH" sz="3400" b="1" dirty="0">
              <a:solidFill>
                <a:schemeClr val="bg1"/>
              </a:solidFill>
              <a:latin typeface="Garamond" panose="02020404030301010803" pitchFamily="18" charset="0"/>
            </a:endParaRPr>
          </a:p>
        </p:txBody>
      </p:sp>
      <p:sp>
        <p:nvSpPr>
          <p:cNvPr id="6" name="Rectangle 5">
            <a:extLst>
              <a:ext uri="{FF2B5EF4-FFF2-40B4-BE49-F238E27FC236}">
                <a16:creationId xmlns:a16="http://schemas.microsoft.com/office/drawing/2014/main" id="{D06FD130-A1F2-FF33-C720-F3133F56C20D}"/>
              </a:ext>
            </a:extLst>
          </p:cNvPr>
          <p:cNvSpPr/>
          <p:nvPr/>
        </p:nvSpPr>
        <p:spPr>
          <a:xfrm>
            <a:off x="5645522" y="771517"/>
            <a:ext cx="6550959" cy="713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7" name="TextBox 6">
            <a:extLst>
              <a:ext uri="{FF2B5EF4-FFF2-40B4-BE49-F238E27FC236}">
                <a16:creationId xmlns:a16="http://schemas.microsoft.com/office/drawing/2014/main" id="{5091346B-D1A8-AD14-1C15-DE404E14B16B}"/>
              </a:ext>
            </a:extLst>
          </p:cNvPr>
          <p:cNvSpPr txBox="1"/>
          <p:nvPr/>
        </p:nvSpPr>
        <p:spPr>
          <a:xfrm>
            <a:off x="0" y="761703"/>
            <a:ext cx="12192000" cy="584775"/>
          </a:xfrm>
          <a:prstGeom prst="rect">
            <a:avLst/>
          </a:prstGeom>
          <a:noFill/>
        </p:spPr>
        <p:txBody>
          <a:bodyPr wrap="square">
            <a:spAutoFit/>
          </a:bodyPr>
          <a:lstStyle/>
          <a:p>
            <a:r>
              <a:rPr lang="en-US" sz="3200" b="1" dirty="0">
                <a:latin typeface="Garamond" panose="02020404030301010803" pitchFamily="18" charset="0"/>
              </a:rPr>
              <a:t>2025 and onward activities </a:t>
            </a:r>
            <a:endParaRPr lang="en-IT" sz="3200" b="1" dirty="0"/>
          </a:p>
        </p:txBody>
      </p:sp>
      <p:sp>
        <p:nvSpPr>
          <p:cNvPr id="2" name="TextBox 1">
            <a:extLst>
              <a:ext uri="{FF2B5EF4-FFF2-40B4-BE49-F238E27FC236}">
                <a16:creationId xmlns:a16="http://schemas.microsoft.com/office/drawing/2014/main" id="{CC004188-7734-0865-7AFA-801C294AB459}"/>
              </a:ext>
            </a:extLst>
          </p:cNvPr>
          <p:cNvSpPr txBox="1"/>
          <p:nvPr/>
        </p:nvSpPr>
        <p:spPr>
          <a:xfrm>
            <a:off x="17155" y="1353699"/>
            <a:ext cx="11900950" cy="4031873"/>
          </a:xfrm>
          <a:prstGeom prst="rect">
            <a:avLst/>
          </a:prstGeom>
          <a:noFill/>
        </p:spPr>
        <p:txBody>
          <a:bodyPr wrap="none" rtlCol="0">
            <a:spAutoFit/>
          </a:bodyPr>
          <a:lstStyle/>
          <a:p>
            <a:r>
              <a:rPr lang="en-US" sz="3400" b="1" dirty="0">
                <a:solidFill>
                  <a:srgbClr val="FF0000"/>
                </a:solidFill>
                <a:latin typeface="Garamond" panose="02020404030301010803" pitchFamily="18" charset="0"/>
              </a:rPr>
              <a:t>1) Gravity with antihydrogen – better “precision” measurement </a:t>
            </a:r>
          </a:p>
          <a:p>
            <a:r>
              <a:rPr lang="en-US" sz="3200" dirty="0">
                <a:latin typeface="Garamond" panose="02020404030301010803" pitchFamily="18" charset="0"/>
              </a:rPr>
              <a:t>o) Laser cooling in ALPHA-g</a:t>
            </a:r>
          </a:p>
          <a:p>
            <a:r>
              <a:rPr lang="en-US" sz="3200" dirty="0">
                <a:latin typeface="Garamond" panose="02020404030301010803" pitchFamily="18" charset="0"/>
              </a:rPr>
              <a:t>o) Be system for ALPHA-g</a:t>
            </a:r>
          </a:p>
          <a:p>
            <a:r>
              <a:rPr lang="en-US" sz="3200" dirty="0">
                <a:latin typeface="Garamond" panose="02020404030301010803" pitchFamily="18" charset="0"/>
              </a:rPr>
              <a:t>o) Commissioning of the other traps in ALPHA-g</a:t>
            </a:r>
          </a:p>
          <a:p>
            <a:endParaRPr lang="en-US" sz="2800" dirty="0">
              <a:latin typeface="Garamond" panose="02020404030301010803" pitchFamily="18" charset="0"/>
            </a:endParaRPr>
          </a:p>
          <a:p>
            <a:r>
              <a:rPr lang="en-US" sz="3400" b="1" dirty="0">
                <a:solidFill>
                  <a:srgbClr val="FF0000"/>
                </a:solidFill>
                <a:latin typeface="Garamond" panose="02020404030301010803" pitchFamily="18" charset="0"/>
              </a:rPr>
              <a:t>2) Antihydrogen spectroscopy</a:t>
            </a:r>
          </a:p>
          <a:p>
            <a:r>
              <a:rPr lang="en-US" sz="3200" dirty="0">
                <a:latin typeface="Garamond" panose="02020404030301010803" pitchFamily="18" charset="0"/>
              </a:rPr>
              <a:t>o) Improve 2023 limits (1S-2S, 2S-2P, GSHFS)</a:t>
            </a:r>
          </a:p>
          <a:p>
            <a:r>
              <a:rPr lang="en-US" sz="3200" dirty="0">
                <a:latin typeface="Garamond" panose="02020404030301010803" pitchFamily="18" charset="0"/>
              </a:rPr>
              <a:t>o) excited state spectroscopy: other spectral lines (e.g.   2S-3S;  2S-4P)</a:t>
            </a:r>
          </a:p>
        </p:txBody>
      </p:sp>
      <p:pic>
        <p:nvPicPr>
          <p:cNvPr id="3" name="Picture 2">
            <a:extLst>
              <a:ext uri="{FF2B5EF4-FFF2-40B4-BE49-F238E27FC236}">
                <a16:creationId xmlns:a16="http://schemas.microsoft.com/office/drawing/2014/main" id="{05298AA2-03CE-EDE1-79DC-FC789520BE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7" y="-30175"/>
            <a:ext cx="12192000" cy="788893"/>
          </a:xfrm>
          <a:prstGeom prst="rect">
            <a:avLst/>
          </a:prstGeom>
        </p:spPr>
      </p:pic>
    </p:spTree>
    <p:extLst>
      <p:ext uri="{BB962C8B-B14F-4D97-AF65-F5344CB8AC3E}">
        <p14:creationId xmlns:p14="http://schemas.microsoft.com/office/powerpoint/2010/main" val="1916742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8">
            <a:extLst>
              <a:ext uri="{FF2B5EF4-FFF2-40B4-BE49-F238E27FC236}">
                <a16:creationId xmlns:a16="http://schemas.microsoft.com/office/drawing/2014/main" id="{5D7855CF-2E86-4F0C-5A2C-EDD9E2D4391D}"/>
              </a:ext>
            </a:extLst>
          </p:cNvPr>
          <p:cNvSpPr txBox="1">
            <a:spLocks noChangeArrowheads="1"/>
          </p:cNvSpPr>
          <p:nvPr/>
        </p:nvSpPr>
        <p:spPr bwMode="auto">
          <a:xfrm>
            <a:off x="163284" y="104445"/>
            <a:ext cx="11767457" cy="1169551"/>
          </a:xfrm>
          <a:prstGeom prst="rect">
            <a:avLst/>
          </a:prstGeom>
          <a:noFill/>
          <a:ln w="9525">
            <a:noFill/>
            <a:miter lim="800000"/>
            <a:headEnd/>
            <a:tailEnd/>
          </a:ln>
        </p:spPr>
        <p:txBody>
          <a:bodyPr wrap="square">
            <a:spAutoFit/>
          </a:bodyPr>
          <a:lstStyle/>
          <a:p>
            <a:pPr algn="ctr"/>
            <a:r>
              <a:rPr lang="en-GB" sz="4000" b="1" dirty="0"/>
              <a:t>ASACUSA</a:t>
            </a:r>
            <a:r>
              <a:rPr lang="en-GB" sz="4000" dirty="0"/>
              <a:t> </a:t>
            </a:r>
          </a:p>
          <a:p>
            <a:pPr algn="ctr"/>
            <a:r>
              <a:rPr lang="en-US" sz="3000" dirty="0"/>
              <a:t>Atomic Spectroscopy And Collisions Using Slow Antiprotons</a:t>
            </a:r>
            <a:endParaRPr lang="en-GB" sz="3000" dirty="0"/>
          </a:p>
        </p:txBody>
      </p:sp>
      <p:pic>
        <p:nvPicPr>
          <p:cNvPr id="3" name="Grafik 7">
            <a:extLst>
              <a:ext uri="{FF2B5EF4-FFF2-40B4-BE49-F238E27FC236}">
                <a16:creationId xmlns:a16="http://schemas.microsoft.com/office/drawing/2014/main" id="{E5A39A6C-8217-31F0-846C-246C80717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060" y="2592463"/>
            <a:ext cx="736449" cy="736291"/>
          </a:xfrm>
          <a:prstGeom prst="rect">
            <a:avLst/>
          </a:prstGeom>
        </p:spPr>
      </p:pic>
      <p:pic>
        <p:nvPicPr>
          <p:cNvPr id="7" name="Grafik 9" descr="Ein Bild, das Uhr, Gerät, schwarz, Anzeige enthält.&#10;&#10;Mit sehr hoher Zuverlässigkeit generierte Beschreibung">
            <a:extLst>
              <a:ext uri="{FF2B5EF4-FFF2-40B4-BE49-F238E27FC236}">
                <a16:creationId xmlns:a16="http://schemas.microsoft.com/office/drawing/2014/main" id="{AFA7DC86-A95A-360B-9A61-4F1386BDB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49" y="3579344"/>
            <a:ext cx="878670" cy="880554"/>
          </a:xfrm>
          <a:prstGeom prst="rect">
            <a:avLst/>
          </a:prstGeom>
        </p:spPr>
      </p:pic>
      <p:pic>
        <p:nvPicPr>
          <p:cNvPr id="8" name="Grafik 12" descr="Ein Bild, das Vektorgrafiken enthält.&#10;&#10;Mit sehr hoher Zuverlässigkeit generierte Beschreibung">
            <a:extLst>
              <a:ext uri="{FF2B5EF4-FFF2-40B4-BE49-F238E27FC236}">
                <a16:creationId xmlns:a16="http://schemas.microsoft.com/office/drawing/2014/main" id="{AE0B527F-648D-DDC4-6CD5-8A23146BD7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197" y="4661901"/>
            <a:ext cx="606983" cy="1030968"/>
          </a:xfrm>
          <a:prstGeom prst="rect">
            <a:avLst/>
          </a:prstGeom>
        </p:spPr>
      </p:pic>
      <p:pic>
        <p:nvPicPr>
          <p:cNvPr id="9" name="Grafik 14">
            <a:extLst>
              <a:ext uri="{FF2B5EF4-FFF2-40B4-BE49-F238E27FC236}">
                <a16:creationId xmlns:a16="http://schemas.microsoft.com/office/drawing/2014/main" id="{4937EFE1-1062-B3B2-E24F-E42DAFAE8C24}"/>
              </a:ext>
            </a:extLst>
          </p:cNvPr>
          <p:cNvPicPr>
            <a:picLocks noChangeAspect="1"/>
          </p:cNvPicPr>
          <p:nvPr/>
        </p:nvPicPr>
        <p:blipFill>
          <a:blip r:embed="rId5" cstate="print"/>
          <a:stretch>
            <a:fillRect/>
          </a:stretch>
        </p:blipFill>
        <p:spPr>
          <a:xfrm>
            <a:off x="3396927" y="2628263"/>
            <a:ext cx="777182" cy="1019213"/>
          </a:xfrm>
          <a:prstGeom prst="rect">
            <a:avLst/>
          </a:prstGeom>
        </p:spPr>
      </p:pic>
      <p:pic>
        <p:nvPicPr>
          <p:cNvPr id="12" name="Grafik 20">
            <a:extLst>
              <a:ext uri="{FF2B5EF4-FFF2-40B4-BE49-F238E27FC236}">
                <a16:creationId xmlns:a16="http://schemas.microsoft.com/office/drawing/2014/main" id="{1B0030EE-D085-3C06-6136-512DF79583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9649" y="4870943"/>
            <a:ext cx="683015" cy="668095"/>
          </a:xfrm>
          <a:prstGeom prst="rect">
            <a:avLst/>
          </a:prstGeom>
        </p:spPr>
      </p:pic>
      <p:pic>
        <p:nvPicPr>
          <p:cNvPr id="13" name="Grafik 21">
            <a:extLst>
              <a:ext uri="{FF2B5EF4-FFF2-40B4-BE49-F238E27FC236}">
                <a16:creationId xmlns:a16="http://schemas.microsoft.com/office/drawing/2014/main" id="{6DC801F8-947E-1E81-5EBC-BA956CF53862}"/>
              </a:ext>
            </a:extLst>
          </p:cNvPr>
          <p:cNvPicPr>
            <a:picLocks noChangeAspect="1"/>
          </p:cNvPicPr>
          <p:nvPr/>
        </p:nvPicPr>
        <p:blipFill>
          <a:blip r:embed="rId7" cstate="print"/>
          <a:stretch>
            <a:fillRect/>
          </a:stretch>
        </p:blipFill>
        <p:spPr>
          <a:xfrm>
            <a:off x="4812021" y="3870284"/>
            <a:ext cx="733725" cy="719498"/>
          </a:xfrm>
          <a:prstGeom prst="rect">
            <a:avLst/>
          </a:prstGeom>
        </p:spPr>
      </p:pic>
      <p:pic>
        <p:nvPicPr>
          <p:cNvPr id="14" name="Picture 2" descr="Image result for wigner institute budapest logo">
            <a:extLst>
              <a:ext uri="{FF2B5EF4-FFF2-40B4-BE49-F238E27FC236}">
                <a16:creationId xmlns:a16="http://schemas.microsoft.com/office/drawing/2014/main" id="{BF185AD8-58A4-C46E-42AA-38FBED5E32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2959" y="4996068"/>
            <a:ext cx="1134119" cy="4178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logoinfn-piccolo">
            <a:hlinkClick r:id="" action="ppaction://noaction"/>
            <a:extLst>
              <a:ext uri="{FF2B5EF4-FFF2-40B4-BE49-F238E27FC236}">
                <a16:creationId xmlns:a16="http://schemas.microsoft.com/office/drawing/2014/main" id="{46B1DE0B-5BA5-BEE6-98A1-0C7C798F4F56}"/>
              </a:ext>
            </a:extLst>
          </p:cNvPr>
          <p:cNvPicPr>
            <a:picLocks noChangeAspect="1" noChangeArrowheads="1"/>
          </p:cNvPicPr>
          <p:nvPr/>
        </p:nvPicPr>
        <p:blipFill>
          <a:blip r:embed="rId9" cstate="print"/>
          <a:srcRect/>
          <a:stretch>
            <a:fillRect/>
          </a:stretch>
        </p:blipFill>
        <p:spPr bwMode="auto">
          <a:xfrm>
            <a:off x="1977270" y="2654228"/>
            <a:ext cx="1050030" cy="788820"/>
          </a:xfrm>
          <a:prstGeom prst="rect">
            <a:avLst/>
          </a:prstGeom>
          <a:noFill/>
          <a:ln w="9525">
            <a:noFill/>
            <a:miter lim="800000"/>
            <a:headEnd/>
            <a:tailEnd/>
          </a:ln>
        </p:spPr>
      </p:pic>
      <p:pic>
        <p:nvPicPr>
          <p:cNvPr id="16" name="Immagine 15">
            <a:extLst>
              <a:ext uri="{FF2B5EF4-FFF2-40B4-BE49-F238E27FC236}">
                <a16:creationId xmlns:a16="http://schemas.microsoft.com/office/drawing/2014/main" id="{673EE561-7A50-940A-12A9-45E32DD2209F}"/>
              </a:ext>
            </a:extLst>
          </p:cNvPr>
          <p:cNvPicPr>
            <a:picLocks noChangeAspect="1"/>
          </p:cNvPicPr>
          <p:nvPr/>
        </p:nvPicPr>
        <p:blipFill>
          <a:blip r:embed="rId10"/>
          <a:stretch>
            <a:fillRect/>
          </a:stretch>
        </p:blipFill>
        <p:spPr>
          <a:xfrm>
            <a:off x="1652959" y="3870284"/>
            <a:ext cx="1052063" cy="529762"/>
          </a:xfrm>
          <a:prstGeom prst="rect">
            <a:avLst/>
          </a:prstGeom>
        </p:spPr>
      </p:pic>
      <p:pic>
        <p:nvPicPr>
          <p:cNvPr id="17" name="Immagine 16">
            <a:extLst>
              <a:ext uri="{FF2B5EF4-FFF2-40B4-BE49-F238E27FC236}">
                <a16:creationId xmlns:a16="http://schemas.microsoft.com/office/drawing/2014/main" id="{EE9B89B0-07BF-07E4-F045-CF30003B95EE}"/>
              </a:ext>
            </a:extLst>
          </p:cNvPr>
          <p:cNvPicPr>
            <a:picLocks noChangeAspect="1"/>
          </p:cNvPicPr>
          <p:nvPr/>
        </p:nvPicPr>
        <p:blipFill>
          <a:blip r:embed="rId11"/>
          <a:stretch>
            <a:fillRect/>
          </a:stretch>
        </p:blipFill>
        <p:spPr>
          <a:xfrm>
            <a:off x="2915737" y="3767913"/>
            <a:ext cx="686739" cy="719498"/>
          </a:xfrm>
          <a:prstGeom prst="rect">
            <a:avLst/>
          </a:prstGeom>
        </p:spPr>
      </p:pic>
      <p:pic>
        <p:nvPicPr>
          <p:cNvPr id="18" name="Immagine 17">
            <a:extLst>
              <a:ext uri="{FF2B5EF4-FFF2-40B4-BE49-F238E27FC236}">
                <a16:creationId xmlns:a16="http://schemas.microsoft.com/office/drawing/2014/main" id="{8EA6AC0B-080C-43DA-A836-395D97983FFC}"/>
              </a:ext>
            </a:extLst>
          </p:cNvPr>
          <p:cNvPicPr>
            <a:picLocks noChangeAspect="1"/>
          </p:cNvPicPr>
          <p:nvPr/>
        </p:nvPicPr>
        <p:blipFill>
          <a:blip r:embed="rId12"/>
          <a:stretch>
            <a:fillRect/>
          </a:stretch>
        </p:blipFill>
        <p:spPr>
          <a:xfrm>
            <a:off x="4735484" y="2571212"/>
            <a:ext cx="824248" cy="849549"/>
          </a:xfrm>
          <a:prstGeom prst="rect">
            <a:avLst/>
          </a:prstGeom>
        </p:spPr>
      </p:pic>
      <p:sp>
        <p:nvSpPr>
          <p:cNvPr id="19" name="CasellaDiTesto 18">
            <a:extLst>
              <a:ext uri="{FF2B5EF4-FFF2-40B4-BE49-F238E27FC236}">
                <a16:creationId xmlns:a16="http://schemas.microsoft.com/office/drawing/2014/main" id="{7600D30F-5A29-A95E-B3CC-226AA6FE84AE}"/>
              </a:ext>
            </a:extLst>
          </p:cNvPr>
          <p:cNvSpPr txBox="1"/>
          <p:nvPr/>
        </p:nvSpPr>
        <p:spPr>
          <a:xfrm>
            <a:off x="943611" y="1899178"/>
            <a:ext cx="5388655" cy="461665"/>
          </a:xfrm>
          <a:prstGeom prst="rect">
            <a:avLst/>
          </a:prstGeom>
          <a:noFill/>
        </p:spPr>
        <p:txBody>
          <a:bodyPr wrap="none" rtlCol="0">
            <a:spAutoFit/>
          </a:bodyPr>
          <a:lstStyle/>
          <a:p>
            <a:r>
              <a:rPr lang="it-IT" sz="2400" dirty="0"/>
              <a:t>14 Institutions    43 </a:t>
            </a:r>
            <a:r>
              <a:rPr lang="it-IT" sz="2400" dirty="0" err="1"/>
              <a:t>Researchers</a:t>
            </a:r>
            <a:r>
              <a:rPr lang="it-IT" sz="2400" dirty="0"/>
              <a:t> (13 INFN)</a:t>
            </a:r>
          </a:p>
        </p:txBody>
      </p:sp>
      <p:sp>
        <p:nvSpPr>
          <p:cNvPr id="20" name="CasellaDiTesto 19">
            <a:extLst>
              <a:ext uri="{FF2B5EF4-FFF2-40B4-BE49-F238E27FC236}">
                <a16:creationId xmlns:a16="http://schemas.microsoft.com/office/drawing/2014/main" id="{99990E22-02EB-79D2-3A0F-0FDE6E7E2277}"/>
              </a:ext>
            </a:extLst>
          </p:cNvPr>
          <p:cNvSpPr txBox="1"/>
          <p:nvPr/>
        </p:nvSpPr>
        <p:spPr>
          <a:xfrm>
            <a:off x="6669957" y="2748021"/>
            <a:ext cx="5152142" cy="2308324"/>
          </a:xfrm>
          <a:prstGeom prst="rect">
            <a:avLst/>
          </a:prstGeom>
          <a:noFill/>
        </p:spPr>
        <p:txBody>
          <a:bodyPr wrap="square">
            <a:spAutoFit/>
          </a:bodyPr>
          <a:lstStyle/>
          <a:p>
            <a:pPr marL="285750" indent="-285750" algn="l">
              <a:buFont typeface="Arial" panose="020B0604020202020204" pitchFamily="34" charset="0"/>
              <a:buChar char="•"/>
            </a:pPr>
            <a:r>
              <a:rPr lang="en-US" sz="1800" b="0" i="0" u="none" strike="noStrike" baseline="0" dirty="0">
                <a:solidFill>
                  <a:schemeClr val="bg1">
                    <a:lumMod val="50000"/>
                  </a:schemeClr>
                </a:solidFill>
              </a:rPr>
              <a:t>antiprotonic helium atoms with laser spectroscopy to test CPT</a:t>
            </a:r>
          </a:p>
          <a:p>
            <a:pPr marL="285750" indent="-285750" algn="l">
              <a:buFont typeface="Arial" panose="020B0604020202020204" pitchFamily="34" charset="0"/>
              <a:buChar char="•"/>
            </a:pPr>
            <a:endParaRPr lang="en-US" sz="1800" b="0" i="0" u="none" strike="noStrike" baseline="0" dirty="0"/>
          </a:p>
          <a:p>
            <a:pPr marL="285750" indent="-285750" algn="l">
              <a:buFont typeface="Arial" panose="020B0604020202020204" pitchFamily="34" charset="0"/>
              <a:buChar char="•"/>
            </a:pPr>
            <a:r>
              <a:rPr lang="en-US" sz="1800" b="1" i="0" u="none" strike="noStrike" baseline="0" dirty="0"/>
              <a:t>antihydrogen ground-state hyperfine structure to test CPT.</a:t>
            </a:r>
          </a:p>
          <a:p>
            <a:pPr marL="285750" indent="-285750" algn="l">
              <a:buFont typeface="Arial" panose="020B0604020202020204" pitchFamily="34" charset="0"/>
              <a:buChar char="•"/>
            </a:pPr>
            <a:endParaRPr lang="en-US" sz="1800" b="1" i="0" u="none" strike="noStrike" baseline="0" dirty="0"/>
          </a:p>
          <a:p>
            <a:pPr marL="285750" indent="-285750" algn="l">
              <a:buFont typeface="Arial" panose="020B0604020202020204" pitchFamily="34" charset="0"/>
              <a:buChar char="•"/>
            </a:pPr>
            <a:r>
              <a:rPr lang="en-US" sz="1800" b="1" i="0" u="none" strike="noStrike" baseline="0" dirty="0"/>
              <a:t>atomic and nuclear collision cross sections of antiprotons at low energies.</a:t>
            </a:r>
            <a:endParaRPr lang="en-US" b="1" dirty="0"/>
          </a:p>
        </p:txBody>
      </p:sp>
      <p:sp>
        <p:nvSpPr>
          <p:cNvPr id="22" name="CasellaDiTesto 21">
            <a:extLst>
              <a:ext uri="{FF2B5EF4-FFF2-40B4-BE49-F238E27FC236}">
                <a16:creationId xmlns:a16="http://schemas.microsoft.com/office/drawing/2014/main" id="{44EEF5B2-B039-92CD-4472-157C51A0C8D7}"/>
              </a:ext>
            </a:extLst>
          </p:cNvPr>
          <p:cNvSpPr txBox="1"/>
          <p:nvPr/>
        </p:nvSpPr>
        <p:spPr>
          <a:xfrm>
            <a:off x="609747" y="1367968"/>
            <a:ext cx="4297458" cy="369332"/>
          </a:xfrm>
          <a:prstGeom prst="rect">
            <a:avLst/>
          </a:prstGeom>
          <a:noFill/>
        </p:spPr>
        <p:txBody>
          <a:bodyPr wrap="none" rtlCol="0">
            <a:spAutoFit/>
          </a:bodyPr>
          <a:lstStyle/>
          <a:p>
            <a:r>
              <a:rPr lang="en-US" dirty="0"/>
              <a:t>INFN contact person: Luca Venturelli (BS-PV)</a:t>
            </a:r>
          </a:p>
        </p:txBody>
      </p:sp>
      <p:pic>
        <p:nvPicPr>
          <p:cNvPr id="23" name="Picture 4" descr="johannes-gutenberg-university-mainz-330-logo">
            <a:extLst>
              <a:ext uri="{FF2B5EF4-FFF2-40B4-BE49-F238E27FC236}">
                <a16:creationId xmlns:a16="http://schemas.microsoft.com/office/drawing/2014/main" id="{31E8ED8E-DF76-867F-3D57-9BA66E49497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393189" y="5763166"/>
            <a:ext cx="1420857" cy="73651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perial College London">
            <a:extLst>
              <a:ext uri="{FF2B5EF4-FFF2-40B4-BE49-F238E27FC236}">
                <a16:creationId xmlns:a16="http://schemas.microsoft.com/office/drawing/2014/main" id="{E8EBE884-D444-C4AE-468F-044B5DFE27F1}"/>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862251" y="4919023"/>
            <a:ext cx="1498817" cy="680579"/>
          </a:xfrm>
          <a:prstGeom prst="rect">
            <a:avLst/>
          </a:prstGeom>
          <a:noFill/>
          <a:extLst>
            <a:ext uri="{909E8E84-426E-40DD-AFC4-6F175D3DCCD1}">
              <a14:hiddenFill xmlns:a14="http://schemas.microsoft.com/office/drawing/2010/main">
                <a:solidFill>
                  <a:srgbClr val="FFFFFF"/>
                </a:solidFill>
              </a14:hiddenFill>
            </a:ext>
          </a:extLst>
        </p:spPr>
      </p:pic>
      <p:sp>
        <p:nvSpPr>
          <p:cNvPr id="25" name="CasellaDiTesto 24">
            <a:extLst>
              <a:ext uri="{FF2B5EF4-FFF2-40B4-BE49-F238E27FC236}">
                <a16:creationId xmlns:a16="http://schemas.microsoft.com/office/drawing/2014/main" id="{5371D10B-6FBB-4979-FE61-3B9C36474534}"/>
              </a:ext>
            </a:extLst>
          </p:cNvPr>
          <p:cNvSpPr txBox="1"/>
          <p:nvPr/>
        </p:nvSpPr>
        <p:spPr>
          <a:xfrm>
            <a:off x="4907205" y="5928843"/>
            <a:ext cx="1935088" cy="584775"/>
          </a:xfrm>
          <a:prstGeom prst="rect">
            <a:avLst/>
          </a:prstGeom>
          <a:noFill/>
        </p:spPr>
        <p:txBody>
          <a:bodyPr wrap="square">
            <a:spAutoFit/>
          </a:bodyPr>
          <a:lstStyle/>
          <a:p>
            <a:r>
              <a:rPr lang="it-IT" sz="1600" b="0" i="0" u="none" strike="noStrike" baseline="0" dirty="0" err="1"/>
              <a:t>Spokespersons</a:t>
            </a:r>
            <a:r>
              <a:rPr lang="it-IT" sz="1600" b="0" i="0" u="none" strike="noStrike" baseline="0" dirty="0"/>
              <a:t>: </a:t>
            </a:r>
          </a:p>
          <a:p>
            <a:r>
              <a:rPr lang="it-IT" sz="1600" b="0" i="0" u="none" strike="noStrike" baseline="0" dirty="0" err="1"/>
              <a:t>M.Hori</a:t>
            </a:r>
            <a:r>
              <a:rPr lang="it-IT" sz="1600" b="0" i="0" u="none" strike="noStrike" baseline="0" dirty="0"/>
              <a:t>, </a:t>
            </a:r>
            <a:r>
              <a:rPr lang="it-IT" sz="1600" b="0" i="0" u="none" strike="noStrike" baseline="0" dirty="0" err="1"/>
              <a:t>E.Widmann</a:t>
            </a:r>
            <a:endParaRPr lang="it-IT" sz="1600" b="0" i="0" u="none" strike="noStrike" baseline="0" dirty="0"/>
          </a:p>
        </p:txBody>
      </p:sp>
      <p:sp>
        <p:nvSpPr>
          <p:cNvPr id="4" name="Segnaposto piè di pagina 3"/>
          <p:cNvSpPr>
            <a:spLocks noGrp="1"/>
          </p:cNvSpPr>
          <p:nvPr>
            <p:ph type="ftr" sz="quarter" idx="11"/>
          </p:nvPr>
        </p:nvSpPr>
        <p:spPr/>
        <p:txBody>
          <a:bodyPr/>
          <a:lstStyle/>
          <a:p>
            <a:r>
              <a:rPr lang="en-US"/>
              <a:t>ASACUSA/LEA  9/6/2025 CdS-PV</a:t>
            </a:r>
          </a:p>
        </p:txBody>
      </p:sp>
      <p:sp>
        <p:nvSpPr>
          <p:cNvPr id="5" name="Segnaposto numero diapositiva 4"/>
          <p:cNvSpPr>
            <a:spLocks noGrp="1"/>
          </p:cNvSpPr>
          <p:nvPr>
            <p:ph type="sldNum" sz="quarter" idx="12"/>
          </p:nvPr>
        </p:nvSpPr>
        <p:spPr/>
        <p:txBody>
          <a:bodyPr/>
          <a:lstStyle/>
          <a:p>
            <a:fld id="{C0698707-DCA1-46C3-B2A5-90271B1D9D7E}" type="slidenum">
              <a:rPr lang="en-US" smtClean="0"/>
              <a:t>44</a:t>
            </a:fld>
            <a:endParaRPr lang="en-US"/>
          </a:p>
        </p:txBody>
      </p:sp>
      <p:pic>
        <p:nvPicPr>
          <p:cNvPr id="26" name="Immagine 25">
            <a:extLst>
              <a:ext uri="{FF2B5EF4-FFF2-40B4-BE49-F238E27FC236}">
                <a16:creationId xmlns:a16="http://schemas.microsoft.com/office/drawing/2014/main" id="{9C91893E-6CBB-6060-7264-B0B9E4BF4F78}"/>
              </a:ext>
            </a:extLst>
          </p:cNvPr>
          <p:cNvPicPr>
            <a:picLocks noChangeAspect="1"/>
          </p:cNvPicPr>
          <p:nvPr/>
        </p:nvPicPr>
        <p:blipFill>
          <a:blip r:embed="rId15"/>
          <a:stretch>
            <a:fillRect/>
          </a:stretch>
        </p:blipFill>
        <p:spPr>
          <a:xfrm>
            <a:off x="3200654" y="5735712"/>
            <a:ext cx="1140506" cy="461665"/>
          </a:xfrm>
          <a:prstGeom prst="rect">
            <a:avLst/>
          </a:prstGeom>
        </p:spPr>
      </p:pic>
    </p:spTree>
    <p:extLst>
      <p:ext uri="{BB962C8B-B14F-4D97-AF65-F5344CB8AC3E}">
        <p14:creationId xmlns:p14="http://schemas.microsoft.com/office/powerpoint/2010/main" val="3077470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6F152-228D-3B71-19D6-7B085DAE6412}"/>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id="{CFBE1CA8-105F-0EA3-C331-69FDE3F98B6D}"/>
              </a:ext>
            </a:extLst>
          </p:cNvPr>
          <p:cNvSpPr txBox="1"/>
          <p:nvPr/>
        </p:nvSpPr>
        <p:spPr>
          <a:xfrm>
            <a:off x="252362" y="2751371"/>
            <a:ext cx="1135247" cy="646331"/>
          </a:xfrm>
          <a:prstGeom prst="rect">
            <a:avLst/>
          </a:prstGeom>
          <a:noFill/>
        </p:spPr>
        <p:txBody>
          <a:bodyPr wrap="none" rtlCol="0">
            <a:spAutoFit/>
          </a:bodyPr>
          <a:lstStyle/>
          <a:p>
            <a:pPr algn="ctr"/>
            <a:r>
              <a:rPr lang="it-IT" dirty="0"/>
              <a:t>AD-ELENA</a:t>
            </a:r>
          </a:p>
          <a:p>
            <a:pPr algn="ctr"/>
            <a:r>
              <a:rPr lang="it-IT" dirty="0"/>
              <a:t>(LNE05)</a:t>
            </a:r>
            <a:endParaRPr lang="en-US" dirty="0"/>
          </a:p>
        </p:txBody>
      </p:sp>
      <p:sp>
        <p:nvSpPr>
          <p:cNvPr id="4" name="Freccia a destra 3">
            <a:extLst>
              <a:ext uri="{FF2B5EF4-FFF2-40B4-BE49-F238E27FC236}">
                <a16:creationId xmlns:a16="http://schemas.microsoft.com/office/drawing/2014/main" id="{DF58BEF3-BB28-DD8D-27E8-AD785A2BE064}"/>
              </a:ext>
            </a:extLst>
          </p:cNvPr>
          <p:cNvSpPr/>
          <p:nvPr/>
        </p:nvSpPr>
        <p:spPr>
          <a:xfrm>
            <a:off x="270118" y="2449534"/>
            <a:ext cx="1135247" cy="195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tangolo 4">
            <a:extLst>
              <a:ext uri="{FF2B5EF4-FFF2-40B4-BE49-F238E27FC236}">
                <a16:creationId xmlns:a16="http://schemas.microsoft.com/office/drawing/2014/main" id="{85BC688C-092D-E792-FED2-363CFDA3E02B}"/>
              </a:ext>
            </a:extLst>
          </p:cNvPr>
          <p:cNvSpPr/>
          <p:nvPr/>
        </p:nvSpPr>
        <p:spPr>
          <a:xfrm>
            <a:off x="4399287" y="106498"/>
            <a:ext cx="4129015" cy="523220"/>
          </a:xfrm>
          <a:prstGeom prst="rect">
            <a:avLst/>
          </a:prstGeom>
        </p:spPr>
        <p:txBody>
          <a:bodyPr wrap="none">
            <a:spAutoFit/>
          </a:bodyPr>
          <a:lstStyle/>
          <a:p>
            <a:r>
              <a:rPr lang="en-US" sz="2800" dirty="0"/>
              <a:t>ASACUSA-Cusp experiment</a:t>
            </a:r>
          </a:p>
        </p:txBody>
      </p:sp>
      <p:pic>
        <p:nvPicPr>
          <p:cNvPr id="10" name="Immagine 9">
            <a:extLst>
              <a:ext uri="{FF2B5EF4-FFF2-40B4-BE49-F238E27FC236}">
                <a16:creationId xmlns:a16="http://schemas.microsoft.com/office/drawing/2014/main" id="{E4452DBD-61B9-8964-5005-514C154401DB}"/>
              </a:ext>
            </a:extLst>
          </p:cNvPr>
          <p:cNvPicPr>
            <a:picLocks noChangeAspect="1"/>
          </p:cNvPicPr>
          <p:nvPr/>
        </p:nvPicPr>
        <p:blipFill>
          <a:blip r:embed="rId2"/>
          <a:stretch>
            <a:fillRect/>
          </a:stretch>
        </p:blipFill>
        <p:spPr>
          <a:xfrm>
            <a:off x="1760686" y="735278"/>
            <a:ext cx="9538077" cy="5457523"/>
          </a:xfrm>
          <a:prstGeom prst="rect">
            <a:avLst/>
          </a:prstGeom>
        </p:spPr>
      </p:pic>
      <p:sp>
        <p:nvSpPr>
          <p:cNvPr id="6" name="Rettangolo 5">
            <a:extLst>
              <a:ext uri="{FF2B5EF4-FFF2-40B4-BE49-F238E27FC236}">
                <a16:creationId xmlns:a16="http://schemas.microsoft.com/office/drawing/2014/main" id="{776AAA49-F0A7-5E16-34AD-5F9AA2FFF283}"/>
              </a:ext>
            </a:extLst>
          </p:cNvPr>
          <p:cNvSpPr/>
          <p:nvPr/>
        </p:nvSpPr>
        <p:spPr>
          <a:xfrm>
            <a:off x="9263877" y="5086324"/>
            <a:ext cx="2928123" cy="1384995"/>
          </a:xfrm>
          <a:prstGeom prst="rect">
            <a:avLst/>
          </a:prstGeom>
        </p:spPr>
        <p:txBody>
          <a:bodyPr wrap="square">
            <a:spAutoFit/>
          </a:bodyPr>
          <a:lstStyle/>
          <a:p>
            <a:pPr algn="l"/>
            <a:r>
              <a:rPr lang="en-US" sz="1400" b="0" i="0" u="none" strike="noStrike" baseline="0" dirty="0"/>
              <a:t>During 202</a:t>
            </a:r>
            <a:r>
              <a:rPr lang="en-US" sz="1400" dirty="0"/>
              <a:t>4</a:t>
            </a:r>
            <a:r>
              <a:rPr lang="en-US" sz="1400" b="0" i="0" u="none" strike="noStrike" baseline="0" dirty="0"/>
              <a:t> the cavity and </a:t>
            </a:r>
            <a:r>
              <a:rPr lang="en-US" sz="1400" b="0" i="0" u="none" strike="noStrike" baseline="0" dirty="0" err="1"/>
              <a:t>sextupole</a:t>
            </a:r>
            <a:r>
              <a:rPr lang="en-US" sz="1400" b="0" i="0" u="none" strike="noStrike" baseline="0" dirty="0"/>
              <a:t> were omitted and the antihydrogen detector was attached directly to the EFI (external field ionizer)</a:t>
            </a:r>
            <a:r>
              <a:rPr lang="en-US" sz="1400" dirty="0"/>
              <a:t> </a:t>
            </a:r>
            <a:r>
              <a:rPr lang="en-US" sz="1400" b="0" i="0" u="none" strike="noStrike" baseline="0" dirty="0"/>
              <a:t>chamber.</a:t>
            </a:r>
          </a:p>
          <a:p>
            <a:pPr algn="l"/>
            <a:r>
              <a:rPr lang="en-US" sz="1400" dirty="0">
                <a:sym typeface="Wingdings" panose="05000000000000000000" pitchFamily="2" charset="2"/>
              </a:rPr>
              <a:t> Larger solid angle for detecting </a:t>
            </a:r>
            <a:r>
              <a:rPr lang="en-US" sz="1400" dirty="0" err="1">
                <a:sym typeface="Wingdings" panose="05000000000000000000" pitchFamily="2" charset="2"/>
              </a:rPr>
              <a:t>Hbar</a:t>
            </a:r>
            <a:endParaRPr lang="en-US" sz="1400" dirty="0"/>
          </a:p>
        </p:txBody>
      </p:sp>
      <p:sp>
        <p:nvSpPr>
          <p:cNvPr id="11" name="CasellaDiTesto 10">
            <a:extLst>
              <a:ext uri="{FF2B5EF4-FFF2-40B4-BE49-F238E27FC236}">
                <a16:creationId xmlns:a16="http://schemas.microsoft.com/office/drawing/2014/main" id="{CE83846F-082D-CCF8-5CCD-C846E1758031}"/>
              </a:ext>
            </a:extLst>
          </p:cNvPr>
          <p:cNvSpPr txBox="1"/>
          <p:nvPr/>
        </p:nvSpPr>
        <p:spPr>
          <a:xfrm>
            <a:off x="1472878" y="2022954"/>
            <a:ext cx="767198" cy="307777"/>
          </a:xfrm>
          <a:prstGeom prst="rect">
            <a:avLst/>
          </a:prstGeom>
          <a:noFill/>
        </p:spPr>
        <p:txBody>
          <a:bodyPr wrap="none" rtlCol="0">
            <a:spAutoFit/>
          </a:bodyPr>
          <a:lstStyle/>
          <a:p>
            <a:r>
              <a:rPr lang="it-IT" sz="1400" dirty="0"/>
              <a:t>100 </a:t>
            </a:r>
            <a:r>
              <a:rPr lang="it-IT" sz="1400" dirty="0" err="1"/>
              <a:t>keV</a:t>
            </a:r>
            <a:endParaRPr lang="en-US" sz="1400" dirty="0"/>
          </a:p>
        </p:txBody>
      </p:sp>
      <p:sp>
        <p:nvSpPr>
          <p:cNvPr id="12" name="CasellaDiTesto 11">
            <a:extLst>
              <a:ext uri="{FF2B5EF4-FFF2-40B4-BE49-F238E27FC236}">
                <a16:creationId xmlns:a16="http://schemas.microsoft.com/office/drawing/2014/main" id="{BE3A0156-2BC2-C7EB-AA67-8301B6026514}"/>
              </a:ext>
            </a:extLst>
          </p:cNvPr>
          <p:cNvSpPr txBox="1"/>
          <p:nvPr/>
        </p:nvSpPr>
        <p:spPr>
          <a:xfrm>
            <a:off x="3420486" y="1996264"/>
            <a:ext cx="767198" cy="307777"/>
          </a:xfrm>
          <a:prstGeom prst="rect">
            <a:avLst/>
          </a:prstGeom>
          <a:noFill/>
        </p:spPr>
        <p:txBody>
          <a:bodyPr wrap="none" rtlCol="0">
            <a:spAutoFit/>
          </a:bodyPr>
          <a:lstStyle/>
          <a:p>
            <a:r>
              <a:rPr lang="it-IT" sz="1400" dirty="0"/>
              <a:t>120 </a:t>
            </a:r>
            <a:r>
              <a:rPr lang="it-IT" sz="1400" dirty="0" err="1"/>
              <a:t>keV</a:t>
            </a:r>
            <a:endParaRPr lang="en-US" sz="1400" dirty="0"/>
          </a:p>
        </p:txBody>
      </p:sp>
      <p:pic>
        <p:nvPicPr>
          <p:cNvPr id="2" name="Immagine 1">
            <a:extLst>
              <a:ext uri="{FF2B5EF4-FFF2-40B4-BE49-F238E27FC236}">
                <a16:creationId xmlns:a16="http://schemas.microsoft.com/office/drawing/2014/main" id="{61289633-6A19-C5B7-E740-640CAD840A32}"/>
              </a:ext>
            </a:extLst>
          </p:cNvPr>
          <p:cNvPicPr>
            <a:picLocks noChangeAspect="1"/>
          </p:cNvPicPr>
          <p:nvPr/>
        </p:nvPicPr>
        <p:blipFill rotWithShape="1">
          <a:blip r:embed="rId3"/>
          <a:srcRect l="66783" b="52659"/>
          <a:stretch/>
        </p:blipFill>
        <p:spPr>
          <a:xfrm>
            <a:off x="200756" y="3985176"/>
            <a:ext cx="2746784" cy="1632758"/>
          </a:xfrm>
          <a:prstGeom prst="rect">
            <a:avLst/>
          </a:prstGeom>
        </p:spPr>
      </p:pic>
      <p:sp>
        <p:nvSpPr>
          <p:cNvPr id="8" name="Content Placeholder 2">
            <a:extLst>
              <a:ext uri="{FF2B5EF4-FFF2-40B4-BE49-F238E27FC236}">
                <a16:creationId xmlns:a16="http://schemas.microsoft.com/office/drawing/2014/main" id="{5F71F055-6B43-119D-61B2-3158835C7E50}"/>
              </a:ext>
            </a:extLst>
          </p:cNvPr>
          <p:cNvSpPr txBox="1">
            <a:spLocks/>
          </p:cNvSpPr>
          <p:nvPr/>
        </p:nvSpPr>
        <p:spPr>
          <a:xfrm>
            <a:off x="139457" y="5873327"/>
            <a:ext cx="4259830" cy="8024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Rabi spectroscopy @50 K (</a:t>
            </a:r>
            <a:r>
              <a:rPr lang="en-GB" sz="1800" dirty="0" err="1"/>
              <a:t>v</a:t>
            </a:r>
            <a:r>
              <a:rPr lang="en-GB" sz="1800" baseline="-25000" dirty="0" err="1"/>
              <a:t>Hbar</a:t>
            </a:r>
            <a:r>
              <a:rPr lang="en-GB" sz="1800" dirty="0"/>
              <a:t>= 1 km/s)</a:t>
            </a:r>
          </a:p>
          <a:p>
            <a:r>
              <a:rPr lang="en-GB" sz="1800" dirty="0"/>
              <a:t>Line width ~10 kHz: precision ~ppm</a:t>
            </a:r>
          </a:p>
        </p:txBody>
      </p:sp>
      <p:sp>
        <p:nvSpPr>
          <p:cNvPr id="7" name="Segnaposto piè di pagina 6"/>
          <p:cNvSpPr>
            <a:spLocks noGrp="1"/>
          </p:cNvSpPr>
          <p:nvPr>
            <p:ph type="ftr" sz="quarter" idx="11"/>
          </p:nvPr>
        </p:nvSpPr>
        <p:spPr/>
        <p:txBody>
          <a:bodyPr/>
          <a:lstStyle/>
          <a:p>
            <a:r>
              <a:rPr lang="en-US"/>
              <a:t>ASACUSA/LEA  9/6/2025 CdS-PV</a:t>
            </a:r>
          </a:p>
        </p:txBody>
      </p:sp>
      <p:sp>
        <p:nvSpPr>
          <p:cNvPr id="9" name="Segnaposto numero diapositiva 8"/>
          <p:cNvSpPr>
            <a:spLocks noGrp="1"/>
          </p:cNvSpPr>
          <p:nvPr>
            <p:ph type="sldNum" sz="quarter" idx="12"/>
          </p:nvPr>
        </p:nvSpPr>
        <p:spPr/>
        <p:txBody>
          <a:bodyPr/>
          <a:lstStyle/>
          <a:p>
            <a:fld id="{C0698707-DCA1-46C3-B2A5-90271B1D9D7E}" type="slidenum">
              <a:rPr lang="en-US" smtClean="0"/>
              <a:t>45</a:t>
            </a:fld>
            <a:endParaRPr lang="en-US"/>
          </a:p>
        </p:txBody>
      </p:sp>
    </p:spTree>
    <p:extLst>
      <p:ext uri="{BB962C8B-B14F-4D97-AF65-F5344CB8AC3E}">
        <p14:creationId xmlns:p14="http://schemas.microsoft.com/office/powerpoint/2010/main" val="33410229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B0E51-CC3F-D923-9169-3CDD53400D74}"/>
            </a:ext>
          </a:extLst>
        </p:cNvPr>
        <p:cNvGrpSpPr/>
        <p:nvPr/>
      </p:nvGrpSpPr>
      <p:grpSpPr>
        <a:xfrm>
          <a:off x="0" y="0"/>
          <a:ext cx="0" cy="0"/>
          <a:chOff x="0" y="0"/>
          <a:chExt cx="0" cy="0"/>
        </a:xfrm>
      </p:grpSpPr>
      <p:sp>
        <p:nvSpPr>
          <p:cNvPr id="15" name="CasellaDiTesto 14">
            <a:extLst>
              <a:ext uri="{FF2B5EF4-FFF2-40B4-BE49-F238E27FC236}">
                <a16:creationId xmlns:a16="http://schemas.microsoft.com/office/drawing/2014/main" id="{2004727C-F834-B642-26A4-4C74CA0BAB62}"/>
              </a:ext>
            </a:extLst>
          </p:cNvPr>
          <p:cNvSpPr txBox="1"/>
          <p:nvPr/>
        </p:nvSpPr>
        <p:spPr>
          <a:xfrm>
            <a:off x="4522161" y="88904"/>
            <a:ext cx="4004558" cy="584775"/>
          </a:xfrm>
          <a:prstGeom prst="rect">
            <a:avLst/>
          </a:prstGeom>
          <a:noFill/>
        </p:spPr>
        <p:txBody>
          <a:bodyPr wrap="none" rtlCol="0">
            <a:spAutoFit/>
          </a:bodyPr>
          <a:lstStyle/>
          <a:p>
            <a:r>
              <a:rPr lang="en-US" sz="3200" b="1" dirty="0"/>
              <a:t>ANTIPROTONS in 2024</a:t>
            </a:r>
            <a:endParaRPr lang="en-US" sz="3200" dirty="0"/>
          </a:p>
        </p:txBody>
      </p:sp>
      <p:grpSp>
        <p:nvGrpSpPr>
          <p:cNvPr id="8" name="Gruppo 7">
            <a:extLst>
              <a:ext uri="{FF2B5EF4-FFF2-40B4-BE49-F238E27FC236}">
                <a16:creationId xmlns:a16="http://schemas.microsoft.com/office/drawing/2014/main" id="{59DEFBF4-27CA-41EC-0F61-B2955B60CFFE}"/>
              </a:ext>
            </a:extLst>
          </p:cNvPr>
          <p:cNvGrpSpPr/>
          <p:nvPr/>
        </p:nvGrpSpPr>
        <p:grpSpPr>
          <a:xfrm>
            <a:off x="1681392" y="1901827"/>
            <a:ext cx="8139001" cy="3416795"/>
            <a:chOff x="7592421" y="4115145"/>
            <a:chExt cx="4463733" cy="2025590"/>
          </a:xfrm>
        </p:grpSpPr>
        <p:pic>
          <p:nvPicPr>
            <p:cNvPr id="6" name="Immagine 5">
              <a:extLst>
                <a:ext uri="{FF2B5EF4-FFF2-40B4-BE49-F238E27FC236}">
                  <a16:creationId xmlns:a16="http://schemas.microsoft.com/office/drawing/2014/main" id="{1BE39C53-DC55-DAA3-7ABD-91EA1FE5555E}"/>
                </a:ext>
              </a:extLst>
            </p:cNvPr>
            <p:cNvPicPr>
              <a:picLocks noChangeAspect="1"/>
            </p:cNvPicPr>
            <p:nvPr/>
          </p:nvPicPr>
          <p:blipFill rotWithShape="1">
            <a:blip r:embed="rId2"/>
            <a:srcRect t="12471" r="33074" b="41401"/>
            <a:stretch/>
          </p:blipFill>
          <p:spPr>
            <a:xfrm>
              <a:off x="7592421" y="4115145"/>
              <a:ext cx="4463733" cy="1760361"/>
            </a:xfrm>
            <a:prstGeom prst="rect">
              <a:avLst/>
            </a:prstGeom>
          </p:spPr>
        </p:pic>
        <p:sp>
          <p:nvSpPr>
            <p:cNvPr id="7" name="Rettangolo 6">
              <a:extLst>
                <a:ext uri="{FF2B5EF4-FFF2-40B4-BE49-F238E27FC236}">
                  <a16:creationId xmlns:a16="http://schemas.microsoft.com/office/drawing/2014/main" id="{2F064A39-39AF-22F9-81DC-2B61680EC512}"/>
                </a:ext>
              </a:extLst>
            </p:cNvPr>
            <p:cNvSpPr/>
            <p:nvPr/>
          </p:nvSpPr>
          <p:spPr>
            <a:xfrm>
              <a:off x="9329095" y="5424204"/>
              <a:ext cx="301558" cy="7165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Segnaposto piè di pagina 1">
            <a:extLst>
              <a:ext uri="{FF2B5EF4-FFF2-40B4-BE49-F238E27FC236}">
                <a16:creationId xmlns:a16="http://schemas.microsoft.com/office/drawing/2014/main" id="{062BD3BF-E6EA-2F49-526F-F6FB6022EFA8}"/>
              </a:ext>
            </a:extLst>
          </p:cNvPr>
          <p:cNvSpPr>
            <a:spLocks noGrp="1"/>
          </p:cNvSpPr>
          <p:nvPr>
            <p:ph type="ftr" sz="quarter" idx="11"/>
          </p:nvPr>
        </p:nvSpPr>
        <p:spPr/>
        <p:txBody>
          <a:bodyPr/>
          <a:lstStyle/>
          <a:p>
            <a:r>
              <a:rPr lang="en-US"/>
              <a:t>ASACUSA/LEA  9/6/2025 CdS-PV</a:t>
            </a:r>
          </a:p>
        </p:txBody>
      </p:sp>
      <p:sp>
        <p:nvSpPr>
          <p:cNvPr id="3" name="Segnaposto numero diapositiva 2">
            <a:extLst>
              <a:ext uri="{FF2B5EF4-FFF2-40B4-BE49-F238E27FC236}">
                <a16:creationId xmlns:a16="http://schemas.microsoft.com/office/drawing/2014/main" id="{48B31227-FA67-0F1E-7AFC-6627D23788D7}"/>
              </a:ext>
            </a:extLst>
          </p:cNvPr>
          <p:cNvSpPr>
            <a:spLocks noGrp="1"/>
          </p:cNvSpPr>
          <p:nvPr>
            <p:ph type="sldNum" sz="quarter" idx="12"/>
          </p:nvPr>
        </p:nvSpPr>
        <p:spPr/>
        <p:txBody>
          <a:bodyPr/>
          <a:lstStyle/>
          <a:p>
            <a:fld id="{C0698707-DCA1-46C3-B2A5-90271B1D9D7E}" type="slidenum">
              <a:rPr lang="en-US" smtClean="0"/>
              <a:t>46</a:t>
            </a:fld>
            <a:endParaRPr lang="en-US"/>
          </a:p>
        </p:txBody>
      </p:sp>
      <p:sp>
        <p:nvSpPr>
          <p:cNvPr id="10" name="CasellaDiTesto 9">
            <a:extLst>
              <a:ext uri="{FF2B5EF4-FFF2-40B4-BE49-F238E27FC236}">
                <a16:creationId xmlns:a16="http://schemas.microsoft.com/office/drawing/2014/main" id="{4B3C84D2-3319-D1DB-384F-3EC4EAB62054}"/>
              </a:ext>
            </a:extLst>
          </p:cNvPr>
          <p:cNvSpPr txBox="1"/>
          <p:nvPr/>
        </p:nvSpPr>
        <p:spPr>
          <a:xfrm>
            <a:off x="403235" y="930782"/>
            <a:ext cx="4760998" cy="387670"/>
          </a:xfrm>
          <a:prstGeom prst="rect">
            <a:avLst/>
          </a:prstGeom>
          <a:noFill/>
        </p:spPr>
        <p:txBody>
          <a:bodyPr wrap="square">
            <a:spAutoFit/>
          </a:bodyPr>
          <a:lstStyle/>
          <a:p>
            <a:pPr marL="342900" marR="0" lvl="0" indent="-342900">
              <a:lnSpc>
                <a:spcPct val="115000"/>
              </a:lnSpc>
              <a:buFont typeface="Symbol" panose="05050102010706020507" pitchFamily="18" charset="2"/>
              <a:buChar char=""/>
              <a:tabLst>
                <a:tab pos="228600" algn="l"/>
              </a:tabLst>
            </a:pPr>
            <a:r>
              <a:rPr lang="en-US" sz="1800" b="1" dirty="0">
                <a:effectLst/>
                <a:latin typeface="Calibri" panose="020F0502020204030204" pitchFamily="34" charset="0"/>
                <a:ea typeface="MS Mincho" panose="02020609040205080304" pitchFamily="49" charset="-128"/>
                <a:cs typeface="Times New Roman" panose="02020603050405020304" pitchFamily="18" charset="0"/>
              </a:rPr>
              <a:t>ELENA shot: 10 × 10</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a:t>
            </a:r>
            <a:r>
              <a:rPr lang="en-US" b="1" dirty="0">
                <a:latin typeface="Calibri" panose="020F0502020204030204" pitchFamily="34" charset="0"/>
                <a:ea typeface="MS Mincho" panose="02020609040205080304" pitchFamily="49" charset="-128"/>
                <a:cs typeface="Times New Roman" panose="02020603050405020304" pitchFamily="18" charset="0"/>
              </a:rPr>
              <a:t>⁶ p</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 (8 × 10⁶ in 2023)</a:t>
            </a:r>
          </a:p>
        </p:txBody>
      </p:sp>
      <p:sp>
        <p:nvSpPr>
          <p:cNvPr id="19" name="CasellaDiTesto 18">
            <a:extLst>
              <a:ext uri="{FF2B5EF4-FFF2-40B4-BE49-F238E27FC236}">
                <a16:creationId xmlns:a16="http://schemas.microsoft.com/office/drawing/2014/main" id="{97ED6B9E-CDF7-60DD-9350-71086368CEED}"/>
              </a:ext>
            </a:extLst>
          </p:cNvPr>
          <p:cNvSpPr txBox="1"/>
          <p:nvPr/>
        </p:nvSpPr>
        <p:spPr>
          <a:xfrm>
            <a:off x="6115372" y="5454474"/>
            <a:ext cx="5745218" cy="706219"/>
          </a:xfrm>
          <a:prstGeom prst="rect">
            <a:avLst/>
          </a:prstGeom>
          <a:noFill/>
        </p:spPr>
        <p:txBody>
          <a:bodyPr wrap="square">
            <a:spAutoFit/>
          </a:bodyPr>
          <a:lstStyle/>
          <a:p>
            <a:pPr marL="342900" marR="0" lvl="0" indent="-342900">
              <a:lnSpc>
                <a:spcPct val="115000"/>
              </a:lnSpc>
              <a:buFont typeface="Symbol" panose="05050102010706020507" pitchFamily="18" charset="2"/>
              <a:buChar char=""/>
              <a:tabLst>
                <a:tab pos="228600" algn="l"/>
              </a:tabLst>
            </a:pPr>
            <a:r>
              <a:rPr lang="en-US" sz="1800" b="1" dirty="0">
                <a:solidFill>
                  <a:srgbClr val="FF0000"/>
                </a:solidFill>
                <a:effectLst/>
                <a:latin typeface="Calibri" panose="020F0502020204030204" pitchFamily="34" charset="0"/>
                <a:ea typeface="MS Mincho" panose="02020609040205080304" pitchFamily="49" charset="-128"/>
                <a:cs typeface="Times New Roman" panose="02020603050405020304" pitchFamily="18" charset="0"/>
              </a:rPr>
              <a:t>p̄ used for mixing: 1 × 10⁶ </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(×2 vs 2023, ×5 vs 2022)</a:t>
            </a:r>
          </a:p>
          <a:p>
            <a:pPr marR="0" lvl="0">
              <a:lnSpc>
                <a:spcPct val="115000"/>
              </a:lnSpc>
              <a:tabLst>
                <a:tab pos="228600" algn="l"/>
              </a:tabLst>
            </a:pPr>
            <a:r>
              <a:rPr lang="en-US" sz="1800" dirty="0">
                <a:effectLst/>
                <a:latin typeface="Calibri" panose="020F0502020204030204" pitchFamily="34" charset="0"/>
                <a:ea typeface="MS Mincho" panose="02020609040205080304" pitchFamily="49" charset="-128"/>
                <a:cs typeface="Times New Roman" panose="02020603050405020304" pitchFamily="18" charset="0"/>
              </a:rPr>
              <a:t>     → Actually, 3 ELENA shots were used → 3 × 10⁶ p̄ total</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22" name="CasellaDiTesto 21">
            <a:extLst>
              <a:ext uri="{FF2B5EF4-FFF2-40B4-BE49-F238E27FC236}">
                <a16:creationId xmlns:a16="http://schemas.microsoft.com/office/drawing/2014/main" id="{7D8AA546-092C-BAF2-52B8-9937A9ED5A11}"/>
              </a:ext>
            </a:extLst>
          </p:cNvPr>
          <p:cNvSpPr txBox="1"/>
          <p:nvPr/>
        </p:nvSpPr>
        <p:spPr>
          <a:xfrm>
            <a:off x="5699638" y="900765"/>
            <a:ext cx="5654162" cy="387670"/>
          </a:xfrm>
          <a:prstGeom prst="rect">
            <a:avLst/>
          </a:prstGeom>
          <a:noFill/>
        </p:spPr>
        <p:txBody>
          <a:bodyPr wrap="square">
            <a:spAutoFit/>
          </a:bodyPr>
          <a:lstStyle/>
          <a:p>
            <a:pPr marL="342900" marR="0" lvl="0" indent="-342900">
              <a:lnSpc>
                <a:spcPct val="115000"/>
              </a:lnSpc>
              <a:buFont typeface="Symbol" panose="05050102010706020507" pitchFamily="18" charset="2"/>
              <a:buChar char=""/>
              <a:tabLst>
                <a:tab pos="228600" algn="l"/>
              </a:tabLst>
            </a:pPr>
            <a:r>
              <a:rPr lang="en-US" sz="1800" b="1" dirty="0">
                <a:effectLst/>
                <a:latin typeface="Calibri" panose="020F0502020204030204" pitchFamily="34" charset="0"/>
                <a:ea typeface="MS Mincho" panose="02020609040205080304" pitchFamily="49" charset="-128"/>
                <a:cs typeface="Times New Roman" panose="02020603050405020304" pitchFamily="18" charset="0"/>
              </a:rPr>
              <a:t>Trapped and cooled p̄: 2.7 × 10⁶ </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(2 × 10⁶ in 2023)</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28" name="CasellaDiTesto 27">
            <a:extLst>
              <a:ext uri="{FF2B5EF4-FFF2-40B4-BE49-F238E27FC236}">
                <a16:creationId xmlns:a16="http://schemas.microsoft.com/office/drawing/2014/main" id="{624AA12C-7DA9-E8AB-C111-352FF602A78D}"/>
              </a:ext>
            </a:extLst>
          </p:cNvPr>
          <p:cNvSpPr txBox="1"/>
          <p:nvPr/>
        </p:nvSpPr>
        <p:spPr>
          <a:xfrm>
            <a:off x="331410" y="5454474"/>
            <a:ext cx="5654162" cy="387670"/>
          </a:xfrm>
          <a:prstGeom prst="rect">
            <a:avLst/>
          </a:prstGeom>
          <a:noFill/>
        </p:spPr>
        <p:txBody>
          <a:bodyPr wrap="square">
            <a:spAutoFit/>
          </a:bodyPr>
          <a:lstStyle/>
          <a:p>
            <a:pPr marL="342900" marR="0" lvl="0" indent="-342900">
              <a:lnSpc>
                <a:spcPct val="115000"/>
              </a:lnSpc>
              <a:buFont typeface="Symbol" panose="05050102010706020507" pitchFamily="18" charset="2"/>
              <a:buChar char=""/>
              <a:tabLst>
                <a:tab pos="228600" algn="l"/>
              </a:tabLst>
            </a:pPr>
            <a:r>
              <a:rPr lang="en-US" sz="1800" b="1" dirty="0">
                <a:effectLst/>
                <a:latin typeface="Calibri" panose="020F0502020204030204" pitchFamily="34" charset="0"/>
                <a:ea typeface="MS Mincho" panose="02020609040205080304" pitchFamily="49" charset="-128"/>
                <a:cs typeface="Times New Roman" panose="02020603050405020304" pitchFamily="18" charset="0"/>
              </a:rPr>
              <a:t>Transfer efficiency: 80% </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(×2 vs 2023, ×5 vs 2022)</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p:txBody>
      </p:sp>
      <p:cxnSp>
        <p:nvCxnSpPr>
          <p:cNvPr id="32" name="Connettore 2 31">
            <a:extLst>
              <a:ext uri="{FF2B5EF4-FFF2-40B4-BE49-F238E27FC236}">
                <a16:creationId xmlns:a16="http://schemas.microsoft.com/office/drawing/2014/main" id="{3B0618E6-0D20-3584-906A-7AA2E757E9FC}"/>
              </a:ext>
            </a:extLst>
          </p:cNvPr>
          <p:cNvCxnSpPr>
            <a:cxnSpLocks/>
          </p:cNvCxnSpPr>
          <p:nvPr/>
        </p:nvCxnSpPr>
        <p:spPr>
          <a:xfrm flipH="1">
            <a:off x="819985" y="1455821"/>
            <a:ext cx="359110" cy="149149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ttore 2 34">
            <a:extLst>
              <a:ext uri="{FF2B5EF4-FFF2-40B4-BE49-F238E27FC236}">
                <a16:creationId xmlns:a16="http://schemas.microsoft.com/office/drawing/2014/main" id="{B94A51FF-55DD-50C4-70F8-5A67D5D6B168}"/>
              </a:ext>
            </a:extLst>
          </p:cNvPr>
          <p:cNvCxnSpPr>
            <a:cxnSpLocks/>
          </p:cNvCxnSpPr>
          <p:nvPr/>
        </p:nvCxnSpPr>
        <p:spPr>
          <a:xfrm flipH="1">
            <a:off x="5558589" y="1455821"/>
            <a:ext cx="778042" cy="15301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9D20A10E-5888-D4E1-2AC7-1C2CBE48038C}"/>
              </a:ext>
            </a:extLst>
          </p:cNvPr>
          <p:cNvCxnSpPr>
            <a:cxnSpLocks/>
          </p:cNvCxnSpPr>
          <p:nvPr/>
        </p:nvCxnSpPr>
        <p:spPr>
          <a:xfrm flipV="1">
            <a:off x="2783734" y="3386528"/>
            <a:ext cx="3773477" cy="201565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B320F026-7BC1-853B-558A-139018E5B51E}"/>
              </a:ext>
            </a:extLst>
          </p:cNvPr>
          <p:cNvCxnSpPr>
            <a:cxnSpLocks/>
          </p:cNvCxnSpPr>
          <p:nvPr/>
        </p:nvCxnSpPr>
        <p:spPr>
          <a:xfrm flipV="1">
            <a:off x="7567863" y="3497050"/>
            <a:ext cx="217072" cy="195742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CasellaDiTesto 42">
            <a:extLst>
              <a:ext uri="{FF2B5EF4-FFF2-40B4-BE49-F238E27FC236}">
                <a16:creationId xmlns:a16="http://schemas.microsoft.com/office/drawing/2014/main" id="{E257FB5F-298C-5EB0-5795-C150B7F21709}"/>
              </a:ext>
            </a:extLst>
          </p:cNvPr>
          <p:cNvSpPr txBox="1"/>
          <p:nvPr/>
        </p:nvSpPr>
        <p:spPr>
          <a:xfrm>
            <a:off x="252362" y="3389049"/>
            <a:ext cx="1135246" cy="369332"/>
          </a:xfrm>
          <a:prstGeom prst="rect">
            <a:avLst/>
          </a:prstGeom>
          <a:noFill/>
        </p:spPr>
        <p:txBody>
          <a:bodyPr wrap="none" rtlCol="0">
            <a:spAutoFit/>
          </a:bodyPr>
          <a:lstStyle/>
          <a:p>
            <a:pPr algn="ctr"/>
            <a:r>
              <a:rPr lang="it-IT" dirty="0"/>
              <a:t>AD-ELENA</a:t>
            </a:r>
          </a:p>
        </p:txBody>
      </p:sp>
      <p:sp>
        <p:nvSpPr>
          <p:cNvPr id="44" name="Freccia a destra 43">
            <a:extLst>
              <a:ext uri="{FF2B5EF4-FFF2-40B4-BE49-F238E27FC236}">
                <a16:creationId xmlns:a16="http://schemas.microsoft.com/office/drawing/2014/main" id="{270C2F79-7CC6-D8D5-85B7-94A580769C31}"/>
              </a:ext>
            </a:extLst>
          </p:cNvPr>
          <p:cNvSpPr/>
          <p:nvPr/>
        </p:nvSpPr>
        <p:spPr>
          <a:xfrm>
            <a:off x="270118" y="3087212"/>
            <a:ext cx="1135247" cy="1953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sellaDiTesto 44">
            <a:extLst>
              <a:ext uri="{FF2B5EF4-FFF2-40B4-BE49-F238E27FC236}">
                <a16:creationId xmlns:a16="http://schemas.microsoft.com/office/drawing/2014/main" id="{A28518DB-5D9C-5A6D-3EFD-82FF0D178F81}"/>
              </a:ext>
            </a:extLst>
          </p:cNvPr>
          <p:cNvSpPr txBox="1"/>
          <p:nvPr/>
        </p:nvSpPr>
        <p:spPr>
          <a:xfrm>
            <a:off x="371815" y="3694733"/>
            <a:ext cx="856325" cy="338554"/>
          </a:xfrm>
          <a:prstGeom prst="rect">
            <a:avLst/>
          </a:prstGeom>
          <a:noFill/>
        </p:spPr>
        <p:txBody>
          <a:bodyPr wrap="none" rtlCol="0">
            <a:spAutoFit/>
          </a:bodyPr>
          <a:lstStyle/>
          <a:p>
            <a:r>
              <a:rPr lang="it-IT" sz="1600" dirty="0"/>
              <a:t>100 </a:t>
            </a:r>
            <a:r>
              <a:rPr lang="it-IT" sz="1600" dirty="0" err="1"/>
              <a:t>keV</a:t>
            </a:r>
            <a:endParaRPr lang="en-US" sz="1600" dirty="0"/>
          </a:p>
        </p:txBody>
      </p:sp>
      <p:sp>
        <p:nvSpPr>
          <p:cNvPr id="9" name="CasellaDiTesto 8">
            <a:extLst>
              <a:ext uri="{FF2B5EF4-FFF2-40B4-BE49-F238E27FC236}">
                <a16:creationId xmlns:a16="http://schemas.microsoft.com/office/drawing/2014/main" id="{5943D178-6D39-91AA-3095-372D4A9AAAFF}"/>
              </a:ext>
            </a:extLst>
          </p:cNvPr>
          <p:cNvSpPr txBox="1"/>
          <p:nvPr/>
        </p:nvSpPr>
        <p:spPr>
          <a:xfrm>
            <a:off x="709377" y="1162031"/>
            <a:ext cx="1356462" cy="307777"/>
          </a:xfrm>
          <a:prstGeom prst="rect">
            <a:avLst/>
          </a:prstGeom>
          <a:noFill/>
        </p:spPr>
        <p:txBody>
          <a:bodyPr wrap="none" rtlCol="0">
            <a:spAutoFit/>
          </a:bodyPr>
          <a:lstStyle/>
          <a:p>
            <a:r>
              <a:rPr lang="en-GB" sz="1400" dirty="0"/>
              <a:t>every 2 minutes</a:t>
            </a:r>
          </a:p>
        </p:txBody>
      </p:sp>
    </p:spTree>
    <p:extLst>
      <p:ext uri="{BB962C8B-B14F-4D97-AF65-F5344CB8AC3E}">
        <p14:creationId xmlns:p14="http://schemas.microsoft.com/office/powerpoint/2010/main" val="3077920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23B35-7FA3-C6D3-2995-FF656DFC0BE6}"/>
            </a:ext>
          </a:extLst>
        </p:cNvPr>
        <p:cNvGrpSpPr/>
        <p:nvPr/>
      </p:nvGrpSpPr>
      <p:grpSpPr>
        <a:xfrm>
          <a:off x="0" y="0"/>
          <a:ext cx="0" cy="0"/>
          <a:chOff x="0" y="0"/>
          <a:chExt cx="0" cy="0"/>
        </a:xfrm>
      </p:grpSpPr>
      <p:grpSp>
        <p:nvGrpSpPr>
          <p:cNvPr id="58" name="Gruppo 57">
            <a:extLst>
              <a:ext uri="{FF2B5EF4-FFF2-40B4-BE49-F238E27FC236}">
                <a16:creationId xmlns:a16="http://schemas.microsoft.com/office/drawing/2014/main" id="{1989D35B-6703-D5D9-0AA8-3592A7D65C28}"/>
              </a:ext>
            </a:extLst>
          </p:cNvPr>
          <p:cNvGrpSpPr/>
          <p:nvPr/>
        </p:nvGrpSpPr>
        <p:grpSpPr>
          <a:xfrm>
            <a:off x="7489534" y="381291"/>
            <a:ext cx="4471242" cy="4722260"/>
            <a:chOff x="7489534" y="381291"/>
            <a:chExt cx="4471242" cy="4722260"/>
          </a:xfrm>
        </p:grpSpPr>
        <p:pic>
          <p:nvPicPr>
            <p:cNvPr id="4" name="Immagine 3">
              <a:extLst>
                <a:ext uri="{FF2B5EF4-FFF2-40B4-BE49-F238E27FC236}">
                  <a16:creationId xmlns:a16="http://schemas.microsoft.com/office/drawing/2014/main" id="{3E4DF472-E215-0311-AEDC-B5555E3894FA}"/>
                </a:ext>
              </a:extLst>
            </p:cNvPr>
            <p:cNvPicPr>
              <a:picLocks noChangeAspect="1"/>
            </p:cNvPicPr>
            <p:nvPr/>
          </p:nvPicPr>
          <p:blipFill>
            <a:blip r:embed="rId2"/>
            <a:srcRect l="39842" t="10558" r="18932" b="17357"/>
            <a:stretch/>
          </p:blipFill>
          <p:spPr>
            <a:xfrm>
              <a:off x="7489534" y="381291"/>
              <a:ext cx="4471242" cy="4648757"/>
            </a:xfrm>
            <a:prstGeom prst="rect">
              <a:avLst/>
            </a:prstGeom>
          </p:spPr>
        </p:pic>
        <p:sp>
          <p:nvSpPr>
            <p:cNvPr id="5" name="Rettangolo 4">
              <a:extLst>
                <a:ext uri="{FF2B5EF4-FFF2-40B4-BE49-F238E27FC236}">
                  <a16:creationId xmlns:a16="http://schemas.microsoft.com/office/drawing/2014/main" id="{38AB6603-838D-08A1-FE51-4F31B8FB5270}"/>
                </a:ext>
              </a:extLst>
            </p:cNvPr>
            <p:cNvSpPr/>
            <p:nvPr/>
          </p:nvSpPr>
          <p:spPr>
            <a:xfrm>
              <a:off x="10554648" y="1224953"/>
              <a:ext cx="1406128" cy="14807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ttangolo 56">
              <a:extLst>
                <a:ext uri="{FF2B5EF4-FFF2-40B4-BE49-F238E27FC236}">
                  <a16:creationId xmlns:a16="http://schemas.microsoft.com/office/drawing/2014/main" id="{714A8664-BABF-37B9-E688-DAFFFC7CE749}"/>
                </a:ext>
              </a:extLst>
            </p:cNvPr>
            <p:cNvSpPr/>
            <p:nvPr/>
          </p:nvSpPr>
          <p:spPr>
            <a:xfrm>
              <a:off x="7489534" y="4518775"/>
              <a:ext cx="613604" cy="5847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asellaDiTesto 14">
            <a:extLst>
              <a:ext uri="{FF2B5EF4-FFF2-40B4-BE49-F238E27FC236}">
                <a16:creationId xmlns:a16="http://schemas.microsoft.com/office/drawing/2014/main" id="{5F4769A9-BE6E-B526-6581-38BA4F6142A4}"/>
              </a:ext>
            </a:extLst>
          </p:cNvPr>
          <p:cNvSpPr txBox="1"/>
          <p:nvPr/>
        </p:nvSpPr>
        <p:spPr>
          <a:xfrm>
            <a:off x="4522161" y="88904"/>
            <a:ext cx="3499676" cy="584775"/>
          </a:xfrm>
          <a:prstGeom prst="rect">
            <a:avLst/>
          </a:prstGeom>
          <a:noFill/>
        </p:spPr>
        <p:txBody>
          <a:bodyPr wrap="none" rtlCol="0">
            <a:spAutoFit/>
          </a:bodyPr>
          <a:lstStyle/>
          <a:p>
            <a:r>
              <a:rPr lang="en-US" sz="3200" b="1" dirty="0"/>
              <a:t>POSITRONS in 2024</a:t>
            </a:r>
            <a:endParaRPr lang="en-US" sz="3200" dirty="0"/>
          </a:p>
        </p:txBody>
      </p:sp>
      <p:sp>
        <p:nvSpPr>
          <p:cNvPr id="2" name="Segnaposto piè di pagina 1">
            <a:extLst>
              <a:ext uri="{FF2B5EF4-FFF2-40B4-BE49-F238E27FC236}">
                <a16:creationId xmlns:a16="http://schemas.microsoft.com/office/drawing/2014/main" id="{8C3DDAE5-775A-1168-FA18-7B821F115BD8}"/>
              </a:ext>
            </a:extLst>
          </p:cNvPr>
          <p:cNvSpPr>
            <a:spLocks noGrp="1"/>
          </p:cNvSpPr>
          <p:nvPr>
            <p:ph type="ftr" sz="quarter" idx="11"/>
          </p:nvPr>
        </p:nvSpPr>
        <p:spPr/>
        <p:txBody>
          <a:bodyPr/>
          <a:lstStyle/>
          <a:p>
            <a:r>
              <a:rPr lang="en-US"/>
              <a:t>ASACUSA/LEA  9/6/2025 CdS-PV</a:t>
            </a:r>
          </a:p>
        </p:txBody>
      </p:sp>
      <p:sp>
        <p:nvSpPr>
          <p:cNvPr id="3" name="Segnaposto numero diapositiva 2">
            <a:extLst>
              <a:ext uri="{FF2B5EF4-FFF2-40B4-BE49-F238E27FC236}">
                <a16:creationId xmlns:a16="http://schemas.microsoft.com/office/drawing/2014/main" id="{7209B492-2908-4E0D-DD5E-54E977B9A9EA}"/>
              </a:ext>
            </a:extLst>
          </p:cNvPr>
          <p:cNvSpPr>
            <a:spLocks noGrp="1"/>
          </p:cNvSpPr>
          <p:nvPr>
            <p:ph type="sldNum" sz="quarter" idx="12"/>
          </p:nvPr>
        </p:nvSpPr>
        <p:spPr/>
        <p:txBody>
          <a:bodyPr/>
          <a:lstStyle/>
          <a:p>
            <a:fld id="{C0698707-DCA1-46C3-B2A5-90271B1D9D7E}" type="slidenum">
              <a:rPr lang="en-US" smtClean="0"/>
              <a:t>47</a:t>
            </a:fld>
            <a:endParaRPr lang="en-US"/>
          </a:p>
        </p:txBody>
      </p:sp>
      <p:sp>
        <p:nvSpPr>
          <p:cNvPr id="13" name="TextBox 2">
            <a:extLst>
              <a:ext uri="{FF2B5EF4-FFF2-40B4-BE49-F238E27FC236}">
                <a16:creationId xmlns:a16="http://schemas.microsoft.com/office/drawing/2014/main" id="{929E256A-5210-C8ED-C793-5AD14F9F6668}"/>
              </a:ext>
            </a:extLst>
          </p:cNvPr>
          <p:cNvSpPr txBox="1"/>
          <p:nvPr/>
        </p:nvSpPr>
        <p:spPr>
          <a:xfrm>
            <a:off x="160368" y="718712"/>
            <a:ext cx="6734687" cy="4247317"/>
          </a:xfrm>
          <a:prstGeom prst="rect">
            <a:avLst/>
          </a:prstGeom>
          <a:noFill/>
        </p:spPr>
        <p:txBody>
          <a:bodyPr wrap="square">
            <a:spAutoFit/>
          </a:bodyPr>
          <a:lstStyle/>
          <a:p>
            <a:r>
              <a:rPr dirty="0">
                <a:solidFill>
                  <a:srgbClr val="000000"/>
                </a:solidFill>
                <a:latin typeface="Calibri"/>
              </a:rPr>
              <a:t>• </a:t>
            </a:r>
            <a:r>
              <a:rPr b="1" dirty="0">
                <a:solidFill>
                  <a:srgbClr val="FF0000"/>
                </a:solidFill>
                <a:latin typeface="Calibri"/>
              </a:rPr>
              <a:t>New</a:t>
            </a:r>
            <a:r>
              <a:rPr dirty="0">
                <a:solidFill>
                  <a:srgbClr val="FF0000"/>
                </a:solidFill>
                <a:latin typeface="Calibri"/>
              </a:rPr>
              <a:t> </a:t>
            </a:r>
            <a:r>
              <a:rPr lang="it-IT" dirty="0">
                <a:solidFill>
                  <a:srgbClr val="FF0000"/>
                </a:solidFill>
                <a:latin typeface="Calibri"/>
              </a:rPr>
              <a:t>50 </a:t>
            </a:r>
            <a:r>
              <a:rPr lang="it-IT" dirty="0" err="1">
                <a:solidFill>
                  <a:srgbClr val="FF0000"/>
                </a:solidFill>
                <a:latin typeface="Calibri"/>
              </a:rPr>
              <a:t>mCi</a:t>
            </a:r>
            <a:r>
              <a:rPr lang="it-IT" dirty="0">
                <a:solidFill>
                  <a:srgbClr val="FF0000"/>
                </a:solidFill>
                <a:latin typeface="Calibri"/>
              </a:rPr>
              <a:t> (</a:t>
            </a:r>
            <a:r>
              <a:rPr dirty="0">
                <a:solidFill>
                  <a:srgbClr val="FF0000"/>
                </a:solidFill>
                <a:latin typeface="Calibri"/>
              </a:rPr>
              <a:t>1.8 </a:t>
            </a:r>
            <a:r>
              <a:rPr dirty="0" err="1">
                <a:solidFill>
                  <a:srgbClr val="FF0000"/>
                </a:solidFill>
                <a:latin typeface="Calibri"/>
              </a:rPr>
              <a:t>GBq</a:t>
            </a:r>
            <a:r>
              <a:rPr lang="it-IT" dirty="0">
                <a:solidFill>
                  <a:srgbClr val="FF0000"/>
                </a:solidFill>
                <a:latin typeface="Calibri"/>
              </a:rPr>
              <a:t>)</a:t>
            </a:r>
            <a:r>
              <a:rPr dirty="0">
                <a:solidFill>
                  <a:srgbClr val="FF0000"/>
                </a:solidFill>
                <a:latin typeface="Calibri"/>
              </a:rPr>
              <a:t> </a:t>
            </a:r>
            <a:r>
              <a:rPr lang="it-IT" b="1" baseline="30000" dirty="0">
                <a:solidFill>
                  <a:srgbClr val="FF0000"/>
                </a:solidFill>
                <a:latin typeface="Calibri"/>
              </a:rPr>
              <a:t>22</a:t>
            </a:r>
            <a:r>
              <a:rPr b="1" dirty="0">
                <a:solidFill>
                  <a:srgbClr val="FF0000"/>
                </a:solidFill>
                <a:latin typeface="Calibri"/>
              </a:rPr>
              <a:t>Na source </a:t>
            </a:r>
            <a:r>
              <a:rPr dirty="0">
                <a:solidFill>
                  <a:srgbClr val="FF0000"/>
                </a:solidFill>
                <a:latin typeface="Calibri"/>
              </a:rPr>
              <a:t>installed (×20 activity vs 2023)</a:t>
            </a:r>
            <a:r>
              <a:rPr dirty="0">
                <a:solidFill>
                  <a:srgbClr val="000000"/>
                </a:solidFill>
                <a:latin typeface="Calibri"/>
              </a:rPr>
              <a:t>
• DC beam rate increased </a:t>
            </a:r>
            <a:r>
              <a:rPr b="1" dirty="0">
                <a:solidFill>
                  <a:srgbClr val="000000"/>
                </a:solidFill>
                <a:latin typeface="Calibri"/>
              </a:rPr>
              <a:t>from 0.14×10⁶ to ~2.2×10⁶ e⁺/s</a:t>
            </a:r>
            <a:r>
              <a:rPr lang="it-IT" b="1" dirty="0">
                <a:solidFill>
                  <a:srgbClr val="000000"/>
                </a:solidFill>
                <a:latin typeface="Calibri"/>
              </a:rPr>
              <a:t> </a:t>
            </a:r>
            <a:r>
              <a:rPr dirty="0">
                <a:solidFill>
                  <a:srgbClr val="000000"/>
                </a:solidFill>
                <a:latin typeface="Calibri"/>
              </a:rPr>
              <a:t>
• Moderator efficiency </a:t>
            </a:r>
            <a:r>
              <a:rPr lang="it-IT" dirty="0">
                <a:solidFill>
                  <a:srgbClr val="000000"/>
                </a:solidFill>
                <a:latin typeface="Calibri"/>
              </a:rPr>
              <a:t>(0.13%) </a:t>
            </a:r>
            <a:r>
              <a:rPr dirty="0">
                <a:solidFill>
                  <a:srgbClr val="000000"/>
                </a:solidFill>
                <a:latin typeface="Calibri"/>
              </a:rPr>
              <a:t>still below FPS specs</a:t>
            </a:r>
            <a:r>
              <a:rPr lang="it-IT" dirty="0">
                <a:solidFill>
                  <a:srgbClr val="000000"/>
                </a:solidFill>
                <a:latin typeface="Calibri"/>
              </a:rPr>
              <a:t> (0.35%) </a:t>
            </a:r>
            <a:r>
              <a:rPr dirty="0">
                <a:solidFill>
                  <a:srgbClr val="000000"/>
                </a:solidFill>
                <a:latin typeface="Calibri"/>
              </a:rPr>
              <a:t>; weekly regrowth needed due to ~5% daily decay.
• Suspected Ne gas contamination traced to BGT; mitigation planned for 2025.
</a:t>
            </a:r>
            <a:r>
              <a:rPr lang="en-US" dirty="0">
                <a:solidFill>
                  <a:srgbClr val="000000"/>
                </a:solidFill>
                <a:latin typeface="Calibri"/>
              </a:rPr>
              <a:t>• </a:t>
            </a:r>
            <a:r>
              <a:rPr lang="en-US" b="1" dirty="0">
                <a:solidFill>
                  <a:srgbClr val="000000"/>
                </a:solidFill>
                <a:latin typeface="Calibri"/>
              </a:rPr>
              <a:t>Trap efficiency 24% </a:t>
            </a:r>
            <a:r>
              <a:rPr lang="en-US" dirty="0">
                <a:solidFill>
                  <a:srgbClr val="000000"/>
                </a:solidFill>
                <a:latin typeface="Calibri"/>
              </a:rPr>
              <a:t>( 15% in 2023)</a:t>
            </a:r>
            <a:endParaRPr lang="it-IT" dirty="0">
              <a:solidFill>
                <a:srgbClr val="000000"/>
              </a:solidFill>
              <a:latin typeface="Calibri"/>
            </a:endParaRPr>
          </a:p>
          <a:p>
            <a:endParaRPr lang="en-US" dirty="0">
              <a:solidFill>
                <a:srgbClr val="000000"/>
              </a:solidFill>
              <a:latin typeface="Calibri"/>
            </a:endParaRPr>
          </a:p>
          <a:p>
            <a:r>
              <a:rPr dirty="0">
                <a:solidFill>
                  <a:srgbClr val="000000"/>
                </a:solidFill>
                <a:latin typeface="Calibri"/>
              </a:rPr>
              <a:t>
</a:t>
            </a:r>
            <a:r>
              <a:rPr b="1" dirty="0">
                <a:solidFill>
                  <a:srgbClr val="000000"/>
                </a:solidFill>
                <a:latin typeface="Calibri"/>
              </a:rPr>
              <a:t>Positron Accumulator</a:t>
            </a:r>
            <a:r>
              <a:rPr dirty="0">
                <a:solidFill>
                  <a:srgbClr val="000000"/>
                </a:solidFill>
                <a:latin typeface="Calibri"/>
              </a:rPr>
              <a:t> Improvements:
• Added pumping restriction reduced base </a:t>
            </a:r>
            <a:r>
              <a:rPr b="1" dirty="0">
                <a:solidFill>
                  <a:srgbClr val="000000"/>
                </a:solidFill>
                <a:latin typeface="Calibri"/>
              </a:rPr>
              <a:t>pressure to ~2×10⁻¹⁰ mbar </a:t>
            </a:r>
            <a:r>
              <a:rPr dirty="0">
                <a:solidFill>
                  <a:srgbClr val="000000"/>
                </a:solidFill>
                <a:latin typeface="Calibri"/>
              </a:rPr>
              <a:t>(×5 improvement).
• </a:t>
            </a:r>
            <a:r>
              <a:rPr b="1" dirty="0">
                <a:solidFill>
                  <a:srgbClr val="000000"/>
                </a:solidFill>
                <a:latin typeface="Calibri"/>
              </a:rPr>
              <a:t>Lifetime &gt; 500 s </a:t>
            </a:r>
            <a:r>
              <a:rPr dirty="0">
                <a:solidFill>
                  <a:srgbClr val="000000"/>
                </a:solidFill>
                <a:latin typeface="Calibri"/>
              </a:rPr>
              <a:t>(vs. 100 s in 2023).</a:t>
            </a:r>
            <a:endParaRPr lang="en-GB" dirty="0">
              <a:solidFill>
                <a:srgbClr val="000000"/>
              </a:solidFill>
              <a:latin typeface="Calibri"/>
            </a:endParaRPr>
          </a:p>
          <a:p>
            <a:r>
              <a:rPr lang="en-GB" dirty="0">
                <a:solidFill>
                  <a:srgbClr val="000000"/>
                </a:solidFill>
              </a:rPr>
              <a:t>• Accumulator now holds up to </a:t>
            </a:r>
            <a:r>
              <a:rPr lang="en-GB" b="1" dirty="0">
                <a:solidFill>
                  <a:srgbClr val="000000"/>
                </a:solidFill>
              </a:rPr>
              <a:t>40×10⁶ e⁺ </a:t>
            </a:r>
            <a:r>
              <a:rPr lang="en-GB" dirty="0">
                <a:solidFill>
                  <a:srgbClr val="000000"/>
                </a:solidFill>
              </a:rPr>
              <a:t>(75 stacks) (x 20 vs 2023).</a:t>
            </a:r>
            <a:endParaRPr lang="en-GB" dirty="0">
              <a:solidFill>
                <a:srgbClr val="000000"/>
              </a:solidFill>
              <a:latin typeface="Calibri"/>
            </a:endParaRPr>
          </a:p>
          <a:p>
            <a:endParaRPr lang="it-IT" dirty="0">
              <a:solidFill>
                <a:srgbClr val="000000"/>
              </a:solidFill>
              <a:latin typeface="Calibri"/>
            </a:endParaRPr>
          </a:p>
        </p:txBody>
      </p:sp>
      <p:cxnSp>
        <p:nvCxnSpPr>
          <p:cNvPr id="14" name="Connettore 2 13">
            <a:extLst>
              <a:ext uri="{FF2B5EF4-FFF2-40B4-BE49-F238E27FC236}">
                <a16:creationId xmlns:a16="http://schemas.microsoft.com/office/drawing/2014/main" id="{C48E8373-1C4D-4612-DB8E-DF16DC714F59}"/>
              </a:ext>
            </a:extLst>
          </p:cNvPr>
          <p:cNvCxnSpPr>
            <a:cxnSpLocks/>
          </p:cNvCxnSpPr>
          <p:nvPr/>
        </p:nvCxnSpPr>
        <p:spPr>
          <a:xfrm>
            <a:off x="3936005" y="3373074"/>
            <a:ext cx="4314497" cy="7157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60E18DAE-F21C-D9BE-FD00-CBD56A67D2C2}"/>
              </a:ext>
            </a:extLst>
          </p:cNvPr>
          <p:cNvCxnSpPr>
            <a:cxnSpLocks/>
          </p:cNvCxnSpPr>
          <p:nvPr/>
        </p:nvCxnSpPr>
        <p:spPr>
          <a:xfrm>
            <a:off x="3752193" y="2543982"/>
            <a:ext cx="5852904" cy="12640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ttore 2 24">
            <a:extLst>
              <a:ext uri="{FF2B5EF4-FFF2-40B4-BE49-F238E27FC236}">
                <a16:creationId xmlns:a16="http://schemas.microsoft.com/office/drawing/2014/main" id="{A34A6012-7605-DA84-DD6D-B8371ED45285}"/>
              </a:ext>
            </a:extLst>
          </p:cNvPr>
          <p:cNvCxnSpPr>
            <a:cxnSpLocks/>
          </p:cNvCxnSpPr>
          <p:nvPr/>
        </p:nvCxnSpPr>
        <p:spPr>
          <a:xfrm>
            <a:off x="6521550" y="1000068"/>
            <a:ext cx="4293595" cy="280792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9" name="Immagine 38">
            <a:extLst>
              <a:ext uri="{FF2B5EF4-FFF2-40B4-BE49-F238E27FC236}">
                <a16:creationId xmlns:a16="http://schemas.microsoft.com/office/drawing/2014/main" id="{F9A3173C-84BF-B2E7-6D11-950AB69EC06A}"/>
              </a:ext>
            </a:extLst>
          </p:cNvPr>
          <p:cNvPicPr>
            <a:picLocks noChangeAspect="1"/>
          </p:cNvPicPr>
          <p:nvPr/>
        </p:nvPicPr>
        <p:blipFill>
          <a:blip r:embed="rId3"/>
          <a:stretch>
            <a:fillRect/>
          </a:stretch>
        </p:blipFill>
        <p:spPr>
          <a:xfrm>
            <a:off x="571500" y="4686665"/>
            <a:ext cx="4528682" cy="1585032"/>
          </a:xfrm>
          <a:prstGeom prst="rect">
            <a:avLst/>
          </a:prstGeom>
        </p:spPr>
      </p:pic>
      <p:sp>
        <p:nvSpPr>
          <p:cNvPr id="7" name="TextBox 2">
            <a:extLst>
              <a:ext uri="{FF2B5EF4-FFF2-40B4-BE49-F238E27FC236}">
                <a16:creationId xmlns:a16="http://schemas.microsoft.com/office/drawing/2014/main" id="{64E72C14-305E-54AA-6EDF-AE5DAFD205A4}"/>
              </a:ext>
            </a:extLst>
          </p:cNvPr>
          <p:cNvSpPr txBox="1"/>
          <p:nvPr/>
        </p:nvSpPr>
        <p:spPr>
          <a:xfrm>
            <a:off x="7002757" y="5156021"/>
            <a:ext cx="4617743" cy="1200329"/>
          </a:xfrm>
          <a:prstGeom prst="rect">
            <a:avLst/>
          </a:prstGeom>
          <a:noFill/>
        </p:spPr>
        <p:txBody>
          <a:bodyPr wrap="square">
            <a:spAutoFit/>
          </a:bodyPr>
          <a:lstStyle/>
          <a:p>
            <a:r>
              <a:rPr dirty="0">
                <a:solidFill>
                  <a:srgbClr val="000000"/>
                </a:solidFill>
                <a:latin typeface="Calibri"/>
              </a:rPr>
              <a:t>• </a:t>
            </a:r>
            <a:r>
              <a:rPr b="1" dirty="0">
                <a:solidFill>
                  <a:srgbClr val="000000"/>
                </a:solidFill>
                <a:latin typeface="Calibri"/>
              </a:rPr>
              <a:t>Transfer efficiency to Cusp trap peaks at 78%</a:t>
            </a:r>
            <a:r>
              <a:rPr lang="it-IT" b="1" dirty="0">
                <a:solidFill>
                  <a:srgbClr val="000000"/>
                </a:solidFill>
                <a:latin typeface="Calibri"/>
              </a:rPr>
              <a:t> </a:t>
            </a:r>
            <a:r>
              <a:rPr lang="it-IT" dirty="0">
                <a:solidFill>
                  <a:srgbClr val="000000"/>
                </a:solidFill>
                <a:latin typeface="Calibri"/>
              </a:rPr>
              <a:t>(</a:t>
            </a:r>
            <a:r>
              <a:rPr lang="it-IT" dirty="0" err="1">
                <a:solidFill>
                  <a:srgbClr val="000000"/>
                </a:solidFill>
                <a:latin typeface="Calibri"/>
              </a:rPr>
              <a:t>unstable</a:t>
            </a:r>
            <a:r>
              <a:rPr lang="it-IT" dirty="0">
                <a:solidFill>
                  <a:srgbClr val="000000"/>
                </a:solidFill>
                <a:latin typeface="Calibri"/>
              </a:rPr>
              <a:t> due to</a:t>
            </a:r>
            <a:r>
              <a:rPr dirty="0">
                <a:solidFill>
                  <a:srgbClr val="000000"/>
                </a:solidFill>
                <a:latin typeface="Calibri"/>
              </a:rPr>
              <a:t> </a:t>
            </a:r>
            <a:r>
              <a:rPr lang="it-IT" dirty="0" err="1">
                <a:solidFill>
                  <a:srgbClr val="000000"/>
                </a:solidFill>
                <a:latin typeface="Calibri"/>
              </a:rPr>
              <a:t>crane</a:t>
            </a:r>
            <a:r>
              <a:rPr lang="it-IT" dirty="0">
                <a:solidFill>
                  <a:srgbClr val="000000"/>
                </a:solidFill>
                <a:latin typeface="Calibri"/>
              </a:rPr>
              <a:t> in AD hall)</a:t>
            </a:r>
            <a:r>
              <a:rPr dirty="0">
                <a:solidFill>
                  <a:srgbClr val="000000"/>
                </a:solidFill>
                <a:latin typeface="Calibri"/>
              </a:rPr>
              <a:t>
• Active magnetic field compensation system under development.</a:t>
            </a:r>
          </a:p>
        </p:txBody>
      </p:sp>
      <p:cxnSp>
        <p:nvCxnSpPr>
          <p:cNvPr id="12" name="Connettore 2 11">
            <a:extLst>
              <a:ext uri="{FF2B5EF4-FFF2-40B4-BE49-F238E27FC236}">
                <a16:creationId xmlns:a16="http://schemas.microsoft.com/office/drawing/2014/main" id="{FA3B0439-1497-DCF6-8793-41EA9AEFF20C}"/>
              </a:ext>
            </a:extLst>
          </p:cNvPr>
          <p:cNvCxnSpPr>
            <a:cxnSpLocks/>
          </p:cNvCxnSpPr>
          <p:nvPr/>
        </p:nvCxnSpPr>
        <p:spPr>
          <a:xfrm flipV="1">
            <a:off x="7779785" y="1991777"/>
            <a:ext cx="687580" cy="32330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7103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84C5F-A69F-07BD-186D-388F95813B84}"/>
            </a:ext>
          </a:extLst>
        </p:cNvPr>
        <p:cNvGrpSpPr/>
        <p:nvPr/>
      </p:nvGrpSpPr>
      <p:grpSpPr>
        <a:xfrm>
          <a:off x="0" y="0"/>
          <a:ext cx="0" cy="0"/>
          <a:chOff x="0" y="0"/>
          <a:chExt cx="0" cy="0"/>
        </a:xfrm>
      </p:grpSpPr>
      <p:sp>
        <p:nvSpPr>
          <p:cNvPr id="15" name="CasellaDiTesto 14">
            <a:extLst>
              <a:ext uri="{FF2B5EF4-FFF2-40B4-BE49-F238E27FC236}">
                <a16:creationId xmlns:a16="http://schemas.microsoft.com/office/drawing/2014/main" id="{C448B300-533A-C896-8DAC-C9ED2091A6B5}"/>
              </a:ext>
            </a:extLst>
          </p:cNvPr>
          <p:cNvSpPr txBox="1"/>
          <p:nvPr/>
        </p:nvSpPr>
        <p:spPr>
          <a:xfrm>
            <a:off x="3365925" y="116521"/>
            <a:ext cx="5460149" cy="584775"/>
          </a:xfrm>
          <a:prstGeom prst="rect">
            <a:avLst/>
          </a:prstGeom>
          <a:noFill/>
        </p:spPr>
        <p:txBody>
          <a:bodyPr wrap="none" rtlCol="0">
            <a:spAutoFit/>
          </a:bodyPr>
          <a:lstStyle/>
          <a:p>
            <a:r>
              <a:rPr lang="en-US" sz="3200" b="1" dirty="0"/>
              <a:t>ANTIHYDROGEN BEAM in 2024</a:t>
            </a:r>
            <a:endParaRPr lang="en-US" sz="3200" dirty="0"/>
          </a:p>
        </p:txBody>
      </p:sp>
      <p:sp>
        <p:nvSpPr>
          <p:cNvPr id="2" name="Segnaposto piè di pagina 1">
            <a:extLst>
              <a:ext uri="{FF2B5EF4-FFF2-40B4-BE49-F238E27FC236}">
                <a16:creationId xmlns:a16="http://schemas.microsoft.com/office/drawing/2014/main" id="{D5C4C5FA-2FD0-BDA5-CC19-47B8282E5082}"/>
              </a:ext>
            </a:extLst>
          </p:cNvPr>
          <p:cNvSpPr>
            <a:spLocks noGrp="1"/>
          </p:cNvSpPr>
          <p:nvPr>
            <p:ph type="ftr" sz="quarter" idx="11"/>
          </p:nvPr>
        </p:nvSpPr>
        <p:spPr/>
        <p:txBody>
          <a:bodyPr/>
          <a:lstStyle/>
          <a:p>
            <a:r>
              <a:rPr lang="en-US"/>
              <a:t>ASACUSA/LEA  9/6/2025 CdS-PV</a:t>
            </a:r>
          </a:p>
        </p:txBody>
      </p:sp>
      <p:sp>
        <p:nvSpPr>
          <p:cNvPr id="3" name="Segnaposto numero diapositiva 2">
            <a:extLst>
              <a:ext uri="{FF2B5EF4-FFF2-40B4-BE49-F238E27FC236}">
                <a16:creationId xmlns:a16="http://schemas.microsoft.com/office/drawing/2014/main" id="{08533271-89F9-05DC-DDEE-1871A48153C0}"/>
              </a:ext>
            </a:extLst>
          </p:cNvPr>
          <p:cNvSpPr>
            <a:spLocks noGrp="1"/>
          </p:cNvSpPr>
          <p:nvPr>
            <p:ph type="sldNum" sz="quarter" idx="12"/>
          </p:nvPr>
        </p:nvSpPr>
        <p:spPr/>
        <p:txBody>
          <a:bodyPr/>
          <a:lstStyle/>
          <a:p>
            <a:fld id="{C0698707-DCA1-46C3-B2A5-90271B1D9D7E}" type="slidenum">
              <a:rPr lang="en-US" smtClean="0"/>
              <a:t>48</a:t>
            </a:fld>
            <a:endParaRPr lang="en-US"/>
          </a:p>
        </p:txBody>
      </p:sp>
      <p:pic>
        <p:nvPicPr>
          <p:cNvPr id="7" name="Immagine 6">
            <a:extLst>
              <a:ext uri="{FF2B5EF4-FFF2-40B4-BE49-F238E27FC236}">
                <a16:creationId xmlns:a16="http://schemas.microsoft.com/office/drawing/2014/main" id="{DFEF2AA7-1FA7-4993-7D3F-8E76141CC14A}"/>
              </a:ext>
            </a:extLst>
          </p:cNvPr>
          <p:cNvPicPr>
            <a:picLocks noChangeAspect="1"/>
          </p:cNvPicPr>
          <p:nvPr/>
        </p:nvPicPr>
        <p:blipFill>
          <a:blip r:embed="rId2"/>
          <a:stretch>
            <a:fillRect/>
          </a:stretch>
        </p:blipFill>
        <p:spPr>
          <a:xfrm>
            <a:off x="8153400" y="701296"/>
            <a:ext cx="3329189" cy="3176037"/>
          </a:xfrm>
          <a:prstGeom prst="rect">
            <a:avLst/>
          </a:prstGeom>
        </p:spPr>
      </p:pic>
      <p:sp>
        <p:nvSpPr>
          <p:cNvPr id="10" name="CasellaDiTesto 9">
            <a:extLst>
              <a:ext uri="{FF2B5EF4-FFF2-40B4-BE49-F238E27FC236}">
                <a16:creationId xmlns:a16="http://schemas.microsoft.com/office/drawing/2014/main" id="{06553611-6BE3-2AA0-B207-A4A89566B8CB}"/>
              </a:ext>
            </a:extLst>
          </p:cNvPr>
          <p:cNvSpPr txBox="1"/>
          <p:nvPr/>
        </p:nvSpPr>
        <p:spPr>
          <a:xfrm>
            <a:off x="5717628" y="901715"/>
            <a:ext cx="2333297" cy="369332"/>
          </a:xfrm>
          <a:prstGeom prst="rect">
            <a:avLst/>
          </a:prstGeom>
          <a:noFill/>
        </p:spPr>
        <p:txBody>
          <a:bodyPr wrap="square">
            <a:spAutoFit/>
          </a:bodyPr>
          <a:lstStyle/>
          <a:p>
            <a:r>
              <a:rPr lang="en-US" dirty="0">
                <a:solidFill>
                  <a:srgbClr val="000000"/>
                </a:solidFill>
                <a:latin typeface="Calibri"/>
              </a:rPr>
              <a:t>• </a:t>
            </a:r>
            <a:r>
              <a:rPr lang="en-US" sz="1800" b="0" i="0" u="none" strike="noStrike" baseline="0" dirty="0">
                <a:latin typeface="Cambria" panose="02040503050406030204" pitchFamily="18" charset="0"/>
              </a:rPr>
              <a:t>Slow merge method</a:t>
            </a:r>
          </a:p>
        </p:txBody>
      </p:sp>
      <p:sp>
        <p:nvSpPr>
          <p:cNvPr id="16" name="CasellaDiTesto 15">
            <a:extLst>
              <a:ext uri="{FF2B5EF4-FFF2-40B4-BE49-F238E27FC236}">
                <a16:creationId xmlns:a16="http://schemas.microsoft.com/office/drawing/2014/main" id="{77902BE4-8561-6AE5-B29C-86C78C95950A}"/>
              </a:ext>
            </a:extLst>
          </p:cNvPr>
          <p:cNvSpPr txBox="1"/>
          <p:nvPr/>
        </p:nvSpPr>
        <p:spPr>
          <a:xfrm>
            <a:off x="5885794" y="1186967"/>
            <a:ext cx="1345323" cy="369332"/>
          </a:xfrm>
          <a:prstGeom prst="rect">
            <a:avLst/>
          </a:prstGeom>
          <a:noFill/>
        </p:spPr>
        <p:txBody>
          <a:bodyPr wrap="square">
            <a:spAutoFit/>
          </a:bodyPr>
          <a:lstStyle/>
          <a:p>
            <a:r>
              <a:rPr lang="en-US" sz="1800" i="0" u="none" strike="noStrike" baseline="0" dirty="0">
                <a:latin typeface="Cambria" panose="02040503050406030204" pitchFamily="18" charset="0"/>
              </a:rPr>
              <a:t>3 million </a:t>
            </a:r>
            <a:r>
              <a:rPr lang="en-US" sz="1800" dirty="0">
                <a:effectLst/>
                <a:latin typeface="Calibri" panose="020F0502020204030204" pitchFamily="34" charset="0"/>
                <a:ea typeface="MS Mincho" panose="02020609040205080304" pitchFamily="49" charset="-128"/>
                <a:cs typeface="Times New Roman" panose="02020603050405020304" pitchFamily="18" charset="0"/>
              </a:rPr>
              <a:t>p̄</a:t>
            </a:r>
            <a:r>
              <a:rPr lang="en-US" sz="1800" i="0" u="none" strike="noStrike" baseline="0" dirty="0">
                <a:latin typeface="Cambria" panose="02040503050406030204" pitchFamily="18" charset="0"/>
              </a:rPr>
              <a:t> </a:t>
            </a:r>
            <a:endParaRPr lang="en-US" sz="1800" i="0" u="none" strike="noStrike" baseline="0" dirty="0">
              <a:latin typeface="Cambria Math" panose="02040503050406030204" pitchFamily="18" charset="0"/>
            </a:endParaRPr>
          </a:p>
        </p:txBody>
      </p:sp>
      <p:sp>
        <p:nvSpPr>
          <p:cNvPr id="19" name="CasellaDiTesto 18">
            <a:extLst>
              <a:ext uri="{FF2B5EF4-FFF2-40B4-BE49-F238E27FC236}">
                <a16:creationId xmlns:a16="http://schemas.microsoft.com/office/drawing/2014/main" id="{6709C11B-BCA0-0CC9-FC87-FACBE9B71148}"/>
              </a:ext>
            </a:extLst>
          </p:cNvPr>
          <p:cNvSpPr txBox="1"/>
          <p:nvPr/>
        </p:nvSpPr>
        <p:spPr>
          <a:xfrm>
            <a:off x="5885794" y="1482729"/>
            <a:ext cx="1713186" cy="369332"/>
          </a:xfrm>
          <a:prstGeom prst="rect">
            <a:avLst/>
          </a:prstGeom>
          <a:noFill/>
        </p:spPr>
        <p:txBody>
          <a:bodyPr wrap="square">
            <a:spAutoFit/>
          </a:bodyPr>
          <a:lstStyle/>
          <a:p>
            <a:r>
              <a:rPr lang="en-US" sz="1800" b="0" i="0" u="none" strike="noStrike" baseline="0" dirty="0">
                <a:latin typeface="Cambria" panose="02040503050406030204" pitchFamily="18" charset="0"/>
              </a:rPr>
              <a:t>130 million </a:t>
            </a:r>
            <a:r>
              <a:rPr lang="en-US" sz="1800" b="0" u="none" strike="noStrike" baseline="0" dirty="0">
                <a:latin typeface="Cambria Math" panose="02040503050406030204" pitchFamily="18" charset="0"/>
              </a:rPr>
              <a:t>𝑒</a:t>
            </a:r>
            <a:r>
              <a:rPr lang="en-US" sz="1800" b="0" i="0" u="none" strike="noStrike" baseline="30000" dirty="0">
                <a:latin typeface="Cambria Math" panose="02040503050406030204" pitchFamily="18" charset="0"/>
              </a:rPr>
              <a:t>+</a:t>
            </a:r>
          </a:p>
        </p:txBody>
      </p:sp>
      <p:sp>
        <p:nvSpPr>
          <p:cNvPr id="21" name="CasellaDiTesto 20">
            <a:extLst>
              <a:ext uri="{FF2B5EF4-FFF2-40B4-BE49-F238E27FC236}">
                <a16:creationId xmlns:a16="http://schemas.microsoft.com/office/drawing/2014/main" id="{8AF7DF3C-1156-F0AD-8313-FA7733A9936F}"/>
              </a:ext>
            </a:extLst>
          </p:cNvPr>
          <p:cNvSpPr txBox="1"/>
          <p:nvPr/>
        </p:nvSpPr>
        <p:spPr>
          <a:xfrm>
            <a:off x="310046" y="851422"/>
            <a:ext cx="4887317" cy="923330"/>
          </a:xfrm>
          <a:prstGeom prst="rect">
            <a:avLst/>
          </a:prstGeom>
          <a:noFill/>
        </p:spPr>
        <p:txBody>
          <a:bodyPr wrap="square">
            <a:spAutoFit/>
          </a:bodyPr>
          <a:lstStyle/>
          <a:p>
            <a:pPr marL="285750" indent="-285750">
              <a:buFont typeface="Arial" panose="020B0604020202020204" pitchFamily="34" charset="0"/>
              <a:buChar char="•"/>
            </a:pPr>
            <a:r>
              <a:rPr lang="en-US" dirty="0"/>
              <a:t>The increased positron supply allowed for higher antiproton mixing efficiency, producing more antihydrogen per cycle</a:t>
            </a:r>
          </a:p>
        </p:txBody>
      </p:sp>
      <p:sp>
        <p:nvSpPr>
          <p:cNvPr id="23" name="CasellaDiTesto 22">
            <a:extLst>
              <a:ext uri="{FF2B5EF4-FFF2-40B4-BE49-F238E27FC236}">
                <a16:creationId xmlns:a16="http://schemas.microsoft.com/office/drawing/2014/main" id="{51842C35-A27D-3B0D-4C25-2753ED4469D8}"/>
              </a:ext>
            </a:extLst>
          </p:cNvPr>
          <p:cNvSpPr txBox="1"/>
          <p:nvPr/>
        </p:nvSpPr>
        <p:spPr>
          <a:xfrm>
            <a:off x="310046" y="1966148"/>
            <a:ext cx="7740879" cy="369332"/>
          </a:xfrm>
          <a:prstGeom prst="rect">
            <a:avLst/>
          </a:prstGeom>
          <a:noFill/>
        </p:spPr>
        <p:txBody>
          <a:bodyPr wrap="square">
            <a:spAutoFit/>
          </a:bodyPr>
          <a:lstStyle/>
          <a:p>
            <a:pPr marL="285750" indent="-285750">
              <a:buFont typeface="Arial" panose="020B0604020202020204" pitchFamily="34" charset="0"/>
              <a:buChar char="•"/>
            </a:pPr>
            <a:r>
              <a:rPr lang="en-US" sz="1800" b="1" i="0" u="none" strike="noStrike" baseline="0" dirty="0">
                <a:solidFill>
                  <a:srgbClr val="FF0000"/>
                </a:solidFill>
              </a:rPr>
              <a:t>Antihydrogen signals were detected at 1.5 meters </a:t>
            </a:r>
            <a:r>
              <a:rPr lang="en-US" sz="1800" b="0" i="0" u="none" strike="noStrike" baseline="0" dirty="0">
                <a:solidFill>
                  <a:srgbClr val="000000"/>
                </a:solidFill>
              </a:rPr>
              <a:t>from the formation region </a:t>
            </a:r>
            <a:endParaRPr lang="en-US" dirty="0"/>
          </a:p>
        </p:txBody>
      </p:sp>
      <p:pic>
        <p:nvPicPr>
          <p:cNvPr id="26" name="Immagine 25">
            <a:extLst>
              <a:ext uri="{FF2B5EF4-FFF2-40B4-BE49-F238E27FC236}">
                <a16:creationId xmlns:a16="http://schemas.microsoft.com/office/drawing/2014/main" id="{8D1E8BC7-CAEB-E61C-23E3-A7B34AAA1D04}"/>
              </a:ext>
            </a:extLst>
          </p:cNvPr>
          <p:cNvPicPr>
            <a:picLocks noChangeAspect="1"/>
          </p:cNvPicPr>
          <p:nvPr/>
        </p:nvPicPr>
        <p:blipFill>
          <a:blip r:embed="rId3"/>
          <a:srcRect r="15879"/>
          <a:stretch/>
        </p:blipFill>
        <p:spPr>
          <a:xfrm>
            <a:off x="601072" y="2572470"/>
            <a:ext cx="2665695" cy="1639625"/>
          </a:xfrm>
          <a:prstGeom prst="rect">
            <a:avLst/>
          </a:prstGeom>
        </p:spPr>
      </p:pic>
      <p:cxnSp>
        <p:nvCxnSpPr>
          <p:cNvPr id="28" name="Connettore 2 27">
            <a:extLst>
              <a:ext uri="{FF2B5EF4-FFF2-40B4-BE49-F238E27FC236}">
                <a16:creationId xmlns:a16="http://schemas.microsoft.com/office/drawing/2014/main" id="{28B82DBE-6A70-C0C0-BD72-7F91532E9ADD}"/>
              </a:ext>
            </a:extLst>
          </p:cNvPr>
          <p:cNvCxnSpPr/>
          <p:nvPr/>
        </p:nvCxnSpPr>
        <p:spPr>
          <a:xfrm>
            <a:off x="1282278" y="2564520"/>
            <a:ext cx="1502981"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CasellaDiTesto 28">
            <a:extLst>
              <a:ext uri="{FF2B5EF4-FFF2-40B4-BE49-F238E27FC236}">
                <a16:creationId xmlns:a16="http://schemas.microsoft.com/office/drawing/2014/main" id="{8D6AA835-C0B6-524A-5C77-02838033CC44}"/>
              </a:ext>
            </a:extLst>
          </p:cNvPr>
          <p:cNvSpPr txBox="1"/>
          <p:nvPr/>
        </p:nvSpPr>
        <p:spPr>
          <a:xfrm>
            <a:off x="1634897" y="2263610"/>
            <a:ext cx="713657" cy="369332"/>
          </a:xfrm>
          <a:prstGeom prst="rect">
            <a:avLst/>
          </a:prstGeom>
          <a:noFill/>
        </p:spPr>
        <p:txBody>
          <a:bodyPr wrap="none" rtlCol="0">
            <a:spAutoFit/>
          </a:bodyPr>
          <a:lstStyle/>
          <a:p>
            <a:r>
              <a:rPr lang="it-IT" dirty="0"/>
              <a:t>1.5 m</a:t>
            </a:r>
            <a:endParaRPr lang="en-US" dirty="0"/>
          </a:p>
        </p:txBody>
      </p:sp>
      <p:sp>
        <p:nvSpPr>
          <p:cNvPr id="31" name="CasellaDiTesto 30">
            <a:extLst>
              <a:ext uri="{FF2B5EF4-FFF2-40B4-BE49-F238E27FC236}">
                <a16:creationId xmlns:a16="http://schemas.microsoft.com/office/drawing/2014/main" id="{01EEE0E5-5636-E5F8-D424-7A997C9C1ED4}"/>
              </a:ext>
            </a:extLst>
          </p:cNvPr>
          <p:cNvSpPr txBox="1"/>
          <p:nvPr/>
        </p:nvSpPr>
        <p:spPr>
          <a:xfrm>
            <a:off x="3686522" y="2684509"/>
            <a:ext cx="3786334" cy="1200329"/>
          </a:xfrm>
          <a:prstGeom prst="rect">
            <a:avLst/>
          </a:prstGeom>
          <a:noFill/>
        </p:spPr>
        <p:txBody>
          <a:bodyPr wrap="square">
            <a:spAutoFit/>
          </a:bodyPr>
          <a:lstStyle/>
          <a:p>
            <a:r>
              <a:rPr lang="en-US" b="1" dirty="0">
                <a:solidFill>
                  <a:srgbClr val="FF0000"/>
                </a:solidFill>
              </a:rPr>
              <a:t>A</a:t>
            </a:r>
            <a:r>
              <a:rPr lang="en-US" sz="1800" b="1" i="0" u="none" strike="noStrike" baseline="0" dirty="0">
                <a:solidFill>
                  <a:srgbClr val="FF0000"/>
                </a:solidFill>
              </a:rPr>
              <a:t>ntihydrogen events detected in 24 hours reached 30 000 </a:t>
            </a:r>
            <a:r>
              <a:rPr lang="en-US" sz="1800" i="0" u="none" strike="noStrike" baseline="0" dirty="0">
                <a:solidFill>
                  <a:srgbClr val="000000"/>
                </a:solidFill>
              </a:rPr>
              <a:t>- a remarkable enhancement over previous years (a factor 100-150 more)</a:t>
            </a:r>
            <a:endParaRPr lang="en-US" dirty="0"/>
          </a:p>
        </p:txBody>
      </p:sp>
      <p:sp>
        <p:nvSpPr>
          <p:cNvPr id="33" name="CasellaDiTesto 32">
            <a:extLst>
              <a:ext uri="{FF2B5EF4-FFF2-40B4-BE49-F238E27FC236}">
                <a16:creationId xmlns:a16="http://schemas.microsoft.com/office/drawing/2014/main" id="{15C7CD09-EF71-F037-CC49-3215B65A3497}"/>
              </a:ext>
            </a:extLst>
          </p:cNvPr>
          <p:cNvSpPr txBox="1"/>
          <p:nvPr/>
        </p:nvSpPr>
        <p:spPr>
          <a:xfrm>
            <a:off x="420419" y="4437660"/>
            <a:ext cx="8776133" cy="369332"/>
          </a:xfrm>
          <a:prstGeom prst="rect">
            <a:avLst/>
          </a:prstGeom>
          <a:noFill/>
        </p:spPr>
        <p:txBody>
          <a:bodyPr wrap="square">
            <a:spAutoFit/>
          </a:bodyPr>
          <a:lstStyle/>
          <a:p>
            <a:pPr marL="285750" indent="-285750">
              <a:buFont typeface="Arial" panose="020B0604020202020204" pitchFamily="34" charset="0"/>
              <a:buChar char="•"/>
            </a:pPr>
            <a:r>
              <a:rPr lang="en-US" b="1" dirty="0">
                <a:solidFill>
                  <a:srgbClr val="FF0000"/>
                </a:solidFill>
              </a:rPr>
              <a:t>A</a:t>
            </a:r>
            <a:r>
              <a:rPr lang="en-US" sz="1800" b="1" i="0" u="none" strike="noStrike" baseline="0" dirty="0">
                <a:solidFill>
                  <a:srgbClr val="FF0000"/>
                </a:solidFill>
              </a:rPr>
              <a:t>ntihydrogen beam properties measured </a:t>
            </a:r>
            <a:r>
              <a:rPr lang="en-US" sz="1800" b="0" i="0" u="none" strike="noStrike" baseline="0" dirty="0">
                <a:solidFill>
                  <a:srgbClr val="000000"/>
                </a:solidFill>
              </a:rPr>
              <a:t>by using field ionizers along the beam path</a:t>
            </a:r>
            <a:endParaRPr lang="en-US" dirty="0"/>
          </a:p>
        </p:txBody>
      </p:sp>
      <p:sp>
        <p:nvSpPr>
          <p:cNvPr id="35" name="CasellaDiTesto 34">
            <a:extLst>
              <a:ext uri="{FF2B5EF4-FFF2-40B4-BE49-F238E27FC236}">
                <a16:creationId xmlns:a16="http://schemas.microsoft.com/office/drawing/2014/main" id="{D60C43BC-1CE0-2DF9-033C-A08D30CE3138}"/>
              </a:ext>
            </a:extLst>
          </p:cNvPr>
          <p:cNvSpPr txBox="1"/>
          <p:nvPr/>
        </p:nvSpPr>
        <p:spPr>
          <a:xfrm>
            <a:off x="809297" y="4855762"/>
            <a:ext cx="8776132" cy="646331"/>
          </a:xfrm>
          <a:prstGeom prst="rect">
            <a:avLst/>
          </a:prstGeom>
          <a:noFill/>
        </p:spPr>
        <p:txBody>
          <a:bodyPr wrap="square">
            <a:spAutoFit/>
          </a:bodyPr>
          <a:lstStyle/>
          <a:p>
            <a:r>
              <a:rPr lang="en-US" sz="1800" b="0" i="0" u="none" strike="noStrike" baseline="0" dirty="0">
                <a:solidFill>
                  <a:srgbClr val="000000"/>
                </a:solidFill>
                <a:latin typeface="Aptos" panose="020B0004020202020204" pitchFamily="34" charset="0"/>
              </a:rPr>
              <a:t>By using </a:t>
            </a:r>
            <a:r>
              <a:rPr lang="en-US" sz="1800" b="0" i="0" u="none" strike="noStrike" baseline="0" dirty="0" err="1">
                <a:solidFill>
                  <a:srgbClr val="000000"/>
                </a:solidFill>
                <a:latin typeface="Aptos" panose="020B0004020202020204" pitchFamily="34" charset="0"/>
              </a:rPr>
              <a:t>ToF</a:t>
            </a:r>
            <a:r>
              <a:rPr lang="en-US" sz="1800" b="0" i="0" u="none" strike="noStrike" baseline="0" dirty="0">
                <a:solidFill>
                  <a:srgbClr val="000000"/>
                </a:solidFill>
                <a:latin typeface="Aptos" panose="020B0004020202020204" pitchFamily="34" charset="0"/>
              </a:rPr>
              <a:t> techniques, the velocity distribution of antihydrogen atoms was analyzed:</a:t>
            </a:r>
          </a:p>
          <a:p>
            <a:r>
              <a:rPr lang="en-US" sz="1800" b="0" i="0" u="none" strike="noStrike" baseline="0" dirty="0">
                <a:solidFill>
                  <a:srgbClr val="000000"/>
                </a:solidFill>
                <a:latin typeface="Aptos" panose="020B0004020202020204" pitchFamily="34" charset="0"/>
              </a:rPr>
              <a:t>- </a:t>
            </a:r>
            <a:r>
              <a:rPr lang="en-US" sz="1800" b="1" i="0" u="none" strike="noStrike" baseline="0" dirty="0">
                <a:solidFill>
                  <a:srgbClr val="FF0000"/>
                </a:solidFill>
                <a:latin typeface="Aptos" panose="020B0004020202020204" pitchFamily="34" charset="0"/>
              </a:rPr>
              <a:t>atoms with speeds below 1 km/s were identified </a:t>
            </a:r>
            <a:endParaRPr lang="en-US" b="1" dirty="0">
              <a:solidFill>
                <a:srgbClr val="FF0000"/>
              </a:solidFill>
            </a:endParaRPr>
          </a:p>
        </p:txBody>
      </p:sp>
      <p:cxnSp>
        <p:nvCxnSpPr>
          <p:cNvPr id="4" name="Connettore 2 3">
            <a:extLst>
              <a:ext uri="{FF2B5EF4-FFF2-40B4-BE49-F238E27FC236}">
                <a16:creationId xmlns:a16="http://schemas.microsoft.com/office/drawing/2014/main" id="{5B7005BD-26FE-AC52-7100-081A59805245}"/>
              </a:ext>
            </a:extLst>
          </p:cNvPr>
          <p:cNvCxnSpPr>
            <a:cxnSpLocks/>
          </p:cNvCxnSpPr>
          <p:nvPr/>
        </p:nvCxnSpPr>
        <p:spPr>
          <a:xfrm flipH="1">
            <a:off x="3064810" y="2171529"/>
            <a:ext cx="707988" cy="99646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089A92F5-61C5-8AE9-31EB-7579EA78FC93}"/>
              </a:ext>
            </a:extLst>
          </p:cNvPr>
          <p:cNvSpPr txBox="1"/>
          <p:nvPr/>
        </p:nvSpPr>
        <p:spPr>
          <a:xfrm>
            <a:off x="420419" y="5544913"/>
            <a:ext cx="6096000" cy="923330"/>
          </a:xfrm>
          <a:prstGeom prst="rect">
            <a:avLst/>
          </a:prstGeom>
          <a:noFill/>
        </p:spPr>
        <p:txBody>
          <a:bodyPr wrap="square">
            <a:spAutoFit/>
          </a:bodyPr>
          <a:lstStyle/>
          <a:p>
            <a:pPr marL="285750" indent="-285750">
              <a:buFont typeface="Arial" panose="020B0604020202020204" pitchFamily="34" charset="0"/>
              <a:buChar char="•"/>
            </a:pPr>
            <a:r>
              <a:rPr lang="en-US" dirty="0"/>
              <a:t>Data analysis is ongoing:</a:t>
            </a:r>
          </a:p>
          <a:p>
            <a:r>
              <a:rPr lang="en-US" dirty="0"/>
              <a:t>      - Full analysis of beam velocity distribution</a:t>
            </a:r>
          </a:p>
          <a:p>
            <a:r>
              <a:rPr lang="en-US" dirty="0"/>
              <a:t>      - Estimation of ground state contribution (n=1)</a:t>
            </a:r>
          </a:p>
        </p:txBody>
      </p:sp>
    </p:spTree>
    <p:extLst>
      <p:ext uri="{BB962C8B-B14F-4D97-AF65-F5344CB8AC3E}">
        <p14:creationId xmlns:p14="http://schemas.microsoft.com/office/powerpoint/2010/main" val="540978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8CE00-4377-E427-F854-34C781078611}"/>
            </a:ext>
          </a:extLst>
        </p:cNvPr>
        <p:cNvGrpSpPr/>
        <p:nvPr/>
      </p:nvGrpSpPr>
      <p:grpSpPr>
        <a:xfrm>
          <a:off x="0" y="0"/>
          <a:ext cx="0" cy="0"/>
          <a:chOff x="0" y="0"/>
          <a:chExt cx="0" cy="0"/>
        </a:xfrm>
      </p:grpSpPr>
      <p:sp>
        <p:nvSpPr>
          <p:cNvPr id="11" name="TextBox 9">
            <a:extLst>
              <a:ext uri="{FF2B5EF4-FFF2-40B4-BE49-F238E27FC236}">
                <a16:creationId xmlns:a16="http://schemas.microsoft.com/office/drawing/2014/main" id="{4181EC8F-B46C-5B00-5A66-12FC1058212E}"/>
              </a:ext>
            </a:extLst>
          </p:cNvPr>
          <p:cNvSpPr txBox="1"/>
          <p:nvPr/>
        </p:nvSpPr>
        <p:spPr>
          <a:xfrm>
            <a:off x="7664997" y="4112321"/>
            <a:ext cx="4193628" cy="461665"/>
          </a:xfrm>
          <a:prstGeom prst="rect">
            <a:avLst/>
          </a:prstGeom>
          <a:noFill/>
        </p:spPr>
        <p:txBody>
          <a:bodyPr wrap="square">
            <a:spAutoFit/>
          </a:bodyPr>
          <a:lstStyle/>
          <a:p>
            <a:pPr>
              <a:spcBef>
                <a:spcPts val="0"/>
              </a:spcBef>
              <a:spcAft>
                <a:spcPts val="0"/>
              </a:spcAft>
            </a:pPr>
            <a:r>
              <a:rPr lang="en-GB" sz="1200" dirty="0">
                <a:effectLst/>
                <a:latin typeface="Cambria" panose="02040503050406030204" pitchFamily="18" charset="0"/>
                <a:ea typeface="Cambria" panose="02040503050406030204" pitchFamily="18" charset="0"/>
              </a:rPr>
              <a:t>S. </a:t>
            </a:r>
            <a:r>
              <a:rPr lang="en-GB" sz="1200" dirty="0" err="1">
                <a:effectLst/>
                <a:latin typeface="Cambria" panose="02040503050406030204" pitchFamily="18" charset="0"/>
                <a:ea typeface="Cambria" panose="02040503050406030204" pitchFamily="18" charset="0"/>
              </a:rPr>
              <a:t>Jonsell</a:t>
            </a:r>
            <a:r>
              <a:rPr lang="en-GB" sz="1200" dirty="0">
                <a:effectLst/>
                <a:latin typeface="Cambria" panose="02040503050406030204" pitchFamily="18" charset="0"/>
                <a:ea typeface="Cambria" panose="02040503050406030204" pitchFamily="18" charset="0"/>
              </a:rPr>
              <a:t> and M. Charlton,  </a:t>
            </a:r>
            <a:r>
              <a:rPr lang="en-GB" sz="1200" i="1" dirty="0">
                <a:effectLst/>
                <a:latin typeface="Cambria" panose="02040503050406030204" pitchFamily="18" charset="0"/>
                <a:ea typeface="Cambria" panose="02040503050406030204" pitchFamily="18" charset="0"/>
              </a:rPr>
              <a:t>Formation of Antihydrogen Beams from Positron–Antiproton Interactions</a:t>
            </a:r>
            <a:r>
              <a:rPr lang="en-GB" sz="1200" dirty="0">
                <a:effectLst/>
                <a:latin typeface="Cambria" panose="02040503050406030204" pitchFamily="18" charset="0"/>
                <a:ea typeface="Cambria" panose="02040503050406030204" pitchFamily="18" charset="0"/>
              </a:rPr>
              <a:t>, New J. Phys. 2019</a:t>
            </a:r>
          </a:p>
        </p:txBody>
      </p:sp>
      <p:pic>
        <p:nvPicPr>
          <p:cNvPr id="21" name="Immagine 20">
            <a:extLst>
              <a:ext uri="{FF2B5EF4-FFF2-40B4-BE49-F238E27FC236}">
                <a16:creationId xmlns:a16="http://schemas.microsoft.com/office/drawing/2014/main" id="{2D99801D-2103-B01E-7C26-589747166017}"/>
              </a:ext>
            </a:extLst>
          </p:cNvPr>
          <p:cNvPicPr>
            <a:picLocks noChangeAspect="1"/>
          </p:cNvPicPr>
          <p:nvPr/>
        </p:nvPicPr>
        <p:blipFill>
          <a:blip r:embed="rId2"/>
          <a:stretch>
            <a:fillRect/>
          </a:stretch>
        </p:blipFill>
        <p:spPr>
          <a:xfrm>
            <a:off x="6945655" y="1214598"/>
            <a:ext cx="4773381" cy="2897723"/>
          </a:xfrm>
          <a:prstGeom prst="rect">
            <a:avLst/>
          </a:prstGeom>
        </p:spPr>
      </p:pic>
      <p:sp>
        <p:nvSpPr>
          <p:cNvPr id="5" name="Segnaposto piè di pagina 4">
            <a:extLst>
              <a:ext uri="{FF2B5EF4-FFF2-40B4-BE49-F238E27FC236}">
                <a16:creationId xmlns:a16="http://schemas.microsoft.com/office/drawing/2014/main" id="{828E620D-C868-1053-C17C-523E653E6E41}"/>
              </a:ext>
            </a:extLst>
          </p:cNvPr>
          <p:cNvSpPr>
            <a:spLocks noGrp="1"/>
          </p:cNvSpPr>
          <p:nvPr>
            <p:ph type="ftr" sz="quarter" idx="11"/>
          </p:nvPr>
        </p:nvSpPr>
        <p:spPr/>
        <p:txBody>
          <a:bodyPr/>
          <a:lstStyle/>
          <a:p>
            <a:r>
              <a:rPr lang="en-US"/>
              <a:t>ASACUSA/LEA  9/6/2025 CdS-PV</a:t>
            </a:r>
          </a:p>
        </p:txBody>
      </p:sp>
      <p:sp>
        <p:nvSpPr>
          <p:cNvPr id="12" name="Segnaposto numero diapositiva 11">
            <a:extLst>
              <a:ext uri="{FF2B5EF4-FFF2-40B4-BE49-F238E27FC236}">
                <a16:creationId xmlns:a16="http://schemas.microsoft.com/office/drawing/2014/main" id="{5306E078-EEBA-C48D-0B42-450EC1A92367}"/>
              </a:ext>
            </a:extLst>
          </p:cNvPr>
          <p:cNvSpPr>
            <a:spLocks noGrp="1"/>
          </p:cNvSpPr>
          <p:nvPr>
            <p:ph type="sldNum" sz="quarter" idx="12"/>
          </p:nvPr>
        </p:nvSpPr>
        <p:spPr/>
        <p:txBody>
          <a:bodyPr/>
          <a:lstStyle/>
          <a:p>
            <a:fld id="{C0698707-DCA1-46C3-B2A5-90271B1D9D7E}" type="slidenum">
              <a:rPr lang="en-US" smtClean="0"/>
              <a:t>49</a:t>
            </a:fld>
            <a:endParaRPr lang="en-US"/>
          </a:p>
        </p:txBody>
      </p:sp>
      <p:sp>
        <p:nvSpPr>
          <p:cNvPr id="13" name="CasellaDiTesto 12">
            <a:extLst>
              <a:ext uri="{FF2B5EF4-FFF2-40B4-BE49-F238E27FC236}">
                <a16:creationId xmlns:a16="http://schemas.microsoft.com/office/drawing/2014/main" id="{53A0D3F6-B9AF-F197-D0FB-DAD712AC3271}"/>
              </a:ext>
            </a:extLst>
          </p:cNvPr>
          <p:cNvSpPr txBox="1"/>
          <p:nvPr/>
        </p:nvSpPr>
        <p:spPr>
          <a:xfrm>
            <a:off x="3365925" y="116521"/>
            <a:ext cx="5902578" cy="584775"/>
          </a:xfrm>
          <a:prstGeom prst="rect">
            <a:avLst/>
          </a:prstGeom>
          <a:noFill/>
        </p:spPr>
        <p:txBody>
          <a:bodyPr wrap="none" rtlCol="0">
            <a:spAutoFit/>
          </a:bodyPr>
          <a:lstStyle/>
          <a:p>
            <a:r>
              <a:rPr lang="en-US" sz="3200" b="1" dirty="0"/>
              <a:t>ANTIHYDROGEN PLANS FOR 2025</a:t>
            </a:r>
            <a:endParaRPr lang="en-US" sz="3200" dirty="0"/>
          </a:p>
        </p:txBody>
      </p:sp>
      <p:sp>
        <p:nvSpPr>
          <p:cNvPr id="15" name="CasellaDiTesto 14">
            <a:extLst>
              <a:ext uri="{FF2B5EF4-FFF2-40B4-BE49-F238E27FC236}">
                <a16:creationId xmlns:a16="http://schemas.microsoft.com/office/drawing/2014/main" id="{478D6A1A-B021-D89B-ECB9-F4E82503AD30}"/>
              </a:ext>
            </a:extLst>
          </p:cNvPr>
          <p:cNvSpPr txBox="1"/>
          <p:nvPr/>
        </p:nvSpPr>
        <p:spPr>
          <a:xfrm>
            <a:off x="472964" y="1570787"/>
            <a:ext cx="6663559" cy="2308324"/>
          </a:xfrm>
          <a:prstGeom prst="rect">
            <a:avLst/>
          </a:prstGeom>
          <a:noFill/>
        </p:spPr>
        <p:txBody>
          <a:bodyPr wrap="square">
            <a:spAutoFit/>
          </a:bodyPr>
          <a:lstStyle/>
          <a:p>
            <a:pPr marL="285750" indent="-285750">
              <a:buFont typeface="Arial" panose="020B0604020202020204" pitchFamily="34" charset="0"/>
              <a:buChar char="•"/>
            </a:pPr>
            <a:r>
              <a:rPr lang="en-US" dirty="0"/>
              <a:t>Full spectroscopy beamline will be installed and used</a:t>
            </a:r>
          </a:p>
          <a:p>
            <a:endParaRPr lang="en-US" dirty="0"/>
          </a:p>
          <a:p>
            <a:pPr marL="285750" indent="-285750">
              <a:buFont typeface="Arial" panose="020B0604020202020204" pitchFamily="34" charset="0"/>
              <a:buChar char="•"/>
            </a:pPr>
            <a:r>
              <a:rPr lang="en-US" b="1" dirty="0"/>
              <a:t>Plasma studies</a:t>
            </a:r>
            <a:r>
              <a:rPr lang="en-US" dirty="0"/>
              <a:t>:</a:t>
            </a:r>
          </a:p>
          <a:p>
            <a:r>
              <a:rPr lang="en-US" dirty="0"/>
              <a:t>     - </a:t>
            </a:r>
            <a:r>
              <a:rPr lang="en-US" dirty="0" err="1"/>
              <a:t>Maximise</a:t>
            </a:r>
            <a:r>
              <a:rPr lang="en-US" dirty="0"/>
              <a:t> the </a:t>
            </a:r>
            <a:r>
              <a:rPr lang="en-US" dirty="0" err="1"/>
              <a:t>Hbar</a:t>
            </a:r>
            <a:r>
              <a:rPr lang="en-US" dirty="0"/>
              <a:t> transmitted though cavity and </a:t>
            </a:r>
            <a:r>
              <a:rPr lang="en-US" dirty="0" err="1"/>
              <a:t>sextupole</a:t>
            </a:r>
            <a:r>
              <a:rPr lang="en-US" dirty="0"/>
              <a:t> </a:t>
            </a:r>
          </a:p>
          <a:p>
            <a:r>
              <a:rPr lang="en-US" dirty="0"/>
              <a:t>     - Attempt beam scheme using antiproton reservoir to generate</a:t>
            </a:r>
          </a:p>
          <a:p>
            <a:r>
              <a:rPr lang="en-US" dirty="0"/>
              <a:t>       short (100 </a:t>
            </a:r>
            <a:r>
              <a:rPr lang="en-US" dirty="0" err="1">
                <a:latin typeface="Symbol" panose="05050102010706020507" pitchFamily="18" charset="2"/>
              </a:rPr>
              <a:t>m</a:t>
            </a:r>
            <a:r>
              <a:rPr lang="en-US" dirty="0" err="1"/>
              <a:t>s</a:t>
            </a:r>
            <a:r>
              <a:rPr lang="en-US" dirty="0"/>
              <a:t>) pulses</a:t>
            </a:r>
          </a:p>
          <a:p>
            <a:endParaRPr lang="en-US" dirty="0"/>
          </a:p>
          <a:p>
            <a:pPr marL="285750" indent="-285750">
              <a:buFont typeface="Arial" panose="020B0604020202020204" pitchFamily="34" charset="0"/>
              <a:buChar char="•"/>
            </a:pPr>
            <a:r>
              <a:rPr lang="en-US" b="1" dirty="0"/>
              <a:t>First attempt at antihydrogen microwave interaction</a:t>
            </a:r>
          </a:p>
        </p:txBody>
      </p:sp>
    </p:spTree>
    <p:extLst>
      <p:ext uri="{BB962C8B-B14F-4D97-AF65-F5344CB8AC3E}">
        <p14:creationId xmlns:p14="http://schemas.microsoft.com/office/powerpoint/2010/main" val="691175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B2FB6-4ED0-6276-2953-6CCFAF6AE31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93818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08C9081-2C5B-03C0-A775-2498E94FFC1B}"/>
              </a:ext>
            </a:extLst>
          </p:cNvPr>
          <p:cNvSpPr txBox="1"/>
          <p:nvPr/>
        </p:nvSpPr>
        <p:spPr>
          <a:xfrm>
            <a:off x="3641662" y="51238"/>
            <a:ext cx="5108001" cy="584775"/>
          </a:xfrm>
          <a:prstGeom prst="rect">
            <a:avLst/>
          </a:prstGeom>
          <a:noFill/>
        </p:spPr>
        <p:txBody>
          <a:bodyPr wrap="none" rtlCol="0">
            <a:spAutoFit/>
          </a:bodyPr>
          <a:lstStyle/>
          <a:p>
            <a:r>
              <a:rPr lang="it-IT" sz="3200" dirty="0"/>
              <a:t>2024 MILESTONES - ASACUSA</a:t>
            </a:r>
            <a:endParaRPr lang="en-US" sz="3200" dirty="0"/>
          </a:p>
        </p:txBody>
      </p:sp>
      <p:sp>
        <p:nvSpPr>
          <p:cNvPr id="6" name="CasellaDiTesto 5">
            <a:extLst>
              <a:ext uri="{FF2B5EF4-FFF2-40B4-BE49-F238E27FC236}">
                <a16:creationId xmlns:a16="http://schemas.microsoft.com/office/drawing/2014/main" id="{B4865BAB-6D58-383F-6292-1A2B7F7968E7}"/>
              </a:ext>
            </a:extLst>
          </p:cNvPr>
          <p:cNvSpPr txBox="1"/>
          <p:nvPr/>
        </p:nvSpPr>
        <p:spPr>
          <a:xfrm>
            <a:off x="10813417" y="1575214"/>
            <a:ext cx="1080766" cy="369332"/>
          </a:xfrm>
          <a:prstGeom prst="rect">
            <a:avLst/>
          </a:prstGeom>
          <a:noFill/>
        </p:spPr>
        <p:txBody>
          <a:bodyPr wrap="square" rtlCol="0">
            <a:spAutoFit/>
          </a:bodyPr>
          <a:lstStyle/>
          <a:p>
            <a:r>
              <a:rPr lang="it-IT" dirty="0"/>
              <a:t>100%</a:t>
            </a:r>
            <a:endParaRPr lang="en-US" dirty="0"/>
          </a:p>
        </p:txBody>
      </p:sp>
      <p:sp>
        <p:nvSpPr>
          <p:cNvPr id="8" name="CasellaDiTesto 7">
            <a:extLst>
              <a:ext uri="{FF2B5EF4-FFF2-40B4-BE49-F238E27FC236}">
                <a16:creationId xmlns:a16="http://schemas.microsoft.com/office/drawing/2014/main" id="{B4865BAB-6D58-383F-6292-1A2B7F7968E7}"/>
              </a:ext>
            </a:extLst>
          </p:cNvPr>
          <p:cNvSpPr txBox="1"/>
          <p:nvPr/>
        </p:nvSpPr>
        <p:spPr>
          <a:xfrm>
            <a:off x="10793468" y="796647"/>
            <a:ext cx="1080766" cy="369332"/>
          </a:xfrm>
          <a:prstGeom prst="rect">
            <a:avLst/>
          </a:prstGeom>
          <a:noFill/>
        </p:spPr>
        <p:txBody>
          <a:bodyPr wrap="square" rtlCol="0">
            <a:spAutoFit/>
          </a:bodyPr>
          <a:lstStyle/>
          <a:p>
            <a:r>
              <a:rPr lang="it-IT" dirty="0"/>
              <a:t>100%</a:t>
            </a:r>
            <a:endParaRPr lang="en-US" dirty="0"/>
          </a:p>
        </p:txBody>
      </p:sp>
      <p:sp>
        <p:nvSpPr>
          <p:cNvPr id="9" name="CasellaDiTesto 8">
            <a:extLst>
              <a:ext uri="{FF2B5EF4-FFF2-40B4-BE49-F238E27FC236}">
                <a16:creationId xmlns:a16="http://schemas.microsoft.com/office/drawing/2014/main" id="{7636F5E5-AE62-9C77-C37B-357796FE8B39}"/>
              </a:ext>
            </a:extLst>
          </p:cNvPr>
          <p:cNvSpPr txBox="1"/>
          <p:nvPr/>
        </p:nvSpPr>
        <p:spPr>
          <a:xfrm>
            <a:off x="569654" y="2900715"/>
            <a:ext cx="3867213" cy="461665"/>
          </a:xfrm>
          <a:prstGeom prst="rect">
            <a:avLst/>
          </a:prstGeom>
          <a:noFill/>
        </p:spPr>
        <p:txBody>
          <a:bodyPr wrap="none" rtlCol="0">
            <a:spAutoFit/>
          </a:bodyPr>
          <a:lstStyle/>
          <a:p>
            <a:r>
              <a:rPr lang="it-IT" sz="2400" dirty="0"/>
              <a:t>2025 MILESTONES - ASACUSA</a:t>
            </a:r>
            <a:endParaRPr lang="en-US" sz="2400" dirty="0"/>
          </a:p>
        </p:txBody>
      </p:sp>
      <p:sp>
        <p:nvSpPr>
          <p:cNvPr id="10" name="CasellaDiTesto 9">
            <a:extLst>
              <a:ext uri="{FF2B5EF4-FFF2-40B4-BE49-F238E27FC236}">
                <a16:creationId xmlns:a16="http://schemas.microsoft.com/office/drawing/2014/main" id="{56C045E3-530D-B3FB-519E-609704188EC1}"/>
              </a:ext>
            </a:extLst>
          </p:cNvPr>
          <p:cNvSpPr txBox="1"/>
          <p:nvPr/>
        </p:nvSpPr>
        <p:spPr>
          <a:xfrm>
            <a:off x="569654" y="3518887"/>
            <a:ext cx="9943570" cy="369332"/>
          </a:xfrm>
          <a:prstGeom prst="rect">
            <a:avLst/>
          </a:prstGeom>
          <a:noFill/>
        </p:spPr>
        <p:txBody>
          <a:bodyPr wrap="square">
            <a:spAutoFit/>
          </a:bodyPr>
          <a:lstStyle/>
          <a:p>
            <a:pPr algn="l"/>
            <a:r>
              <a:rPr lang="en-US" b="0" i="0" u="none" strike="noStrike" baseline="0" dirty="0"/>
              <a:t>31 </a:t>
            </a:r>
            <a:r>
              <a:rPr lang="en-US" b="0" i="0" u="none" strike="noStrike" baseline="0" dirty="0" err="1"/>
              <a:t>dic</a:t>
            </a:r>
            <a:r>
              <a:rPr lang="en-US" b="0" i="0" u="none" strike="noStrike" baseline="0" dirty="0"/>
              <a:t> 2025	</a:t>
            </a:r>
            <a:r>
              <a:rPr lang="it-IT" b="0" i="0" dirty="0">
                <a:solidFill>
                  <a:srgbClr val="495057"/>
                </a:solidFill>
                <a:effectLst/>
                <a:latin typeface="Lato" panose="020F0502020204030203" pitchFamily="34" charset="0"/>
              </a:rPr>
              <a:t>ASACUSA: Test nuove tecniche di formazione di fascio di anti-idrogeno</a:t>
            </a:r>
            <a:endParaRPr lang="it-IT" sz="1800" i="0" u="none" strike="noStrike" baseline="0" dirty="0">
              <a:solidFill>
                <a:srgbClr val="444444"/>
              </a:solidFill>
            </a:endParaRPr>
          </a:p>
        </p:txBody>
      </p:sp>
      <p:sp>
        <p:nvSpPr>
          <p:cNvPr id="11" name="CasellaDiTesto 10">
            <a:extLst>
              <a:ext uri="{FF2B5EF4-FFF2-40B4-BE49-F238E27FC236}">
                <a16:creationId xmlns:a16="http://schemas.microsoft.com/office/drawing/2014/main" id="{263C06F9-6F37-B511-B6F8-59997416A302}"/>
              </a:ext>
            </a:extLst>
          </p:cNvPr>
          <p:cNvSpPr txBox="1"/>
          <p:nvPr/>
        </p:nvSpPr>
        <p:spPr>
          <a:xfrm>
            <a:off x="631111" y="1515832"/>
            <a:ext cx="10702740" cy="646331"/>
          </a:xfrm>
          <a:prstGeom prst="rect">
            <a:avLst/>
          </a:prstGeom>
          <a:noFill/>
        </p:spPr>
        <p:txBody>
          <a:bodyPr wrap="square">
            <a:spAutoFit/>
          </a:bodyPr>
          <a:lstStyle/>
          <a:p>
            <a:pPr algn="l"/>
            <a:r>
              <a:rPr lang="en-US" b="0" i="0" u="none" strike="noStrike" baseline="0" dirty="0"/>
              <a:t>31 </a:t>
            </a:r>
            <a:r>
              <a:rPr lang="en-US" b="0" i="0" u="none" strike="noStrike" baseline="0" dirty="0" err="1"/>
              <a:t>dic</a:t>
            </a:r>
            <a:r>
              <a:rPr lang="en-US" b="0" i="0" u="none" strike="noStrike" baseline="0" dirty="0"/>
              <a:t> 2024	</a:t>
            </a:r>
            <a:r>
              <a:rPr lang="it-IT" b="0" i="0" u="none" strike="noStrike" baseline="0" dirty="0"/>
              <a:t>ASACUSA: </a:t>
            </a:r>
            <a:r>
              <a:rPr lang="it-IT" sz="1800" i="0" u="none" strike="noStrike" baseline="0" dirty="0">
                <a:solidFill>
                  <a:srgbClr val="444444"/>
                </a:solidFill>
              </a:rPr>
              <a:t>Test nuova linea di fascio secondaria per misure molteplicità dei prodotti di</a:t>
            </a:r>
          </a:p>
          <a:p>
            <a:pPr algn="l"/>
            <a:r>
              <a:rPr lang="it-IT" dirty="0">
                <a:solidFill>
                  <a:srgbClr val="444444"/>
                </a:solidFill>
              </a:rPr>
              <a:t>                                  </a:t>
            </a:r>
            <a:r>
              <a:rPr lang="it-IT" sz="1800" i="0" u="none" strike="noStrike" baseline="0" dirty="0">
                <a:solidFill>
                  <a:srgbClr val="444444"/>
                </a:solidFill>
              </a:rPr>
              <a:t> annichilazioni a riposo di antiprotoni</a:t>
            </a:r>
          </a:p>
        </p:txBody>
      </p:sp>
      <p:sp>
        <p:nvSpPr>
          <p:cNvPr id="7" name="Segnaposto piè di pagina 6"/>
          <p:cNvSpPr>
            <a:spLocks noGrp="1"/>
          </p:cNvSpPr>
          <p:nvPr>
            <p:ph type="ftr" sz="quarter" idx="11"/>
          </p:nvPr>
        </p:nvSpPr>
        <p:spPr/>
        <p:txBody>
          <a:bodyPr/>
          <a:lstStyle/>
          <a:p>
            <a:r>
              <a:rPr lang="en-US"/>
              <a:t>ASACUSA/LEA  9/6/2025 CdS-PV</a:t>
            </a:r>
          </a:p>
        </p:txBody>
      </p:sp>
      <p:sp>
        <p:nvSpPr>
          <p:cNvPr id="12" name="Segnaposto numero diapositiva 11"/>
          <p:cNvSpPr>
            <a:spLocks noGrp="1"/>
          </p:cNvSpPr>
          <p:nvPr>
            <p:ph type="sldNum" sz="quarter" idx="12"/>
          </p:nvPr>
        </p:nvSpPr>
        <p:spPr/>
        <p:txBody>
          <a:bodyPr/>
          <a:lstStyle/>
          <a:p>
            <a:fld id="{C0698707-DCA1-46C3-B2A5-90271B1D9D7E}" type="slidenum">
              <a:rPr lang="en-US" smtClean="0"/>
              <a:t>50</a:t>
            </a:fld>
            <a:endParaRPr lang="en-US"/>
          </a:p>
        </p:txBody>
      </p:sp>
      <p:sp>
        <p:nvSpPr>
          <p:cNvPr id="13" name="CasellaDiTesto 12">
            <a:extLst>
              <a:ext uri="{FF2B5EF4-FFF2-40B4-BE49-F238E27FC236}">
                <a16:creationId xmlns:a16="http://schemas.microsoft.com/office/drawing/2014/main" id="{21B70D95-19DE-645C-49FD-D54290AE21EE}"/>
              </a:ext>
            </a:extLst>
          </p:cNvPr>
          <p:cNvSpPr txBox="1"/>
          <p:nvPr/>
        </p:nvSpPr>
        <p:spPr>
          <a:xfrm>
            <a:off x="569654" y="736163"/>
            <a:ext cx="9943570" cy="369332"/>
          </a:xfrm>
          <a:prstGeom prst="rect">
            <a:avLst/>
          </a:prstGeom>
          <a:noFill/>
        </p:spPr>
        <p:txBody>
          <a:bodyPr wrap="square">
            <a:spAutoFit/>
          </a:bodyPr>
          <a:lstStyle/>
          <a:p>
            <a:pPr algn="l"/>
            <a:r>
              <a:rPr lang="en-US" b="0" i="0" u="none" strike="noStrike" baseline="0" dirty="0"/>
              <a:t>31 </a:t>
            </a:r>
            <a:r>
              <a:rPr lang="en-US" b="0" i="0" u="none" strike="noStrike" baseline="0" dirty="0" err="1"/>
              <a:t>dic</a:t>
            </a:r>
            <a:r>
              <a:rPr lang="en-US" b="0" i="0" u="none" strike="noStrike" baseline="0" dirty="0"/>
              <a:t> 2024	ASACUSA: </a:t>
            </a:r>
            <a:r>
              <a:rPr lang="it-IT" sz="1800" i="0" u="none" strike="noStrike" baseline="0" dirty="0">
                <a:solidFill>
                  <a:srgbClr val="444444"/>
                </a:solidFill>
              </a:rPr>
              <a:t>Finalizzazione apparato per misure di spettroscopia dell’anti-idrogeno</a:t>
            </a:r>
          </a:p>
        </p:txBody>
      </p:sp>
      <p:sp>
        <p:nvSpPr>
          <p:cNvPr id="3" name="CasellaDiTesto 2">
            <a:extLst>
              <a:ext uri="{FF2B5EF4-FFF2-40B4-BE49-F238E27FC236}">
                <a16:creationId xmlns:a16="http://schemas.microsoft.com/office/drawing/2014/main" id="{CF385699-727E-305F-0B96-476CBC6C9566}"/>
              </a:ext>
            </a:extLst>
          </p:cNvPr>
          <p:cNvSpPr txBox="1"/>
          <p:nvPr/>
        </p:nvSpPr>
        <p:spPr>
          <a:xfrm>
            <a:off x="4250168" y="4042447"/>
            <a:ext cx="4046813" cy="369332"/>
          </a:xfrm>
          <a:prstGeom prst="rect">
            <a:avLst/>
          </a:prstGeom>
          <a:noFill/>
        </p:spPr>
        <p:txBody>
          <a:bodyPr wrap="none" rtlCol="0">
            <a:spAutoFit/>
          </a:bodyPr>
          <a:lstStyle/>
          <a:p>
            <a:r>
              <a:rPr lang="it-IT" i="1" dirty="0"/>
              <a:t>La presa dati 2025 è cominciata da poco. </a:t>
            </a:r>
            <a:endParaRPr lang="en-US" i="1" dirty="0"/>
          </a:p>
        </p:txBody>
      </p:sp>
      <p:sp>
        <p:nvSpPr>
          <p:cNvPr id="14" name="CasellaDiTesto 13">
            <a:extLst>
              <a:ext uri="{FF2B5EF4-FFF2-40B4-BE49-F238E27FC236}">
                <a16:creationId xmlns:a16="http://schemas.microsoft.com/office/drawing/2014/main" id="{E8A334D9-9E57-220F-F877-792CDAC69206}"/>
              </a:ext>
            </a:extLst>
          </p:cNvPr>
          <p:cNvSpPr txBox="1"/>
          <p:nvPr/>
        </p:nvSpPr>
        <p:spPr>
          <a:xfrm>
            <a:off x="569654" y="4972934"/>
            <a:ext cx="9711559" cy="369332"/>
          </a:xfrm>
          <a:prstGeom prst="rect">
            <a:avLst/>
          </a:prstGeom>
          <a:noFill/>
        </p:spPr>
        <p:txBody>
          <a:bodyPr wrap="square">
            <a:spAutoFit/>
          </a:bodyPr>
          <a:lstStyle/>
          <a:p>
            <a:r>
              <a:rPr lang="en-US" b="0" i="0" u="none" strike="noStrike" baseline="0" dirty="0"/>
              <a:t>31 </a:t>
            </a:r>
            <a:r>
              <a:rPr lang="en-US" b="0" i="0" u="none" strike="noStrike" baseline="0" dirty="0" err="1"/>
              <a:t>dic</a:t>
            </a:r>
            <a:r>
              <a:rPr lang="en-US" b="0" i="0" u="none" strike="noStrike" baseline="0" dirty="0"/>
              <a:t> 2025 	</a:t>
            </a:r>
            <a:r>
              <a:rPr lang="it-IT" b="0" i="0" dirty="0">
                <a:solidFill>
                  <a:srgbClr val="495057"/>
                </a:solidFill>
                <a:effectLst/>
                <a:latin typeface="Lato" panose="020F0502020204030203" pitchFamily="34" charset="0"/>
              </a:rPr>
              <a:t>ASACUSA: Test di prime misure di fisica con nuova linea di fascio secondaria</a:t>
            </a:r>
            <a:endParaRPr lang="en-US" dirty="0"/>
          </a:p>
        </p:txBody>
      </p:sp>
    </p:spTree>
    <p:extLst>
      <p:ext uri="{BB962C8B-B14F-4D97-AF65-F5344CB8AC3E}">
        <p14:creationId xmlns:p14="http://schemas.microsoft.com/office/powerpoint/2010/main" val="39979628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53E95-8D80-C30C-53B4-BDA808675B7E}"/>
            </a:ext>
          </a:extLst>
        </p:cNvPr>
        <p:cNvGrpSpPr/>
        <p:nvPr/>
      </p:nvGrpSpPr>
      <p:grpSpPr>
        <a:xfrm>
          <a:off x="0" y="0"/>
          <a:ext cx="0" cy="0"/>
          <a:chOff x="0" y="0"/>
          <a:chExt cx="0" cy="0"/>
        </a:xfrm>
      </p:grpSpPr>
      <p:sp>
        <p:nvSpPr>
          <p:cNvPr id="7" name="CasellaDiTesto 6">
            <a:extLst>
              <a:ext uri="{FF2B5EF4-FFF2-40B4-BE49-F238E27FC236}">
                <a16:creationId xmlns:a16="http://schemas.microsoft.com/office/drawing/2014/main" id="{FA4EDB09-7FF1-8AC7-56B1-3A5E05014D31}"/>
              </a:ext>
            </a:extLst>
          </p:cNvPr>
          <p:cNvSpPr txBox="1"/>
          <p:nvPr/>
        </p:nvSpPr>
        <p:spPr>
          <a:xfrm>
            <a:off x="3641661" y="51238"/>
            <a:ext cx="6286109" cy="584775"/>
          </a:xfrm>
          <a:prstGeom prst="rect">
            <a:avLst/>
          </a:prstGeom>
          <a:noFill/>
        </p:spPr>
        <p:txBody>
          <a:bodyPr wrap="square" rtlCol="0">
            <a:spAutoFit/>
          </a:bodyPr>
          <a:lstStyle/>
          <a:p>
            <a:r>
              <a:rPr lang="it-IT" sz="3200" dirty="0"/>
              <a:t>Pubblicazioni – ASACUSA  </a:t>
            </a:r>
            <a:r>
              <a:rPr lang="it-IT" sz="2400" dirty="0"/>
              <a:t>2024-25</a:t>
            </a:r>
            <a:endParaRPr lang="en-US" sz="3200" dirty="0"/>
          </a:p>
        </p:txBody>
      </p:sp>
      <p:sp>
        <p:nvSpPr>
          <p:cNvPr id="8" name="Segnaposto piè di pagina 7">
            <a:extLst>
              <a:ext uri="{FF2B5EF4-FFF2-40B4-BE49-F238E27FC236}">
                <a16:creationId xmlns:a16="http://schemas.microsoft.com/office/drawing/2014/main" id="{3B284A8B-2ECB-0C97-1A95-7B4E6DF2FDAD}"/>
              </a:ext>
            </a:extLst>
          </p:cNvPr>
          <p:cNvSpPr>
            <a:spLocks noGrp="1"/>
          </p:cNvSpPr>
          <p:nvPr>
            <p:ph type="ftr" sz="quarter" idx="11"/>
          </p:nvPr>
        </p:nvSpPr>
        <p:spPr/>
        <p:txBody>
          <a:bodyPr/>
          <a:lstStyle/>
          <a:p>
            <a:r>
              <a:rPr lang="en-US"/>
              <a:t>ASACUSA/LEA  9/6/2025 CdS-PV</a:t>
            </a:r>
          </a:p>
        </p:txBody>
      </p:sp>
      <p:sp>
        <p:nvSpPr>
          <p:cNvPr id="9" name="Segnaposto numero diapositiva 8">
            <a:extLst>
              <a:ext uri="{FF2B5EF4-FFF2-40B4-BE49-F238E27FC236}">
                <a16:creationId xmlns:a16="http://schemas.microsoft.com/office/drawing/2014/main" id="{0C65502F-C207-13AC-38CD-CA6CFFDEEB57}"/>
              </a:ext>
            </a:extLst>
          </p:cNvPr>
          <p:cNvSpPr>
            <a:spLocks noGrp="1"/>
          </p:cNvSpPr>
          <p:nvPr>
            <p:ph type="sldNum" sz="quarter" idx="12"/>
          </p:nvPr>
        </p:nvSpPr>
        <p:spPr/>
        <p:txBody>
          <a:bodyPr/>
          <a:lstStyle/>
          <a:p>
            <a:fld id="{C0698707-DCA1-46C3-B2A5-90271B1D9D7E}" type="slidenum">
              <a:rPr lang="en-US" smtClean="0"/>
              <a:t>51</a:t>
            </a:fld>
            <a:endParaRPr lang="en-US"/>
          </a:p>
        </p:txBody>
      </p:sp>
      <p:sp>
        <p:nvSpPr>
          <p:cNvPr id="10" name="Google Shape;96;g35fddd2016b_0_0">
            <a:extLst>
              <a:ext uri="{FF2B5EF4-FFF2-40B4-BE49-F238E27FC236}">
                <a16:creationId xmlns:a16="http://schemas.microsoft.com/office/drawing/2014/main" id="{41A05145-2F63-B74C-4AEB-ABA42485C6CF}"/>
              </a:ext>
            </a:extLst>
          </p:cNvPr>
          <p:cNvSpPr txBox="1"/>
          <p:nvPr/>
        </p:nvSpPr>
        <p:spPr>
          <a:xfrm>
            <a:off x="179392" y="544253"/>
            <a:ext cx="12012608" cy="1101525"/>
          </a:xfrm>
          <a:prstGeom prst="rect">
            <a:avLst/>
          </a:prstGeom>
          <a:noFill/>
          <a:ln>
            <a:noFill/>
          </a:ln>
        </p:spPr>
        <p:txBody>
          <a:bodyPr spcFirstLastPara="1" wrap="square" lIns="91425" tIns="91425" rIns="91425" bIns="91425" anchor="t" anchorCtr="0">
            <a:noAutofit/>
          </a:bodyPr>
          <a:lstStyle/>
          <a:p>
            <a:pPr marL="457200" marR="0" lvl="0" indent="-311150" algn="l" rtl="0">
              <a:spcBef>
                <a:spcPts val="0"/>
              </a:spcBef>
              <a:spcAft>
                <a:spcPts val="0"/>
              </a:spcAft>
              <a:buSzPts val="1300"/>
              <a:buFont typeface="Calibri"/>
              <a:buChar char="●"/>
            </a:pPr>
            <a:r>
              <a:rPr lang="it" sz="1400" dirty="0">
                <a:latin typeface="Calibri"/>
                <a:ea typeface="Calibri"/>
                <a:cs typeface="Calibri"/>
                <a:sym typeface="Calibri"/>
              </a:rPr>
              <a:t>Amsler, C. et al., </a:t>
            </a:r>
            <a:r>
              <a:rPr lang="it" sz="1400" i="1" dirty="0">
                <a:latin typeface="Calibri"/>
                <a:ea typeface="Calibri"/>
                <a:cs typeface="Calibri"/>
                <a:sym typeface="Calibri"/>
              </a:rPr>
              <a:t>Injection and capture of antiprotons in a Penning-Malmberg trap using a drift tube accelerator and degrader foil</a:t>
            </a:r>
            <a:r>
              <a:rPr lang="it" sz="1400" dirty="0">
                <a:latin typeface="Calibri"/>
                <a:ea typeface="Calibri"/>
                <a:cs typeface="Calibri"/>
                <a:sym typeface="Calibri"/>
              </a:rPr>
              <a:t>, </a:t>
            </a:r>
            <a:r>
              <a:rPr lang="it" sz="1400" u="sng" dirty="0">
                <a:solidFill>
                  <a:schemeClr val="hlink"/>
                </a:solidFill>
                <a:latin typeface="Calibri"/>
                <a:ea typeface="Calibri"/>
                <a:cs typeface="Calibri"/>
                <a:sym typeface="Calibri"/>
                <a:hlinkClick r:id="rId3"/>
              </a:rPr>
              <a:t>NIM A 1065 (2024) 169529</a:t>
            </a:r>
            <a:endParaRPr sz="1400" dirty="0">
              <a:solidFill>
                <a:srgbClr val="000000"/>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Char char="●"/>
            </a:pPr>
            <a:r>
              <a:rPr lang="it" sz="1400" dirty="0">
                <a:solidFill>
                  <a:schemeClr val="dk1"/>
                </a:solidFill>
                <a:latin typeface="Calibri"/>
                <a:ea typeface="Calibri"/>
                <a:cs typeface="Calibri"/>
                <a:sym typeface="Calibri"/>
              </a:rPr>
              <a:t>Hunter E. D. et al. </a:t>
            </a:r>
            <a:r>
              <a:rPr lang="it" sz="1400" i="1" dirty="0">
                <a:solidFill>
                  <a:schemeClr val="dk1"/>
                </a:solidFill>
                <a:latin typeface="Calibri"/>
                <a:ea typeface="Calibri"/>
                <a:cs typeface="Calibri"/>
                <a:sym typeface="Calibri"/>
              </a:rPr>
              <a:t>Antihydrogen Yield, Binding Energy, and Beam Velocity</a:t>
            </a:r>
            <a:r>
              <a:rPr lang="it" sz="1400" dirty="0">
                <a:solidFill>
                  <a:schemeClr val="dk1"/>
                </a:solidFill>
                <a:latin typeface="Calibri"/>
                <a:ea typeface="Calibri"/>
                <a:cs typeface="Calibri"/>
                <a:sym typeface="Calibri"/>
              </a:rPr>
              <a:t>, in preparation (submission to PRL) </a:t>
            </a:r>
            <a:endParaRPr sz="1400" dirty="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Font typeface="Calibri"/>
              <a:buChar char="●"/>
            </a:pPr>
            <a:r>
              <a:rPr lang="it" sz="1400" dirty="0">
                <a:solidFill>
                  <a:schemeClr val="dk1"/>
                </a:solidFill>
                <a:latin typeface="Calibri"/>
                <a:ea typeface="Calibri"/>
                <a:cs typeface="Calibri"/>
                <a:sym typeface="Calibri"/>
              </a:rPr>
              <a:t>Hunter E. D. et al. </a:t>
            </a:r>
            <a:r>
              <a:rPr lang="it" sz="1400" i="1" dirty="0">
                <a:solidFill>
                  <a:schemeClr val="dk1"/>
                </a:solidFill>
                <a:latin typeface="Calibri"/>
                <a:ea typeface="Calibri"/>
                <a:cs typeface="Calibri"/>
                <a:sym typeface="Calibri"/>
              </a:rPr>
              <a:t>Antihydrogen production techniques</a:t>
            </a:r>
            <a:r>
              <a:rPr lang="it" sz="1400" dirty="0">
                <a:solidFill>
                  <a:schemeClr val="dk1"/>
                </a:solidFill>
                <a:latin typeface="Calibri"/>
                <a:ea typeface="Calibri"/>
                <a:cs typeface="Calibri"/>
                <a:sym typeface="Calibri"/>
              </a:rPr>
              <a:t>, in preparation (submission to PRC)  </a:t>
            </a:r>
            <a:endParaRPr sz="1400" dirty="0">
              <a:solidFill>
                <a:schemeClr val="dk1"/>
              </a:solidFill>
              <a:latin typeface="Calibri"/>
              <a:ea typeface="Calibri"/>
              <a:cs typeface="Calibri"/>
              <a:sym typeface="Calibri"/>
            </a:endParaRPr>
          </a:p>
          <a:p>
            <a:pPr marL="457200" marR="0" lvl="0" indent="-311150" algn="l" rtl="0">
              <a:spcBef>
                <a:spcPts val="0"/>
              </a:spcBef>
              <a:spcAft>
                <a:spcPts val="0"/>
              </a:spcAft>
              <a:buSzPts val="1300"/>
              <a:buFont typeface="Calibri"/>
              <a:buChar char="●"/>
            </a:pPr>
            <a:r>
              <a:rPr lang="it" sz="1400" dirty="0">
                <a:solidFill>
                  <a:srgbClr val="000000"/>
                </a:solidFill>
                <a:latin typeface="Calibri"/>
                <a:ea typeface="Calibri"/>
                <a:cs typeface="Calibri"/>
                <a:sym typeface="Calibri"/>
              </a:rPr>
              <a:t>Amsler, C. et al. </a:t>
            </a:r>
            <a:r>
              <a:rPr lang="it" sz="1400" dirty="0">
                <a:latin typeface="Calibri"/>
                <a:ea typeface="Calibri"/>
                <a:cs typeface="Calibri"/>
                <a:sym typeface="Calibri"/>
              </a:rPr>
              <a:t>Antiproton annihilation at rest in thin solid targets and comparison with Monte Carlo simulations, </a:t>
            </a:r>
            <a:r>
              <a:rPr lang="it" sz="1400" u="sng" dirty="0">
                <a:solidFill>
                  <a:schemeClr val="hlink"/>
                </a:solidFill>
                <a:latin typeface="Calibri"/>
                <a:ea typeface="Calibri"/>
                <a:cs typeface="Calibri"/>
                <a:sym typeface="Calibri"/>
                <a:hlinkClick r:id="rId4"/>
              </a:rPr>
              <a:t>EPJ A 60 225 (2024)</a:t>
            </a:r>
            <a:endParaRPr sz="1400" dirty="0">
              <a:solidFill>
                <a:srgbClr val="000000"/>
              </a:solidFill>
              <a:latin typeface="Calibri"/>
              <a:ea typeface="Calibri"/>
              <a:cs typeface="Calibri"/>
              <a:sym typeface="Calibri"/>
            </a:endParaRPr>
          </a:p>
        </p:txBody>
      </p:sp>
      <p:sp>
        <p:nvSpPr>
          <p:cNvPr id="11" name="Google Shape;97;g35fddd2016b_0_0">
            <a:extLst>
              <a:ext uri="{FF2B5EF4-FFF2-40B4-BE49-F238E27FC236}">
                <a16:creationId xmlns:a16="http://schemas.microsoft.com/office/drawing/2014/main" id="{41CC3CAB-3EFB-3B79-A1A6-019AC00E2088}"/>
              </a:ext>
            </a:extLst>
          </p:cNvPr>
          <p:cNvSpPr txBox="1"/>
          <p:nvPr/>
        </p:nvSpPr>
        <p:spPr>
          <a:xfrm>
            <a:off x="179392" y="1502575"/>
            <a:ext cx="11768100" cy="15414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it" sz="2000" dirty="0">
                <a:solidFill>
                  <a:srgbClr val="000000"/>
                </a:solidFill>
                <a:latin typeface="Calibri"/>
                <a:ea typeface="Calibri"/>
                <a:cs typeface="Calibri"/>
                <a:sym typeface="Calibri"/>
              </a:rPr>
              <a:t>Proceedings</a:t>
            </a:r>
            <a:endParaRPr sz="2000" dirty="0">
              <a:solidFill>
                <a:srgbClr val="000000"/>
              </a:solidFill>
              <a:latin typeface="Calibri"/>
              <a:ea typeface="Calibri"/>
              <a:cs typeface="Calibri"/>
              <a:sym typeface="Calibri"/>
            </a:endParaRPr>
          </a:p>
          <a:p>
            <a:pPr marL="457200" lvl="0" indent="-311150" algn="l" rtl="0">
              <a:spcBef>
                <a:spcPts val="0"/>
              </a:spcBef>
              <a:spcAft>
                <a:spcPts val="0"/>
              </a:spcAft>
              <a:buClr>
                <a:schemeClr val="dk1"/>
              </a:buClr>
              <a:buSzPts val="1300"/>
              <a:buChar char="●"/>
            </a:pPr>
            <a:r>
              <a:rPr lang="it" sz="1300" dirty="0">
                <a:solidFill>
                  <a:schemeClr val="dk1"/>
                </a:solidFill>
                <a:latin typeface="Calibri"/>
                <a:ea typeface="Calibri"/>
                <a:cs typeface="Calibri"/>
                <a:sym typeface="Calibri"/>
              </a:rPr>
              <a:t>Venturelli L. et al., </a:t>
            </a:r>
            <a:r>
              <a:rPr lang="it" sz="1300" i="1" dirty="0">
                <a:solidFill>
                  <a:schemeClr val="dk1"/>
                </a:solidFill>
                <a:latin typeface="Calibri"/>
                <a:ea typeface="Calibri"/>
                <a:cs typeface="Calibri"/>
                <a:sym typeface="Calibri"/>
              </a:rPr>
              <a:t>Pontecorvo Reactions, </a:t>
            </a:r>
            <a:r>
              <a:rPr lang="it" sz="1300" dirty="0">
                <a:solidFill>
                  <a:srgbClr val="222222"/>
                </a:solidFill>
                <a:latin typeface="Calibri"/>
                <a:ea typeface="Calibri"/>
                <a:cs typeface="Calibri"/>
                <a:sym typeface="Calibri"/>
              </a:rPr>
              <a:t> </a:t>
            </a:r>
            <a:r>
              <a:rPr lang="it" sz="1300" u="sng" dirty="0">
                <a:solidFill>
                  <a:schemeClr val="hlink"/>
                </a:solidFill>
                <a:latin typeface="Calibri"/>
                <a:ea typeface="Calibri"/>
                <a:cs typeface="Calibri"/>
                <a:sym typeface="Calibri"/>
                <a:hlinkClick r:id="rId5"/>
              </a:rPr>
              <a:t>PoS EXA-LEAP2024 002</a:t>
            </a:r>
            <a:endParaRPr sz="1300" i="1" dirty="0">
              <a:solidFill>
                <a:schemeClr val="dk1"/>
              </a:solidFill>
              <a:latin typeface="Calibri"/>
              <a:ea typeface="Calibri"/>
              <a:cs typeface="Calibri"/>
              <a:sym typeface="Calibri"/>
            </a:endParaRPr>
          </a:p>
          <a:p>
            <a:pPr marL="457200" lvl="0" indent="-311150" algn="l" rtl="0">
              <a:spcBef>
                <a:spcPts val="0"/>
              </a:spcBef>
              <a:spcAft>
                <a:spcPts val="0"/>
              </a:spcAft>
              <a:buClr>
                <a:schemeClr val="dk1"/>
              </a:buClr>
              <a:buSzPts val="1300"/>
              <a:buChar char="●"/>
            </a:pPr>
            <a:r>
              <a:rPr lang="it" sz="1300" dirty="0">
                <a:solidFill>
                  <a:schemeClr val="dk1"/>
                </a:solidFill>
                <a:latin typeface="Calibri"/>
                <a:ea typeface="Calibri"/>
                <a:cs typeface="Calibri"/>
                <a:sym typeface="Calibri"/>
              </a:rPr>
              <a:t>Mascagna V. et al., The scintillating bar detector of the ASACUSA experiment</a:t>
            </a:r>
            <a:r>
              <a:rPr lang="it" sz="1300" i="1" dirty="0">
                <a:solidFill>
                  <a:srgbClr val="222222"/>
                </a:solidFill>
                <a:latin typeface="Calibri"/>
                <a:ea typeface="Calibri"/>
                <a:cs typeface="Calibri"/>
                <a:sym typeface="Calibri"/>
              </a:rPr>
              <a:t>, </a:t>
            </a:r>
            <a:r>
              <a:rPr lang="it" sz="1300" dirty="0">
                <a:solidFill>
                  <a:srgbClr val="222222"/>
                </a:solidFill>
                <a:latin typeface="Calibri"/>
                <a:ea typeface="Calibri"/>
                <a:cs typeface="Calibri"/>
                <a:sym typeface="Calibri"/>
              </a:rPr>
              <a:t> </a:t>
            </a:r>
            <a:r>
              <a:rPr lang="it" sz="1300" u="sng" dirty="0">
                <a:solidFill>
                  <a:schemeClr val="hlink"/>
                </a:solidFill>
                <a:latin typeface="Calibri"/>
                <a:ea typeface="Calibri"/>
                <a:cs typeface="Calibri"/>
                <a:sym typeface="Calibri"/>
                <a:hlinkClick r:id="rId6"/>
              </a:rPr>
              <a:t>PoS EXA-LEAP2024 077</a:t>
            </a:r>
            <a:endParaRPr sz="1300" i="1" dirty="0">
              <a:solidFill>
                <a:srgbClr val="222222"/>
              </a:solidFill>
              <a:latin typeface="Calibri"/>
              <a:ea typeface="Calibri"/>
              <a:cs typeface="Calibri"/>
              <a:sym typeface="Calibri"/>
            </a:endParaRPr>
          </a:p>
          <a:p>
            <a:pPr marL="457200" lvl="0" indent="-311150" algn="l" rtl="0">
              <a:spcBef>
                <a:spcPts val="0"/>
              </a:spcBef>
              <a:spcAft>
                <a:spcPts val="0"/>
              </a:spcAft>
              <a:buClr>
                <a:srgbClr val="222222"/>
              </a:buClr>
              <a:buSzPts val="1300"/>
              <a:buFont typeface="Calibri"/>
              <a:buChar char="●"/>
            </a:pPr>
            <a:r>
              <a:rPr lang="it" sz="1300" dirty="0">
                <a:solidFill>
                  <a:srgbClr val="222222"/>
                </a:solidFill>
                <a:latin typeface="Calibri"/>
                <a:ea typeface="Calibri"/>
                <a:cs typeface="Calibri"/>
                <a:sym typeface="Calibri"/>
              </a:rPr>
              <a:t>Bianconi A. et al., Optical potential analysis of antiproton-nucleus data at low energy,  </a:t>
            </a:r>
            <a:r>
              <a:rPr lang="it" sz="1300" u="sng" dirty="0">
                <a:solidFill>
                  <a:schemeClr val="hlink"/>
                </a:solidFill>
                <a:latin typeface="Calibri"/>
                <a:ea typeface="Calibri"/>
                <a:cs typeface="Calibri"/>
                <a:sym typeface="Calibri"/>
                <a:hlinkClick r:id="rId7"/>
              </a:rPr>
              <a:t>PoS EXA-LEAP2024 080</a:t>
            </a:r>
            <a:endParaRPr sz="1300" dirty="0">
              <a:solidFill>
                <a:srgbClr val="222222"/>
              </a:solidFill>
              <a:latin typeface="Calibri"/>
              <a:ea typeface="Calibri"/>
              <a:cs typeface="Calibri"/>
              <a:sym typeface="Calibri"/>
            </a:endParaRPr>
          </a:p>
          <a:p>
            <a:pPr marL="457200" lvl="0" indent="-311150" algn="l" rtl="0">
              <a:spcBef>
                <a:spcPts val="0"/>
              </a:spcBef>
              <a:spcAft>
                <a:spcPts val="0"/>
              </a:spcAft>
              <a:buClr>
                <a:srgbClr val="222222"/>
              </a:buClr>
              <a:buSzPts val="1300"/>
              <a:buFont typeface="Calibri"/>
              <a:buChar char="●"/>
            </a:pPr>
            <a:r>
              <a:rPr lang="it" sz="1300" dirty="0">
                <a:solidFill>
                  <a:srgbClr val="222222"/>
                </a:solidFill>
                <a:latin typeface="Calibri"/>
                <a:ea typeface="Calibri"/>
                <a:cs typeface="Calibri"/>
                <a:sym typeface="Calibri"/>
              </a:rPr>
              <a:t>Kraxberger V. et al., Towards a Study of Low Energy Antiproton Annihilations on Nuclei, </a:t>
            </a:r>
            <a:r>
              <a:rPr lang="it" sz="1300" u="sng" dirty="0">
                <a:solidFill>
                  <a:schemeClr val="hlink"/>
                </a:solidFill>
                <a:latin typeface="Calibri"/>
                <a:ea typeface="Calibri"/>
                <a:cs typeface="Calibri"/>
                <a:sym typeface="Calibri"/>
                <a:hlinkClick r:id="rId8"/>
              </a:rPr>
              <a:t>PoS EXA-LEAP2024 104</a:t>
            </a:r>
            <a:endParaRPr sz="1300" dirty="0">
              <a:solidFill>
                <a:srgbClr val="222222"/>
              </a:solidFill>
              <a:latin typeface="Calibri"/>
              <a:ea typeface="Calibri"/>
              <a:cs typeface="Calibri"/>
              <a:sym typeface="Calibri"/>
            </a:endParaRPr>
          </a:p>
          <a:p>
            <a:pPr marL="457200" lvl="0" indent="-311150" algn="l" rtl="0">
              <a:spcBef>
                <a:spcPts val="0"/>
              </a:spcBef>
              <a:spcAft>
                <a:spcPts val="0"/>
              </a:spcAft>
              <a:buClr>
                <a:srgbClr val="222222"/>
              </a:buClr>
              <a:buSzPts val="1300"/>
              <a:buFont typeface="Calibri"/>
              <a:buChar char="●"/>
            </a:pPr>
            <a:r>
              <a:rPr lang="it" sz="1300" dirty="0">
                <a:solidFill>
                  <a:srgbClr val="222222"/>
                </a:solidFill>
                <a:latin typeface="Calibri"/>
                <a:ea typeface="Calibri"/>
                <a:cs typeface="Calibri"/>
                <a:sym typeface="Calibri"/>
              </a:rPr>
              <a:t>Hunter E. D. et al., Best Practices for the Manufacture of Antimatter Atoms, </a:t>
            </a:r>
            <a:r>
              <a:rPr lang="it" sz="1300" u="sng" dirty="0">
                <a:solidFill>
                  <a:schemeClr val="hlink"/>
                </a:solidFill>
                <a:latin typeface="Calibri"/>
                <a:ea typeface="Calibri"/>
                <a:cs typeface="Calibri"/>
                <a:sym typeface="Calibri"/>
                <a:hlinkClick r:id="rId9"/>
              </a:rPr>
              <a:t>PoS EXA-LEAP2024 021</a:t>
            </a:r>
            <a:endParaRPr sz="1300" dirty="0">
              <a:solidFill>
                <a:srgbClr val="000000"/>
              </a:solidFill>
              <a:latin typeface="Calibri"/>
              <a:ea typeface="Calibri"/>
              <a:cs typeface="Calibri"/>
              <a:sym typeface="Calibri"/>
            </a:endParaRPr>
          </a:p>
        </p:txBody>
      </p:sp>
      <p:sp>
        <p:nvSpPr>
          <p:cNvPr id="12" name="Google Shape;98;g35fddd2016b_0_0">
            <a:extLst>
              <a:ext uri="{FF2B5EF4-FFF2-40B4-BE49-F238E27FC236}">
                <a16:creationId xmlns:a16="http://schemas.microsoft.com/office/drawing/2014/main" id="{ADABB4CE-A4DA-BB4D-9B79-81DD6557B875}"/>
              </a:ext>
            </a:extLst>
          </p:cNvPr>
          <p:cNvSpPr txBox="1"/>
          <p:nvPr/>
        </p:nvSpPr>
        <p:spPr>
          <a:xfrm>
            <a:off x="211555" y="2813540"/>
            <a:ext cx="11768100" cy="13911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it" sz="2000" dirty="0">
                <a:solidFill>
                  <a:srgbClr val="000000"/>
                </a:solidFill>
                <a:latin typeface="Calibri"/>
                <a:ea typeface="Calibri"/>
                <a:cs typeface="Calibri"/>
                <a:sym typeface="Calibri"/>
              </a:rPr>
              <a:t>Conferences, Seminars</a:t>
            </a:r>
            <a:endParaRPr sz="2000" dirty="0">
              <a:solidFill>
                <a:srgbClr val="000000"/>
              </a:solidFill>
              <a:latin typeface="Calibri"/>
              <a:ea typeface="Calibri"/>
              <a:cs typeface="Calibri"/>
              <a:sym typeface="Calibri"/>
            </a:endParaRPr>
          </a:p>
          <a:p>
            <a:pPr marL="457200" lvl="0" indent="-311150" algn="l" rtl="0">
              <a:spcBef>
                <a:spcPts val="0"/>
              </a:spcBef>
              <a:spcAft>
                <a:spcPts val="0"/>
              </a:spcAft>
              <a:buClr>
                <a:srgbClr val="222222"/>
              </a:buClr>
              <a:buSzPts val="1300"/>
              <a:buFont typeface="Calibri"/>
              <a:buChar char="●"/>
            </a:pPr>
            <a:r>
              <a:rPr lang="it" sz="1300" dirty="0">
                <a:solidFill>
                  <a:srgbClr val="222222"/>
                </a:solidFill>
                <a:latin typeface="Calibri"/>
                <a:ea typeface="Calibri"/>
                <a:cs typeface="Calibri"/>
                <a:sym typeface="Calibri"/>
              </a:rPr>
              <a:t>Venturelli L., </a:t>
            </a:r>
            <a:r>
              <a:rPr lang="it" sz="1300" i="1" dirty="0">
                <a:solidFill>
                  <a:srgbClr val="222222"/>
                </a:solidFill>
                <a:latin typeface="Calibri"/>
                <a:ea typeface="Calibri"/>
                <a:cs typeface="Calibri"/>
                <a:sym typeface="Calibri"/>
              </a:rPr>
              <a:t>Experimental Investigation of Pontecorvo Reactions in ³He Using a Simplified Apparatus</a:t>
            </a:r>
            <a:r>
              <a:rPr lang="it" sz="1300" dirty="0">
                <a:solidFill>
                  <a:srgbClr val="222222"/>
                </a:solidFill>
                <a:latin typeface="Calibri"/>
                <a:ea typeface="Calibri"/>
                <a:cs typeface="Calibri"/>
                <a:sym typeface="Calibri"/>
              </a:rPr>
              <a:t>, FUPHY - VIENNA, 8-10 Apr 2024</a:t>
            </a:r>
            <a:endParaRPr sz="1300" dirty="0">
              <a:solidFill>
                <a:srgbClr val="222222"/>
              </a:solidFill>
              <a:latin typeface="Calibri"/>
              <a:ea typeface="Calibri"/>
              <a:cs typeface="Calibri"/>
              <a:sym typeface="Calibri"/>
            </a:endParaRPr>
          </a:p>
          <a:p>
            <a:pPr marL="457200" lvl="0" indent="-311150" algn="l" rtl="0">
              <a:spcBef>
                <a:spcPts val="0"/>
              </a:spcBef>
              <a:spcAft>
                <a:spcPts val="0"/>
              </a:spcAft>
              <a:buClr>
                <a:srgbClr val="222222"/>
              </a:buClr>
              <a:buSzPts val="1300"/>
              <a:buFont typeface="Calibri"/>
              <a:buChar char="●"/>
            </a:pPr>
            <a:r>
              <a:rPr lang="it" sz="1300" dirty="0">
                <a:solidFill>
                  <a:srgbClr val="222222"/>
                </a:solidFill>
                <a:latin typeface="Calibri"/>
                <a:ea typeface="Calibri"/>
                <a:cs typeface="Calibri"/>
                <a:sym typeface="Calibri"/>
              </a:rPr>
              <a:t>Giammarchi M., </a:t>
            </a:r>
            <a:r>
              <a:rPr lang="it" sz="1300" i="1" dirty="0">
                <a:solidFill>
                  <a:srgbClr val="222222"/>
                </a:solidFill>
                <a:latin typeface="Calibri"/>
                <a:ea typeface="Calibri"/>
                <a:cs typeface="Calibri"/>
                <a:sym typeface="Calibri"/>
              </a:rPr>
              <a:t>Antiproton Interferometry and the Aharonov-Bohm Effect,</a:t>
            </a:r>
            <a:r>
              <a:rPr lang="it" sz="1300" dirty="0">
                <a:solidFill>
                  <a:srgbClr val="222222"/>
                </a:solidFill>
                <a:latin typeface="Calibri"/>
                <a:ea typeface="Calibri"/>
                <a:cs typeface="Calibri"/>
                <a:sym typeface="Calibri"/>
              </a:rPr>
              <a:t> FUPHY - VIENNA, 8-10 Apr 2024</a:t>
            </a:r>
            <a:endParaRPr sz="1300" dirty="0">
              <a:solidFill>
                <a:srgbClr val="222222"/>
              </a:solidFill>
              <a:latin typeface="Calibri"/>
              <a:ea typeface="Calibri"/>
              <a:cs typeface="Calibri"/>
              <a:sym typeface="Calibri"/>
            </a:endParaRPr>
          </a:p>
          <a:p>
            <a:pPr marL="457200" marR="0" lvl="0" indent="-311150" algn="l" rtl="0">
              <a:spcBef>
                <a:spcPts val="0"/>
              </a:spcBef>
              <a:spcAft>
                <a:spcPts val="0"/>
              </a:spcAft>
              <a:buSzPts val="1300"/>
              <a:buFont typeface="Calibri"/>
              <a:buChar char="●"/>
            </a:pPr>
            <a:r>
              <a:rPr lang="it" sz="1300" dirty="0">
                <a:solidFill>
                  <a:srgbClr val="000000"/>
                </a:solidFill>
                <a:latin typeface="Calibri"/>
                <a:ea typeface="Calibri"/>
                <a:cs typeface="Calibri"/>
                <a:sym typeface="Calibri"/>
              </a:rPr>
              <a:t>Venturelli L., </a:t>
            </a:r>
            <a:r>
              <a:rPr lang="it" sz="1300" i="1" dirty="0">
                <a:latin typeface="Calibri"/>
                <a:ea typeface="Calibri"/>
                <a:cs typeface="Calibri"/>
                <a:sym typeface="Calibri"/>
              </a:rPr>
              <a:t>Pontecorvo Reactions</a:t>
            </a:r>
            <a:r>
              <a:rPr lang="it" sz="1300" dirty="0">
                <a:latin typeface="Calibri"/>
                <a:ea typeface="Calibri"/>
                <a:cs typeface="Calibri"/>
                <a:sym typeface="Calibri"/>
              </a:rPr>
              <a:t>, EXA-LEAP2024 - VIENNA, </a:t>
            </a:r>
            <a:r>
              <a:rPr lang="it" sz="1300" dirty="0">
                <a:solidFill>
                  <a:srgbClr val="222222"/>
                </a:solidFill>
                <a:latin typeface="Calibri"/>
                <a:ea typeface="Calibri"/>
                <a:cs typeface="Calibri"/>
                <a:sym typeface="Calibri"/>
              </a:rPr>
              <a:t> 25-30 Aug 2024</a:t>
            </a:r>
            <a:endParaRPr sz="1300" dirty="0">
              <a:solidFill>
                <a:srgbClr val="222222"/>
              </a:solidFill>
              <a:latin typeface="Calibri"/>
              <a:ea typeface="Calibri"/>
              <a:cs typeface="Calibri"/>
              <a:sym typeface="Calibri"/>
            </a:endParaRPr>
          </a:p>
          <a:p>
            <a:pPr marL="457200" marR="0" lvl="0" indent="-311150" algn="l" rtl="0">
              <a:spcBef>
                <a:spcPts val="0"/>
              </a:spcBef>
              <a:spcAft>
                <a:spcPts val="0"/>
              </a:spcAft>
              <a:buSzPts val="1300"/>
              <a:buFont typeface="Calibri"/>
              <a:buChar char="●"/>
            </a:pPr>
            <a:r>
              <a:rPr lang="it" sz="1300" dirty="0">
                <a:latin typeface="Calibri"/>
                <a:ea typeface="Calibri"/>
                <a:cs typeface="Calibri"/>
                <a:sym typeface="Calibri"/>
              </a:rPr>
              <a:t>Mascagna</a:t>
            </a:r>
            <a:r>
              <a:rPr lang="it" sz="1300" dirty="0">
                <a:solidFill>
                  <a:srgbClr val="000000"/>
                </a:solidFill>
                <a:latin typeface="Calibri"/>
                <a:ea typeface="Calibri"/>
                <a:cs typeface="Calibri"/>
                <a:sym typeface="Calibri"/>
              </a:rPr>
              <a:t> </a:t>
            </a:r>
            <a:r>
              <a:rPr lang="it" sz="1300" dirty="0">
                <a:latin typeface="Calibri"/>
                <a:ea typeface="Calibri"/>
                <a:cs typeface="Calibri"/>
                <a:sym typeface="Calibri"/>
              </a:rPr>
              <a:t>V</a:t>
            </a:r>
            <a:r>
              <a:rPr lang="it" sz="1300" dirty="0">
                <a:solidFill>
                  <a:srgbClr val="000000"/>
                </a:solidFill>
                <a:latin typeface="Calibri"/>
                <a:ea typeface="Calibri"/>
                <a:cs typeface="Calibri"/>
                <a:sym typeface="Calibri"/>
              </a:rPr>
              <a:t>., The scintillating bar detector of the ASACUSA experiment</a:t>
            </a:r>
            <a:r>
              <a:rPr lang="it" sz="1300" dirty="0">
                <a:solidFill>
                  <a:srgbClr val="222222"/>
                </a:solidFill>
                <a:latin typeface="Calibri"/>
                <a:ea typeface="Calibri"/>
                <a:cs typeface="Calibri"/>
                <a:sym typeface="Calibri"/>
              </a:rPr>
              <a:t>, </a:t>
            </a:r>
            <a:r>
              <a:rPr lang="it" sz="1300" dirty="0">
                <a:solidFill>
                  <a:schemeClr val="dk1"/>
                </a:solidFill>
                <a:latin typeface="Calibri"/>
                <a:ea typeface="Calibri"/>
                <a:cs typeface="Calibri"/>
                <a:sym typeface="Calibri"/>
              </a:rPr>
              <a:t>EXA-LEAP2024 - VIENNA, </a:t>
            </a:r>
            <a:r>
              <a:rPr lang="it" sz="1300" dirty="0">
                <a:solidFill>
                  <a:srgbClr val="222222"/>
                </a:solidFill>
                <a:latin typeface="Calibri"/>
                <a:ea typeface="Calibri"/>
                <a:cs typeface="Calibri"/>
                <a:sym typeface="Calibri"/>
              </a:rPr>
              <a:t> 25-30 Aug 2024</a:t>
            </a:r>
            <a:endParaRPr sz="1300" dirty="0">
              <a:solidFill>
                <a:srgbClr val="222222"/>
              </a:solidFill>
              <a:latin typeface="Calibri"/>
              <a:ea typeface="Calibri"/>
              <a:cs typeface="Calibri"/>
              <a:sym typeface="Calibri"/>
            </a:endParaRPr>
          </a:p>
          <a:p>
            <a:pPr marL="457200" marR="0" lvl="0" indent="-311150" algn="l" rtl="0">
              <a:spcBef>
                <a:spcPts val="0"/>
              </a:spcBef>
              <a:spcAft>
                <a:spcPts val="0"/>
              </a:spcAft>
              <a:buSzPts val="1300"/>
              <a:buFont typeface="Calibri"/>
              <a:buChar char="●"/>
            </a:pPr>
            <a:r>
              <a:rPr lang="it" sz="1300" dirty="0">
                <a:solidFill>
                  <a:srgbClr val="222222"/>
                </a:solidFill>
                <a:latin typeface="Calibri"/>
                <a:ea typeface="Calibri"/>
                <a:cs typeface="Calibri"/>
                <a:sym typeface="Calibri"/>
              </a:rPr>
              <a:t>Migliorati S., Optical potential analysis of antiproton-nucleus data at low energy, </a:t>
            </a:r>
            <a:r>
              <a:rPr lang="it" sz="1300" dirty="0">
                <a:solidFill>
                  <a:schemeClr val="dk1"/>
                </a:solidFill>
                <a:latin typeface="Calibri"/>
                <a:ea typeface="Calibri"/>
                <a:cs typeface="Calibri"/>
                <a:sym typeface="Calibri"/>
              </a:rPr>
              <a:t>EXA-LEAP2024 - VIENNA, </a:t>
            </a:r>
            <a:r>
              <a:rPr lang="it" sz="1300" dirty="0">
                <a:solidFill>
                  <a:srgbClr val="222222"/>
                </a:solidFill>
                <a:latin typeface="Calibri"/>
                <a:ea typeface="Calibri"/>
                <a:cs typeface="Calibri"/>
                <a:sym typeface="Calibri"/>
              </a:rPr>
              <a:t> 25-30 Aug 2024</a:t>
            </a:r>
            <a:endParaRPr sz="1300" dirty="0">
              <a:solidFill>
                <a:srgbClr val="222222"/>
              </a:solidFill>
              <a:latin typeface="Calibri"/>
              <a:ea typeface="Calibri"/>
              <a:cs typeface="Calibri"/>
              <a:sym typeface="Calibri"/>
            </a:endParaRPr>
          </a:p>
          <a:p>
            <a:pPr marL="0" marR="0" lvl="0" indent="0" algn="l" rtl="0">
              <a:spcBef>
                <a:spcPts val="0"/>
              </a:spcBef>
              <a:spcAft>
                <a:spcPts val="0"/>
              </a:spcAft>
              <a:buNone/>
            </a:pPr>
            <a:r>
              <a:rPr lang="it" sz="2000" dirty="0">
                <a:solidFill>
                  <a:srgbClr val="222222"/>
                </a:solidFill>
                <a:latin typeface="Calibri"/>
                <a:ea typeface="Calibri"/>
                <a:cs typeface="Calibri"/>
                <a:sym typeface="Calibri"/>
              </a:rPr>
              <a:t>Proposals, Letter of Intents</a:t>
            </a:r>
            <a:endParaRPr sz="2000" dirty="0">
              <a:solidFill>
                <a:srgbClr val="222222"/>
              </a:solidFill>
              <a:latin typeface="Calibri"/>
              <a:ea typeface="Calibri"/>
              <a:cs typeface="Calibri"/>
              <a:sym typeface="Calibri"/>
            </a:endParaRPr>
          </a:p>
          <a:p>
            <a:pPr marL="457200" marR="0" lvl="0" indent="-311150" algn="l" rtl="0">
              <a:spcBef>
                <a:spcPts val="0"/>
              </a:spcBef>
              <a:spcAft>
                <a:spcPts val="0"/>
              </a:spcAft>
              <a:buClr>
                <a:srgbClr val="222222"/>
              </a:buClr>
              <a:buSzPts val="1300"/>
              <a:buFont typeface="Calibri"/>
              <a:buChar char="●"/>
            </a:pPr>
            <a:r>
              <a:rPr lang="it" sz="1300" dirty="0">
                <a:solidFill>
                  <a:srgbClr val="222222"/>
                </a:solidFill>
                <a:latin typeface="Calibri"/>
                <a:ea typeface="Calibri"/>
                <a:cs typeface="Calibri"/>
                <a:sym typeface="Calibri"/>
              </a:rPr>
              <a:t>Hori M. and Widmann E. et al., </a:t>
            </a:r>
            <a:r>
              <a:rPr lang="it" sz="1300" i="1" dirty="0">
                <a:solidFill>
                  <a:srgbClr val="222222"/>
                </a:solidFill>
                <a:latin typeface="Calibri"/>
                <a:ea typeface="Calibri"/>
                <a:cs typeface="Calibri"/>
                <a:sym typeface="Calibri"/>
              </a:rPr>
              <a:t>Experiments on a Lower-Energy and Slow Extraction Antiproton Beam, </a:t>
            </a:r>
            <a:r>
              <a:rPr lang="it" sz="1300" u="sng" dirty="0">
                <a:solidFill>
                  <a:schemeClr val="hlink"/>
                </a:solidFill>
                <a:latin typeface="Calibri"/>
                <a:ea typeface="Calibri"/>
                <a:cs typeface="Calibri"/>
                <a:sym typeface="Calibri"/>
                <a:hlinkClick r:id="rId10"/>
              </a:rPr>
              <a:t>CERN-SPSC-2025-018 ; SPSC-I-267</a:t>
            </a:r>
            <a:r>
              <a:rPr lang="it" sz="1300" dirty="0">
                <a:solidFill>
                  <a:srgbClr val="222222"/>
                </a:solidFill>
                <a:latin typeface="Calibri"/>
                <a:ea typeface="Calibri"/>
                <a:cs typeface="Calibri"/>
                <a:sym typeface="Calibri"/>
              </a:rPr>
              <a:t> (LOI)</a:t>
            </a:r>
            <a:endParaRPr sz="1300" dirty="0">
              <a:solidFill>
                <a:srgbClr val="222222"/>
              </a:solidFill>
              <a:latin typeface="Calibri"/>
              <a:ea typeface="Calibri"/>
              <a:cs typeface="Calibri"/>
              <a:sym typeface="Calibri"/>
            </a:endParaRPr>
          </a:p>
          <a:p>
            <a:pPr marL="457200" lvl="0" indent="-311150" algn="l" rtl="0">
              <a:spcBef>
                <a:spcPts val="0"/>
              </a:spcBef>
              <a:spcAft>
                <a:spcPts val="0"/>
              </a:spcAft>
              <a:buClr>
                <a:srgbClr val="222222"/>
              </a:buClr>
              <a:buSzPts val="1300"/>
              <a:buFont typeface="Calibri"/>
              <a:buChar char="●"/>
            </a:pPr>
            <a:r>
              <a:rPr lang="it" sz="1300" dirty="0">
                <a:solidFill>
                  <a:srgbClr val="222222"/>
                </a:solidFill>
                <a:latin typeface="Calibri"/>
                <a:ea typeface="Calibri"/>
                <a:cs typeface="Calibri"/>
                <a:sym typeface="Calibri"/>
              </a:rPr>
              <a:t>Hori M. and Widmann E. et al., </a:t>
            </a:r>
            <a:r>
              <a:rPr lang="it" sz="1300" i="1" dirty="0">
                <a:solidFill>
                  <a:srgbClr val="222222"/>
                </a:solidFill>
                <a:latin typeface="Calibri"/>
                <a:ea typeface="Calibri"/>
                <a:cs typeface="Calibri"/>
                <a:sym typeface="Calibri"/>
              </a:rPr>
              <a:t>ASACUSA Proposal for Run4 and Beyond</a:t>
            </a:r>
            <a:r>
              <a:rPr lang="it" sz="1300" dirty="0">
                <a:solidFill>
                  <a:srgbClr val="222222"/>
                </a:solidFill>
                <a:latin typeface="Calibri"/>
                <a:ea typeface="Calibri"/>
                <a:cs typeface="Calibri"/>
                <a:sym typeface="Calibri"/>
              </a:rPr>
              <a:t>, </a:t>
            </a:r>
            <a:r>
              <a:rPr lang="it" sz="1300" u="sng" dirty="0">
                <a:solidFill>
                  <a:schemeClr val="hlink"/>
                </a:solidFill>
                <a:latin typeface="Calibri"/>
                <a:ea typeface="Calibri"/>
                <a:cs typeface="Calibri"/>
                <a:sym typeface="Calibri"/>
                <a:hlinkClick r:id="rId11"/>
              </a:rPr>
              <a:t>CERN-SPSC-2025-020 ; SPSC-P-307-ADD-3</a:t>
            </a:r>
            <a:r>
              <a:rPr lang="it" sz="1300" dirty="0">
                <a:solidFill>
                  <a:srgbClr val="222222"/>
                </a:solidFill>
                <a:latin typeface="Calibri"/>
                <a:ea typeface="Calibri"/>
                <a:cs typeface="Calibri"/>
                <a:sym typeface="Calibri"/>
              </a:rPr>
              <a:t> (proposal) </a:t>
            </a:r>
            <a:endParaRPr sz="1300" dirty="0">
              <a:solidFill>
                <a:srgbClr val="222222"/>
              </a:solidFill>
              <a:latin typeface="Calibri"/>
              <a:ea typeface="Calibri"/>
              <a:cs typeface="Calibri"/>
              <a:sym typeface="Calibri"/>
            </a:endParaRPr>
          </a:p>
          <a:p>
            <a:pPr marL="457200" marR="0" lvl="0" indent="-311150" algn="l" rtl="0">
              <a:spcBef>
                <a:spcPts val="0"/>
              </a:spcBef>
              <a:spcAft>
                <a:spcPts val="0"/>
              </a:spcAft>
              <a:buClr>
                <a:srgbClr val="222222"/>
              </a:buClr>
              <a:buSzPts val="1300"/>
              <a:buFont typeface="Calibri"/>
              <a:buChar char="●"/>
            </a:pPr>
            <a:r>
              <a:rPr lang="it" sz="1300" dirty="0">
                <a:solidFill>
                  <a:srgbClr val="222222"/>
                </a:solidFill>
                <a:latin typeface="Calibri"/>
                <a:ea typeface="Calibri"/>
                <a:cs typeface="Calibri"/>
                <a:sym typeface="Calibri"/>
              </a:rPr>
              <a:t>Losekamm, M. J. et al., </a:t>
            </a:r>
            <a:r>
              <a:rPr lang="it" sz="1300" i="1" dirty="0">
                <a:solidFill>
                  <a:srgbClr val="222222"/>
                </a:solidFill>
                <a:latin typeface="Calibri"/>
                <a:ea typeface="Calibri"/>
                <a:cs typeface="Calibri"/>
                <a:sym typeface="Calibri"/>
              </a:rPr>
              <a:t>Precision Measurement of the Cross-Sections for Inelastic Interactions of Antiprotons and Antideuterons with Nuclei for Cosmic-Ray Research</a:t>
            </a:r>
            <a:r>
              <a:rPr lang="it" sz="1300" dirty="0">
                <a:solidFill>
                  <a:srgbClr val="222222"/>
                </a:solidFill>
                <a:latin typeface="Calibri"/>
                <a:ea typeface="Calibri"/>
                <a:cs typeface="Calibri"/>
                <a:sym typeface="Calibri"/>
              </a:rPr>
              <a:t>, </a:t>
            </a:r>
            <a:r>
              <a:rPr lang="it" sz="1300" u="sng" dirty="0">
                <a:solidFill>
                  <a:schemeClr val="hlink"/>
                </a:solidFill>
                <a:latin typeface="Calibri"/>
                <a:ea typeface="Calibri"/>
                <a:cs typeface="Calibri"/>
                <a:sym typeface="Calibri"/>
                <a:hlinkClick r:id="rId12"/>
              </a:rPr>
              <a:t>CERN-SPSC-2025-015 ; SPSC-I-265</a:t>
            </a:r>
            <a:r>
              <a:rPr lang="it" sz="1300" dirty="0">
                <a:solidFill>
                  <a:srgbClr val="222222"/>
                </a:solidFill>
                <a:latin typeface="Calibri"/>
                <a:ea typeface="Calibri"/>
                <a:cs typeface="Calibri"/>
                <a:sym typeface="Calibri"/>
              </a:rPr>
              <a:t> (LOI)</a:t>
            </a:r>
            <a:endParaRPr sz="1300" dirty="0">
              <a:solidFill>
                <a:srgbClr val="222222"/>
              </a:solidFill>
              <a:latin typeface="Calibri"/>
              <a:ea typeface="Calibri"/>
              <a:cs typeface="Calibri"/>
              <a:sym typeface="Calibri"/>
            </a:endParaRPr>
          </a:p>
          <a:p>
            <a:pPr marL="457200" marR="0" lvl="0" indent="-311150" algn="l" rtl="0">
              <a:spcBef>
                <a:spcPts val="0"/>
              </a:spcBef>
              <a:spcAft>
                <a:spcPts val="0"/>
              </a:spcAft>
              <a:buClr>
                <a:srgbClr val="222222"/>
              </a:buClr>
              <a:buSzPts val="1300"/>
              <a:buFont typeface="Calibri"/>
              <a:buChar char="●"/>
            </a:pPr>
            <a:r>
              <a:rPr lang="it" sz="1300" dirty="0">
                <a:solidFill>
                  <a:srgbClr val="222222"/>
                </a:solidFill>
                <a:latin typeface="Calibri"/>
                <a:ea typeface="Calibri"/>
                <a:cs typeface="Calibri"/>
                <a:sym typeface="Calibri"/>
              </a:rPr>
              <a:t>Amsler C. et al., Low-Energy Antineutron Beamline at the Antiproton Decelerator for Scattering Experiments, </a:t>
            </a:r>
            <a:r>
              <a:rPr lang="it" sz="1300" u="sng" dirty="0">
                <a:solidFill>
                  <a:schemeClr val="hlink"/>
                </a:solidFill>
                <a:latin typeface="Calibri"/>
                <a:ea typeface="Calibri"/>
                <a:cs typeface="Calibri"/>
                <a:sym typeface="Calibri"/>
                <a:hlinkClick r:id="rId12"/>
              </a:rPr>
              <a:t>CERN-SPSC-2025-015</a:t>
            </a:r>
            <a:r>
              <a:rPr lang="it" sz="1300" dirty="0">
                <a:solidFill>
                  <a:srgbClr val="222222"/>
                </a:solidFill>
                <a:latin typeface="Calibri"/>
                <a:ea typeface="Calibri"/>
                <a:cs typeface="Calibri"/>
                <a:sym typeface="Calibri"/>
              </a:rPr>
              <a:t> (LOI)</a:t>
            </a:r>
            <a:endParaRPr sz="1300" dirty="0">
              <a:solidFill>
                <a:srgbClr val="222222"/>
              </a:solidFill>
              <a:latin typeface="Calibri"/>
              <a:ea typeface="Calibri"/>
              <a:cs typeface="Calibri"/>
              <a:sym typeface="Calibri"/>
            </a:endParaRPr>
          </a:p>
          <a:p>
            <a:pPr marL="457200" marR="0" lvl="0" indent="-311150" algn="l" rtl="0">
              <a:spcBef>
                <a:spcPts val="0"/>
              </a:spcBef>
              <a:spcAft>
                <a:spcPts val="0"/>
              </a:spcAft>
              <a:buClr>
                <a:srgbClr val="222222"/>
              </a:buClr>
              <a:buSzPts val="1300"/>
              <a:buFont typeface="Calibri"/>
              <a:buChar char="●"/>
            </a:pPr>
            <a:r>
              <a:rPr lang="it" sz="1300" dirty="0">
                <a:solidFill>
                  <a:srgbClr val="222222"/>
                </a:solidFill>
                <a:latin typeface="Calibri"/>
                <a:ea typeface="Calibri"/>
                <a:cs typeface="Calibri"/>
                <a:sym typeface="Calibri"/>
              </a:rPr>
              <a:t>ADUC, </a:t>
            </a:r>
            <a:r>
              <a:rPr lang="it" sz="1300" i="1" dirty="0">
                <a:solidFill>
                  <a:srgbClr val="222222"/>
                </a:solidFill>
                <a:latin typeface="Calibri"/>
                <a:ea typeface="Calibri"/>
                <a:cs typeface="Calibri"/>
                <a:sym typeface="Calibri"/>
              </a:rPr>
              <a:t>CERN AD/ELENA Antimatter Program</a:t>
            </a:r>
            <a:r>
              <a:rPr lang="it" sz="1300" dirty="0">
                <a:solidFill>
                  <a:srgbClr val="222222"/>
                </a:solidFill>
                <a:latin typeface="Calibri"/>
                <a:ea typeface="Calibri"/>
                <a:cs typeface="Calibri"/>
                <a:sym typeface="Calibri"/>
              </a:rPr>
              <a:t>, </a:t>
            </a:r>
            <a:r>
              <a:rPr lang="it" sz="1300" u="sng" dirty="0">
                <a:solidFill>
                  <a:schemeClr val="hlink"/>
                </a:solidFill>
                <a:latin typeface="Calibri"/>
                <a:ea typeface="Calibri"/>
                <a:cs typeface="Calibri"/>
                <a:sym typeface="Calibri"/>
                <a:hlinkClick r:id="rId13"/>
              </a:rPr>
              <a:t>Input to the European Strategy for Particle Physics 2026</a:t>
            </a:r>
            <a:r>
              <a:rPr lang="it" sz="1300" dirty="0">
                <a:solidFill>
                  <a:srgbClr val="222222"/>
                </a:solidFill>
                <a:latin typeface="Calibri"/>
                <a:ea typeface="Calibri"/>
                <a:cs typeface="Calibri"/>
                <a:sym typeface="Calibri"/>
              </a:rPr>
              <a:t> - update</a:t>
            </a:r>
            <a:endParaRPr sz="1300" dirty="0">
              <a:solidFill>
                <a:srgbClr val="222222"/>
              </a:solidFill>
              <a:latin typeface="Calibri"/>
              <a:ea typeface="Calibri"/>
              <a:cs typeface="Calibri"/>
              <a:sym typeface="Calibri"/>
            </a:endParaRPr>
          </a:p>
        </p:txBody>
      </p:sp>
      <p:sp>
        <p:nvSpPr>
          <p:cNvPr id="14" name="Google Shape;99;g35fddd2016b_0_0">
            <a:extLst>
              <a:ext uri="{FF2B5EF4-FFF2-40B4-BE49-F238E27FC236}">
                <a16:creationId xmlns:a16="http://schemas.microsoft.com/office/drawing/2014/main" id="{4A4581BE-33AF-3D9D-14B0-8F99FD7F8D11}"/>
              </a:ext>
            </a:extLst>
          </p:cNvPr>
          <p:cNvSpPr txBox="1"/>
          <p:nvPr/>
        </p:nvSpPr>
        <p:spPr>
          <a:xfrm>
            <a:off x="183825" y="5602837"/>
            <a:ext cx="11768100" cy="945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None/>
            </a:pPr>
            <a:r>
              <a:rPr lang="it" sz="2100" dirty="0">
                <a:solidFill>
                  <a:srgbClr val="000000"/>
                </a:solidFill>
                <a:latin typeface="Calibri"/>
                <a:ea typeface="Calibri"/>
                <a:cs typeface="Calibri"/>
                <a:sym typeface="Calibri"/>
              </a:rPr>
              <a:t> </a:t>
            </a:r>
            <a:r>
              <a:rPr lang="it" sz="2000" dirty="0">
                <a:solidFill>
                  <a:srgbClr val="000000"/>
                </a:solidFill>
                <a:latin typeface="Calibri"/>
                <a:ea typeface="Calibri"/>
                <a:cs typeface="Calibri"/>
                <a:sym typeface="Calibri"/>
              </a:rPr>
              <a:t>Thesis</a:t>
            </a:r>
            <a:endParaRPr sz="2000" b="1" dirty="0">
              <a:solidFill>
                <a:srgbClr val="000000"/>
              </a:solidFill>
              <a:latin typeface="Calibri"/>
              <a:ea typeface="Calibri"/>
              <a:cs typeface="Calibri"/>
              <a:sym typeface="Calibri"/>
            </a:endParaRPr>
          </a:p>
          <a:p>
            <a:pPr marL="457200" lvl="0" indent="-311150" algn="l" rtl="0">
              <a:spcBef>
                <a:spcPts val="0"/>
              </a:spcBef>
              <a:spcAft>
                <a:spcPts val="0"/>
              </a:spcAft>
              <a:buSzPts val="1300"/>
              <a:buFont typeface="Calibri"/>
              <a:buChar char="●"/>
            </a:pPr>
            <a:r>
              <a:rPr lang="it" sz="1300" dirty="0">
                <a:solidFill>
                  <a:schemeClr val="dk1"/>
                </a:solidFill>
                <a:latin typeface="Calibri"/>
                <a:ea typeface="Calibri"/>
                <a:cs typeface="Calibri"/>
                <a:sym typeface="Calibri"/>
              </a:rPr>
              <a:t>[PhD] Migliorati S. - </a:t>
            </a:r>
            <a:r>
              <a:rPr lang="it" sz="1300" i="1" dirty="0">
                <a:solidFill>
                  <a:schemeClr val="dk1"/>
                </a:solidFill>
                <a:latin typeface="Calibri"/>
                <a:ea typeface="Calibri"/>
                <a:cs typeface="Calibri"/>
                <a:sym typeface="Calibri"/>
              </a:rPr>
              <a:t>Modeling Antinucleon-Nucleus Interactions at Low Energy: Analysis of Experimental Data Using an Optical Potential Approach</a:t>
            </a:r>
            <a:r>
              <a:rPr lang="it" sz="1300" dirty="0">
                <a:solidFill>
                  <a:schemeClr val="dk1"/>
                </a:solidFill>
                <a:latin typeface="Calibri"/>
                <a:ea typeface="Calibri"/>
                <a:cs typeface="Calibri"/>
                <a:sym typeface="Calibri"/>
              </a:rPr>
              <a:t> - </a:t>
            </a:r>
            <a:r>
              <a:rPr lang="it" sz="1300" u="sng" dirty="0">
                <a:solidFill>
                  <a:schemeClr val="hlink"/>
                </a:solidFill>
                <a:latin typeface="Calibri"/>
                <a:ea typeface="Calibri"/>
                <a:cs typeface="Calibri"/>
                <a:sym typeface="Calibri"/>
                <a:hlinkClick r:id="rId14"/>
              </a:rPr>
              <a:t>Università degli Studi di Brescia - 2024</a:t>
            </a:r>
            <a:r>
              <a:rPr lang="it" sz="1300" dirty="0">
                <a:solidFill>
                  <a:schemeClr val="dk1"/>
                </a:solidFill>
                <a:latin typeface="Calibri"/>
                <a:ea typeface="Calibri"/>
                <a:cs typeface="Calibri"/>
                <a:sym typeface="Calibri"/>
              </a:rPr>
              <a:t> </a:t>
            </a:r>
            <a:endParaRPr sz="75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917234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208304" y="2828836"/>
            <a:ext cx="3775393"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MAMBO</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2729227"/>
      </p:ext>
    </p:extLst>
  </p:cSld>
  <p:clrMapOvr>
    <a:masterClrMapping/>
  </p:clrMapOvr>
  <mc:AlternateContent xmlns:mc="http://schemas.openxmlformats.org/markup-compatibility/2006" xmlns:p14="http://schemas.microsoft.com/office/powerpoint/2010/main">
    <mc:Choice Requires="p14">
      <p:transition spd="slow" p14:dur="4000" advClick="0">
        <p14:vortex dir="r"/>
      </p:transition>
    </mc:Choice>
    <mc:Fallback xmlns="">
      <p:transition spd="slow" advClick="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p:cNvSpPr>
            <a:spLocks noGrp="1"/>
          </p:cNvSpPr>
          <p:nvPr>
            <p:ph type="title"/>
          </p:nvPr>
        </p:nvSpPr>
        <p:spPr>
          <a:xfrm>
            <a:off x="2184213" y="116934"/>
            <a:ext cx="8229600" cy="1143000"/>
          </a:xfrm>
        </p:spPr>
        <p:txBody>
          <a:bodyPr/>
          <a:lstStyle/>
          <a:p>
            <a:r>
              <a:rPr lang="it-IT" dirty="0"/>
              <a:t>MAMBO </a:t>
            </a:r>
          </a:p>
        </p:txBody>
      </p:sp>
      <p:sp>
        <p:nvSpPr>
          <p:cNvPr id="7" name="Text Box 2"/>
          <p:cNvSpPr txBox="1">
            <a:spLocks noChangeArrowheads="1"/>
          </p:cNvSpPr>
          <p:nvPr/>
        </p:nvSpPr>
        <p:spPr bwMode="auto">
          <a:xfrm>
            <a:off x="1775521" y="1196753"/>
            <a:ext cx="3249613" cy="769937"/>
          </a:xfrm>
          <a:prstGeom prst="rect">
            <a:avLst/>
          </a:prstGeom>
          <a:solidFill>
            <a:srgbClr val="FFFF00"/>
          </a:solidFill>
          <a:ln w="9525">
            <a:noFill/>
            <a:miter lim="800000"/>
            <a:headEnd/>
            <a:tailEnd/>
          </a:ln>
          <a:effectLst/>
        </p:spPr>
        <p:txBody>
          <a:bodyPr>
            <a:spAutoFit/>
          </a:bodyPr>
          <a:lstStyle/>
          <a:p>
            <a:pPr>
              <a:spcBef>
                <a:spcPct val="50000"/>
              </a:spcBef>
              <a:defRPr/>
            </a:pPr>
            <a:r>
              <a:rPr lang="it-IT" sz="4400" b="1" dirty="0" err="1">
                <a:solidFill>
                  <a:srgbClr val="FF0000"/>
                </a:solidFill>
                <a:effectLst>
                  <a:outerShdw blurRad="38100" dist="38100" dir="2700000" algn="tl">
                    <a:srgbClr val="000000"/>
                  </a:outerShdw>
                </a:effectLst>
                <a:latin typeface="Arial" pitchFamily="34" charset="0"/>
              </a:rPr>
              <a:t>MAM</a:t>
            </a:r>
            <a:r>
              <a:rPr lang="it-IT" sz="2800" b="1" dirty="0" err="1">
                <a:latin typeface="Arial" pitchFamily="34" charset="0"/>
              </a:rPr>
              <a:t>i</a:t>
            </a:r>
            <a:r>
              <a:rPr lang="it-IT" sz="4400" b="1" dirty="0" err="1">
                <a:solidFill>
                  <a:srgbClr val="FF0000"/>
                </a:solidFill>
                <a:effectLst>
                  <a:outerShdw blurRad="38100" dist="38100" dir="2700000" algn="tl">
                    <a:srgbClr val="000000"/>
                  </a:outerShdw>
                </a:effectLst>
                <a:latin typeface="Arial" pitchFamily="34" charset="0"/>
              </a:rPr>
              <a:t>BO</a:t>
            </a:r>
            <a:r>
              <a:rPr lang="it-IT" sz="2800" b="1" dirty="0" err="1">
                <a:latin typeface="Arial" pitchFamily="34" charset="0"/>
              </a:rPr>
              <a:t>nn</a:t>
            </a:r>
            <a:endParaRPr lang="en-GB" sz="2800" b="1" dirty="0">
              <a:latin typeface="Arial" pitchFamily="34" charset="0"/>
            </a:endParaRPr>
          </a:p>
        </p:txBody>
      </p:sp>
      <p:sp>
        <p:nvSpPr>
          <p:cNvPr id="9" name="Rectangle 4"/>
          <p:cNvSpPr>
            <a:spLocks noChangeArrowheads="1"/>
          </p:cNvSpPr>
          <p:nvPr/>
        </p:nvSpPr>
        <p:spPr bwMode="auto">
          <a:xfrm>
            <a:off x="1524001" y="2060849"/>
            <a:ext cx="914400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2800" b="1" dirty="0">
                <a:solidFill>
                  <a:srgbClr val="0000FF"/>
                </a:solidFill>
              </a:rPr>
              <a:t>Studio di fotoreazioni indotte </a:t>
            </a:r>
          </a:p>
          <a:p>
            <a:r>
              <a:rPr lang="it-IT" sz="2800" b="1" dirty="0">
                <a:solidFill>
                  <a:srgbClr val="0000FF"/>
                </a:solidFill>
              </a:rPr>
              <a:t>su nucleoni e nuclei utilizzando  gli acceleratori</a:t>
            </a:r>
          </a:p>
          <a:p>
            <a:endParaRPr lang="it-IT" sz="2800" b="1" dirty="0">
              <a:solidFill>
                <a:srgbClr val="0000FF"/>
              </a:solidFill>
            </a:endParaRPr>
          </a:p>
          <a:p>
            <a:pPr marL="457200" indent="-457200">
              <a:buFont typeface="Wingdings" pitchFamily="2" charset="2"/>
              <a:buChar char="Ø"/>
            </a:pPr>
            <a:r>
              <a:rPr lang="it-IT" sz="2800" b="1" dirty="0">
                <a:solidFill>
                  <a:srgbClr val="0000FF"/>
                </a:solidFill>
              </a:rPr>
              <a:t> </a:t>
            </a:r>
            <a:r>
              <a:rPr lang="it-IT" sz="2800" b="1" dirty="0">
                <a:solidFill>
                  <a:srgbClr val="FF0000"/>
                </a:solidFill>
              </a:rPr>
              <a:t>MAMI </a:t>
            </a:r>
            <a:r>
              <a:rPr lang="it-IT" sz="2800" b="1" dirty="0">
                <a:solidFill>
                  <a:srgbClr val="0000FF"/>
                </a:solidFill>
              </a:rPr>
              <a:t> </a:t>
            </a:r>
            <a:r>
              <a:rPr lang="it-IT" sz="2800" b="1" i="1" dirty="0" err="1">
                <a:solidFill>
                  <a:srgbClr val="0000FF"/>
                </a:solidFill>
              </a:rPr>
              <a:t>E</a:t>
            </a:r>
            <a:r>
              <a:rPr lang="it-IT" sz="2800" b="1" baseline="-12000" dirty="0" err="1">
                <a:solidFill>
                  <a:srgbClr val="0000FF"/>
                </a:solidFill>
                <a:latin typeface="Symbol" pitchFamily="18" charset="2"/>
              </a:rPr>
              <a:t>g</a:t>
            </a:r>
            <a:r>
              <a:rPr lang="it-IT" sz="2800" b="1" dirty="0">
                <a:solidFill>
                  <a:srgbClr val="0000FF"/>
                </a:solidFill>
                <a:latin typeface="Symbol" pitchFamily="18" charset="2"/>
              </a:rPr>
              <a:t> </a:t>
            </a:r>
            <a:r>
              <a:rPr lang="it-IT" sz="2800" b="1" dirty="0">
                <a:solidFill>
                  <a:srgbClr val="0000FF"/>
                </a:solidFill>
              </a:rPr>
              <a:t> </a:t>
            </a:r>
            <a:r>
              <a:rPr lang="it-IT" sz="2800" b="1" dirty="0">
                <a:solidFill>
                  <a:srgbClr val="0000FF"/>
                </a:solidFill>
                <a:sym typeface="Symbol" pitchFamily="18" charset="2"/>
              </a:rPr>
              <a:t> </a:t>
            </a:r>
            <a:r>
              <a:rPr lang="it-IT" sz="2800" b="1" dirty="0">
                <a:solidFill>
                  <a:srgbClr val="0000FF"/>
                </a:solidFill>
              </a:rPr>
              <a:t>1.6 </a:t>
            </a:r>
            <a:r>
              <a:rPr lang="it-IT" sz="2800" b="1" dirty="0" err="1">
                <a:solidFill>
                  <a:srgbClr val="0000FF"/>
                </a:solidFill>
              </a:rPr>
              <a:t>GeV</a:t>
            </a:r>
            <a:r>
              <a:rPr lang="it-IT" sz="2800" b="1" dirty="0">
                <a:solidFill>
                  <a:srgbClr val="0000FF"/>
                </a:solidFill>
              </a:rPr>
              <a:t>  </a:t>
            </a:r>
            <a:r>
              <a:rPr lang="it-IT" sz="2800" b="1" dirty="0">
                <a:solidFill>
                  <a:srgbClr val="FF0000"/>
                </a:solidFill>
              </a:rPr>
              <a:t>(Mainz)        </a:t>
            </a:r>
          </a:p>
          <a:p>
            <a:pPr marL="457200" indent="-457200"/>
            <a:r>
              <a:rPr lang="it-IT" sz="2800" dirty="0">
                <a:solidFill>
                  <a:srgbClr val="FF0000"/>
                </a:solidFill>
              </a:rPr>
              <a:t>      </a:t>
            </a:r>
            <a:r>
              <a:rPr lang="it-IT" sz="2800" dirty="0">
                <a:solidFill>
                  <a:srgbClr val="002060"/>
                </a:solidFill>
              </a:rPr>
              <a:t>A2 Collaboration   </a:t>
            </a:r>
            <a:r>
              <a:rPr lang="it-IT" sz="2400" dirty="0">
                <a:solidFill>
                  <a:srgbClr val="002060"/>
                </a:solidFill>
              </a:rPr>
              <a:t>(</a:t>
            </a:r>
            <a:r>
              <a:rPr lang="it-IT" sz="2400" dirty="0" err="1">
                <a:solidFill>
                  <a:srgbClr val="002060"/>
                </a:solidFill>
              </a:rPr>
              <a:t>spokepersons</a:t>
            </a:r>
            <a:r>
              <a:rPr lang="it-IT" sz="2400" dirty="0">
                <a:solidFill>
                  <a:srgbClr val="002060"/>
                </a:solidFill>
              </a:rPr>
              <a:t> : A. Thomas Mainz  </a:t>
            </a:r>
          </a:p>
          <a:p>
            <a:pPr marL="457200" indent="-457200"/>
            <a:r>
              <a:rPr lang="it-IT" sz="2400" dirty="0">
                <a:solidFill>
                  <a:srgbClr val="002060"/>
                </a:solidFill>
              </a:rPr>
              <a:t>       (circa 60 persone)                                     P. </a:t>
            </a:r>
            <a:r>
              <a:rPr lang="it-IT" sz="2400" dirty="0" err="1">
                <a:solidFill>
                  <a:srgbClr val="002060"/>
                </a:solidFill>
              </a:rPr>
              <a:t>Pedroni</a:t>
            </a:r>
            <a:r>
              <a:rPr lang="it-IT" sz="2400" dirty="0">
                <a:solidFill>
                  <a:srgbClr val="002060"/>
                </a:solidFill>
              </a:rPr>
              <a:t> INFN-PV)</a:t>
            </a:r>
          </a:p>
          <a:p>
            <a:pPr marL="457200" indent="-457200">
              <a:buClr>
                <a:srgbClr val="0000FF"/>
              </a:buClr>
              <a:buFont typeface="Wingdings" pitchFamily="2" charset="2"/>
              <a:buChar char="Ø"/>
            </a:pPr>
            <a:r>
              <a:rPr lang="it-IT" sz="2800" b="1" dirty="0">
                <a:solidFill>
                  <a:srgbClr val="FF0000"/>
                </a:solidFill>
              </a:rPr>
              <a:t> ELSA     </a:t>
            </a:r>
            <a:r>
              <a:rPr lang="it-IT" sz="2800" b="1" i="1" dirty="0" err="1">
                <a:solidFill>
                  <a:srgbClr val="0000FF"/>
                </a:solidFill>
              </a:rPr>
              <a:t>E</a:t>
            </a:r>
            <a:r>
              <a:rPr lang="it-IT" sz="2800" b="1" baseline="-12000" dirty="0" err="1">
                <a:solidFill>
                  <a:srgbClr val="0000FF"/>
                </a:solidFill>
                <a:latin typeface="Symbol" pitchFamily="18" charset="2"/>
              </a:rPr>
              <a:t>g</a:t>
            </a:r>
            <a:r>
              <a:rPr lang="it-IT" sz="2800" b="1" dirty="0">
                <a:solidFill>
                  <a:srgbClr val="0000FF"/>
                </a:solidFill>
                <a:latin typeface="Symbol" pitchFamily="18" charset="2"/>
              </a:rPr>
              <a:t> </a:t>
            </a:r>
            <a:r>
              <a:rPr lang="it-IT" sz="2800" b="1" dirty="0">
                <a:solidFill>
                  <a:srgbClr val="0000FF"/>
                </a:solidFill>
              </a:rPr>
              <a:t> </a:t>
            </a:r>
            <a:r>
              <a:rPr lang="it-IT" sz="2800" b="1" dirty="0">
                <a:solidFill>
                  <a:srgbClr val="0000FF"/>
                </a:solidFill>
                <a:sym typeface="Symbol" pitchFamily="18" charset="2"/>
              </a:rPr>
              <a:t> 3.0</a:t>
            </a:r>
            <a:r>
              <a:rPr lang="it-IT" sz="2800" b="1" dirty="0">
                <a:solidFill>
                  <a:srgbClr val="0000FF"/>
                </a:solidFill>
              </a:rPr>
              <a:t> </a:t>
            </a:r>
            <a:r>
              <a:rPr lang="it-IT" sz="2800" b="1" dirty="0" err="1">
                <a:solidFill>
                  <a:srgbClr val="0000FF"/>
                </a:solidFill>
              </a:rPr>
              <a:t>GeV</a:t>
            </a:r>
            <a:r>
              <a:rPr lang="it-IT" sz="2800" b="1" dirty="0">
                <a:solidFill>
                  <a:srgbClr val="0000FF"/>
                </a:solidFill>
              </a:rPr>
              <a:t>  </a:t>
            </a:r>
            <a:r>
              <a:rPr lang="it-IT" sz="2800" b="1" dirty="0">
                <a:solidFill>
                  <a:srgbClr val="FF0000"/>
                </a:solidFill>
              </a:rPr>
              <a:t>(Bonn)    </a:t>
            </a:r>
          </a:p>
          <a:p>
            <a:pPr marL="914400" lvl="1" indent="-457200">
              <a:buClr>
                <a:srgbClr val="0000FF"/>
              </a:buClr>
            </a:pPr>
            <a:r>
              <a:rPr lang="it-IT" sz="2800" dirty="0">
                <a:solidFill>
                  <a:srgbClr val="FF0000"/>
                </a:solidFill>
              </a:rPr>
              <a:t> </a:t>
            </a:r>
            <a:r>
              <a:rPr lang="it-IT" sz="2800" dirty="0">
                <a:solidFill>
                  <a:srgbClr val="002060"/>
                </a:solidFill>
              </a:rPr>
              <a:t>BGO-OD </a:t>
            </a:r>
            <a:r>
              <a:rPr lang="it-IT" sz="2800" dirty="0" err="1">
                <a:solidFill>
                  <a:srgbClr val="002060"/>
                </a:solidFill>
              </a:rPr>
              <a:t>collaboration</a:t>
            </a:r>
            <a:r>
              <a:rPr lang="it-IT" sz="2800" dirty="0">
                <a:solidFill>
                  <a:srgbClr val="002060"/>
                </a:solidFill>
              </a:rPr>
              <a:t> </a:t>
            </a:r>
            <a:r>
              <a:rPr lang="it-IT" sz="2400" dirty="0">
                <a:solidFill>
                  <a:srgbClr val="002060"/>
                </a:solidFill>
              </a:rPr>
              <a:t>(</a:t>
            </a:r>
            <a:r>
              <a:rPr lang="it-IT" sz="2400" dirty="0" err="1">
                <a:solidFill>
                  <a:srgbClr val="002060"/>
                </a:solidFill>
              </a:rPr>
              <a:t>spokepersons</a:t>
            </a:r>
            <a:r>
              <a:rPr lang="it-IT" sz="2400" dirty="0">
                <a:solidFill>
                  <a:srgbClr val="002060"/>
                </a:solidFill>
              </a:rPr>
              <a:t> : H. </a:t>
            </a:r>
            <a:r>
              <a:rPr lang="it-IT" sz="2400" dirty="0" err="1">
                <a:solidFill>
                  <a:srgbClr val="002060"/>
                </a:solidFill>
              </a:rPr>
              <a:t>Schmieden</a:t>
            </a:r>
            <a:r>
              <a:rPr lang="it-IT" sz="2400" dirty="0">
                <a:solidFill>
                  <a:srgbClr val="002060"/>
                </a:solidFill>
              </a:rPr>
              <a:t>  Bonn  </a:t>
            </a:r>
          </a:p>
          <a:p>
            <a:pPr marL="914400" lvl="1" indent="-457200">
              <a:buClr>
                <a:srgbClr val="0000FF"/>
              </a:buClr>
            </a:pPr>
            <a:r>
              <a:rPr lang="it-IT" sz="2400" dirty="0">
                <a:solidFill>
                  <a:srgbClr val="002060"/>
                </a:solidFill>
              </a:rPr>
              <a:t> (circa 50 persone)                                              P. </a:t>
            </a:r>
            <a:r>
              <a:rPr lang="it-IT" sz="2400" dirty="0" err="1">
                <a:solidFill>
                  <a:srgbClr val="002060"/>
                </a:solidFill>
              </a:rPr>
              <a:t>LeviSandri</a:t>
            </a:r>
            <a:r>
              <a:rPr lang="it-IT" sz="2400" dirty="0">
                <a:solidFill>
                  <a:srgbClr val="002060"/>
                </a:solidFill>
              </a:rPr>
              <a:t> INFN-LNF)</a:t>
            </a:r>
          </a:p>
          <a:p>
            <a:pPr marL="914400" lvl="1" indent="-457200">
              <a:buClr>
                <a:srgbClr val="0000FF"/>
              </a:buClr>
            </a:pPr>
            <a:endParaRPr lang="it-IT" sz="2800" dirty="0">
              <a:solidFill>
                <a:srgbClr val="002060"/>
              </a:solidFill>
            </a:endParaRPr>
          </a:p>
          <a:p>
            <a:r>
              <a:rPr lang="it-IT" sz="2800" b="1" dirty="0">
                <a:solidFill>
                  <a:srgbClr val="0000FF"/>
                </a:solidFill>
              </a:rPr>
              <a:t>Sezioni INFN Partecipanti:</a:t>
            </a:r>
            <a:r>
              <a:rPr lang="it-IT" b="1" dirty="0">
                <a:solidFill>
                  <a:srgbClr val="7030A0"/>
                </a:solidFill>
              </a:rPr>
              <a:t>  </a:t>
            </a:r>
            <a:r>
              <a:rPr lang="it-IT" b="1" dirty="0">
                <a:solidFill>
                  <a:srgbClr val="00B050"/>
                </a:solidFill>
              </a:rPr>
              <a:t>RM1, LNF, PV, RM2, TO</a:t>
            </a:r>
            <a:endParaRPr lang="en-GB" b="1" dirty="0">
              <a:solidFill>
                <a:srgbClr val="00B050"/>
              </a:solidFill>
            </a:endParaRPr>
          </a:p>
        </p:txBody>
      </p:sp>
    </p:spTree>
    <p:extLst>
      <p:ext uri="{BB962C8B-B14F-4D97-AF65-F5344CB8AC3E}">
        <p14:creationId xmlns:p14="http://schemas.microsoft.com/office/powerpoint/2010/main" val="30289043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013101" y="0"/>
            <a:ext cx="3888432" cy="523220"/>
          </a:xfrm>
          <a:prstGeom prst="rect">
            <a:avLst/>
          </a:prstGeom>
          <a:noFill/>
        </p:spPr>
        <p:txBody>
          <a:bodyPr wrap="square" rtlCol="0">
            <a:spAutoFit/>
          </a:bodyPr>
          <a:lstStyle/>
          <a:p>
            <a:pPr algn="ctr"/>
            <a:r>
              <a:rPr lang="it-IT" sz="2800" b="1" dirty="0"/>
              <a:t>Attività svolta 2024-2025 </a:t>
            </a:r>
          </a:p>
        </p:txBody>
      </p:sp>
      <p:sp>
        <p:nvSpPr>
          <p:cNvPr id="4" name="CasellaDiTesto 3"/>
          <p:cNvSpPr txBox="1"/>
          <p:nvPr/>
        </p:nvSpPr>
        <p:spPr>
          <a:xfrm>
            <a:off x="0" y="498078"/>
            <a:ext cx="12195256" cy="3908762"/>
          </a:xfrm>
          <a:prstGeom prst="rect">
            <a:avLst/>
          </a:prstGeom>
          <a:noFill/>
        </p:spPr>
        <p:txBody>
          <a:bodyPr wrap="square" rtlCol="0">
            <a:spAutoFit/>
          </a:bodyPr>
          <a:lstStyle/>
          <a:p>
            <a:pPr marL="285750" indent="-285750">
              <a:buFont typeface="Wingdings" panose="05000000000000000000" pitchFamily="2" charset="2"/>
              <a:buChar char="Ø"/>
            </a:pPr>
            <a:r>
              <a:rPr lang="it-IT" sz="2400" b="1" dirty="0">
                <a:solidFill>
                  <a:srgbClr val="FF0000"/>
                </a:solidFill>
              </a:rPr>
              <a:t>Mainz: </a:t>
            </a:r>
            <a:r>
              <a:rPr lang="it-IT" sz="2400" dirty="0"/>
              <a:t> </a:t>
            </a:r>
          </a:p>
          <a:p>
            <a:endParaRPr lang="it-IT" dirty="0">
              <a:latin typeface="Calibri" panose="020F0502020204030204" pitchFamily="34" charset="0"/>
              <a:cs typeface="Times New Roman" panose="02020603050405020304" pitchFamily="18" charset="0"/>
            </a:endParaRPr>
          </a:p>
          <a:p>
            <a:r>
              <a:rPr lang="it-IT" sz="1800" dirty="0">
                <a:solidFill>
                  <a:srgbClr val="0000FF"/>
                </a:solidFill>
              </a:rPr>
              <a:t>     </a:t>
            </a:r>
            <a:r>
              <a:rPr lang="it-IT" sz="2400" dirty="0">
                <a:solidFill>
                  <a:srgbClr val="0000FF"/>
                </a:solidFill>
                <a:effectLst/>
                <a:ea typeface="Calibri" panose="020F0502020204030204" pitchFamily="34" charset="0"/>
                <a:cs typeface="Times New Roman" panose="02020603050405020304" pitchFamily="18" charset="0"/>
              </a:rPr>
              <a:t>Prese dati su scattering Compton su  deuterio.  Queste misure serviranno per l’estrazione delle </a:t>
            </a:r>
          </a:p>
          <a:p>
            <a:r>
              <a:rPr lang="it-IT" sz="2400" dirty="0">
                <a:solidFill>
                  <a:srgbClr val="0000FF"/>
                </a:solidFill>
                <a:ea typeface="Calibri" panose="020F0502020204030204" pitchFamily="34" charset="0"/>
                <a:cs typeface="Times New Roman" panose="02020603050405020304" pitchFamily="18" charset="0"/>
              </a:rPr>
              <a:t>    </a:t>
            </a:r>
            <a:r>
              <a:rPr lang="it-IT" sz="2400" dirty="0">
                <a:solidFill>
                  <a:srgbClr val="0000FF"/>
                </a:solidFill>
                <a:effectLst/>
                <a:ea typeface="Calibri" panose="020F0502020204030204" pitchFamily="34" charset="0"/>
                <a:cs typeface="Times New Roman" panose="02020603050405020304" pitchFamily="18" charset="0"/>
              </a:rPr>
              <a:t>polarizzabilità  elettrica (</a:t>
            </a:r>
            <a:r>
              <a:rPr lang="it-IT" sz="2400" dirty="0">
                <a:solidFill>
                  <a:srgbClr val="0000FF"/>
                </a:solidFill>
                <a:effectLst/>
                <a:ea typeface="Calibri" panose="020F0502020204030204" pitchFamily="34" charset="0"/>
                <a:cs typeface="Times New Roman" panose="02020603050405020304" pitchFamily="18" charset="0"/>
                <a:sym typeface="Symbol" panose="05050102010706020507" pitchFamily="18" charset="2"/>
              </a:rPr>
              <a:t></a:t>
            </a:r>
            <a:r>
              <a:rPr lang="it-IT" sz="2400" dirty="0">
                <a:solidFill>
                  <a:srgbClr val="0000FF"/>
                </a:solidFill>
                <a:effectLst/>
                <a:ea typeface="Calibri" panose="020F0502020204030204" pitchFamily="34" charset="0"/>
                <a:cs typeface="Times New Roman" panose="02020603050405020304" pitchFamily="18" charset="0"/>
              </a:rPr>
              <a:t>) e magnetica (</a:t>
            </a:r>
            <a:r>
              <a:rPr lang="it-IT" sz="2400" dirty="0">
                <a:solidFill>
                  <a:srgbClr val="0000FF"/>
                </a:solidFill>
                <a:effectLst/>
                <a:ea typeface="Calibri" panose="020F0502020204030204" pitchFamily="34" charset="0"/>
                <a:cs typeface="Times New Roman" panose="02020603050405020304" pitchFamily="18" charset="0"/>
                <a:sym typeface="Symbol" panose="05050102010706020507" pitchFamily="18" charset="2"/>
              </a:rPr>
              <a:t></a:t>
            </a:r>
            <a:r>
              <a:rPr lang="it-IT" sz="2400" dirty="0">
                <a:solidFill>
                  <a:srgbClr val="0000FF"/>
                </a:solidFill>
                <a:effectLst/>
                <a:ea typeface="Calibri" panose="020F0502020204030204" pitchFamily="34" charset="0"/>
                <a:cs typeface="Times New Roman" panose="02020603050405020304" pitchFamily="18" charset="0"/>
              </a:rPr>
              <a:t>) </a:t>
            </a:r>
            <a:r>
              <a:rPr lang="it-IT" sz="2400" dirty="0">
                <a:solidFill>
                  <a:srgbClr val="0000FF"/>
                </a:solidFill>
                <a:ea typeface="Calibri" panose="020F0502020204030204" pitchFamily="34" charset="0"/>
                <a:cs typeface="Times New Roman" panose="02020603050405020304" pitchFamily="18" charset="0"/>
              </a:rPr>
              <a:t> de</a:t>
            </a:r>
            <a:r>
              <a:rPr lang="it-IT" sz="2400" dirty="0">
                <a:solidFill>
                  <a:srgbClr val="0000FF"/>
                </a:solidFill>
                <a:effectLst/>
                <a:ea typeface="Calibri" panose="020F0502020204030204" pitchFamily="34" charset="0"/>
                <a:cs typeface="Times New Roman" panose="02020603050405020304" pitchFamily="18" charset="0"/>
              </a:rPr>
              <a:t>l neutrone, attualmente note con una notevole </a:t>
            </a:r>
          </a:p>
          <a:p>
            <a:r>
              <a:rPr lang="it-IT" sz="2400" dirty="0">
                <a:solidFill>
                  <a:srgbClr val="0000FF"/>
                </a:solidFill>
                <a:ea typeface="Calibri" panose="020F0502020204030204" pitchFamily="34" charset="0"/>
                <a:cs typeface="Times New Roman" panose="02020603050405020304" pitchFamily="18" charset="0"/>
              </a:rPr>
              <a:t>    </a:t>
            </a:r>
            <a:r>
              <a:rPr lang="it-IT" sz="2400" dirty="0">
                <a:solidFill>
                  <a:srgbClr val="0000FF"/>
                </a:solidFill>
                <a:effectLst/>
                <a:ea typeface="Calibri" panose="020F0502020204030204" pitchFamily="34" charset="0"/>
                <a:cs typeface="Times New Roman" panose="02020603050405020304" pitchFamily="18" charset="0"/>
              </a:rPr>
              <a:t>incertezza (circa 20-30%)  </a:t>
            </a:r>
            <a:r>
              <a:rPr lang="it-IT" sz="2200" dirty="0">
                <a:effectLst/>
                <a:ea typeface="Calibri" panose="020F0502020204030204" pitchFamily="34" charset="0"/>
                <a:cs typeface="Times New Roman" panose="02020603050405020304" pitchFamily="18" charset="0"/>
              </a:rPr>
              <a:t>(polarizzabilità sono costanti fondamentali, al pari di carica e  massa</a:t>
            </a:r>
          </a:p>
          <a:p>
            <a:r>
              <a:rPr lang="it-IT" sz="2200" dirty="0">
                <a:ea typeface="Calibri" panose="020F0502020204030204" pitchFamily="34" charset="0"/>
                <a:cs typeface="Times New Roman" panose="02020603050405020304" pitchFamily="18" charset="0"/>
              </a:rPr>
              <a:t>     che descrivono la distribuzione di carica e magnetismo all’interno del nucleone)</a:t>
            </a:r>
          </a:p>
          <a:p>
            <a:endParaRPr lang="it-IT" sz="2200" dirty="0">
              <a:effectLst/>
              <a:ea typeface="Calibri" panose="020F0502020204030204" pitchFamily="34" charset="0"/>
              <a:cs typeface="Times New Roman" panose="02020603050405020304" pitchFamily="18" charset="0"/>
            </a:endParaRPr>
          </a:p>
          <a:p>
            <a:r>
              <a:rPr lang="it-IT" sz="2200" dirty="0">
                <a:ea typeface="Calibri" panose="020F0502020204030204" pitchFamily="34" charset="0"/>
                <a:cs typeface="Times New Roman" panose="02020603050405020304" pitchFamily="18" charset="0"/>
              </a:rPr>
              <a:t>      Test in fascio di una TPC cilindrica con gas ad alta pressione </a:t>
            </a:r>
          </a:p>
          <a:p>
            <a:r>
              <a:rPr lang="it-IT" sz="2200" dirty="0">
                <a:ea typeface="Calibri" panose="020F0502020204030204" pitchFamily="34" charset="0"/>
                <a:cs typeface="Times New Roman" panose="02020603050405020304" pitchFamily="18" charset="0"/>
              </a:rPr>
              <a:t>       In fase di costruzione una TPC di dimensioni ridotte da usare come bersaglio attivo all’interno del      </a:t>
            </a:r>
          </a:p>
          <a:p>
            <a:r>
              <a:rPr lang="it-IT" sz="2200" dirty="0">
                <a:ea typeface="Calibri" panose="020F0502020204030204" pitchFamily="34" charset="0"/>
                <a:cs typeface="Times New Roman" panose="02020603050405020304" pitchFamily="18" charset="0"/>
              </a:rPr>
              <a:t>       rivelatore Crystal Ball</a:t>
            </a:r>
            <a:endParaRPr lang="it-IT" sz="2200" dirty="0">
              <a:effectLst/>
              <a:ea typeface="Calibri" panose="020F0502020204030204" pitchFamily="34" charset="0"/>
              <a:cs typeface="Times New Roman" panose="02020603050405020304" pitchFamily="18" charset="0"/>
            </a:endParaRPr>
          </a:p>
          <a:p>
            <a:endParaRPr lang="it-IT" sz="2400" dirty="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C0C53563-9198-C790-90F4-ED0B15270DB0}"/>
              </a:ext>
            </a:extLst>
          </p:cNvPr>
          <p:cNvSpPr txBox="1"/>
          <p:nvPr/>
        </p:nvSpPr>
        <p:spPr>
          <a:xfrm>
            <a:off x="182880" y="4109263"/>
            <a:ext cx="12811760" cy="2031325"/>
          </a:xfrm>
          <a:prstGeom prst="rect">
            <a:avLst/>
          </a:prstGeom>
          <a:noFill/>
        </p:spPr>
        <p:txBody>
          <a:bodyPr wrap="square" rtlCol="0">
            <a:spAutoFit/>
          </a:bodyPr>
          <a:lstStyle/>
          <a:p>
            <a:endParaRPr lang="it-IT" dirty="0"/>
          </a:p>
          <a:p>
            <a:pPr marL="285750" indent="-285750">
              <a:buFont typeface="Wingdings" panose="05000000000000000000" pitchFamily="2" charset="2"/>
              <a:buChar char="Ø"/>
            </a:pPr>
            <a:r>
              <a:rPr lang="it-IT" sz="2400" b="1" dirty="0">
                <a:solidFill>
                  <a:srgbClr val="FF0000"/>
                </a:solidFill>
              </a:rPr>
              <a:t>Bonn </a:t>
            </a:r>
            <a:r>
              <a:rPr lang="it-IT" dirty="0"/>
              <a:t>:    </a:t>
            </a:r>
            <a:endParaRPr lang="it-IT" dirty="0">
              <a:cs typeface="Times New Roman" panose="02020603050405020304" pitchFamily="18" charset="0"/>
            </a:endParaRPr>
          </a:p>
          <a:p>
            <a:endParaRPr lang="it-IT" b="1" kern="0" dirty="0">
              <a:solidFill>
                <a:srgbClr val="0000FF"/>
              </a:solidFill>
              <a:latin typeface="Comic Sans MS" pitchFamily="66" charset="0"/>
              <a:cs typeface="Times New Roman" panose="02020603050405020304" pitchFamily="18" charset="0"/>
            </a:endParaRPr>
          </a:p>
          <a:p>
            <a:r>
              <a:rPr lang="it-IT" sz="2400" b="1" kern="0" dirty="0">
                <a:solidFill>
                  <a:srgbClr val="0000FF"/>
                </a:solidFill>
                <a:cs typeface="Times New Roman" panose="02020603050405020304" pitchFamily="18" charset="0"/>
              </a:rPr>
              <a:t>           </a:t>
            </a:r>
            <a:r>
              <a:rPr lang="it-IT" sz="2400" dirty="0">
                <a:solidFill>
                  <a:srgbClr val="0000FF"/>
                </a:solidFill>
              </a:rPr>
              <a:t>Sono stati raccolti  nei 3 previsti</a:t>
            </a:r>
            <a:r>
              <a:rPr lang="it-IT" sz="2400" dirty="0">
                <a:solidFill>
                  <a:srgbClr val="0000FF"/>
                </a:solidFill>
                <a:effectLst/>
                <a:ea typeface="Calibri" panose="020F0502020204030204" pitchFamily="34" charset="0"/>
                <a:cs typeface="Times New Roman" panose="02020603050405020304" pitchFamily="18" charset="0"/>
              </a:rPr>
              <a:t>  periodi di fascio (</a:t>
            </a:r>
            <a:r>
              <a:rPr lang="it-IT" sz="2400" dirty="0">
                <a:solidFill>
                  <a:srgbClr val="0000FF"/>
                </a:solidFill>
              </a:rPr>
              <a:t>fotoproduzione coerente </a:t>
            </a:r>
          </a:p>
          <a:p>
            <a:r>
              <a:rPr lang="it-IT" sz="2400" dirty="0">
                <a:solidFill>
                  <a:srgbClr val="0000FF"/>
                </a:solidFill>
              </a:rPr>
              <a:t>          di pioni  di K</a:t>
            </a:r>
            <a:r>
              <a:rPr lang="it-IT" sz="2400" dirty="0">
                <a:solidFill>
                  <a:srgbClr val="0000FF"/>
                </a:solidFill>
                <a:sym typeface="Symbol" panose="05050102010706020507" pitchFamily="18" charset="2"/>
              </a:rPr>
              <a:t> </a:t>
            </a:r>
            <a:r>
              <a:rPr lang="it-IT" sz="2400" dirty="0">
                <a:solidFill>
                  <a:srgbClr val="0000FF"/>
                </a:solidFill>
              </a:rPr>
              <a:t>su deuterio per lo studio di stati esotici) </a:t>
            </a:r>
          </a:p>
          <a:p>
            <a:endParaRPr lang="it-IT" dirty="0"/>
          </a:p>
        </p:txBody>
      </p:sp>
    </p:spTree>
    <p:extLst>
      <p:ext uri="{BB962C8B-B14F-4D97-AF65-F5344CB8AC3E}">
        <p14:creationId xmlns:p14="http://schemas.microsoft.com/office/powerpoint/2010/main" val="1085350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3821D968-76C6-E442-5D50-48B6301CD7A4}"/>
              </a:ext>
            </a:extLst>
          </p:cNvPr>
          <p:cNvSpPr txBox="1"/>
          <p:nvPr/>
        </p:nvSpPr>
        <p:spPr>
          <a:xfrm>
            <a:off x="2554637" y="32499"/>
            <a:ext cx="7082725" cy="523220"/>
          </a:xfrm>
          <a:prstGeom prst="rect">
            <a:avLst/>
          </a:prstGeom>
          <a:solidFill>
            <a:srgbClr val="FFFF00"/>
          </a:solidFill>
          <a:ln w="38100">
            <a:solidFill>
              <a:schemeClr val="accent1"/>
            </a:solidFill>
          </a:ln>
        </p:spPr>
        <p:txBody>
          <a:bodyPr wrap="square" rtlCol="0">
            <a:spAutoFit/>
          </a:bodyPr>
          <a:lstStyle/>
          <a:p>
            <a:pPr algn="ctr"/>
            <a:r>
              <a:rPr lang="it-IT" sz="2800" b="1" dirty="0">
                <a:solidFill>
                  <a:srgbClr val="FF0000"/>
                </a:solidFill>
              </a:rPr>
              <a:t>Mainz – risultati principali </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A94B38D-4CE3-98A6-D9BF-D4B2F4BEB1F7}"/>
                  </a:ext>
                </a:extLst>
              </p:cNvPr>
              <p:cNvSpPr txBox="1"/>
              <p:nvPr/>
            </p:nvSpPr>
            <p:spPr>
              <a:xfrm>
                <a:off x="23708" y="1067037"/>
                <a:ext cx="5947334" cy="646331"/>
              </a:xfrm>
              <a:prstGeom prst="rect">
                <a:avLst/>
              </a:prstGeom>
              <a:noFill/>
            </p:spPr>
            <p:txBody>
              <a:bodyPr wrap="none" rtlCol="0">
                <a:spAutoFit/>
              </a:bodyPr>
              <a:lstStyle/>
              <a:p>
                <a:r>
                  <a:rPr lang="it-IT" dirty="0">
                    <a:solidFill>
                      <a:srgbClr val="0000FF"/>
                    </a:solidFill>
                  </a:rPr>
                  <a:t>Prima misura del processo della sezione d’urto dei processi </a:t>
                </a:r>
              </a:p>
              <a:p>
                <a14:m>
                  <m:oMath xmlns:m="http://schemas.openxmlformats.org/officeDocument/2006/math">
                    <m:r>
                      <a:rPr lang="it-IT" i="1" smtClean="0">
                        <a:solidFill>
                          <a:srgbClr val="0000FF"/>
                        </a:solidFill>
                        <a:latin typeface="Cambria Math" panose="02040503050406030204" pitchFamily="18" charset="0"/>
                        <a:ea typeface="Cambria Math" panose="02040503050406030204" pitchFamily="18" charset="0"/>
                      </a:rPr>
                      <m:t>𝛾</m:t>
                    </m:r>
                    <m:r>
                      <a:rPr lang="it-IT" b="0" i="1" smtClean="0">
                        <a:solidFill>
                          <a:srgbClr val="0000FF"/>
                        </a:solidFill>
                        <a:latin typeface="Cambria Math" panose="02040503050406030204" pitchFamily="18" charset="0"/>
                        <a:ea typeface="Cambria Math" panose="02040503050406030204" pitchFamily="18" charset="0"/>
                      </a:rPr>
                      <m:t>𝑝</m:t>
                    </m:r>
                    <m:r>
                      <a:rPr lang="it-IT" b="0" i="1" smtClean="0">
                        <a:solidFill>
                          <a:srgbClr val="0000FF"/>
                        </a:solidFill>
                        <a:latin typeface="Cambria Math" panose="02040503050406030204" pitchFamily="18" charset="0"/>
                        <a:ea typeface="Cambria Math" panose="02040503050406030204" pitchFamily="18" charset="0"/>
                      </a:rPr>
                      <m:t>→</m:t>
                    </m:r>
                    <m:r>
                      <a:rPr lang="it-IT" b="0" i="1" smtClean="0">
                        <a:solidFill>
                          <a:srgbClr val="0000FF"/>
                        </a:solidFill>
                        <a:latin typeface="Cambria Math" panose="02040503050406030204" pitchFamily="18" charset="0"/>
                        <a:ea typeface="Cambria Math" panose="02040503050406030204" pitchFamily="18" charset="0"/>
                      </a:rPr>
                      <m:t>𝑝</m:t>
                    </m:r>
                    <m:sSup>
                      <m:sSupPr>
                        <m:ctrlPr>
                          <a:rPr lang="it-IT" b="0" i="1" smtClean="0">
                            <a:solidFill>
                              <a:srgbClr val="0000FF"/>
                            </a:solidFill>
                            <a:latin typeface="Cambria Math" panose="02040503050406030204" pitchFamily="18" charset="0"/>
                            <a:ea typeface="Cambria Math" panose="02040503050406030204" pitchFamily="18" charset="0"/>
                          </a:rPr>
                        </m:ctrlPr>
                      </m:sSupPr>
                      <m:e>
                        <m:r>
                          <a:rPr lang="it-IT" b="0" i="1" smtClean="0">
                            <a:solidFill>
                              <a:srgbClr val="0000FF"/>
                            </a:solidFill>
                            <a:latin typeface="Cambria Math" panose="02040503050406030204" pitchFamily="18" charset="0"/>
                            <a:ea typeface="Cambria Math" panose="02040503050406030204" pitchFamily="18" charset="0"/>
                          </a:rPr>
                          <m:t>𝜋</m:t>
                        </m:r>
                      </m:e>
                      <m:sup>
                        <m:r>
                          <a:rPr lang="it-IT" b="0" i="1" smtClean="0">
                            <a:solidFill>
                              <a:srgbClr val="0000FF"/>
                            </a:solidFill>
                            <a:latin typeface="Cambria Math" panose="02040503050406030204" pitchFamily="18" charset="0"/>
                            <a:ea typeface="Cambria Math" panose="02040503050406030204" pitchFamily="18" charset="0"/>
                          </a:rPr>
                          <m:t>0</m:t>
                        </m:r>
                      </m:sup>
                    </m:sSup>
                    <m:r>
                      <a:rPr lang="it-IT" b="0" i="1" smtClean="0">
                        <a:solidFill>
                          <a:srgbClr val="0000FF"/>
                        </a:solidFill>
                        <a:latin typeface="Cambria Math" panose="02040503050406030204" pitchFamily="18" charset="0"/>
                        <a:ea typeface="Cambria Math" panose="02040503050406030204" pitchFamily="18" charset="0"/>
                      </a:rPr>
                      <m:t>  ;  </m:t>
                    </m:r>
                    <m:r>
                      <a:rPr lang="it-IT" i="1">
                        <a:solidFill>
                          <a:srgbClr val="0000FF"/>
                        </a:solidFill>
                        <a:latin typeface="Cambria Math" panose="02040503050406030204" pitchFamily="18" charset="0"/>
                        <a:ea typeface="Cambria Math" panose="02040503050406030204" pitchFamily="18" charset="0"/>
                      </a:rPr>
                      <m:t>𝛾</m:t>
                    </m:r>
                    <m:r>
                      <a:rPr lang="it-IT" i="1">
                        <a:solidFill>
                          <a:srgbClr val="0000FF"/>
                        </a:solidFill>
                        <a:latin typeface="Cambria Math" panose="02040503050406030204" pitchFamily="18" charset="0"/>
                        <a:ea typeface="Cambria Math" panose="02040503050406030204" pitchFamily="18" charset="0"/>
                      </a:rPr>
                      <m:t>𝑝</m:t>
                    </m:r>
                    <m:r>
                      <a:rPr lang="it-IT" i="1">
                        <a:solidFill>
                          <a:srgbClr val="0000FF"/>
                        </a:solidFill>
                        <a:latin typeface="Cambria Math" panose="02040503050406030204" pitchFamily="18" charset="0"/>
                        <a:ea typeface="Cambria Math" panose="02040503050406030204" pitchFamily="18" charset="0"/>
                      </a:rPr>
                      <m:t>→</m:t>
                    </m:r>
                    <m:r>
                      <a:rPr lang="it-IT" b="0" i="1" smtClean="0">
                        <a:solidFill>
                          <a:srgbClr val="0000FF"/>
                        </a:solidFill>
                        <a:latin typeface="Cambria Math" panose="02040503050406030204" pitchFamily="18" charset="0"/>
                        <a:ea typeface="Cambria Math" panose="02040503050406030204" pitchFamily="18" charset="0"/>
                      </a:rPr>
                      <m:t>𝑛</m:t>
                    </m:r>
                    <m:sSup>
                      <m:sSupPr>
                        <m:ctrlPr>
                          <a:rPr lang="it-IT" i="1">
                            <a:solidFill>
                              <a:srgbClr val="0000FF"/>
                            </a:solidFill>
                            <a:latin typeface="Cambria Math" panose="02040503050406030204" pitchFamily="18" charset="0"/>
                            <a:ea typeface="Cambria Math" panose="02040503050406030204" pitchFamily="18" charset="0"/>
                          </a:rPr>
                        </m:ctrlPr>
                      </m:sSupPr>
                      <m:e>
                        <m:r>
                          <a:rPr lang="it-IT" i="1">
                            <a:solidFill>
                              <a:srgbClr val="0000FF"/>
                            </a:solidFill>
                            <a:latin typeface="Cambria Math" panose="02040503050406030204" pitchFamily="18" charset="0"/>
                            <a:ea typeface="Cambria Math" panose="02040503050406030204" pitchFamily="18" charset="0"/>
                          </a:rPr>
                          <m:t>𝜋</m:t>
                        </m:r>
                      </m:e>
                      <m:sup>
                        <m:r>
                          <a:rPr lang="it-IT" b="0" i="1" smtClean="0">
                            <a:solidFill>
                              <a:srgbClr val="0000FF"/>
                            </a:solidFill>
                            <a:latin typeface="Cambria Math" panose="02040503050406030204" pitchFamily="18" charset="0"/>
                            <a:ea typeface="Cambria Math" panose="02040503050406030204" pitchFamily="18" charset="0"/>
                          </a:rPr>
                          <m:t>+</m:t>
                        </m:r>
                      </m:sup>
                    </m:sSup>
                    <m:r>
                      <a:rPr lang="it-IT" i="1">
                        <a:solidFill>
                          <a:srgbClr val="0000FF"/>
                        </a:solidFill>
                        <a:latin typeface="Cambria Math" panose="02040503050406030204" pitchFamily="18" charset="0"/>
                        <a:ea typeface="Cambria Math" panose="02040503050406030204" pitchFamily="18" charset="0"/>
                      </a:rPr>
                      <m:t> </m:t>
                    </m:r>
                    <m:r>
                      <a:rPr lang="it-IT" b="0" i="0" smtClean="0">
                        <a:solidFill>
                          <a:srgbClr val="0000FF"/>
                        </a:solidFill>
                        <a:latin typeface="Cambria Math" panose="02040503050406030204" pitchFamily="18" charset="0"/>
                        <a:ea typeface="Cambria Math" panose="02040503050406030204" pitchFamily="18" charset="0"/>
                      </a:rPr>
                      <m:t> </m:t>
                    </m:r>
                    <m:r>
                      <m:rPr>
                        <m:sty m:val="p"/>
                      </m:rPr>
                      <a:rPr lang="it-IT" b="0" i="0" smtClean="0">
                        <a:solidFill>
                          <a:srgbClr val="0000FF"/>
                        </a:solidFill>
                        <a:latin typeface="Cambria Math" panose="02040503050406030204" pitchFamily="18" charset="0"/>
                        <a:ea typeface="Cambria Math" panose="02040503050406030204" pitchFamily="18" charset="0"/>
                      </a:rPr>
                      <m:t>con</m:t>
                    </m:r>
                    <m:r>
                      <a:rPr lang="it-IT" b="0" i="0" smtClean="0">
                        <a:solidFill>
                          <a:srgbClr val="0000FF"/>
                        </a:solidFill>
                        <a:latin typeface="Cambria Math" panose="02040503050406030204" pitchFamily="18" charset="0"/>
                        <a:ea typeface="Cambria Math" panose="02040503050406030204" pitchFamily="18" charset="0"/>
                      </a:rPr>
                      <m:t> </m:t>
                    </m:r>
                  </m:oMath>
                </a14:m>
                <a:r>
                  <a:rPr lang="it-IT" dirty="0">
                    <a:solidFill>
                      <a:srgbClr val="0000FF"/>
                    </a:solidFill>
                  </a:rPr>
                  <a:t> fotoni polarizzati</a:t>
                </a:r>
                <a:r>
                  <a:rPr lang="it-IT" dirty="0"/>
                  <a:t> </a:t>
                </a:r>
                <a:r>
                  <a:rPr lang="it-IT" b="1" dirty="0">
                    <a:solidFill>
                      <a:srgbClr val="FF0000"/>
                    </a:solidFill>
                  </a:rPr>
                  <a:t>ellitticamente</a:t>
                </a:r>
                <a:endParaRPr lang="en-US" b="1" dirty="0">
                  <a:solidFill>
                    <a:srgbClr val="FF0000"/>
                  </a:solidFill>
                </a:endParaRPr>
              </a:p>
            </p:txBody>
          </p:sp>
        </mc:Choice>
        <mc:Fallback xmlns="">
          <p:sp>
            <p:nvSpPr>
              <p:cNvPr id="2" name="TextBox 1">
                <a:extLst>
                  <a:ext uri="{FF2B5EF4-FFF2-40B4-BE49-F238E27FC236}">
                    <a16:creationId xmlns:a16="http://schemas.microsoft.com/office/drawing/2014/main" id="{8A94B38D-4CE3-98A6-D9BF-D4B2F4BEB1F7}"/>
                  </a:ext>
                </a:extLst>
              </p:cNvPr>
              <p:cNvSpPr txBox="1">
                <a:spLocks noRot="1" noChangeAspect="1" noMove="1" noResize="1" noEditPoints="1" noAdjustHandles="1" noChangeArrowheads="1" noChangeShapeType="1" noTextEdit="1"/>
              </p:cNvSpPr>
              <p:nvPr/>
            </p:nvSpPr>
            <p:spPr>
              <a:xfrm>
                <a:off x="23708" y="1067037"/>
                <a:ext cx="5947334" cy="646331"/>
              </a:xfrm>
              <a:prstGeom prst="rect">
                <a:avLst/>
              </a:prstGeom>
              <a:blipFill>
                <a:blip r:embed="rId2"/>
                <a:stretch>
                  <a:fillRect l="-922" t="-4717" r="-102" b="-1415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51CCEB36-BAA8-3B87-059A-13B2D58FCCD2}"/>
              </a:ext>
            </a:extLst>
          </p:cNvPr>
          <p:cNvSpPr txBox="1"/>
          <p:nvPr/>
        </p:nvSpPr>
        <p:spPr>
          <a:xfrm>
            <a:off x="6707936" y="1056579"/>
            <a:ext cx="4214191" cy="677108"/>
          </a:xfrm>
          <a:prstGeom prst="rect">
            <a:avLst/>
          </a:prstGeom>
          <a:noFill/>
        </p:spPr>
        <p:txBody>
          <a:bodyPr wrap="square" rtlCol="0">
            <a:spAutoFit/>
          </a:bodyPr>
          <a:lstStyle/>
          <a:p>
            <a:pPr algn="l"/>
            <a:r>
              <a:rPr lang="it-IT" sz="2000" b="1" dirty="0">
                <a:solidFill>
                  <a:srgbClr val="0000FF"/>
                </a:solidFill>
              </a:rPr>
              <a:t>F. Afzal et al. , </a:t>
            </a:r>
            <a:r>
              <a:rPr lang="it-IT" sz="2000" b="1" dirty="0">
                <a:solidFill>
                  <a:srgbClr val="FF0000"/>
                </a:solidFill>
              </a:rPr>
              <a:t>PRL</a:t>
            </a:r>
            <a:r>
              <a:rPr lang="it-IT" sz="2000" b="1" dirty="0">
                <a:solidFill>
                  <a:srgbClr val="0000FF"/>
                </a:solidFill>
              </a:rPr>
              <a:t> </a:t>
            </a:r>
            <a:r>
              <a:rPr lang="en-US" sz="2000" b="1" i="0" dirty="0">
                <a:solidFill>
                  <a:srgbClr val="0000FF"/>
                </a:solidFill>
                <a:effectLst/>
                <a:latin typeface="-apple-system"/>
              </a:rPr>
              <a:t>132 (2024), 121902</a:t>
            </a:r>
          </a:p>
          <a:p>
            <a:pPr>
              <a:buNone/>
            </a:pPr>
            <a:r>
              <a:rPr lang="en-US" b="0" i="0" dirty="0">
                <a:effectLst/>
                <a:latin typeface="-apple-system"/>
              </a:rPr>
              <a:t> </a:t>
            </a:r>
            <a:r>
              <a:rPr lang="it-IT" dirty="0"/>
              <a:t> </a:t>
            </a:r>
            <a:endParaRPr lang="en-US" dirty="0"/>
          </a:p>
        </p:txBody>
      </p:sp>
      <p:sp>
        <p:nvSpPr>
          <p:cNvPr id="5" name="TextBox 4">
            <a:extLst>
              <a:ext uri="{FF2B5EF4-FFF2-40B4-BE49-F238E27FC236}">
                <a16:creationId xmlns:a16="http://schemas.microsoft.com/office/drawing/2014/main" id="{8DBD1355-CC2F-7DDF-FC4F-F182DC6BE785}"/>
              </a:ext>
            </a:extLst>
          </p:cNvPr>
          <p:cNvSpPr txBox="1"/>
          <p:nvPr/>
        </p:nvSpPr>
        <p:spPr>
          <a:xfrm>
            <a:off x="552082" y="1897977"/>
            <a:ext cx="7052893" cy="461665"/>
          </a:xfrm>
          <a:prstGeom prst="rect">
            <a:avLst/>
          </a:prstGeom>
          <a:noFill/>
        </p:spPr>
        <p:txBody>
          <a:bodyPr wrap="none" rtlCol="0">
            <a:spAutoFit/>
          </a:bodyPr>
          <a:lstStyle/>
          <a:p>
            <a:r>
              <a:rPr lang="it-IT" dirty="0"/>
              <a:t>Polarizzazione ellittica = polarizzazione lineare  </a:t>
            </a:r>
            <a:r>
              <a:rPr lang="it-IT" sz="2400" b="1" dirty="0">
                <a:solidFill>
                  <a:srgbClr val="FF0000"/>
                </a:solidFill>
              </a:rPr>
              <a:t>+</a:t>
            </a:r>
            <a:r>
              <a:rPr lang="it-IT" b="1" dirty="0">
                <a:solidFill>
                  <a:srgbClr val="FF0000"/>
                </a:solidFill>
              </a:rPr>
              <a:t> </a:t>
            </a:r>
            <a:r>
              <a:rPr lang="it-IT" dirty="0"/>
              <a:t> polarizzazione circolare</a:t>
            </a:r>
            <a:endParaRPr lang="en-US" dirty="0"/>
          </a:p>
        </p:txBody>
      </p:sp>
      <p:sp>
        <p:nvSpPr>
          <p:cNvPr id="6" name="Arrow: Down 5">
            <a:extLst>
              <a:ext uri="{FF2B5EF4-FFF2-40B4-BE49-F238E27FC236}">
                <a16:creationId xmlns:a16="http://schemas.microsoft.com/office/drawing/2014/main" id="{E08794CF-BC43-D20B-ED3F-F432CF32B2FB}"/>
              </a:ext>
            </a:extLst>
          </p:cNvPr>
          <p:cNvSpPr/>
          <p:nvPr/>
        </p:nvSpPr>
        <p:spPr>
          <a:xfrm>
            <a:off x="1518699" y="2523932"/>
            <a:ext cx="103367" cy="2353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FC36ABC-A336-14EA-3D63-42FFBC6EDBFC}"/>
              </a:ext>
            </a:extLst>
          </p:cNvPr>
          <p:cNvSpPr txBox="1"/>
          <p:nvPr/>
        </p:nvSpPr>
        <p:spPr>
          <a:xfrm>
            <a:off x="572226" y="2779644"/>
            <a:ext cx="3268253" cy="923330"/>
          </a:xfrm>
          <a:prstGeom prst="rect">
            <a:avLst/>
          </a:prstGeom>
          <a:noFill/>
        </p:spPr>
        <p:txBody>
          <a:bodyPr wrap="square" rtlCol="0">
            <a:spAutoFit/>
          </a:bodyPr>
          <a:lstStyle/>
          <a:p>
            <a:r>
              <a:rPr lang="it-IT" dirty="0"/>
              <a:t>Prodotta mediante bremsstrahlung coerente di elettroni linearmente polarizzati</a:t>
            </a:r>
            <a:endParaRPr lang="en-US" dirty="0"/>
          </a:p>
        </p:txBody>
      </p:sp>
      <p:pic>
        <p:nvPicPr>
          <p:cNvPr id="16" name="Picture 15">
            <a:extLst>
              <a:ext uri="{FF2B5EF4-FFF2-40B4-BE49-F238E27FC236}">
                <a16:creationId xmlns:a16="http://schemas.microsoft.com/office/drawing/2014/main" id="{AC1C3B8E-BA82-CAB7-2C7A-6AD4CAC0B3CC}"/>
              </a:ext>
            </a:extLst>
          </p:cNvPr>
          <p:cNvPicPr>
            <a:picLocks noChangeAspect="1"/>
          </p:cNvPicPr>
          <p:nvPr/>
        </p:nvPicPr>
        <p:blipFill>
          <a:blip r:embed="rId3"/>
          <a:stretch>
            <a:fillRect/>
          </a:stretch>
        </p:blipFill>
        <p:spPr>
          <a:xfrm>
            <a:off x="215528" y="3731535"/>
            <a:ext cx="4139578" cy="2973439"/>
          </a:xfrm>
          <a:prstGeom prst="rect">
            <a:avLst/>
          </a:prstGeom>
        </p:spPr>
      </p:pic>
      <p:sp>
        <p:nvSpPr>
          <p:cNvPr id="18" name="Arrow: Down 17">
            <a:extLst>
              <a:ext uri="{FF2B5EF4-FFF2-40B4-BE49-F238E27FC236}">
                <a16:creationId xmlns:a16="http://schemas.microsoft.com/office/drawing/2014/main" id="{33F166DB-50E3-DD50-C037-88E1BBA62DDB}"/>
              </a:ext>
            </a:extLst>
          </p:cNvPr>
          <p:cNvSpPr/>
          <p:nvPr/>
        </p:nvSpPr>
        <p:spPr>
          <a:xfrm rot="10800000">
            <a:off x="5064539" y="2365624"/>
            <a:ext cx="103367" cy="23539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04C9B90-B897-5065-9BFA-1430FF921399}"/>
                  </a:ext>
                </a:extLst>
              </p:cNvPr>
              <p:cNvSpPr txBox="1"/>
              <p:nvPr/>
            </p:nvSpPr>
            <p:spPr>
              <a:xfrm>
                <a:off x="4594436" y="3727213"/>
                <a:ext cx="2784283" cy="2067233"/>
              </a:xfrm>
              <a:prstGeom prst="rect">
                <a:avLst/>
              </a:prstGeom>
              <a:noFill/>
            </p:spPr>
            <p:txBody>
              <a:bodyPr wrap="square" rtlCol="0">
                <a:spAutoFit/>
              </a:bodyPr>
              <a:lstStyle/>
              <a:p>
                <a:r>
                  <a:rPr lang="en-US" dirty="0"/>
                  <a:t>La </a:t>
                </a:r>
                <a:r>
                  <a:rPr lang="en-US" dirty="0" err="1"/>
                  <a:t>differenza</a:t>
                </a:r>
                <a:r>
                  <a:rPr lang="en-US" dirty="0"/>
                  <a:t> </a:t>
                </a:r>
                <a:r>
                  <a:rPr lang="en-US" dirty="0" err="1"/>
                  <a:t>della</a:t>
                </a:r>
                <a:r>
                  <a:rPr lang="en-US" dirty="0"/>
                  <a:t> </a:t>
                </a:r>
                <a:r>
                  <a:rPr lang="en-US" dirty="0" err="1"/>
                  <a:t>percentuale</a:t>
                </a:r>
                <a:r>
                  <a:rPr lang="en-US" dirty="0"/>
                  <a:t> di </a:t>
                </a:r>
                <a:r>
                  <a:rPr lang="en-US" dirty="0" err="1"/>
                  <a:t>polarizzazione</a:t>
                </a:r>
                <a:r>
                  <a:rPr lang="en-US" dirty="0"/>
                  <a:t> </a:t>
                </a:r>
                <a:r>
                  <a:rPr lang="en-US" dirty="0" err="1"/>
                  <a:t>circolare</a:t>
                </a:r>
                <a:r>
                  <a:rPr lang="en-US" dirty="0"/>
                  <a:t> </a:t>
                </a:r>
                <a:r>
                  <a:rPr lang="en-US" dirty="0" err="1"/>
                  <a:t>dei</a:t>
                </a:r>
                <a:r>
                  <a:rPr lang="en-US" dirty="0"/>
                  <a:t> </a:t>
                </a:r>
                <a:r>
                  <a:rPr lang="en-US" dirty="0" err="1"/>
                  <a:t>fotoni</a:t>
                </a:r>
                <a:r>
                  <a:rPr lang="en-US" dirty="0"/>
                  <a:t>  </a:t>
                </a:r>
                <a:r>
                  <a:rPr lang="en-US" dirty="0">
                    <a:solidFill>
                      <a:srgbClr val="FF0000"/>
                    </a:solidFill>
                  </a:rPr>
                  <a:t>(</a:t>
                </a:r>
                <a14:m>
                  <m:oMath xmlns:m="http://schemas.openxmlformats.org/officeDocument/2006/math">
                    <m:sSubSup>
                      <m:sSubSupPr>
                        <m:ctrlPr>
                          <a:rPr lang="en-US" sz="1800" b="1" i="1" smtClean="0">
                            <a:solidFill>
                              <a:srgbClr val="FF0000"/>
                            </a:solidFill>
                            <a:latin typeface="Cambria Math" panose="02040503050406030204" pitchFamily="18" charset="0"/>
                          </a:rPr>
                        </m:ctrlPr>
                      </m:sSubSupPr>
                      <m:e>
                        <m:r>
                          <a:rPr lang="it-IT" sz="1800" b="1" i="1" smtClean="0">
                            <a:solidFill>
                              <a:srgbClr val="FF0000"/>
                            </a:solidFill>
                            <a:latin typeface="Cambria Math" panose="02040503050406030204" pitchFamily="18" charset="0"/>
                          </a:rPr>
                          <m:t>𝑷</m:t>
                        </m:r>
                      </m:e>
                      <m:sub>
                        <m:r>
                          <a:rPr lang="en-US" sz="1800" b="1" i="1" smtClean="0">
                            <a:solidFill>
                              <a:srgbClr val="FF0000"/>
                            </a:solidFill>
                            <a:latin typeface="Cambria Math" panose="02040503050406030204" pitchFamily="18" charset="0"/>
                            <a:ea typeface="Cambria Math" panose="02040503050406030204" pitchFamily="18" charset="0"/>
                          </a:rPr>
                          <m:t>𝜸</m:t>
                        </m:r>
                      </m:sub>
                      <m:sup>
                        <m:r>
                          <a:rPr lang="it-IT" sz="1800" b="1" i="1" smtClean="0">
                            <a:solidFill>
                              <a:srgbClr val="FF0000"/>
                            </a:solidFill>
                            <a:latin typeface="Cambria Math" panose="02040503050406030204" pitchFamily="18" charset="0"/>
                          </a:rPr>
                          <m:t>𝒄𝒊𝒓𝒄</m:t>
                        </m:r>
                      </m:sup>
                    </m:sSubSup>
                    <m:r>
                      <a:rPr lang="it-IT" sz="1800" b="1" i="1" smtClean="0">
                        <a:solidFill>
                          <a:srgbClr val="FF0000"/>
                        </a:solidFill>
                        <a:latin typeface="Cambria Math" panose="02040503050406030204" pitchFamily="18" charset="0"/>
                      </a:rPr>
                      <m:t> ) </m:t>
                    </m:r>
                  </m:oMath>
                </a14:m>
                <a:r>
                  <a:rPr lang="en-US" dirty="0" err="1"/>
                  <a:t>prodotti</a:t>
                </a:r>
                <a:r>
                  <a:rPr lang="en-US" dirty="0"/>
                  <a:t> con bremsstrahlung </a:t>
                </a:r>
                <a:r>
                  <a:rPr lang="en-US" dirty="0" err="1"/>
                  <a:t>coerente</a:t>
                </a:r>
                <a:r>
                  <a:rPr lang="en-US" dirty="0"/>
                  <a:t>  e </a:t>
                </a:r>
                <a:r>
                  <a:rPr lang="en-US" dirty="0" err="1"/>
                  <a:t>incoerente</a:t>
                </a:r>
                <a:r>
                  <a:rPr lang="en-US" dirty="0"/>
                  <a:t> è molto </a:t>
                </a:r>
                <a:r>
                  <a:rPr lang="en-US" dirty="0" err="1"/>
                  <a:t>piccola</a:t>
                </a:r>
                <a:r>
                  <a:rPr lang="en-US" dirty="0"/>
                  <a:t> (&lt; 4%).</a:t>
                </a:r>
              </a:p>
            </p:txBody>
          </p:sp>
        </mc:Choice>
        <mc:Fallback xmlns="">
          <p:sp>
            <p:nvSpPr>
              <p:cNvPr id="19" name="TextBox 18">
                <a:extLst>
                  <a:ext uri="{FF2B5EF4-FFF2-40B4-BE49-F238E27FC236}">
                    <a16:creationId xmlns:a16="http://schemas.microsoft.com/office/drawing/2014/main" id="{104C9B90-B897-5065-9BFA-1430FF921399}"/>
                  </a:ext>
                </a:extLst>
              </p:cNvPr>
              <p:cNvSpPr txBox="1">
                <a:spLocks noRot="1" noChangeAspect="1" noMove="1" noResize="1" noEditPoints="1" noAdjustHandles="1" noChangeArrowheads="1" noChangeShapeType="1" noTextEdit="1"/>
              </p:cNvSpPr>
              <p:nvPr/>
            </p:nvSpPr>
            <p:spPr>
              <a:xfrm>
                <a:off x="4594436" y="3727213"/>
                <a:ext cx="2784283" cy="2067233"/>
              </a:xfrm>
              <a:prstGeom prst="rect">
                <a:avLst/>
              </a:prstGeom>
              <a:blipFill>
                <a:blip r:embed="rId4"/>
                <a:stretch>
                  <a:fillRect l="-1974" t="-1471" r="-1974" b="-352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DD03FA78-4E9A-D99C-B5C1-50439BC29855}"/>
              </a:ext>
            </a:extLst>
          </p:cNvPr>
          <p:cNvSpPr txBox="1"/>
          <p:nvPr/>
        </p:nvSpPr>
        <p:spPr>
          <a:xfrm>
            <a:off x="5167906" y="2408817"/>
            <a:ext cx="6048875" cy="923330"/>
          </a:xfrm>
          <a:prstGeom prst="rect">
            <a:avLst/>
          </a:prstGeom>
          <a:noFill/>
        </p:spPr>
        <p:txBody>
          <a:bodyPr wrap="square" rtlCol="0">
            <a:spAutoFit/>
          </a:bodyPr>
          <a:lstStyle/>
          <a:p>
            <a:r>
              <a:rPr lang="it-IT" dirty="0"/>
              <a:t>Per un fascio di fotoni </a:t>
            </a:r>
            <a:r>
              <a:rPr lang="it-IT" b="1" dirty="0">
                <a:solidFill>
                  <a:srgbClr val="FF0000"/>
                </a:solidFill>
              </a:rPr>
              <a:t>molto</a:t>
            </a:r>
            <a:r>
              <a:rPr lang="it-IT" dirty="0">
                <a:solidFill>
                  <a:srgbClr val="FF0000"/>
                </a:solidFill>
              </a:rPr>
              <a:t> ben collimato e stabile </a:t>
            </a:r>
            <a:r>
              <a:rPr lang="it-IT" dirty="0"/>
              <a:t>(come quello di Mainz) i due stati di polarizzazione sono </a:t>
            </a:r>
            <a:r>
              <a:rPr lang="it-IT" b="1" dirty="0">
                <a:solidFill>
                  <a:srgbClr val="FF0000"/>
                </a:solidFill>
              </a:rPr>
              <a:t>indipendenti</a:t>
            </a:r>
            <a:r>
              <a:rPr lang="it-IT" dirty="0"/>
              <a:t>  </a:t>
            </a:r>
          </a:p>
          <a:p>
            <a:r>
              <a:rPr lang="en-US" dirty="0"/>
              <a:t>uno </a:t>
            </a:r>
            <a:r>
              <a:rPr lang="en-US" dirty="0" err="1"/>
              <a:t>dall’altro</a:t>
            </a:r>
            <a:r>
              <a:rPr lang="en-US" dirty="0"/>
              <a:t> </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15FF301-0DFB-987B-6BEB-F5948EE9CC3C}"/>
                  </a:ext>
                </a:extLst>
              </p:cNvPr>
              <p:cNvSpPr txBox="1"/>
              <p:nvPr/>
            </p:nvSpPr>
            <p:spPr>
              <a:xfrm>
                <a:off x="552082" y="4258788"/>
                <a:ext cx="951657" cy="4399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000" b="1" i="1" smtClean="0">
                              <a:solidFill>
                                <a:srgbClr val="FF0000"/>
                              </a:solidFill>
                              <a:latin typeface="Cambria Math" panose="02040503050406030204" pitchFamily="18" charset="0"/>
                            </a:rPr>
                          </m:ctrlPr>
                        </m:sSubSupPr>
                        <m:e>
                          <m:r>
                            <a:rPr lang="it-IT" sz="2000" b="1" i="1" smtClean="0">
                              <a:solidFill>
                                <a:srgbClr val="FF0000"/>
                              </a:solidFill>
                              <a:latin typeface="Cambria Math" panose="02040503050406030204" pitchFamily="18" charset="0"/>
                            </a:rPr>
                            <m:t>𝑷</m:t>
                          </m:r>
                        </m:e>
                        <m:sub>
                          <m:r>
                            <a:rPr lang="en-US" sz="2000" b="1" i="1" smtClean="0">
                              <a:solidFill>
                                <a:srgbClr val="FF0000"/>
                              </a:solidFill>
                              <a:latin typeface="Cambria Math" panose="02040503050406030204" pitchFamily="18" charset="0"/>
                              <a:ea typeface="Cambria Math" panose="02040503050406030204" pitchFamily="18" charset="0"/>
                            </a:rPr>
                            <m:t>𝜸</m:t>
                          </m:r>
                        </m:sub>
                        <m:sup>
                          <m:r>
                            <a:rPr lang="it-IT" sz="2000" b="1" i="1" smtClean="0">
                              <a:solidFill>
                                <a:srgbClr val="FF0000"/>
                              </a:solidFill>
                              <a:latin typeface="Cambria Math" panose="02040503050406030204" pitchFamily="18" charset="0"/>
                            </a:rPr>
                            <m:t>𝒄𝒊𝒓𝒄</m:t>
                          </m:r>
                        </m:sup>
                      </m:sSubSup>
                    </m:oMath>
                  </m:oMathPara>
                </a14:m>
                <a:endParaRPr lang="en-US" sz="2000" b="1" dirty="0"/>
              </a:p>
            </p:txBody>
          </p:sp>
        </mc:Choice>
        <mc:Fallback xmlns="">
          <p:sp>
            <p:nvSpPr>
              <p:cNvPr id="22" name="TextBox 21">
                <a:extLst>
                  <a:ext uri="{FF2B5EF4-FFF2-40B4-BE49-F238E27FC236}">
                    <a16:creationId xmlns:a16="http://schemas.microsoft.com/office/drawing/2014/main" id="{215FF301-0DFB-987B-6BEB-F5948EE9CC3C}"/>
                  </a:ext>
                </a:extLst>
              </p:cNvPr>
              <p:cNvSpPr txBox="1">
                <a:spLocks noRot="1" noChangeAspect="1" noMove="1" noResize="1" noEditPoints="1" noAdjustHandles="1" noChangeArrowheads="1" noChangeShapeType="1" noTextEdit="1"/>
              </p:cNvSpPr>
              <p:nvPr/>
            </p:nvSpPr>
            <p:spPr>
              <a:xfrm>
                <a:off x="552082" y="4258788"/>
                <a:ext cx="951657" cy="439992"/>
              </a:xfrm>
              <a:prstGeom prst="rect">
                <a:avLst/>
              </a:prstGeom>
              <a:blipFill>
                <a:blip r:embed="rId5"/>
                <a:stretch>
                  <a:fillRect b="-4167"/>
                </a:stretch>
              </a:blipFill>
            </p:spPr>
            <p:txBody>
              <a:bodyPr/>
              <a:lstStyle/>
              <a:p>
                <a:r>
                  <a:rPr lang="en-US">
                    <a:noFill/>
                  </a:rPr>
                  <a:t> </a:t>
                </a:r>
              </a:p>
            </p:txBody>
          </p:sp>
        </mc:Fallback>
      </mc:AlternateContent>
      <p:pic>
        <p:nvPicPr>
          <p:cNvPr id="23" name="Picture 22">
            <a:extLst>
              <a:ext uri="{FF2B5EF4-FFF2-40B4-BE49-F238E27FC236}">
                <a16:creationId xmlns:a16="http://schemas.microsoft.com/office/drawing/2014/main" id="{54A9F127-581F-2650-2CC1-4DB667B031EE}"/>
              </a:ext>
            </a:extLst>
          </p:cNvPr>
          <p:cNvPicPr>
            <a:picLocks noChangeAspect="1"/>
          </p:cNvPicPr>
          <p:nvPr/>
        </p:nvPicPr>
        <p:blipFill>
          <a:blip r:embed="rId6"/>
          <a:srcRect r="46524" b="53902"/>
          <a:stretch/>
        </p:blipFill>
        <p:spPr>
          <a:xfrm>
            <a:off x="7445803" y="3990651"/>
            <a:ext cx="4145233" cy="2455206"/>
          </a:xfrm>
          <a:prstGeom prst="rect">
            <a:avLst/>
          </a:prstGeom>
        </p:spPr>
      </p:pic>
      <p:sp>
        <p:nvSpPr>
          <p:cNvPr id="24" name="Arrow: Right 23">
            <a:extLst>
              <a:ext uri="{FF2B5EF4-FFF2-40B4-BE49-F238E27FC236}">
                <a16:creationId xmlns:a16="http://schemas.microsoft.com/office/drawing/2014/main" id="{A6D27237-68BA-33CC-B0A2-232D6865C8D4}"/>
              </a:ext>
            </a:extLst>
          </p:cNvPr>
          <p:cNvSpPr/>
          <p:nvPr/>
        </p:nvSpPr>
        <p:spPr>
          <a:xfrm>
            <a:off x="4355106" y="3920202"/>
            <a:ext cx="239330" cy="3385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2DFE2D8-0C97-AD66-7074-83A3E6ABEEB1}"/>
              </a:ext>
            </a:extLst>
          </p:cNvPr>
          <p:cNvSpPr txBox="1"/>
          <p:nvPr/>
        </p:nvSpPr>
        <p:spPr>
          <a:xfrm>
            <a:off x="8070760" y="6251718"/>
            <a:ext cx="2851367" cy="369332"/>
          </a:xfrm>
          <a:prstGeom prst="rect">
            <a:avLst/>
          </a:prstGeom>
          <a:noFill/>
        </p:spPr>
        <p:txBody>
          <a:bodyPr wrap="square" rtlCol="0">
            <a:spAutoFit/>
          </a:bodyPr>
          <a:lstStyle/>
          <a:p>
            <a:r>
              <a:rPr lang="it-IT" dirty="0">
                <a:solidFill>
                  <a:srgbClr val="0000FF"/>
                </a:solidFill>
              </a:rPr>
              <a:t>Dati sperimentali</a:t>
            </a:r>
            <a:endParaRPr lang="en-US" dirty="0">
              <a:solidFill>
                <a:srgbClr val="0000FF"/>
              </a:solidFill>
            </a:endParaRPr>
          </a:p>
        </p:txBody>
      </p:sp>
      <p:sp>
        <p:nvSpPr>
          <p:cNvPr id="26" name="TextBox 25">
            <a:extLst>
              <a:ext uri="{FF2B5EF4-FFF2-40B4-BE49-F238E27FC236}">
                <a16:creationId xmlns:a16="http://schemas.microsoft.com/office/drawing/2014/main" id="{BDC8CFC8-D3EA-5C8B-A9BC-3F42FCB8DD76}"/>
              </a:ext>
            </a:extLst>
          </p:cNvPr>
          <p:cNvSpPr txBox="1"/>
          <p:nvPr/>
        </p:nvSpPr>
        <p:spPr>
          <a:xfrm>
            <a:off x="4713293" y="5943363"/>
            <a:ext cx="2851367" cy="923330"/>
          </a:xfrm>
          <a:prstGeom prst="rect">
            <a:avLst/>
          </a:prstGeom>
          <a:noFill/>
        </p:spPr>
        <p:txBody>
          <a:bodyPr wrap="square" rtlCol="0">
            <a:spAutoFit/>
          </a:bodyPr>
          <a:lstStyle/>
          <a:p>
            <a:r>
              <a:rPr lang="it-IT" dirty="0">
                <a:solidFill>
                  <a:srgbClr val="0000FF"/>
                </a:solidFill>
              </a:rPr>
              <a:t>Calcolo teorico con inclusione dei parametri del fascio di fotoni di Mainz</a:t>
            </a:r>
            <a:endParaRPr lang="en-US" dirty="0">
              <a:solidFill>
                <a:srgbClr val="0000FF"/>
              </a:solidFill>
            </a:endParaRPr>
          </a:p>
        </p:txBody>
      </p:sp>
      <p:sp>
        <p:nvSpPr>
          <p:cNvPr id="27" name="TextBox 26">
            <a:extLst>
              <a:ext uri="{FF2B5EF4-FFF2-40B4-BE49-F238E27FC236}">
                <a16:creationId xmlns:a16="http://schemas.microsoft.com/office/drawing/2014/main" id="{F1FD3998-81C5-3DE9-CC8E-B6C3AD71B238}"/>
              </a:ext>
            </a:extLst>
          </p:cNvPr>
          <p:cNvSpPr txBox="1"/>
          <p:nvPr/>
        </p:nvSpPr>
        <p:spPr>
          <a:xfrm>
            <a:off x="8070760" y="3273871"/>
            <a:ext cx="3601563" cy="646331"/>
          </a:xfrm>
          <a:prstGeom prst="rect">
            <a:avLst/>
          </a:prstGeom>
          <a:noFill/>
        </p:spPr>
        <p:txBody>
          <a:bodyPr wrap="none" rtlCol="0">
            <a:spAutoFit/>
          </a:bodyPr>
          <a:lstStyle/>
          <a:p>
            <a:r>
              <a:rPr lang="it-IT" b="1" i="1" dirty="0"/>
              <a:t>E</a:t>
            </a:r>
            <a:r>
              <a:rPr lang="it-IT" dirty="0"/>
              <a:t> = asimmetria di elicità con protoni </a:t>
            </a:r>
          </a:p>
          <a:p>
            <a:r>
              <a:rPr lang="it-IT" dirty="0"/>
              <a:t>polarizzati longitudinalmete</a:t>
            </a:r>
            <a:endParaRPr lang="en-US" dirty="0"/>
          </a:p>
        </p:txBody>
      </p:sp>
      <p:sp>
        <p:nvSpPr>
          <p:cNvPr id="28" name="Rectangle 27">
            <a:extLst>
              <a:ext uri="{FF2B5EF4-FFF2-40B4-BE49-F238E27FC236}">
                <a16:creationId xmlns:a16="http://schemas.microsoft.com/office/drawing/2014/main" id="{B7A13D82-3EF7-D9EA-C3E3-C41B32D34A6F}"/>
              </a:ext>
            </a:extLst>
          </p:cNvPr>
          <p:cNvSpPr/>
          <p:nvPr/>
        </p:nvSpPr>
        <p:spPr>
          <a:xfrm>
            <a:off x="11499596" y="5963684"/>
            <a:ext cx="164084" cy="1373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C8BBF08E-E16A-8D1E-8B42-1113B6C8DC7A}"/>
              </a:ext>
            </a:extLst>
          </p:cNvPr>
          <p:cNvSpPr txBox="1"/>
          <p:nvPr/>
        </p:nvSpPr>
        <p:spPr>
          <a:xfrm>
            <a:off x="8876678" y="4325702"/>
            <a:ext cx="1989725" cy="892552"/>
          </a:xfrm>
          <a:prstGeom prst="rect">
            <a:avLst/>
          </a:prstGeom>
          <a:noFill/>
        </p:spPr>
        <p:txBody>
          <a:bodyPr wrap="square" rtlCol="0">
            <a:spAutoFit/>
          </a:bodyPr>
          <a:lstStyle/>
          <a:p>
            <a:r>
              <a:rPr lang="en-US" dirty="0">
                <a:solidFill>
                  <a:srgbClr val="0000FF"/>
                </a:solidFill>
              </a:rPr>
              <a:t>● b. </a:t>
            </a:r>
            <a:r>
              <a:rPr lang="en-US" dirty="0" err="1">
                <a:solidFill>
                  <a:srgbClr val="0000FF"/>
                </a:solidFill>
              </a:rPr>
              <a:t>coerente</a:t>
            </a:r>
            <a:endParaRPr lang="en-US" dirty="0">
              <a:solidFill>
                <a:srgbClr val="0000FF"/>
              </a:solidFill>
            </a:endParaRPr>
          </a:p>
          <a:p>
            <a:r>
              <a:rPr lang="en-US" sz="3400" dirty="0">
                <a:solidFill>
                  <a:srgbClr val="FF0000"/>
                </a:solidFill>
              </a:rPr>
              <a:t>◦ </a:t>
            </a:r>
            <a:r>
              <a:rPr lang="en-US" sz="2000" dirty="0" err="1">
                <a:solidFill>
                  <a:srgbClr val="FF0000"/>
                </a:solidFill>
              </a:rPr>
              <a:t>b.incoerente</a:t>
            </a:r>
            <a:endParaRPr lang="en-US" sz="2000" dirty="0">
              <a:solidFill>
                <a:srgbClr val="FF0000"/>
              </a:solidFill>
            </a:endParaRP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8D54279-B45B-7CDC-EEA8-7D2B62DCFC51}"/>
                  </a:ext>
                </a:extLst>
              </p:cNvPr>
              <p:cNvSpPr txBox="1"/>
              <p:nvPr/>
            </p:nvSpPr>
            <p:spPr>
              <a:xfrm>
                <a:off x="8449647" y="5137796"/>
                <a:ext cx="255840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i="1" smtClean="0">
                          <a:solidFill>
                            <a:srgbClr val="0000FF"/>
                          </a:solidFill>
                          <a:latin typeface="Cambria Math" panose="02040503050406030204" pitchFamily="18" charset="0"/>
                          <a:ea typeface="Cambria Math" panose="02040503050406030204" pitchFamily="18" charset="0"/>
                        </a:rPr>
                        <m:t>𝛾</m:t>
                      </m:r>
                      <m:r>
                        <a:rPr lang="it-IT" b="0" i="1" smtClean="0">
                          <a:solidFill>
                            <a:srgbClr val="0000FF"/>
                          </a:solidFill>
                          <a:latin typeface="Cambria Math" panose="02040503050406030204" pitchFamily="18" charset="0"/>
                          <a:ea typeface="Cambria Math" panose="02040503050406030204" pitchFamily="18" charset="0"/>
                        </a:rPr>
                        <m:t>𝑝</m:t>
                      </m:r>
                      <m:r>
                        <a:rPr lang="it-IT" b="0" i="1" smtClean="0">
                          <a:solidFill>
                            <a:srgbClr val="0000FF"/>
                          </a:solidFill>
                          <a:latin typeface="Cambria Math" panose="02040503050406030204" pitchFamily="18" charset="0"/>
                          <a:ea typeface="Cambria Math" panose="02040503050406030204" pitchFamily="18" charset="0"/>
                        </a:rPr>
                        <m:t>→</m:t>
                      </m:r>
                      <m:r>
                        <a:rPr lang="it-IT" b="0" i="1" smtClean="0">
                          <a:solidFill>
                            <a:srgbClr val="0000FF"/>
                          </a:solidFill>
                          <a:latin typeface="Cambria Math" panose="02040503050406030204" pitchFamily="18" charset="0"/>
                          <a:ea typeface="Cambria Math" panose="02040503050406030204" pitchFamily="18" charset="0"/>
                        </a:rPr>
                        <m:t>𝑝</m:t>
                      </m:r>
                      <m:sSup>
                        <m:sSupPr>
                          <m:ctrlPr>
                            <a:rPr lang="it-IT" b="0" i="1" smtClean="0">
                              <a:solidFill>
                                <a:srgbClr val="0000FF"/>
                              </a:solidFill>
                              <a:latin typeface="Cambria Math" panose="02040503050406030204" pitchFamily="18" charset="0"/>
                              <a:ea typeface="Cambria Math" panose="02040503050406030204" pitchFamily="18" charset="0"/>
                            </a:rPr>
                          </m:ctrlPr>
                        </m:sSupPr>
                        <m:e>
                          <m:r>
                            <a:rPr lang="it-IT" b="0" i="1" smtClean="0">
                              <a:solidFill>
                                <a:srgbClr val="0000FF"/>
                              </a:solidFill>
                              <a:latin typeface="Cambria Math" panose="02040503050406030204" pitchFamily="18" charset="0"/>
                              <a:ea typeface="Cambria Math" panose="02040503050406030204" pitchFamily="18" charset="0"/>
                            </a:rPr>
                            <m:t>𝜋</m:t>
                          </m:r>
                        </m:e>
                        <m:sup>
                          <m:r>
                            <a:rPr lang="it-IT" b="0" i="1" smtClean="0">
                              <a:solidFill>
                                <a:srgbClr val="0000FF"/>
                              </a:solidFill>
                              <a:latin typeface="Cambria Math" panose="02040503050406030204" pitchFamily="18" charset="0"/>
                              <a:ea typeface="Cambria Math" panose="02040503050406030204" pitchFamily="18" charset="0"/>
                            </a:rPr>
                            <m:t>0</m:t>
                          </m:r>
                        </m:sup>
                      </m:sSup>
                    </m:oMath>
                  </m:oMathPara>
                </a14:m>
                <a:endParaRPr lang="en-US" dirty="0"/>
              </a:p>
            </p:txBody>
          </p:sp>
        </mc:Choice>
        <mc:Fallback xmlns="">
          <p:sp>
            <p:nvSpPr>
              <p:cNvPr id="30" name="TextBox 29">
                <a:extLst>
                  <a:ext uri="{FF2B5EF4-FFF2-40B4-BE49-F238E27FC236}">
                    <a16:creationId xmlns:a16="http://schemas.microsoft.com/office/drawing/2014/main" id="{08D54279-B45B-7CDC-EEA8-7D2B62DCFC51}"/>
                  </a:ext>
                </a:extLst>
              </p:cNvPr>
              <p:cNvSpPr txBox="1">
                <a:spLocks noRot="1" noChangeAspect="1" noMove="1" noResize="1" noEditPoints="1" noAdjustHandles="1" noChangeArrowheads="1" noChangeShapeType="1" noTextEdit="1"/>
              </p:cNvSpPr>
              <p:nvPr/>
            </p:nvSpPr>
            <p:spPr>
              <a:xfrm>
                <a:off x="8449647" y="5137796"/>
                <a:ext cx="2558407" cy="369332"/>
              </a:xfrm>
              <a:prstGeom prst="rect">
                <a:avLst/>
              </a:prstGeom>
              <a:blipFill>
                <a:blip r:embed="rId7"/>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2660008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4F5FA4-8710-C681-1C13-9FECAB85ECFC}"/>
              </a:ext>
            </a:extLst>
          </p:cNvPr>
          <p:cNvPicPr>
            <a:picLocks noChangeAspect="1"/>
          </p:cNvPicPr>
          <p:nvPr/>
        </p:nvPicPr>
        <p:blipFill>
          <a:blip r:embed="rId2"/>
          <a:stretch>
            <a:fillRect/>
          </a:stretch>
        </p:blipFill>
        <p:spPr>
          <a:xfrm>
            <a:off x="33867" y="2640534"/>
            <a:ext cx="10736173" cy="1086002"/>
          </a:xfrm>
          <a:prstGeom prst="rect">
            <a:avLst/>
          </a:prstGeom>
        </p:spPr>
      </p:pic>
      <p:sp>
        <p:nvSpPr>
          <p:cNvPr id="6" name="Arrow: Right 5">
            <a:extLst>
              <a:ext uri="{FF2B5EF4-FFF2-40B4-BE49-F238E27FC236}">
                <a16:creationId xmlns:a16="http://schemas.microsoft.com/office/drawing/2014/main" id="{D73A4103-CCC2-E400-C406-12092B6EF62B}"/>
              </a:ext>
            </a:extLst>
          </p:cNvPr>
          <p:cNvSpPr/>
          <p:nvPr/>
        </p:nvSpPr>
        <p:spPr>
          <a:xfrm>
            <a:off x="77125" y="694170"/>
            <a:ext cx="735675" cy="3523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44BBC01-F367-50DD-D549-51972C720420}"/>
              </a:ext>
            </a:extLst>
          </p:cNvPr>
          <p:cNvSpPr txBox="1"/>
          <p:nvPr/>
        </p:nvSpPr>
        <p:spPr>
          <a:xfrm>
            <a:off x="1020253" y="563875"/>
            <a:ext cx="3325061" cy="646331"/>
          </a:xfrm>
          <a:prstGeom prst="rect">
            <a:avLst/>
          </a:prstGeom>
          <a:noFill/>
        </p:spPr>
        <p:txBody>
          <a:bodyPr wrap="square" rtlCol="0">
            <a:spAutoFit/>
          </a:bodyPr>
          <a:lstStyle/>
          <a:p>
            <a:r>
              <a:rPr lang="it-IT" b="1" dirty="0">
                <a:solidFill>
                  <a:srgbClr val="0000FF"/>
                </a:solidFill>
              </a:rPr>
              <a:t>Possibilità di misurare più osservabili contemporanamente  </a:t>
            </a:r>
            <a:endParaRPr lang="en-US" b="1" dirty="0">
              <a:solidFill>
                <a:srgbClr val="0000FF"/>
              </a:solidFill>
            </a:endParaRPr>
          </a:p>
        </p:txBody>
      </p:sp>
      <p:sp>
        <p:nvSpPr>
          <p:cNvPr id="8" name="Left Brace 7">
            <a:extLst>
              <a:ext uri="{FF2B5EF4-FFF2-40B4-BE49-F238E27FC236}">
                <a16:creationId xmlns:a16="http://schemas.microsoft.com/office/drawing/2014/main" id="{52773D34-2C6B-7479-664B-5C9F8707AE99}"/>
              </a:ext>
            </a:extLst>
          </p:cNvPr>
          <p:cNvSpPr/>
          <p:nvPr/>
        </p:nvSpPr>
        <p:spPr>
          <a:xfrm>
            <a:off x="4060834" y="212269"/>
            <a:ext cx="650240" cy="1402080"/>
          </a:xfrm>
          <a:prstGeom prst="leftBrace">
            <a:avLst/>
          </a:prstGeom>
          <a:solidFill>
            <a:schemeClr val="bg1"/>
          </a:solidFill>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43657F85-19FF-4005-328C-26CBAE802060}"/>
              </a:ext>
            </a:extLst>
          </p:cNvPr>
          <p:cNvSpPr txBox="1"/>
          <p:nvPr/>
        </p:nvSpPr>
        <p:spPr>
          <a:xfrm>
            <a:off x="4385954" y="373818"/>
            <a:ext cx="4696863" cy="923330"/>
          </a:xfrm>
          <a:prstGeom prst="rect">
            <a:avLst/>
          </a:prstGeom>
          <a:noFill/>
        </p:spPr>
        <p:txBody>
          <a:bodyPr wrap="none" rtlCol="0">
            <a:spAutoFit/>
          </a:bodyPr>
          <a:lstStyle/>
          <a:p>
            <a:r>
              <a:rPr lang="it-IT" b="1" dirty="0"/>
              <a:t>-) riduzione degli errori sistematici sperimentali</a:t>
            </a:r>
          </a:p>
          <a:p>
            <a:endParaRPr lang="it-IT" b="1" dirty="0"/>
          </a:p>
          <a:p>
            <a:r>
              <a:rPr lang="it-IT" b="1" dirty="0"/>
              <a:t>-)  ottimizzazione costi/risorse umane </a:t>
            </a:r>
            <a:endParaRPr lang="en-US" b="1"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9A98ABE-2AA2-EE5D-6D46-E38CC9092226}"/>
                  </a:ext>
                </a:extLst>
              </p:cNvPr>
              <p:cNvSpPr txBox="1"/>
              <p:nvPr/>
            </p:nvSpPr>
            <p:spPr>
              <a:xfrm>
                <a:off x="126481" y="1580592"/>
                <a:ext cx="11939038" cy="1477328"/>
              </a:xfrm>
              <a:prstGeom prst="rect">
                <a:avLst/>
              </a:prstGeom>
              <a:noFill/>
            </p:spPr>
            <p:txBody>
              <a:bodyPr wrap="none" rtlCol="0">
                <a:spAutoFit/>
              </a:bodyPr>
              <a:lstStyle/>
              <a:p>
                <a:r>
                  <a:rPr lang="it-IT" b="1" dirty="0"/>
                  <a:t>Esempio</a:t>
                </a:r>
                <a:r>
                  <a:rPr lang="it-IT" dirty="0"/>
                  <a:t>: Con bersaglio di protoni longitudinalmente polarizzati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𝑇</m:t>
                        </m:r>
                      </m:sub>
                    </m:sSub>
                  </m:oMath>
                </a14:m>
                <a:r>
                  <a:rPr lang="it-IT" dirty="0"/>
                  <a:t> = % di polarizzazione protoni) </a:t>
                </a:r>
              </a:p>
              <a:p>
                <a:r>
                  <a:rPr lang="it-IT" b="1" dirty="0">
                    <a:solidFill>
                      <a:srgbClr val="FF0000"/>
                    </a:solidFill>
                  </a:rPr>
                  <a:t>si possono misurare contemporaneamente</a:t>
                </a:r>
                <a:r>
                  <a:rPr lang="it-IT" i="1" dirty="0"/>
                  <a:t>:                                                                            </a:t>
                </a:r>
                <a:r>
                  <a:rPr lang="it-IT" i="1" dirty="0">
                    <a:latin typeface="Symbol" panose="05050102010706020507" pitchFamily="18" charset="2"/>
                    <a:sym typeface="Symbol" panose="05050102010706020507" pitchFamily="18" charset="2"/>
                  </a:rPr>
                  <a:t>  = </a:t>
                </a:r>
                <a:r>
                  <a:rPr lang="it-IT" dirty="0"/>
                  <a:t>angolo tra piano di reazione e</a:t>
                </a:r>
              </a:p>
              <a:p>
                <a:r>
                  <a:rPr lang="it-IT" i="1" dirty="0"/>
                  <a:t>                                                                                                                                                                  </a:t>
                </a:r>
                <a:r>
                  <a:rPr lang="it-IT" dirty="0"/>
                  <a:t>piano di polarizzazione lineare dei</a:t>
                </a:r>
              </a:p>
              <a:p>
                <a:r>
                  <a:rPr lang="it-IT" dirty="0"/>
                  <a:t>                                                                                                                                                                  fotoni </a:t>
                </a:r>
              </a:p>
              <a:p>
                <a:r>
                  <a:rPr lang="it-IT" i="1" dirty="0"/>
                  <a:t>                                                                                                                                                                   </a:t>
                </a:r>
                <a:endParaRPr lang="en-US" i="1" dirty="0"/>
              </a:p>
            </p:txBody>
          </p:sp>
        </mc:Choice>
        <mc:Fallback xmlns="">
          <p:sp>
            <p:nvSpPr>
              <p:cNvPr id="10" name="TextBox 9">
                <a:extLst>
                  <a:ext uri="{FF2B5EF4-FFF2-40B4-BE49-F238E27FC236}">
                    <a16:creationId xmlns:a16="http://schemas.microsoft.com/office/drawing/2014/main" id="{99A98ABE-2AA2-EE5D-6D46-E38CC9092226}"/>
                  </a:ext>
                </a:extLst>
              </p:cNvPr>
              <p:cNvSpPr txBox="1">
                <a:spLocks noRot="1" noChangeAspect="1" noMove="1" noResize="1" noEditPoints="1" noAdjustHandles="1" noChangeArrowheads="1" noChangeShapeType="1" noTextEdit="1"/>
              </p:cNvSpPr>
              <p:nvPr/>
            </p:nvSpPr>
            <p:spPr>
              <a:xfrm>
                <a:off x="126481" y="1580592"/>
                <a:ext cx="11939038" cy="1477328"/>
              </a:xfrm>
              <a:prstGeom prst="rect">
                <a:avLst/>
              </a:prstGeom>
              <a:blipFill>
                <a:blip r:embed="rId3"/>
                <a:stretch>
                  <a:fillRect l="-460" t="-2058"/>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4B14228B-ACEE-5E4E-A87B-094522DA4A10}"/>
              </a:ext>
            </a:extLst>
          </p:cNvPr>
          <p:cNvSpPr/>
          <p:nvPr/>
        </p:nvSpPr>
        <p:spPr>
          <a:xfrm>
            <a:off x="2915920" y="2804160"/>
            <a:ext cx="609600" cy="922388"/>
          </a:xfrm>
          <a:prstGeom prst="rect">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0567B59-B5E9-E53F-6681-A512E9CB3DF0}"/>
              </a:ext>
            </a:extLst>
          </p:cNvPr>
          <p:cNvSpPr/>
          <p:nvPr/>
        </p:nvSpPr>
        <p:spPr>
          <a:xfrm>
            <a:off x="5777653" y="2804160"/>
            <a:ext cx="257387" cy="771844"/>
          </a:xfrm>
          <a:prstGeom prst="rect">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C2950DE-1EE9-5BDB-34A8-18731EEF950C}"/>
              </a:ext>
            </a:extLst>
          </p:cNvPr>
          <p:cNvSpPr/>
          <p:nvPr/>
        </p:nvSpPr>
        <p:spPr>
          <a:xfrm>
            <a:off x="8114453" y="2956560"/>
            <a:ext cx="257387" cy="487680"/>
          </a:xfrm>
          <a:prstGeom prst="rect">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DD6374-EB8E-FB9C-8B49-C6C184D6FDFD}"/>
              </a:ext>
            </a:extLst>
          </p:cNvPr>
          <p:cNvSpPr/>
          <p:nvPr/>
        </p:nvSpPr>
        <p:spPr>
          <a:xfrm>
            <a:off x="10441093" y="2956560"/>
            <a:ext cx="257387" cy="487680"/>
          </a:xfrm>
          <a:prstGeom prst="rect">
            <a:avLst/>
          </a:pr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6D16F9E-C15E-88A9-646F-156028D17717}"/>
              </a:ext>
            </a:extLst>
          </p:cNvPr>
          <p:cNvSpPr txBox="1"/>
          <p:nvPr/>
        </p:nvSpPr>
        <p:spPr>
          <a:xfrm>
            <a:off x="1558810" y="2331498"/>
            <a:ext cx="2072640" cy="646331"/>
          </a:xfrm>
          <a:prstGeom prst="rect">
            <a:avLst/>
          </a:prstGeom>
          <a:noFill/>
        </p:spPr>
        <p:txBody>
          <a:bodyPr wrap="square" rtlCol="0">
            <a:spAutoFit/>
          </a:bodyPr>
          <a:lstStyle/>
          <a:p>
            <a:r>
              <a:rPr lang="it-IT" b="1" dirty="0">
                <a:solidFill>
                  <a:srgbClr val="0000FF"/>
                </a:solidFill>
              </a:rPr>
              <a:t>Sez.d’urto non polarizzata</a:t>
            </a:r>
            <a:endParaRPr lang="en-US" b="1" dirty="0">
              <a:solidFill>
                <a:srgbClr val="0000FF"/>
              </a:solidFill>
            </a:endParaRPr>
          </a:p>
        </p:txBody>
      </p:sp>
      <p:sp>
        <p:nvSpPr>
          <p:cNvPr id="18" name="TextBox 17">
            <a:extLst>
              <a:ext uri="{FF2B5EF4-FFF2-40B4-BE49-F238E27FC236}">
                <a16:creationId xmlns:a16="http://schemas.microsoft.com/office/drawing/2014/main" id="{882D30CC-4D44-2B67-338D-69D37FD72B30}"/>
              </a:ext>
            </a:extLst>
          </p:cNvPr>
          <p:cNvSpPr txBox="1"/>
          <p:nvPr/>
        </p:nvSpPr>
        <p:spPr>
          <a:xfrm>
            <a:off x="4674543" y="2109207"/>
            <a:ext cx="2344840" cy="923330"/>
          </a:xfrm>
          <a:prstGeom prst="rect">
            <a:avLst/>
          </a:prstGeom>
          <a:noFill/>
        </p:spPr>
        <p:txBody>
          <a:bodyPr wrap="square" rtlCol="0">
            <a:spAutoFit/>
          </a:bodyPr>
          <a:lstStyle/>
          <a:p>
            <a:r>
              <a:rPr lang="it-IT" b="1" dirty="0">
                <a:solidFill>
                  <a:srgbClr val="0000FF"/>
                </a:solidFill>
              </a:rPr>
              <a:t>Asimmetria dovuta solo a polar.lineare</a:t>
            </a:r>
          </a:p>
          <a:p>
            <a:r>
              <a:rPr lang="it-IT" b="1" dirty="0">
                <a:solidFill>
                  <a:srgbClr val="0000FF"/>
                </a:solidFill>
              </a:rPr>
              <a:t>dei fotoni </a:t>
            </a:r>
            <a:endParaRPr lang="en-US" b="1" dirty="0">
              <a:solidFill>
                <a:srgbClr val="0000FF"/>
              </a:solidFill>
            </a:endParaRPr>
          </a:p>
        </p:txBody>
      </p:sp>
      <p:sp>
        <p:nvSpPr>
          <p:cNvPr id="19" name="TextBox 18">
            <a:extLst>
              <a:ext uri="{FF2B5EF4-FFF2-40B4-BE49-F238E27FC236}">
                <a16:creationId xmlns:a16="http://schemas.microsoft.com/office/drawing/2014/main" id="{12307DC7-6D53-AE0A-47A9-0631FC2B2BB4}"/>
              </a:ext>
            </a:extLst>
          </p:cNvPr>
          <p:cNvSpPr txBox="1"/>
          <p:nvPr/>
        </p:nvSpPr>
        <p:spPr>
          <a:xfrm>
            <a:off x="6745548" y="3660491"/>
            <a:ext cx="2876457" cy="923330"/>
          </a:xfrm>
          <a:prstGeom prst="rect">
            <a:avLst/>
          </a:prstGeom>
          <a:noFill/>
        </p:spPr>
        <p:txBody>
          <a:bodyPr wrap="square" rtlCol="0">
            <a:spAutoFit/>
          </a:bodyPr>
          <a:lstStyle/>
          <a:p>
            <a:r>
              <a:rPr lang="it-IT" b="1" dirty="0">
                <a:solidFill>
                  <a:srgbClr val="0000FF"/>
                </a:solidFill>
              </a:rPr>
              <a:t>Asimmetria dovuta sia a polar. lineare dei fotoni</a:t>
            </a:r>
          </a:p>
          <a:p>
            <a:r>
              <a:rPr lang="it-IT" b="1" dirty="0">
                <a:solidFill>
                  <a:srgbClr val="0000FF"/>
                </a:solidFill>
              </a:rPr>
              <a:t>sia a polar.longit. protoni </a:t>
            </a:r>
            <a:endParaRPr lang="en-US" b="1" dirty="0">
              <a:solidFill>
                <a:srgbClr val="0000FF"/>
              </a:solidFill>
            </a:endParaRPr>
          </a:p>
        </p:txBody>
      </p:sp>
      <p:sp>
        <p:nvSpPr>
          <p:cNvPr id="20" name="TextBox 19">
            <a:extLst>
              <a:ext uri="{FF2B5EF4-FFF2-40B4-BE49-F238E27FC236}">
                <a16:creationId xmlns:a16="http://schemas.microsoft.com/office/drawing/2014/main" id="{78EA93D9-32C8-B061-D58F-50B1D5F79D4A}"/>
              </a:ext>
            </a:extLst>
          </p:cNvPr>
          <p:cNvSpPr txBox="1"/>
          <p:nvPr/>
        </p:nvSpPr>
        <p:spPr>
          <a:xfrm>
            <a:off x="9457380" y="3519961"/>
            <a:ext cx="2876457" cy="923330"/>
          </a:xfrm>
          <a:prstGeom prst="rect">
            <a:avLst/>
          </a:prstGeom>
          <a:noFill/>
        </p:spPr>
        <p:txBody>
          <a:bodyPr wrap="square" rtlCol="0">
            <a:spAutoFit/>
          </a:bodyPr>
          <a:lstStyle/>
          <a:p>
            <a:r>
              <a:rPr lang="it-IT" b="1" dirty="0">
                <a:solidFill>
                  <a:srgbClr val="0000FF"/>
                </a:solidFill>
              </a:rPr>
              <a:t>Asimmetria dovuta sia a polar.circolare fotoni</a:t>
            </a:r>
          </a:p>
          <a:p>
            <a:r>
              <a:rPr lang="it-IT" b="1" dirty="0">
                <a:solidFill>
                  <a:srgbClr val="0000FF"/>
                </a:solidFill>
              </a:rPr>
              <a:t>sia a polar.longit. protoni</a:t>
            </a:r>
            <a:r>
              <a:rPr lang="it-IT" dirty="0">
                <a:solidFill>
                  <a:srgbClr val="0000FF"/>
                </a:solidFill>
              </a:rPr>
              <a:t> </a:t>
            </a:r>
            <a:endParaRPr lang="en-US" dirty="0">
              <a:solidFill>
                <a:srgbClr val="0000FF"/>
              </a:solidFill>
            </a:endParaRPr>
          </a:p>
        </p:txBody>
      </p:sp>
      <p:sp>
        <p:nvSpPr>
          <p:cNvPr id="21" name="TextBox 20">
            <a:extLst>
              <a:ext uri="{FF2B5EF4-FFF2-40B4-BE49-F238E27FC236}">
                <a16:creationId xmlns:a16="http://schemas.microsoft.com/office/drawing/2014/main" id="{16FBE303-2BB4-6007-C4A2-7347AEA220BC}"/>
              </a:ext>
            </a:extLst>
          </p:cNvPr>
          <p:cNvSpPr txBox="1"/>
          <p:nvPr/>
        </p:nvSpPr>
        <p:spPr>
          <a:xfrm>
            <a:off x="9169585" y="341236"/>
            <a:ext cx="2651760" cy="923330"/>
          </a:xfrm>
          <a:prstGeom prst="rect">
            <a:avLst/>
          </a:prstGeom>
          <a:noFill/>
          <a:ln w="19050">
            <a:solidFill>
              <a:schemeClr val="accent1"/>
            </a:solidFill>
          </a:ln>
        </p:spPr>
        <p:txBody>
          <a:bodyPr wrap="square" rtlCol="0">
            <a:spAutoFit/>
          </a:bodyPr>
          <a:lstStyle/>
          <a:p>
            <a:r>
              <a:rPr lang="it-IT" dirty="0">
                <a:solidFill>
                  <a:srgbClr val="0000FF"/>
                </a:solidFill>
              </a:rPr>
              <a:t>Grosso vantaggio per tutti i futuri esperimenti (JLAB, EIC, Mainz, Bonn...)</a:t>
            </a:r>
            <a:endParaRPr lang="en-US" dirty="0">
              <a:solidFill>
                <a:srgbClr val="0000FF"/>
              </a:solidFill>
            </a:endParaRPr>
          </a:p>
        </p:txBody>
      </p:sp>
      <p:pic>
        <p:nvPicPr>
          <p:cNvPr id="23" name="Picture 22">
            <a:extLst>
              <a:ext uri="{FF2B5EF4-FFF2-40B4-BE49-F238E27FC236}">
                <a16:creationId xmlns:a16="http://schemas.microsoft.com/office/drawing/2014/main" id="{81045DE4-35B7-1522-779A-9A99069B06F6}"/>
              </a:ext>
            </a:extLst>
          </p:cNvPr>
          <p:cNvPicPr>
            <a:picLocks noChangeAspect="1"/>
          </p:cNvPicPr>
          <p:nvPr/>
        </p:nvPicPr>
        <p:blipFill>
          <a:blip r:embed="rId4"/>
          <a:stretch>
            <a:fillRect/>
          </a:stretch>
        </p:blipFill>
        <p:spPr>
          <a:xfrm>
            <a:off x="30739" y="4025529"/>
            <a:ext cx="6544588" cy="2019582"/>
          </a:xfrm>
          <a:prstGeom prst="rect">
            <a:avLst/>
          </a:prstGeom>
        </p:spPr>
      </p:pic>
      <p:pic>
        <p:nvPicPr>
          <p:cNvPr id="25" name="Picture 24">
            <a:extLst>
              <a:ext uri="{FF2B5EF4-FFF2-40B4-BE49-F238E27FC236}">
                <a16:creationId xmlns:a16="http://schemas.microsoft.com/office/drawing/2014/main" id="{5FD78705-D51C-8874-FB71-04CF4BF38CC5}"/>
              </a:ext>
            </a:extLst>
          </p:cNvPr>
          <p:cNvPicPr>
            <a:picLocks noChangeAspect="1"/>
          </p:cNvPicPr>
          <p:nvPr/>
        </p:nvPicPr>
        <p:blipFill>
          <a:blip r:embed="rId5"/>
          <a:stretch>
            <a:fillRect/>
          </a:stretch>
        </p:blipFill>
        <p:spPr>
          <a:xfrm>
            <a:off x="358649" y="5972051"/>
            <a:ext cx="6354062" cy="885949"/>
          </a:xfrm>
          <a:prstGeom prst="rect">
            <a:avLst/>
          </a:prstGeom>
        </p:spPr>
      </p:pic>
      <p:sp>
        <p:nvSpPr>
          <p:cNvPr id="26" name="TextBox 25">
            <a:extLst>
              <a:ext uri="{FF2B5EF4-FFF2-40B4-BE49-F238E27FC236}">
                <a16:creationId xmlns:a16="http://schemas.microsoft.com/office/drawing/2014/main" id="{35FFE843-3F1C-7CCC-95C2-FCC4A99EEDCC}"/>
              </a:ext>
            </a:extLst>
          </p:cNvPr>
          <p:cNvSpPr txBox="1"/>
          <p:nvPr/>
        </p:nvSpPr>
        <p:spPr>
          <a:xfrm>
            <a:off x="2926080" y="4080318"/>
            <a:ext cx="182880" cy="461665"/>
          </a:xfrm>
          <a:prstGeom prst="rect">
            <a:avLst/>
          </a:prstGeom>
          <a:noFill/>
        </p:spPr>
        <p:txBody>
          <a:bodyPr wrap="square" rtlCol="0">
            <a:spAutoFit/>
          </a:bodyPr>
          <a:lstStyle/>
          <a:p>
            <a:r>
              <a:rPr lang="it-IT" sz="2400" b="1" i="1" dirty="0">
                <a:solidFill>
                  <a:srgbClr val="FF0000"/>
                </a:solidFill>
              </a:rPr>
              <a:t>E</a:t>
            </a:r>
            <a:endParaRPr lang="en-US" sz="2400" b="1" i="1" dirty="0">
              <a:solidFill>
                <a:srgbClr val="FF0000"/>
              </a:solidFill>
            </a:endParaRPr>
          </a:p>
        </p:txBody>
      </p:sp>
      <p:sp>
        <p:nvSpPr>
          <p:cNvPr id="27" name="TextBox 26">
            <a:extLst>
              <a:ext uri="{FF2B5EF4-FFF2-40B4-BE49-F238E27FC236}">
                <a16:creationId xmlns:a16="http://schemas.microsoft.com/office/drawing/2014/main" id="{C16BCC89-7C01-2DC3-F187-997E6C5AE5C3}"/>
              </a:ext>
            </a:extLst>
          </p:cNvPr>
          <p:cNvSpPr txBox="1"/>
          <p:nvPr/>
        </p:nvSpPr>
        <p:spPr>
          <a:xfrm>
            <a:off x="6814705" y="5287683"/>
            <a:ext cx="3345295" cy="1200329"/>
          </a:xfrm>
          <a:prstGeom prst="rect">
            <a:avLst/>
          </a:prstGeom>
          <a:noFill/>
        </p:spPr>
        <p:txBody>
          <a:bodyPr wrap="square" rtlCol="0">
            <a:spAutoFit/>
          </a:bodyPr>
          <a:lstStyle/>
          <a:p>
            <a:r>
              <a:rPr lang="it-IT" dirty="0"/>
              <a:t>Esempio della elevata qualità finale dei dati raccolti su osservabile</a:t>
            </a:r>
            <a:r>
              <a:rPr lang="it-IT" i="1" dirty="0"/>
              <a:t> E  → </a:t>
            </a:r>
            <a:r>
              <a:rPr lang="it-IT" b="1" i="1" dirty="0">
                <a:solidFill>
                  <a:srgbClr val="0000FF"/>
                </a:solidFill>
              </a:rPr>
              <a:t>possibilità di discriminazione tra i vari modelli </a:t>
            </a:r>
            <a:endParaRPr lang="en-US" b="1" i="1" dirty="0">
              <a:solidFill>
                <a:srgbClr val="0000FF"/>
              </a:solidFill>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E52B3C58-3E7B-9336-0744-A1B5675E7EB7}"/>
                  </a:ext>
                </a:extLst>
              </p:cNvPr>
              <p:cNvSpPr txBox="1"/>
              <p:nvPr/>
            </p:nvSpPr>
            <p:spPr>
              <a:xfrm>
                <a:off x="550553" y="4656298"/>
                <a:ext cx="255840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i="1" smtClean="0">
                          <a:solidFill>
                            <a:srgbClr val="0000FF"/>
                          </a:solidFill>
                          <a:latin typeface="Cambria Math" panose="02040503050406030204" pitchFamily="18" charset="0"/>
                          <a:ea typeface="Cambria Math" panose="02040503050406030204" pitchFamily="18" charset="0"/>
                        </a:rPr>
                        <m:t>𝛾</m:t>
                      </m:r>
                      <m:r>
                        <a:rPr lang="it-IT" b="0" i="1" smtClean="0">
                          <a:solidFill>
                            <a:srgbClr val="0000FF"/>
                          </a:solidFill>
                          <a:latin typeface="Cambria Math" panose="02040503050406030204" pitchFamily="18" charset="0"/>
                          <a:ea typeface="Cambria Math" panose="02040503050406030204" pitchFamily="18" charset="0"/>
                        </a:rPr>
                        <m:t>𝑝</m:t>
                      </m:r>
                      <m:r>
                        <a:rPr lang="it-IT" b="0" i="1" smtClean="0">
                          <a:solidFill>
                            <a:srgbClr val="0000FF"/>
                          </a:solidFill>
                          <a:latin typeface="Cambria Math" panose="02040503050406030204" pitchFamily="18" charset="0"/>
                          <a:ea typeface="Cambria Math" panose="02040503050406030204" pitchFamily="18" charset="0"/>
                        </a:rPr>
                        <m:t>→</m:t>
                      </m:r>
                      <m:r>
                        <a:rPr lang="it-IT" b="0" i="1" smtClean="0">
                          <a:solidFill>
                            <a:srgbClr val="0000FF"/>
                          </a:solidFill>
                          <a:latin typeface="Cambria Math" panose="02040503050406030204" pitchFamily="18" charset="0"/>
                          <a:ea typeface="Cambria Math" panose="02040503050406030204" pitchFamily="18" charset="0"/>
                        </a:rPr>
                        <m:t>𝑝</m:t>
                      </m:r>
                      <m:sSup>
                        <m:sSupPr>
                          <m:ctrlPr>
                            <a:rPr lang="it-IT" b="0" i="1" smtClean="0">
                              <a:solidFill>
                                <a:srgbClr val="0000FF"/>
                              </a:solidFill>
                              <a:latin typeface="Cambria Math" panose="02040503050406030204" pitchFamily="18" charset="0"/>
                              <a:ea typeface="Cambria Math" panose="02040503050406030204" pitchFamily="18" charset="0"/>
                            </a:rPr>
                          </m:ctrlPr>
                        </m:sSupPr>
                        <m:e>
                          <m:r>
                            <a:rPr lang="it-IT" b="0" i="1" smtClean="0">
                              <a:solidFill>
                                <a:srgbClr val="0000FF"/>
                              </a:solidFill>
                              <a:latin typeface="Cambria Math" panose="02040503050406030204" pitchFamily="18" charset="0"/>
                              <a:ea typeface="Cambria Math" panose="02040503050406030204" pitchFamily="18" charset="0"/>
                            </a:rPr>
                            <m:t>𝜋</m:t>
                          </m:r>
                        </m:e>
                        <m:sup>
                          <m:r>
                            <a:rPr lang="it-IT" b="0" i="1" smtClean="0">
                              <a:solidFill>
                                <a:srgbClr val="0000FF"/>
                              </a:solidFill>
                              <a:latin typeface="Cambria Math" panose="02040503050406030204" pitchFamily="18" charset="0"/>
                              <a:ea typeface="Cambria Math" panose="02040503050406030204" pitchFamily="18" charset="0"/>
                            </a:rPr>
                            <m:t>0</m:t>
                          </m:r>
                        </m:sup>
                      </m:sSup>
                    </m:oMath>
                  </m:oMathPara>
                </a14:m>
                <a:endParaRPr lang="en-US" dirty="0"/>
              </a:p>
            </p:txBody>
          </p:sp>
        </mc:Choice>
        <mc:Fallback xmlns="">
          <p:sp>
            <p:nvSpPr>
              <p:cNvPr id="29" name="TextBox 28">
                <a:extLst>
                  <a:ext uri="{FF2B5EF4-FFF2-40B4-BE49-F238E27FC236}">
                    <a16:creationId xmlns:a16="http://schemas.microsoft.com/office/drawing/2014/main" id="{E52B3C58-3E7B-9336-0744-A1B5675E7EB7}"/>
                  </a:ext>
                </a:extLst>
              </p:cNvPr>
              <p:cNvSpPr txBox="1">
                <a:spLocks noRot="1" noChangeAspect="1" noMove="1" noResize="1" noEditPoints="1" noAdjustHandles="1" noChangeArrowheads="1" noChangeShapeType="1" noTextEdit="1"/>
              </p:cNvSpPr>
              <p:nvPr/>
            </p:nvSpPr>
            <p:spPr>
              <a:xfrm>
                <a:off x="550553" y="4656298"/>
                <a:ext cx="2558407" cy="369332"/>
              </a:xfrm>
              <a:prstGeom prst="rect">
                <a:avLst/>
              </a:prstGeom>
              <a:blipFill>
                <a:blip r:embed="rId6"/>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5B0A6E71-3766-D1CE-E646-047C77991228}"/>
                  </a:ext>
                </a:extLst>
              </p:cNvPr>
              <p:cNvSpPr txBox="1"/>
              <p:nvPr/>
            </p:nvSpPr>
            <p:spPr>
              <a:xfrm>
                <a:off x="4345314" y="4638239"/>
                <a:ext cx="132757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i="1">
                          <a:solidFill>
                            <a:srgbClr val="0000FF"/>
                          </a:solidFill>
                          <a:latin typeface="Cambria Math" panose="02040503050406030204" pitchFamily="18" charset="0"/>
                          <a:ea typeface="Cambria Math" panose="02040503050406030204" pitchFamily="18" charset="0"/>
                        </a:rPr>
                        <m:t>𝛾</m:t>
                      </m:r>
                      <m:r>
                        <a:rPr lang="it-IT" i="1">
                          <a:solidFill>
                            <a:srgbClr val="0000FF"/>
                          </a:solidFill>
                          <a:latin typeface="Cambria Math" panose="02040503050406030204" pitchFamily="18" charset="0"/>
                          <a:ea typeface="Cambria Math" panose="02040503050406030204" pitchFamily="18" charset="0"/>
                        </a:rPr>
                        <m:t>𝑝</m:t>
                      </m:r>
                      <m:r>
                        <a:rPr lang="it-IT" i="1">
                          <a:solidFill>
                            <a:srgbClr val="0000FF"/>
                          </a:solidFill>
                          <a:latin typeface="Cambria Math" panose="02040503050406030204" pitchFamily="18" charset="0"/>
                          <a:ea typeface="Cambria Math" panose="02040503050406030204" pitchFamily="18" charset="0"/>
                        </a:rPr>
                        <m:t>→</m:t>
                      </m:r>
                      <m:r>
                        <a:rPr lang="it-IT" b="0" i="1" smtClean="0">
                          <a:solidFill>
                            <a:srgbClr val="0000FF"/>
                          </a:solidFill>
                          <a:latin typeface="Cambria Math" panose="02040503050406030204" pitchFamily="18" charset="0"/>
                          <a:ea typeface="Cambria Math" panose="02040503050406030204" pitchFamily="18" charset="0"/>
                        </a:rPr>
                        <m:t>𝑛</m:t>
                      </m:r>
                      <m:sSup>
                        <m:sSupPr>
                          <m:ctrlPr>
                            <a:rPr lang="it-IT" i="1">
                              <a:solidFill>
                                <a:srgbClr val="0000FF"/>
                              </a:solidFill>
                              <a:latin typeface="Cambria Math" panose="02040503050406030204" pitchFamily="18" charset="0"/>
                              <a:ea typeface="Cambria Math" panose="02040503050406030204" pitchFamily="18" charset="0"/>
                            </a:rPr>
                          </m:ctrlPr>
                        </m:sSupPr>
                        <m:e>
                          <m:r>
                            <a:rPr lang="it-IT" i="1">
                              <a:solidFill>
                                <a:srgbClr val="0000FF"/>
                              </a:solidFill>
                              <a:latin typeface="Cambria Math" panose="02040503050406030204" pitchFamily="18" charset="0"/>
                              <a:ea typeface="Cambria Math" panose="02040503050406030204" pitchFamily="18" charset="0"/>
                            </a:rPr>
                            <m:t>𝜋</m:t>
                          </m:r>
                        </m:e>
                        <m:sup>
                          <m:r>
                            <a:rPr lang="it-IT" b="0" i="1" smtClean="0">
                              <a:solidFill>
                                <a:srgbClr val="0000FF"/>
                              </a:solidFill>
                              <a:latin typeface="Cambria Math" panose="02040503050406030204" pitchFamily="18" charset="0"/>
                              <a:ea typeface="Cambria Math" panose="02040503050406030204" pitchFamily="18" charset="0"/>
                            </a:rPr>
                            <m:t>+</m:t>
                          </m:r>
                        </m:sup>
                      </m:sSup>
                      <m:r>
                        <a:rPr lang="it-IT" i="1">
                          <a:solidFill>
                            <a:srgbClr val="0000FF"/>
                          </a:solidFill>
                          <a:latin typeface="Cambria Math" panose="02040503050406030204" pitchFamily="18" charset="0"/>
                          <a:ea typeface="Cambria Math" panose="02040503050406030204" pitchFamily="18" charset="0"/>
                        </a:rPr>
                        <m:t> </m:t>
                      </m:r>
                    </m:oMath>
                  </m:oMathPara>
                </a14:m>
                <a:endParaRPr lang="en-US" dirty="0"/>
              </a:p>
            </p:txBody>
          </p:sp>
        </mc:Choice>
        <mc:Fallback xmlns="">
          <p:sp>
            <p:nvSpPr>
              <p:cNvPr id="31" name="TextBox 30">
                <a:extLst>
                  <a:ext uri="{FF2B5EF4-FFF2-40B4-BE49-F238E27FC236}">
                    <a16:creationId xmlns:a16="http://schemas.microsoft.com/office/drawing/2014/main" id="{5B0A6E71-3766-D1CE-E646-047C77991228}"/>
                  </a:ext>
                </a:extLst>
              </p:cNvPr>
              <p:cNvSpPr txBox="1">
                <a:spLocks noRot="1" noChangeAspect="1" noMove="1" noResize="1" noEditPoints="1" noAdjustHandles="1" noChangeArrowheads="1" noChangeShapeType="1" noTextEdit="1"/>
              </p:cNvSpPr>
              <p:nvPr/>
            </p:nvSpPr>
            <p:spPr>
              <a:xfrm>
                <a:off x="4345314" y="4638239"/>
                <a:ext cx="1327574" cy="369332"/>
              </a:xfrm>
              <a:prstGeom prst="rect">
                <a:avLst/>
              </a:prstGeom>
              <a:blipFill>
                <a:blip r:embed="rId7"/>
                <a:stretch>
                  <a:fillRect b="-6667"/>
                </a:stretch>
              </a:blipFill>
            </p:spPr>
            <p:txBody>
              <a:bodyPr/>
              <a:lstStyle/>
              <a:p>
                <a:r>
                  <a:rPr lang="en-US">
                    <a:noFill/>
                  </a:rPr>
                  <a:t> </a:t>
                </a:r>
              </a:p>
            </p:txBody>
          </p:sp>
        </mc:Fallback>
      </mc:AlternateContent>
    </p:spTree>
    <p:extLst>
      <p:ext uri="{BB962C8B-B14F-4D97-AF65-F5344CB8AC3E}">
        <p14:creationId xmlns:p14="http://schemas.microsoft.com/office/powerpoint/2010/main" val="16635998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D07BF"/>
        </a:solidFill>
        <a:effectLst/>
      </p:bgPr>
    </p:bg>
    <p:spTree>
      <p:nvGrpSpPr>
        <p:cNvPr id="1" name=""/>
        <p:cNvGrpSpPr/>
        <p:nvPr/>
      </p:nvGrpSpPr>
      <p:grpSpPr>
        <a:xfrm>
          <a:off x="0" y="0"/>
          <a:ext cx="0" cy="0"/>
          <a:chOff x="0" y="0"/>
          <a:chExt cx="0" cy="0"/>
        </a:xfrm>
      </p:grpSpPr>
      <p:sp>
        <p:nvSpPr>
          <p:cNvPr id="2" name="TextBox 1"/>
          <p:cNvSpPr txBox="1"/>
          <p:nvPr/>
        </p:nvSpPr>
        <p:spPr>
          <a:xfrm>
            <a:off x="4779133" y="2828836"/>
            <a:ext cx="2633734" cy="1200329"/>
          </a:xfrm>
          <a:prstGeom prst="rect">
            <a:avLst/>
          </a:prstGeom>
          <a:solidFill>
            <a:schemeClr val="accent6">
              <a:lumMod val="20000"/>
              <a:lumOff val="80000"/>
            </a:schemeClr>
          </a:solidFill>
          <a:ln>
            <a:solidFill>
              <a:schemeClr val="tx1"/>
            </a:solidFill>
          </a:ln>
        </p:spPr>
        <p:txBody>
          <a:bodyPr wrap="none" rtlCol="0">
            <a:spAutoFit/>
          </a:bodyPr>
          <a:lstStyle/>
          <a:p>
            <a:r>
              <a:rPr lang="it-IT" sz="7200" dirty="0">
                <a:latin typeface="Times New Roman" panose="02020603050405020304" pitchFamily="18" charset="0"/>
                <a:cs typeface="Times New Roman" panose="02020603050405020304" pitchFamily="18" charset="0"/>
              </a:rPr>
              <a:t>N-</a:t>
            </a:r>
            <a:r>
              <a:rPr lang="it-IT" sz="7200" dirty="0" err="1">
                <a:latin typeface="Times New Roman" panose="02020603050405020304" pitchFamily="18" charset="0"/>
                <a:cs typeface="Times New Roman" panose="02020603050405020304" pitchFamily="18" charset="0"/>
              </a:rPr>
              <a:t>ToF</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03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7E2350F-22C3-4FD1-7F84-0BA059DB3747}"/>
              </a:ext>
            </a:extLst>
          </p:cNvPr>
          <p:cNvSpPr>
            <a:spLocks noGrp="1"/>
          </p:cNvSpPr>
          <p:nvPr>
            <p:ph type="subTitle" idx="1"/>
          </p:nvPr>
        </p:nvSpPr>
        <p:spPr>
          <a:xfrm>
            <a:off x="1515697" y="4153723"/>
            <a:ext cx="3463636" cy="1655762"/>
          </a:xfrm>
        </p:spPr>
        <p:txBody>
          <a:bodyPr/>
          <a:lstStyle/>
          <a:p>
            <a:r>
              <a:rPr lang="en-IT" dirty="0"/>
              <a:t>Nicoletta Protti (RL)</a:t>
            </a:r>
          </a:p>
          <a:p>
            <a:r>
              <a:rPr lang="en-IT" dirty="0"/>
              <a:t>Consuntivi 2024</a:t>
            </a:r>
          </a:p>
          <a:p>
            <a:r>
              <a:rPr lang="en-IT" dirty="0"/>
              <a:t>CDS 09/06/2025</a:t>
            </a:r>
          </a:p>
        </p:txBody>
      </p:sp>
      <p:pic>
        <p:nvPicPr>
          <p:cNvPr id="1026" name="Picture 2" descr="L'INFN CAMBIA LOGO">
            <a:extLst>
              <a:ext uri="{FF2B5EF4-FFF2-40B4-BE49-F238E27FC236}">
                <a16:creationId xmlns:a16="http://schemas.microsoft.com/office/drawing/2014/main" id="{F9C2585F-B9C1-C428-5F06-2181AB08B1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86314"/>
            <a:ext cx="2471738" cy="13716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fety at n_TOF">
            <a:extLst>
              <a:ext uri="{FF2B5EF4-FFF2-40B4-BE49-F238E27FC236}">
                <a16:creationId xmlns:a16="http://schemas.microsoft.com/office/drawing/2014/main" id="{0DB8A71B-E2C1-C1D6-CBD3-98D955FD64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989" y="1540732"/>
            <a:ext cx="4237037" cy="26129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5A839A-2F5A-DE0D-529A-1A9051BE729A}"/>
              </a:ext>
            </a:extLst>
          </p:cNvPr>
          <p:cNvSpPr txBox="1"/>
          <p:nvPr/>
        </p:nvSpPr>
        <p:spPr>
          <a:xfrm>
            <a:off x="8943975" y="3228975"/>
            <a:ext cx="184731" cy="369332"/>
          </a:xfrm>
          <a:prstGeom prst="rect">
            <a:avLst/>
          </a:prstGeom>
          <a:noFill/>
        </p:spPr>
        <p:txBody>
          <a:bodyPr wrap="none" rtlCol="0">
            <a:spAutoFit/>
          </a:bodyPr>
          <a:lstStyle/>
          <a:p>
            <a:endParaRPr lang="en-IT" dirty="0"/>
          </a:p>
        </p:txBody>
      </p:sp>
      <p:pic>
        <p:nvPicPr>
          <p:cNvPr id="5" name="Picture 4" descr="A diagram of a factory&#10;&#10;Description automatically generated">
            <a:extLst>
              <a:ext uri="{FF2B5EF4-FFF2-40B4-BE49-F238E27FC236}">
                <a16:creationId xmlns:a16="http://schemas.microsoft.com/office/drawing/2014/main" id="{3EE7A67A-1401-7E9E-776F-149A85A5E636}"/>
              </a:ext>
            </a:extLst>
          </p:cNvPr>
          <p:cNvPicPr>
            <a:picLocks noChangeAspect="1"/>
          </p:cNvPicPr>
          <p:nvPr/>
        </p:nvPicPr>
        <p:blipFill>
          <a:blip r:embed="rId4"/>
          <a:stretch>
            <a:fillRect/>
          </a:stretch>
        </p:blipFill>
        <p:spPr>
          <a:xfrm>
            <a:off x="5081113" y="414670"/>
            <a:ext cx="7110887" cy="4422357"/>
          </a:xfrm>
          <a:prstGeom prst="rect">
            <a:avLst/>
          </a:prstGeom>
        </p:spPr>
      </p:pic>
      <p:pic>
        <p:nvPicPr>
          <p:cNvPr id="6" name="Picture 2" descr="Universe | Free Full-Text | NEAR: A New Station to Study Neutron-Induced  Reactions of Astrophysical Interest at CERN-n_TOF">
            <a:extLst>
              <a:ext uri="{FF2B5EF4-FFF2-40B4-BE49-F238E27FC236}">
                <a16:creationId xmlns:a16="http://schemas.microsoft.com/office/drawing/2014/main" id="{34C99316-0008-150E-C812-B3D1D1D8935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183" t="6047" r="3092" b="6047"/>
          <a:stretch/>
        </p:blipFill>
        <p:spPr bwMode="auto">
          <a:xfrm>
            <a:off x="6663181" y="4669675"/>
            <a:ext cx="3612934" cy="198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0809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BF3A-DE7A-631C-A9B2-0A343FE4DDCE}"/>
              </a:ext>
            </a:extLst>
          </p:cNvPr>
          <p:cNvSpPr>
            <a:spLocks noGrp="1"/>
          </p:cNvSpPr>
          <p:nvPr>
            <p:ph type="title"/>
          </p:nvPr>
        </p:nvSpPr>
        <p:spPr/>
        <p:txBody>
          <a:bodyPr/>
          <a:lstStyle/>
          <a:p>
            <a:r>
              <a:rPr lang="en-IT" dirty="0"/>
              <a:t>Informazioni generali</a:t>
            </a:r>
          </a:p>
        </p:txBody>
      </p:sp>
      <p:sp>
        <p:nvSpPr>
          <p:cNvPr id="3" name="Subtitle 2">
            <a:extLst>
              <a:ext uri="{FF2B5EF4-FFF2-40B4-BE49-F238E27FC236}">
                <a16:creationId xmlns:a16="http://schemas.microsoft.com/office/drawing/2014/main" id="{F7E2350F-22C3-4FD1-7F84-0BA059DB3747}"/>
              </a:ext>
            </a:extLst>
          </p:cNvPr>
          <p:cNvSpPr>
            <a:spLocks noGrp="1"/>
          </p:cNvSpPr>
          <p:nvPr>
            <p:ph idx="1"/>
          </p:nvPr>
        </p:nvSpPr>
        <p:spPr>
          <a:xfrm>
            <a:off x="838199" y="1662670"/>
            <a:ext cx="4289854" cy="1566305"/>
          </a:xfrm>
        </p:spPr>
        <p:txBody>
          <a:bodyPr/>
          <a:lstStyle/>
          <a:p>
            <a:pPr marL="0" indent="0">
              <a:buNone/>
            </a:pPr>
            <a:r>
              <a:rPr lang="en-IT" dirty="0"/>
              <a:t>Sezioni coinvolte:</a:t>
            </a:r>
          </a:p>
          <a:p>
            <a:pPr marL="0" indent="0">
              <a:buNone/>
            </a:pPr>
            <a:r>
              <a:rPr lang="en-IT" dirty="0"/>
              <a:t>BA, BO, CT, LNF, LNL, LNS, </a:t>
            </a:r>
          </a:p>
          <a:p>
            <a:pPr marL="0" indent="0">
              <a:buNone/>
            </a:pPr>
            <a:r>
              <a:rPr lang="en-IT" dirty="0"/>
              <a:t>PG, </a:t>
            </a:r>
            <a:r>
              <a:rPr lang="en-IT" b="1" dirty="0">
                <a:solidFill>
                  <a:srgbClr val="FF0000"/>
                </a:solidFill>
              </a:rPr>
              <a:t>PV</a:t>
            </a:r>
            <a:r>
              <a:rPr lang="en-IT" dirty="0"/>
              <a:t>, RM1, TO, TS</a:t>
            </a:r>
          </a:p>
        </p:txBody>
      </p:sp>
      <p:pic>
        <p:nvPicPr>
          <p:cNvPr id="1026" name="Picture 2" descr="L'INFN CAMBIA LOGO">
            <a:extLst>
              <a:ext uri="{FF2B5EF4-FFF2-40B4-BE49-F238E27FC236}">
                <a16:creationId xmlns:a16="http://schemas.microsoft.com/office/drawing/2014/main" id="{F9C2585F-B9C1-C428-5F06-2181AB08B1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3" y="6037523"/>
            <a:ext cx="1447957" cy="8035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fety at n_TOF">
            <a:extLst>
              <a:ext uri="{FF2B5EF4-FFF2-40B4-BE49-F238E27FC236}">
                <a16:creationId xmlns:a16="http://schemas.microsoft.com/office/drawing/2014/main" id="{0DB8A71B-E2C1-C1D6-CBD3-98D955FD64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036" y="5918993"/>
            <a:ext cx="1522626" cy="9390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5A839A-2F5A-DE0D-529A-1A9051BE729A}"/>
              </a:ext>
            </a:extLst>
          </p:cNvPr>
          <p:cNvSpPr txBox="1"/>
          <p:nvPr/>
        </p:nvSpPr>
        <p:spPr>
          <a:xfrm>
            <a:off x="8943975" y="3228975"/>
            <a:ext cx="184731" cy="369332"/>
          </a:xfrm>
          <a:prstGeom prst="rect">
            <a:avLst/>
          </a:prstGeom>
          <a:noFill/>
        </p:spPr>
        <p:txBody>
          <a:bodyPr wrap="none" rtlCol="0">
            <a:spAutoFit/>
          </a:bodyPr>
          <a:lstStyle/>
          <a:p>
            <a:endParaRPr lang="en-IT" dirty="0"/>
          </a:p>
        </p:txBody>
      </p:sp>
      <p:sp>
        <p:nvSpPr>
          <p:cNvPr id="5" name="Subtitle 2">
            <a:extLst>
              <a:ext uri="{FF2B5EF4-FFF2-40B4-BE49-F238E27FC236}">
                <a16:creationId xmlns:a16="http://schemas.microsoft.com/office/drawing/2014/main" id="{D98A66B4-BDAA-82E0-2EB4-36D399135936}"/>
              </a:ext>
            </a:extLst>
          </p:cNvPr>
          <p:cNvSpPr txBox="1">
            <a:spLocks/>
          </p:cNvSpPr>
          <p:nvPr/>
        </p:nvSpPr>
        <p:spPr>
          <a:xfrm>
            <a:off x="6600568" y="1634178"/>
            <a:ext cx="4289854" cy="25438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T" dirty="0"/>
              <a:t>Anagrafica Pavia, 2024:</a:t>
            </a:r>
          </a:p>
          <a:p>
            <a:pPr marL="0" indent="0">
              <a:buFont typeface="Arial" panose="020B0604020202020204" pitchFamily="34" charset="0"/>
              <a:buNone/>
            </a:pPr>
            <a:r>
              <a:rPr lang="en-IT" sz="2000" dirty="0"/>
              <a:t>De Bari A. (30%)</a:t>
            </a:r>
          </a:p>
          <a:p>
            <a:pPr marL="0" indent="0">
              <a:buFont typeface="Arial" panose="020B0604020202020204" pitchFamily="34" charset="0"/>
              <a:buNone/>
            </a:pPr>
            <a:r>
              <a:rPr lang="en-IT" sz="2000" dirty="0"/>
              <a:t>Protti N. (RL) (50%)</a:t>
            </a:r>
          </a:p>
          <a:p>
            <a:pPr marL="0" indent="0">
              <a:buFont typeface="Arial" panose="020B0604020202020204" pitchFamily="34" charset="0"/>
              <a:buNone/>
            </a:pPr>
            <a:r>
              <a:rPr lang="en-IT" sz="2000" dirty="0"/>
              <a:t>Zelaschi F. (30%)</a:t>
            </a:r>
          </a:p>
          <a:p>
            <a:pPr marL="0" indent="0">
              <a:buFont typeface="Arial" panose="020B0604020202020204" pitchFamily="34" charset="0"/>
              <a:buNone/>
            </a:pPr>
            <a:r>
              <a:rPr lang="en-IT" sz="2000" dirty="0"/>
              <a:t>Parisi G.(100%, ago-ott 2024)</a:t>
            </a:r>
          </a:p>
        </p:txBody>
      </p:sp>
      <p:sp>
        <p:nvSpPr>
          <p:cNvPr id="6" name="Subtitle 2">
            <a:extLst>
              <a:ext uri="{FF2B5EF4-FFF2-40B4-BE49-F238E27FC236}">
                <a16:creationId xmlns:a16="http://schemas.microsoft.com/office/drawing/2014/main" id="{1F7ADCA3-F554-DCE4-CA2F-667A3A132DBD}"/>
              </a:ext>
            </a:extLst>
          </p:cNvPr>
          <p:cNvSpPr txBox="1">
            <a:spLocks/>
          </p:cNvSpPr>
          <p:nvPr/>
        </p:nvSpPr>
        <p:spPr>
          <a:xfrm>
            <a:off x="9626353" y="3740807"/>
            <a:ext cx="4289854" cy="1105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T" dirty="0"/>
              <a:t>FTE 2024:</a:t>
            </a:r>
          </a:p>
          <a:p>
            <a:pPr marL="0" indent="0">
              <a:buFont typeface="Arial" panose="020B0604020202020204" pitchFamily="34" charset="0"/>
              <a:buNone/>
            </a:pPr>
            <a:r>
              <a:rPr lang="en-IT" dirty="0"/>
              <a:t>1.1 (2.1)</a:t>
            </a:r>
          </a:p>
        </p:txBody>
      </p:sp>
      <p:sp>
        <p:nvSpPr>
          <p:cNvPr id="7" name="TextBox 6">
            <a:extLst>
              <a:ext uri="{FF2B5EF4-FFF2-40B4-BE49-F238E27FC236}">
                <a16:creationId xmlns:a16="http://schemas.microsoft.com/office/drawing/2014/main" id="{C1D36020-76CF-3363-F107-25EB4884A058}"/>
              </a:ext>
            </a:extLst>
          </p:cNvPr>
          <p:cNvSpPr txBox="1"/>
          <p:nvPr/>
        </p:nvSpPr>
        <p:spPr>
          <a:xfrm>
            <a:off x="838199" y="4551164"/>
            <a:ext cx="10933081" cy="2308324"/>
          </a:xfrm>
          <a:prstGeom prst="rect">
            <a:avLst/>
          </a:prstGeom>
          <a:noFill/>
        </p:spPr>
        <p:txBody>
          <a:bodyPr wrap="square" rtlCol="0">
            <a:spAutoFit/>
          </a:bodyPr>
          <a:lstStyle/>
          <a:p>
            <a:r>
              <a:rPr lang="en-IT" dirty="0"/>
              <a:t>Tesi di Laurea 2024:</a:t>
            </a:r>
          </a:p>
          <a:p>
            <a:r>
              <a:rPr lang="en-IT" dirty="0"/>
              <a:t>R.Scotti, Techniche di misura del B10 per BNCT e risultati preliminari ottenuti con rivelatori TimePix3, laurea triennale in Fisica, Dip. Fisica A.Volta, UNIPV, luglio 2024</a:t>
            </a:r>
          </a:p>
          <a:p>
            <a:endParaRPr lang="en-IT" dirty="0"/>
          </a:p>
          <a:p>
            <a:r>
              <a:rPr lang="en-IT" dirty="0"/>
              <a:t>Presentazioni 2024:</a:t>
            </a:r>
          </a:p>
          <a:p>
            <a:r>
              <a:rPr lang="en-IT" dirty="0"/>
              <a:t>          N.Protti, Measuring B10 superficial density with Quad Timepix3 detectors, ICNCT 2024, Cracovia, Polonia</a:t>
            </a:r>
          </a:p>
          <a:p>
            <a:r>
              <a:rPr lang="en-IT" dirty="0"/>
              <a:t>          A.Tamburrino, Boron Neutron Capture Therapy: rivelatore Quad Timepix per la misura della distribuzione di B10, convegno AIRP 2024, Lucca, Italia</a:t>
            </a:r>
          </a:p>
        </p:txBody>
      </p:sp>
    </p:spTree>
    <p:extLst>
      <p:ext uri="{BB962C8B-B14F-4D97-AF65-F5344CB8AC3E}">
        <p14:creationId xmlns:p14="http://schemas.microsoft.com/office/powerpoint/2010/main" val="3330548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8853AA-901A-F280-2B9E-CA52733C122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1445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2BF3A-DE7A-631C-A9B2-0A343FE4DDCE}"/>
              </a:ext>
            </a:extLst>
          </p:cNvPr>
          <p:cNvSpPr>
            <a:spLocks noGrp="1"/>
          </p:cNvSpPr>
          <p:nvPr>
            <p:ph type="title"/>
          </p:nvPr>
        </p:nvSpPr>
        <p:spPr>
          <a:xfrm>
            <a:off x="838200" y="189178"/>
            <a:ext cx="10515600" cy="1325563"/>
          </a:xfrm>
        </p:spPr>
        <p:txBody>
          <a:bodyPr/>
          <a:lstStyle/>
          <a:p>
            <a:r>
              <a:rPr lang="en-IT" dirty="0"/>
              <a:t>Goal del progetto</a:t>
            </a:r>
          </a:p>
        </p:txBody>
      </p:sp>
      <p:sp>
        <p:nvSpPr>
          <p:cNvPr id="3" name="Subtitle 2">
            <a:extLst>
              <a:ext uri="{FF2B5EF4-FFF2-40B4-BE49-F238E27FC236}">
                <a16:creationId xmlns:a16="http://schemas.microsoft.com/office/drawing/2014/main" id="{F7E2350F-22C3-4FD1-7F84-0BA059DB3747}"/>
              </a:ext>
            </a:extLst>
          </p:cNvPr>
          <p:cNvSpPr>
            <a:spLocks noGrp="1"/>
          </p:cNvSpPr>
          <p:nvPr>
            <p:ph idx="1"/>
          </p:nvPr>
        </p:nvSpPr>
        <p:spPr>
          <a:xfrm>
            <a:off x="333632" y="1514741"/>
            <a:ext cx="5548183" cy="4058156"/>
          </a:xfrm>
        </p:spPr>
        <p:txBody>
          <a:bodyPr>
            <a:normAutofit fontScale="85000" lnSpcReduction="10000"/>
          </a:bodyPr>
          <a:lstStyle/>
          <a:p>
            <a:pPr marL="0" indent="0">
              <a:buNone/>
            </a:pPr>
            <a:r>
              <a:rPr lang="en-IT" dirty="0"/>
              <a:t>Obiettivi generali:</a:t>
            </a:r>
          </a:p>
          <a:p>
            <a:pPr marL="0" indent="0">
              <a:buNone/>
            </a:pPr>
            <a:r>
              <a:rPr lang="en-US" b="0" i="0" dirty="0" err="1">
                <a:effectLst/>
                <a:highlight>
                  <a:srgbClr val="FFFFFF"/>
                </a:highlight>
                <a:latin typeface="-apple-system"/>
              </a:rPr>
              <a:t>L'esperimento</a:t>
            </a:r>
            <a:r>
              <a:rPr lang="en-US" b="0" i="0" dirty="0">
                <a:effectLst/>
                <a:highlight>
                  <a:srgbClr val="FFFFFF"/>
                </a:highlight>
                <a:latin typeface="-apple-system"/>
              </a:rPr>
              <a:t> </a:t>
            </a:r>
            <a:r>
              <a:rPr lang="en-US" b="0" i="0" dirty="0" err="1">
                <a:effectLst/>
                <a:highlight>
                  <a:srgbClr val="FFFFFF"/>
                </a:highlight>
                <a:latin typeface="-apple-system"/>
              </a:rPr>
              <a:t>n_TOF</a:t>
            </a:r>
            <a:r>
              <a:rPr lang="en-US" b="0" i="0" dirty="0">
                <a:effectLst/>
                <a:highlight>
                  <a:srgbClr val="FFFFFF"/>
                </a:highlight>
                <a:latin typeface="-apple-system"/>
              </a:rPr>
              <a:t> e' </a:t>
            </a:r>
            <a:r>
              <a:rPr lang="en-US" b="0" i="0" dirty="0" err="1">
                <a:effectLst/>
                <a:highlight>
                  <a:srgbClr val="FFFFFF"/>
                </a:highlight>
                <a:latin typeface="-apple-system"/>
              </a:rPr>
              <a:t>finalizzato</a:t>
            </a:r>
            <a:r>
              <a:rPr lang="en-US" b="0" i="0" dirty="0">
                <a:effectLst/>
                <a:highlight>
                  <a:srgbClr val="FFFFFF"/>
                </a:highlight>
                <a:latin typeface="-apple-system"/>
              </a:rPr>
              <a:t> </a:t>
            </a:r>
            <a:r>
              <a:rPr lang="en-US" b="0" i="0" dirty="0" err="1">
                <a:effectLst/>
                <a:highlight>
                  <a:srgbClr val="FFFFFF"/>
                </a:highlight>
                <a:latin typeface="-apple-system"/>
              </a:rPr>
              <a:t>alla</a:t>
            </a:r>
            <a:r>
              <a:rPr lang="en-US" b="0" i="0" dirty="0">
                <a:effectLst/>
                <a:highlight>
                  <a:srgbClr val="FFFFFF"/>
                </a:highlight>
                <a:latin typeface="-apple-system"/>
              </a:rPr>
              <a:t> </a:t>
            </a:r>
            <a:r>
              <a:rPr lang="en-US" b="0" i="0" dirty="0" err="1">
                <a:effectLst/>
                <a:highlight>
                  <a:srgbClr val="FFFFFF"/>
                </a:highlight>
                <a:latin typeface="-apple-system"/>
              </a:rPr>
              <a:t>misura</a:t>
            </a:r>
            <a:r>
              <a:rPr lang="en-US" b="0" i="0" dirty="0">
                <a:effectLst/>
                <a:highlight>
                  <a:srgbClr val="FFFFFF"/>
                </a:highlight>
                <a:latin typeface="-apple-system"/>
              </a:rPr>
              <a:t> con </a:t>
            </a:r>
            <a:r>
              <a:rPr lang="en-US" b="0" i="0" dirty="0" err="1">
                <a:effectLst/>
                <a:highlight>
                  <a:srgbClr val="FFFFFF"/>
                </a:highlight>
                <a:latin typeface="-apple-system"/>
              </a:rPr>
              <a:t>elevata</a:t>
            </a:r>
            <a:r>
              <a:rPr lang="en-US" b="0" i="0" dirty="0">
                <a:effectLst/>
                <a:highlight>
                  <a:srgbClr val="FFFFFF"/>
                </a:highlight>
                <a:latin typeface="-apple-system"/>
              </a:rPr>
              <a:t> </a:t>
            </a:r>
            <a:r>
              <a:rPr lang="en-US" b="0" i="0" dirty="0" err="1">
                <a:effectLst/>
                <a:highlight>
                  <a:srgbClr val="FFFFFF"/>
                </a:highlight>
                <a:latin typeface="-apple-system"/>
              </a:rPr>
              <a:t>accuratezza</a:t>
            </a:r>
            <a:r>
              <a:rPr lang="en-US" b="0" i="0" dirty="0">
                <a:effectLst/>
                <a:highlight>
                  <a:srgbClr val="FFFFFF"/>
                </a:highlight>
                <a:latin typeface="-apple-system"/>
              </a:rPr>
              <a:t> di </a:t>
            </a:r>
            <a:r>
              <a:rPr lang="en-US" b="0" i="0" dirty="0" err="1">
                <a:effectLst/>
                <a:highlight>
                  <a:srgbClr val="FFFFFF"/>
                </a:highlight>
                <a:latin typeface="-apple-system"/>
              </a:rPr>
              <a:t>sezioni</a:t>
            </a:r>
            <a:r>
              <a:rPr lang="en-US" b="0" i="0" dirty="0">
                <a:effectLst/>
                <a:highlight>
                  <a:srgbClr val="FFFFFF"/>
                </a:highlight>
                <a:latin typeface="-apple-system"/>
              </a:rPr>
              <a:t> </a:t>
            </a:r>
            <a:r>
              <a:rPr lang="en-US" b="0" i="0" dirty="0" err="1">
                <a:effectLst/>
                <a:highlight>
                  <a:srgbClr val="FFFFFF"/>
                </a:highlight>
                <a:latin typeface="-apple-system"/>
              </a:rPr>
              <a:t>d'urto</a:t>
            </a:r>
            <a:r>
              <a:rPr lang="en-US" b="0" i="0" dirty="0">
                <a:effectLst/>
                <a:highlight>
                  <a:srgbClr val="FFFFFF"/>
                </a:highlight>
                <a:latin typeface="-apple-system"/>
              </a:rPr>
              <a:t> di </a:t>
            </a:r>
            <a:r>
              <a:rPr lang="en-US" b="0" i="0" dirty="0" err="1">
                <a:effectLst/>
                <a:highlight>
                  <a:srgbClr val="FFFFFF"/>
                </a:highlight>
                <a:latin typeface="-apple-system"/>
              </a:rPr>
              <a:t>reazioni</a:t>
            </a:r>
            <a:r>
              <a:rPr lang="en-US" b="0" i="0" dirty="0">
                <a:effectLst/>
                <a:highlight>
                  <a:srgbClr val="FFFFFF"/>
                </a:highlight>
                <a:latin typeface="-apple-system"/>
              </a:rPr>
              <a:t> </a:t>
            </a:r>
            <a:r>
              <a:rPr lang="en-US" b="0" i="0" dirty="0" err="1">
                <a:effectLst/>
                <a:highlight>
                  <a:srgbClr val="FFFFFF"/>
                </a:highlight>
                <a:latin typeface="-apple-system"/>
              </a:rPr>
              <a:t>indotte</a:t>
            </a:r>
            <a:r>
              <a:rPr lang="en-US" b="0" i="0" dirty="0">
                <a:effectLst/>
                <a:highlight>
                  <a:srgbClr val="FFFFFF"/>
                </a:highlight>
                <a:latin typeface="-apple-system"/>
              </a:rPr>
              <a:t> da </a:t>
            </a:r>
            <a:r>
              <a:rPr lang="en-US" b="0" i="0" dirty="0" err="1">
                <a:effectLst/>
                <a:highlight>
                  <a:srgbClr val="FFFFFF"/>
                </a:highlight>
                <a:latin typeface="-apple-system"/>
              </a:rPr>
              <a:t>neutroni</a:t>
            </a:r>
            <a:r>
              <a:rPr lang="en-US" b="0" i="0" dirty="0">
                <a:effectLst/>
                <a:highlight>
                  <a:srgbClr val="FFFFFF"/>
                </a:highlight>
                <a:latin typeface="-apple-system"/>
              </a:rPr>
              <a:t>. </a:t>
            </a:r>
          </a:p>
          <a:p>
            <a:pPr marL="0" indent="0">
              <a:buNone/>
            </a:pPr>
            <a:r>
              <a:rPr lang="en-US" b="0" i="0" dirty="0" err="1">
                <a:effectLst/>
                <a:highlight>
                  <a:srgbClr val="FFFFFF"/>
                </a:highlight>
                <a:latin typeface="-apple-system"/>
              </a:rPr>
              <a:t>Gli</a:t>
            </a:r>
            <a:r>
              <a:rPr lang="en-US" b="0" i="0" dirty="0">
                <a:effectLst/>
                <a:highlight>
                  <a:srgbClr val="FFFFFF"/>
                </a:highlight>
                <a:latin typeface="-apple-system"/>
              </a:rPr>
              <a:t> </a:t>
            </a:r>
            <a:r>
              <a:rPr lang="en-US" b="0" i="0" dirty="0" err="1">
                <a:effectLst/>
                <a:highlight>
                  <a:srgbClr val="FFFFFF"/>
                </a:highlight>
                <a:latin typeface="-apple-system"/>
              </a:rPr>
              <a:t>ambiti</a:t>
            </a:r>
            <a:r>
              <a:rPr lang="en-US" b="0" i="0" dirty="0">
                <a:effectLst/>
                <a:highlight>
                  <a:srgbClr val="FFFFFF"/>
                </a:highlight>
                <a:latin typeface="-apple-system"/>
              </a:rPr>
              <a:t> </a:t>
            </a:r>
            <a:r>
              <a:rPr lang="en-US" b="0" i="0" dirty="0" err="1">
                <a:effectLst/>
                <a:highlight>
                  <a:srgbClr val="FFFFFF"/>
                </a:highlight>
                <a:latin typeface="-apple-system"/>
              </a:rPr>
              <a:t>disciplinari</a:t>
            </a:r>
            <a:r>
              <a:rPr lang="en-US" b="0" i="0" dirty="0">
                <a:effectLst/>
                <a:highlight>
                  <a:srgbClr val="FFFFFF"/>
                </a:highlight>
                <a:latin typeface="-apple-system"/>
              </a:rPr>
              <a:t> </a:t>
            </a:r>
            <a:r>
              <a:rPr lang="en-US" b="0" i="0" dirty="0" err="1">
                <a:effectLst/>
                <a:highlight>
                  <a:srgbClr val="FFFFFF"/>
                </a:highlight>
                <a:latin typeface="-apple-system"/>
              </a:rPr>
              <a:t>spaziano</a:t>
            </a:r>
            <a:r>
              <a:rPr lang="en-US" b="0" i="0" dirty="0">
                <a:effectLst/>
                <a:highlight>
                  <a:srgbClr val="FFFFFF"/>
                </a:highlight>
                <a:latin typeface="-apple-system"/>
              </a:rPr>
              <a:t> </a:t>
            </a:r>
            <a:r>
              <a:rPr lang="en-US" b="0" i="0" dirty="0" err="1">
                <a:effectLst/>
                <a:highlight>
                  <a:srgbClr val="FFFFFF"/>
                </a:highlight>
                <a:latin typeface="-apple-system"/>
              </a:rPr>
              <a:t>dalla</a:t>
            </a:r>
            <a:r>
              <a:rPr lang="en-US" b="0" i="0" dirty="0">
                <a:effectLst/>
                <a:highlight>
                  <a:srgbClr val="FFFFFF"/>
                </a:highlight>
                <a:latin typeface="-apple-system"/>
              </a:rPr>
              <a:t> </a:t>
            </a:r>
            <a:r>
              <a:rPr lang="en-US" b="0" i="0" dirty="0" err="1">
                <a:effectLst/>
                <a:highlight>
                  <a:srgbClr val="FFFFFF"/>
                </a:highlight>
                <a:latin typeface="-apple-system"/>
              </a:rPr>
              <a:t>ricerca</a:t>
            </a:r>
            <a:r>
              <a:rPr lang="en-US" b="0" i="0" dirty="0">
                <a:effectLst/>
                <a:highlight>
                  <a:srgbClr val="FFFFFF"/>
                </a:highlight>
                <a:latin typeface="-apple-system"/>
              </a:rPr>
              <a:t> in </a:t>
            </a:r>
            <a:r>
              <a:rPr lang="en-US" b="0" i="0" dirty="0" err="1">
                <a:effectLst/>
                <a:highlight>
                  <a:srgbClr val="FFFFFF"/>
                </a:highlight>
                <a:latin typeface="-apple-system"/>
              </a:rPr>
              <a:t>Fisica</a:t>
            </a:r>
            <a:r>
              <a:rPr lang="en-US" b="0" i="0" dirty="0">
                <a:effectLst/>
                <a:highlight>
                  <a:srgbClr val="FFFFFF"/>
                </a:highlight>
                <a:latin typeface="-apple-system"/>
              </a:rPr>
              <a:t> </a:t>
            </a:r>
            <a:r>
              <a:rPr lang="en-US" b="0" i="0" dirty="0" err="1">
                <a:effectLst/>
                <a:highlight>
                  <a:srgbClr val="FFFFFF"/>
                </a:highlight>
                <a:latin typeface="-apple-system"/>
              </a:rPr>
              <a:t>Nucleare</a:t>
            </a:r>
            <a:r>
              <a:rPr lang="en-US" b="0" i="0" dirty="0">
                <a:effectLst/>
                <a:highlight>
                  <a:srgbClr val="FFFFFF"/>
                </a:highlight>
                <a:latin typeface="-apple-system"/>
              </a:rPr>
              <a:t> e in </a:t>
            </a:r>
            <a:r>
              <a:rPr lang="en-US" b="0" i="0" dirty="0" err="1">
                <a:effectLst/>
                <a:highlight>
                  <a:srgbClr val="FFFFFF"/>
                </a:highlight>
                <a:latin typeface="-apple-system"/>
              </a:rPr>
              <a:t>Astrofisica</a:t>
            </a:r>
            <a:r>
              <a:rPr lang="en-US" b="0" i="0" dirty="0">
                <a:effectLst/>
                <a:highlight>
                  <a:srgbClr val="FFFFFF"/>
                </a:highlight>
                <a:latin typeface="-apple-system"/>
              </a:rPr>
              <a:t> </a:t>
            </a:r>
            <a:r>
              <a:rPr lang="en-US" b="0" i="0" dirty="0" err="1">
                <a:effectLst/>
                <a:highlight>
                  <a:srgbClr val="FFFFFF"/>
                </a:highlight>
                <a:latin typeface="-apple-system"/>
              </a:rPr>
              <a:t>Nucleare</a:t>
            </a:r>
            <a:r>
              <a:rPr lang="en-US" b="0" i="0" dirty="0">
                <a:effectLst/>
                <a:highlight>
                  <a:srgbClr val="FFFFFF"/>
                </a:highlight>
                <a:latin typeface="-apple-system"/>
              </a:rPr>
              <a:t>, alle </a:t>
            </a:r>
            <a:r>
              <a:rPr lang="en-US" b="0" i="0" dirty="0" err="1">
                <a:effectLst/>
                <a:highlight>
                  <a:srgbClr val="FFFFFF"/>
                </a:highlight>
                <a:latin typeface="-apple-system"/>
              </a:rPr>
              <a:t>applicazioni</a:t>
            </a:r>
            <a:r>
              <a:rPr lang="en-US" b="0" i="0" dirty="0">
                <a:effectLst/>
                <a:highlight>
                  <a:srgbClr val="FFFFFF"/>
                </a:highlight>
                <a:latin typeface="-apple-system"/>
              </a:rPr>
              <a:t> </a:t>
            </a:r>
            <a:r>
              <a:rPr lang="en-US" b="0" i="0" dirty="0" err="1">
                <a:effectLst/>
                <a:highlight>
                  <a:srgbClr val="FFFFFF"/>
                </a:highlight>
                <a:latin typeface="-apple-system"/>
              </a:rPr>
              <a:t>inerenti</a:t>
            </a:r>
            <a:r>
              <a:rPr lang="en-US" b="0" i="0" dirty="0">
                <a:effectLst/>
                <a:highlight>
                  <a:srgbClr val="FFFFFF"/>
                </a:highlight>
                <a:latin typeface="-apple-system"/>
              </a:rPr>
              <a:t> le </a:t>
            </a:r>
            <a:r>
              <a:rPr lang="en-US" b="0" i="0" dirty="0" err="1">
                <a:effectLst/>
                <a:highlight>
                  <a:srgbClr val="FFFFFF"/>
                </a:highlight>
                <a:latin typeface="-apple-system"/>
              </a:rPr>
              <a:t>Tecnologie</a:t>
            </a:r>
            <a:r>
              <a:rPr lang="en-US" b="0" i="0" dirty="0">
                <a:effectLst/>
                <a:highlight>
                  <a:srgbClr val="FFFFFF"/>
                </a:highlight>
                <a:latin typeface="-apple-system"/>
              </a:rPr>
              <a:t> </a:t>
            </a:r>
            <a:r>
              <a:rPr lang="en-US" b="0" i="0" dirty="0" err="1">
                <a:effectLst/>
                <a:highlight>
                  <a:srgbClr val="FFFFFF"/>
                </a:highlight>
                <a:latin typeface="-apple-system"/>
              </a:rPr>
              <a:t>Nucleari</a:t>
            </a:r>
            <a:r>
              <a:rPr lang="en-US" b="0" i="0" dirty="0">
                <a:effectLst/>
                <a:highlight>
                  <a:srgbClr val="FFFFFF"/>
                </a:highlight>
                <a:latin typeface="-apple-system"/>
              </a:rPr>
              <a:t> </a:t>
            </a:r>
            <a:r>
              <a:rPr lang="en-US" b="0" i="0" dirty="0" err="1">
                <a:effectLst/>
                <a:highlight>
                  <a:srgbClr val="FFFFFF"/>
                </a:highlight>
                <a:latin typeface="-apple-system"/>
              </a:rPr>
              <a:t>emergenti</a:t>
            </a:r>
            <a:r>
              <a:rPr lang="en-US" b="0" i="0" dirty="0">
                <a:effectLst/>
                <a:highlight>
                  <a:srgbClr val="FFFFFF"/>
                </a:highlight>
                <a:latin typeface="-apple-system"/>
              </a:rPr>
              <a:t> e la </a:t>
            </a:r>
            <a:r>
              <a:rPr lang="en-US" b="0" i="0" dirty="0" err="1">
                <a:effectLst/>
                <a:highlight>
                  <a:srgbClr val="FFFFFF"/>
                </a:highlight>
                <a:latin typeface="-apple-system"/>
              </a:rPr>
              <a:t>Medicina</a:t>
            </a:r>
            <a:r>
              <a:rPr lang="en-US" b="0" i="0" dirty="0">
                <a:effectLst/>
                <a:highlight>
                  <a:srgbClr val="FFFFFF"/>
                </a:highlight>
                <a:latin typeface="-apple-system"/>
              </a:rPr>
              <a:t> </a:t>
            </a:r>
            <a:r>
              <a:rPr lang="en-US" b="0" i="0" dirty="0" err="1">
                <a:effectLst/>
                <a:highlight>
                  <a:srgbClr val="FFFFFF"/>
                </a:highlight>
                <a:latin typeface="-apple-system"/>
              </a:rPr>
              <a:t>Nucleare</a:t>
            </a:r>
            <a:r>
              <a:rPr lang="en-US" b="0" i="0" dirty="0">
                <a:effectLst/>
                <a:highlight>
                  <a:srgbClr val="FFFFFF"/>
                </a:highlight>
                <a:latin typeface="-apple-system"/>
              </a:rPr>
              <a:t>.  </a:t>
            </a:r>
          </a:p>
          <a:p>
            <a:pPr marL="0" indent="0">
              <a:buNone/>
            </a:pPr>
            <a:r>
              <a:rPr lang="en-US" b="0" i="0" dirty="0">
                <a:effectLst/>
                <a:highlight>
                  <a:srgbClr val="FFFFFF"/>
                </a:highlight>
                <a:latin typeface="-apple-system"/>
              </a:rPr>
              <a:t>Le </a:t>
            </a:r>
            <a:r>
              <a:rPr lang="en-US" b="0" i="0" dirty="0" err="1">
                <a:effectLst/>
                <a:highlight>
                  <a:srgbClr val="FFFFFF"/>
                </a:highlight>
                <a:latin typeface="-apple-system"/>
              </a:rPr>
              <a:t>misure</a:t>
            </a:r>
            <a:r>
              <a:rPr lang="en-US" b="0" i="0" dirty="0">
                <a:effectLst/>
                <a:highlight>
                  <a:srgbClr val="FFFFFF"/>
                </a:highlight>
                <a:latin typeface="-apple-system"/>
              </a:rPr>
              <a:t> </a:t>
            </a:r>
            <a:r>
              <a:rPr lang="en-US" b="0" i="0" dirty="0" err="1">
                <a:effectLst/>
                <a:highlight>
                  <a:srgbClr val="FFFFFF"/>
                </a:highlight>
                <a:latin typeface="-apple-system"/>
              </a:rPr>
              <a:t>vengono</a:t>
            </a:r>
            <a:r>
              <a:rPr lang="en-US" b="0" i="0" dirty="0">
                <a:effectLst/>
                <a:highlight>
                  <a:srgbClr val="FFFFFF"/>
                </a:highlight>
                <a:latin typeface="-apple-system"/>
              </a:rPr>
              <a:t> </a:t>
            </a:r>
            <a:r>
              <a:rPr lang="en-US" b="0" i="0" dirty="0" err="1">
                <a:effectLst/>
                <a:highlight>
                  <a:srgbClr val="FFFFFF"/>
                </a:highlight>
                <a:latin typeface="-apple-system"/>
              </a:rPr>
              <a:t>effettuate</a:t>
            </a:r>
            <a:r>
              <a:rPr lang="en-US" b="0" i="0" dirty="0">
                <a:effectLst/>
                <a:highlight>
                  <a:srgbClr val="FFFFFF"/>
                </a:highlight>
                <a:latin typeface="-apple-system"/>
              </a:rPr>
              <a:t> (</a:t>
            </a:r>
            <a:r>
              <a:rPr lang="en-US" b="0" i="0" dirty="0" err="1">
                <a:effectLst/>
                <a:highlight>
                  <a:srgbClr val="FFFFFF"/>
                </a:highlight>
                <a:latin typeface="-apple-system"/>
              </a:rPr>
              <a:t>principalmente</a:t>
            </a:r>
            <a:r>
              <a:rPr lang="en-US" b="0" i="0" dirty="0">
                <a:effectLst/>
                <a:highlight>
                  <a:srgbClr val="FFFFFF"/>
                </a:highlight>
                <a:latin typeface="-apple-system"/>
              </a:rPr>
              <a:t>) </a:t>
            </a:r>
            <a:r>
              <a:rPr lang="en-US" b="0" i="0" dirty="0" err="1">
                <a:effectLst/>
                <a:highlight>
                  <a:srgbClr val="FFFFFF"/>
                </a:highlight>
                <a:latin typeface="-apple-system"/>
              </a:rPr>
              <a:t>presso</a:t>
            </a:r>
            <a:r>
              <a:rPr lang="en-US" b="0" i="0" dirty="0">
                <a:effectLst/>
                <a:highlight>
                  <a:srgbClr val="FFFFFF"/>
                </a:highlight>
                <a:latin typeface="-apple-system"/>
              </a:rPr>
              <a:t> la facility </a:t>
            </a:r>
            <a:r>
              <a:rPr lang="en-US" b="0" i="0" dirty="0" err="1">
                <a:effectLst/>
                <a:highlight>
                  <a:srgbClr val="FFFFFF"/>
                </a:highlight>
                <a:latin typeface="-apple-system"/>
              </a:rPr>
              <a:t>n_TOF</a:t>
            </a:r>
            <a:r>
              <a:rPr lang="en-US" b="0" i="0" dirty="0">
                <a:effectLst/>
                <a:highlight>
                  <a:srgbClr val="FFFFFF"/>
                </a:highlight>
                <a:latin typeface="-apple-system"/>
              </a:rPr>
              <a:t> al CERN.</a:t>
            </a:r>
            <a:endParaRPr lang="en-IT" dirty="0"/>
          </a:p>
        </p:txBody>
      </p:sp>
      <p:pic>
        <p:nvPicPr>
          <p:cNvPr id="1026" name="Picture 2" descr="L'INFN CAMBIA LOGO">
            <a:extLst>
              <a:ext uri="{FF2B5EF4-FFF2-40B4-BE49-F238E27FC236}">
                <a16:creationId xmlns:a16="http://schemas.microsoft.com/office/drawing/2014/main" id="{F9C2585F-B9C1-C428-5F06-2181AB08B1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3" y="5918992"/>
            <a:ext cx="1692065" cy="9390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fety at n_TOF">
            <a:extLst>
              <a:ext uri="{FF2B5EF4-FFF2-40B4-BE49-F238E27FC236}">
                <a16:creationId xmlns:a16="http://schemas.microsoft.com/office/drawing/2014/main" id="{0DB8A71B-E2C1-C1D6-CBD3-98D955FD64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036" y="5918993"/>
            <a:ext cx="1522626" cy="9390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5A839A-2F5A-DE0D-529A-1A9051BE729A}"/>
              </a:ext>
            </a:extLst>
          </p:cNvPr>
          <p:cNvSpPr txBox="1"/>
          <p:nvPr/>
        </p:nvSpPr>
        <p:spPr>
          <a:xfrm>
            <a:off x="8943975" y="3228975"/>
            <a:ext cx="184731" cy="369332"/>
          </a:xfrm>
          <a:prstGeom prst="rect">
            <a:avLst/>
          </a:prstGeom>
          <a:noFill/>
        </p:spPr>
        <p:txBody>
          <a:bodyPr wrap="none" rtlCol="0">
            <a:spAutoFit/>
          </a:bodyPr>
          <a:lstStyle/>
          <a:p>
            <a:endParaRPr lang="en-IT" dirty="0"/>
          </a:p>
        </p:txBody>
      </p:sp>
      <p:sp>
        <p:nvSpPr>
          <p:cNvPr id="8" name="Subtitle 2">
            <a:extLst>
              <a:ext uri="{FF2B5EF4-FFF2-40B4-BE49-F238E27FC236}">
                <a16:creationId xmlns:a16="http://schemas.microsoft.com/office/drawing/2014/main" id="{9CD06C25-6776-14BD-C170-ED03E33889A2}"/>
              </a:ext>
            </a:extLst>
          </p:cNvPr>
          <p:cNvSpPr txBox="1">
            <a:spLocks/>
          </p:cNvSpPr>
          <p:nvPr/>
        </p:nvSpPr>
        <p:spPr>
          <a:xfrm>
            <a:off x="6310185" y="1021266"/>
            <a:ext cx="5548183" cy="515408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IT" dirty="0"/>
              <a:t>Obiettivi di Pavia:</a:t>
            </a:r>
          </a:p>
          <a:p>
            <a:pPr marL="0" indent="0">
              <a:lnSpc>
                <a:spcPct val="120000"/>
              </a:lnSpc>
              <a:buFont typeface="Arial" panose="020B0604020202020204" pitchFamily="34" charset="0"/>
              <a:buNone/>
            </a:pPr>
            <a:r>
              <a:rPr lang="it-IT" dirty="0"/>
              <a:t>Sin dal suo ingresso nella collaborazione N_TOF, INFN-PV ha svolto un ruolo di supporto alle attività svolte presso il CERN grazie alla presenza del laboratorio LENA di UNIPV. Sfruttando le diverse posizioni di irraggiamento (canale centrale, colonna termica, canale B, …) INFN-PV ha realizzato misure preliminari quali:</a:t>
            </a:r>
          </a:p>
          <a:p>
            <a:pPr>
              <a:lnSpc>
                <a:spcPct val="120000"/>
              </a:lnSpc>
              <a:buFontTx/>
              <a:buChar char="-"/>
            </a:pPr>
            <a:r>
              <a:rPr lang="it-IT" dirty="0"/>
              <a:t>attivazione di polvere di fluoruro di Al (moderatore stazione NEAR)</a:t>
            </a:r>
          </a:p>
          <a:p>
            <a:pPr>
              <a:lnSpc>
                <a:spcPct val="120000"/>
              </a:lnSpc>
              <a:buFontTx/>
              <a:buChar char="-"/>
            </a:pPr>
            <a:r>
              <a:rPr lang="it-IT" dirty="0"/>
              <a:t>attivazione neutronica di multi-target per </a:t>
            </a:r>
            <a:r>
              <a:rPr lang="it-IT" dirty="0" err="1"/>
              <a:t>unfolding</a:t>
            </a:r>
            <a:r>
              <a:rPr lang="it-IT" dirty="0"/>
              <a:t> di spettri neutronici (nuova NEAR station)</a:t>
            </a:r>
          </a:p>
          <a:p>
            <a:pPr>
              <a:lnSpc>
                <a:spcPct val="120000"/>
              </a:lnSpc>
              <a:buFontTx/>
              <a:buChar char="-"/>
            </a:pPr>
            <a:r>
              <a:rPr lang="en-US" dirty="0"/>
              <a:t>r</a:t>
            </a:r>
            <a:r>
              <a:rPr lang="en-IT" dirty="0"/>
              <a:t>ivelatore TimePix (monitor di fascio n)</a:t>
            </a:r>
          </a:p>
          <a:p>
            <a:pPr marL="0" indent="0">
              <a:lnSpc>
                <a:spcPct val="120000"/>
              </a:lnSpc>
              <a:buNone/>
            </a:pPr>
            <a:endParaRPr lang="en-IT" dirty="0"/>
          </a:p>
          <a:p>
            <a:pPr marL="0" indent="0">
              <a:lnSpc>
                <a:spcPct val="120000"/>
              </a:lnSpc>
              <a:buNone/>
            </a:pPr>
            <a:r>
              <a:rPr lang="en-IT" dirty="0"/>
              <a:t>Di specifico interesse per le attività BNCT di INFN-PV, </a:t>
            </a:r>
            <a:r>
              <a:rPr lang="en-US" dirty="0"/>
              <a:t>i</a:t>
            </a:r>
            <a:r>
              <a:rPr lang="en-IT" dirty="0"/>
              <a:t> test sul TimePix sono poi passati ad un adattamento del rivelatore stesso per la misura e l’imaging in tempo reale del B10. Le principali attività del 2023 si sono focalizzate proprio su quest’ultimo aspetto.</a:t>
            </a:r>
          </a:p>
        </p:txBody>
      </p:sp>
    </p:spTree>
    <p:extLst>
      <p:ext uri="{BB962C8B-B14F-4D97-AF65-F5344CB8AC3E}">
        <p14:creationId xmlns:p14="http://schemas.microsoft.com/office/powerpoint/2010/main" val="3165209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NFN CAMBIA LOGO">
            <a:extLst>
              <a:ext uri="{FF2B5EF4-FFF2-40B4-BE49-F238E27FC236}">
                <a16:creationId xmlns:a16="http://schemas.microsoft.com/office/drawing/2014/main" id="{F9C2585F-B9C1-C428-5F06-2181AB08B1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2" y="6197600"/>
            <a:ext cx="1190022" cy="660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fety at n_TOF">
            <a:extLst>
              <a:ext uri="{FF2B5EF4-FFF2-40B4-BE49-F238E27FC236}">
                <a16:creationId xmlns:a16="http://schemas.microsoft.com/office/drawing/2014/main" id="{0DB8A71B-E2C1-C1D6-CBD3-98D955FD64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036" y="5918993"/>
            <a:ext cx="1522626" cy="9390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12BF3A-DE7A-631C-A9B2-0A343FE4DDCE}"/>
              </a:ext>
            </a:extLst>
          </p:cNvPr>
          <p:cNvSpPr>
            <a:spLocks noGrp="1"/>
          </p:cNvSpPr>
          <p:nvPr>
            <p:ph type="title"/>
          </p:nvPr>
        </p:nvSpPr>
        <p:spPr>
          <a:xfrm>
            <a:off x="838200" y="18255"/>
            <a:ext cx="10515600" cy="1325563"/>
          </a:xfrm>
        </p:spPr>
        <p:txBody>
          <a:bodyPr/>
          <a:lstStyle/>
          <a:p>
            <a:r>
              <a:rPr lang="en-IT" dirty="0"/>
              <a:t>Attività 2024 (i)</a:t>
            </a:r>
          </a:p>
        </p:txBody>
      </p:sp>
      <p:sp>
        <p:nvSpPr>
          <p:cNvPr id="7" name="Content Placeholder 6">
            <a:extLst>
              <a:ext uri="{FF2B5EF4-FFF2-40B4-BE49-F238E27FC236}">
                <a16:creationId xmlns:a16="http://schemas.microsoft.com/office/drawing/2014/main" id="{0FECB513-3126-0FCE-F91F-57B064432A62}"/>
              </a:ext>
            </a:extLst>
          </p:cNvPr>
          <p:cNvSpPr>
            <a:spLocks noGrp="1"/>
          </p:cNvSpPr>
          <p:nvPr>
            <p:ph idx="1"/>
          </p:nvPr>
        </p:nvSpPr>
        <p:spPr>
          <a:xfrm>
            <a:off x="838199" y="1237971"/>
            <a:ext cx="10515600" cy="5601773"/>
          </a:xfrm>
        </p:spPr>
        <p:txBody>
          <a:bodyPr>
            <a:normAutofit fontScale="70000" lnSpcReduction="20000"/>
          </a:bodyPr>
          <a:lstStyle/>
          <a:p>
            <a:pPr>
              <a:lnSpc>
                <a:spcPct val="120000"/>
              </a:lnSpc>
            </a:pPr>
            <a:r>
              <a:rPr lang="en-US" dirty="0" err="1">
                <a:solidFill>
                  <a:srgbClr val="495057"/>
                </a:solidFill>
                <a:highlight>
                  <a:srgbClr val="FFFFFF"/>
                </a:highlight>
                <a:latin typeface="-apple-system"/>
              </a:rPr>
              <a:t>Prosecuzione</a:t>
            </a:r>
            <a:r>
              <a:rPr lang="en-US" dirty="0">
                <a:solidFill>
                  <a:srgbClr val="495057"/>
                </a:solidFill>
                <a:highlight>
                  <a:srgbClr val="FFFFFF"/>
                </a:highlight>
                <a:latin typeface="-apple-system"/>
              </a:rPr>
              <a:t> </a:t>
            </a:r>
            <a:r>
              <a:rPr lang="en-US" dirty="0" err="1">
                <a:solidFill>
                  <a:srgbClr val="495057"/>
                </a:solidFill>
                <a:highlight>
                  <a:srgbClr val="FFFFFF"/>
                </a:highlight>
                <a:latin typeface="-apple-system"/>
              </a:rPr>
              <a:t>dell’attività</a:t>
            </a:r>
            <a:r>
              <a:rPr lang="en-US" dirty="0">
                <a:solidFill>
                  <a:srgbClr val="495057"/>
                </a:solidFill>
                <a:highlight>
                  <a:srgbClr val="FFFFFF"/>
                </a:highlight>
                <a:latin typeface="-apple-system"/>
              </a:rPr>
              <a:t> di </a:t>
            </a:r>
            <a:r>
              <a:rPr lang="en-US" dirty="0" err="1">
                <a:solidFill>
                  <a:srgbClr val="495057"/>
                </a:solidFill>
                <a:highlight>
                  <a:srgbClr val="FFFFFF"/>
                </a:highlight>
                <a:latin typeface="-apple-system"/>
              </a:rPr>
              <a:t>caratterizazione</a:t>
            </a:r>
            <a:r>
              <a:rPr lang="en-US" dirty="0">
                <a:solidFill>
                  <a:srgbClr val="495057"/>
                </a:solidFill>
                <a:highlight>
                  <a:srgbClr val="FFFFFF"/>
                </a:highlight>
                <a:latin typeface="-apple-system"/>
              </a:rPr>
              <a:t> ed </a:t>
            </a:r>
            <a:r>
              <a:rPr lang="en-US" dirty="0" err="1">
                <a:solidFill>
                  <a:srgbClr val="495057"/>
                </a:solidFill>
                <a:highlight>
                  <a:srgbClr val="FFFFFF"/>
                </a:highlight>
                <a:latin typeface="-apple-system"/>
              </a:rPr>
              <a:t>estensione</a:t>
            </a:r>
            <a:r>
              <a:rPr lang="en-US" dirty="0">
                <a:solidFill>
                  <a:srgbClr val="495057"/>
                </a:solidFill>
                <a:highlight>
                  <a:srgbClr val="FFFFFF"/>
                </a:highlight>
                <a:latin typeface="-apple-system"/>
              </a:rPr>
              <a:t> del </a:t>
            </a:r>
            <a:r>
              <a:rPr lang="en-US" dirty="0" err="1">
                <a:solidFill>
                  <a:srgbClr val="495057"/>
                </a:solidFill>
                <a:highlight>
                  <a:srgbClr val="FFFFFF"/>
                </a:highlight>
                <a:latin typeface="-apple-system"/>
              </a:rPr>
              <a:t>rivelatore</a:t>
            </a:r>
            <a:r>
              <a:rPr lang="en-US" dirty="0">
                <a:solidFill>
                  <a:srgbClr val="495057"/>
                </a:solidFill>
                <a:highlight>
                  <a:srgbClr val="FFFFFF"/>
                </a:highlight>
                <a:latin typeface="-apple-system"/>
              </a:rPr>
              <a:t> TimePix3, in </a:t>
            </a:r>
            <a:r>
              <a:rPr lang="en-US" dirty="0" err="1">
                <a:solidFill>
                  <a:srgbClr val="495057"/>
                </a:solidFill>
                <a:highlight>
                  <a:srgbClr val="FFFFFF"/>
                </a:highlight>
                <a:latin typeface="-apple-system"/>
              </a:rPr>
              <a:t>particolare</a:t>
            </a:r>
            <a:r>
              <a:rPr lang="en-US" dirty="0">
                <a:solidFill>
                  <a:srgbClr val="495057"/>
                </a:solidFill>
                <a:highlight>
                  <a:srgbClr val="FFFFFF"/>
                </a:highlight>
                <a:latin typeface="-apple-system"/>
              </a:rPr>
              <a:t> la </a:t>
            </a:r>
            <a:r>
              <a:rPr lang="en-US" dirty="0" err="1">
                <a:solidFill>
                  <a:srgbClr val="495057"/>
                </a:solidFill>
                <a:highlight>
                  <a:srgbClr val="FFFFFF"/>
                </a:highlight>
                <a:latin typeface="-apple-system"/>
              </a:rPr>
              <a:t>versione</a:t>
            </a:r>
            <a:r>
              <a:rPr lang="en-US" dirty="0">
                <a:solidFill>
                  <a:srgbClr val="495057"/>
                </a:solidFill>
                <a:highlight>
                  <a:srgbClr val="FFFFFF"/>
                </a:highlight>
                <a:latin typeface="-apple-system"/>
              </a:rPr>
              <a:t> </a:t>
            </a:r>
            <a:r>
              <a:rPr lang="en-US" dirty="0" err="1">
                <a:solidFill>
                  <a:srgbClr val="495057"/>
                </a:solidFill>
                <a:highlight>
                  <a:srgbClr val="FFFFFF"/>
                </a:highlight>
                <a:latin typeface="-apple-system"/>
              </a:rPr>
              <a:t>TimePix</a:t>
            </a:r>
            <a:r>
              <a:rPr lang="en-US" dirty="0">
                <a:solidFill>
                  <a:srgbClr val="495057"/>
                </a:solidFill>
                <a:highlight>
                  <a:srgbClr val="FFFFFF"/>
                </a:highlight>
                <a:latin typeface="-apple-system"/>
              </a:rPr>
              <a:t> QUAD, ad </a:t>
            </a:r>
            <a:r>
              <a:rPr lang="en-US" dirty="0" err="1">
                <a:solidFill>
                  <a:srgbClr val="495057"/>
                </a:solidFill>
                <a:highlight>
                  <a:srgbClr val="FFFFFF"/>
                </a:highlight>
                <a:latin typeface="-apple-system"/>
              </a:rPr>
              <a:t>applicazioni</a:t>
            </a:r>
            <a:r>
              <a:rPr lang="en-US" dirty="0">
                <a:solidFill>
                  <a:srgbClr val="495057"/>
                </a:solidFill>
                <a:highlight>
                  <a:srgbClr val="FFFFFF"/>
                </a:highlight>
                <a:latin typeface="-apple-system"/>
              </a:rPr>
              <a:t> in </a:t>
            </a:r>
            <a:r>
              <a:rPr lang="en-US" dirty="0" err="1">
                <a:solidFill>
                  <a:srgbClr val="495057"/>
                </a:solidFill>
                <a:highlight>
                  <a:srgbClr val="FFFFFF"/>
                </a:highlight>
                <a:latin typeface="-apple-system"/>
              </a:rPr>
              <a:t>ambito</a:t>
            </a:r>
            <a:r>
              <a:rPr lang="en-US" dirty="0">
                <a:solidFill>
                  <a:srgbClr val="495057"/>
                </a:solidFill>
                <a:highlight>
                  <a:srgbClr val="FFFFFF"/>
                </a:highlight>
                <a:latin typeface="-apple-system"/>
              </a:rPr>
              <a:t> </a:t>
            </a:r>
            <a:r>
              <a:rPr lang="en-US" dirty="0" err="1">
                <a:solidFill>
                  <a:srgbClr val="495057"/>
                </a:solidFill>
                <a:highlight>
                  <a:srgbClr val="FFFFFF"/>
                </a:highlight>
                <a:latin typeface="-apple-system"/>
              </a:rPr>
              <a:t>medicale</a:t>
            </a:r>
            <a:r>
              <a:rPr lang="en-US" dirty="0">
                <a:solidFill>
                  <a:srgbClr val="495057"/>
                </a:solidFill>
                <a:highlight>
                  <a:srgbClr val="FFFFFF"/>
                </a:highlight>
                <a:latin typeface="-apple-system"/>
              </a:rPr>
              <a:t>, in </a:t>
            </a:r>
            <a:r>
              <a:rPr lang="en-US" dirty="0" err="1">
                <a:solidFill>
                  <a:srgbClr val="495057"/>
                </a:solidFill>
                <a:highlight>
                  <a:srgbClr val="FFFFFF"/>
                </a:highlight>
                <a:latin typeface="-apple-system"/>
              </a:rPr>
              <a:t>particolare</a:t>
            </a:r>
            <a:r>
              <a:rPr lang="en-US" dirty="0">
                <a:solidFill>
                  <a:srgbClr val="495057"/>
                </a:solidFill>
                <a:highlight>
                  <a:srgbClr val="FFFFFF"/>
                </a:highlight>
                <a:latin typeface="-apple-system"/>
              </a:rPr>
              <a:t> la </a:t>
            </a:r>
            <a:r>
              <a:rPr lang="en-US" dirty="0" err="1">
                <a:solidFill>
                  <a:srgbClr val="495057"/>
                </a:solidFill>
                <a:highlight>
                  <a:srgbClr val="FFFFFF"/>
                </a:highlight>
                <a:latin typeface="-apple-system"/>
              </a:rPr>
              <a:t>misura</a:t>
            </a:r>
            <a:r>
              <a:rPr lang="en-US" dirty="0">
                <a:solidFill>
                  <a:srgbClr val="495057"/>
                </a:solidFill>
                <a:highlight>
                  <a:srgbClr val="FFFFFF"/>
                </a:highlight>
                <a:latin typeface="-apple-system"/>
              </a:rPr>
              <a:t> di </a:t>
            </a:r>
            <a:r>
              <a:rPr lang="en-US" dirty="0" err="1">
                <a:solidFill>
                  <a:srgbClr val="495057"/>
                </a:solidFill>
                <a:highlight>
                  <a:srgbClr val="FFFFFF"/>
                </a:highlight>
                <a:latin typeface="-apple-system"/>
              </a:rPr>
              <a:t>concentrazione</a:t>
            </a:r>
            <a:r>
              <a:rPr lang="en-US" dirty="0">
                <a:solidFill>
                  <a:srgbClr val="495057"/>
                </a:solidFill>
                <a:highlight>
                  <a:srgbClr val="FFFFFF"/>
                </a:highlight>
                <a:latin typeface="-apple-system"/>
              </a:rPr>
              <a:t> e la </a:t>
            </a:r>
            <a:r>
              <a:rPr lang="en-US" dirty="0" err="1">
                <a:solidFill>
                  <a:srgbClr val="495057"/>
                </a:solidFill>
                <a:highlight>
                  <a:srgbClr val="FFFFFF"/>
                </a:highlight>
                <a:latin typeface="-apple-system"/>
              </a:rPr>
              <a:t>visualizzazione</a:t>
            </a:r>
            <a:r>
              <a:rPr lang="en-US" dirty="0">
                <a:solidFill>
                  <a:srgbClr val="495057"/>
                </a:solidFill>
                <a:highlight>
                  <a:srgbClr val="FFFFFF"/>
                </a:highlight>
                <a:latin typeface="-apple-system"/>
              </a:rPr>
              <a:t> del B10 per BNCT.</a:t>
            </a:r>
          </a:p>
          <a:p>
            <a:pPr>
              <a:lnSpc>
                <a:spcPct val="120000"/>
              </a:lnSpc>
            </a:pPr>
            <a:r>
              <a:rPr lang="en-US" dirty="0">
                <a:solidFill>
                  <a:srgbClr val="495057"/>
                </a:solidFill>
                <a:highlight>
                  <a:srgbClr val="FFFFFF"/>
                </a:highlight>
                <a:latin typeface="-apple-system"/>
              </a:rPr>
              <a:t>Come per </a:t>
            </a:r>
            <a:r>
              <a:rPr lang="en-US" dirty="0" err="1">
                <a:solidFill>
                  <a:srgbClr val="495057"/>
                </a:solidFill>
                <a:highlight>
                  <a:srgbClr val="FFFFFF"/>
                </a:highlight>
                <a:latin typeface="-apple-system"/>
              </a:rPr>
              <a:t>l’anno</a:t>
            </a:r>
            <a:r>
              <a:rPr lang="en-US" dirty="0">
                <a:solidFill>
                  <a:srgbClr val="495057"/>
                </a:solidFill>
                <a:highlight>
                  <a:srgbClr val="FFFFFF"/>
                </a:highlight>
                <a:latin typeface="-apple-system"/>
              </a:rPr>
              <a:t> 2023, le </a:t>
            </a:r>
            <a:r>
              <a:rPr lang="en-US" dirty="0" err="1">
                <a:solidFill>
                  <a:srgbClr val="495057"/>
                </a:solidFill>
                <a:highlight>
                  <a:srgbClr val="FFFFFF"/>
                </a:highlight>
                <a:latin typeface="-apple-system"/>
              </a:rPr>
              <a:t>misure</a:t>
            </a:r>
            <a:r>
              <a:rPr lang="en-US" dirty="0">
                <a:solidFill>
                  <a:srgbClr val="495057"/>
                </a:solidFill>
                <a:highlight>
                  <a:srgbClr val="FFFFFF"/>
                </a:highlight>
                <a:latin typeface="-apple-system"/>
              </a:rPr>
              <a:t> </a:t>
            </a:r>
            <a:r>
              <a:rPr lang="en-US" dirty="0" err="1">
                <a:solidFill>
                  <a:srgbClr val="495057"/>
                </a:solidFill>
                <a:highlight>
                  <a:srgbClr val="FFFFFF"/>
                </a:highlight>
                <a:latin typeface="-apple-system"/>
              </a:rPr>
              <a:t>si</a:t>
            </a:r>
            <a:r>
              <a:rPr lang="en-US" dirty="0">
                <a:solidFill>
                  <a:srgbClr val="495057"/>
                </a:solidFill>
                <a:highlight>
                  <a:srgbClr val="FFFFFF"/>
                </a:highlight>
                <a:latin typeface="-apple-system"/>
              </a:rPr>
              <a:t> </a:t>
            </a:r>
            <a:r>
              <a:rPr lang="en-US" dirty="0" err="1">
                <a:solidFill>
                  <a:srgbClr val="495057"/>
                </a:solidFill>
                <a:highlight>
                  <a:srgbClr val="FFFFFF"/>
                </a:highlight>
                <a:latin typeface="-apple-system"/>
              </a:rPr>
              <a:t>sono</a:t>
            </a:r>
            <a:r>
              <a:rPr lang="en-US" dirty="0">
                <a:solidFill>
                  <a:srgbClr val="495057"/>
                </a:solidFill>
                <a:highlight>
                  <a:srgbClr val="FFFFFF"/>
                </a:highlight>
                <a:latin typeface="-apple-system"/>
              </a:rPr>
              <a:t> </a:t>
            </a:r>
            <a:r>
              <a:rPr lang="en-US" dirty="0" err="1">
                <a:solidFill>
                  <a:srgbClr val="495057"/>
                </a:solidFill>
                <a:highlight>
                  <a:srgbClr val="FFFFFF"/>
                </a:highlight>
                <a:latin typeface="-apple-system"/>
              </a:rPr>
              <a:t>svolte</a:t>
            </a:r>
            <a:r>
              <a:rPr lang="en-US" dirty="0">
                <a:solidFill>
                  <a:srgbClr val="495057"/>
                </a:solidFill>
                <a:highlight>
                  <a:srgbClr val="FFFFFF"/>
                </a:highlight>
                <a:latin typeface="-apple-system"/>
              </a:rPr>
              <a:t> </a:t>
            </a:r>
            <a:r>
              <a:rPr lang="en-US" dirty="0" err="1">
                <a:solidFill>
                  <a:srgbClr val="495057"/>
                </a:solidFill>
                <a:highlight>
                  <a:srgbClr val="FFFFFF"/>
                </a:highlight>
                <a:latin typeface="-apple-system"/>
              </a:rPr>
              <a:t>presso</a:t>
            </a:r>
            <a:r>
              <a:rPr lang="en-US" dirty="0">
                <a:solidFill>
                  <a:srgbClr val="495057"/>
                </a:solidFill>
                <a:highlight>
                  <a:srgbClr val="FFFFFF"/>
                </a:highlight>
                <a:latin typeface="-apple-system"/>
              </a:rPr>
              <a:t> la facility Prompt Gamma Neutron Activation Analysis (PGNAA) del LENA, </a:t>
            </a:r>
            <a:r>
              <a:rPr lang="en-US" dirty="0" err="1">
                <a:solidFill>
                  <a:srgbClr val="495057"/>
                </a:solidFill>
                <a:highlight>
                  <a:srgbClr val="FFFFFF"/>
                </a:highlight>
                <a:latin typeface="-apple-system"/>
              </a:rPr>
              <a:t>impiegando</a:t>
            </a:r>
            <a:r>
              <a:rPr lang="en-US" dirty="0">
                <a:solidFill>
                  <a:srgbClr val="495057"/>
                </a:solidFill>
                <a:highlight>
                  <a:srgbClr val="FFFFFF"/>
                </a:highlight>
                <a:latin typeface="-apple-system"/>
              </a:rPr>
              <a:t> la </a:t>
            </a:r>
            <a:r>
              <a:rPr lang="en-US" dirty="0" err="1">
                <a:solidFill>
                  <a:srgbClr val="495057"/>
                </a:solidFill>
                <a:highlight>
                  <a:srgbClr val="FFFFFF"/>
                </a:highlight>
                <a:latin typeface="-apple-system"/>
              </a:rPr>
              <a:t>versione</a:t>
            </a:r>
            <a:r>
              <a:rPr lang="en-US" dirty="0">
                <a:solidFill>
                  <a:srgbClr val="495057"/>
                </a:solidFill>
                <a:highlight>
                  <a:srgbClr val="FFFFFF"/>
                </a:highlight>
                <a:latin typeface="-apple-system"/>
              </a:rPr>
              <a:t> </a:t>
            </a:r>
            <a:r>
              <a:rPr lang="en-US" dirty="0" err="1">
                <a:solidFill>
                  <a:srgbClr val="495057"/>
                </a:solidFill>
                <a:highlight>
                  <a:srgbClr val="FFFFFF"/>
                </a:highlight>
                <a:latin typeface="-apple-system"/>
              </a:rPr>
              <a:t>specifica</a:t>
            </a:r>
            <a:r>
              <a:rPr lang="en-US" dirty="0">
                <a:solidFill>
                  <a:srgbClr val="495057"/>
                </a:solidFill>
                <a:highlight>
                  <a:srgbClr val="FFFFFF"/>
                </a:highlight>
                <a:latin typeface="-apple-system"/>
              </a:rPr>
              <a:t> del QUAD </a:t>
            </a:r>
            <a:r>
              <a:rPr lang="en-US" b="0" i="0" dirty="0" err="1">
                <a:solidFill>
                  <a:srgbClr val="495057"/>
                </a:solidFill>
                <a:effectLst/>
                <a:highlight>
                  <a:srgbClr val="FFFFFF"/>
                </a:highlight>
                <a:latin typeface="-apple-system"/>
              </a:rPr>
              <a:t>che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prevede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l’assenza</a:t>
            </a:r>
            <a:r>
              <a:rPr lang="en-US" b="0" i="0" dirty="0">
                <a:solidFill>
                  <a:srgbClr val="495057"/>
                </a:solidFill>
                <a:effectLst/>
                <a:highlight>
                  <a:srgbClr val="FFFFFF"/>
                </a:highlight>
                <a:latin typeface="-apple-system"/>
              </a:rPr>
              <a:t> di PCB </a:t>
            </a:r>
            <a:r>
              <a:rPr lang="en-US" b="0" i="0" dirty="0" err="1">
                <a:solidFill>
                  <a:srgbClr val="495057"/>
                </a:solidFill>
                <a:effectLst/>
                <a:highlight>
                  <a:srgbClr val="FFFFFF"/>
                </a:highlight>
                <a:latin typeface="-apple-system"/>
              </a:rPr>
              <a:t>dietro</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rivelatori</a:t>
            </a:r>
            <a:r>
              <a:rPr lang="en-US" b="0" i="0" dirty="0">
                <a:solidFill>
                  <a:srgbClr val="495057"/>
                </a:solidFill>
                <a:effectLst/>
                <a:highlight>
                  <a:srgbClr val="FFFFFF"/>
                </a:highlight>
                <a:latin typeface="-apple-system"/>
              </a:rPr>
              <a:t> di Si; </a:t>
            </a:r>
            <a:r>
              <a:rPr lang="en-US" b="0" i="0" dirty="0" err="1">
                <a:solidFill>
                  <a:srgbClr val="495057"/>
                </a:solidFill>
                <a:effectLst/>
                <a:highlight>
                  <a:srgbClr val="FFFFFF"/>
                </a:highlight>
                <a:latin typeface="-apple-system"/>
              </a:rPr>
              <a:t>questo</a:t>
            </a:r>
            <a:r>
              <a:rPr lang="en-US" b="0" i="0" dirty="0">
                <a:solidFill>
                  <a:srgbClr val="495057"/>
                </a:solidFill>
                <a:effectLst/>
                <a:highlight>
                  <a:srgbClr val="FFFFFF"/>
                </a:highlight>
                <a:latin typeface="-apple-system"/>
              </a:rPr>
              <a:t> layout </a:t>
            </a:r>
            <a:r>
              <a:rPr lang="en-US" b="0" i="0" dirty="0" err="1">
                <a:solidFill>
                  <a:srgbClr val="495057"/>
                </a:solidFill>
                <a:effectLst/>
                <a:highlight>
                  <a:srgbClr val="FFFFFF"/>
                </a:highlight>
                <a:latin typeface="-apple-system"/>
              </a:rPr>
              <a:t>rende</a:t>
            </a:r>
            <a:r>
              <a:rPr lang="en-US" b="0" i="0" dirty="0">
                <a:solidFill>
                  <a:srgbClr val="495057"/>
                </a:solidFill>
                <a:effectLst/>
                <a:highlight>
                  <a:srgbClr val="FFFFFF"/>
                </a:highlight>
                <a:latin typeface="-apple-system"/>
              </a:rPr>
              <a:t> possible </a:t>
            </a:r>
            <a:r>
              <a:rPr lang="en-US" b="0" i="0" dirty="0" err="1">
                <a:solidFill>
                  <a:srgbClr val="495057"/>
                </a:solidFill>
                <a:effectLst/>
                <a:highlight>
                  <a:srgbClr val="FFFFFF"/>
                </a:highlight>
                <a:latin typeface="-apple-system"/>
              </a:rPr>
              <a:t>una</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drastica</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diminuzione</a:t>
            </a:r>
            <a:r>
              <a:rPr lang="en-US" b="0" i="0" dirty="0">
                <a:solidFill>
                  <a:srgbClr val="495057"/>
                </a:solidFill>
                <a:effectLst/>
                <a:highlight>
                  <a:srgbClr val="FFFFFF"/>
                </a:highlight>
                <a:latin typeface="-apple-system"/>
              </a:rPr>
              <a:t> del background </a:t>
            </a:r>
            <a:r>
              <a:rPr lang="en-US" dirty="0" err="1">
                <a:solidFill>
                  <a:srgbClr val="495057"/>
                </a:solidFill>
                <a:highlight>
                  <a:srgbClr val="FFFFFF"/>
                </a:highlight>
                <a:latin typeface="-apple-system"/>
              </a:rPr>
              <a:t>durante</a:t>
            </a:r>
            <a:r>
              <a:rPr lang="en-US" dirty="0">
                <a:solidFill>
                  <a:srgbClr val="495057"/>
                </a:solidFill>
                <a:highlight>
                  <a:srgbClr val="FFFFFF"/>
                </a:highlight>
                <a:latin typeface="-apple-system"/>
              </a:rPr>
              <a:t> </a:t>
            </a:r>
            <a:r>
              <a:rPr lang="en-US" b="0" i="0" dirty="0">
                <a:solidFill>
                  <a:srgbClr val="495057"/>
                </a:solidFill>
                <a:effectLst/>
                <a:highlight>
                  <a:srgbClr val="FFFFFF"/>
                </a:highlight>
                <a:latin typeface="-apple-system"/>
              </a:rPr>
              <a:t>la </a:t>
            </a:r>
            <a:r>
              <a:rPr lang="en-US" b="0" i="0" dirty="0" err="1">
                <a:solidFill>
                  <a:srgbClr val="495057"/>
                </a:solidFill>
                <a:effectLst/>
                <a:highlight>
                  <a:srgbClr val="FFFFFF"/>
                </a:highlight>
                <a:latin typeface="-apple-system"/>
              </a:rPr>
              <a:t>lettura</a:t>
            </a:r>
            <a:r>
              <a:rPr lang="en-US" b="0" i="0" dirty="0">
                <a:solidFill>
                  <a:srgbClr val="495057"/>
                </a:solidFill>
                <a:effectLst/>
                <a:highlight>
                  <a:srgbClr val="FFFFFF"/>
                </a:highlight>
                <a:latin typeface="-apple-system"/>
              </a:rPr>
              <a:t> sotto fascio e </a:t>
            </a:r>
            <a:r>
              <a:rPr lang="en-US" b="0" i="0" dirty="0" err="1">
                <a:solidFill>
                  <a:srgbClr val="495057"/>
                </a:solidFill>
                <a:effectLst/>
                <a:highlight>
                  <a:srgbClr val="FFFFFF"/>
                </a:highlight>
                <a:latin typeface="-apple-system"/>
              </a:rPr>
              <a:t>ridce</a:t>
            </a:r>
            <a:r>
              <a:rPr lang="en-US" b="0" i="0" dirty="0">
                <a:solidFill>
                  <a:srgbClr val="495057"/>
                </a:solidFill>
                <a:effectLst/>
                <a:highlight>
                  <a:srgbClr val="FFFFFF"/>
                </a:highlight>
                <a:latin typeface="-apple-system"/>
              </a:rPr>
              <a:t> </a:t>
            </a:r>
            <a:r>
              <a:rPr lang="en-US" dirty="0" err="1">
                <a:solidFill>
                  <a:srgbClr val="495057"/>
                </a:solidFill>
                <a:highlight>
                  <a:srgbClr val="FFFFFF"/>
                </a:highlight>
                <a:latin typeface="-apple-system"/>
              </a:rPr>
              <a:t>l’</a:t>
            </a:r>
            <a:r>
              <a:rPr lang="en-US" b="0" i="0" dirty="0" err="1">
                <a:solidFill>
                  <a:srgbClr val="495057"/>
                </a:solidFill>
                <a:effectLst/>
                <a:highlight>
                  <a:srgbClr val="FFFFFF"/>
                </a:highlight>
                <a:latin typeface="-apple-system"/>
              </a:rPr>
              <a:t>eccessivo</a:t>
            </a:r>
            <a:r>
              <a:rPr lang="en-US" b="0" i="0" dirty="0">
                <a:solidFill>
                  <a:srgbClr val="495057"/>
                </a:solidFill>
                <a:effectLst/>
                <a:highlight>
                  <a:srgbClr val="FFFFFF"/>
                </a:highlight>
                <a:latin typeface="-apple-system"/>
              </a:rPr>
              <a:t> overlapping </a:t>
            </a:r>
            <a:r>
              <a:rPr lang="en-US" b="0" i="0" dirty="0" err="1">
                <a:solidFill>
                  <a:srgbClr val="495057"/>
                </a:solidFill>
                <a:effectLst/>
                <a:highlight>
                  <a:srgbClr val="FFFFFF"/>
                </a:highlight>
                <a:latin typeface="-apple-system"/>
              </a:rPr>
              <a:t>delle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tracce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consentendo</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così</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l’imaging</a:t>
            </a:r>
            <a:r>
              <a:rPr lang="en-US" b="0" i="0" dirty="0">
                <a:solidFill>
                  <a:srgbClr val="495057"/>
                </a:solidFill>
                <a:effectLst/>
                <a:highlight>
                  <a:srgbClr val="FFFFFF"/>
                </a:highlight>
                <a:latin typeface="-apple-system"/>
              </a:rPr>
              <a:t> del B10 </a:t>
            </a:r>
            <a:r>
              <a:rPr lang="en-US" b="0" i="0" dirty="0" err="1">
                <a:solidFill>
                  <a:srgbClr val="495057"/>
                </a:solidFill>
                <a:effectLst/>
                <a:highlight>
                  <a:srgbClr val="FFFFFF"/>
                </a:highlight>
                <a:latin typeface="-apple-system"/>
              </a:rPr>
              <a:t>contenuto</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nel</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campione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tramite</a:t>
            </a:r>
            <a:r>
              <a:rPr lang="en-US" b="0" i="0" dirty="0">
                <a:solidFill>
                  <a:srgbClr val="495057"/>
                </a:solidFill>
                <a:effectLst/>
                <a:highlight>
                  <a:srgbClr val="FFFFFF"/>
                </a:highlight>
                <a:latin typeface="-apple-system"/>
              </a:rPr>
              <a:t> la </a:t>
            </a:r>
            <a:r>
              <a:rPr lang="en-US" b="0" i="0" dirty="0" err="1">
                <a:solidFill>
                  <a:srgbClr val="495057"/>
                </a:solidFill>
                <a:effectLst/>
                <a:highlight>
                  <a:srgbClr val="FFFFFF"/>
                </a:highlight>
                <a:latin typeface="-apple-system"/>
              </a:rPr>
              <a:t>rivelazione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delle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particelle</a:t>
            </a:r>
            <a:r>
              <a:rPr lang="en-US" b="0" i="0" dirty="0">
                <a:solidFill>
                  <a:srgbClr val="495057"/>
                </a:solidFill>
                <a:effectLst/>
                <a:highlight>
                  <a:srgbClr val="FFFFFF"/>
                </a:highlight>
                <a:latin typeface="-apple-system"/>
              </a:rPr>
              <a:t> alfa </a:t>
            </a:r>
            <a:r>
              <a:rPr lang="en-US" b="0" i="0" dirty="0" err="1">
                <a:solidFill>
                  <a:srgbClr val="495057"/>
                </a:solidFill>
                <a:effectLst/>
                <a:highlight>
                  <a:srgbClr val="FFFFFF"/>
                </a:highlight>
                <a:latin typeface="-apple-system"/>
              </a:rPr>
              <a:t>secondarie</a:t>
            </a:r>
            <a:r>
              <a:rPr lang="en-US" b="0" i="0" dirty="0">
                <a:solidFill>
                  <a:srgbClr val="495057"/>
                </a:solidFill>
                <a:effectLst/>
                <a:highlight>
                  <a:srgbClr val="FFFFFF"/>
                </a:highlight>
                <a:latin typeface="-apple-system"/>
              </a:rPr>
              <a:t>. </a:t>
            </a:r>
          </a:p>
          <a:p>
            <a:pPr>
              <a:lnSpc>
                <a:spcPct val="120000"/>
              </a:lnSpc>
            </a:pPr>
            <a:r>
              <a:rPr lang="en-US" dirty="0">
                <a:solidFill>
                  <a:srgbClr val="495057"/>
                </a:solidFill>
                <a:highlight>
                  <a:srgbClr val="FFFFFF"/>
                </a:highlight>
                <a:latin typeface="-apple-system"/>
              </a:rPr>
              <a:t>Le </a:t>
            </a:r>
            <a:r>
              <a:rPr lang="en-US" dirty="0" err="1">
                <a:solidFill>
                  <a:srgbClr val="495057"/>
                </a:solidFill>
                <a:highlight>
                  <a:srgbClr val="FFFFFF"/>
                </a:highlight>
                <a:latin typeface="-apple-system"/>
              </a:rPr>
              <a:t>misure</a:t>
            </a:r>
            <a:r>
              <a:rPr lang="en-US" dirty="0">
                <a:solidFill>
                  <a:srgbClr val="495057"/>
                </a:solidFill>
                <a:highlight>
                  <a:srgbClr val="FFFFFF"/>
                </a:highlight>
                <a:latin typeface="-apple-system"/>
              </a:rPr>
              <a:t> </a:t>
            </a:r>
            <a:r>
              <a:rPr lang="en-US" dirty="0" err="1">
                <a:solidFill>
                  <a:srgbClr val="495057"/>
                </a:solidFill>
                <a:highlight>
                  <a:srgbClr val="FFFFFF"/>
                </a:highlight>
                <a:latin typeface="-apple-system"/>
              </a:rPr>
              <a:t>si</a:t>
            </a:r>
            <a:r>
              <a:rPr lang="en-US" dirty="0">
                <a:solidFill>
                  <a:srgbClr val="495057"/>
                </a:solidFill>
                <a:highlight>
                  <a:srgbClr val="FFFFFF"/>
                </a:highlight>
                <a:latin typeface="-apple-system"/>
              </a:rPr>
              <a:t> </a:t>
            </a:r>
            <a:r>
              <a:rPr lang="en-US" dirty="0" err="1">
                <a:solidFill>
                  <a:srgbClr val="495057"/>
                </a:solidFill>
                <a:highlight>
                  <a:srgbClr val="FFFFFF"/>
                </a:highlight>
                <a:latin typeface="-apple-system"/>
              </a:rPr>
              <a:t>sono</a:t>
            </a:r>
            <a:r>
              <a:rPr lang="en-US" dirty="0">
                <a:solidFill>
                  <a:srgbClr val="495057"/>
                </a:solidFill>
                <a:highlight>
                  <a:srgbClr val="FFFFFF"/>
                </a:highlight>
                <a:latin typeface="-apple-system"/>
              </a:rPr>
              <a:t> concentrate </a:t>
            </a:r>
            <a:r>
              <a:rPr lang="en-US" dirty="0" err="1">
                <a:solidFill>
                  <a:srgbClr val="495057"/>
                </a:solidFill>
                <a:highlight>
                  <a:srgbClr val="FFFFFF"/>
                </a:highlight>
                <a:latin typeface="-apple-system"/>
              </a:rPr>
              <a:t>nella</a:t>
            </a:r>
            <a:r>
              <a:rPr lang="en-US" dirty="0">
                <a:solidFill>
                  <a:srgbClr val="495057"/>
                </a:solidFill>
                <a:highlight>
                  <a:srgbClr val="FFFFFF"/>
                </a:highlight>
                <a:latin typeface="-apple-system"/>
              </a:rPr>
              <a:t> primavera del 2024 e rispetto al 2023 </a:t>
            </a:r>
            <a:r>
              <a:rPr lang="en-US" dirty="0" err="1">
                <a:solidFill>
                  <a:srgbClr val="495057"/>
                </a:solidFill>
                <a:highlight>
                  <a:srgbClr val="FFFFFF"/>
                </a:highlight>
                <a:latin typeface="-apple-system"/>
              </a:rPr>
              <a:t>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campioni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misurati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sono</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degli</a:t>
            </a:r>
            <a:r>
              <a:rPr lang="en-US" b="0" i="0" dirty="0">
                <a:solidFill>
                  <a:srgbClr val="495057"/>
                </a:solidFill>
                <a:effectLst/>
                <a:highlight>
                  <a:srgbClr val="FFFFFF"/>
                </a:highlight>
                <a:latin typeface="-apple-system"/>
              </a:rPr>
              <a:t> standard di </a:t>
            </a:r>
            <a:r>
              <a:rPr lang="en-US" b="0" i="0" dirty="0" err="1">
                <a:solidFill>
                  <a:srgbClr val="495057"/>
                </a:solidFill>
                <a:effectLst/>
                <a:highlight>
                  <a:srgbClr val="FFFFFF"/>
                </a:highlight>
                <a:latin typeface="-apple-system"/>
              </a:rPr>
              <a:t>tessuto</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trattato</a:t>
            </a:r>
            <a:r>
              <a:rPr lang="en-US" b="0" i="0" dirty="0">
                <a:solidFill>
                  <a:srgbClr val="495057"/>
                </a:solidFill>
                <a:effectLst/>
                <a:highlight>
                  <a:srgbClr val="FFFFFF"/>
                </a:highlight>
                <a:latin typeface="-apple-system"/>
              </a:rPr>
              <a:t> e </a:t>
            </a:r>
            <a:r>
              <a:rPr lang="en-US" b="0" i="0" dirty="0" err="1">
                <a:solidFill>
                  <a:srgbClr val="495057"/>
                </a:solidFill>
                <a:effectLst/>
                <a:highlight>
                  <a:srgbClr val="FFFFFF"/>
                </a:highlight>
                <a:latin typeface="-apple-system"/>
              </a:rPr>
              <a:t>contenente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concentrazioni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noti</a:t>
            </a:r>
            <a:r>
              <a:rPr lang="en-US" b="0" i="0" dirty="0">
                <a:solidFill>
                  <a:srgbClr val="495057"/>
                </a:solidFill>
                <a:effectLst/>
                <a:highlight>
                  <a:srgbClr val="FFFFFF"/>
                </a:highlight>
                <a:latin typeface="-apple-system"/>
              </a:rPr>
              <a:t> di B10. In </a:t>
            </a:r>
            <a:r>
              <a:rPr lang="en-US" b="0" i="0" dirty="0" err="1">
                <a:solidFill>
                  <a:srgbClr val="495057"/>
                </a:solidFill>
                <a:effectLst/>
                <a:highlight>
                  <a:srgbClr val="FFFFFF"/>
                </a:highlight>
                <a:latin typeface="-apple-system"/>
              </a:rPr>
              <a:t>particolare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si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sono</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ottenute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delle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buone</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informazioni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preliminari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misurando</a:t>
            </a:r>
            <a:r>
              <a:rPr lang="en-US" b="0" i="0" dirty="0">
                <a:solidFill>
                  <a:srgbClr val="495057"/>
                </a:solidFill>
                <a:effectLst/>
                <a:highlight>
                  <a:srgbClr val="FFFFFF"/>
                </a:highlight>
                <a:latin typeface="-apple-system"/>
              </a:rPr>
              <a:t> il </a:t>
            </a:r>
            <a:r>
              <a:rPr lang="en-US" b="0" i="0" dirty="0" err="1">
                <a:solidFill>
                  <a:srgbClr val="495057"/>
                </a:solidFill>
                <a:effectLst/>
                <a:highlight>
                  <a:srgbClr val="FFFFFF"/>
                </a:highlight>
                <a:latin typeface="-apple-system"/>
              </a:rPr>
              <a:t>campione</a:t>
            </a:r>
            <a:r>
              <a:rPr lang="en-US" b="0" i="0" dirty="0">
                <a:solidFill>
                  <a:srgbClr val="495057"/>
                </a:solidFill>
                <a:effectLst/>
                <a:highlight>
                  <a:srgbClr val="FFFFFF"/>
                </a:highlight>
                <a:latin typeface="-apple-system"/>
              </a:rPr>
              <a:t> a 100 e 50 ppm. Se il primo </a:t>
            </a:r>
            <a:r>
              <a:rPr lang="en-US" b="0" i="0" dirty="0" err="1">
                <a:solidFill>
                  <a:srgbClr val="495057"/>
                </a:solidFill>
                <a:effectLst/>
                <a:highlight>
                  <a:srgbClr val="FFFFFF"/>
                </a:highlight>
                <a:latin typeface="-apple-system"/>
              </a:rPr>
              <a:t>è</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ancora</a:t>
            </a:r>
            <a:r>
              <a:rPr lang="en-US" b="0" i="0" dirty="0">
                <a:solidFill>
                  <a:srgbClr val="495057"/>
                </a:solidFill>
                <a:effectLst/>
                <a:highlight>
                  <a:srgbClr val="FFFFFF"/>
                </a:highlight>
                <a:latin typeface="-apple-system"/>
              </a:rPr>
              <a:t> ad un </a:t>
            </a:r>
            <a:r>
              <a:rPr lang="en-US" b="0" i="0" dirty="0" err="1">
                <a:solidFill>
                  <a:srgbClr val="495057"/>
                </a:solidFill>
                <a:effectLst/>
                <a:highlight>
                  <a:srgbClr val="FFFFFF"/>
                </a:highlight>
                <a:latin typeface="-apple-system"/>
              </a:rPr>
              <a:t>livello</a:t>
            </a:r>
            <a:r>
              <a:rPr lang="en-US" b="0" i="0" dirty="0">
                <a:solidFill>
                  <a:srgbClr val="495057"/>
                </a:solidFill>
                <a:effectLst/>
                <a:highlight>
                  <a:srgbClr val="FFFFFF"/>
                </a:highlight>
                <a:latin typeface="-apple-system"/>
              </a:rPr>
              <a:t> alto per la BNCT, il secondo </a:t>
            </a:r>
            <a:r>
              <a:rPr lang="en-US" b="0" i="0" dirty="0" err="1">
                <a:solidFill>
                  <a:srgbClr val="495057"/>
                </a:solidFill>
                <a:effectLst/>
                <a:highlight>
                  <a:srgbClr val="FFFFFF"/>
                </a:highlight>
                <a:latin typeface="-apple-system"/>
              </a:rPr>
              <a:t>si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avvicina</a:t>
            </a:r>
            <a:r>
              <a:rPr lang="en-US" b="0" i="0" dirty="0">
                <a:solidFill>
                  <a:srgbClr val="495057"/>
                </a:solidFill>
                <a:effectLst/>
                <a:highlight>
                  <a:srgbClr val="FFFFFF"/>
                </a:highlight>
                <a:latin typeface="-apple-system"/>
              </a:rPr>
              <a:t> molto di </a:t>
            </a:r>
            <a:r>
              <a:rPr lang="en-US" b="0" i="0" dirty="0" err="1">
                <a:solidFill>
                  <a:srgbClr val="495057"/>
                </a:solidFill>
                <a:effectLst/>
                <a:highlight>
                  <a:srgbClr val="FFFFFF"/>
                </a:highlight>
                <a:latin typeface="-apple-system"/>
              </a:rPr>
              <a:t>più</a:t>
            </a:r>
            <a:r>
              <a:rPr lang="en-US" b="0" i="0" dirty="0">
                <a:solidFill>
                  <a:srgbClr val="495057"/>
                </a:solidFill>
                <a:effectLst/>
                <a:highlight>
                  <a:srgbClr val="FFFFFF"/>
                </a:highlight>
                <a:latin typeface="-apple-system"/>
              </a:rPr>
              <a:t> ai ppm </a:t>
            </a:r>
            <a:r>
              <a:rPr lang="en-US" b="0" i="0" dirty="0" err="1">
                <a:solidFill>
                  <a:srgbClr val="495057"/>
                </a:solidFill>
                <a:effectLst/>
                <a:highlight>
                  <a:srgbClr val="FFFFFF"/>
                </a:highlight>
                <a:latin typeface="-apple-system"/>
              </a:rPr>
              <a:t>attesi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nei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trattamenti</a:t>
            </a:r>
            <a:r>
              <a:rPr lang="en-US" b="0" i="0" dirty="0">
                <a:solidFill>
                  <a:srgbClr val="495057"/>
                </a:solidFill>
                <a:effectLst/>
                <a:highlight>
                  <a:srgbClr val="FFFFFF"/>
                </a:highlight>
                <a:latin typeface="-apple-system"/>
              </a:rPr>
              <a:t> </a:t>
            </a:r>
            <a:r>
              <a:rPr lang="en-US" b="0" i="0" dirty="0" err="1">
                <a:solidFill>
                  <a:srgbClr val="495057"/>
                </a:solidFill>
                <a:effectLst/>
                <a:highlight>
                  <a:srgbClr val="FFFFFF"/>
                </a:highlight>
                <a:latin typeface="-apple-system"/>
              </a:rPr>
              <a:t>preclinici</a:t>
            </a:r>
            <a:r>
              <a:rPr lang="en-US" b="0" i="0" dirty="0">
                <a:solidFill>
                  <a:srgbClr val="495057"/>
                </a:solidFill>
                <a:effectLst/>
                <a:highlight>
                  <a:srgbClr val="FFFFFF"/>
                </a:highlight>
                <a:latin typeface="-apple-system"/>
              </a:rPr>
              <a:t> e </a:t>
            </a:r>
            <a:r>
              <a:rPr lang="en-US" b="0" i="0" dirty="0" err="1">
                <a:solidFill>
                  <a:srgbClr val="495057"/>
                </a:solidFill>
                <a:effectLst/>
                <a:highlight>
                  <a:srgbClr val="FFFFFF"/>
                </a:highlight>
                <a:latin typeface="-apple-system"/>
              </a:rPr>
              <a:t>clinici</a:t>
            </a:r>
            <a:r>
              <a:rPr lang="en-US" dirty="0">
                <a:solidFill>
                  <a:srgbClr val="495057"/>
                </a:solidFill>
                <a:highlight>
                  <a:srgbClr val="FFFFFF"/>
                </a:highlight>
                <a:latin typeface="-apple-system"/>
              </a:rPr>
              <a:t> (ca 20-30 ppm).</a:t>
            </a:r>
          </a:p>
          <a:p>
            <a:pPr>
              <a:lnSpc>
                <a:spcPct val="120000"/>
              </a:lnSpc>
            </a:pPr>
            <a:r>
              <a:rPr lang="en-US" dirty="0" err="1">
                <a:solidFill>
                  <a:srgbClr val="495057"/>
                </a:solidFill>
                <a:highlight>
                  <a:srgbClr val="FFFFFF"/>
                </a:highlight>
                <a:latin typeface="-apple-system"/>
              </a:rPr>
              <a:t>Partecipazione</a:t>
            </a:r>
            <a:r>
              <a:rPr lang="en-US" dirty="0">
                <a:solidFill>
                  <a:srgbClr val="495057"/>
                </a:solidFill>
                <a:highlight>
                  <a:srgbClr val="FFFFFF"/>
                </a:highlight>
                <a:latin typeface="-apple-system"/>
              </a:rPr>
              <a:t> alle </a:t>
            </a:r>
            <a:r>
              <a:rPr lang="en-US" dirty="0" err="1">
                <a:solidFill>
                  <a:srgbClr val="495057"/>
                </a:solidFill>
                <a:highlight>
                  <a:srgbClr val="FFFFFF"/>
                </a:highlight>
                <a:latin typeface="-apple-system"/>
              </a:rPr>
              <a:t>misure</a:t>
            </a:r>
            <a:r>
              <a:rPr lang="en-US" dirty="0">
                <a:solidFill>
                  <a:srgbClr val="495057"/>
                </a:solidFill>
                <a:highlight>
                  <a:srgbClr val="FFFFFF"/>
                </a:highlight>
                <a:latin typeface="-apple-system"/>
              </a:rPr>
              <a:t> di </a:t>
            </a:r>
            <a:r>
              <a:rPr lang="en-US" dirty="0" err="1">
                <a:solidFill>
                  <a:srgbClr val="495057"/>
                </a:solidFill>
                <a:highlight>
                  <a:srgbClr val="FFFFFF"/>
                </a:highlight>
                <a:latin typeface="-apple-system"/>
              </a:rPr>
              <a:t>caratterizzazione</a:t>
            </a:r>
            <a:r>
              <a:rPr lang="en-US" dirty="0">
                <a:solidFill>
                  <a:srgbClr val="495057"/>
                </a:solidFill>
                <a:highlight>
                  <a:srgbClr val="FFFFFF"/>
                </a:highlight>
                <a:latin typeface="-apple-system"/>
              </a:rPr>
              <a:t> del </a:t>
            </a:r>
            <a:r>
              <a:rPr lang="en-US" dirty="0" err="1">
                <a:solidFill>
                  <a:srgbClr val="495057"/>
                </a:solidFill>
                <a:highlight>
                  <a:srgbClr val="FFFFFF"/>
                </a:highlight>
                <a:latin typeface="-apple-system"/>
              </a:rPr>
              <a:t>TimePix</a:t>
            </a:r>
            <a:r>
              <a:rPr lang="en-US" dirty="0">
                <a:solidFill>
                  <a:srgbClr val="495057"/>
                </a:solidFill>
                <a:highlight>
                  <a:srgbClr val="FFFFFF"/>
                </a:highlight>
                <a:latin typeface="-apple-system"/>
              </a:rPr>
              <a:t> QUAD </a:t>
            </a:r>
            <a:r>
              <a:rPr lang="en-US" dirty="0" err="1">
                <a:solidFill>
                  <a:srgbClr val="495057"/>
                </a:solidFill>
                <a:highlight>
                  <a:srgbClr val="FFFFFF"/>
                </a:highlight>
                <a:latin typeface="-apple-system"/>
              </a:rPr>
              <a:t>presso</a:t>
            </a:r>
            <a:r>
              <a:rPr lang="en-US" dirty="0">
                <a:solidFill>
                  <a:srgbClr val="495057"/>
                </a:solidFill>
                <a:highlight>
                  <a:srgbClr val="FFFFFF"/>
                </a:highlight>
                <a:latin typeface="-apple-system"/>
              </a:rPr>
              <a:t> il fascio N-TOF del CERN come beam monitoring (</a:t>
            </a:r>
            <a:r>
              <a:rPr lang="en-US" dirty="0" err="1">
                <a:solidFill>
                  <a:srgbClr val="495057"/>
                </a:solidFill>
                <a:highlight>
                  <a:srgbClr val="FFFFFF"/>
                </a:highlight>
                <a:latin typeface="-apple-system"/>
              </a:rPr>
              <a:t>ottobre-novembre</a:t>
            </a:r>
            <a:r>
              <a:rPr lang="en-US" dirty="0">
                <a:solidFill>
                  <a:srgbClr val="495057"/>
                </a:solidFill>
                <a:highlight>
                  <a:srgbClr val="FFFFFF"/>
                </a:highlight>
                <a:latin typeface="-apple-system"/>
              </a:rPr>
              <a:t> 2024).</a:t>
            </a:r>
          </a:p>
        </p:txBody>
      </p:sp>
      <p:sp>
        <p:nvSpPr>
          <p:cNvPr id="4" name="TextBox 3">
            <a:extLst>
              <a:ext uri="{FF2B5EF4-FFF2-40B4-BE49-F238E27FC236}">
                <a16:creationId xmlns:a16="http://schemas.microsoft.com/office/drawing/2014/main" id="{015A839A-2F5A-DE0D-529A-1A9051BE729A}"/>
              </a:ext>
            </a:extLst>
          </p:cNvPr>
          <p:cNvSpPr txBox="1"/>
          <p:nvPr/>
        </p:nvSpPr>
        <p:spPr>
          <a:xfrm>
            <a:off x="8943975" y="3228975"/>
            <a:ext cx="184731" cy="369332"/>
          </a:xfrm>
          <a:prstGeom prst="rect">
            <a:avLst/>
          </a:prstGeom>
          <a:noFill/>
        </p:spPr>
        <p:txBody>
          <a:bodyPr wrap="none" rtlCol="0">
            <a:spAutoFit/>
          </a:bodyPr>
          <a:lstStyle/>
          <a:p>
            <a:endParaRPr lang="en-IT" dirty="0"/>
          </a:p>
        </p:txBody>
      </p:sp>
    </p:spTree>
    <p:extLst>
      <p:ext uri="{BB962C8B-B14F-4D97-AF65-F5344CB8AC3E}">
        <p14:creationId xmlns:p14="http://schemas.microsoft.com/office/powerpoint/2010/main" val="2149659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NFN CAMBIA LOGO">
            <a:extLst>
              <a:ext uri="{FF2B5EF4-FFF2-40B4-BE49-F238E27FC236}">
                <a16:creationId xmlns:a16="http://schemas.microsoft.com/office/drawing/2014/main" id="{F9C2585F-B9C1-C428-5F06-2181AB08B1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3" y="5918992"/>
            <a:ext cx="1692065" cy="9390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D12BF3A-DE7A-631C-A9B2-0A343FE4DDCE}"/>
              </a:ext>
            </a:extLst>
          </p:cNvPr>
          <p:cNvSpPr>
            <a:spLocks noGrp="1"/>
          </p:cNvSpPr>
          <p:nvPr>
            <p:ph type="title"/>
          </p:nvPr>
        </p:nvSpPr>
        <p:spPr>
          <a:xfrm>
            <a:off x="838200" y="66709"/>
            <a:ext cx="10515600" cy="1325563"/>
          </a:xfrm>
        </p:spPr>
        <p:txBody>
          <a:bodyPr>
            <a:normAutofit/>
          </a:bodyPr>
          <a:lstStyle/>
          <a:p>
            <a:r>
              <a:rPr lang="en-IT" sz="2800" dirty="0"/>
              <a:t>QUAD TimePix3 for B10 concentration measurement and visualization in thin biological samples with BNCT purposes</a:t>
            </a:r>
            <a:r>
              <a:rPr lang="en-IT" sz="2400" dirty="0"/>
              <a:t>: detector and irradiation set-up</a:t>
            </a:r>
          </a:p>
        </p:txBody>
      </p:sp>
      <p:pic>
        <p:nvPicPr>
          <p:cNvPr id="1030" name="Picture 6" descr="Safety at n_TOF">
            <a:extLst>
              <a:ext uri="{FF2B5EF4-FFF2-40B4-BE49-F238E27FC236}">
                <a16:creationId xmlns:a16="http://schemas.microsoft.com/office/drawing/2014/main" id="{0DB8A71B-E2C1-C1D6-CBD3-98D955FD64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036" y="5918993"/>
            <a:ext cx="1522626" cy="939007"/>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D31C0A33-6EEC-AB54-0509-E862D0DFB700}"/>
              </a:ext>
            </a:extLst>
          </p:cNvPr>
          <p:cNvGrpSpPr/>
          <p:nvPr/>
        </p:nvGrpSpPr>
        <p:grpSpPr>
          <a:xfrm>
            <a:off x="8106215" y="1499147"/>
            <a:ext cx="3655263" cy="4999879"/>
            <a:chOff x="7809334" y="505844"/>
            <a:chExt cx="3655263" cy="4999879"/>
          </a:xfrm>
        </p:grpSpPr>
        <p:sp>
          <p:nvSpPr>
            <p:cNvPr id="4" name="TextBox 3">
              <a:extLst>
                <a:ext uri="{FF2B5EF4-FFF2-40B4-BE49-F238E27FC236}">
                  <a16:creationId xmlns:a16="http://schemas.microsoft.com/office/drawing/2014/main" id="{015A839A-2F5A-DE0D-529A-1A9051BE729A}"/>
                </a:ext>
              </a:extLst>
            </p:cNvPr>
            <p:cNvSpPr txBox="1"/>
            <p:nvPr/>
          </p:nvSpPr>
          <p:spPr>
            <a:xfrm>
              <a:off x="9400146" y="2386671"/>
              <a:ext cx="184731" cy="369332"/>
            </a:xfrm>
            <a:prstGeom prst="rect">
              <a:avLst/>
            </a:prstGeom>
            <a:noFill/>
          </p:spPr>
          <p:txBody>
            <a:bodyPr wrap="none" rtlCol="0">
              <a:spAutoFit/>
            </a:bodyPr>
            <a:lstStyle/>
            <a:p>
              <a:endParaRPr lang="en-IT" dirty="0"/>
            </a:p>
          </p:txBody>
        </p:sp>
        <p:pic>
          <p:nvPicPr>
            <p:cNvPr id="13" name="Picture 12">
              <a:extLst>
                <a:ext uri="{FF2B5EF4-FFF2-40B4-BE49-F238E27FC236}">
                  <a16:creationId xmlns:a16="http://schemas.microsoft.com/office/drawing/2014/main" id="{6E8E967E-EBCA-BDB6-C248-4958138A4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9907" y="505844"/>
              <a:ext cx="1884690" cy="4999879"/>
            </a:xfrm>
            <a:prstGeom prst="rect">
              <a:avLst/>
            </a:prstGeom>
          </p:spPr>
        </p:pic>
        <p:sp>
          <p:nvSpPr>
            <p:cNvPr id="14" name="Arrow: Notched Right 14">
              <a:extLst>
                <a:ext uri="{FF2B5EF4-FFF2-40B4-BE49-F238E27FC236}">
                  <a16:creationId xmlns:a16="http://schemas.microsoft.com/office/drawing/2014/main" id="{6019466D-3B77-18A1-9A4C-A839E7C95B02}"/>
                </a:ext>
              </a:extLst>
            </p:cNvPr>
            <p:cNvSpPr/>
            <p:nvPr/>
          </p:nvSpPr>
          <p:spPr>
            <a:xfrm>
              <a:off x="7809334" y="2249826"/>
              <a:ext cx="1471240" cy="1290320"/>
            </a:xfrm>
            <a:prstGeom prst="notchedRightArrow">
              <a:avLst>
                <a:gd name="adj1" fmla="val 50000"/>
                <a:gd name="adj2" fmla="val 48339"/>
              </a:avLst>
            </a:prstGeom>
            <a:solidFill>
              <a:srgbClr val="00B0F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375F87-60D0-9532-F513-CCC21E438F37}"/>
                </a:ext>
              </a:extLst>
            </p:cNvPr>
            <p:cNvSpPr/>
            <p:nvPr/>
          </p:nvSpPr>
          <p:spPr>
            <a:xfrm>
              <a:off x="9400704" y="2075045"/>
              <a:ext cx="92589" cy="1654169"/>
            </a:xfrm>
            <a:prstGeom prst="rect">
              <a:avLst/>
            </a:prstGeom>
            <a:solidFill>
              <a:schemeClr val="bg1">
                <a:lumMod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B76A1D04-B5BA-5E7B-3592-2CEE958AC053}"/>
                </a:ext>
              </a:extLst>
            </p:cNvPr>
            <p:cNvCxnSpPr>
              <a:cxnSpLocks/>
              <a:stCxn id="15" idx="2"/>
            </p:cNvCxnSpPr>
            <p:nvPr/>
          </p:nvCxnSpPr>
          <p:spPr>
            <a:xfrm flipH="1">
              <a:off x="8992952" y="3729214"/>
              <a:ext cx="454047" cy="7862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7DEBAF6-96BA-5133-F59F-F4964C6DA32F}"/>
                </a:ext>
              </a:extLst>
            </p:cNvPr>
            <p:cNvSpPr txBox="1"/>
            <p:nvPr/>
          </p:nvSpPr>
          <p:spPr>
            <a:xfrm>
              <a:off x="8382406" y="4473905"/>
              <a:ext cx="1258165" cy="307777"/>
            </a:xfrm>
            <a:prstGeom prst="rect">
              <a:avLst/>
            </a:prstGeom>
            <a:noFill/>
          </p:spPr>
          <p:txBody>
            <a:bodyPr wrap="none" rtlCol="0">
              <a:spAutoFit/>
            </a:bodyPr>
            <a:lstStyle/>
            <a:p>
              <a:r>
                <a:rPr lang="en-US" sz="1400" dirty="0"/>
                <a:t>Borated Target</a:t>
              </a:r>
            </a:p>
          </p:txBody>
        </p:sp>
        <p:cxnSp>
          <p:nvCxnSpPr>
            <p:cNvPr id="18" name="Straight Arrow Connector 17">
              <a:extLst>
                <a:ext uri="{FF2B5EF4-FFF2-40B4-BE49-F238E27FC236}">
                  <a16:creationId xmlns:a16="http://schemas.microsoft.com/office/drawing/2014/main" id="{4B5F8BBC-C98B-C471-FE47-50981C6F9981}"/>
                </a:ext>
              </a:extLst>
            </p:cNvPr>
            <p:cNvCxnSpPr>
              <a:cxnSpLocks/>
            </p:cNvCxnSpPr>
            <p:nvPr/>
          </p:nvCxnSpPr>
          <p:spPr>
            <a:xfrm>
              <a:off x="9493293" y="2372384"/>
              <a:ext cx="264041" cy="1071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0D3A256-B672-D377-D438-D8AC81EB58EC}"/>
                </a:ext>
              </a:extLst>
            </p:cNvPr>
            <p:cNvCxnSpPr>
              <a:cxnSpLocks/>
            </p:cNvCxnSpPr>
            <p:nvPr/>
          </p:nvCxnSpPr>
          <p:spPr>
            <a:xfrm flipV="1">
              <a:off x="9493293" y="2659813"/>
              <a:ext cx="214034" cy="1054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6B879716-4177-6607-2691-8B7368ED2665}"/>
                </a:ext>
              </a:extLst>
            </p:cNvPr>
            <p:cNvCxnSpPr>
              <a:cxnSpLocks/>
            </p:cNvCxnSpPr>
            <p:nvPr/>
          </p:nvCxnSpPr>
          <p:spPr>
            <a:xfrm>
              <a:off x="9493293" y="3215346"/>
              <a:ext cx="214034" cy="1500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E1784DF-37C0-B929-B478-6CC55EE9EC48}"/>
                </a:ext>
              </a:extLst>
            </p:cNvPr>
            <p:cNvCxnSpPr>
              <a:cxnSpLocks/>
            </p:cNvCxnSpPr>
            <p:nvPr/>
          </p:nvCxnSpPr>
          <p:spPr>
            <a:xfrm>
              <a:off x="9493293" y="2930773"/>
              <a:ext cx="214034" cy="1500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A270070-D347-8AE7-8B23-D0926825BE86}"/>
                </a:ext>
              </a:extLst>
            </p:cNvPr>
            <p:cNvCxnSpPr>
              <a:cxnSpLocks/>
            </p:cNvCxnSpPr>
            <p:nvPr/>
          </p:nvCxnSpPr>
          <p:spPr>
            <a:xfrm flipV="1">
              <a:off x="9493293" y="3560266"/>
              <a:ext cx="214034" cy="278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477CE9E-7E48-EBAD-86CB-505C1122F30E}"/>
                </a:ext>
              </a:extLst>
            </p:cNvPr>
            <p:cNvSpPr txBox="1"/>
            <p:nvPr/>
          </p:nvSpPr>
          <p:spPr>
            <a:xfrm>
              <a:off x="9440863" y="2000417"/>
              <a:ext cx="359394" cy="461665"/>
            </a:xfrm>
            <a:prstGeom prst="rect">
              <a:avLst/>
            </a:prstGeom>
            <a:noFill/>
          </p:spPr>
          <p:txBody>
            <a:bodyPr wrap="none" rtlCol="0">
              <a:spAutoFit/>
            </a:bodyPr>
            <a:lstStyle/>
            <a:p>
              <a:r>
                <a:rPr lang="el-GR" sz="2400" dirty="0">
                  <a:solidFill>
                    <a:srgbClr val="FF0000"/>
                  </a:solidFill>
                </a:rPr>
                <a:t>α</a:t>
              </a:r>
              <a:endParaRPr lang="en-US" sz="2400" dirty="0">
                <a:solidFill>
                  <a:srgbClr val="FF0000"/>
                </a:solidFill>
              </a:endParaRPr>
            </a:p>
          </p:txBody>
        </p:sp>
        <p:sp>
          <p:nvSpPr>
            <p:cNvPr id="24" name="TextBox 23">
              <a:extLst>
                <a:ext uri="{FF2B5EF4-FFF2-40B4-BE49-F238E27FC236}">
                  <a16:creationId xmlns:a16="http://schemas.microsoft.com/office/drawing/2014/main" id="{B372C890-E43B-EF1C-5723-062BCBFD2418}"/>
                </a:ext>
              </a:extLst>
            </p:cNvPr>
            <p:cNvSpPr txBox="1"/>
            <p:nvPr/>
          </p:nvSpPr>
          <p:spPr>
            <a:xfrm>
              <a:off x="8178507" y="2712551"/>
              <a:ext cx="732893" cy="307777"/>
            </a:xfrm>
            <a:prstGeom prst="rect">
              <a:avLst/>
            </a:prstGeom>
            <a:noFill/>
          </p:spPr>
          <p:txBody>
            <a:bodyPr wrap="none" rtlCol="0">
              <a:spAutoFit/>
            </a:bodyPr>
            <a:lstStyle/>
            <a:p>
              <a:r>
                <a:rPr lang="en-US" sz="1400" dirty="0"/>
                <a:t>n beam</a:t>
              </a:r>
            </a:p>
          </p:txBody>
        </p:sp>
      </p:grpSp>
      <p:pic>
        <p:nvPicPr>
          <p:cNvPr id="5" name="Picture 4" descr="A close up of a circuit board&#10;&#10;Description automatically generated">
            <a:extLst>
              <a:ext uri="{FF2B5EF4-FFF2-40B4-BE49-F238E27FC236}">
                <a16:creationId xmlns:a16="http://schemas.microsoft.com/office/drawing/2014/main" id="{AA0CC59A-526E-3E14-FC86-340DA2F6F251}"/>
              </a:ext>
            </a:extLst>
          </p:cNvPr>
          <p:cNvPicPr>
            <a:picLocks noChangeAspect="1"/>
          </p:cNvPicPr>
          <p:nvPr/>
        </p:nvPicPr>
        <p:blipFill>
          <a:blip r:embed="rId5"/>
          <a:stretch>
            <a:fillRect/>
          </a:stretch>
        </p:blipFill>
        <p:spPr>
          <a:xfrm>
            <a:off x="341946" y="1323262"/>
            <a:ext cx="4660900" cy="4635500"/>
          </a:xfrm>
          <a:prstGeom prst="rect">
            <a:avLst/>
          </a:prstGeom>
        </p:spPr>
      </p:pic>
      <p:cxnSp>
        <p:nvCxnSpPr>
          <p:cNvPr id="9" name="Straight Arrow Connector 8">
            <a:extLst>
              <a:ext uri="{FF2B5EF4-FFF2-40B4-BE49-F238E27FC236}">
                <a16:creationId xmlns:a16="http://schemas.microsoft.com/office/drawing/2014/main" id="{0EF31B90-6488-00D7-F2FA-C36E49E648F9}"/>
              </a:ext>
            </a:extLst>
          </p:cNvPr>
          <p:cNvCxnSpPr>
            <a:cxnSpLocks/>
          </p:cNvCxnSpPr>
          <p:nvPr/>
        </p:nvCxnSpPr>
        <p:spPr>
          <a:xfrm flipH="1">
            <a:off x="2754263" y="2845143"/>
            <a:ext cx="762000" cy="1026583"/>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D3233395-6D4C-4772-81E1-1A2E87725277}"/>
              </a:ext>
            </a:extLst>
          </p:cNvPr>
          <p:cNvSpPr txBox="1"/>
          <p:nvPr/>
        </p:nvSpPr>
        <p:spPr>
          <a:xfrm>
            <a:off x="3228683" y="2503300"/>
            <a:ext cx="1678303" cy="369332"/>
          </a:xfrm>
          <a:prstGeom prst="rect">
            <a:avLst/>
          </a:prstGeom>
          <a:noFill/>
        </p:spPr>
        <p:txBody>
          <a:bodyPr wrap="square" rtlCol="0">
            <a:spAutoFit/>
          </a:bodyPr>
          <a:lstStyle/>
          <a:p>
            <a:r>
              <a:rPr lang="en-IT" dirty="0"/>
              <a:t>TimePix QUAD</a:t>
            </a:r>
          </a:p>
        </p:txBody>
      </p:sp>
      <p:cxnSp>
        <p:nvCxnSpPr>
          <p:cNvPr id="30" name="Straight Arrow Connector 29">
            <a:extLst>
              <a:ext uri="{FF2B5EF4-FFF2-40B4-BE49-F238E27FC236}">
                <a16:creationId xmlns:a16="http://schemas.microsoft.com/office/drawing/2014/main" id="{22903E49-1CAE-05A6-E12A-ECB8EB5F1B8A}"/>
              </a:ext>
            </a:extLst>
          </p:cNvPr>
          <p:cNvCxnSpPr>
            <a:cxnSpLocks/>
          </p:cNvCxnSpPr>
          <p:nvPr/>
        </p:nvCxnSpPr>
        <p:spPr>
          <a:xfrm flipH="1" flipV="1">
            <a:off x="3747877" y="5285607"/>
            <a:ext cx="319957" cy="482885"/>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D385DCC9-8554-1181-BF6D-FEE11E815291}"/>
              </a:ext>
            </a:extLst>
          </p:cNvPr>
          <p:cNvSpPr txBox="1"/>
          <p:nvPr/>
        </p:nvSpPr>
        <p:spPr>
          <a:xfrm>
            <a:off x="3445315" y="5665797"/>
            <a:ext cx="2651907" cy="646331"/>
          </a:xfrm>
          <a:prstGeom prst="rect">
            <a:avLst/>
          </a:prstGeom>
          <a:noFill/>
        </p:spPr>
        <p:txBody>
          <a:bodyPr wrap="square" rtlCol="0">
            <a:spAutoFit/>
          </a:bodyPr>
          <a:lstStyle/>
          <a:p>
            <a:r>
              <a:rPr lang="en-IT" dirty="0"/>
              <a:t>Plastic support for sample positioning</a:t>
            </a:r>
          </a:p>
        </p:txBody>
      </p:sp>
      <p:pic>
        <p:nvPicPr>
          <p:cNvPr id="36" name="Picture 35" descr="A machine in a room&#10;&#10;Description automatically generated">
            <a:extLst>
              <a:ext uri="{FF2B5EF4-FFF2-40B4-BE49-F238E27FC236}">
                <a16:creationId xmlns:a16="http://schemas.microsoft.com/office/drawing/2014/main" id="{B9E13389-CC9D-B21A-A2A8-0BF8C71C67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378" t="8831" r="28729" b="33597"/>
          <a:stretch/>
        </p:blipFill>
        <p:spPr>
          <a:xfrm>
            <a:off x="5108669" y="2714906"/>
            <a:ext cx="2881095" cy="2597449"/>
          </a:xfrm>
          <a:prstGeom prst="rect">
            <a:avLst/>
          </a:prstGeom>
        </p:spPr>
      </p:pic>
      <p:sp>
        <p:nvSpPr>
          <p:cNvPr id="37" name="TextBox 36">
            <a:extLst>
              <a:ext uri="{FF2B5EF4-FFF2-40B4-BE49-F238E27FC236}">
                <a16:creationId xmlns:a16="http://schemas.microsoft.com/office/drawing/2014/main" id="{B97F9562-77CA-0C18-00F4-37201C40E10E}"/>
              </a:ext>
            </a:extLst>
          </p:cNvPr>
          <p:cNvSpPr txBox="1"/>
          <p:nvPr/>
        </p:nvSpPr>
        <p:spPr>
          <a:xfrm>
            <a:off x="5051674" y="2041635"/>
            <a:ext cx="2938090" cy="646331"/>
          </a:xfrm>
          <a:prstGeom prst="rect">
            <a:avLst/>
          </a:prstGeom>
          <a:noFill/>
        </p:spPr>
        <p:txBody>
          <a:bodyPr wrap="square" rtlCol="0">
            <a:spAutoFit/>
          </a:bodyPr>
          <a:lstStyle/>
          <a:p>
            <a:pPr algn="ctr"/>
            <a:r>
              <a:rPr lang="en-IT" dirty="0"/>
              <a:t>Irradiation set-up inside PGNAA@LENA-UNIPV</a:t>
            </a:r>
          </a:p>
        </p:txBody>
      </p:sp>
      <p:sp>
        <p:nvSpPr>
          <p:cNvPr id="38" name="Rectangle 37">
            <a:extLst>
              <a:ext uri="{FF2B5EF4-FFF2-40B4-BE49-F238E27FC236}">
                <a16:creationId xmlns:a16="http://schemas.microsoft.com/office/drawing/2014/main" id="{2C991004-D5CD-1F9D-8BFF-0FCBA53D61C0}"/>
              </a:ext>
            </a:extLst>
          </p:cNvPr>
          <p:cNvSpPr/>
          <p:nvPr/>
        </p:nvSpPr>
        <p:spPr>
          <a:xfrm>
            <a:off x="6251146" y="2889565"/>
            <a:ext cx="736017" cy="78048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T"/>
          </a:p>
        </p:txBody>
      </p:sp>
      <p:cxnSp>
        <p:nvCxnSpPr>
          <p:cNvPr id="40" name="Straight Arrow Connector 39">
            <a:extLst>
              <a:ext uri="{FF2B5EF4-FFF2-40B4-BE49-F238E27FC236}">
                <a16:creationId xmlns:a16="http://schemas.microsoft.com/office/drawing/2014/main" id="{D1DE3D6C-B049-8B9F-92C9-94342BF1257D}"/>
              </a:ext>
            </a:extLst>
          </p:cNvPr>
          <p:cNvCxnSpPr>
            <a:cxnSpLocks/>
          </p:cNvCxnSpPr>
          <p:nvPr/>
        </p:nvCxnSpPr>
        <p:spPr>
          <a:xfrm>
            <a:off x="6987163" y="2993720"/>
            <a:ext cx="1488225" cy="249409"/>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62149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NFN CAMBIA LOGO">
            <a:extLst>
              <a:ext uri="{FF2B5EF4-FFF2-40B4-BE49-F238E27FC236}">
                <a16:creationId xmlns:a16="http://schemas.microsoft.com/office/drawing/2014/main" id="{F9C2585F-B9C1-C428-5F06-2181AB08B1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3" y="5918992"/>
            <a:ext cx="1692065" cy="9390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fety at n_TOF">
            <a:extLst>
              <a:ext uri="{FF2B5EF4-FFF2-40B4-BE49-F238E27FC236}">
                <a16:creationId xmlns:a16="http://schemas.microsoft.com/office/drawing/2014/main" id="{0DB8A71B-E2C1-C1D6-CBD3-98D955FD64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036" y="5918993"/>
            <a:ext cx="1522626" cy="9390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test&#10;&#10;Description automatically generated">
            <a:extLst>
              <a:ext uri="{FF2B5EF4-FFF2-40B4-BE49-F238E27FC236}">
                <a16:creationId xmlns:a16="http://schemas.microsoft.com/office/drawing/2014/main" id="{DE3AE44E-47C0-AD7D-4E06-B886E02E8F67}"/>
              </a:ext>
            </a:extLst>
          </p:cNvPr>
          <p:cNvPicPr>
            <a:picLocks noChangeAspect="1"/>
          </p:cNvPicPr>
          <p:nvPr/>
        </p:nvPicPr>
        <p:blipFill>
          <a:blip r:embed="rId4"/>
          <a:stretch>
            <a:fillRect/>
          </a:stretch>
        </p:blipFill>
        <p:spPr>
          <a:xfrm>
            <a:off x="144494" y="1153400"/>
            <a:ext cx="7061860" cy="2726630"/>
          </a:xfrm>
          <a:prstGeom prst="rect">
            <a:avLst/>
          </a:prstGeom>
        </p:spPr>
      </p:pic>
      <p:sp>
        <p:nvSpPr>
          <p:cNvPr id="12" name="TextBox 11">
            <a:extLst>
              <a:ext uri="{FF2B5EF4-FFF2-40B4-BE49-F238E27FC236}">
                <a16:creationId xmlns:a16="http://schemas.microsoft.com/office/drawing/2014/main" id="{34855CEF-B952-E31C-5332-57EA7247F019}"/>
              </a:ext>
            </a:extLst>
          </p:cNvPr>
          <p:cNvSpPr txBox="1"/>
          <p:nvPr/>
        </p:nvSpPr>
        <p:spPr>
          <a:xfrm>
            <a:off x="390357" y="3936516"/>
            <a:ext cx="6570134" cy="2031325"/>
          </a:xfrm>
          <a:prstGeom prst="rect">
            <a:avLst/>
          </a:prstGeom>
          <a:noFill/>
        </p:spPr>
        <p:txBody>
          <a:bodyPr wrap="square" rtlCol="0">
            <a:spAutoFit/>
          </a:bodyPr>
          <a:lstStyle/>
          <a:p>
            <a:r>
              <a:rPr lang="en-US" dirty="0"/>
              <a:t>1) ACQUISIZIONE</a:t>
            </a:r>
          </a:p>
          <a:p>
            <a:endParaRPr lang="en-US" dirty="0"/>
          </a:p>
          <a:p>
            <a:r>
              <a:rPr lang="en-US" dirty="0"/>
              <a:t>Sinistra, senso </a:t>
            </a:r>
            <a:r>
              <a:rPr lang="en-US" dirty="0" err="1"/>
              <a:t>orario</a:t>
            </a:r>
            <a:r>
              <a:rPr lang="en-US" dirty="0"/>
              <a:t>, da </a:t>
            </a:r>
            <a:r>
              <a:rPr lang="en-US" dirty="0" err="1"/>
              <a:t>angolo</a:t>
            </a:r>
            <a:r>
              <a:rPr lang="en-US" dirty="0"/>
              <a:t> in alto a sinistra: </a:t>
            </a:r>
            <a:r>
              <a:rPr lang="en-US" dirty="0" err="1"/>
              <a:t>campionie</a:t>
            </a:r>
            <a:r>
              <a:rPr lang="en-US" dirty="0"/>
              <a:t> di mylar, mylar + </a:t>
            </a:r>
            <a:r>
              <a:rPr lang="en-US" dirty="0" err="1"/>
              <a:t>campione</a:t>
            </a:r>
            <a:r>
              <a:rPr lang="en-US" dirty="0"/>
              <a:t> con 50 ppm B10, </a:t>
            </a:r>
            <a:r>
              <a:rPr lang="en-US" dirty="0" err="1"/>
              <a:t>supporto</a:t>
            </a:r>
            <a:r>
              <a:rPr lang="en-US" dirty="0"/>
              <a:t> di Kapton, mylar + </a:t>
            </a:r>
            <a:r>
              <a:rPr lang="en-US" dirty="0" err="1"/>
              <a:t>campione</a:t>
            </a:r>
            <a:r>
              <a:rPr lang="en-US" dirty="0"/>
              <a:t> con 100 ppm B10</a:t>
            </a:r>
          </a:p>
          <a:p>
            <a:endParaRPr lang="en-US" dirty="0"/>
          </a:p>
          <a:p>
            <a:r>
              <a:rPr lang="en-US" dirty="0" err="1"/>
              <a:t>Destra</a:t>
            </a:r>
            <a:r>
              <a:rPr lang="en-US" dirty="0"/>
              <a:t>: imagine </a:t>
            </a:r>
            <a:r>
              <a:rPr lang="en-US" dirty="0" err="1"/>
              <a:t>ricostruita</a:t>
            </a:r>
            <a:r>
              <a:rPr lang="en-US" dirty="0"/>
              <a:t> senza cut </a:t>
            </a:r>
            <a:r>
              <a:rPr lang="en-US" dirty="0" err="1"/>
              <a:t>morfologici</a:t>
            </a:r>
            <a:r>
              <a:rPr lang="en-US" dirty="0"/>
              <a:t> o di </a:t>
            </a:r>
            <a:r>
              <a:rPr lang="en-US" dirty="0" err="1"/>
              <a:t>energia</a:t>
            </a:r>
            <a:r>
              <a:rPr lang="en-US" dirty="0"/>
              <a:t>.</a:t>
            </a:r>
            <a:endParaRPr lang="en-IT" dirty="0"/>
          </a:p>
        </p:txBody>
      </p:sp>
      <p:sp>
        <p:nvSpPr>
          <p:cNvPr id="2" name="Title 1">
            <a:extLst>
              <a:ext uri="{FF2B5EF4-FFF2-40B4-BE49-F238E27FC236}">
                <a16:creationId xmlns:a16="http://schemas.microsoft.com/office/drawing/2014/main" id="{874BBCBE-C29A-8C14-32A0-89FF85467786}"/>
              </a:ext>
            </a:extLst>
          </p:cNvPr>
          <p:cNvSpPr txBox="1">
            <a:spLocks/>
          </p:cNvSpPr>
          <p:nvPr/>
        </p:nvSpPr>
        <p:spPr>
          <a:xfrm>
            <a:off x="838200" y="667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T" sz="2800" dirty="0"/>
              <a:t>QUAD TimePix3 for B10 concentration measurement and visualization in thin biological samples </a:t>
            </a:r>
            <a:r>
              <a:rPr lang="en-IT" sz="2400" dirty="0"/>
              <a:t>with BNCT purposes: data analysis &amp; preliminary results</a:t>
            </a:r>
          </a:p>
        </p:txBody>
      </p:sp>
    </p:spTree>
    <p:extLst>
      <p:ext uri="{BB962C8B-B14F-4D97-AF65-F5344CB8AC3E}">
        <p14:creationId xmlns:p14="http://schemas.microsoft.com/office/powerpoint/2010/main" val="1501040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17D04-E12C-703C-43B8-F69A3467FAC4}"/>
            </a:ext>
          </a:extLst>
        </p:cNvPr>
        <p:cNvGrpSpPr/>
        <p:nvPr/>
      </p:nvGrpSpPr>
      <p:grpSpPr>
        <a:xfrm>
          <a:off x="0" y="0"/>
          <a:ext cx="0" cy="0"/>
          <a:chOff x="0" y="0"/>
          <a:chExt cx="0" cy="0"/>
        </a:xfrm>
      </p:grpSpPr>
      <p:pic>
        <p:nvPicPr>
          <p:cNvPr id="1026" name="Picture 2" descr="L'INFN CAMBIA LOGO">
            <a:extLst>
              <a:ext uri="{FF2B5EF4-FFF2-40B4-BE49-F238E27FC236}">
                <a16:creationId xmlns:a16="http://schemas.microsoft.com/office/drawing/2014/main" id="{ADECF45B-F17A-8E1A-FF39-5A747023F7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3" y="5918992"/>
            <a:ext cx="1692065" cy="9390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fety at n_TOF">
            <a:extLst>
              <a:ext uri="{FF2B5EF4-FFF2-40B4-BE49-F238E27FC236}">
                <a16:creationId xmlns:a16="http://schemas.microsoft.com/office/drawing/2014/main" id="{AB986C85-873F-8607-BD87-E3E121CAC8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036" y="5918993"/>
            <a:ext cx="1522626" cy="9390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test&#10;&#10;Description automatically generated">
            <a:extLst>
              <a:ext uri="{FF2B5EF4-FFF2-40B4-BE49-F238E27FC236}">
                <a16:creationId xmlns:a16="http://schemas.microsoft.com/office/drawing/2014/main" id="{5E0734A5-AC0B-8BE7-0F1B-7E149F6F1CFF}"/>
              </a:ext>
            </a:extLst>
          </p:cNvPr>
          <p:cNvPicPr>
            <a:picLocks noChangeAspect="1"/>
          </p:cNvPicPr>
          <p:nvPr/>
        </p:nvPicPr>
        <p:blipFill>
          <a:blip r:embed="rId4"/>
          <a:stretch>
            <a:fillRect/>
          </a:stretch>
        </p:blipFill>
        <p:spPr>
          <a:xfrm>
            <a:off x="144494" y="1153400"/>
            <a:ext cx="5240306" cy="2023316"/>
          </a:xfrm>
          <a:prstGeom prst="rect">
            <a:avLst/>
          </a:prstGeom>
        </p:spPr>
      </p:pic>
      <p:grpSp>
        <p:nvGrpSpPr>
          <p:cNvPr id="2" name="Group 1">
            <a:extLst>
              <a:ext uri="{FF2B5EF4-FFF2-40B4-BE49-F238E27FC236}">
                <a16:creationId xmlns:a16="http://schemas.microsoft.com/office/drawing/2014/main" id="{69260DAF-0C0A-EC04-31E6-33EC5260999C}"/>
              </a:ext>
            </a:extLst>
          </p:cNvPr>
          <p:cNvGrpSpPr/>
          <p:nvPr/>
        </p:nvGrpSpPr>
        <p:grpSpPr>
          <a:xfrm>
            <a:off x="1684232" y="3253947"/>
            <a:ext cx="7611534" cy="3445469"/>
            <a:chOff x="1537416" y="4066602"/>
            <a:chExt cx="6013729" cy="2617814"/>
          </a:xfrm>
        </p:grpSpPr>
        <p:pic>
          <p:nvPicPr>
            <p:cNvPr id="3" name="Picture 2" descr="A graph of a cluster size&#10;&#10;Description automatically generated">
              <a:extLst>
                <a:ext uri="{FF2B5EF4-FFF2-40B4-BE49-F238E27FC236}">
                  <a16:creationId xmlns:a16="http://schemas.microsoft.com/office/drawing/2014/main" id="{E3595992-3DF0-ADB4-F6BC-67A3C91B5F95}"/>
                </a:ext>
              </a:extLst>
            </p:cNvPr>
            <p:cNvPicPr>
              <a:picLocks noChangeAspect="1"/>
            </p:cNvPicPr>
            <p:nvPr/>
          </p:nvPicPr>
          <p:blipFill>
            <a:blip r:embed="rId5"/>
            <a:stretch>
              <a:fillRect/>
            </a:stretch>
          </p:blipFill>
          <p:spPr>
            <a:xfrm>
              <a:off x="4156616" y="4066602"/>
              <a:ext cx="3394529" cy="2617814"/>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B3D60712-1FC3-0878-24FE-CF717942DFAB}"/>
                </a:ext>
              </a:extLst>
            </p:cNvPr>
            <p:cNvPicPr>
              <a:picLocks noChangeAspect="1"/>
            </p:cNvPicPr>
            <p:nvPr/>
          </p:nvPicPr>
          <p:blipFill>
            <a:blip r:embed="rId6"/>
            <a:stretch>
              <a:fillRect/>
            </a:stretch>
          </p:blipFill>
          <p:spPr>
            <a:xfrm>
              <a:off x="1537416" y="4066602"/>
              <a:ext cx="2481833" cy="2493244"/>
            </a:xfrm>
            <a:prstGeom prst="rect">
              <a:avLst/>
            </a:prstGeom>
          </p:spPr>
        </p:pic>
      </p:grpSp>
      <p:sp>
        <p:nvSpPr>
          <p:cNvPr id="4" name="TextBox 3">
            <a:extLst>
              <a:ext uri="{FF2B5EF4-FFF2-40B4-BE49-F238E27FC236}">
                <a16:creationId xmlns:a16="http://schemas.microsoft.com/office/drawing/2014/main" id="{59BA1938-2D7F-96C4-0B92-28E20367E104}"/>
              </a:ext>
            </a:extLst>
          </p:cNvPr>
          <p:cNvSpPr txBox="1"/>
          <p:nvPr/>
        </p:nvSpPr>
        <p:spPr>
          <a:xfrm>
            <a:off x="6517535" y="1154869"/>
            <a:ext cx="5249334" cy="2031325"/>
          </a:xfrm>
          <a:prstGeom prst="rect">
            <a:avLst/>
          </a:prstGeom>
          <a:noFill/>
        </p:spPr>
        <p:txBody>
          <a:bodyPr wrap="square" rtlCol="0">
            <a:spAutoFit/>
          </a:bodyPr>
          <a:lstStyle/>
          <a:p>
            <a:r>
              <a:rPr lang="en-IT" dirty="0"/>
              <a:t>2) ANALISI DATI</a:t>
            </a:r>
          </a:p>
          <a:p>
            <a:endParaRPr lang="en-IT" dirty="0"/>
          </a:p>
          <a:p>
            <a:r>
              <a:rPr lang="en-IT" dirty="0"/>
              <a:t>Basso, sinistra: esempio di analisi morfologica delle tracce acquisite, in particolare per evidenziare la struttura rotondeggiante tipica delle tracce ad alto LET rispetto a quelle a basso LET (traccia filiforme)</a:t>
            </a:r>
          </a:p>
        </p:txBody>
      </p:sp>
      <p:sp>
        <p:nvSpPr>
          <p:cNvPr id="6" name="TextBox 5">
            <a:extLst>
              <a:ext uri="{FF2B5EF4-FFF2-40B4-BE49-F238E27FC236}">
                <a16:creationId xmlns:a16="http://schemas.microsoft.com/office/drawing/2014/main" id="{9979F2F7-33F0-6917-F6AB-9E8191F0C9BA}"/>
              </a:ext>
            </a:extLst>
          </p:cNvPr>
          <p:cNvSpPr txBox="1"/>
          <p:nvPr/>
        </p:nvSpPr>
        <p:spPr>
          <a:xfrm>
            <a:off x="9295766" y="3429000"/>
            <a:ext cx="2574501" cy="2308324"/>
          </a:xfrm>
          <a:prstGeom prst="rect">
            <a:avLst/>
          </a:prstGeom>
          <a:noFill/>
        </p:spPr>
        <p:txBody>
          <a:bodyPr wrap="square" rtlCol="0">
            <a:spAutoFit/>
          </a:bodyPr>
          <a:lstStyle/>
          <a:p>
            <a:r>
              <a:rPr lang="en-IT" dirty="0"/>
              <a:t>Basso, destra: identificazione di due tipologie di particelle (alto LET vs basso LET) in funzione della cluster size (asse x ) ed energia depositata dalla singola traccia (asse y) </a:t>
            </a:r>
          </a:p>
        </p:txBody>
      </p:sp>
      <p:sp>
        <p:nvSpPr>
          <p:cNvPr id="10" name="Title 1">
            <a:extLst>
              <a:ext uri="{FF2B5EF4-FFF2-40B4-BE49-F238E27FC236}">
                <a16:creationId xmlns:a16="http://schemas.microsoft.com/office/drawing/2014/main" id="{31254095-9B97-0EE0-DA5B-567835D0D815}"/>
              </a:ext>
            </a:extLst>
          </p:cNvPr>
          <p:cNvSpPr txBox="1">
            <a:spLocks/>
          </p:cNvSpPr>
          <p:nvPr/>
        </p:nvSpPr>
        <p:spPr>
          <a:xfrm>
            <a:off x="838200" y="667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T" sz="2800" dirty="0"/>
              <a:t>QUAD TimePix3 for B10 concentration measurement and visualization in thin biological samples </a:t>
            </a:r>
            <a:r>
              <a:rPr lang="en-IT" sz="2400" dirty="0"/>
              <a:t>with BNCT purposes: data analysis &amp; preliminary results</a:t>
            </a:r>
          </a:p>
        </p:txBody>
      </p:sp>
    </p:spTree>
    <p:extLst>
      <p:ext uri="{BB962C8B-B14F-4D97-AF65-F5344CB8AC3E}">
        <p14:creationId xmlns:p14="http://schemas.microsoft.com/office/powerpoint/2010/main" val="1153185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3CE59-FF76-5311-6721-26C67723BBC1}"/>
            </a:ext>
          </a:extLst>
        </p:cNvPr>
        <p:cNvGrpSpPr/>
        <p:nvPr/>
      </p:nvGrpSpPr>
      <p:grpSpPr>
        <a:xfrm>
          <a:off x="0" y="0"/>
          <a:ext cx="0" cy="0"/>
          <a:chOff x="0" y="0"/>
          <a:chExt cx="0" cy="0"/>
        </a:xfrm>
      </p:grpSpPr>
      <p:pic>
        <p:nvPicPr>
          <p:cNvPr id="1026" name="Picture 2" descr="L'INFN CAMBIA LOGO">
            <a:extLst>
              <a:ext uri="{FF2B5EF4-FFF2-40B4-BE49-F238E27FC236}">
                <a16:creationId xmlns:a16="http://schemas.microsoft.com/office/drawing/2014/main" id="{6D918678-1DF6-B78A-FC80-1F173A15971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3" y="5918992"/>
            <a:ext cx="1692065" cy="9390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fety at n_TOF">
            <a:extLst>
              <a:ext uri="{FF2B5EF4-FFF2-40B4-BE49-F238E27FC236}">
                <a16:creationId xmlns:a16="http://schemas.microsoft.com/office/drawing/2014/main" id="{B6E4B292-FACF-B692-8F42-CC6E0C9E4F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036" y="5918993"/>
            <a:ext cx="1522626" cy="9390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sample&#10;&#10;Description automatically generated">
            <a:extLst>
              <a:ext uri="{FF2B5EF4-FFF2-40B4-BE49-F238E27FC236}">
                <a16:creationId xmlns:a16="http://schemas.microsoft.com/office/drawing/2014/main" id="{5E8391F1-D076-B4C6-6C0C-D0D41A63C502}"/>
              </a:ext>
            </a:extLst>
          </p:cNvPr>
          <p:cNvPicPr>
            <a:picLocks noChangeAspect="1"/>
          </p:cNvPicPr>
          <p:nvPr/>
        </p:nvPicPr>
        <p:blipFill>
          <a:blip r:embed="rId4"/>
          <a:srcRect l="49976"/>
          <a:stretch/>
        </p:blipFill>
        <p:spPr>
          <a:xfrm>
            <a:off x="7668395" y="1002716"/>
            <a:ext cx="4523605" cy="3620085"/>
          </a:xfrm>
          <a:prstGeom prst="rect">
            <a:avLst/>
          </a:prstGeom>
        </p:spPr>
      </p:pic>
      <p:pic>
        <p:nvPicPr>
          <p:cNvPr id="8" name="Picture 7" descr="A close-up of a test&#10;&#10;Description automatically generated">
            <a:extLst>
              <a:ext uri="{FF2B5EF4-FFF2-40B4-BE49-F238E27FC236}">
                <a16:creationId xmlns:a16="http://schemas.microsoft.com/office/drawing/2014/main" id="{2B85670E-4AFA-5313-496F-6C11CCD10EE2}"/>
              </a:ext>
            </a:extLst>
          </p:cNvPr>
          <p:cNvPicPr>
            <a:picLocks noChangeAspect="1"/>
          </p:cNvPicPr>
          <p:nvPr/>
        </p:nvPicPr>
        <p:blipFill>
          <a:blip r:embed="rId5"/>
          <a:stretch>
            <a:fillRect/>
          </a:stretch>
        </p:blipFill>
        <p:spPr>
          <a:xfrm>
            <a:off x="144494" y="1153400"/>
            <a:ext cx="7061860" cy="2726630"/>
          </a:xfrm>
          <a:prstGeom prst="rect">
            <a:avLst/>
          </a:prstGeom>
        </p:spPr>
      </p:pic>
      <p:cxnSp>
        <p:nvCxnSpPr>
          <p:cNvPr id="4" name="Elbow Connector 3">
            <a:extLst>
              <a:ext uri="{FF2B5EF4-FFF2-40B4-BE49-F238E27FC236}">
                <a16:creationId xmlns:a16="http://schemas.microsoft.com/office/drawing/2014/main" id="{642BA189-9730-6710-6C35-15560B497BD7}"/>
              </a:ext>
            </a:extLst>
          </p:cNvPr>
          <p:cNvCxnSpPr/>
          <p:nvPr/>
        </p:nvCxnSpPr>
        <p:spPr>
          <a:xfrm flipV="1">
            <a:off x="7206354" y="2110936"/>
            <a:ext cx="836979" cy="736053"/>
          </a:xfrm>
          <a:prstGeom prst="bentConnector3">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842521D-DD18-BD58-D55F-C0611DC5D8F6}"/>
              </a:ext>
            </a:extLst>
          </p:cNvPr>
          <p:cNvSpPr txBox="1"/>
          <p:nvPr/>
        </p:nvSpPr>
        <p:spPr>
          <a:xfrm>
            <a:off x="1429915" y="4803837"/>
            <a:ext cx="9332169" cy="923330"/>
          </a:xfrm>
          <a:prstGeom prst="rect">
            <a:avLst/>
          </a:prstGeom>
          <a:noFill/>
        </p:spPr>
        <p:txBody>
          <a:bodyPr wrap="square" rtlCol="0">
            <a:spAutoFit/>
          </a:bodyPr>
          <a:lstStyle/>
          <a:p>
            <a:r>
              <a:rPr lang="en-IT" dirty="0"/>
              <a:t>Grazie all’analisi morfologica sembra possibile discriminare correttamente </a:t>
            </a:r>
            <a:r>
              <a:rPr lang="en-US" dirty="0"/>
              <a:t>i</a:t>
            </a:r>
            <a:r>
              <a:rPr lang="en-IT" dirty="0"/>
              <a:t> segnali dovuti alla particella alfa e al litio 7 della cattura sul B10 =&gt; ricostruzione, preliminare e qualitativa, della distribuzione del B10 nei campioni</a:t>
            </a:r>
          </a:p>
        </p:txBody>
      </p:sp>
      <p:sp>
        <p:nvSpPr>
          <p:cNvPr id="9" name="Title 1">
            <a:extLst>
              <a:ext uri="{FF2B5EF4-FFF2-40B4-BE49-F238E27FC236}">
                <a16:creationId xmlns:a16="http://schemas.microsoft.com/office/drawing/2014/main" id="{D3E1017A-19DA-EF5F-74E5-2CBF7F30D1D4}"/>
              </a:ext>
            </a:extLst>
          </p:cNvPr>
          <p:cNvSpPr txBox="1">
            <a:spLocks/>
          </p:cNvSpPr>
          <p:nvPr/>
        </p:nvSpPr>
        <p:spPr>
          <a:xfrm>
            <a:off x="838200" y="667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T" sz="2800" dirty="0"/>
              <a:t>QUAD TimePix3 for B10 concentration measurement and visualization in thin biological samples </a:t>
            </a:r>
            <a:r>
              <a:rPr lang="en-IT" sz="2400" dirty="0"/>
              <a:t>with BNCT purposes: data analysis &amp; preliminary results</a:t>
            </a:r>
          </a:p>
        </p:txBody>
      </p:sp>
    </p:spTree>
    <p:extLst>
      <p:ext uri="{BB962C8B-B14F-4D97-AF65-F5344CB8AC3E}">
        <p14:creationId xmlns:p14="http://schemas.microsoft.com/office/powerpoint/2010/main" val="1503359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AEF0E-6B84-82A2-D7E5-7DB0C10C44D1}"/>
            </a:ext>
          </a:extLst>
        </p:cNvPr>
        <p:cNvGrpSpPr/>
        <p:nvPr/>
      </p:nvGrpSpPr>
      <p:grpSpPr>
        <a:xfrm>
          <a:off x="0" y="0"/>
          <a:ext cx="0" cy="0"/>
          <a:chOff x="0" y="0"/>
          <a:chExt cx="0" cy="0"/>
        </a:xfrm>
      </p:grpSpPr>
      <p:pic>
        <p:nvPicPr>
          <p:cNvPr id="1026" name="Picture 2" descr="L'INFN CAMBIA LOGO">
            <a:extLst>
              <a:ext uri="{FF2B5EF4-FFF2-40B4-BE49-F238E27FC236}">
                <a16:creationId xmlns:a16="http://schemas.microsoft.com/office/drawing/2014/main" id="{65D00775-396E-ED32-1F0D-664CC214C1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33" y="5918992"/>
            <a:ext cx="1692065" cy="9390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fety at n_TOF">
            <a:extLst>
              <a:ext uri="{FF2B5EF4-FFF2-40B4-BE49-F238E27FC236}">
                <a16:creationId xmlns:a16="http://schemas.microsoft.com/office/drawing/2014/main" id="{A8AF797C-AB8D-12D7-A9D7-15E2391E68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6036" y="5918993"/>
            <a:ext cx="1522626" cy="93900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6A8BBBF-3631-41B9-4C96-9FA4C2A07A88}"/>
              </a:ext>
            </a:extLst>
          </p:cNvPr>
          <p:cNvSpPr>
            <a:spLocks noGrp="1"/>
          </p:cNvSpPr>
          <p:nvPr>
            <p:ph type="title"/>
          </p:nvPr>
        </p:nvSpPr>
        <p:spPr>
          <a:xfrm>
            <a:off x="838200" y="173584"/>
            <a:ext cx="10515600" cy="1325563"/>
          </a:xfrm>
        </p:spPr>
        <p:txBody>
          <a:bodyPr>
            <a:normAutofit/>
          </a:bodyPr>
          <a:lstStyle/>
          <a:p>
            <a:pPr algn="ctr"/>
            <a:r>
              <a:rPr lang="en-IT" sz="2800" dirty="0"/>
              <a:t>Next steps and ongoing analysis</a:t>
            </a:r>
          </a:p>
        </p:txBody>
      </p:sp>
      <p:sp>
        <p:nvSpPr>
          <p:cNvPr id="6" name="TextBox 5">
            <a:extLst>
              <a:ext uri="{FF2B5EF4-FFF2-40B4-BE49-F238E27FC236}">
                <a16:creationId xmlns:a16="http://schemas.microsoft.com/office/drawing/2014/main" id="{9BB3768D-E2B9-0744-9FB8-8BFCE7E054BC}"/>
              </a:ext>
            </a:extLst>
          </p:cNvPr>
          <p:cNvSpPr txBox="1"/>
          <p:nvPr/>
        </p:nvSpPr>
        <p:spPr>
          <a:xfrm>
            <a:off x="562557" y="1499147"/>
            <a:ext cx="11066885" cy="1754326"/>
          </a:xfrm>
          <a:prstGeom prst="rect">
            <a:avLst/>
          </a:prstGeom>
          <a:noFill/>
        </p:spPr>
        <p:txBody>
          <a:bodyPr wrap="square" rtlCol="0">
            <a:spAutoFit/>
          </a:bodyPr>
          <a:lstStyle/>
          <a:p>
            <a:r>
              <a:rPr lang="it-IT" dirty="0"/>
              <a:t>Sulla base di quanto ottenuto nell’anno 2024, nuove misure di campioni biologici caratterizzati da uno spettro più ampio di ppm di B10, in particolare verso le basse concentrazioni (10-5 ppm), sono in fase di esecuzione e analisi.</a:t>
            </a:r>
          </a:p>
          <a:p>
            <a:r>
              <a:rPr lang="it-IT" dirty="0"/>
              <a:t>L’intento è quello di arrivare ad una prima calibrazione dello strumento per quantificare e visualizzare il B10 in campioni biologici sottili e irraggiati come mostrato precedente nella facility di neutroni termici della PGNAA del LENA di Pavia.</a:t>
            </a:r>
            <a:endParaRPr lang="en-IT" dirty="0"/>
          </a:p>
        </p:txBody>
      </p:sp>
    </p:spTree>
    <p:extLst>
      <p:ext uri="{BB962C8B-B14F-4D97-AF65-F5344CB8AC3E}">
        <p14:creationId xmlns:p14="http://schemas.microsoft.com/office/powerpoint/2010/main" val="15549093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extBox 1"/>
          <p:cNvSpPr txBox="1"/>
          <p:nvPr/>
        </p:nvSpPr>
        <p:spPr>
          <a:xfrm>
            <a:off x="1975451" y="2274838"/>
            <a:ext cx="8589211" cy="2308324"/>
          </a:xfrm>
          <a:prstGeom prst="rect">
            <a:avLst/>
          </a:prstGeom>
          <a:solidFill>
            <a:schemeClr val="accent6">
              <a:lumMod val="20000"/>
              <a:lumOff val="80000"/>
            </a:schemeClr>
          </a:solidFill>
          <a:ln>
            <a:solidFill>
              <a:schemeClr val="tx1"/>
            </a:solidFill>
          </a:ln>
        </p:spPr>
        <p:txBody>
          <a:bodyPr wrap="none" rtlCol="0">
            <a:spAutoFit/>
          </a:bodyPr>
          <a:lstStyle/>
          <a:p>
            <a:pPr algn="ctr"/>
            <a:r>
              <a:rPr lang="it-IT" sz="7200" dirty="0">
                <a:latin typeface="Times New Roman" panose="02020603050405020304" pitchFamily="18" charset="0"/>
                <a:cs typeface="Times New Roman" panose="02020603050405020304" pitchFamily="18" charset="0"/>
              </a:rPr>
              <a:t>GRAZIE </a:t>
            </a:r>
          </a:p>
          <a:p>
            <a:pPr algn="ctr"/>
            <a:r>
              <a:rPr lang="it-IT" sz="7200" dirty="0">
                <a:latin typeface="Times New Roman" panose="02020603050405020304" pitchFamily="18" charset="0"/>
                <a:cs typeface="Times New Roman" panose="02020603050405020304" pitchFamily="18" charset="0"/>
              </a:rPr>
              <a:t>PER L’ATTENZIONE</a:t>
            </a:r>
            <a:endParaRPr lang="en-US" sz="7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06079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FA2107-BBF5-DE81-92F1-EBEC0EE3DDE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88466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EDDD0E-C657-C0B8-7D3D-07FE37B39D5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10765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3F0F6B-0C14-F019-BCE0-72AB1400F9D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306076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5206</TotalTime>
  <Words>4070</Words>
  <Application>Microsoft Office PowerPoint</Application>
  <PresentationFormat>Widescreen</PresentationFormat>
  <Paragraphs>596</Paragraphs>
  <Slides>67</Slides>
  <Notes>12</Notes>
  <HiddenSlides>0</HiddenSlides>
  <MMClips>0</MMClips>
  <ScaleCrop>false</ScaleCrop>
  <HeadingPairs>
    <vt:vector size="8" baseType="variant">
      <vt:variant>
        <vt:lpstr>Caratteri utilizzati</vt:lpstr>
      </vt:variant>
      <vt:variant>
        <vt:i4>19</vt:i4>
      </vt:variant>
      <vt:variant>
        <vt:lpstr>Tema</vt:lpstr>
      </vt:variant>
      <vt:variant>
        <vt:i4>1</vt:i4>
      </vt:variant>
      <vt:variant>
        <vt:lpstr>Server OLE incorporati</vt:lpstr>
      </vt:variant>
      <vt:variant>
        <vt:i4>1</vt:i4>
      </vt:variant>
      <vt:variant>
        <vt:lpstr>Titoli diapositive</vt:lpstr>
      </vt:variant>
      <vt:variant>
        <vt:i4>67</vt:i4>
      </vt:variant>
    </vt:vector>
  </HeadingPairs>
  <TitlesOfParts>
    <vt:vector size="88" baseType="lpstr">
      <vt:lpstr>ＭＳ Ｐゴシック</vt:lpstr>
      <vt:lpstr>-apple-system</vt:lpstr>
      <vt:lpstr>Aptos</vt:lpstr>
      <vt:lpstr>Arial</vt:lpstr>
      <vt:lpstr>Avenir Next</vt:lpstr>
      <vt:lpstr>Calibri</vt:lpstr>
      <vt:lpstr>Calibri Light</vt:lpstr>
      <vt:lpstr>Cambria</vt:lpstr>
      <vt:lpstr>Cambria Math</vt:lpstr>
      <vt:lpstr>CMU Serif</vt:lpstr>
      <vt:lpstr>Comic Sans MS</vt:lpstr>
      <vt:lpstr>Dreaming Outloud Script Pro</vt:lpstr>
      <vt:lpstr>Garamond</vt:lpstr>
      <vt:lpstr>Ink Free</vt:lpstr>
      <vt:lpstr>Lato</vt:lpstr>
      <vt:lpstr>MS Mincho</vt:lpstr>
      <vt:lpstr>Symbol</vt:lpstr>
      <vt:lpstr>Times New Roman</vt:lpstr>
      <vt:lpstr>Wingdings</vt:lpstr>
      <vt:lpstr>Office Theme</vt:lpstr>
      <vt:lpstr>Image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Consuntivi FAMU 2024 CdS, 9 giugno 2025</vt:lpstr>
      <vt:lpstr>FAMU: un recap sugli obiettivi</vt:lpstr>
      <vt:lpstr>2024: run di fisica</vt:lpstr>
      <vt:lpstr>2024: performance</vt:lpstr>
      <vt:lpstr>Attività FAMU-Pavia 2024</vt:lpstr>
      <vt:lpstr>Attività FAMU-PV 2024: conferenze e pubblicazioni</vt:lpstr>
      <vt:lpstr>Backup</vt:lpstr>
      <vt:lpstr>FAMU: metodologia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MAMBO </vt:lpstr>
      <vt:lpstr>Presentazione standard di PowerPoint</vt:lpstr>
      <vt:lpstr>Presentazione standard di PowerPoint</vt:lpstr>
      <vt:lpstr>Presentazione standard di PowerPoint</vt:lpstr>
      <vt:lpstr>Presentazione standard di PowerPoint</vt:lpstr>
      <vt:lpstr>Presentazione standard di PowerPoint</vt:lpstr>
      <vt:lpstr>Informazioni generali</vt:lpstr>
      <vt:lpstr>Goal del progetto</vt:lpstr>
      <vt:lpstr>Attività 2024 (i)</vt:lpstr>
      <vt:lpstr>QUAD TimePix3 for B10 concentration measurement and visualization in thin biological samples with BNCT purposes: detector and irradiation set-up</vt:lpstr>
      <vt:lpstr>Presentazione standard di PowerPoint</vt:lpstr>
      <vt:lpstr>Presentazione standard di PowerPoint</vt:lpstr>
      <vt:lpstr>Presentazione standard di PowerPoint</vt:lpstr>
      <vt:lpstr>Next steps and ongoing analysis</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boca</dc:creator>
  <cp:lastModifiedBy>Angelica Vitali</cp:lastModifiedBy>
  <cp:revision>208</cp:revision>
  <dcterms:created xsi:type="dcterms:W3CDTF">2018-04-30T19:46:42Z</dcterms:created>
  <dcterms:modified xsi:type="dcterms:W3CDTF">2025-06-12T07:40:21Z</dcterms:modified>
</cp:coreProperties>
</file>