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6858000" cx="12192000"/>
  <p:notesSz cx="6858000" cy="9144000"/>
  <p:embeddedFontLst>
    <p:embeddedFont>
      <p:font typeface="Pacifico"/>
      <p:regular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7" roundtripDataSignature="AMtx7mgHCGCACrh8ATpFV/A+AoUt1WZv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font" Target="fonts/Pacifico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6866f5481d_0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g36866f5481d_0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g36866f5481d_0_1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6866f5481d_0_1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g36866f5481d_0_1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g36866f5481d_0_1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66fdb1c9d1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366fdb1c9d1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g366fdb1c9d1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22d2f3b09c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322d2f3b09c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3" name="Google Shape;323;g322d2f3b09c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67adb22378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g367adb22378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g367adb22378_0_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67adb22378_0_4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g367adb22378_0_4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7" name="Google Shape;357;g367adb22378_0_4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67adb22378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367adb22378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g367adb22378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67adb22378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367adb22378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8" name="Google Shape;388;g367adb22378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6866f5481d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g36866f5481d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6" name="Google Shape;406;g36866f5481d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67adb22378_0_4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367adb22378_0_4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9" name="Google Shape;419;g367adb22378_0_4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7adb22378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367adb22378_0_5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ad4c6e5f59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g2ad4c6e5f59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g2ad4c6e5f59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6922297325_0_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g36922297325_0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3" name="Google Shape;453;g36922297325_0_1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67adb22378_0_2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67adb22378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367adb22378_0_29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680190a13d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3680190a13d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9" name="Google Shape;479;g3680190a13d_0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680190a13d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g3680190a13d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5" name="Google Shape;495;g3680190a13d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228b4ed28b_1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g3228b4ed28b_1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2" name="Google Shape;512;g3228b4ed28b_1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67adb22378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7" name="Google Shape;527;g367adb22378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8" name="Google Shape;528;g367adb22378_0_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67adb22378_0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g367adb22378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4" name="Google Shape;544;g367adb22378_0_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67adb22378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g367adb22378_0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5" name="Google Shape;565;g367adb22378_0_1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6922297325_0_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36922297325_0_3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67adb22378_0_5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67adb22378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367adb22378_0_5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6922297325_0_2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8" name="Google Shape;588;g36922297325_0_2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9" name="Google Shape;589;g36922297325_0_2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6922297325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36922297325_0_1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67adb22378_0_5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67adb22378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367adb22378_0_5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cdce253c7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2acdce253c7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" name="Google Shape;124;g2acdce253c7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6866f5481d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36866f5481d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" name="Google Shape;137;g36866f5481d_0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6866f5481d_0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36866f5481d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g36866f5481d_0_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6866f5481d_0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36866f5481d_0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g36866f5481d_0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6866f5481d_0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36866f5481d_0_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g36866f5481d_0_1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40.png"/><Relationship Id="rId7" Type="http://schemas.openxmlformats.org/officeDocument/2006/relationships/image" Target="../media/image36.png"/><Relationship Id="rId8" Type="http://schemas.openxmlformats.org/officeDocument/2006/relationships/image" Target="../media/image5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32.jpg"/><Relationship Id="rId5" Type="http://schemas.openxmlformats.org/officeDocument/2006/relationships/image" Target="../media/image53.jpg"/><Relationship Id="rId6" Type="http://schemas.openxmlformats.org/officeDocument/2006/relationships/image" Target="../media/image101.png"/><Relationship Id="rId7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9" Type="http://schemas.openxmlformats.org/officeDocument/2006/relationships/image" Target="../media/image42.jpg"/><Relationship Id="rId5" Type="http://schemas.openxmlformats.org/officeDocument/2006/relationships/image" Target="../media/image46.png"/><Relationship Id="rId6" Type="http://schemas.openxmlformats.org/officeDocument/2006/relationships/image" Target="../media/image81.png"/><Relationship Id="rId7" Type="http://schemas.openxmlformats.org/officeDocument/2006/relationships/image" Target="../media/image85.png"/><Relationship Id="rId8" Type="http://schemas.openxmlformats.org/officeDocument/2006/relationships/image" Target="../media/image10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62.png"/><Relationship Id="rId5" Type="http://schemas.openxmlformats.org/officeDocument/2006/relationships/image" Target="../media/image72.jpg"/><Relationship Id="rId6" Type="http://schemas.openxmlformats.org/officeDocument/2006/relationships/image" Target="../media/image76.jpg"/><Relationship Id="rId7" Type="http://schemas.openxmlformats.org/officeDocument/2006/relationships/image" Target="../media/image10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02.png"/><Relationship Id="rId5" Type="http://schemas.openxmlformats.org/officeDocument/2006/relationships/image" Target="../media/image49.jpg"/><Relationship Id="rId6" Type="http://schemas.openxmlformats.org/officeDocument/2006/relationships/image" Target="../media/image5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71.png"/><Relationship Id="rId5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86.png"/><Relationship Id="rId5" Type="http://schemas.openxmlformats.org/officeDocument/2006/relationships/image" Target="../media/image61.png"/><Relationship Id="rId6" Type="http://schemas.openxmlformats.org/officeDocument/2006/relationships/image" Target="../media/image5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65.png"/><Relationship Id="rId5" Type="http://schemas.openxmlformats.org/officeDocument/2006/relationships/image" Target="../media/image99.png"/><Relationship Id="rId6" Type="http://schemas.openxmlformats.org/officeDocument/2006/relationships/image" Target="../media/image6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9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68.jpg"/><Relationship Id="rId5" Type="http://schemas.openxmlformats.org/officeDocument/2006/relationships/image" Target="../media/image66.jpg"/><Relationship Id="rId6" Type="http://schemas.openxmlformats.org/officeDocument/2006/relationships/image" Target="../media/image6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2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67.png"/><Relationship Id="rId5" Type="http://schemas.openxmlformats.org/officeDocument/2006/relationships/image" Target="../media/image70.png"/><Relationship Id="rId6" Type="http://schemas.openxmlformats.org/officeDocument/2006/relationships/image" Target="../media/image10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104.png"/><Relationship Id="rId5" Type="http://schemas.openxmlformats.org/officeDocument/2006/relationships/image" Target="../media/image9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97.png"/><Relationship Id="rId5" Type="http://schemas.openxmlformats.org/officeDocument/2006/relationships/image" Target="../media/image7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75.png"/><Relationship Id="rId5" Type="http://schemas.openxmlformats.org/officeDocument/2006/relationships/image" Target="../media/image79.png"/><Relationship Id="rId6" Type="http://schemas.openxmlformats.org/officeDocument/2006/relationships/image" Target="../media/image7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82.png"/><Relationship Id="rId5" Type="http://schemas.openxmlformats.org/officeDocument/2006/relationships/image" Target="../media/image87.png"/><Relationship Id="rId6" Type="http://schemas.openxmlformats.org/officeDocument/2006/relationships/image" Target="../media/image8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77.png"/><Relationship Id="rId5" Type="http://schemas.openxmlformats.org/officeDocument/2006/relationships/image" Target="../media/image84.png"/><Relationship Id="rId6" Type="http://schemas.openxmlformats.org/officeDocument/2006/relationships/image" Target="../media/image8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78.png"/><Relationship Id="rId5" Type="http://schemas.openxmlformats.org/officeDocument/2006/relationships/image" Target="../media/image93.png"/><Relationship Id="rId6" Type="http://schemas.openxmlformats.org/officeDocument/2006/relationships/image" Target="../media/image91.png"/><Relationship Id="rId7" Type="http://schemas.openxmlformats.org/officeDocument/2006/relationships/image" Target="../media/image90.png"/><Relationship Id="rId8" Type="http://schemas.openxmlformats.org/officeDocument/2006/relationships/hyperlink" Target="https://arxiv.org/pdf/2403.16134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42.jpg"/><Relationship Id="rId5" Type="http://schemas.openxmlformats.org/officeDocument/2006/relationships/image" Target="../media/image94.jpg"/><Relationship Id="rId6" Type="http://schemas.openxmlformats.org/officeDocument/2006/relationships/image" Target="../media/image9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8.png"/><Relationship Id="rId4" Type="http://schemas.openxmlformats.org/officeDocument/2006/relationships/image" Target="../media/image32.jpg"/><Relationship Id="rId5" Type="http://schemas.openxmlformats.org/officeDocument/2006/relationships/image" Target="../media/image92.jpg"/><Relationship Id="rId6" Type="http://schemas.openxmlformats.org/officeDocument/2006/relationships/image" Target="../media/image96.png"/><Relationship Id="rId7" Type="http://schemas.openxmlformats.org/officeDocument/2006/relationships/image" Target="../media/image5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10" Type="http://schemas.openxmlformats.org/officeDocument/2006/relationships/image" Target="../media/image21.png"/><Relationship Id="rId9" Type="http://schemas.openxmlformats.org/officeDocument/2006/relationships/image" Target="../media/image56.png"/><Relationship Id="rId5" Type="http://schemas.openxmlformats.org/officeDocument/2006/relationships/image" Target="../media/image27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34.png"/><Relationship Id="rId11" Type="http://schemas.openxmlformats.org/officeDocument/2006/relationships/image" Target="../media/image23.jpg"/><Relationship Id="rId10" Type="http://schemas.openxmlformats.org/officeDocument/2006/relationships/image" Target="../media/image58.png"/><Relationship Id="rId9" Type="http://schemas.openxmlformats.org/officeDocument/2006/relationships/image" Target="../media/image24.png"/><Relationship Id="rId5" Type="http://schemas.openxmlformats.org/officeDocument/2006/relationships/image" Target="../media/image55.png"/><Relationship Id="rId6" Type="http://schemas.openxmlformats.org/officeDocument/2006/relationships/image" Target="../media/image35.png"/><Relationship Id="rId7" Type="http://schemas.openxmlformats.org/officeDocument/2006/relationships/image" Target="../media/image41.png"/><Relationship Id="rId8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60.png"/><Relationship Id="rId11" Type="http://schemas.openxmlformats.org/officeDocument/2006/relationships/image" Target="../media/image20.png"/><Relationship Id="rId10" Type="http://schemas.openxmlformats.org/officeDocument/2006/relationships/image" Target="../media/image15.png"/><Relationship Id="rId12" Type="http://schemas.openxmlformats.org/officeDocument/2006/relationships/image" Target="../media/image17.png"/><Relationship Id="rId9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13.jpg"/><Relationship Id="rId7" Type="http://schemas.openxmlformats.org/officeDocument/2006/relationships/image" Target="../media/image37.png"/><Relationship Id="rId8" Type="http://schemas.openxmlformats.org/officeDocument/2006/relationships/image" Target="../media/image38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54.jpg"/><Relationship Id="rId13" Type="http://schemas.openxmlformats.org/officeDocument/2006/relationships/image" Target="../media/image28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5" Type="http://schemas.openxmlformats.org/officeDocument/2006/relationships/image" Target="../media/image19.png"/><Relationship Id="rId6" Type="http://schemas.openxmlformats.org/officeDocument/2006/relationships/image" Target="../media/image43.png"/><Relationship Id="rId7" Type="http://schemas.openxmlformats.org/officeDocument/2006/relationships/image" Target="../media/image33.png"/><Relationship Id="rId8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 flipH="1">
            <a:off x="0" y="0"/>
            <a:ext cx="5962785" cy="6858000"/>
          </a:xfrm>
          <a:custGeom>
            <a:rect b="b" l="l" r="r" t="t"/>
            <a:pathLst>
              <a:path extrusionOk="0" h="6858000" w="5962785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lt2">
              <a:alpha val="4901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>
            <p:ph type="ctrTitle"/>
          </p:nvPr>
        </p:nvSpPr>
        <p:spPr>
          <a:xfrm>
            <a:off x="643468" y="643467"/>
            <a:ext cx="4620600" cy="456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>
                <a:latin typeface="Arial"/>
                <a:ea typeface="Arial"/>
                <a:cs typeface="Arial"/>
                <a:sym typeface="Arial"/>
              </a:rPr>
              <a:t>CMS Bari </a:t>
            </a:r>
            <a:endParaRPr sz="4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>
                <a:latin typeface="Arial"/>
                <a:ea typeface="Arial"/>
                <a:cs typeface="Arial"/>
                <a:sym typeface="Arial"/>
              </a:rPr>
              <a:t>Overview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 txBox="1"/>
          <p:nvPr>
            <p:ph idx="1" type="subTitle"/>
          </p:nvPr>
        </p:nvSpPr>
        <p:spPr>
          <a:xfrm>
            <a:off x="643475" y="5314996"/>
            <a:ext cx="46206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Rosamaria Venditti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i="1" lang="en-GB"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Team Leader</a:t>
            </a:r>
            <a:endParaRPr i="1" sz="2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i="1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i="1" lang="en-GB" sz="2000">
                <a:latin typeface="Arial"/>
                <a:ea typeface="Arial"/>
                <a:cs typeface="Arial"/>
                <a:sym typeface="Arial"/>
              </a:rPr>
              <a:t>Bari University and INFN</a:t>
            </a:r>
            <a:endParaRPr i="1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i="1"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2000">
                <a:latin typeface="Arial"/>
                <a:ea typeface="Arial"/>
                <a:cs typeface="Arial"/>
                <a:sym typeface="Arial"/>
              </a:rPr>
              <a:t>On behalf of the CMS Bari group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6253" y="957860"/>
            <a:ext cx="4942280" cy="494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title="footer FIF first sfondi chiari.png"/>
          <p:cNvPicPr preferRelativeResize="0"/>
          <p:nvPr/>
        </p:nvPicPr>
        <p:blipFill rotWithShape="1">
          <a:blip r:embed="rId4">
            <a:alphaModFix/>
          </a:blip>
          <a:srcRect b="0" l="0" r="31833" t="0"/>
          <a:stretch/>
        </p:blipFill>
        <p:spPr>
          <a:xfrm>
            <a:off x="136050" y="94300"/>
            <a:ext cx="3853251" cy="141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125" y="289700"/>
            <a:ext cx="1410825" cy="88422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36866f5481d_0_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87576" y="83576"/>
            <a:ext cx="937826" cy="940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4" name="Google Shape;264;g36866f5481d_0_143"/>
          <p:cNvCxnSpPr/>
          <p:nvPr/>
        </p:nvCxnSpPr>
        <p:spPr>
          <a:xfrm>
            <a:off x="0" y="1017802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5" name="Google Shape;265;g36866f5481d_0_143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36866f5481d_0_143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267" name="Google Shape;267;g36866f5481d_0_143"/>
          <p:cNvSpPr txBox="1"/>
          <p:nvPr>
            <p:ph type="title"/>
          </p:nvPr>
        </p:nvSpPr>
        <p:spPr>
          <a:xfrm>
            <a:off x="-2" y="-516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Technologists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8" name="Google Shape;268;g36866f5481d_0_143"/>
          <p:cNvSpPr txBox="1"/>
          <p:nvPr/>
        </p:nvSpPr>
        <p:spPr>
          <a:xfrm>
            <a:off x="-35300" y="4609975"/>
            <a:ext cx="28224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 Robertis Giuseppe</a:t>
            </a:r>
            <a:endParaRPr sz="19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9" name="Google Shape;269;g36866f5481d_0_143"/>
          <p:cNvSpPr txBox="1"/>
          <p:nvPr/>
        </p:nvSpPr>
        <p:spPr>
          <a:xfrm>
            <a:off x="7825200" y="4652300"/>
            <a:ext cx="21834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Donvito Giacinto</a:t>
            </a:r>
            <a:endParaRPr sz="19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0" name="Google Shape;270;g36866f5481d_0_143"/>
          <p:cNvSpPr txBox="1"/>
          <p:nvPr/>
        </p:nvSpPr>
        <p:spPr>
          <a:xfrm>
            <a:off x="5019750" y="4652300"/>
            <a:ext cx="23364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Licciulli Francesco</a:t>
            </a:r>
            <a:endParaRPr sz="19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1" name="Google Shape;271;g36866f5481d_0_143"/>
          <p:cNvSpPr txBox="1"/>
          <p:nvPr/>
        </p:nvSpPr>
        <p:spPr>
          <a:xfrm>
            <a:off x="2834750" y="4652300"/>
            <a:ext cx="20046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Loddo Flavio</a:t>
            </a:r>
            <a:endParaRPr sz="19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flavio.jpeg" id="272" name="Google Shape;272;g36866f5481d_0_1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9295" y="1856687"/>
            <a:ext cx="2017956" cy="26838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useppe.jpeg" id="273" name="Google Shape;273;g36866f5481d_0_1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491" y="1860098"/>
            <a:ext cx="2012815" cy="267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36866f5481d_0_1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8150" y="1938825"/>
            <a:ext cx="2519601" cy="251960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36866f5481d_0_143"/>
          <p:cNvSpPr txBox="1"/>
          <p:nvPr/>
        </p:nvSpPr>
        <p:spPr>
          <a:xfrm>
            <a:off x="10008600" y="4652300"/>
            <a:ext cx="21834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Cristella Leonardo</a:t>
            </a:r>
            <a:endParaRPr sz="19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76" name="Google Shape;276;g36866f5481d_0_1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79550" y="2337287"/>
            <a:ext cx="2183400" cy="21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36866f5481d_0_1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08600" y="2305711"/>
            <a:ext cx="2031400" cy="224657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36866f5481d_0_143"/>
          <p:cNvSpPr txBox="1"/>
          <p:nvPr/>
        </p:nvSpPr>
        <p:spPr>
          <a:xfrm>
            <a:off x="171875" y="5162075"/>
            <a:ext cx="6961200" cy="44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Electronics Service</a:t>
            </a:r>
            <a:endParaRPr sz="1700">
              <a:solidFill>
                <a:srgbClr val="EFEFEF"/>
              </a:solidFill>
            </a:endParaRPr>
          </a:p>
        </p:txBody>
      </p:sp>
      <p:sp>
        <p:nvSpPr>
          <p:cNvPr id="279" name="Google Shape;279;g36866f5481d_0_143"/>
          <p:cNvSpPr txBox="1"/>
          <p:nvPr/>
        </p:nvSpPr>
        <p:spPr>
          <a:xfrm>
            <a:off x="7756075" y="5162075"/>
            <a:ext cx="4344900" cy="44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Computing</a:t>
            </a:r>
            <a:endParaRPr sz="17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g36866f5481d_0_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87576" y="83576"/>
            <a:ext cx="937826" cy="940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g36866f5481d_0_164"/>
          <p:cNvCxnSpPr/>
          <p:nvPr/>
        </p:nvCxnSpPr>
        <p:spPr>
          <a:xfrm>
            <a:off x="0" y="1017802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87" name="Google Shape;287;g36866f5481d_0_164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g36866f5481d_0_164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289" name="Google Shape;289;g36866f5481d_0_164"/>
          <p:cNvSpPr txBox="1"/>
          <p:nvPr>
            <p:ph type="title"/>
          </p:nvPr>
        </p:nvSpPr>
        <p:spPr>
          <a:xfrm>
            <a:off x="-2" y="-516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Technicians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0" name="Google Shape;290;g36866f5481d_0_164"/>
          <p:cNvSpPr txBox="1"/>
          <p:nvPr/>
        </p:nvSpPr>
        <p:spPr>
          <a:xfrm>
            <a:off x="382050" y="4259425"/>
            <a:ext cx="20172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Michele Franco</a:t>
            </a:r>
            <a:endParaRPr sz="19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Mechanical Workshop</a:t>
            </a:r>
            <a:endParaRPr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1" name="Google Shape;291;g36866f5481d_0_164"/>
          <p:cNvSpPr txBox="1"/>
          <p:nvPr/>
        </p:nvSpPr>
        <p:spPr>
          <a:xfrm>
            <a:off x="3526300" y="4241275"/>
            <a:ext cx="2455800" cy="6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Sabino Martiradonna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Clean Room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2" name="Google Shape;292;g36866f5481d_0_164"/>
          <p:cNvSpPr txBox="1"/>
          <p:nvPr/>
        </p:nvSpPr>
        <p:spPr>
          <a:xfrm>
            <a:off x="6222100" y="4259425"/>
            <a:ext cx="3000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Francesco Maiorano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Electronics Service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3" name="Google Shape;293;g36866f5481d_0_164"/>
          <p:cNvSpPr txBox="1"/>
          <p:nvPr/>
        </p:nvSpPr>
        <p:spPr>
          <a:xfrm>
            <a:off x="9796650" y="4241275"/>
            <a:ext cx="22686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Giuliano Sala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Clean Room</a:t>
            </a: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sabino.jpeg" id="294" name="Google Shape;294;g36866f5481d_0_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7375" y="1309650"/>
            <a:ext cx="2133675" cy="28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36866f5481d_0_164"/>
          <p:cNvPicPr preferRelativeResize="0"/>
          <p:nvPr/>
        </p:nvPicPr>
        <p:blipFill rotWithShape="1">
          <a:blip r:embed="rId5">
            <a:alphaModFix/>
          </a:blip>
          <a:srcRect b="38098" l="22713" r="11527" t="10535"/>
          <a:stretch/>
        </p:blipFill>
        <p:spPr>
          <a:xfrm>
            <a:off x="9271925" y="1409777"/>
            <a:ext cx="2656600" cy="276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36866f5481d_0_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576898"/>
            <a:ext cx="3553224" cy="266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6866f5481d_0_1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4500" y="1426473"/>
            <a:ext cx="2680552" cy="2680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g366fdb1c9d1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87576" y="83576"/>
            <a:ext cx="937826" cy="940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g366fdb1c9d1_0_20"/>
          <p:cNvCxnSpPr/>
          <p:nvPr/>
        </p:nvCxnSpPr>
        <p:spPr>
          <a:xfrm>
            <a:off x="0" y="1017802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5" name="Google Shape;305;g366fdb1c9d1_0_20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366fdb1c9d1_0_20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307" name="Google Shape;307;g366fdb1c9d1_0_20"/>
          <p:cNvSpPr txBox="1"/>
          <p:nvPr>
            <p:ph idx="1" type="body"/>
          </p:nvPr>
        </p:nvSpPr>
        <p:spPr>
          <a:xfrm>
            <a:off x="6850200" y="5279225"/>
            <a:ext cx="5639100" cy="10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2500">
                <a:solidFill>
                  <a:srgbClr val="0000FF"/>
                </a:solidFill>
                <a:latin typeface="Avenir"/>
                <a:ea typeface="Avenir"/>
                <a:cs typeface="Avenir"/>
                <a:sym typeface="Avenir"/>
              </a:rPr>
              <a:t>Outreach</a:t>
            </a:r>
            <a:endParaRPr b="1" sz="2500">
              <a:solidFill>
                <a:srgbClr val="00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8" name="Google Shape;308;g366fdb1c9d1_0_20"/>
          <p:cNvSpPr txBox="1"/>
          <p:nvPr>
            <p:ph type="title"/>
          </p:nvPr>
        </p:nvSpPr>
        <p:spPr>
          <a:xfrm>
            <a:off x="-2" y="-516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Activity summary 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9" name="Google Shape;309;g366fdb1c9d1_0_20"/>
          <p:cNvSpPr txBox="1"/>
          <p:nvPr/>
        </p:nvSpPr>
        <p:spPr>
          <a:xfrm>
            <a:off x="281350" y="1499225"/>
            <a:ext cx="4526100" cy="16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0000FF"/>
                </a:solidFill>
                <a:latin typeface="Avenir"/>
                <a:ea typeface="Avenir"/>
                <a:cs typeface="Avenir"/>
                <a:sym typeface="Avenir"/>
              </a:rPr>
              <a:t>Run3 Operations </a:t>
            </a:r>
            <a:endParaRPr b="1" sz="2500">
              <a:solidFill>
                <a:srgbClr val="00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b="1"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RPC</a:t>
            </a:r>
            <a:endParaRPr b="1"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b="1"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GE1/1</a:t>
            </a:r>
            <a:endParaRPr b="1"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b="1"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CT-PPS</a:t>
            </a:r>
            <a:endParaRPr b="1"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b="1"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GE2/1, iRPC demonstrators</a:t>
            </a:r>
            <a:endParaRPr sz="1900"/>
          </a:p>
        </p:txBody>
      </p:sp>
      <p:sp>
        <p:nvSpPr>
          <p:cNvPr id="310" name="Google Shape;310;g366fdb1c9d1_0_20"/>
          <p:cNvSpPr txBox="1"/>
          <p:nvPr/>
        </p:nvSpPr>
        <p:spPr>
          <a:xfrm>
            <a:off x="6458475" y="1436350"/>
            <a:ext cx="4470900" cy="11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0000FF"/>
                </a:solidFill>
                <a:latin typeface="Avenir"/>
                <a:ea typeface="Avenir"/>
                <a:cs typeface="Avenir"/>
                <a:sym typeface="Avenir"/>
              </a:rPr>
              <a:t>Phase II </a:t>
            </a:r>
            <a:r>
              <a:rPr b="1" lang="en-GB" sz="2500">
                <a:solidFill>
                  <a:srgbClr val="0000FF"/>
                </a:solidFill>
                <a:latin typeface="Avenir"/>
                <a:ea typeface="Avenir"/>
                <a:cs typeface="Avenir"/>
                <a:sym typeface="Avenir"/>
              </a:rPr>
              <a:t>Upgrade</a:t>
            </a:r>
            <a:endParaRPr b="1" sz="2500">
              <a:solidFill>
                <a:srgbClr val="00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b="1"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Outer Tracker</a:t>
            </a:r>
            <a:endParaRPr b="1"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●"/>
            </a:pPr>
            <a:r>
              <a:rPr b="1"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ME0</a:t>
            </a:r>
            <a:endParaRPr sz="1900"/>
          </a:p>
        </p:txBody>
      </p:sp>
      <p:sp>
        <p:nvSpPr>
          <p:cNvPr id="311" name="Google Shape;311;g366fdb1c9d1_0_20"/>
          <p:cNvSpPr txBox="1"/>
          <p:nvPr/>
        </p:nvSpPr>
        <p:spPr>
          <a:xfrm>
            <a:off x="281350" y="4109500"/>
            <a:ext cx="5490000" cy="16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0000FF"/>
                </a:solidFill>
                <a:latin typeface="Avenir"/>
                <a:ea typeface="Avenir"/>
                <a:cs typeface="Avenir"/>
                <a:sym typeface="Avenir"/>
              </a:rPr>
              <a:t>Data Analysis</a:t>
            </a:r>
            <a:endParaRPr b="1" sz="2500">
              <a:solidFill>
                <a:srgbClr val="00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2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•"/>
            </a:pPr>
            <a:r>
              <a:rPr b="1"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Higgs, B-Physics</a:t>
            </a:r>
            <a:endParaRPr b="1"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2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•"/>
            </a:pPr>
            <a:r>
              <a:rPr b="1"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Muon reconstruction</a:t>
            </a:r>
            <a:endParaRPr b="1"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2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•"/>
            </a:pPr>
            <a:r>
              <a:rPr b="1"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Jet Flavor tagging</a:t>
            </a:r>
            <a:endParaRPr b="1"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2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•"/>
            </a:pPr>
            <a:r>
              <a:rPr b="1"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Tracking at HLT</a:t>
            </a:r>
            <a:endParaRPr b="1"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2" name="Google Shape;312;g366fdb1c9d1_0_20"/>
          <p:cNvSpPr txBox="1"/>
          <p:nvPr/>
        </p:nvSpPr>
        <p:spPr>
          <a:xfrm>
            <a:off x="6033900" y="3709888"/>
            <a:ext cx="4077900" cy="11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500">
                <a:solidFill>
                  <a:srgbClr val="0000FF"/>
                </a:solidFill>
                <a:latin typeface="Avenir"/>
                <a:ea typeface="Avenir"/>
                <a:cs typeface="Avenir"/>
                <a:sym typeface="Avenir"/>
              </a:rPr>
              <a:t>Computing </a:t>
            </a:r>
            <a:endParaRPr b="1" sz="2500">
              <a:solidFill>
                <a:srgbClr val="00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Bari T2 maintenance and operations</a:t>
            </a:r>
            <a:endParaRPr sz="1900"/>
          </a:p>
        </p:txBody>
      </p:sp>
      <p:pic>
        <p:nvPicPr>
          <p:cNvPr id="313" name="Google Shape;313;g366fdb1c9d1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8075" y="1356550"/>
            <a:ext cx="1523384" cy="1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66fdb1c9d1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1725" y="4348448"/>
            <a:ext cx="1996275" cy="166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366fdb1c9d1_0_20"/>
          <p:cNvPicPr preferRelativeResize="0"/>
          <p:nvPr/>
        </p:nvPicPr>
        <p:blipFill rotWithShape="1">
          <a:blip r:embed="rId6">
            <a:alphaModFix/>
          </a:blip>
          <a:srcRect b="39294" l="61962" r="5370" t="289"/>
          <a:stretch/>
        </p:blipFill>
        <p:spPr>
          <a:xfrm>
            <a:off x="9047875" y="584600"/>
            <a:ext cx="1851026" cy="13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366fdb1c9d1_0_20"/>
          <p:cNvPicPr preferRelativeResize="0"/>
          <p:nvPr/>
        </p:nvPicPr>
        <p:blipFill rotWithShape="1">
          <a:blip r:embed="rId7">
            <a:alphaModFix/>
          </a:blip>
          <a:srcRect b="0" l="0" r="2372" t="45396"/>
          <a:stretch/>
        </p:blipFill>
        <p:spPr>
          <a:xfrm>
            <a:off x="9524195" y="1737725"/>
            <a:ext cx="2545206" cy="14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366fdb1c9d1_0_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891" y="3685912"/>
            <a:ext cx="1666673" cy="125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366fdb1c9d1_0_20" title="WhatsApp-Image-2025-04-09-at-12.08.23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09376" y="5065565"/>
            <a:ext cx="2221588" cy="125002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366fdb1c9d1_0_20"/>
          <p:cNvSpPr txBox="1"/>
          <p:nvPr/>
        </p:nvSpPr>
        <p:spPr>
          <a:xfrm>
            <a:off x="9461025" y="6315600"/>
            <a:ext cx="230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/>
              <a:t>https://www.liceoscacchibari.it/gli-studenti-eee-esplorano-il-cuore-dellesperimento-cms/</a:t>
            </a:r>
            <a:endParaRPr sz="5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g322d2f3b09c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71448" y="83576"/>
            <a:ext cx="953953" cy="956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g322d2f3b09c_0_9"/>
          <p:cNvCxnSpPr/>
          <p:nvPr/>
        </p:nvCxnSpPr>
        <p:spPr>
          <a:xfrm>
            <a:off x="0" y="11422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7" name="Google Shape;327;g322d2f3b09c_0_9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322d2f3b09c_0_9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329" name="Google Shape;329;g322d2f3b09c_0_9"/>
          <p:cNvSpPr txBox="1"/>
          <p:nvPr>
            <p:ph type="title"/>
          </p:nvPr>
        </p:nvSpPr>
        <p:spPr>
          <a:xfrm>
            <a:off x="69550" y="-183475"/>
            <a:ext cx="11602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CMS Muon system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30" name="Google Shape;330;g322d2f3b09c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7000" y="1085224"/>
            <a:ext cx="4214625" cy="28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322d2f3b09c_0_9"/>
          <p:cNvSpPr txBox="1"/>
          <p:nvPr/>
        </p:nvSpPr>
        <p:spPr>
          <a:xfrm>
            <a:off x="4232100" y="3151950"/>
            <a:ext cx="295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4A86E8"/>
                </a:solidFill>
                <a:latin typeface="Avenir"/>
                <a:ea typeface="Avenir"/>
                <a:cs typeface="Avenir"/>
                <a:sym typeface="Avenir"/>
              </a:rPr>
              <a:t>Installation of a new prototype of CMS RPC (2022)</a:t>
            </a:r>
            <a:endParaRPr i="1" sz="1200">
              <a:solidFill>
                <a:srgbClr val="4A86E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2" name="Google Shape;332;g322d2f3b09c_0_9"/>
          <p:cNvSpPr txBox="1"/>
          <p:nvPr/>
        </p:nvSpPr>
        <p:spPr>
          <a:xfrm>
            <a:off x="4325025" y="2564025"/>
            <a:ext cx="263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4A86E8"/>
                </a:solidFill>
                <a:latin typeface="Avenir"/>
                <a:ea typeface="Avenir"/>
                <a:cs typeface="Avenir"/>
                <a:sym typeface="Avenir"/>
              </a:rPr>
              <a:t>Installation of CMS RPC (2004)</a:t>
            </a:r>
            <a:endParaRPr i="1" sz="1200">
              <a:solidFill>
                <a:srgbClr val="4A86E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3" name="Google Shape;333;g322d2f3b09c_0_9"/>
          <p:cNvSpPr txBox="1"/>
          <p:nvPr/>
        </p:nvSpPr>
        <p:spPr>
          <a:xfrm>
            <a:off x="5765300" y="403325"/>
            <a:ext cx="6260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highlight>
                  <a:srgbClr val="FFFF00"/>
                </a:highlight>
                <a:latin typeface="Avenir"/>
                <a:ea typeface="Avenir"/>
                <a:cs typeface="Avenir"/>
                <a:sym typeface="Avenir"/>
              </a:rPr>
              <a:t>G. Pugliese (MUON System Manager  L1)</a:t>
            </a:r>
            <a:endParaRPr sz="2800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g322d2f3b09c_0_9" title="oreach-2004-004_0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675" y="938700"/>
            <a:ext cx="3676774" cy="275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322d2f3b09c_0_9" title="oreach-2004-004_0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25" y="3714894"/>
            <a:ext cx="3910677" cy="2933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322d2f3b09c_0_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79437" y="3743700"/>
            <a:ext cx="4109749" cy="3082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7" name="Google Shape;337;g322d2f3b09c_0_9"/>
          <p:cNvCxnSpPr>
            <a:stCxn id="332" idx="2"/>
          </p:cNvCxnSpPr>
          <p:nvPr/>
        </p:nvCxnSpPr>
        <p:spPr>
          <a:xfrm rot="10800000">
            <a:off x="4195125" y="2924925"/>
            <a:ext cx="1446600" cy="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8" name="Google Shape;338;g322d2f3b09c_0_9"/>
          <p:cNvCxnSpPr/>
          <p:nvPr/>
        </p:nvCxnSpPr>
        <p:spPr>
          <a:xfrm>
            <a:off x="5240200" y="3743700"/>
            <a:ext cx="1643400" cy="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g367adb22378_0_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71448" y="83576"/>
            <a:ext cx="953953" cy="956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g367adb22378_0_53"/>
          <p:cNvCxnSpPr/>
          <p:nvPr/>
        </p:nvCxnSpPr>
        <p:spPr>
          <a:xfrm>
            <a:off x="0" y="11422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6" name="Google Shape;346;g367adb22378_0_53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g367adb22378_0_53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348" name="Google Shape;348;g367adb22378_0_53"/>
          <p:cNvSpPr txBox="1"/>
          <p:nvPr>
            <p:ph type="title"/>
          </p:nvPr>
        </p:nvSpPr>
        <p:spPr>
          <a:xfrm>
            <a:off x="69550" y="-220950"/>
            <a:ext cx="11602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RPC </a:t>
            </a:r>
            <a:r>
              <a:rPr b="1" i="1" lang="en-GB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some history</a:t>
            </a:r>
            <a:endParaRPr b="1" i="1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9" name="Google Shape;349;g367adb22378_0_53"/>
          <p:cNvSpPr txBox="1"/>
          <p:nvPr/>
        </p:nvSpPr>
        <p:spPr>
          <a:xfrm>
            <a:off x="116025" y="1179700"/>
            <a:ext cx="60939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Bari group involved in CMS </a:t>
            </a: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double gap </a:t>
            </a: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RPC since the CMS construction (</a:t>
            </a: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several RPC Project Managers from Bari</a:t>
            </a: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)</a:t>
            </a:r>
            <a:endParaRPr b="1"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RPC design, front-end installation and final test  </a:t>
            </a:r>
            <a:endParaRPr b="1"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Test at ISR, installation in CMS, Operations, Online monitoring, performance</a:t>
            </a:r>
            <a:endParaRPr b="1"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50" name="Google Shape;350;g367adb22378_0_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8100" y="1244475"/>
            <a:ext cx="4997299" cy="33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367adb22378_0_53" title="DSCN189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307300"/>
            <a:ext cx="4250123" cy="318823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367adb22378_0_53"/>
          <p:cNvSpPr txBox="1"/>
          <p:nvPr/>
        </p:nvSpPr>
        <p:spPr>
          <a:xfrm>
            <a:off x="8858950" y="4979975"/>
            <a:ext cx="30000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Avenir"/>
                <a:ea typeface="Avenir"/>
                <a:cs typeface="Avenir"/>
                <a:sym typeface="Avenir"/>
              </a:rPr>
              <a:t>Muon Barrel RPC </a:t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b="1" lang="en-GB" sz="17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70%</a:t>
            </a:r>
            <a:r>
              <a:rPr lang="en-GB" sz="1700">
                <a:latin typeface="Avenir"/>
                <a:ea typeface="Avenir"/>
                <a:cs typeface="Avenir"/>
                <a:sym typeface="Avenir"/>
              </a:rPr>
              <a:t> tested in Bari</a:t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b="1" lang="en-GB" sz="17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30%</a:t>
            </a:r>
            <a:r>
              <a:rPr lang="en-GB" sz="1700">
                <a:latin typeface="Avenir"/>
                <a:ea typeface="Avenir"/>
                <a:cs typeface="Avenir"/>
                <a:sym typeface="Avenir"/>
              </a:rPr>
              <a:t> built in Bari</a:t>
            </a:r>
            <a:endParaRPr sz="17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53" name="Google Shape;353;g367adb22378_0_53" title="oreach-2006-008_0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3925" y="3876625"/>
            <a:ext cx="3857601" cy="257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g367adb22378_0_4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71448" y="83576"/>
            <a:ext cx="953953" cy="956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0" name="Google Shape;360;g367adb22378_0_493"/>
          <p:cNvCxnSpPr/>
          <p:nvPr/>
        </p:nvCxnSpPr>
        <p:spPr>
          <a:xfrm>
            <a:off x="0" y="11422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1" name="Google Shape;361;g367adb22378_0_493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g367adb22378_0_493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363" name="Google Shape;363;g367adb22378_0_493"/>
          <p:cNvSpPr txBox="1"/>
          <p:nvPr>
            <p:ph type="title"/>
          </p:nvPr>
        </p:nvSpPr>
        <p:spPr>
          <a:xfrm>
            <a:off x="69550" y="-220950"/>
            <a:ext cx="11602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RPC </a:t>
            </a:r>
            <a:r>
              <a:rPr b="1" i="1" lang="en-GB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ongoing activities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4" name="Google Shape;364;g367adb22378_0_493"/>
          <p:cNvSpPr txBox="1"/>
          <p:nvPr/>
        </p:nvSpPr>
        <p:spPr>
          <a:xfrm>
            <a:off x="69550" y="1179700"/>
            <a:ext cx="6663300" cy="31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Bari technicians were strongly involved in the development of the technique used for RPC leak repairs.  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R&amp;D on new eco-friendly gaseous mixtures for RPC operation (beam tests at GIF++)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Irradiation campaign </a:t>
            </a: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for ageing studies of 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○"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legacy RPC with HFO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○"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iRPC with CO2 . 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Monte Carlo simulations of radiation dose at GIF++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g367adb22378_0_4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3175" y="3980948"/>
            <a:ext cx="4152094" cy="241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367adb22378_0_493"/>
          <p:cNvSpPr txBox="1"/>
          <p:nvPr/>
        </p:nvSpPr>
        <p:spPr>
          <a:xfrm>
            <a:off x="130900" y="6232413"/>
            <a:ext cx="7125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500">
                <a:solidFill>
                  <a:srgbClr val="4A86E8"/>
                </a:solidFill>
                <a:latin typeface="Avenir"/>
                <a:ea typeface="Avenir"/>
                <a:cs typeface="Avenir"/>
                <a:sym typeface="Avenir"/>
              </a:rPr>
              <a:t>Photon flux simulation at GIF++</a:t>
            </a:r>
            <a:endParaRPr i="1" sz="1500">
              <a:solidFill>
                <a:srgbClr val="4A86E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67" name="Google Shape;367;g367adb22378_0_4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1675" y="1467363"/>
            <a:ext cx="5060777" cy="485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367adb22378_0_493"/>
          <p:cNvSpPr txBox="1"/>
          <p:nvPr/>
        </p:nvSpPr>
        <p:spPr>
          <a:xfrm>
            <a:off x="7859675" y="6059400"/>
            <a:ext cx="4287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500">
                <a:solidFill>
                  <a:srgbClr val="4A86E8"/>
                </a:solidFill>
                <a:latin typeface="Avenir"/>
                <a:ea typeface="Avenir"/>
                <a:cs typeface="Avenir"/>
                <a:sym typeface="Avenir"/>
              </a:rPr>
              <a:t>iRPC efficiency for several  gas mixtures</a:t>
            </a:r>
            <a:endParaRPr i="1" sz="1500">
              <a:solidFill>
                <a:srgbClr val="4A86E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367adb22378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71448" y="83576"/>
            <a:ext cx="953953" cy="956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g367adb22378_0_6"/>
          <p:cNvCxnSpPr/>
          <p:nvPr/>
        </p:nvCxnSpPr>
        <p:spPr>
          <a:xfrm>
            <a:off x="0" y="11422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6" name="Google Shape;376;g367adb22378_0_6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g367adb22378_0_6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378" name="Google Shape;378;g367adb22378_0_6"/>
          <p:cNvSpPr txBox="1"/>
          <p:nvPr>
            <p:ph type="title"/>
          </p:nvPr>
        </p:nvSpPr>
        <p:spPr>
          <a:xfrm>
            <a:off x="69550" y="-220950"/>
            <a:ext cx="11602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GE1/1 </a:t>
            </a:r>
            <a:r>
              <a:rPr b="1" i="1" lang="en-GB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past and present </a:t>
            </a:r>
            <a:r>
              <a:rPr b="1" i="1" lang="en-GB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activities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9" name="Google Shape;379;g367adb22378_0_6"/>
          <p:cNvSpPr txBox="1"/>
          <p:nvPr/>
        </p:nvSpPr>
        <p:spPr>
          <a:xfrm>
            <a:off x="94650" y="5931838"/>
            <a:ext cx="418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FF00"/>
                </a:highlight>
              </a:rPr>
              <a:t>A.</a:t>
            </a:r>
            <a:r>
              <a:rPr lang="en-GB">
                <a:highlight>
                  <a:srgbClr val="FFFF00"/>
                </a:highlight>
              </a:rPr>
              <a:t>Pellecchia GEM Run Coordinator</a:t>
            </a:r>
            <a:endParaRPr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FF00"/>
                </a:highlight>
              </a:rPr>
              <a:t>F. Licciulli GEM Electronics Coordinator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380" name="Google Shape;380;g367adb22378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913" y="2732587"/>
            <a:ext cx="4574649" cy="3055872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367adb22378_0_6"/>
          <p:cNvSpPr txBox="1"/>
          <p:nvPr/>
        </p:nvSpPr>
        <p:spPr>
          <a:xfrm>
            <a:off x="94650" y="1260650"/>
            <a:ext cx="120027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Bari group i</a:t>
            </a: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nvolved  in CMS-GEM project since the beginning</a:t>
            </a:r>
            <a:endParaRPr b="1"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GE1/1: </a:t>
            </a: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TDR, prototyping, mass production (</a:t>
            </a:r>
            <a:r>
              <a:rPr b="1" lang="en-GB" sz="18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18</a:t>
            </a:r>
            <a:r>
              <a:rPr b="1" lang="en-GB" sz="18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 GE1/1 chambers produced and tested</a:t>
            </a: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), installation, operations, performance, trigger integration</a:t>
            </a:r>
            <a:endParaRPr b="1"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VFAT3 </a:t>
            </a: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readout</a:t>
            </a: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electronics  development and testing</a:t>
            </a:r>
            <a:endParaRPr b="1"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-"/>
            </a:pP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Significant contribution in terms  of DOCs</a:t>
            </a:r>
            <a:endParaRPr b="1"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82" name="Google Shape;382;g367adb22378_0_6"/>
          <p:cNvPicPr preferRelativeResize="0"/>
          <p:nvPr/>
        </p:nvPicPr>
        <p:blipFill rotWithShape="1">
          <a:blip r:embed="rId5">
            <a:alphaModFix/>
          </a:blip>
          <a:srcRect b="2223" l="51662" r="2903" t="2366"/>
          <a:stretch/>
        </p:blipFill>
        <p:spPr>
          <a:xfrm>
            <a:off x="4588400" y="2654563"/>
            <a:ext cx="3824476" cy="321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367adb22378_0_6"/>
          <p:cNvPicPr preferRelativeResize="0"/>
          <p:nvPr/>
        </p:nvPicPr>
        <p:blipFill rotWithShape="1">
          <a:blip r:embed="rId6">
            <a:alphaModFix/>
          </a:blip>
          <a:srcRect b="0" l="0" r="51837" t="0"/>
          <a:stretch/>
        </p:blipFill>
        <p:spPr>
          <a:xfrm>
            <a:off x="8724820" y="2810675"/>
            <a:ext cx="3372525" cy="309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367adb22378_0_6"/>
          <p:cNvSpPr txBox="1"/>
          <p:nvPr/>
        </p:nvSpPr>
        <p:spPr>
          <a:xfrm>
            <a:off x="5605600" y="3745825"/>
            <a:ext cx="1453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595959"/>
                </a:solidFill>
              </a:rPr>
              <a:t>Combined efficiency of two GE1/1 layers negative endcap</a:t>
            </a:r>
            <a:endParaRPr i="1" sz="12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g367adb22378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71448" y="83576"/>
            <a:ext cx="953953" cy="956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1" name="Google Shape;391;g367adb22378_0_34"/>
          <p:cNvCxnSpPr/>
          <p:nvPr/>
        </p:nvCxnSpPr>
        <p:spPr>
          <a:xfrm>
            <a:off x="0" y="11422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2" name="Google Shape;392;g367adb22378_0_34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g367adb22378_0_34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394" name="Google Shape;394;g367adb22378_0_34"/>
          <p:cNvSpPr txBox="1"/>
          <p:nvPr>
            <p:ph type="title"/>
          </p:nvPr>
        </p:nvSpPr>
        <p:spPr>
          <a:xfrm>
            <a:off x="69550" y="-220950"/>
            <a:ext cx="11602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ME0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5" name="Google Shape;395;g367adb22378_0_34"/>
          <p:cNvSpPr txBox="1"/>
          <p:nvPr/>
        </p:nvSpPr>
        <p:spPr>
          <a:xfrm>
            <a:off x="0" y="1104738"/>
            <a:ext cx="97986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Involved  in ME0 project since the beginning (TDR, prototyping, test beam, production)</a:t>
            </a:r>
            <a:endParaRPr sz="1600"/>
          </a:p>
        </p:txBody>
      </p:sp>
      <p:pic>
        <p:nvPicPr>
          <p:cNvPr id="396" name="Google Shape;396;g367adb22378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2926" y="1694614"/>
            <a:ext cx="6124452" cy="27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367adb22378_0_34"/>
          <p:cNvSpPr txBox="1"/>
          <p:nvPr/>
        </p:nvSpPr>
        <p:spPr>
          <a:xfrm>
            <a:off x="3862925" y="3620388"/>
            <a:ext cx="1312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ME0 Stack Test beam at</a:t>
            </a:r>
            <a:endParaRPr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GIF++</a:t>
            </a:r>
            <a:endParaRPr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8" name="Google Shape;398;g367adb22378_0_34"/>
          <p:cNvSpPr txBox="1"/>
          <p:nvPr/>
        </p:nvSpPr>
        <p:spPr>
          <a:xfrm>
            <a:off x="69550" y="4451700"/>
            <a:ext cx="9288300" cy="25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05740" lvl="0" marL="18288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Measurement of segment timing, rate capability with a 6-layer stack at GIF++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05740" lvl="0" marL="18288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Discharge rate in magnetic field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05740" lvl="0" marL="18288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Bari: </a:t>
            </a:r>
            <a:r>
              <a:rPr lang="en-GB" sz="18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50</a:t>
            </a:r>
            <a:r>
              <a:rPr lang="en-GB" sz="18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 ME0 modules </a:t>
            </a: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to be produced and tested by the end of 2026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Char char="○"/>
            </a:pPr>
            <a:r>
              <a:rPr lang="en-GB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Dedicated  and fully equipped clean room an lab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05740" lvl="0" marL="18288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At CERN: construction of ME0 stack, electronics dressing and test at cosmic ray stand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99" name="Google Shape;399;g367adb22378_0_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325" y="1697786"/>
            <a:ext cx="3667426" cy="2753923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367adb22378_0_34"/>
          <p:cNvSpPr txBox="1"/>
          <p:nvPr/>
        </p:nvSpPr>
        <p:spPr>
          <a:xfrm>
            <a:off x="6372525" y="-89100"/>
            <a:ext cx="61101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 u="sng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highlight>
                  <a:srgbClr val="FFFF00"/>
                </a:highlight>
                <a:latin typeface="Avenir"/>
                <a:ea typeface="Avenir"/>
                <a:cs typeface="Avenir"/>
                <a:sym typeface="Avenir"/>
              </a:rPr>
              <a:t>L. Longo</a:t>
            </a:r>
            <a:r>
              <a:rPr lang="en-GB" sz="1800">
                <a:highlight>
                  <a:srgbClr val="FFFF00"/>
                </a:highlight>
                <a:latin typeface="Avenir"/>
                <a:ea typeface="Avenir"/>
                <a:cs typeface="Avenir"/>
                <a:sym typeface="Avenir"/>
              </a:rPr>
              <a:t>  </a:t>
            </a:r>
            <a:r>
              <a:rPr lang="en-GB" sz="1800">
                <a:solidFill>
                  <a:srgbClr val="000000"/>
                </a:solidFill>
                <a:highlight>
                  <a:srgbClr val="FFFF00"/>
                </a:highlight>
                <a:latin typeface="Avenir"/>
                <a:ea typeface="Avenir"/>
                <a:cs typeface="Avenir"/>
                <a:sym typeface="Avenir"/>
              </a:rPr>
              <a:t>Hardware coordinator (L2)</a:t>
            </a:r>
            <a:endParaRPr sz="1800">
              <a:solidFill>
                <a:srgbClr val="000000"/>
              </a:solidFill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highlight>
                  <a:srgbClr val="FFFF00"/>
                </a:highlight>
                <a:latin typeface="Avenir"/>
                <a:ea typeface="Avenir"/>
                <a:cs typeface="Avenir"/>
                <a:sym typeface="Avenir"/>
              </a:rPr>
              <a:t>P.  Verwilligen Upgrade Coordinator</a:t>
            </a:r>
            <a:r>
              <a:rPr lang="en-GB" sz="1200">
                <a:solidFill>
                  <a:srgbClr val="000000"/>
                </a:solidFill>
                <a:highlight>
                  <a:srgbClr val="FFFF00"/>
                </a:highlight>
              </a:rPr>
              <a:t> </a:t>
            </a:r>
            <a:r>
              <a:rPr lang="en-GB" sz="1800">
                <a:solidFill>
                  <a:srgbClr val="000000"/>
                </a:solidFill>
                <a:highlight>
                  <a:srgbClr val="FFFF00"/>
                </a:highlight>
                <a:latin typeface="Avenir"/>
                <a:ea typeface="Avenir"/>
                <a:cs typeface="Avenir"/>
                <a:sym typeface="Avenir"/>
              </a:rPr>
              <a:t>(L2)</a:t>
            </a:r>
            <a:endParaRPr sz="120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pic>
        <p:nvPicPr>
          <p:cNvPr id="401" name="Google Shape;401;g367adb22378_0_34" title="Senza titolo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24025" y="1142215"/>
            <a:ext cx="2901374" cy="5158032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367adb22378_0_34"/>
          <p:cNvSpPr txBox="1"/>
          <p:nvPr/>
        </p:nvSpPr>
        <p:spPr>
          <a:xfrm>
            <a:off x="9289200" y="1209888"/>
            <a:ext cx="1312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rPr>
              <a:t>ME0 Magnet Test</a:t>
            </a:r>
            <a:endParaRPr b="1">
              <a:solidFill>
                <a:srgbClr val="FFFF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g36866f5481d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71448" y="83576"/>
            <a:ext cx="953953" cy="956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Google Shape;409;g36866f5481d_0_19"/>
          <p:cNvCxnSpPr/>
          <p:nvPr/>
        </p:nvCxnSpPr>
        <p:spPr>
          <a:xfrm>
            <a:off x="0" y="11422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0" name="Google Shape;410;g36866f5481d_0_19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g36866f5481d_0_19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412" name="Google Shape;412;g36866f5481d_0_19"/>
          <p:cNvSpPr txBox="1"/>
          <p:nvPr>
            <p:ph type="title"/>
          </p:nvPr>
        </p:nvSpPr>
        <p:spPr>
          <a:xfrm>
            <a:off x="69550" y="-220950"/>
            <a:ext cx="11602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ME0 module production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13" name="Google Shape;413;g36866f5481d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325" y="1697786"/>
            <a:ext cx="3667426" cy="2753923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36866f5481d_0_19"/>
          <p:cNvSpPr txBox="1"/>
          <p:nvPr/>
        </p:nvSpPr>
        <p:spPr>
          <a:xfrm>
            <a:off x="4147775" y="1805350"/>
            <a:ext cx="7385400" cy="42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ME0 module production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Char char="-"/>
            </a:pPr>
            <a:r>
              <a:rPr lang="en-GB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 day for assembly: 3physicists (or 2physicists + 1 technician)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Char char="-"/>
            </a:pPr>
            <a:r>
              <a:rPr lang="en-GB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 week for full Quality controls before shipping to CERN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5" name="Google Shape;415;g36866f5481d_0_19"/>
          <p:cNvSpPr txBox="1"/>
          <p:nvPr/>
        </p:nvSpPr>
        <p:spPr>
          <a:xfrm>
            <a:off x="987100" y="5259600"/>
            <a:ext cx="2607000" cy="9207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More details in Antonello and Anna’s Talk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g367adb22378_0_4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800" y="83586"/>
            <a:ext cx="1052611" cy="10552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2" name="Google Shape;422;g367adb22378_0_457"/>
          <p:cNvCxnSpPr/>
          <p:nvPr/>
        </p:nvCxnSpPr>
        <p:spPr>
          <a:xfrm>
            <a:off x="0" y="11422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3" name="Google Shape;423;g367adb22378_0_457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g367adb22378_0_457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425" name="Google Shape;425;g367adb22378_0_457"/>
          <p:cNvSpPr txBox="1"/>
          <p:nvPr>
            <p:ph type="title"/>
          </p:nvPr>
        </p:nvSpPr>
        <p:spPr>
          <a:xfrm>
            <a:off x="0" y="-51550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CMS Tracker</a:t>
            </a:r>
            <a:r>
              <a:rPr b="1" i="1" lang="en-GB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some history</a:t>
            </a:r>
            <a:r>
              <a:rPr b="1" lang="en-GB">
                <a:latin typeface="Avenir"/>
                <a:ea typeface="Avenir"/>
                <a:cs typeface="Avenir"/>
                <a:sym typeface="Avenir"/>
              </a:rPr>
              <a:t> 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6" name="Google Shape;426;g367adb22378_0_457"/>
          <p:cNvSpPr txBox="1"/>
          <p:nvPr/>
        </p:nvSpPr>
        <p:spPr>
          <a:xfrm>
            <a:off x="76200" y="1155428"/>
            <a:ext cx="82644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Involved in the silicon module production since CMS construction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Production: </a:t>
            </a:r>
            <a:r>
              <a:rPr lang="en-GB" sz="18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1926 TIB/TID </a:t>
            </a: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and </a:t>
            </a:r>
            <a:r>
              <a:rPr lang="en-GB" sz="18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429 TEC </a:t>
            </a: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modules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Bonding and test of </a:t>
            </a:r>
            <a:r>
              <a:rPr lang="en-GB" sz="18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414 TIB/TID </a:t>
            </a: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modules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Production: </a:t>
            </a:r>
            <a:r>
              <a:rPr lang="en-GB" sz="18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BPIX</a:t>
            </a: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Phase1 Upgrade </a:t>
            </a:r>
            <a:r>
              <a:rPr lang="en-GB" sz="18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300</a:t>
            </a: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modules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●"/>
            </a:pPr>
            <a:r>
              <a:rPr lang="en-GB" sz="19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TIB/TID integration and Tracker display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7" name="Google Shape;427;g367adb22378_0_457"/>
          <p:cNvSpPr txBox="1"/>
          <p:nvPr/>
        </p:nvSpPr>
        <p:spPr>
          <a:xfrm>
            <a:off x="141069" y="3797729"/>
            <a:ext cx="4921200" cy="17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latin typeface="Avenir"/>
                <a:ea typeface="Avenir"/>
                <a:cs typeface="Avenir"/>
                <a:sym typeface="Avenir"/>
              </a:rPr>
              <a:t>Electronic service:</a:t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Char char="●"/>
            </a:pPr>
            <a:r>
              <a:rPr lang="en-GB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Design and prototyping of </a:t>
            </a:r>
            <a:r>
              <a:rPr i="0" lang="en-GB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module bias kapton circuits</a:t>
            </a:r>
            <a:r>
              <a:rPr lang="en-GB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i="0" lang="en-GB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Mother Cable</a:t>
            </a:r>
            <a:r>
              <a:rPr lang="en-GB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i="0" lang="en-GB" sz="16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“medusa” cables</a:t>
            </a:r>
            <a:endParaRPr i="0" sz="16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Char char="●"/>
            </a:pPr>
            <a:r>
              <a:rPr lang="en-GB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Production of </a:t>
            </a:r>
            <a:r>
              <a:rPr lang="en-GB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4000 TIB/TID bias circuits, 886 Mother Cables of 21 different design, 530 “ medusa” cables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28" name="Google Shape;428;g367adb22378_0_4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2900" y="254825"/>
            <a:ext cx="4217301" cy="28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367adb22378_0_4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31887" y="2675069"/>
            <a:ext cx="4055762" cy="3251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67adb22378_0_4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07825" y="4579499"/>
            <a:ext cx="3783726" cy="230355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367adb22378_0_457"/>
          <p:cNvSpPr txBox="1"/>
          <p:nvPr/>
        </p:nvSpPr>
        <p:spPr>
          <a:xfrm>
            <a:off x="9727317" y="4289727"/>
            <a:ext cx="20385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Module ARC test</a:t>
            </a:r>
            <a:endParaRPr i="1" sz="12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2" name="Google Shape;432;g367adb22378_0_457"/>
          <p:cNvSpPr txBox="1"/>
          <p:nvPr/>
        </p:nvSpPr>
        <p:spPr>
          <a:xfrm>
            <a:off x="5150926" y="5889625"/>
            <a:ext cx="26307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Thermal cycling test</a:t>
            </a:r>
            <a:endParaRPr i="1" sz="12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3" name="Google Shape;433;g367adb22378_0_457"/>
          <p:cNvSpPr txBox="1"/>
          <p:nvPr/>
        </p:nvSpPr>
        <p:spPr>
          <a:xfrm>
            <a:off x="9357839" y="3074184"/>
            <a:ext cx="20385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Wire-bonding</a:t>
            </a:r>
            <a:endParaRPr i="1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367adb22378_0_5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444" y="458636"/>
            <a:ext cx="5055117" cy="59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367adb22378_0_599"/>
          <p:cNvSpPr/>
          <p:nvPr/>
        </p:nvSpPr>
        <p:spPr>
          <a:xfrm>
            <a:off x="4572000" y="3640347"/>
            <a:ext cx="448500" cy="383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" name="Google Shape;102;g367adb22378_0_599"/>
          <p:cNvCxnSpPr/>
          <p:nvPr/>
        </p:nvCxnSpPr>
        <p:spPr>
          <a:xfrm flipH="1" rot="10800000">
            <a:off x="5060012" y="1083697"/>
            <a:ext cx="1371000" cy="2487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" name="Google Shape;103;g367adb22378_0_599"/>
          <p:cNvCxnSpPr>
            <a:stCxn id="101" idx="5"/>
          </p:cNvCxnSpPr>
          <p:nvPr/>
        </p:nvCxnSpPr>
        <p:spPr>
          <a:xfrm flipH="1" rot="10800000">
            <a:off x="4954819" y="3753143"/>
            <a:ext cx="1827600" cy="214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4" name="Google Shape;104;g367adb22378_0_599"/>
          <p:cNvSpPr txBox="1"/>
          <p:nvPr/>
        </p:nvSpPr>
        <p:spPr>
          <a:xfrm>
            <a:off x="729651" y="533400"/>
            <a:ext cx="79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CERN</a:t>
            </a:r>
            <a:endParaRPr/>
          </a:p>
        </p:txBody>
      </p:sp>
      <p:sp>
        <p:nvSpPr>
          <p:cNvPr id="105" name="Google Shape;105;g367adb22378_0_599"/>
          <p:cNvSpPr txBox="1"/>
          <p:nvPr>
            <p:ph type="title"/>
          </p:nvPr>
        </p:nvSpPr>
        <p:spPr>
          <a:xfrm>
            <a:off x="5659501" y="55200"/>
            <a:ext cx="6532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000">
                <a:latin typeface="Avenir"/>
                <a:ea typeface="Avenir"/>
                <a:cs typeface="Avenir"/>
                <a:sym typeface="Avenir"/>
              </a:rPr>
              <a:t>Welcome to Bari University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000">
                <a:latin typeface="Avenir"/>
                <a:ea typeface="Avenir"/>
                <a:cs typeface="Avenir"/>
                <a:sym typeface="Avenir"/>
              </a:rPr>
              <a:t>and INFN</a:t>
            </a:r>
            <a:endParaRPr sz="30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6" name="Google Shape;106;g367adb22378_0_5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0450" y="4133950"/>
            <a:ext cx="3974925" cy="25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67adb22378_0_5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7088" y="1083701"/>
            <a:ext cx="5226829" cy="324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367adb22378_0_599"/>
          <p:cNvSpPr/>
          <p:nvPr/>
        </p:nvSpPr>
        <p:spPr>
          <a:xfrm>
            <a:off x="5995675" y="1691213"/>
            <a:ext cx="4437300" cy="2819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g2ad4c6e5f59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800" y="83586"/>
            <a:ext cx="1052611" cy="10552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0" name="Google Shape;440;g2ad4c6e5f59_0_15"/>
          <p:cNvCxnSpPr/>
          <p:nvPr/>
        </p:nvCxnSpPr>
        <p:spPr>
          <a:xfrm>
            <a:off x="0" y="11422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1" name="Google Shape;441;g2ad4c6e5f59_0_15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g2ad4c6e5f59_0_15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443" name="Google Shape;443;g2ad4c6e5f59_0_15"/>
          <p:cNvSpPr txBox="1"/>
          <p:nvPr>
            <p:ph type="title"/>
          </p:nvPr>
        </p:nvSpPr>
        <p:spPr>
          <a:xfrm>
            <a:off x="0" y="-51550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CMS T</a:t>
            </a:r>
            <a:r>
              <a:rPr b="1" lang="en-GB">
                <a:latin typeface="Avenir"/>
                <a:ea typeface="Avenir"/>
                <a:cs typeface="Avenir"/>
                <a:sym typeface="Avenir"/>
              </a:rPr>
              <a:t>racker - PS modules 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44" name="Google Shape;444;g2ad4c6e5f59_0_15"/>
          <p:cNvSpPr txBox="1"/>
          <p:nvPr>
            <p:ph idx="1" type="body"/>
          </p:nvPr>
        </p:nvSpPr>
        <p:spPr>
          <a:xfrm>
            <a:off x="0" y="1340125"/>
            <a:ext cx="70962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venir"/>
              <a:buChar char="•"/>
            </a:pPr>
            <a:r>
              <a:rPr lang="en-GB" sz="1700">
                <a:latin typeface="Avenir"/>
                <a:ea typeface="Avenir"/>
                <a:cs typeface="Avenir"/>
                <a:sym typeface="Avenir"/>
              </a:rPr>
              <a:t>Fully equipped and dedicated clean room</a:t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venir"/>
              <a:buChar char="•"/>
            </a:pPr>
            <a:r>
              <a:rPr lang="en-GB" sz="1700">
                <a:latin typeface="Avenir"/>
                <a:ea typeface="Avenir"/>
                <a:cs typeface="Avenir"/>
                <a:sym typeface="Avenir"/>
              </a:rPr>
              <a:t>Qualification visit to Bari PS production center successfully passed  in 2024</a:t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b="1" sz="1800" u="sng">
              <a:solidFill>
                <a:srgbClr val="00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-GB" sz="1800" u="sng">
                <a:solidFill>
                  <a:srgbClr val="0000FF"/>
                </a:solidFill>
                <a:latin typeface="Avenir"/>
                <a:ea typeface="Avenir"/>
                <a:cs typeface="Avenir"/>
                <a:sym typeface="Avenir"/>
              </a:rPr>
              <a:t>Now ongoing</a:t>
            </a:r>
            <a:endParaRPr b="1" sz="1800" u="sng">
              <a:solidFill>
                <a:srgbClr val="00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Avenir"/>
              <a:buChar char="•"/>
            </a:pPr>
            <a:r>
              <a:rPr lang="en-GB" sz="1700">
                <a:latin typeface="Avenir"/>
                <a:ea typeface="Avenir"/>
                <a:cs typeface="Avenir"/>
                <a:sym typeface="Avenir"/>
              </a:rPr>
              <a:t>Outer tracker Pixel-Stip modules production started</a:t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Avenir"/>
              <a:buChar char="•"/>
            </a:pPr>
            <a:r>
              <a:rPr lang="en-GB" sz="1700">
                <a:latin typeface="Avenir"/>
                <a:ea typeface="Avenir"/>
                <a:cs typeface="Avenir"/>
                <a:sym typeface="Avenir"/>
              </a:rPr>
              <a:t>Pipeline test to validate the full production workflow (ongoing in these days)</a:t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Avenir"/>
              <a:buChar char="•"/>
            </a:pPr>
            <a:r>
              <a:rPr lang="en-GB" sz="1700">
                <a:latin typeface="Avenir"/>
                <a:ea typeface="Avenir"/>
                <a:cs typeface="Avenir"/>
                <a:sym typeface="Avenir"/>
              </a:rPr>
              <a:t>30 modules to be produced  by  the end of  the 2025</a:t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Avenir"/>
              <a:buChar char="•"/>
            </a:pPr>
            <a:r>
              <a:rPr lang="en-GB" sz="1700">
                <a:highlight>
                  <a:srgbClr val="FFFF00"/>
                </a:highlight>
                <a:latin typeface="Avenir"/>
                <a:ea typeface="Avenir"/>
                <a:cs typeface="Avenir"/>
                <a:sym typeface="Avenir"/>
              </a:rPr>
              <a:t>2000 PS modules to be produced in 2026-2027 (3-4 modules/d)</a:t>
            </a:r>
            <a:endParaRPr sz="1700">
              <a:highlight>
                <a:srgbClr val="FFFF00"/>
              </a:highlight>
              <a:latin typeface="Avenir"/>
              <a:ea typeface="Avenir"/>
              <a:cs typeface="Avenir"/>
              <a:sym typeface="Avenir"/>
              <a:extLst>
                <a:ext uri="http://customooxmlschemas.google.com/">
                  <go:slidesCustomData xmlns:go="http://customooxmlschemas.google.com/" textRoundtripDataId="1"/>
                </a:ext>
              </a:extLst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45" name="Google Shape;445;g2ad4c6e5f59_0_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0475" y="3958800"/>
            <a:ext cx="3701801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2ad4c6e5f59_0_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75" y="3958800"/>
            <a:ext cx="3574200" cy="2426926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2ad4c6e5f59_0_15"/>
          <p:cNvSpPr txBox="1"/>
          <p:nvPr/>
        </p:nvSpPr>
        <p:spPr>
          <a:xfrm>
            <a:off x="4715175" y="4182625"/>
            <a:ext cx="9738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 module inspection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(clean room)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g2ad4c6e5f59_0_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3500" y="857875"/>
            <a:ext cx="5487549" cy="3957899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g2ad4c6e5f59_0_15"/>
          <p:cNvSpPr txBox="1"/>
          <p:nvPr/>
        </p:nvSpPr>
        <p:spPr>
          <a:xfrm>
            <a:off x="7467975" y="5359263"/>
            <a:ext cx="46911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1000 </a:t>
            </a:r>
            <a:r>
              <a:rPr lang="en-GB" sz="1700">
                <a:solidFill>
                  <a:srgbClr val="FF0000"/>
                </a:solidFill>
                <a:latin typeface="Avenir"/>
                <a:ea typeface="Avenir"/>
                <a:cs typeface="Avenir"/>
                <a:sym typeface="Avenir"/>
              </a:rPr>
              <a:t>modules</a:t>
            </a: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to be produced by the end of  2027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g36922297325_0_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800" y="83586"/>
            <a:ext cx="1052611" cy="10552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g36922297325_0_192"/>
          <p:cNvCxnSpPr/>
          <p:nvPr/>
        </p:nvCxnSpPr>
        <p:spPr>
          <a:xfrm>
            <a:off x="0" y="11422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7" name="Google Shape;457;g36922297325_0_192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g36922297325_0_192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459" name="Google Shape;459;g36922297325_0_192"/>
          <p:cNvSpPr txBox="1"/>
          <p:nvPr>
            <p:ph type="title"/>
          </p:nvPr>
        </p:nvSpPr>
        <p:spPr>
          <a:xfrm>
            <a:off x="0" y="-51550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PS modules production - the team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0" name="Google Shape;460;g36922297325_0_192"/>
          <p:cNvSpPr txBox="1"/>
          <p:nvPr/>
        </p:nvSpPr>
        <p:spPr>
          <a:xfrm>
            <a:off x="138200" y="1396350"/>
            <a:ext cx="11570700" cy="19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4 modules/day - 10 days to build a module 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-"/>
            </a:pPr>
            <a:r>
              <a:rPr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3 technicians for glueing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-"/>
            </a:pPr>
            <a:r>
              <a:rPr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 </a:t>
            </a:r>
            <a:r>
              <a:rPr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technician </a:t>
            </a:r>
            <a:r>
              <a:rPr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wire bonding (+1 for backup) 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-"/>
            </a:pPr>
            <a:r>
              <a:rPr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 </a:t>
            </a:r>
            <a:r>
              <a:rPr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physicist: coordination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venir"/>
              <a:buChar char="-"/>
            </a:pPr>
            <a:r>
              <a:rPr lang="en-GB" sz="21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2/3 physicist: metrology and test</a:t>
            </a:r>
            <a:endParaRPr sz="2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61" name="Google Shape;461;g36922297325_0_192" title="Screenshot 2025-06-17 alle 16.13.1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362700"/>
            <a:ext cx="11887201" cy="3285232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g36922297325_0_192"/>
          <p:cNvSpPr txBox="1"/>
          <p:nvPr/>
        </p:nvSpPr>
        <p:spPr>
          <a:xfrm>
            <a:off x="7390825" y="1353550"/>
            <a:ext cx="2607000" cy="9207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More details in Ilirjan’s Talk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g367adb22378_0_2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800" y="83586"/>
            <a:ext cx="1052611" cy="10552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9" name="Google Shape;469;g367adb22378_0_290"/>
          <p:cNvCxnSpPr/>
          <p:nvPr/>
        </p:nvCxnSpPr>
        <p:spPr>
          <a:xfrm>
            <a:off x="0" y="11422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0" name="Google Shape;470;g367adb22378_0_290"/>
          <p:cNvSpPr txBox="1"/>
          <p:nvPr>
            <p:ph type="title"/>
          </p:nvPr>
        </p:nvSpPr>
        <p:spPr>
          <a:xfrm>
            <a:off x="0" y="-51550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CMS Phase II Pixel Readout 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1" name="Google Shape;471;g367adb22378_0_290"/>
          <p:cNvSpPr txBox="1"/>
          <p:nvPr/>
        </p:nvSpPr>
        <p:spPr>
          <a:xfrm>
            <a:off x="58300" y="1185775"/>
            <a:ext cx="53457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Pixel readout  development for HL-LHC </a:t>
            </a:r>
            <a:endParaRPr b="1"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Design activity</a:t>
            </a:r>
            <a:endParaRPr b="1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-"/>
            </a:pPr>
            <a:r>
              <a:rPr b="1" lang="en-GB" sz="1500">
                <a:solidFill>
                  <a:schemeClr val="dk1"/>
                </a:solidFill>
                <a:highlight>
                  <a:srgbClr val="FFFF00"/>
                </a:highlight>
                <a:latin typeface="Avenir"/>
                <a:ea typeface="Avenir"/>
                <a:cs typeface="Avenir"/>
                <a:sym typeface="Avenir"/>
              </a:rPr>
              <a:t>RD53 Project coordination (F. Loddo)</a:t>
            </a:r>
            <a:endParaRPr b="1" sz="1500">
              <a:solidFill>
                <a:schemeClr val="dk1"/>
              </a:solidFill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-"/>
            </a:pPr>
            <a:r>
              <a:rPr b="1"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Chip floorplanning</a:t>
            </a:r>
            <a:endParaRPr b="1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-"/>
            </a:pPr>
            <a:r>
              <a:rPr b="1"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Rad-hard 10 bit DAC</a:t>
            </a:r>
            <a:endParaRPr b="1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-"/>
            </a:pPr>
            <a:r>
              <a:rPr b="1"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Analog bias network</a:t>
            </a:r>
            <a:endParaRPr b="1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-"/>
            </a:pPr>
            <a:r>
              <a:rPr b="1"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Power distribution</a:t>
            </a:r>
            <a:endParaRPr b="1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-"/>
            </a:pPr>
            <a:r>
              <a:rPr b="1"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Scan chain architecture</a:t>
            </a:r>
            <a:endParaRPr b="1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Char char="-"/>
            </a:pPr>
            <a:r>
              <a:rPr b="1"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Sign off verifications for easier production testing</a:t>
            </a:r>
            <a:endParaRPr b="1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2" name="Google Shape;472;g367adb22378_0_290"/>
          <p:cNvSpPr txBox="1"/>
          <p:nvPr/>
        </p:nvSpPr>
        <p:spPr>
          <a:xfrm>
            <a:off x="5514375" y="3774350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Past </a:t>
            </a:r>
            <a:r>
              <a:rPr b="1"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responsibility:</a:t>
            </a:r>
            <a:endParaRPr b="1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RD53 Project  Engineer,</a:t>
            </a:r>
            <a:endParaRPr b="1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CMS Phase2 Inner Tracker ASIC project coordinator</a:t>
            </a:r>
            <a:endParaRPr b="1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73" name="Google Shape;473;g367adb22378_0_290" title="Schermata 2025-06-16 alle 14.58.15.png"/>
          <p:cNvPicPr preferRelativeResize="0"/>
          <p:nvPr/>
        </p:nvPicPr>
        <p:blipFill rotWithShape="1">
          <a:blip r:embed="rId4">
            <a:alphaModFix/>
          </a:blip>
          <a:srcRect b="0" l="507" r="0" t="8374"/>
          <a:stretch/>
        </p:blipFill>
        <p:spPr>
          <a:xfrm>
            <a:off x="280813" y="3820975"/>
            <a:ext cx="10544367" cy="30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367adb22378_0_290" title="Schermata 2025-06-16 alle 14.59.5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1642" y="4022912"/>
            <a:ext cx="4560000" cy="267977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g367adb22378_0_290"/>
          <p:cNvSpPr txBox="1"/>
          <p:nvPr/>
        </p:nvSpPr>
        <p:spPr>
          <a:xfrm>
            <a:off x="5721650" y="1398775"/>
            <a:ext cx="6228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Avenir"/>
                <a:ea typeface="Avenir"/>
                <a:cs typeface="Avenir"/>
                <a:sym typeface="Avenir"/>
              </a:rPr>
              <a:t>The final chips were successfully submitted to foundry in 2023 and are currently under mass production 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highlight>
                  <a:srgbClr val="FFFF00"/>
                </a:highlight>
                <a:latin typeface="Avenir"/>
                <a:ea typeface="Avenir"/>
                <a:cs typeface="Avenir"/>
                <a:sym typeface="Avenir"/>
              </a:rPr>
              <a:t>Significant contribution from Bari (F.Loddo, G. De Robertis)</a:t>
            </a:r>
            <a:endParaRPr sz="1600"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g3680190a13d_0_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800" y="83586"/>
            <a:ext cx="1052611" cy="10552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2" name="Google Shape;482;g3680190a13d_0_44"/>
          <p:cNvCxnSpPr/>
          <p:nvPr/>
        </p:nvCxnSpPr>
        <p:spPr>
          <a:xfrm>
            <a:off x="0" y="11422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3" name="Google Shape;483;g3680190a13d_0_44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g3680190a13d_0_44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485" name="Google Shape;485;g3680190a13d_0_44"/>
          <p:cNvSpPr txBox="1"/>
          <p:nvPr>
            <p:ph type="title"/>
          </p:nvPr>
        </p:nvSpPr>
        <p:spPr>
          <a:xfrm>
            <a:off x="0" y="-51550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CT-PPS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6" name="Google Shape;486;g3680190a13d_0_44"/>
          <p:cNvSpPr txBox="1"/>
          <p:nvPr/>
        </p:nvSpPr>
        <p:spPr>
          <a:xfrm>
            <a:off x="0" y="849900"/>
            <a:ext cx="6609000" cy="31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CC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Support for TOTEM decommissioning and analysis (CMS TOTEM or CT-PPS analysis).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Online coordination: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○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DAQ;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○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Online software;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○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Precision clock.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Participation to PPS2 DAQ development. 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87" name="Google Shape;487;g3680190a13d_0_44"/>
          <p:cNvPicPr preferRelativeResize="0"/>
          <p:nvPr/>
        </p:nvPicPr>
        <p:blipFill rotWithShape="1">
          <a:blip r:embed="rId4">
            <a:alphaModFix/>
          </a:blip>
          <a:srcRect b="2090" l="0" r="0" t="-2090"/>
          <a:stretch/>
        </p:blipFill>
        <p:spPr>
          <a:xfrm>
            <a:off x="6301150" y="1208200"/>
            <a:ext cx="6046626" cy="35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3680190a13d_0_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950" y="3701675"/>
            <a:ext cx="5085803" cy="285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g3680190a13d_0_44"/>
          <p:cNvSpPr txBox="1"/>
          <p:nvPr/>
        </p:nvSpPr>
        <p:spPr>
          <a:xfrm>
            <a:off x="5613375" y="4943863"/>
            <a:ext cx="66372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PPS2: </a:t>
            </a:r>
            <a:r>
              <a:rPr i="1"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3</a:t>
            </a:r>
            <a:r>
              <a:rPr i="1"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 pixels read out by the CROC for tracking and LGADs read out by the ETROC for the timing.</a:t>
            </a:r>
            <a:endParaRPr i="1"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○"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Contribution to the DAQ for both detectors readout.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0" name="Google Shape;490;g3680190a13d_0_44"/>
          <p:cNvSpPr txBox="1"/>
          <p:nvPr/>
        </p:nvSpPr>
        <p:spPr>
          <a:xfrm>
            <a:off x="4697525" y="6112175"/>
            <a:ext cx="6487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50800" rtl="0" algn="ct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7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lpGBT and VTRX+ tunnel link testbench for PPS2</a:t>
            </a:r>
            <a:endParaRPr b="1" i="1" sz="17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1" name="Google Shape;491;g3680190a13d_0_44"/>
          <p:cNvSpPr txBox="1"/>
          <p:nvPr/>
        </p:nvSpPr>
        <p:spPr>
          <a:xfrm>
            <a:off x="3095650" y="2417275"/>
            <a:ext cx="32055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FF00"/>
                </a:highlight>
              </a:rPr>
              <a:t>F</a:t>
            </a:r>
            <a:r>
              <a:rPr lang="en-GB">
                <a:highlight>
                  <a:srgbClr val="FFFF00"/>
                </a:highlight>
              </a:rPr>
              <a:t>. Cafagna PPS Online Coordinator 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g3680190a13d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32890" y="1"/>
            <a:ext cx="980086" cy="982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8" name="Google Shape;498;g3680190a13d_0_17"/>
          <p:cNvCxnSpPr/>
          <p:nvPr/>
        </p:nvCxnSpPr>
        <p:spPr>
          <a:xfrm>
            <a:off x="0" y="10660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9" name="Google Shape;499;g3680190a13d_0_17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g3680190a13d_0_17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1" name="Google Shape;501;g3680190a13d_0_17"/>
          <p:cNvSpPr txBox="1"/>
          <p:nvPr>
            <p:ph type="title"/>
          </p:nvPr>
        </p:nvSpPr>
        <p:spPr>
          <a:xfrm>
            <a:off x="-2" y="-2595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Bari T2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02" name="Google Shape;502;g3680190a13d_0_17"/>
          <p:cNvSpPr txBox="1"/>
          <p:nvPr/>
        </p:nvSpPr>
        <p:spPr>
          <a:xfrm>
            <a:off x="0" y="1066175"/>
            <a:ext cx="4909200" cy="28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Bari hosts a T2 in the computing center Recas, managed by INFN and University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Char char="-"/>
            </a:pPr>
            <a:r>
              <a:rPr lang="en-GB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Around</a:t>
            </a:r>
            <a:r>
              <a:rPr lang="en-GB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40’000 cores distributed over 450 nodes 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Char char="-"/>
            </a:pPr>
            <a:r>
              <a:rPr lang="en-GB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16’000 TB of shared disk space on Lustre file system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Char char="-"/>
            </a:pPr>
            <a:r>
              <a:rPr lang="en-GB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HPC cluster: 20 servers, interconnected by Infiniband network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venir"/>
              <a:buChar char="-"/>
            </a:pPr>
            <a:r>
              <a:rPr lang="en-GB" sz="16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256-392 cores + 4 GPU NVIDIA V100/H100/ server</a:t>
            </a:r>
            <a:endParaRPr sz="16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03" name="Google Shape;503;g3680190a13d_0_17" title="Schermata 2025-06-13 alle 16.17.3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4925" y="3973783"/>
            <a:ext cx="12192000" cy="2637234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g3680190a13d_0_17"/>
          <p:cNvSpPr txBox="1"/>
          <p:nvPr/>
        </p:nvSpPr>
        <p:spPr>
          <a:xfrm>
            <a:off x="9357850" y="4988850"/>
            <a:ext cx="14127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CMS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g3680190a13d_0_17"/>
          <p:cNvSpPr txBox="1"/>
          <p:nvPr/>
        </p:nvSpPr>
        <p:spPr>
          <a:xfrm>
            <a:off x="-54925" y="4266075"/>
            <a:ext cx="74793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Running Jobs on RECAS in last 6 months</a:t>
            </a:r>
            <a:endParaRPr sz="21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06" name="Google Shape;506;g3680190a13d_0_17" title="Schermata 2025-06-13 alle 16.23.5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05325" y="1101775"/>
            <a:ext cx="3295725" cy="2916974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3680190a13d_0_17"/>
          <p:cNvSpPr txBox="1"/>
          <p:nvPr/>
        </p:nvSpPr>
        <p:spPr>
          <a:xfrm>
            <a:off x="10879625" y="2997650"/>
            <a:ext cx="9801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g3680190a13d_0_17" title="data-center-di-recas-bari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4300" y="1052376"/>
            <a:ext cx="3845986" cy="28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g3228b4ed28b_1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32890" y="1"/>
            <a:ext cx="980086" cy="982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5" name="Google Shape;515;g3228b4ed28b_1_26"/>
          <p:cNvCxnSpPr/>
          <p:nvPr/>
        </p:nvCxnSpPr>
        <p:spPr>
          <a:xfrm>
            <a:off x="0" y="10660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16" name="Google Shape;516;g3228b4ed28b_1_26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g3228b4ed28b_1_26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8" name="Google Shape;518;g3228b4ed28b_1_26"/>
          <p:cNvSpPr txBox="1"/>
          <p:nvPr>
            <p:ph type="title"/>
          </p:nvPr>
        </p:nvSpPr>
        <p:spPr>
          <a:xfrm>
            <a:off x="-2" y="-2595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Higgs Searches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19" name="Google Shape;519;g3228b4ed28b_1_26"/>
          <p:cNvSpPr txBox="1"/>
          <p:nvPr>
            <p:ph idx="1" type="body"/>
          </p:nvPr>
        </p:nvSpPr>
        <p:spPr>
          <a:xfrm>
            <a:off x="5667900" y="1120075"/>
            <a:ext cx="6524100" cy="23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 u="sng">
                <a:latin typeface="Avenir"/>
                <a:ea typeface="Avenir"/>
                <a:cs typeface="Avenir"/>
                <a:sym typeface="Avenir"/>
              </a:rPr>
              <a:t>Higgs decays: VBF  </a:t>
            </a:r>
            <a:r>
              <a:rPr b="1" lang="en-GB" sz="2100" u="sng">
                <a:latin typeface="Avenir"/>
                <a:ea typeface="Avenir"/>
                <a:cs typeface="Avenir"/>
                <a:sym typeface="Avenir"/>
              </a:rPr>
              <a:t>H→cc  </a:t>
            </a:r>
            <a:endParaRPr b="1" sz="1600" u="sng">
              <a:solidFill>
                <a:srgbClr val="FF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-GB" sz="1800">
                <a:latin typeface="Avenir"/>
                <a:ea typeface="Avenir"/>
                <a:cs typeface="Avenir"/>
                <a:sym typeface="Avenir"/>
              </a:rPr>
              <a:t>2023 dataset, first HLT path with PNet </a:t>
            </a:r>
            <a:r>
              <a:rPr lang="en-GB" sz="1200">
                <a:solidFill>
                  <a:srgbClr val="FF00FF"/>
                </a:solidFill>
                <a:latin typeface="Avenir"/>
                <a:ea typeface="Avenir"/>
                <a:cs typeface="Avenir"/>
                <a:sym typeface="Avenir"/>
              </a:rPr>
              <a:t>[2024 PhD thesis: A. Zaza]</a:t>
            </a:r>
            <a:r>
              <a:rPr lang="en-GB" sz="1800">
                <a:latin typeface="Avenir"/>
                <a:ea typeface="Avenir"/>
                <a:cs typeface="Avenir"/>
                <a:sym typeface="Avenir"/>
              </a:rPr>
              <a:t> → Upper limit on µ ~ 30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-3238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venir"/>
              <a:buChar char="○"/>
            </a:pPr>
            <a:r>
              <a:rPr lang="en-GB" sz="1500">
                <a:latin typeface="Avenir"/>
                <a:ea typeface="Avenir"/>
                <a:cs typeface="Avenir"/>
                <a:sym typeface="Avenir"/>
              </a:rPr>
              <a:t>Sensitivity comparable with ttH, VH</a:t>
            </a:r>
            <a:endParaRPr sz="15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-GB" sz="1800">
                <a:latin typeface="Avenir"/>
                <a:ea typeface="Avenir"/>
                <a:cs typeface="Avenir"/>
                <a:sym typeface="Avenir"/>
              </a:rPr>
              <a:t>2024-2025, VBF parking dataset  </a:t>
            </a:r>
            <a:r>
              <a:rPr lang="en-GB" sz="1200">
                <a:solidFill>
                  <a:srgbClr val="FF00FF"/>
                </a:solidFill>
                <a:latin typeface="Avenir"/>
                <a:ea typeface="Avenir"/>
                <a:cs typeface="Avenir"/>
                <a:sym typeface="Avenir"/>
              </a:rPr>
              <a:t>[PhD thesis: L. Generoso]</a:t>
            </a:r>
            <a:r>
              <a:rPr lang="en-GB" sz="1800">
                <a:solidFill>
                  <a:srgbClr val="FF00F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800">
                <a:latin typeface="Avenir"/>
                <a:ea typeface="Avenir"/>
                <a:cs typeface="Avenir"/>
                <a:sym typeface="Avenir"/>
              </a:rPr>
              <a:t>→ analysis ongoing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20" name="Google Shape;520;g3228b4ed28b_1_26"/>
          <p:cNvSpPr txBox="1"/>
          <p:nvPr>
            <p:ph idx="1" type="body"/>
          </p:nvPr>
        </p:nvSpPr>
        <p:spPr>
          <a:xfrm>
            <a:off x="128800" y="1013125"/>
            <a:ext cx="5211600" cy="23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6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 u="sng">
                <a:latin typeface="Avenir"/>
                <a:ea typeface="Avenir"/>
                <a:cs typeface="Avenir"/>
                <a:sym typeface="Avenir"/>
              </a:rPr>
              <a:t>Double Higgs searches</a:t>
            </a:r>
            <a:endParaRPr b="1" sz="2100" u="sng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•"/>
            </a:pPr>
            <a:r>
              <a:rPr lang="en-GB" sz="1800">
                <a:latin typeface="Avenir"/>
                <a:ea typeface="Avenir"/>
                <a:cs typeface="Avenir"/>
                <a:sym typeface="Avenir"/>
              </a:rPr>
              <a:t>HH→bbµµ: </a:t>
            </a:r>
            <a:r>
              <a:rPr lang="en-GB" sz="1300">
                <a:solidFill>
                  <a:srgbClr val="FF00FF"/>
                </a:solidFill>
                <a:latin typeface="Avenir"/>
                <a:ea typeface="Avenir"/>
                <a:cs typeface="Avenir"/>
                <a:sym typeface="Avenir"/>
              </a:rPr>
              <a:t>[PhD thesis, B. D’Anzi]</a:t>
            </a:r>
            <a:endParaRPr sz="1300">
              <a:solidFill>
                <a:srgbClr val="FF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•"/>
            </a:pPr>
            <a:r>
              <a:rPr lang="en-GB" sz="1800">
                <a:latin typeface="Avenir"/>
                <a:ea typeface="Avenir"/>
                <a:cs typeface="Avenir"/>
                <a:sym typeface="Avenir"/>
              </a:rPr>
              <a:t>HH→bbZZ(4</a:t>
            </a:r>
            <a:r>
              <a:rPr lang="en-GB" sz="1500">
                <a:latin typeface="Pacifico"/>
                <a:ea typeface="Pacifico"/>
                <a:cs typeface="Pacifico"/>
                <a:sym typeface="Pacifico"/>
              </a:rPr>
              <a:t>l</a:t>
            </a:r>
            <a:r>
              <a:rPr lang="en-GB" sz="1800">
                <a:latin typeface="Avenir"/>
                <a:ea typeface="Avenir"/>
                <a:cs typeface="Avenir"/>
                <a:sym typeface="Avenir"/>
              </a:rPr>
              <a:t>) </a:t>
            </a:r>
            <a:r>
              <a:rPr lang="en-GB" sz="1600">
                <a:latin typeface="Avenir"/>
                <a:ea typeface="Avenir"/>
                <a:cs typeface="Avenir"/>
                <a:sym typeface="Avenir"/>
              </a:rPr>
              <a:t>res and non-res</a:t>
            </a:r>
            <a:r>
              <a:rPr lang="en-GB" sz="1800">
                <a:latin typeface="Avenir"/>
                <a:ea typeface="Avenir"/>
                <a:cs typeface="Avenir"/>
                <a:sym typeface="Avenir"/>
              </a:rPr>
              <a:t>: </a:t>
            </a:r>
            <a:r>
              <a:rPr lang="en-GB" sz="1300">
                <a:solidFill>
                  <a:srgbClr val="FF00FF"/>
                </a:solidFill>
                <a:latin typeface="Avenir"/>
                <a:ea typeface="Avenir"/>
                <a:cs typeface="Avenir"/>
                <a:sym typeface="Avenir"/>
              </a:rPr>
              <a:t>[PhD  thesis, M. Louka] </a:t>
            </a:r>
            <a:endParaRPr sz="1300">
              <a:solidFill>
                <a:srgbClr val="FF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venir"/>
              <a:buChar char="•"/>
            </a:pPr>
            <a:r>
              <a:rPr lang="en-GB" sz="1600">
                <a:latin typeface="Avenir"/>
                <a:ea typeface="Avenir"/>
                <a:cs typeface="Avenir"/>
                <a:sym typeface="Avenir"/>
              </a:rPr>
              <a:t>Differential cross section (</a:t>
            </a:r>
            <a:r>
              <a:rPr lang="en-GB" sz="1600">
                <a:latin typeface="Avenir"/>
                <a:ea typeface="Avenir"/>
                <a:cs typeface="Avenir"/>
                <a:sym typeface="Avenir"/>
              </a:rPr>
              <a:t>res and non-res</a:t>
            </a:r>
            <a:r>
              <a:rPr lang="en-GB" sz="1600">
                <a:latin typeface="Avenir"/>
                <a:ea typeface="Avenir"/>
                <a:cs typeface="Avenir"/>
                <a:sym typeface="Avenir"/>
              </a:rPr>
              <a:t>)</a:t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21" name="Google Shape;521;g3228b4ed28b_1_26" title="Schermata 2025-06-16 alle 15.26.4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58150" y="2863100"/>
            <a:ext cx="3042900" cy="33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3228b4ed28b_1_26" title="Schermata 2025-06-16 alle 15.29.3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3250" y="3116300"/>
            <a:ext cx="3887662" cy="298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3228b4ed28b_1_26" title="Schermata 2025-06-17 alle 14.16.2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725" y="2953617"/>
            <a:ext cx="3887650" cy="3306058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g3228b4ed28b_1_26"/>
          <p:cNvSpPr txBox="1"/>
          <p:nvPr/>
        </p:nvSpPr>
        <p:spPr>
          <a:xfrm>
            <a:off x="1134100" y="5352325"/>
            <a:ext cx="30000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HH→bbZZ(4l)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g367adb22378_0_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32890" y="1"/>
            <a:ext cx="980086" cy="982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1" name="Google Shape;531;g367adb22378_0_71"/>
          <p:cNvCxnSpPr/>
          <p:nvPr/>
        </p:nvCxnSpPr>
        <p:spPr>
          <a:xfrm>
            <a:off x="0" y="10660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32" name="Google Shape;532;g367adb22378_0_71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g367adb22378_0_71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4" name="Google Shape;534;g367adb22378_0_71"/>
          <p:cNvSpPr txBox="1"/>
          <p:nvPr>
            <p:ph type="title"/>
          </p:nvPr>
        </p:nvSpPr>
        <p:spPr>
          <a:xfrm>
            <a:off x="-2" y="-2595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B-Physics: rare decays and spectroscopy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35" name="Google Shape;535;g367adb22378_0_71"/>
          <p:cNvSpPr txBox="1"/>
          <p:nvPr>
            <p:ph idx="1" type="body"/>
          </p:nvPr>
        </p:nvSpPr>
        <p:spPr>
          <a:xfrm>
            <a:off x="135550" y="1141475"/>
            <a:ext cx="6667500" cy="36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2300" u="sng">
                <a:latin typeface="Avenir"/>
                <a:ea typeface="Avenir"/>
                <a:cs typeface="Avenir"/>
                <a:sym typeface="Avenir"/>
              </a:rPr>
              <a:t>Rare decays</a:t>
            </a:r>
            <a:endParaRPr b="1" sz="2300" u="sng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•"/>
            </a:pPr>
            <a:r>
              <a:rPr lang="en-GB" sz="1900">
                <a:latin typeface="Avenir"/>
                <a:ea typeface="Avenir"/>
                <a:cs typeface="Avenir"/>
                <a:sym typeface="Avenir"/>
              </a:rPr>
              <a:t>LFV</a:t>
            </a:r>
            <a:r>
              <a:rPr lang="en-GB" sz="1900">
                <a:latin typeface="Avenir"/>
                <a:ea typeface="Avenir"/>
                <a:cs typeface="Avenir"/>
                <a:sym typeface="Avenir"/>
              </a:rPr>
              <a:t> τ →3µ (HF channel): </a:t>
            </a:r>
            <a:r>
              <a:rPr b="1" lang="en-GB" sz="1300">
                <a:solidFill>
                  <a:srgbClr val="FF00FF"/>
                </a:solidFill>
                <a:latin typeface="Avenir"/>
                <a:ea typeface="Avenir"/>
                <a:cs typeface="Avenir"/>
                <a:sym typeface="Avenir"/>
              </a:rPr>
              <a:t>[past PhD thesis F. Simone, C. Aruta]</a:t>
            </a:r>
            <a:endParaRPr b="1" sz="1300">
              <a:solidFill>
                <a:srgbClr val="FF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92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venir"/>
              <a:buChar char="•"/>
            </a:pPr>
            <a:r>
              <a:rPr b="1" lang="en-GB" sz="1700">
                <a:latin typeface="Avenir"/>
                <a:ea typeface="Avenir"/>
                <a:cs typeface="Avenir"/>
                <a:sym typeface="Avenir"/>
              </a:rPr>
              <a:t>Run2: </a:t>
            </a:r>
            <a:r>
              <a:rPr b="1" lang="en-GB" sz="1700">
                <a:latin typeface="Avenir"/>
                <a:ea typeface="Avenir"/>
                <a:cs typeface="Avenir"/>
                <a:sym typeface="Avenir"/>
              </a:rPr>
              <a:t>Upper limit BR(τ →3µ) published on PLB</a:t>
            </a:r>
            <a:endParaRPr b="1" sz="1700">
              <a:latin typeface="Avenir"/>
              <a:ea typeface="Avenir"/>
              <a:cs typeface="Avenir"/>
              <a:sym typeface="Avenir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venir"/>
              <a:buChar char="•"/>
            </a:pPr>
            <a:r>
              <a:rPr b="1" lang="en-GB" sz="1700">
                <a:latin typeface="Avenir"/>
                <a:ea typeface="Avenir"/>
                <a:cs typeface="Avenir"/>
                <a:sym typeface="Avenir"/>
              </a:rPr>
              <a:t>Run3: preapproval of 2022+2023 (combined expected UL compatible with Belle)</a:t>
            </a:r>
            <a:endParaRPr b="1" sz="1700">
              <a:latin typeface="Avenir"/>
              <a:ea typeface="Avenir"/>
              <a:cs typeface="Avenir"/>
              <a:sym typeface="Avenir"/>
            </a:endParaRPr>
          </a:p>
          <a:p>
            <a:pPr indent="-330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venir"/>
              <a:buChar char="•"/>
            </a:pPr>
            <a:r>
              <a:rPr b="1" lang="en-GB" sz="1700">
                <a:latin typeface="Avenir"/>
                <a:ea typeface="Avenir"/>
                <a:cs typeface="Avenir"/>
                <a:sym typeface="Avenir"/>
              </a:rPr>
              <a:t>HL-LHC: muon acceptance and ID with ME0 </a:t>
            </a:r>
            <a:r>
              <a:rPr b="1" lang="en-GB" sz="1100">
                <a:solidFill>
                  <a:srgbClr val="FF00FF"/>
                </a:solidFill>
                <a:latin typeface="Avenir"/>
                <a:ea typeface="Avenir"/>
                <a:cs typeface="Avenir"/>
                <a:sym typeface="Avenir"/>
              </a:rPr>
              <a:t>[phD thesis Felice Nenna]</a:t>
            </a:r>
            <a:endParaRPr b="1" sz="1100">
              <a:solidFill>
                <a:srgbClr val="FF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latin typeface="Avenir"/>
                <a:ea typeface="Avenir"/>
                <a:cs typeface="Avenir"/>
                <a:sym typeface="Avenir"/>
              </a:rPr>
              <a:t>Contribution to the ESPP document</a:t>
            </a:r>
            <a:endParaRPr i="1" sz="12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FF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•"/>
            </a:pPr>
            <a:r>
              <a:rPr lang="en-GB" sz="1900">
                <a:latin typeface="Avenir"/>
                <a:ea typeface="Avenir"/>
                <a:cs typeface="Avenir"/>
                <a:sym typeface="Avenir"/>
              </a:rPr>
              <a:t>Bs→4µ and Eta’  →4µ</a:t>
            </a:r>
            <a:r>
              <a:rPr b="1" lang="en-GB" sz="1100">
                <a:solidFill>
                  <a:srgbClr val="FF00F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90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GB" sz="1400">
                <a:solidFill>
                  <a:srgbClr val="FF00FF"/>
                </a:solidFill>
                <a:latin typeface="Avenir"/>
                <a:ea typeface="Avenir"/>
                <a:cs typeface="Avenir"/>
                <a:sym typeface="Avenir"/>
              </a:rPr>
              <a:t>[PhD thesis, M. Buonsante]</a:t>
            </a:r>
            <a:endParaRPr sz="1400">
              <a:solidFill>
                <a:srgbClr val="FF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Avenir"/>
              <a:buChar char="•"/>
            </a:pPr>
            <a:r>
              <a:rPr lang="en-GB" sz="1700">
                <a:latin typeface="Avenir"/>
                <a:ea typeface="Avenir"/>
                <a:cs typeface="Avenir"/>
                <a:sym typeface="Avenir"/>
              </a:rPr>
              <a:t>2022-2024 inclusive double muon triggers</a:t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Avenir"/>
              <a:buChar char="•"/>
            </a:pPr>
            <a:r>
              <a:rPr lang="en-GB" sz="1700">
                <a:latin typeface="Avenir"/>
                <a:ea typeface="Avenir"/>
                <a:cs typeface="Avenir"/>
                <a:sym typeface="Avenir"/>
              </a:rPr>
              <a:t>30% improvement of the current world-best upper limit on the B0s(B0)→ 4µ</a:t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Avenir"/>
              <a:buChar char="•"/>
            </a:pPr>
            <a:r>
              <a:rPr lang="en-GB" sz="1700">
                <a:latin typeface="Avenir"/>
                <a:ea typeface="Avenir"/>
                <a:cs typeface="Avenir"/>
                <a:sym typeface="Avenir"/>
              </a:rPr>
              <a:t>Evidence of Eta’ → 4µ</a:t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36" name="Google Shape;536;g367adb22378_0_71"/>
          <p:cNvPicPr preferRelativeResize="0"/>
          <p:nvPr/>
        </p:nvPicPr>
        <p:blipFill rotWithShape="1">
          <a:blip r:embed="rId4">
            <a:alphaModFix/>
          </a:blip>
          <a:srcRect b="0" l="5158" r="14745" t="9428"/>
          <a:stretch/>
        </p:blipFill>
        <p:spPr>
          <a:xfrm>
            <a:off x="7005275" y="917399"/>
            <a:ext cx="4771524" cy="21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g367adb22378_0_71" title="Schermata 2025-06-16 alle 15.46.3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7950" y="2801275"/>
            <a:ext cx="3483099" cy="29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367adb22378_0_71"/>
          <p:cNvSpPr txBox="1"/>
          <p:nvPr/>
        </p:nvSpPr>
        <p:spPr>
          <a:xfrm>
            <a:off x="135550" y="5213050"/>
            <a:ext cx="65220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 u="sng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Bottomonium Spectroscopy</a:t>
            </a:r>
            <a:endParaRPr b="1" sz="2100" u="sng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rgbClr val="FF00FF"/>
                </a:solidFill>
                <a:latin typeface="Avenir"/>
                <a:ea typeface="Avenir"/>
                <a:cs typeface="Avenir"/>
                <a:sym typeface="Avenir"/>
              </a:rPr>
              <a:t>[</a:t>
            </a:r>
            <a:r>
              <a:rPr b="1" lang="en-GB" sz="1300">
                <a:solidFill>
                  <a:srgbClr val="FF00FF"/>
                </a:solidFill>
                <a:latin typeface="Avenir"/>
                <a:ea typeface="Avenir"/>
                <a:cs typeface="Avenir"/>
                <a:sym typeface="Avenir"/>
              </a:rPr>
              <a:t>PhD thesis V. Mastrapasqua]</a:t>
            </a:r>
            <a:endParaRPr b="1" sz="1300">
              <a:solidFill>
                <a:srgbClr val="FF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•"/>
            </a:pPr>
            <a:r>
              <a:rPr lang="en-GB" sz="1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Bc lifetime </a:t>
            </a:r>
            <a:r>
              <a:rPr lang="en-GB">
                <a:solidFill>
                  <a:srgbClr val="FF00FF"/>
                </a:solidFill>
                <a:latin typeface="Avenir"/>
                <a:ea typeface="Avenir"/>
                <a:cs typeface="Avenir"/>
                <a:sym typeface="Avenir"/>
              </a:rPr>
              <a:t>[PhD thesis,U. Solibzir]</a:t>
            </a:r>
            <a:endParaRPr b="1" sz="1300">
              <a:solidFill>
                <a:srgbClr val="FF00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39" name="Google Shape;539;g367adb22378_0_71" title="Schermata 2025-06-17 alle 14.27.10.png"/>
          <p:cNvPicPr preferRelativeResize="0"/>
          <p:nvPr/>
        </p:nvPicPr>
        <p:blipFill rotWithShape="1">
          <a:blip r:embed="rId6">
            <a:alphaModFix/>
          </a:blip>
          <a:srcRect b="3185" l="4425" r="0" t="0"/>
          <a:stretch/>
        </p:blipFill>
        <p:spPr>
          <a:xfrm>
            <a:off x="5236225" y="3921197"/>
            <a:ext cx="3483099" cy="2726728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367adb22378_0_71"/>
          <p:cNvSpPr txBox="1"/>
          <p:nvPr/>
        </p:nvSpPr>
        <p:spPr>
          <a:xfrm>
            <a:off x="349000" y="4588000"/>
            <a:ext cx="37665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highlight>
                  <a:srgbClr val="FFFF00"/>
                </a:highlight>
              </a:rPr>
              <a:t>F</a:t>
            </a:r>
            <a:r>
              <a:rPr lang="en-GB">
                <a:solidFill>
                  <a:schemeClr val="dk1"/>
                </a:solidFill>
                <a:highlight>
                  <a:srgbClr val="FFFF00"/>
                </a:highlight>
              </a:rPr>
              <a:t>.M. Simone: BPH Rare decays Coordinator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g367adb22378_0_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32890" y="1"/>
            <a:ext cx="980086" cy="982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7" name="Google Shape;547;g367adb22378_0_87"/>
          <p:cNvCxnSpPr/>
          <p:nvPr/>
        </p:nvCxnSpPr>
        <p:spPr>
          <a:xfrm>
            <a:off x="0" y="10660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48" name="Google Shape;548;g367adb22378_0_87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g367adb22378_0_87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0" name="Google Shape;550;g367adb22378_0_87"/>
          <p:cNvSpPr txBox="1"/>
          <p:nvPr>
            <p:ph type="title"/>
          </p:nvPr>
        </p:nvSpPr>
        <p:spPr>
          <a:xfrm>
            <a:off x="-2" y="-2595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Object reconstruction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1" name="Google Shape;551;g367adb22378_0_87"/>
          <p:cNvSpPr txBox="1"/>
          <p:nvPr>
            <p:ph idx="1" type="body"/>
          </p:nvPr>
        </p:nvSpPr>
        <p:spPr>
          <a:xfrm>
            <a:off x="-37400" y="941350"/>
            <a:ext cx="11986200" cy="11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2200">
              <a:solidFill>
                <a:srgbClr val="0000F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venir"/>
              <a:buChar char="•"/>
            </a:pPr>
            <a:r>
              <a:rPr lang="en-GB" sz="1700">
                <a:latin typeface="Avenir"/>
                <a:ea typeface="Avenir"/>
                <a:cs typeface="Avenir"/>
                <a:sym typeface="Avenir"/>
              </a:rPr>
              <a:t>Offline: Muon identification, Jet flavor tagging </a:t>
            </a:r>
            <a:r>
              <a:rPr lang="en-GB" sz="1200">
                <a:solidFill>
                  <a:srgbClr val="FF00FF"/>
                </a:solidFill>
                <a:latin typeface="Avenir"/>
                <a:ea typeface="Avenir"/>
                <a:cs typeface="Avenir"/>
                <a:sym typeface="Avenir"/>
              </a:rPr>
              <a:t>[PhD thesis ongoing, D. Troiano]</a:t>
            </a:r>
            <a:r>
              <a:rPr lang="en-GB" sz="1700">
                <a:latin typeface="Avenir"/>
                <a:ea typeface="Avenir"/>
                <a:cs typeface="Avenir"/>
                <a:sym typeface="Avenir"/>
              </a:rPr>
              <a:t>, Tracking efficiency</a:t>
            </a:r>
            <a:endParaRPr sz="17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52" name="Google Shape;552;g367adb22378_0_87"/>
          <p:cNvPicPr preferRelativeResize="0"/>
          <p:nvPr/>
        </p:nvPicPr>
        <p:blipFill rotWithShape="1">
          <a:blip r:embed="rId4">
            <a:alphaModFix/>
          </a:blip>
          <a:srcRect b="0" l="6758" r="3723" t="0"/>
          <a:stretch/>
        </p:blipFill>
        <p:spPr>
          <a:xfrm>
            <a:off x="313050" y="1583300"/>
            <a:ext cx="3883026" cy="324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g367adb22378_0_87"/>
          <p:cNvSpPr txBox="1"/>
          <p:nvPr/>
        </p:nvSpPr>
        <p:spPr>
          <a:xfrm>
            <a:off x="3126125" y="2607500"/>
            <a:ext cx="1185600" cy="47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4A86E8"/>
                </a:solidFill>
                <a:latin typeface="Avenir"/>
                <a:ea typeface="Avenir"/>
                <a:cs typeface="Avenir"/>
                <a:sym typeface="Avenir"/>
              </a:rPr>
              <a:t>Z→bb with Particle Net </a:t>
            </a:r>
            <a:r>
              <a:rPr b="1" i="0" lang="en-GB" sz="1000" u="none" cap="none" strike="noStrike">
                <a:solidFill>
                  <a:srgbClr val="4A86E8"/>
                </a:solidFill>
                <a:latin typeface="Avenir"/>
                <a:ea typeface="Avenir"/>
                <a:cs typeface="Avenir"/>
                <a:sym typeface="Avenir"/>
              </a:rPr>
              <a:t>DPNote 2024-055</a:t>
            </a:r>
            <a:endParaRPr b="1" i="0" sz="1000" u="none" cap="none" strike="noStrike">
              <a:solidFill>
                <a:srgbClr val="4A86E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54" name="Google Shape;554;g367adb22378_0_87" title="Schermata 2025-06-17 alle 16.00.4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9950" y="1626541"/>
            <a:ext cx="3321063" cy="2828484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g367adb22378_0_87"/>
          <p:cNvSpPr txBox="1"/>
          <p:nvPr/>
        </p:nvSpPr>
        <p:spPr>
          <a:xfrm>
            <a:off x="6231525" y="2548363"/>
            <a:ext cx="1698000" cy="9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200">
                <a:solidFill>
                  <a:srgbClr val="4A86E8"/>
                </a:solidFill>
                <a:latin typeface="Avenir"/>
                <a:ea typeface="Avenir"/>
                <a:cs typeface="Avenir"/>
                <a:sym typeface="Avenir"/>
              </a:rPr>
              <a:t>Tight ID Muon Efficiency,  </a:t>
            </a:r>
            <a:endParaRPr sz="1200">
              <a:solidFill>
                <a:srgbClr val="4A86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>
                <a:solidFill>
                  <a:srgbClr val="4A86E8"/>
                </a:solidFill>
                <a:latin typeface="Avenir"/>
                <a:ea typeface="Avenir"/>
                <a:cs typeface="Avenir"/>
                <a:sym typeface="Avenir"/>
              </a:rPr>
              <a:t>2023 data </a:t>
            </a:r>
            <a:endParaRPr sz="1000">
              <a:solidFill>
                <a:srgbClr val="4A86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GB" sz="1000">
                <a:solidFill>
                  <a:srgbClr val="4A86E8"/>
                </a:solidFill>
                <a:latin typeface="Avenir"/>
                <a:ea typeface="Avenir"/>
                <a:cs typeface="Avenir"/>
                <a:sym typeface="Avenir"/>
              </a:rPr>
              <a:t>CMS-DP-2024-019, CMS-DP-2024-023</a:t>
            </a:r>
            <a:endParaRPr b="1" i="0" sz="1000" u="none" cap="none" strike="noStrike">
              <a:solidFill>
                <a:srgbClr val="4A86E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56" name="Google Shape;556;g367adb22378_0_87" title="Schermata 2025-06-17 alle 16.08.38.png"/>
          <p:cNvPicPr preferRelativeResize="0"/>
          <p:nvPr/>
        </p:nvPicPr>
        <p:blipFill rotWithShape="1">
          <a:blip r:embed="rId6">
            <a:alphaModFix/>
          </a:blip>
          <a:srcRect b="0" l="7749" r="0" t="4780"/>
          <a:stretch/>
        </p:blipFill>
        <p:spPr>
          <a:xfrm>
            <a:off x="9032925" y="1662800"/>
            <a:ext cx="2915887" cy="2681824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g367adb22378_0_87"/>
          <p:cNvSpPr txBox="1"/>
          <p:nvPr/>
        </p:nvSpPr>
        <p:spPr>
          <a:xfrm>
            <a:off x="9515900" y="3009488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A86E8"/>
                </a:solidFill>
              </a:rPr>
              <a:t>2025 </a:t>
            </a:r>
            <a:r>
              <a:rPr i="1" lang="en-GB" sz="1100">
                <a:solidFill>
                  <a:srgbClr val="4A86E8"/>
                </a:solidFill>
              </a:rPr>
              <a:t>JINST</a:t>
            </a:r>
            <a:r>
              <a:rPr lang="en-GB" sz="1100">
                <a:solidFill>
                  <a:srgbClr val="4A86E8"/>
                </a:solidFill>
              </a:rPr>
              <a:t> </a:t>
            </a:r>
            <a:r>
              <a:rPr b="1" lang="en-GB" sz="1100">
                <a:solidFill>
                  <a:srgbClr val="4A86E8"/>
                </a:solidFill>
              </a:rPr>
              <a:t>20</a:t>
            </a:r>
            <a:r>
              <a:rPr lang="en-GB" sz="1100">
                <a:solidFill>
                  <a:srgbClr val="4A86E8"/>
                </a:solidFill>
              </a:rPr>
              <a:t> P04021</a:t>
            </a:r>
            <a:endParaRPr sz="1100">
              <a:solidFill>
                <a:srgbClr val="4A86E8"/>
              </a:solidFill>
            </a:endParaRPr>
          </a:p>
        </p:txBody>
      </p:sp>
      <p:sp>
        <p:nvSpPr>
          <p:cNvPr id="558" name="Google Shape;558;g367adb22378_0_87"/>
          <p:cNvSpPr txBox="1"/>
          <p:nvPr/>
        </p:nvSpPr>
        <p:spPr>
          <a:xfrm>
            <a:off x="9312250" y="1036350"/>
            <a:ext cx="2916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highlight>
                  <a:srgbClr val="FFFF00"/>
                </a:highlight>
              </a:rPr>
              <a:t>R. Radogna</a:t>
            </a:r>
            <a:r>
              <a:rPr lang="en-GB">
                <a:solidFill>
                  <a:schemeClr val="dk1"/>
                </a:solidFill>
                <a:highlight>
                  <a:srgbClr val="FFFF00"/>
                </a:highlight>
              </a:rPr>
              <a:t>: Muon POG Selection and Identification Coordinator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pic>
        <p:nvPicPr>
          <p:cNvPr id="559" name="Google Shape;559;g367adb22378_0_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16525" y="4464200"/>
            <a:ext cx="5528013" cy="219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367adb22378_0_87"/>
          <p:cNvSpPr txBox="1"/>
          <p:nvPr/>
        </p:nvSpPr>
        <p:spPr>
          <a:xfrm>
            <a:off x="9731400" y="5529350"/>
            <a:ext cx="2137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>
                <a:solidFill>
                  <a:srgbClr val="0563C1"/>
                </a:solidFill>
                <a:latin typeface="Avenir"/>
                <a:ea typeface="Avenir"/>
                <a:cs typeface="Avenir"/>
                <a:sym typeface="Avenir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Run3 Trigger Performance, link to arxive</a:t>
            </a:r>
            <a:endParaRPr sz="16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1" name="Google Shape;561;g367adb22378_0_87"/>
          <p:cNvSpPr txBox="1"/>
          <p:nvPr/>
        </p:nvSpPr>
        <p:spPr>
          <a:xfrm>
            <a:off x="754563" y="5106025"/>
            <a:ext cx="30000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•"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Trigger performance:  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•"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Tracking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•"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B-Physics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365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venir"/>
              <a:buChar char="•"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B-tagging 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g367adb22378_0_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32890" y="1"/>
            <a:ext cx="980086" cy="982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8" name="Google Shape;568;g367adb22378_0_115"/>
          <p:cNvCxnSpPr/>
          <p:nvPr/>
        </p:nvCxnSpPr>
        <p:spPr>
          <a:xfrm>
            <a:off x="0" y="1066027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69" name="Google Shape;569;g367adb22378_0_115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g367adb22378_0_115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1" name="Google Shape;571;g367adb22378_0_115"/>
          <p:cNvSpPr txBox="1"/>
          <p:nvPr>
            <p:ph type="title"/>
          </p:nvPr>
        </p:nvSpPr>
        <p:spPr>
          <a:xfrm>
            <a:off x="-2" y="-2595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Outreach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72" name="Google Shape;572;g367adb22378_0_115" title="WhatsApp-Image-2025-04-09-at-12.08.23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00" y="1752649"/>
            <a:ext cx="4967999" cy="27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g367adb22378_0_115"/>
          <p:cNvSpPr txBox="1"/>
          <p:nvPr/>
        </p:nvSpPr>
        <p:spPr>
          <a:xfrm>
            <a:off x="54500" y="4629000"/>
            <a:ext cx="48471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CMS Masterclass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8 schools, 50 students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74" name="Google Shape;574;g367adb22378_0_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9450" y="1783600"/>
            <a:ext cx="3685908" cy="2764401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g367adb22378_0_115"/>
          <p:cNvSpPr txBox="1"/>
          <p:nvPr/>
        </p:nvSpPr>
        <p:spPr>
          <a:xfrm>
            <a:off x="5174025" y="4749800"/>
            <a:ext cx="48471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Art and science across Italy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~10 </a:t>
            </a: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schools, 300 students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76" name="Google Shape;576;g367adb22378_0_115" title="Schermata 2025-06-17 alle 17.19.38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5350" y="1783601"/>
            <a:ext cx="3214076" cy="326081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g367adb22378_0_115"/>
          <p:cNvSpPr txBox="1"/>
          <p:nvPr/>
        </p:nvSpPr>
        <p:spPr>
          <a:xfrm>
            <a:off x="8815350" y="4893050"/>
            <a:ext cx="35739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European </a:t>
            </a: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Researchers</a:t>
            </a: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Night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tector | CMS Experiment" id="582" name="Google Shape;582;g36922297325_0_315"/>
          <p:cNvPicPr preferRelativeResize="0"/>
          <p:nvPr/>
        </p:nvPicPr>
        <p:blipFill rotWithShape="1">
          <a:blip r:embed="rId3">
            <a:alphaModFix amt="48000"/>
          </a:blip>
          <a:srcRect b="0" l="0" r="0" t="0"/>
          <a:stretch/>
        </p:blipFill>
        <p:spPr>
          <a:xfrm>
            <a:off x="-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g36922297325_0_315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g36922297325_0_315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5" name="Google Shape;585;g36922297325_0_315"/>
          <p:cNvSpPr txBox="1"/>
          <p:nvPr>
            <p:ph type="title"/>
          </p:nvPr>
        </p:nvSpPr>
        <p:spPr>
          <a:xfrm>
            <a:off x="189850" y="629875"/>
            <a:ext cx="10515600" cy="28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b="1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367adb22378_0_5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731604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g36922297325_0_2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87576" y="83576"/>
            <a:ext cx="937826" cy="940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2" name="Google Shape;592;g36922297325_0_263"/>
          <p:cNvCxnSpPr/>
          <p:nvPr/>
        </p:nvCxnSpPr>
        <p:spPr>
          <a:xfrm>
            <a:off x="0" y="1017802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3" name="Google Shape;593;g36922297325_0_263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g36922297325_0_263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6922297325_0_104"/>
          <p:cNvSpPr txBox="1"/>
          <p:nvPr>
            <p:ph type="title"/>
          </p:nvPr>
        </p:nvSpPr>
        <p:spPr>
          <a:xfrm>
            <a:off x="838200" y="-128822"/>
            <a:ext cx="10820400" cy="99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CMS-Bari TK: Technicians and non staff people</a:t>
            </a:r>
            <a:endParaRPr/>
          </a:p>
        </p:txBody>
      </p:sp>
      <p:pic>
        <p:nvPicPr>
          <p:cNvPr descr="Pasquale.tiff" id="600" name="Google Shape;600;g36922297325_0_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701" y="952500"/>
            <a:ext cx="1869394" cy="24805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bino.jpeg" id="601" name="Google Shape;601;g36922297325_0_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2399" y="952500"/>
            <a:ext cx="1882999" cy="2504389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36922297325_0_104"/>
          <p:cNvSpPr txBox="1"/>
          <p:nvPr/>
        </p:nvSpPr>
        <p:spPr>
          <a:xfrm>
            <a:off x="0" y="4425025"/>
            <a:ext cx="75522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Pasquale Cariola</a:t>
            </a:r>
            <a:r>
              <a:rPr lang="en-GB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GB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assembly, bonding (just retired)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Vito Porcelli </a:t>
            </a:r>
            <a:r>
              <a:rPr lang="en-GB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assembly (Fellowship)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Sabino Martiradonna </a:t>
            </a:r>
            <a:r>
              <a:rPr lang="en-GB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assembly,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bonding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Maurizio Mongelli </a:t>
            </a:r>
            <a:r>
              <a:rPr lang="en-GB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CAD design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Giuliano Sala </a:t>
            </a:r>
            <a:r>
              <a:rPr lang="en-GB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assembly, bonding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Donato Troiano </a:t>
            </a:r>
            <a:r>
              <a:rPr lang="en-GB" sz="2400">
                <a:solidFill>
                  <a:srgbClr val="FF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metrology, Module Test </a:t>
            </a:r>
            <a:r>
              <a:rPr lang="en-GB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(Post-doc)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g36922297325_0_104"/>
          <p:cNvSpPr txBox="1"/>
          <p:nvPr/>
        </p:nvSpPr>
        <p:spPr>
          <a:xfrm>
            <a:off x="395628" y="3498666"/>
            <a:ext cx="20385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Pasquale*</a:t>
            </a:r>
            <a:endParaRPr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g36922297325_0_104"/>
          <p:cNvSpPr txBox="1"/>
          <p:nvPr/>
        </p:nvSpPr>
        <p:spPr>
          <a:xfrm>
            <a:off x="2692399" y="3498666"/>
            <a:ext cx="20385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Sabino</a:t>
            </a:r>
            <a:endParaRPr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g36922297325_0_104"/>
          <p:cNvSpPr txBox="1"/>
          <p:nvPr/>
        </p:nvSpPr>
        <p:spPr>
          <a:xfrm>
            <a:off x="4851400" y="3498666"/>
            <a:ext cx="20385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0000"/>
                </a:solidFill>
              </a:rPr>
              <a:t>Giuliano</a:t>
            </a:r>
            <a:endParaRPr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G-20161104-WA0000.jpeg" id="606" name="Google Shape;606;g36922297325_0_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52325" y="836700"/>
            <a:ext cx="3648000" cy="273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g36922297325_0_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2325" y="3839400"/>
            <a:ext cx="3647992" cy="27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g36922297325_0_104"/>
          <p:cNvPicPr preferRelativeResize="0"/>
          <p:nvPr/>
        </p:nvPicPr>
        <p:blipFill rotWithShape="1">
          <a:blip r:embed="rId7">
            <a:alphaModFix/>
          </a:blip>
          <a:srcRect b="38098" l="22713" r="11527" t="10535"/>
          <a:stretch/>
        </p:blipFill>
        <p:spPr>
          <a:xfrm>
            <a:off x="4717125" y="980063"/>
            <a:ext cx="2307076" cy="2402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367adb22378_0_5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90726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2acdce253c7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87576" y="83576"/>
            <a:ext cx="937826" cy="940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g2acdce253c7_0_2"/>
          <p:cNvCxnSpPr/>
          <p:nvPr/>
        </p:nvCxnSpPr>
        <p:spPr>
          <a:xfrm>
            <a:off x="0" y="1017802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8" name="Google Shape;128;g2acdce253c7_0_2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2acdce253c7_0_2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130" name="Google Shape;130;g2acdce253c7_0_2"/>
          <p:cNvSpPr txBox="1"/>
          <p:nvPr>
            <p:ph type="title"/>
          </p:nvPr>
        </p:nvSpPr>
        <p:spPr>
          <a:xfrm>
            <a:off x="-2" y="-516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CMS  Bari - The group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1" name="Google Shape;131;g2acdce253c7_0_2"/>
          <p:cNvSpPr txBox="1"/>
          <p:nvPr/>
        </p:nvSpPr>
        <p:spPr>
          <a:xfrm>
            <a:off x="0" y="5765575"/>
            <a:ext cx="66450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~40 people for a total of ~25 FTE </a:t>
            </a:r>
            <a:endParaRPr sz="2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(45% staff, 30% PhD, 13% technologist, 13% postdoc)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g2acdce253c7_0_2" title="CMSGroup-pic.jpg"/>
          <p:cNvPicPr preferRelativeResize="0"/>
          <p:nvPr/>
        </p:nvPicPr>
        <p:blipFill rotWithShape="1">
          <a:blip r:embed="rId4">
            <a:alphaModFix/>
          </a:blip>
          <a:srcRect b="21089" l="8395" r="7059" t="34209"/>
          <a:stretch/>
        </p:blipFill>
        <p:spPr>
          <a:xfrm>
            <a:off x="1" y="1048500"/>
            <a:ext cx="12192000" cy="483878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2acdce253c7_0_2"/>
          <p:cNvSpPr txBox="1"/>
          <p:nvPr/>
        </p:nvSpPr>
        <p:spPr>
          <a:xfrm>
            <a:off x="8372900" y="5911975"/>
            <a:ext cx="66450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CMS since 1995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36866f5481d_0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87576" y="83576"/>
            <a:ext cx="937826" cy="940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g36866f5481d_0_38"/>
          <p:cNvCxnSpPr/>
          <p:nvPr/>
        </p:nvCxnSpPr>
        <p:spPr>
          <a:xfrm>
            <a:off x="0" y="1017802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1" name="Google Shape;141;g36866f5481d_0_38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36866f5481d_0_38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143" name="Google Shape;143;g36866f5481d_0_38"/>
          <p:cNvSpPr txBox="1"/>
          <p:nvPr>
            <p:ph type="title"/>
          </p:nvPr>
        </p:nvSpPr>
        <p:spPr>
          <a:xfrm>
            <a:off x="-2" y="-516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CMS Bari group: PhD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4" name="Google Shape;144;g36866f5481d_0_38"/>
          <p:cNvSpPr txBox="1"/>
          <p:nvPr/>
        </p:nvSpPr>
        <p:spPr>
          <a:xfrm>
            <a:off x="2024425" y="6116900"/>
            <a:ext cx="23085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Lisa Generoso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5" name="Google Shape;145;g36866f5481d_0_38"/>
          <p:cNvSpPr txBox="1"/>
          <p:nvPr/>
        </p:nvSpPr>
        <p:spPr>
          <a:xfrm>
            <a:off x="5849700" y="3328175"/>
            <a:ext cx="23085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Felice Nenna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6" name="Google Shape;146;g36866f5481d_0_38"/>
          <p:cNvSpPr txBox="1"/>
          <p:nvPr/>
        </p:nvSpPr>
        <p:spPr>
          <a:xfrm>
            <a:off x="3146900" y="3283688"/>
            <a:ext cx="2355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Marco Buonsante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7" name="Google Shape;147;g36866f5481d_0_38"/>
          <p:cNvSpPr txBox="1"/>
          <p:nvPr/>
        </p:nvSpPr>
        <p:spPr>
          <a:xfrm>
            <a:off x="279800" y="3289400"/>
            <a:ext cx="2355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Muhammad Ali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8" name="Google Shape;148;g36866f5481d_0_38"/>
          <p:cNvSpPr txBox="1"/>
          <p:nvPr/>
        </p:nvSpPr>
        <p:spPr>
          <a:xfrm>
            <a:off x="8410788" y="5828963"/>
            <a:ext cx="23085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Donato Troiano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9" name="Google Shape;149;g36866f5481d_0_38"/>
          <p:cNvSpPr txBox="1"/>
          <p:nvPr/>
        </p:nvSpPr>
        <p:spPr>
          <a:xfrm>
            <a:off x="4827900" y="5981138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Umit Sözbilir 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0" name="Google Shape;150;g36866f5481d_0_38"/>
          <p:cNvPicPr preferRelativeResize="0"/>
          <p:nvPr/>
        </p:nvPicPr>
        <p:blipFill rotWithShape="1">
          <a:blip r:embed="rId4">
            <a:alphaModFix/>
          </a:blip>
          <a:srcRect b="-2270" l="43785" r="0" t="0"/>
          <a:stretch/>
        </p:blipFill>
        <p:spPr>
          <a:xfrm>
            <a:off x="519350" y="1310801"/>
            <a:ext cx="1808113" cy="197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6866f5481d_0_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573" y="1252675"/>
            <a:ext cx="1978577" cy="197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6866f5481d_0_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9700" y="1252675"/>
            <a:ext cx="2638125" cy="197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36866f5481d_0_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28200" y="1252675"/>
            <a:ext cx="1978575" cy="197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36866f5481d_0_38"/>
          <p:cNvPicPr preferRelativeResize="0"/>
          <p:nvPr/>
        </p:nvPicPr>
        <p:blipFill rotWithShape="1">
          <a:blip r:embed="rId8">
            <a:alphaModFix/>
          </a:blip>
          <a:srcRect b="0" l="15567" r="7633" t="-3401"/>
          <a:stretch/>
        </p:blipFill>
        <p:spPr>
          <a:xfrm>
            <a:off x="1947450" y="3979363"/>
            <a:ext cx="2596450" cy="19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6866f5481d_0_38"/>
          <p:cNvPicPr preferRelativeResize="0"/>
          <p:nvPr/>
        </p:nvPicPr>
        <p:blipFill rotWithShape="1">
          <a:blip r:embed="rId9">
            <a:alphaModFix/>
          </a:blip>
          <a:srcRect b="41869" l="31905" r="31713" t="14098"/>
          <a:stretch/>
        </p:blipFill>
        <p:spPr>
          <a:xfrm>
            <a:off x="5439825" y="3904777"/>
            <a:ext cx="1836500" cy="213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6866f5481d_0_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7825" y="3871775"/>
            <a:ext cx="1978575" cy="197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6866f5481d_0_38"/>
          <p:cNvSpPr txBox="1"/>
          <p:nvPr/>
        </p:nvSpPr>
        <p:spPr>
          <a:xfrm>
            <a:off x="8919375" y="3231275"/>
            <a:ext cx="23085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Nicola Ferrara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8" name="Google Shape;158;g36866f5481d_0_38"/>
          <p:cNvSpPr txBox="1"/>
          <p:nvPr/>
        </p:nvSpPr>
        <p:spPr>
          <a:xfrm>
            <a:off x="923925" y="3650313"/>
            <a:ext cx="75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GEM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9" name="Google Shape;159;g36866f5481d_0_38"/>
          <p:cNvSpPr txBox="1"/>
          <p:nvPr/>
        </p:nvSpPr>
        <p:spPr>
          <a:xfrm>
            <a:off x="3988938" y="3614263"/>
            <a:ext cx="75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GEM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0" name="Google Shape;160;g36866f5481d_0_38"/>
          <p:cNvSpPr txBox="1"/>
          <p:nvPr/>
        </p:nvSpPr>
        <p:spPr>
          <a:xfrm>
            <a:off x="7827900" y="3368975"/>
            <a:ext cx="75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GEM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1" name="Google Shape;161;g36866f5481d_0_38"/>
          <p:cNvSpPr txBox="1"/>
          <p:nvPr/>
        </p:nvSpPr>
        <p:spPr>
          <a:xfrm>
            <a:off x="3872663" y="6196588"/>
            <a:ext cx="75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GEM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2" name="Google Shape;162;g36866f5481d_0_38"/>
          <p:cNvSpPr txBox="1"/>
          <p:nvPr/>
        </p:nvSpPr>
        <p:spPr>
          <a:xfrm>
            <a:off x="10910788" y="3246438"/>
            <a:ext cx="75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RPC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3" name="Google Shape;163;g36866f5481d_0_38"/>
          <p:cNvSpPr txBox="1"/>
          <p:nvPr/>
        </p:nvSpPr>
        <p:spPr>
          <a:xfrm>
            <a:off x="5963678" y="6206625"/>
            <a:ext cx="93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Analysis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4" name="Google Shape;164;g36866f5481d_0_38"/>
          <p:cNvSpPr txBox="1"/>
          <p:nvPr/>
        </p:nvSpPr>
        <p:spPr>
          <a:xfrm>
            <a:off x="8322908" y="61742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GEM but migrating to Tracker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36866f5481d_0_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87576" y="83576"/>
            <a:ext cx="937826" cy="940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g36866f5481d_0_61"/>
          <p:cNvCxnSpPr/>
          <p:nvPr/>
        </p:nvCxnSpPr>
        <p:spPr>
          <a:xfrm>
            <a:off x="0" y="1017802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2" name="Google Shape;172;g36866f5481d_0_61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36866f5481d_0_61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174" name="Google Shape;174;g36866f5481d_0_61"/>
          <p:cNvSpPr txBox="1"/>
          <p:nvPr>
            <p:ph type="title"/>
          </p:nvPr>
        </p:nvSpPr>
        <p:spPr>
          <a:xfrm>
            <a:off x="-2" y="-516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CMS Bari group: Post Doc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5" name="Google Shape;175;g36866f5481d_0_61"/>
          <p:cNvSpPr txBox="1"/>
          <p:nvPr/>
        </p:nvSpPr>
        <p:spPr>
          <a:xfrm>
            <a:off x="0" y="6159475"/>
            <a:ext cx="37113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Antonello Pellecchia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6" name="Google Shape;176;g36866f5481d_0_61"/>
          <p:cNvSpPr txBox="1"/>
          <p:nvPr/>
        </p:nvSpPr>
        <p:spPr>
          <a:xfrm>
            <a:off x="9604525" y="6137125"/>
            <a:ext cx="18960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Angela Zaza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7" name="Google Shape;177;g36866f5481d_0_61"/>
          <p:cNvSpPr txBox="1"/>
          <p:nvPr/>
        </p:nvSpPr>
        <p:spPr>
          <a:xfrm>
            <a:off x="6175263" y="3205800"/>
            <a:ext cx="3458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Vincenzo Mastrapasqua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8" name="Google Shape;178;g36866f5481d_0_61"/>
          <p:cNvSpPr txBox="1"/>
          <p:nvPr/>
        </p:nvSpPr>
        <p:spPr>
          <a:xfrm>
            <a:off x="3346675" y="6112825"/>
            <a:ext cx="239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Anna Stamerra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9" name="Google Shape;179;g36866f5481d_0_61"/>
          <p:cNvSpPr txBox="1"/>
          <p:nvPr/>
        </p:nvSpPr>
        <p:spPr>
          <a:xfrm>
            <a:off x="144450" y="3130791"/>
            <a:ext cx="23991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Walaa Elmetenawee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0" name="Google Shape;180;g36866f5481d_0_61"/>
          <p:cNvSpPr txBox="1"/>
          <p:nvPr/>
        </p:nvSpPr>
        <p:spPr>
          <a:xfrm>
            <a:off x="9343550" y="3284813"/>
            <a:ext cx="23991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Ilirjan Margjeka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1" name="Google Shape;181;g36866f5481d_0_61"/>
          <p:cNvSpPr txBox="1"/>
          <p:nvPr/>
        </p:nvSpPr>
        <p:spPr>
          <a:xfrm>
            <a:off x="6258050" y="6112817"/>
            <a:ext cx="23991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Dayron Ramos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2" name="Google Shape;182;g36866f5481d_0_61"/>
          <p:cNvSpPr txBox="1"/>
          <p:nvPr/>
        </p:nvSpPr>
        <p:spPr>
          <a:xfrm>
            <a:off x="3150075" y="3272663"/>
            <a:ext cx="21816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Magdy Louka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3" name="Google Shape;183;g36866f5481d_0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6913" y="3955791"/>
            <a:ext cx="2304975" cy="2203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36866f5481d_0_61"/>
          <p:cNvPicPr preferRelativeResize="0"/>
          <p:nvPr/>
        </p:nvPicPr>
        <p:blipFill rotWithShape="1">
          <a:blip r:embed="rId5">
            <a:alphaModFix/>
          </a:blip>
          <a:srcRect b="0" l="0" r="13956" t="9387"/>
          <a:stretch/>
        </p:blipFill>
        <p:spPr>
          <a:xfrm>
            <a:off x="3268612" y="1023801"/>
            <a:ext cx="2181601" cy="2297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36866f5481d_0_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03300" y="3955791"/>
            <a:ext cx="2203683" cy="220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36866f5481d_0_61"/>
          <p:cNvPicPr preferRelativeResize="0"/>
          <p:nvPr/>
        </p:nvPicPr>
        <p:blipFill rotWithShape="1">
          <a:blip r:embed="rId7">
            <a:alphaModFix/>
          </a:blip>
          <a:srcRect b="0" l="0" r="16177" t="18666"/>
          <a:stretch/>
        </p:blipFill>
        <p:spPr>
          <a:xfrm>
            <a:off x="6572013" y="3857975"/>
            <a:ext cx="1771175" cy="22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6866f5481d_0_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3803391"/>
            <a:ext cx="2203684" cy="2203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36866f5481d_0_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05300" y="1043287"/>
            <a:ext cx="2203674" cy="220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6866f5481d_0_61"/>
          <p:cNvPicPr preferRelativeResize="0"/>
          <p:nvPr/>
        </p:nvPicPr>
        <p:blipFill rotWithShape="1">
          <a:blip r:embed="rId10">
            <a:alphaModFix/>
          </a:blip>
          <a:srcRect b="0" l="0" r="7287" t="7578"/>
          <a:stretch/>
        </p:blipFill>
        <p:spPr>
          <a:xfrm>
            <a:off x="234525" y="1060500"/>
            <a:ext cx="1554602" cy="21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6866f5481d_0_61"/>
          <p:cNvPicPr preferRelativeResize="0"/>
          <p:nvPr/>
        </p:nvPicPr>
        <p:blipFill rotWithShape="1">
          <a:blip r:embed="rId11">
            <a:alphaModFix/>
          </a:blip>
          <a:srcRect b="34063" l="21525" r="14808" t="14411"/>
          <a:stretch/>
        </p:blipFill>
        <p:spPr>
          <a:xfrm>
            <a:off x="9452300" y="1023800"/>
            <a:ext cx="2181600" cy="235405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36866f5481d_0_61"/>
          <p:cNvSpPr txBox="1"/>
          <p:nvPr/>
        </p:nvSpPr>
        <p:spPr>
          <a:xfrm>
            <a:off x="4878888" y="6144938"/>
            <a:ext cx="75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GEM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2" name="Google Shape;192;g36866f5481d_0_61"/>
          <p:cNvSpPr txBox="1"/>
          <p:nvPr/>
        </p:nvSpPr>
        <p:spPr>
          <a:xfrm>
            <a:off x="2144488" y="6221138"/>
            <a:ext cx="75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GEM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3" name="Google Shape;193;g36866f5481d_0_61"/>
          <p:cNvSpPr txBox="1"/>
          <p:nvPr/>
        </p:nvSpPr>
        <p:spPr>
          <a:xfrm>
            <a:off x="10952288" y="6144938"/>
            <a:ext cx="75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GEM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4" name="Google Shape;194;g36866f5481d_0_61"/>
          <p:cNvSpPr txBox="1"/>
          <p:nvPr/>
        </p:nvSpPr>
        <p:spPr>
          <a:xfrm>
            <a:off x="7823138" y="6216138"/>
            <a:ext cx="757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RPC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5" name="Google Shape;195;g36866f5481d_0_61"/>
          <p:cNvSpPr txBox="1"/>
          <p:nvPr/>
        </p:nvSpPr>
        <p:spPr>
          <a:xfrm>
            <a:off x="11343250" y="3342128"/>
            <a:ext cx="757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Tracker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6" name="Google Shape;196;g36866f5481d_0_61"/>
          <p:cNvSpPr txBox="1"/>
          <p:nvPr/>
        </p:nvSpPr>
        <p:spPr>
          <a:xfrm>
            <a:off x="6867525" y="3394050"/>
            <a:ext cx="1069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Analysis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7" name="Google Shape;197;g36866f5481d_0_61"/>
          <p:cNvSpPr txBox="1"/>
          <p:nvPr/>
        </p:nvSpPr>
        <p:spPr>
          <a:xfrm>
            <a:off x="4675975" y="3342113"/>
            <a:ext cx="1069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Analysis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8" name="Google Shape;198;g36866f5481d_0_61"/>
          <p:cNvSpPr txBox="1"/>
          <p:nvPr/>
        </p:nvSpPr>
        <p:spPr>
          <a:xfrm>
            <a:off x="719337" y="3418313"/>
            <a:ext cx="1069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Analysis</a:t>
            </a:r>
            <a:endParaRPr b="1" sz="1300">
              <a:solidFill>
                <a:schemeClr val="accen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36866f5481d_0_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87576" y="83576"/>
            <a:ext cx="937826" cy="940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g36866f5481d_0_86"/>
          <p:cNvCxnSpPr/>
          <p:nvPr/>
        </p:nvCxnSpPr>
        <p:spPr>
          <a:xfrm>
            <a:off x="0" y="1017802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6" name="Google Shape;206;g36866f5481d_0_86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36866f5481d_0_86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600">
                <a:solidFill>
                  <a:schemeClr val="lt1"/>
                </a:solidFill>
              </a:rPr>
              <a:t>‹#›</a:t>
            </a:fld>
            <a:endParaRPr sz="1600">
              <a:solidFill>
                <a:schemeClr val="lt1"/>
              </a:solidFill>
            </a:endParaRPr>
          </a:p>
        </p:txBody>
      </p:sp>
      <p:sp>
        <p:nvSpPr>
          <p:cNvPr id="208" name="Google Shape;208;g36866f5481d_0_86"/>
          <p:cNvSpPr txBox="1"/>
          <p:nvPr>
            <p:ph type="title"/>
          </p:nvPr>
        </p:nvSpPr>
        <p:spPr>
          <a:xfrm>
            <a:off x="-2" y="-516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CMS Bari group 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09" name="Google Shape;209;g36866f5481d_0_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376" y="1274075"/>
            <a:ext cx="2244124" cy="22441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36866f5481d_0_86"/>
          <p:cNvSpPr txBox="1"/>
          <p:nvPr/>
        </p:nvSpPr>
        <p:spPr>
          <a:xfrm>
            <a:off x="152400" y="3441163"/>
            <a:ext cx="23991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Lucia Silvestris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1" name="Google Shape;211;g36866f5481d_0_86"/>
          <p:cNvSpPr txBox="1"/>
          <p:nvPr/>
        </p:nvSpPr>
        <p:spPr>
          <a:xfrm>
            <a:off x="2673988" y="3486650"/>
            <a:ext cx="2399100" cy="14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Gabriella Pugliese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2" name="Google Shape;212;g36866f5481d_0_86"/>
          <p:cNvSpPr txBox="1"/>
          <p:nvPr/>
        </p:nvSpPr>
        <p:spPr>
          <a:xfrm>
            <a:off x="4896450" y="3486650"/>
            <a:ext cx="239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Anna Colaleo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3" name="Google Shape;213;g36866f5481d_0_86"/>
          <p:cNvSpPr txBox="1"/>
          <p:nvPr/>
        </p:nvSpPr>
        <p:spPr>
          <a:xfrm>
            <a:off x="6958750" y="3552775"/>
            <a:ext cx="2399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Salvatore My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4" name="Google Shape;214;g36866f5481d_0_86"/>
          <p:cNvSpPr txBox="1"/>
          <p:nvPr/>
        </p:nvSpPr>
        <p:spPr>
          <a:xfrm>
            <a:off x="9492850" y="3486650"/>
            <a:ext cx="23991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Donato Creanza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5" name="Google Shape;215;g36866f5481d_0_86"/>
          <p:cNvSpPr txBox="1"/>
          <p:nvPr/>
        </p:nvSpPr>
        <p:spPr>
          <a:xfrm>
            <a:off x="307375" y="6093850"/>
            <a:ext cx="2399100" cy="14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Marcello Abbrescia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6" name="Google Shape;216;g36866f5481d_0_86"/>
          <p:cNvSpPr txBox="1"/>
          <p:nvPr/>
        </p:nvSpPr>
        <p:spPr>
          <a:xfrm>
            <a:off x="2843863" y="6024763"/>
            <a:ext cx="23991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Nicola De Filippis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7" name="Google Shape;217;g36866f5481d_0_86"/>
          <p:cNvSpPr txBox="1"/>
          <p:nvPr/>
        </p:nvSpPr>
        <p:spPr>
          <a:xfrm>
            <a:off x="9792900" y="6136825"/>
            <a:ext cx="2399100" cy="14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Giorgio Maggi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8" name="Google Shape;218;g36866f5481d_0_86"/>
          <p:cNvSpPr txBox="1"/>
          <p:nvPr/>
        </p:nvSpPr>
        <p:spPr>
          <a:xfrm>
            <a:off x="5535288" y="6014075"/>
            <a:ext cx="2399100" cy="14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Francesco Cafagna 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9" name="Google Shape;219;g36866f5481d_0_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19100" y="1158050"/>
            <a:ext cx="1725025" cy="2307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lvatore.jpeg" id="220" name="Google Shape;220;g36866f5481d_0_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36400" y="1165765"/>
            <a:ext cx="1725025" cy="230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36866f5481d_0_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2500" y="1138400"/>
            <a:ext cx="1845723" cy="230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6866f5481d_0_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19487" y="1240037"/>
            <a:ext cx="1794849" cy="224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6866f5481d_0_8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87500" y="4040288"/>
            <a:ext cx="2025675" cy="20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6866f5481d_0_8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13753" y="4207153"/>
            <a:ext cx="1976154" cy="177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36866f5481d_0_8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6425" y="3961725"/>
            <a:ext cx="2175100" cy="21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36866f5481d_0_8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10475" y="4040302"/>
            <a:ext cx="1725025" cy="215628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36866f5481d_0_86"/>
          <p:cNvSpPr txBox="1"/>
          <p:nvPr/>
        </p:nvSpPr>
        <p:spPr>
          <a:xfrm>
            <a:off x="7781900" y="6196575"/>
            <a:ext cx="2399100" cy="14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Giuseppe Iaselli </a:t>
            </a:r>
            <a:endParaRPr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36866f5481d_0_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87576" y="83576"/>
            <a:ext cx="937826" cy="940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g36866f5481d_0_114"/>
          <p:cNvCxnSpPr/>
          <p:nvPr/>
        </p:nvCxnSpPr>
        <p:spPr>
          <a:xfrm>
            <a:off x="0" y="1017802"/>
            <a:ext cx="12192000" cy="0"/>
          </a:xfrm>
          <a:prstGeom prst="straightConnector1">
            <a:avLst/>
          </a:prstGeom>
          <a:noFill/>
          <a:ln cap="flat" cmpd="sng" w="5715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5" name="Google Shape;235;g36866f5481d_0_114"/>
          <p:cNvSpPr/>
          <p:nvPr/>
        </p:nvSpPr>
        <p:spPr>
          <a:xfrm>
            <a:off x="-2" y="6647936"/>
            <a:ext cx="12192000" cy="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36866f5481d_0_114"/>
          <p:cNvSpPr txBox="1"/>
          <p:nvPr>
            <p:ph idx="12" type="sldNum"/>
          </p:nvPr>
        </p:nvSpPr>
        <p:spPr>
          <a:xfrm>
            <a:off x="9357852" y="655857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GB" sz="1700">
                <a:solidFill>
                  <a:schemeClr val="lt1"/>
                </a:solidFill>
              </a:rPr>
              <a:t>‹#›</a:t>
            </a:fld>
            <a:endParaRPr sz="1700">
              <a:solidFill>
                <a:schemeClr val="lt1"/>
              </a:solidFill>
            </a:endParaRPr>
          </a:p>
        </p:txBody>
      </p:sp>
      <p:sp>
        <p:nvSpPr>
          <p:cNvPr id="237" name="Google Shape;237;g36866f5481d_0_114"/>
          <p:cNvSpPr txBox="1"/>
          <p:nvPr>
            <p:ph type="title"/>
          </p:nvPr>
        </p:nvSpPr>
        <p:spPr>
          <a:xfrm>
            <a:off x="-2" y="-516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>
                <a:latin typeface="Avenir"/>
                <a:ea typeface="Avenir"/>
                <a:cs typeface="Avenir"/>
                <a:sym typeface="Avenir"/>
              </a:rPr>
              <a:t>CMS Bari group</a:t>
            </a:r>
            <a:endParaRPr b="1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8" name="Google Shape;238;g36866f5481d_0_114"/>
          <p:cNvSpPr txBox="1"/>
          <p:nvPr/>
        </p:nvSpPr>
        <p:spPr>
          <a:xfrm>
            <a:off x="4734838" y="3307638"/>
            <a:ext cx="2399100" cy="5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Piet Verwilligen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9" name="Google Shape;239;g36866f5481d_0_114"/>
          <p:cNvSpPr txBox="1"/>
          <p:nvPr/>
        </p:nvSpPr>
        <p:spPr>
          <a:xfrm>
            <a:off x="7197275" y="3327550"/>
            <a:ext cx="16968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Luigi Longo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0" name="Google Shape;240;g36866f5481d_0_114"/>
          <p:cNvSpPr txBox="1"/>
          <p:nvPr/>
        </p:nvSpPr>
        <p:spPr>
          <a:xfrm>
            <a:off x="9720200" y="3236550"/>
            <a:ext cx="21783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Raffaella Radogna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1" name="Google Shape;241;g36866f5481d_0_114"/>
          <p:cNvSpPr txBox="1"/>
          <p:nvPr/>
        </p:nvSpPr>
        <p:spPr>
          <a:xfrm>
            <a:off x="31900" y="6020250"/>
            <a:ext cx="230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Rosamaria Venditti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2" name="Google Shape;242;g36866f5481d_0_114"/>
          <p:cNvSpPr txBox="1"/>
          <p:nvPr/>
        </p:nvSpPr>
        <p:spPr>
          <a:xfrm>
            <a:off x="2503175" y="5982500"/>
            <a:ext cx="23991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Federica Simone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3" name="Google Shape;243;g36866f5481d_0_114"/>
          <p:cNvSpPr txBox="1"/>
          <p:nvPr/>
        </p:nvSpPr>
        <p:spPr>
          <a:xfrm>
            <a:off x="2286625" y="3348388"/>
            <a:ext cx="2399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Pompili Alexis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4" name="Google Shape;244;g36866f5481d_0_114"/>
          <p:cNvSpPr txBox="1"/>
          <p:nvPr/>
        </p:nvSpPr>
        <p:spPr>
          <a:xfrm>
            <a:off x="108100" y="3303400"/>
            <a:ext cx="2015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Marcello Maggi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5" name="Google Shape;245;g36866f5481d_0_114"/>
          <p:cNvSpPr txBox="1"/>
          <p:nvPr/>
        </p:nvSpPr>
        <p:spPr>
          <a:xfrm>
            <a:off x="5008125" y="6078150"/>
            <a:ext cx="23991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Luigi Fiore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6" name="Google Shape;246;g36866f5481d_0_114"/>
          <p:cNvSpPr txBox="1"/>
          <p:nvPr/>
        </p:nvSpPr>
        <p:spPr>
          <a:xfrm>
            <a:off x="7565050" y="6055350"/>
            <a:ext cx="23991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Salvatore Nuzzo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47" name="Google Shape;247;g36866f5481d_0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1075" y="1187500"/>
            <a:ext cx="2178299" cy="217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36866f5481d_0_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0800" y="1187500"/>
            <a:ext cx="2178300" cy="21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36866f5481d_0_114"/>
          <p:cNvPicPr preferRelativeResize="0"/>
          <p:nvPr/>
        </p:nvPicPr>
        <p:blipFill rotWithShape="1">
          <a:blip r:embed="rId6">
            <a:alphaModFix/>
          </a:blip>
          <a:srcRect b="3044" l="16261" r="0" t="0"/>
          <a:stretch/>
        </p:blipFill>
        <p:spPr>
          <a:xfrm>
            <a:off x="9547875" y="1321175"/>
            <a:ext cx="2399099" cy="185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36866f5481d_0_114"/>
          <p:cNvPicPr preferRelativeResize="0"/>
          <p:nvPr/>
        </p:nvPicPr>
        <p:blipFill rotWithShape="1">
          <a:blip r:embed="rId7">
            <a:alphaModFix/>
          </a:blip>
          <a:srcRect b="0" l="8183" r="15759" t="3707"/>
          <a:stretch/>
        </p:blipFill>
        <p:spPr>
          <a:xfrm>
            <a:off x="6934700" y="1274086"/>
            <a:ext cx="2439700" cy="20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36866f5481d_0_114"/>
          <p:cNvPicPr preferRelativeResize="0"/>
          <p:nvPr/>
        </p:nvPicPr>
        <p:blipFill rotWithShape="1">
          <a:blip r:embed="rId8">
            <a:alphaModFix/>
          </a:blip>
          <a:srcRect b="1429" l="8084" r="34618" t="0"/>
          <a:stretch/>
        </p:blipFill>
        <p:spPr>
          <a:xfrm>
            <a:off x="26800" y="1223900"/>
            <a:ext cx="2178300" cy="210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36866f5481d_0_1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50850" y="4074550"/>
            <a:ext cx="1907950" cy="19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36866f5481d_0_114"/>
          <p:cNvPicPr preferRelativeResize="0"/>
          <p:nvPr/>
        </p:nvPicPr>
        <p:blipFill rotWithShape="1">
          <a:blip r:embed="rId10">
            <a:alphaModFix/>
          </a:blip>
          <a:srcRect b="5760" l="0" r="0" t="5760"/>
          <a:stretch/>
        </p:blipFill>
        <p:spPr>
          <a:xfrm>
            <a:off x="5096650" y="3832050"/>
            <a:ext cx="1957573" cy="230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36866f5481d_0_114"/>
          <p:cNvPicPr preferRelativeResize="0"/>
          <p:nvPr/>
        </p:nvPicPr>
        <p:blipFill rotWithShape="1">
          <a:blip r:embed="rId11">
            <a:alphaModFix/>
          </a:blip>
          <a:srcRect b="2338" l="9789" r="22788" t="-2699"/>
          <a:stretch/>
        </p:blipFill>
        <p:spPr>
          <a:xfrm>
            <a:off x="7148500" y="3801800"/>
            <a:ext cx="2743200" cy="228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36866f5481d_0_1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985975" y="3895400"/>
            <a:ext cx="2178300" cy="21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36866f5481d_0_114"/>
          <p:cNvSpPr txBox="1"/>
          <p:nvPr/>
        </p:nvSpPr>
        <p:spPr>
          <a:xfrm>
            <a:off x="10007150" y="6128750"/>
            <a:ext cx="23991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Mauro de Palma</a:t>
            </a:r>
            <a:endParaRPr sz="17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57" name="Google Shape;257;g36866f5481d_0_1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8100" y="3997975"/>
            <a:ext cx="2015700" cy="2061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2023-12-14T15:40:37Z</dcterms:created>
  <dc:creator>ROSAMARIA VENDITTI</dc:creator>
</cp:coreProperties>
</file>