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4026" r:id="rId2"/>
    <p:sldMasterId id="2147484029" r:id="rId3"/>
    <p:sldMasterId id="2147484051" r:id="rId4"/>
    <p:sldMasterId id="2147484063" r:id="rId5"/>
  </p:sldMasterIdLst>
  <p:notesMasterIdLst>
    <p:notesMasterId r:id="rId15"/>
  </p:notesMasterIdLst>
  <p:sldIdLst>
    <p:sldId id="407" r:id="rId6"/>
    <p:sldId id="2767" r:id="rId7"/>
    <p:sldId id="954" r:id="rId8"/>
    <p:sldId id="957" r:id="rId9"/>
    <p:sldId id="2840" r:id="rId10"/>
    <p:sldId id="2841" r:id="rId11"/>
    <p:sldId id="2842" r:id="rId12"/>
    <p:sldId id="2831" r:id="rId13"/>
    <p:sldId id="2832" r:id="rId14"/>
  </p:sldIdLst>
  <p:sldSz cx="9144000" cy="6858000" type="screen4x3"/>
  <p:notesSz cx="6865938" cy="95408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EE9EBFDC-819E-4BF6-B05B-BF2ABCEF0C2B}">
          <p14:sldIdLst>
            <p14:sldId id="407"/>
            <p14:sldId id="2767"/>
          </p14:sldIdLst>
        </p14:section>
        <p14:section name="Sezione senza titolo" id="{60BD07C7-E7D1-4CE2-A2B1-DA96BC42517F}">
          <p14:sldIdLst>
            <p14:sldId id="954"/>
            <p14:sldId id="957"/>
            <p14:sldId id="2840"/>
            <p14:sldId id="2841"/>
            <p14:sldId id="2842"/>
            <p14:sldId id="2831"/>
            <p14:sldId id="28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8542"/>
    <a:srgbClr val="604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3" autoAdjust="0"/>
    <p:restoredTop sz="86448" autoAdjust="0"/>
  </p:normalViewPr>
  <p:slideViewPr>
    <p:cSldViewPr>
      <p:cViewPr>
        <p:scale>
          <a:sx n="92" d="100"/>
          <a:sy n="92" d="100"/>
        </p:scale>
        <p:origin x="252"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1"/>
            <a:ext cx="2975239" cy="478701"/>
          </a:xfrm>
          <a:prstGeom prst="rect">
            <a:avLst/>
          </a:prstGeom>
        </p:spPr>
        <p:txBody>
          <a:bodyPr vert="horz" lIns="92328" tIns="46165" rIns="92328" bIns="46165" rtlCol="0"/>
          <a:lstStyle>
            <a:lvl1pPr algn="l">
              <a:defRPr sz="1200"/>
            </a:lvl1pPr>
          </a:lstStyle>
          <a:p>
            <a:endParaRPr lang="it-IT"/>
          </a:p>
        </p:txBody>
      </p:sp>
      <p:sp>
        <p:nvSpPr>
          <p:cNvPr id="3" name="Segnaposto data 2"/>
          <p:cNvSpPr>
            <a:spLocks noGrp="1"/>
          </p:cNvSpPr>
          <p:nvPr>
            <p:ph type="dt" idx="1"/>
          </p:nvPr>
        </p:nvSpPr>
        <p:spPr>
          <a:xfrm>
            <a:off x="3889112" y="1"/>
            <a:ext cx="2975239" cy="478701"/>
          </a:xfrm>
          <a:prstGeom prst="rect">
            <a:avLst/>
          </a:prstGeom>
        </p:spPr>
        <p:txBody>
          <a:bodyPr vert="horz" lIns="92328" tIns="46165" rIns="92328" bIns="46165" rtlCol="0"/>
          <a:lstStyle>
            <a:lvl1pPr algn="r">
              <a:defRPr sz="1200"/>
            </a:lvl1pPr>
          </a:lstStyle>
          <a:p>
            <a:fld id="{5027822C-C79C-BB46-8F35-61F0FD812996}" type="datetimeFigureOut">
              <a:rPr lang="it-IT" smtClean="0"/>
              <a:pPr/>
              <a:t>05/06/2025</a:t>
            </a:fld>
            <a:endParaRPr lang="it-IT"/>
          </a:p>
        </p:txBody>
      </p:sp>
      <p:sp>
        <p:nvSpPr>
          <p:cNvPr id="4" name="Segnaposto immagine diapositiva 3"/>
          <p:cNvSpPr>
            <a:spLocks noGrp="1" noRot="1" noChangeAspect="1"/>
          </p:cNvSpPr>
          <p:nvPr>
            <p:ph type="sldImg" idx="2"/>
          </p:nvPr>
        </p:nvSpPr>
        <p:spPr>
          <a:xfrm>
            <a:off x="1285875" y="1193800"/>
            <a:ext cx="4294188" cy="3219450"/>
          </a:xfrm>
          <a:prstGeom prst="rect">
            <a:avLst/>
          </a:prstGeom>
          <a:noFill/>
          <a:ln w="12700">
            <a:solidFill>
              <a:prstClr val="black"/>
            </a:solidFill>
          </a:ln>
        </p:spPr>
        <p:txBody>
          <a:bodyPr vert="horz" lIns="92328" tIns="46165" rIns="92328" bIns="46165" rtlCol="0" anchor="ctr"/>
          <a:lstStyle/>
          <a:p>
            <a:endParaRPr lang="it-IT"/>
          </a:p>
        </p:txBody>
      </p:sp>
      <p:sp>
        <p:nvSpPr>
          <p:cNvPr id="5" name="Segnaposto note 4"/>
          <p:cNvSpPr>
            <a:spLocks noGrp="1"/>
          </p:cNvSpPr>
          <p:nvPr>
            <p:ph type="body" sz="quarter" idx="3"/>
          </p:nvPr>
        </p:nvSpPr>
        <p:spPr>
          <a:xfrm>
            <a:off x="686595" y="4591547"/>
            <a:ext cx="5492750" cy="3756720"/>
          </a:xfrm>
          <a:prstGeom prst="rect">
            <a:avLst/>
          </a:prstGeom>
        </p:spPr>
        <p:txBody>
          <a:bodyPr vert="horz" lIns="92328" tIns="46165" rIns="92328" bIns="46165"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2" y="9062179"/>
            <a:ext cx="2975239" cy="478700"/>
          </a:xfrm>
          <a:prstGeom prst="rect">
            <a:avLst/>
          </a:prstGeom>
        </p:spPr>
        <p:txBody>
          <a:bodyPr vert="horz" lIns="92328" tIns="46165" rIns="92328" bIns="46165" rtlCol="0" anchor="b"/>
          <a:lstStyle>
            <a:lvl1pPr algn="l">
              <a:defRPr sz="1200"/>
            </a:lvl1pPr>
          </a:lstStyle>
          <a:p>
            <a:endParaRPr lang="it-IT"/>
          </a:p>
        </p:txBody>
      </p:sp>
      <p:sp>
        <p:nvSpPr>
          <p:cNvPr id="7" name="Segnaposto numero diapositiva 6"/>
          <p:cNvSpPr>
            <a:spLocks noGrp="1"/>
          </p:cNvSpPr>
          <p:nvPr>
            <p:ph type="sldNum" sz="quarter" idx="5"/>
          </p:nvPr>
        </p:nvSpPr>
        <p:spPr>
          <a:xfrm>
            <a:off x="3889112" y="9062179"/>
            <a:ext cx="2975239" cy="478700"/>
          </a:xfrm>
          <a:prstGeom prst="rect">
            <a:avLst/>
          </a:prstGeom>
        </p:spPr>
        <p:txBody>
          <a:bodyPr vert="horz" lIns="92328" tIns="46165" rIns="92328" bIns="46165" rtlCol="0" anchor="b"/>
          <a:lstStyle>
            <a:lvl1pPr algn="r">
              <a:defRPr sz="1200"/>
            </a:lvl1pPr>
          </a:lstStyle>
          <a:p>
            <a:fld id="{8906DA9B-D457-7045-BE26-94C68F2C65E0}" type="slidenum">
              <a:rPr lang="it-IT" smtClean="0"/>
              <a:pPr/>
              <a:t>‹N›</a:t>
            </a:fld>
            <a:endParaRPr lang="it-IT"/>
          </a:p>
        </p:txBody>
      </p:sp>
    </p:spTree>
    <p:extLst>
      <p:ext uri="{BB962C8B-B14F-4D97-AF65-F5344CB8AC3E}">
        <p14:creationId xmlns:p14="http://schemas.microsoft.com/office/powerpoint/2010/main" val="160013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906DA9B-D457-7045-BE26-94C68F2C65E0}" type="slidenum">
              <a:rPr lang="it-IT" smtClean="0"/>
              <a:pPr/>
              <a:t>1</a:t>
            </a:fld>
            <a:endParaRPr lang="it-IT"/>
          </a:p>
        </p:txBody>
      </p:sp>
    </p:spTree>
    <p:extLst>
      <p:ext uri="{BB962C8B-B14F-4D97-AF65-F5344CB8AC3E}">
        <p14:creationId xmlns:p14="http://schemas.microsoft.com/office/powerpoint/2010/main" val="3248708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06DA9B-D457-7045-BE26-94C68F2C65E0}"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059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 seguito dei risultati della fase sperimentale dell’anno scorso alcuni aspetti sono confermati, per altri verranno introdotte delle azioni correttive </a:t>
            </a:r>
          </a:p>
        </p:txBody>
      </p:sp>
      <p:sp>
        <p:nvSpPr>
          <p:cNvPr id="4" name="Segnaposto numero diapositiva 3"/>
          <p:cNvSpPr>
            <a:spLocks noGrp="1"/>
          </p:cNvSpPr>
          <p:nvPr>
            <p:ph type="sldNum" sz="quarter" idx="10"/>
          </p:nvPr>
        </p:nvSpPr>
        <p:spPr/>
        <p:txBody>
          <a:bodyPr/>
          <a:lstStyle/>
          <a:p>
            <a:fld id="{8906DA9B-D457-7045-BE26-94C68F2C65E0}" type="slidenum">
              <a:rPr lang="it-IT" smtClean="0"/>
              <a:pPr/>
              <a:t>3</a:t>
            </a:fld>
            <a:endParaRPr lang="it-IT"/>
          </a:p>
        </p:txBody>
      </p:sp>
    </p:spTree>
    <p:extLst>
      <p:ext uri="{BB962C8B-B14F-4D97-AF65-F5344CB8AC3E}">
        <p14:creationId xmlns:p14="http://schemas.microsoft.com/office/powerpoint/2010/main" val="1213464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 seguito dei risultati della fase sperimentale dell’anno scorso alcuni aspetti sono confermati, per altri verranno introdotte delle azioni correttive </a:t>
            </a:r>
          </a:p>
        </p:txBody>
      </p:sp>
      <p:sp>
        <p:nvSpPr>
          <p:cNvPr id="4" name="Segnaposto numero diapositiva 3"/>
          <p:cNvSpPr>
            <a:spLocks noGrp="1"/>
          </p:cNvSpPr>
          <p:nvPr>
            <p:ph type="sldNum" sz="quarter" idx="10"/>
          </p:nvPr>
        </p:nvSpPr>
        <p:spPr/>
        <p:txBody>
          <a:bodyPr/>
          <a:lstStyle/>
          <a:p>
            <a:fld id="{8906DA9B-D457-7045-BE26-94C68F2C65E0}" type="slidenum">
              <a:rPr lang="it-IT" smtClean="0"/>
              <a:pPr/>
              <a:t>4</a:t>
            </a:fld>
            <a:endParaRPr lang="it-IT"/>
          </a:p>
        </p:txBody>
      </p:sp>
    </p:spTree>
    <p:extLst>
      <p:ext uri="{BB962C8B-B14F-4D97-AF65-F5344CB8AC3E}">
        <p14:creationId xmlns:p14="http://schemas.microsoft.com/office/powerpoint/2010/main" val="3872473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BAA6D-EB83-F094-5536-97E7290B617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9045308-72B5-71D0-785A-D0E1FCED2A3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91D8360-E8D5-CF09-E73F-A882D10A0F9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B0D217A-03A8-9E1E-EF6B-8D2E7D55D4EE}"/>
              </a:ext>
            </a:extLst>
          </p:cNvPr>
          <p:cNvSpPr>
            <a:spLocks noGrp="1"/>
          </p:cNvSpPr>
          <p:nvPr>
            <p:ph type="sldNum" sz="quarter" idx="10"/>
          </p:nvPr>
        </p:nvSpPr>
        <p:spPr/>
        <p:txBody>
          <a:bodyPr/>
          <a:lstStyle/>
          <a:p>
            <a:fld id="{8906DA9B-D457-7045-BE26-94C68F2C65E0}" type="slidenum">
              <a:rPr lang="it-IT" smtClean="0"/>
              <a:pPr/>
              <a:t>5</a:t>
            </a:fld>
            <a:endParaRPr lang="it-IT"/>
          </a:p>
        </p:txBody>
      </p:sp>
    </p:spTree>
    <p:extLst>
      <p:ext uri="{BB962C8B-B14F-4D97-AF65-F5344CB8AC3E}">
        <p14:creationId xmlns:p14="http://schemas.microsoft.com/office/powerpoint/2010/main" val="2134135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8F5F5F-AACC-5C38-7100-C83224D2134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E45BF5A-7657-9E9D-F354-8A06B27EB56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B2E1AD2-4FE9-D7C6-A97A-C8353DFCE78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D8910DCC-4F56-E65C-C006-E8A2EB89AE62}"/>
              </a:ext>
            </a:extLst>
          </p:cNvPr>
          <p:cNvSpPr>
            <a:spLocks noGrp="1"/>
          </p:cNvSpPr>
          <p:nvPr>
            <p:ph type="sldNum" sz="quarter" idx="10"/>
          </p:nvPr>
        </p:nvSpPr>
        <p:spPr/>
        <p:txBody>
          <a:bodyPr/>
          <a:lstStyle/>
          <a:p>
            <a:fld id="{8906DA9B-D457-7045-BE26-94C68F2C65E0}" type="slidenum">
              <a:rPr lang="it-IT" smtClean="0"/>
              <a:pPr/>
              <a:t>6</a:t>
            </a:fld>
            <a:endParaRPr lang="it-IT"/>
          </a:p>
        </p:txBody>
      </p:sp>
    </p:spTree>
    <p:extLst>
      <p:ext uri="{BB962C8B-B14F-4D97-AF65-F5344CB8AC3E}">
        <p14:creationId xmlns:p14="http://schemas.microsoft.com/office/powerpoint/2010/main" val="352716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1C002-CC2B-890A-BFB3-6C6757E541F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79732A2-E0CD-60CC-817F-19A0C867C8B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815CBB2-DECF-AF25-0D5F-0E56F587EA71}"/>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69E55C8-B135-7FA0-5B45-E63E5CCC555A}"/>
              </a:ext>
            </a:extLst>
          </p:cNvPr>
          <p:cNvSpPr>
            <a:spLocks noGrp="1"/>
          </p:cNvSpPr>
          <p:nvPr>
            <p:ph type="sldNum" sz="quarter" idx="10"/>
          </p:nvPr>
        </p:nvSpPr>
        <p:spPr/>
        <p:txBody>
          <a:bodyPr/>
          <a:lstStyle/>
          <a:p>
            <a:fld id="{8906DA9B-D457-7045-BE26-94C68F2C65E0}" type="slidenum">
              <a:rPr lang="it-IT" smtClean="0"/>
              <a:pPr/>
              <a:t>7</a:t>
            </a:fld>
            <a:endParaRPr lang="it-IT"/>
          </a:p>
        </p:txBody>
      </p:sp>
    </p:spTree>
    <p:extLst>
      <p:ext uri="{BB962C8B-B14F-4D97-AF65-F5344CB8AC3E}">
        <p14:creationId xmlns:p14="http://schemas.microsoft.com/office/powerpoint/2010/main" val="2730114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906DA9B-D457-7045-BE26-94C68F2C65E0}" type="slidenum">
              <a:rPr lang="it-IT" smtClean="0"/>
              <a:pPr/>
              <a:t>8</a:t>
            </a:fld>
            <a:endParaRPr lang="it-IT"/>
          </a:p>
        </p:txBody>
      </p:sp>
    </p:spTree>
    <p:extLst>
      <p:ext uri="{BB962C8B-B14F-4D97-AF65-F5344CB8AC3E}">
        <p14:creationId xmlns:p14="http://schemas.microsoft.com/office/powerpoint/2010/main" val="2183634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8906DA9B-D457-7045-BE26-94C68F2C65E0}" type="slidenum">
              <a:rPr lang="it-IT" smtClean="0"/>
              <a:pPr/>
              <a:t>9</a:t>
            </a:fld>
            <a:endParaRPr lang="it-IT"/>
          </a:p>
        </p:txBody>
      </p:sp>
    </p:spTree>
    <p:extLst>
      <p:ext uri="{BB962C8B-B14F-4D97-AF65-F5344CB8AC3E}">
        <p14:creationId xmlns:p14="http://schemas.microsoft.com/office/powerpoint/2010/main" val="226370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r>
              <a:rPr lang="it-IT"/>
              <a:t>06/06/2025</a:t>
            </a:r>
            <a:endParaRPr lang="it-IT" dirty="0"/>
          </a:p>
        </p:txBody>
      </p:sp>
      <p:sp>
        <p:nvSpPr>
          <p:cNvPr id="8" name="Segnaposto piè di pagina 7"/>
          <p:cNvSpPr>
            <a:spLocks noGrp="1"/>
          </p:cNvSpPr>
          <p:nvPr>
            <p:ph type="ftr" sz="quarter" idx="11"/>
          </p:nvPr>
        </p:nvSpPr>
        <p:spPr>
          <a:xfrm>
            <a:off x="1691680" y="6165304"/>
            <a:ext cx="6152592" cy="311696"/>
          </a:xfrm>
        </p:spPr>
        <p:txBody>
          <a:bodyPr/>
          <a:lstStyle/>
          <a:p>
            <a:r>
              <a:rPr lang="it-IT"/>
              <a:t>CdS - Milano</a:t>
            </a:r>
            <a:endParaRPr lang="it-IT" dirty="0"/>
          </a:p>
        </p:txBody>
      </p:sp>
      <p:sp>
        <p:nvSpPr>
          <p:cNvPr id="11" name="Segnaposto numero diapositiva 10"/>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06/06/2025</a:t>
            </a:r>
          </a:p>
        </p:txBody>
      </p:sp>
      <p:sp>
        <p:nvSpPr>
          <p:cNvPr id="5" name="Segnaposto piè di pagina 4"/>
          <p:cNvSpPr>
            <a:spLocks noGrp="1"/>
          </p:cNvSpPr>
          <p:nvPr>
            <p:ph type="ftr" sz="quarter" idx="11"/>
          </p:nvPr>
        </p:nvSpPr>
        <p:spPr>
          <a:xfrm>
            <a:off x="1619672" y="6165304"/>
            <a:ext cx="6192688" cy="329252"/>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06/06/2025</a:t>
            </a:r>
          </a:p>
        </p:txBody>
      </p:sp>
      <p:sp>
        <p:nvSpPr>
          <p:cNvPr id="5" name="Segnaposto piè di pagina 4"/>
          <p:cNvSpPr>
            <a:spLocks noGrp="1"/>
          </p:cNvSpPr>
          <p:nvPr>
            <p:ph type="ftr" sz="quarter" idx="11"/>
          </p:nvPr>
        </p:nvSpPr>
        <p:spPr>
          <a:xfrm>
            <a:off x="1547664"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Slide Number Placeholder 5"/>
          <p:cNvSpPr txBox="1">
            <a:spLocks/>
          </p:cNvSpPr>
          <p:nvPr userDrawn="1"/>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9" name="Straight Connector 8"/>
          <p:cNvCxnSpPr/>
          <p:nvPr userDrawn="1"/>
        </p:nvCxnSpPr>
        <p:spPr>
          <a:xfrm>
            <a:off x="171600" y="381000"/>
            <a:ext cx="8820000" cy="0"/>
          </a:xfrm>
          <a:prstGeom prst="line">
            <a:avLst/>
          </a:prstGeom>
          <a:ln w="25400">
            <a:solidFill>
              <a:srgbClr val="6633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553200"/>
            <a:ext cx="8820000" cy="0"/>
          </a:xfrm>
          <a:prstGeom prst="line">
            <a:avLst/>
          </a:prstGeom>
          <a:ln w="25400">
            <a:solidFill>
              <a:srgbClr val="6633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txBox="1">
            <a:spLocks/>
          </p:cNvSpPr>
          <p:nvPr userDrawn="1"/>
        </p:nvSpPr>
        <p:spPr>
          <a:xfrm>
            <a:off x="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tint val="75000"/>
                  </a:prstClr>
                </a:solidFill>
                <a:effectLst/>
                <a:uLnTx/>
                <a:uFillTx/>
                <a:latin typeface="Calibri"/>
                <a:ea typeface="+mn-ea"/>
                <a:cs typeface="+mn-cs"/>
              </a:rPr>
              <a:t>CdS</a:t>
            </a: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 </a:t>
            </a:r>
            <a:r>
              <a:rPr kumimoji="0" lang="en-US" sz="1200" b="0" i="0" u="none" strike="noStrike" kern="1200" cap="none" spc="0" normalizeH="0" baseline="0" noProof="0" dirty="0" err="1">
                <a:ln>
                  <a:noFill/>
                </a:ln>
                <a:solidFill>
                  <a:prstClr val="black">
                    <a:tint val="75000"/>
                  </a:prstClr>
                </a:solidFill>
                <a:effectLst/>
                <a:uLnTx/>
                <a:uFillTx/>
                <a:latin typeface="Calibri"/>
                <a:ea typeface="+mn-ea"/>
                <a:cs typeface="+mn-cs"/>
              </a:rPr>
              <a:t>Luglio</a:t>
            </a: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 2019</a:t>
            </a:r>
          </a:p>
        </p:txBody>
      </p:sp>
    </p:spTree>
    <p:extLst>
      <p:ext uri="{BB962C8B-B14F-4D97-AF65-F5344CB8AC3E}">
        <p14:creationId xmlns:p14="http://schemas.microsoft.com/office/powerpoint/2010/main" val="3692283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2" name="Line 3"/>
          <p:cNvSpPr>
            <a:spLocks noChangeShapeType="1"/>
          </p:cNvSpPr>
          <p:nvPr userDrawn="1"/>
        </p:nvSpPr>
        <p:spPr bwMode="auto">
          <a:xfrm>
            <a:off x="147638" y="428625"/>
            <a:ext cx="8853487" cy="1588"/>
          </a:xfrm>
          <a:prstGeom prst="line">
            <a:avLst/>
          </a:prstGeom>
          <a:noFill/>
          <a:ln w="6480">
            <a:gradFill flip="none" rotWithShape="1">
              <a:gsLst>
                <a:gs pos="0">
                  <a:schemeClr val="accent6">
                    <a:lumMod val="60000"/>
                    <a:lumOff val="40000"/>
                  </a:schemeClr>
                </a:gs>
                <a:gs pos="80000">
                  <a:schemeClr val="accent6">
                    <a:lumMod val="60000"/>
                    <a:lumOff val="40000"/>
                    <a:alpha val="50000"/>
                  </a:schemeClr>
                </a:gs>
                <a:gs pos="100000">
                  <a:schemeClr val="bg1"/>
                </a:gs>
              </a:gsLst>
              <a:lin ang="0" scaled="1"/>
              <a:tileRect/>
            </a:grad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600" b="0" i="0" u="none" strike="noStrike" kern="1200" cap="none" spc="0" normalizeH="0" baseline="0" noProof="0">
              <a:ln>
                <a:noFill/>
              </a:ln>
              <a:solidFill>
                <a:prstClr val="black"/>
              </a:solidFill>
              <a:effectLst/>
              <a:uLnTx/>
              <a:uFillTx/>
              <a:latin typeface="Century Schoolbook" pitchFamily="18" charset="0"/>
              <a:ea typeface="+mn-ea"/>
              <a:cs typeface="+mn-cs"/>
            </a:endParaRPr>
          </a:p>
        </p:txBody>
      </p:sp>
      <p:sp>
        <p:nvSpPr>
          <p:cNvPr id="3" name="Text Box 2"/>
          <p:cNvSpPr txBox="1">
            <a:spLocks noChangeArrowheads="1"/>
          </p:cNvSpPr>
          <p:nvPr userDrawn="1"/>
        </p:nvSpPr>
        <p:spPr bwMode="auto">
          <a:xfrm>
            <a:off x="7929563" y="6478588"/>
            <a:ext cx="1171575" cy="309562"/>
          </a:xfrm>
          <a:prstGeom prst="rect">
            <a:avLst/>
          </a:prstGeom>
          <a:noFill/>
          <a:ln w="9525">
            <a:noFill/>
            <a:round/>
            <a:headEnd/>
            <a:tailEnd/>
          </a:ln>
        </p:spPr>
        <p:txBody>
          <a:bodyPr wrap="none" lIns="90000" tIns="46800" rIns="90000" bIns="46800">
            <a:spAutoFit/>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Calibri"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Luca </a:t>
            </a:r>
            <a:r>
              <a:rPr kumimoji="0" lang="en-GB" sz="1400" b="0" i="0" u="none" strike="noStrike" kern="1200" cap="none" spc="0" normalizeH="0" baseline="0" noProof="0" err="1">
                <a:ln>
                  <a:noFill/>
                </a:ln>
                <a:solidFill>
                  <a:prstClr val="white">
                    <a:lumMod val="65000"/>
                  </a:prstClr>
                </a:solidFill>
                <a:effectLst/>
                <a:uLnTx/>
                <a:uFillTx/>
                <a:latin typeface="Century Schoolbook" pitchFamily="18" charset="0"/>
                <a:ea typeface="+mn-ea"/>
                <a:cs typeface="+mn-cs"/>
              </a:rPr>
              <a:t>Gironi</a:t>
            </a:r>
            <a:endPar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endParaRPr>
          </a:p>
        </p:txBody>
      </p:sp>
      <p:sp>
        <p:nvSpPr>
          <p:cNvPr id="4" name="Text Box 13"/>
          <p:cNvSpPr txBox="1">
            <a:spLocks noChangeArrowheads="1"/>
          </p:cNvSpPr>
          <p:nvPr userDrawn="1"/>
        </p:nvSpPr>
        <p:spPr bwMode="auto">
          <a:xfrm>
            <a:off x="71438" y="6478588"/>
            <a:ext cx="2247900" cy="309562"/>
          </a:xfrm>
          <a:prstGeom prst="rect">
            <a:avLst/>
          </a:prstGeom>
          <a:noFill/>
          <a:ln w="9525">
            <a:noFill/>
            <a:round/>
            <a:headEnd/>
            <a:tailEnd/>
          </a:ln>
        </p:spPr>
        <p:txBody>
          <a:bodyPr wrap="none" lIns="90000" tIns="46800" rIns="90000" bIns="46800">
            <a:spAutoFit/>
          </a:bodyPr>
          <a:lstStyle/>
          <a:p>
            <a:pPr marL="0" marR="0" lvl="0" indent="0" algn="l" defTabSz="914400" rtl="0" eaLnBrk="1" fontAlgn="auto" latinLnBrk="0" hangingPunct="1">
              <a:lnSpc>
                <a:spcPct val="100000"/>
              </a:lnSpc>
              <a:spcBef>
                <a:spcPts val="0"/>
              </a:spcBef>
              <a:spcAft>
                <a:spcPts val="0"/>
              </a:spcAft>
              <a:buClr>
                <a:srgbClr val="000000"/>
              </a:buClr>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Roma </a:t>
            </a: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 30 </a:t>
            </a:r>
            <a:r>
              <a:rPr kumimoji="0" lang="en-GB" sz="1400" b="0" i="0" u="none" strike="noStrike" kern="1200" cap="none" spc="0" normalizeH="0" baseline="0" noProof="0" err="1">
                <a:ln>
                  <a:noFill/>
                </a:ln>
                <a:solidFill>
                  <a:prstClr val="white">
                    <a:lumMod val="65000"/>
                  </a:prstClr>
                </a:solidFill>
                <a:effectLst/>
                <a:uLnTx/>
                <a:uFillTx/>
                <a:latin typeface="Century Schoolbook" pitchFamily="18" charset="0"/>
                <a:ea typeface="+mn-ea"/>
                <a:cs typeface="+mn-cs"/>
              </a:rPr>
              <a:t>Gennaio</a:t>
            </a: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 2012</a:t>
            </a:r>
          </a:p>
        </p:txBody>
      </p:sp>
    </p:spTree>
    <p:extLst>
      <p:ext uri="{BB962C8B-B14F-4D97-AF65-F5344CB8AC3E}">
        <p14:creationId xmlns:p14="http://schemas.microsoft.com/office/powerpoint/2010/main" val="2589923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8" name="Segnaposto piè di pagina 7"/>
          <p:cNvSpPr>
            <a:spLocks noGrp="1"/>
          </p:cNvSpPr>
          <p:nvPr>
            <p:ph type="ftr" sz="quarter" idx="11"/>
          </p:nvPr>
        </p:nvSpPr>
        <p:spPr>
          <a:xfrm>
            <a:off x="1691680" y="6165304"/>
            <a:ext cx="6152592"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11" name="Segnaposto numero diapositiva 10"/>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727642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19616" y="6144368"/>
            <a:ext cx="1168008" cy="3326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5" name="Segnaposto piè di pagina 4"/>
          <p:cNvSpPr>
            <a:spLocks noGrp="1"/>
          </p:cNvSpPr>
          <p:nvPr>
            <p:ph type="ftr" sz="quarter" idx="11"/>
          </p:nvPr>
        </p:nvSpPr>
        <p:spPr>
          <a:xfrm>
            <a:off x="1475656" y="6165304"/>
            <a:ext cx="6048672" cy="2822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6" name="Segnaposto numero diapositiva 5"/>
          <p:cNvSpPr>
            <a:spLocks noGrp="1"/>
          </p:cNvSpPr>
          <p:nvPr>
            <p:ph type="sldNum" sz="quarter" idx="12"/>
          </p:nvPr>
        </p:nvSpPr>
        <p:spPr>
          <a:xfrm>
            <a:off x="7740352" y="6135840"/>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646065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249961" y="279253"/>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5" y="6165304"/>
            <a:ext cx="1169749"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5" name="Segnaposto piè di pagina 4"/>
          <p:cNvSpPr>
            <a:spLocks noGrp="1"/>
          </p:cNvSpPr>
          <p:nvPr>
            <p:ph type="ftr" sz="quarter" idx="11"/>
          </p:nvPr>
        </p:nvSpPr>
        <p:spPr>
          <a:xfrm>
            <a:off x="1710447" y="6164376"/>
            <a:ext cx="619268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numero diapositiva 5"/>
          <p:cNvSpPr>
            <a:spLocks noGrp="1"/>
          </p:cNvSpPr>
          <p:nvPr>
            <p:ph type="sldNum" sz="quarter" idx="12"/>
          </p:nvPr>
        </p:nvSpPr>
        <p:spPr>
          <a:xfrm>
            <a:off x="8113975" y="6126435"/>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681442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107504" y="6091292"/>
            <a:ext cx="1152128" cy="38570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6" name="Segnaposto piè di pagina 5"/>
          <p:cNvSpPr>
            <a:spLocks noGrp="1"/>
          </p:cNvSpPr>
          <p:nvPr>
            <p:ph type="ftr" sz="quarter" idx="11"/>
          </p:nvPr>
        </p:nvSpPr>
        <p:spPr>
          <a:xfrm>
            <a:off x="1457940" y="6122848"/>
            <a:ext cx="5976664"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7" name="Segnaposto numero diapositiva 6"/>
          <p:cNvSpPr>
            <a:spLocks noGrp="1"/>
          </p:cNvSpPr>
          <p:nvPr>
            <p:ph type="sldNum" sz="quarter" idx="12"/>
          </p:nvPr>
        </p:nvSpPr>
        <p:spPr>
          <a:xfrm>
            <a:off x="7740352" y="6096558"/>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871837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0" y="6080760"/>
            <a:ext cx="1155712" cy="30056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8" name="Segnaposto piè di pagina 7"/>
          <p:cNvSpPr>
            <a:spLocks noGrp="1"/>
          </p:cNvSpPr>
          <p:nvPr>
            <p:ph type="ftr" sz="quarter" idx="11"/>
          </p:nvPr>
        </p:nvSpPr>
        <p:spPr>
          <a:xfrm>
            <a:off x="1403648" y="6081608"/>
            <a:ext cx="6120680"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9" name="Segnaposto numero diapositiva 8"/>
          <p:cNvSpPr>
            <a:spLocks noGrp="1"/>
          </p:cNvSpPr>
          <p:nvPr>
            <p:ph type="sldNum" sz="quarter" idx="12"/>
          </p:nvPr>
        </p:nvSpPr>
        <p:spPr>
          <a:xfrm>
            <a:off x="7772264" y="6043932"/>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3965701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344" y="6066702"/>
            <a:ext cx="115212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4" name="Segnaposto piè di pagina 3"/>
          <p:cNvSpPr>
            <a:spLocks noGrp="1"/>
          </p:cNvSpPr>
          <p:nvPr>
            <p:ph type="ftr" sz="quarter" idx="11"/>
          </p:nvPr>
        </p:nvSpPr>
        <p:spPr>
          <a:xfrm>
            <a:off x="1403648" y="6066702"/>
            <a:ext cx="576064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5" name="Segnaposto numero diapositiva 4"/>
          <p:cNvSpPr>
            <a:spLocks noGrp="1"/>
          </p:cNvSpPr>
          <p:nvPr>
            <p:ph type="sldNum" sz="quarter" idx="12"/>
          </p:nvPr>
        </p:nvSpPr>
        <p:spPr>
          <a:xfrm>
            <a:off x="7668344" y="6066701"/>
            <a:ext cx="457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82693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08112" cy="311696"/>
          </a:xfrm>
        </p:spPr>
        <p:txBody>
          <a:bodyPr/>
          <a:lstStyle/>
          <a:p>
            <a:r>
              <a:rPr lang="it-IT"/>
              <a:t>06/06/2025</a:t>
            </a:r>
          </a:p>
        </p:txBody>
      </p:sp>
      <p:sp>
        <p:nvSpPr>
          <p:cNvPr id="5" name="Segnaposto piè di pagina 4"/>
          <p:cNvSpPr>
            <a:spLocks noGrp="1"/>
          </p:cNvSpPr>
          <p:nvPr>
            <p:ph type="ftr" sz="quarter" idx="11"/>
          </p:nvPr>
        </p:nvSpPr>
        <p:spPr>
          <a:xfrm>
            <a:off x="1619672" y="6165304"/>
            <a:ext cx="6408712" cy="311696"/>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Segnaposto data 1"/>
          <p:cNvSpPr>
            <a:spLocks noGrp="1"/>
          </p:cNvSpPr>
          <p:nvPr>
            <p:ph type="dt" sz="half" idx="10"/>
          </p:nvPr>
        </p:nvSpPr>
        <p:spPr>
          <a:xfrm>
            <a:off x="539552" y="6165304"/>
            <a:ext cx="1198192"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3" name="Segnaposto piè di pagina 2"/>
          <p:cNvSpPr>
            <a:spLocks noGrp="1"/>
          </p:cNvSpPr>
          <p:nvPr>
            <p:ph type="ftr" sz="quarter" idx="11"/>
          </p:nvPr>
        </p:nvSpPr>
        <p:spPr>
          <a:xfrm>
            <a:off x="1997056" y="6165304"/>
            <a:ext cx="583264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4" name="Segnaposto numero diapositiva 3"/>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601122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0" y="6009456"/>
            <a:ext cx="1296144"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6" name="Segnaposto piè di pagina 5"/>
          <p:cNvSpPr>
            <a:spLocks noGrp="1"/>
          </p:cNvSpPr>
          <p:nvPr>
            <p:ph type="ftr" sz="quarter" idx="11"/>
          </p:nvPr>
        </p:nvSpPr>
        <p:spPr>
          <a:xfrm>
            <a:off x="1789026" y="6027960"/>
            <a:ext cx="5447270" cy="29319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7" name="Segnaposto numero diapositiva 6"/>
          <p:cNvSpPr>
            <a:spLocks noGrp="1"/>
          </p:cNvSpPr>
          <p:nvPr>
            <p:ph type="sldNum" sz="quarter" idx="12"/>
          </p:nvPr>
        </p:nvSpPr>
        <p:spPr>
          <a:xfrm>
            <a:off x="7729178" y="6027960"/>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515958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457200" y="6136224"/>
            <a:ext cx="1336240" cy="31169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piè di pagina 5"/>
          <p:cNvSpPr>
            <a:spLocks noGrp="1"/>
          </p:cNvSpPr>
          <p:nvPr>
            <p:ph type="ftr" sz="quarter" idx="11"/>
          </p:nvPr>
        </p:nvSpPr>
        <p:spPr>
          <a:xfrm>
            <a:off x="1979712" y="6118600"/>
            <a:ext cx="6120680" cy="358399"/>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7" name="Segnaposto numero diapositiva 6"/>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extLst>
      <p:ext uri="{BB962C8B-B14F-4D97-AF65-F5344CB8AC3E}">
        <p14:creationId xmlns:p14="http://schemas.microsoft.com/office/powerpoint/2010/main" val="2435152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61144" y="6093296"/>
            <a:ext cx="1126480" cy="33794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5" name="Segnaposto piè di pagina 4"/>
          <p:cNvSpPr>
            <a:spLocks noGrp="1"/>
          </p:cNvSpPr>
          <p:nvPr>
            <p:ph type="ftr" sz="quarter" idx="11"/>
          </p:nvPr>
        </p:nvSpPr>
        <p:spPr>
          <a:xfrm>
            <a:off x="1403648" y="6093296"/>
            <a:ext cx="6192688" cy="32925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6" name="Segnaposto numero diapositiva 5"/>
          <p:cNvSpPr>
            <a:spLocks noGrp="1"/>
          </p:cNvSpPr>
          <p:nvPr>
            <p:ph type="sldNum" sz="quarter" idx="12"/>
          </p:nvPr>
        </p:nvSpPr>
        <p:spPr>
          <a:xfrm>
            <a:off x="7740352" y="610207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3440365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70416" y="6093296"/>
            <a:ext cx="1189216" cy="2880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5" name="Segnaposto piè di pagina 4"/>
          <p:cNvSpPr>
            <a:spLocks noGrp="1"/>
          </p:cNvSpPr>
          <p:nvPr>
            <p:ph type="ftr" sz="quarter" idx="11"/>
          </p:nvPr>
        </p:nvSpPr>
        <p:spPr>
          <a:xfrm>
            <a:off x="1403648" y="6077976"/>
            <a:ext cx="619268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numero diapositiva 5"/>
          <p:cNvSpPr>
            <a:spLocks noGrp="1"/>
          </p:cNvSpPr>
          <p:nvPr>
            <p:ph type="sldNum" sz="quarter" idx="12"/>
          </p:nvPr>
        </p:nvSpPr>
        <p:spPr>
          <a:xfrm>
            <a:off x="7747320" y="6064448"/>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3522680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r>
              <a:rPr lang="it-IT"/>
              <a:t>06/06/2025</a:t>
            </a:r>
            <a:endParaRPr lang="it-IT" dirty="0"/>
          </a:p>
        </p:txBody>
      </p:sp>
      <p:sp>
        <p:nvSpPr>
          <p:cNvPr id="8" name="Segnaposto piè di pagina 7"/>
          <p:cNvSpPr>
            <a:spLocks noGrp="1"/>
          </p:cNvSpPr>
          <p:nvPr>
            <p:ph type="ftr" sz="quarter" idx="11"/>
          </p:nvPr>
        </p:nvSpPr>
        <p:spPr>
          <a:xfrm>
            <a:off x="1691680" y="6165304"/>
            <a:ext cx="6152592" cy="311696"/>
          </a:xfrm>
        </p:spPr>
        <p:txBody>
          <a:bodyPr/>
          <a:lstStyle/>
          <a:p>
            <a:r>
              <a:rPr lang="it-IT"/>
              <a:t>CdS - Milano</a:t>
            </a:r>
            <a:endParaRPr lang="it-IT" dirty="0"/>
          </a:p>
        </p:txBody>
      </p:sp>
      <p:sp>
        <p:nvSpPr>
          <p:cNvPr id="11" name="Segnaposto numero diapositiva 10"/>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937145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08112" cy="311696"/>
          </a:xfrm>
        </p:spPr>
        <p:txBody>
          <a:bodyPr/>
          <a:lstStyle/>
          <a:p>
            <a:r>
              <a:rPr lang="it-IT"/>
              <a:t>06/06/2025</a:t>
            </a:r>
          </a:p>
        </p:txBody>
      </p:sp>
      <p:sp>
        <p:nvSpPr>
          <p:cNvPr id="5" name="Segnaposto piè di pagina 4"/>
          <p:cNvSpPr>
            <a:spLocks noGrp="1"/>
          </p:cNvSpPr>
          <p:nvPr>
            <p:ph type="ftr" sz="quarter" idx="11"/>
          </p:nvPr>
        </p:nvSpPr>
        <p:spPr>
          <a:xfrm>
            <a:off x="1619672" y="6165304"/>
            <a:ext cx="6408712" cy="311696"/>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4187654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6" y="6165304"/>
            <a:ext cx="985052" cy="303664"/>
          </a:xfrm>
        </p:spPr>
        <p:txBody>
          <a:bodyPr/>
          <a:lstStyle/>
          <a:p>
            <a:r>
              <a:rPr lang="it-IT"/>
              <a:t>06/06/2025</a:t>
            </a:r>
          </a:p>
        </p:txBody>
      </p:sp>
      <p:sp>
        <p:nvSpPr>
          <p:cNvPr id="5" name="Segnaposto piè di pagina 4"/>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5030690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p>
        </p:txBody>
      </p:sp>
      <p:sp>
        <p:nvSpPr>
          <p:cNvPr id="6" name="Segnaposto piè di pagina 5"/>
          <p:cNvSpPr>
            <a:spLocks noGrp="1"/>
          </p:cNvSpPr>
          <p:nvPr>
            <p:ph type="ftr" sz="quarter" idx="11"/>
          </p:nvPr>
        </p:nvSpPr>
        <p:spPr>
          <a:xfrm>
            <a:off x="1619672" y="6165304"/>
            <a:ext cx="5976664" cy="311696"/>
          </a:xfrm>
        </p:spPr>
        <p:txBody>
          <a:bodyPr/>
          <a:lstStyle/>
          <a:p>
            <a:r>
              <a:rPr lang="it-IT"/>
              <a:t>CdS - Milano</a:t>
            </a:r>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074340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395536" y="6165304"/>
            <a:ext cx="1011696" cy="311696"/>
          </a:xfrm>
        </p:spPr>
        <p:txBody>
          <a:bodyPr/>
          <a:lstStyle/>
          <a:p>
            <a:r>
              <a:rPr lang="it-IT"/>
              <a:t>06/06/2025</a:t>
            </a:r>
          </a:p>
        </p:txBody>
      </p:sp>
      <p:sp>
        <p:nvSpPr>
          <p:cNvPr id="8" name="Segnaposto piè di pagina 7"/>
          <p:cNvSpPr>
            <a:spLocks noGrp="1"/>
          </p:cNvSpPr>
          <p:nvPr>
            <p:ph type="ftr" sz="quarter" idx="11"/>
          </p:nvPr>
        </p:nvSpPr>
        <p:spPr>
          <a:xfrm>
            <a:off x="1691680" y="6165304"/>
            <a:ext cx="6120680" cy="311696"/>
          </a:xfrm>
        </p:spPr>
        <p:txBody>
          <a:bodyPr/>
          <a:lstStyle/>
          <a:p>
            <a:r>
              <a:rPr lang="it-IT"/>
              <a:t>CdS - Milano</a:t>
            </a:r>
          </a:p>
        </p:txBody>
      </p:sp>
      <p:sp>
        <p:nvSpPr>
          <p:cNvPr id="9" name="Segnaposto numero diapositiva 8"/>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44475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6" y="6165304"/>
            <a:ext cx="985052" cy="303664"/>
          </a:xfrm>
        </p:spPr>
        <p:txBody>
          <a:bodyPr/>
          <a:lstStyle/>
          <a:p>
            <a:r>
              <a:rPr lang="it-IT"/>
              <a:t>06/06/2025</a:t>
            </a:r>
          </a:p>
        </p:txBody>
      </p:sp>
      <p:sp>
        <p:nvSpPr>
          <p:cNvPr id="5" name="Segnaposto piè di pagina 4"/>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95536" y="6111875"/>
            <a:ext cx="1011696" cy="311696"/>
          </a:xfrm>
        </p:spPr>
        <p:txBody>
          <a:bodyPr/>
          <a:lstStyle/>
          <a:p>
            <a:r>
              <a:rPr lang="it-IT"/>
              <a:t>06/06/2025</a:t>
            </a:r>
          </a:p>
        </p:txBody>
      </p:sp>
      <p:sp>
        <p:nvSpPr>
          <p:cNvPr id="4" name="Segnaposto piè di pagina 3"/>
          <p:cNvSpPr>
            <a:spLocks noGrp="1"/>
          </p:cNvSpPr>
          <p:nvPr>
            <p:ph type="ftr" sz="quarter" idx="11"/>
          </p:nvPr>
        </p:nvSpPr>
        <p:spPr>
          <a:xfrm>
            <a:off x="1691680" y="6111875"/>
            <a:ext cx="5760640" cy="365125"/>
          </a:xfrm>
        </p:spPr>
        <p:txBody>
          <a:bodyPr/>
          <a:lstStyle/>
          <a:p>
            <a:r>
              <a:rPr lang="it-IT"/>
              <a:t>CdS - Milano</a:t>
            </a:r>
          </a:p>
        </p:txBody>
      </p:sp>
      <p:sp>
        <p:nvSpPr>
          <p:cNvPr id="5" name="Segnaposto numero diapositiva 4"/>
          <p:cNvSpPr>
            <a:spLocks noGrp="1"/>
          </p:cNvSpPr>
          <p:nvPr>
            <p:ph type="sldNum" sz="quarter" idx="12"/>
          </p:nvPr>
        </p:nvSpPr>
        <p:spPr>
          <a:xfrm>
            <a:off x="8348328" y="6111875"/>
            <a:ext cx="457200" cy="365125"/>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88099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a:xfrm>
            <a:off x="395536" y="6165304"/>
            <a:ext cx="1011696" cy="311696"/>
          </a:xfrm>
        </p:spPr>
        <p:txBody>
          <a:bodyPr/>
          <a:lstStyle/>
          <a:p>
            <a:r>
              <a:rPr lang="it-IT"/>
              <a:t>06/06/2025</a:t>
            </a:r>
          </a:p>
        </p:txBody>
      </p:sp>
      <p:sp>
        <p:nvSpPr>
          <p:cNvPr id="3" name="Segnaposto piè di pagina 2"/>
          <p:cNvSpPr>
            <a:spLocks noGrp="1"/>
          </p:cNvSpPr>
          <p:nvPr>
            <p:ph type="ftr" sz="quarter" idx="11"/>
          </p:nvPr>
        </p:nvSpPr>
        <p:spPr>
          <a:xfrm>
            <a:off x="1691680" y="6165304"/>
            <a:ext cx="5832648" cy="311696"/>
          </a:xfrm>
        </p:spPr>
        <p:txBody>
          <a:bodyPr/>
          <a:lstStyle/>
          <a:p>
            <a:r>
              <a:rPr lang="it-IT"/>
              <a:t>CdS - Milano</a:t>
            </a:r>
          </a:p>
        </p:txBody>
      </p:sp>
      <p:sp>
        <p:nvSpPr>
          <p:cNvPr id="4" name="Segnaposto numero diapositiva 3"/>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extLst>
      <p:ext uri="{BB962C8B-B14F-4D97-AF65-F5344CB8AC3E}">
        <p14:creationId xmlns:p14="http://schemas.microsoft.com/office/powerpoint/2010/main" val="2768503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p>
        </p:txBody>
      </p:sp>
      <p:sp>
        <p:nvSpPr>
          <p:cNvPr id="6" name="Segnaposto piè di pagina 5"/>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extLst>
      <p:ext uri="{BB962C8B-B14F-4D97-AF65-F5344CB8AC3E}">
        <p14:creationId xmlns:p14="http://schemas.microsoft.com/office/powerpoint/2010/main" val="2133343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endParaRPr lang="it-IT" dirty="0"/>
          </a:p>
        </p:txBody>
      </p:sp>
      <p:sp>
        <p:nvSpPr>
          <p:cNvPr id="6" name="Segnaposto piè di pagina 5"/>
          <p:cNvSpPr>
            <a:spLocks noGrp="1"/>
          </p:cNvSpPr>
          <p:nvPr>
            <p:ph type="ftr" sz="quarter" idx="11"/>
          </p:nvPr>
        </p:nvSpPr>
        <p:spPr>
          <a:xfrm>
            <a:off x="1763688"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extLst>
      <p:ext uri="{BB962C8B-B14F-4D97-AF65-F5344CB8AC3E}">
        <p14:creationId xmlns:p14="http://schemas.microsoft.com/office/powerpoint/2010/main" val="7235813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06/06/2025</a:t>
            </a:r>
          </a:p>
        </p:txBody>
      </p:sp>
      <p:sp>
        <p:nvSpPr>
          <p:cNvPr id="5" name="Segnaposto piè di pagina 4"/>
          <p:cNvSpPr>
            <a:spLocks noGrp="1"/>
          </p:cNvSpPr>
          <p:nvPr>
            <p:ph type="ftr" sz="quarter" idx="11"/>
          </p:nvPr>
        </p:nvSpPr>
        <p:spPr>
          <a:xfrm>
            <a:off x="1619672" y="6165304"/>
            <a:ext cx="6192688" cy="329252"/>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42866243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06/06/2025</a:t>
            </a:r>
          </a:p>
        </p:txBody>
      </p:sp>
      <p:sp>
        <p:nvSpPr>
          <p:cNvPr id="5" name="Segnaposto piè di pagina 4"/>
          <p:cNvSpPr>
            <a:spLocks noGrp="1"/>
          </p:cNvSpPr>
          <p:nvPr>
            <p:ph type="ftr" sz="quarter" idx="11"/>
          </p:nvPr>
        </p:nvSpPr>
        <p:spPr>
          <a:xfrm>
            <a:off x="1547664"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04571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p>
        </p:txBody>
      </p:sp>
      <p:sp>
        <p:nvSpPr>
          <p:cNvPr id="6" name="Segnaposto piè di pagina 5"/>
          <p:cNvSpPr>
            <a:spLocks noGrp="1"/>
          </p:cNvSpPr>
          <p:nvPr>
            <p:ph type="ftr" sz="quarter" idx="11"/>
          </p:nvPr>
        </p:nvSpPr>
        <p:spPr>
          <a:xfrm>
            <a:off x="1619672" y="6165304"/>
            <a:ext cx="5976664" cy="311696"/>
          </a:xfrm>
        </p:spPr>
        <p:txBody>
          <a:bodyPr/>
          <a:lstStyle/>
          <a:p>
            <a:r>
              <a:rPr lang="it-IT"/>
              <a:t>CdS - Milano</a:t>
            </a:r>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395536" y="6165304"/>
            <a:ext cx="1011696" cy="311696"/>
          </a:xfrm>
        </p:spPr>
        <p:txBody>
          <a:bodyPr/>
          <a:lstStyle/>
          <a:p>
            <a:r>
              <a:rPr lang="it-IT"/>
              <a:t>06/06/2025</a:t>
            </a:r>
          </a:p>
        </p:txBody>
      </p:sp>
      <p:sp>
        <p:nvSpPr>
          <p:cNvPr id="8" name="Segnaposto piè di pagina 7"/>
          <p:cNvSpPr>
            <a:spLocks noGrp="1"/>
          </p:cNvSpPr>
          <p:nvPr>
            <p:ph type="ftr" sz="quarter" idx="11"/>
          </p:nvPr>
        </p:nvSpPr>
        <p:spPr>
          <a:xfrm>
            <a:off x="1691680" y="6165304"/>
            <a:ext cx="6120680" cy="311696"/>
          </a:xfrm>
        </p:spPr>
        <p:txBody>
          <a:bodyPr/>
          <a:lstStyle/>
          <a:p>
            <a:r>
              <a:rPr lang="it-IT"/>
              <a:t>CdS - Milano</a:t>
            </a:r>
          </a:p>
        </p:txBody>
      </p:sp>
      <p:sp>
        <p:nvSpPr>
          <p:cNvPr id="9" name="Segnaposto numero diapositiva 8"/>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95536" y="6111875"/>
            <a:ext cx="1011696" cy="311696"/>
          </a:xfrm>
        </p:spPr>
        <p:txBody>
          <a:bodyPr/>
          <a:lstStyle/>
          <a:p>
            <a:r>
              <a:rPr lang="it-IT"/>
              <a:t>06/06/2025</a:t>
            </a:r>
          </a:p>
        </p:txBody>
      </p:sp>
      <p:sp>
        <p:nvSpPr>
          <p:cNvPr id="4" name="Segnaposto piè di pagina 3"/>
          <p:cNvSpPr>
            <a:spLocks noGrp="1"/>
          </p:cNvSpPr>
          <p:nvPr>
            <p:ph type="ftr" sz="quarter" idx="11"/>
          </p:nvPr>
        </p:nvSpPr>
        <p:spPr>
          <a:xfrm>
            <a:off x="1691680" y="6111875"/>
            <a:ext cx="5760640" cy="365125"/>
          </a:xfrm>
        </p:spPr>
        <p:txBody>
          <a:bodyPr/>
          <a:lstStyle/>
          <a:p>
            <a:r>
              <a:rPr lang="it-IT"/>
              <a:t>CdS - Milano</a:t>
            </a:r>
          </a:p>
        </p:txBody>
      </p:sp>
      <p:sp>
        <p:nvSpPr>
          <p:cNvPr id="5" name="Segnaposto numero diapositiva 4"/>
          <p:cNvSpPr>
            <a:spLocks noGrp="1"/>
          </p:cNvSpPr>
          <p:nvPr>
            <p:ph type="sldNum" sz="quarter" idx="12"/>
          </p:nvPr>
        </p:nvSpPr>
        <p:spPr>
          <a:xfrm>
            <a:off x="8348328" y="6111875"/>
            <a:ext cx="457200" cy="365125"/>
          </a:xfrm>
        </p:spPr>
        <p:txBody>
          <a:bodyPr/>
          <a:lstStyle/>
          <a:p>
            <a:fld id="{B7DD2C94-EBA5-4997-B982-451E0A2E0BD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a:xfrm>
            <a:off x="395536" y="6165304"/>
            <a:ext cx="1011696" cy="311696"/>
          </a:xfrm>
        </p:spPr>
        <p:txBody>
          <a:bodyPr/>
          <a:lstStyle/>
          <a:p>
            <a:r>
              <a:rPr lang="it-IT"/>
              <a:t>06/06/2025</a:t>
            </a:r>
          </a:p>
        </p:txBody>
      </p:sp>
      <p:sp>
        <p:nvSpPr>
          <p:cNvPr id="3" name="Segnaposto piè di pagina 2"/>
          <p:cNvSpPr>
            <a:spLocks noGrp="1"/>
          </p:cNvSpPr>
          <p:nvPr>
            <p:ph type="ftr" sz="quarter" idx="11"/>
          </p:nvPr>
        </p:nvSpPr>
        <p:spPr>
          <a:xfrm>
            <a:off x="1691680" y="6165304"/>
            <a:ext cx="5832648" cy="311696"/>
          </a:xfrm>
        </p:spPr>
        <p:txBody>
          <a:bodyPr/>
          <a:lstStyle/>
          <a:p>
            <a:r>
              <a:rPr lang="it-IT"/>
              <a:t>CdS - Milano</a:t>
            </a:r>
          </a:p>
        </p:txBody>
      </p:sp>
      <p:sp>
        <p:nvSpPr>
          <p:cNvPr id="4" name="Segnaposto numero diapositiva 3"/>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p>
        </p:txBody>
      </p:sp>
      <p:sp>
        <p:nvSpPr>
          <p:cNvPr id="6" name="Segnaposto piè di pagina 5"/>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06/06/2025</a:t>
            </a:r>
            <a:endParaRPr lang="it-IT" dirty="0"/>
          </a:p>
        </p:txBody>
      </p:sp>
      <p:sp>
        <p:nvSpPr>
          <p:cNvPr id="6" name="Segnaposto piè di pagina 5"/>
          <p:cNvSpPr>
            <a:spLocks noGrp="1"/>
          </p:cNvSpPr>
          <p:nvPr>
            <p:ph type="ftr" sz="quarter" idx="11"/>
          </p:nvPr>
        </p:nvSpPr>
        <p:spPr>
          <a:xfrm>
            <a:off x="1763688"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5.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r>
              <a:rPr lang="it-IT"/>
              <a:t>06/06/2025</a:t>
            </a:r>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it-IT"/>
              <a:t>CdS - Milano</a:t>
            </a:r>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DD2C94-EBA5-4997-B982-451E0A2E0BD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06/06/2025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CdS - Milano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19F5FF7-A777-4B22-B7ED-1D9D402D1940}" type="slidenum">
              <a:rPr kumimoji="0" lang="it-I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28176956"/>
      </p:ext>
    </p:extLst>
  </p:cSld>
  <p:clrMap bg1="lt1" tx1="dk1" bg2="lt2" tx2="dk2" accent1="accent1" accent2="accent2" accent3="accent3" accent4="accent4" accent5="accent5" accent6="accent6" hlink="hlink" folHlink="folHlink"/>
  <p:sldLayoutIdLst>
    <p:sldLayoutId id="2147484027" r:id="rId1"/>
    <p:sldLayoutId id="2147484028" r:id="rId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06/06/2025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CdS - Milano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19F5FF7-A777-4B22-B7ED-1D9D402D1940}" type="slidenum">
              <a:rPr kumimoji="0" lang="it-I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70897584"/>
      </p:ext>
    </p:extLst>
  </p:cSld>
  <p:clrMap bg1="lt1" tx1="dk1" bg2="lt2" tx2="dk2" accent1="accent1" accent2="accent2" accent3="accent3" accent4="accent4" accent5="accent5" accent6="accent6" hlink="hlink" folHlink="folHlink"/>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183727" y="280181"/>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9" name="Rettangolo arrotondato 8"/>
          <p:cNvSpPr/>
          <p:nvPr/>
        </p:nvSpPr>
        <p:spPr>
          <a:xfrm>
            <a:off x="-36512"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0" y="6100229"/>
            <a:ext cx="1273084" cy="305345"/>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p>
        </p:txBody>
      </p:sp>
      <p:sp>
        <p:nvSpPr>
          <p:cNvPr id="18" name="Segnaposto piè di pagina 17"/>
          <p:cNvSpPr>
            <a:spLocks noGrp="1"/>
          </p:cNvSpPr>
          <p:nvPr>
            <p:ph type="ftr" sz="quarter" idx="3"/>
          </p:nvPr>
        </p:nvSpPr>
        <p:spPr>
          <a:xfrm>
            <a:off x="2123728" y="6052095"/>
            <a:ext cx="4968552" cy="365125"/>
          </a:xfrm>
          <a:prstGeom prst="rect">
            <a:avLst/>
          </a:prstGeom>
        </p:spPr>
        <p:txBody>
          <a:bodyPr vert="horz" anchor="b"/>
          <a:lstStyle>
            <a:lvl1pPr algn="ctr" eaLnBrk="1" latinLnBrk="0" hangingPunct="1">
              <a:defRPr kumimoji="0" sz="1000">
                <a:solidFill>
                  <a:schemeClr val="bg2">
                    <a:shade val="50000"/>
                  </a:schemeClr>
                </a:solidFill>
              </a:defRPr>
            </a:lvl1pPr>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5" name="Segnaposto numero diapositiva 4"/>
          <p:cNvSpPr>
            <a:spLocks noGrp="1"/>
          </p:cNvSpPr>
          <p:nvPr>
            <p:ph type="sldNum" sz="quarter" idx="4"/>
          </p:nvPr>
        </p:nvSpPr>
        <p:spPr>
          <a:xfrm>
            <a:off x="7668344" y="6074512"/>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639993153"/>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r>
              <a:rPr lang="it-IT"/>
              <a:t>06/06/2025</a:t>
            </a:r>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it-IT"/>
              <a:t>CdS - Milano</a:t>
            </a:r>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DD2C94-EBA5-4997-B982-451E0A2E0BDC}" type="slidenum">
              <a:rPr lang="it-IT" smtClean="0"/>
              <a:pPr/>
              <a:t>‹N›</a:t>
            </a:fld>
            <a:endParaRPr lang="it-IT"/>
          </a:p>
        </p:txBody>
      </p:sp>
    </p:spTree>
    <p:extLst>
      <p:ext uri="{BB962C8B-B14F-4D97-AF65-F5344CB8AC3E}">
        <p14:creationId xmlns:p14="http://schemas.microsoft.com/office/powerpoint/2010/main" val="1985771591"/>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hyperlink" Target="https://reclutamento.dsi.infn.it/"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06/06/2025</a:t>
            </a:r>
          </a:p>
        </p:txBody>
      </p:sp>
      <p:sp>
        <p:nvSpPr>
          <p:cNvPr id="3" name="Segnaposto piè di pagina 2"/>
          <p:cNvSpPr>
            <a:spLocks noGrp="1"/>
          </p:cNvSpPr>
          <p:nvPr>
            <p:ph type="ftr" sz="quarter" idx="11"/>
          </p:nvPr>
        </p:nvSpPr>
        <p:spPr/>
        <p:txBody>
          <a:bodyPr/>
          <a:lstStyle/>
          <a:p>
            <a:r>
              <a:rPr lang="it-IT"/>
              <a:t>CdS - Milano</a:t>
            </a:r>
            <a:endParaRPr lang="it-IT" dirty="0"/>
          </a:p>
        </p:txBody>
      </p:sp>
      <p:sp>
        <p:nvSpPr>
          <p:cNvPr id="4" name="Segnaposto numero diapositiva 3"/>
          <p:cNvSpPr>
            <a:spLocks noGrp="1"/>
          </p:cNvSpPr>
          <p:nvPr>
            <p:ph type="sldNum" sz="quarter" idx="12"/>
          </p:nvPr>
        </p:nvSpPr>
        <p:spPr/>
        <p:txBody>
          <a:bodyPr/>
          <a:lstStyle/>
          <a:p>
            <a:fld id="{B7DD2C94-EBA5-4997-B982-451E0A2E0BDC}" type="slidenum">
              <a:rPr lang="it-IT" smtClean="0"/>
              <a:pPr/>
              <a:t>1</a:t>
            </a:fld>
            <a:endParaRPr lang="it-IT" dirty="0"/>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974" y="4937588"/>
            <a:ext cx="2028373" cy="1083700"/>
          </a:xfrm>
          <a:prstGeom prst="rect">
            <a:avLst/>
          </a:prstGeom>
        </p:spPr>
      </p:pic>
      <p:sp>
        <p:nvSpPr>
          <p:cNvPr id="6" name="CasellaDiTesto 5"/>
          <p:cNvSpPr txBox="1"/>
          <p:nvPr/>
        </p:nvSpPr>
        <p:spPr>
          <a:xfrm>
            <a:off x="395209" y="476672"/>
            <a:ext cx="8353255" cy="1815882"/>
          </a:xfrm>
          <a:prstGeom prst="rect">
            <a:avLst/>
          </a:prstGeom>
          <a:noFill/>
        </p:spPr>
        <p:txBody>
          <a:bodyPr wrap="square" rtlCol="0">
            <a:spAutoFit/>
          </a:bodyPr>
          <a:lstStyle/>
          <a:p>
            <a:pPr algn="ctr"/>
            <a:r>
              <a:rPr lang="it-IT" sz="5400" b="1" dirty="0">
                <a:solidFill>
                  <a:srgbClr val="002060"/>
                </a:solidFill>
                <a:latin typeface="+mj-lt"/>
              </a:rPr>
              <a:t>CdS </a:t>
            </a:r>
          </a:p>
          <a:p>
            <a:endParaRPr lang="it-IT" dirty="0"/>
          </a:p>
          <a:p>
            <a:pPr algn="ctr"/>
            <a:r>
              <a:rPr lang="it-IT" sz="4000" dirty="0">
                <a:solidFill>
                  <a:srgbClr val="002060"/>
                </a:solidFill>
              </a:rPr>
              <a:t>06 giugno 2025</a:t>
            </a:r>
            <a:endParaRPr lang="it-IT" dirty="0"/>
          </a:p>
        </p:txBody>
      </p:sp>
      <p:sp>
        <p:nvSpPr>
          <p:cNvPr id="7" name="CasellaDiTesto 6"/>
          <p:cNvSpPr txBox="1"/>
          <p:nvPr/>
        </p:nvSpPr>
        <p:spPr>
          <a:xfrm>
            <a:off x="395208" y="2492896"/>
            <a:ext cx="8353255" cy="1354217"/>
          </a:xfrm>
          <a:prstGeom prst="rect">
            <a:avLst/>
          </a:prstGeom>
          <a:noFill/>
        </p:spPr>
        <p:txBody>
          <a:bodyPr wrap="square" rtlCol="0">
            <a:spAutoFit/>
          </a:bodyPr>
          <a:lstStyle/>
          <a:p>
            <a:endParaRPr lang="it-IT" dirty="0"/>
          </a:p>
          <a:p>
            <a:pPr algn="ctr"/>
            <a:endParaRPr lang="it-IT" sz="3200" b="1" dirty="0">
              <a:solidFill>
                <a:srgbClr val="002060"/>
              </a:solidFill>
            </a:endParaRPr>
          </a:p>
          <a:p>
            <a:pPr algn="ctr"/>
            <a:r>
              <a:rPr lang="it-IT" sz="3200" dirty="0">
                <a:solidFill>
                  <a:srgbClr val="002060"/>
                </a:solidFill>
              </a:rPr>
              <a:t>Flavia Groppi/</a:t>
            </a:r>
            <a:r>
              <a:rPr lang="it-IT" sz="3200">
                <a:solidFill>
                  <a:srgbClr val="002060"/>
                </a:solidFill>
              </a:rPr>
              <a:t>Chiara Guazzoni</a:t>
            </a:r>
            <a:endParaRPr lang="it-IT" sz="3200" dirty="0"/>
          </a:p>
        </p:txBody>
      </p:sp>
    </p:spTree>
    <p:extLst>
      <p:ext uri="{BB962C8B-B14F-4D97-AF65-F5344CB8AC3E}">
        <p14:creationId xmlns:p14="http://schemas.microsoft.com/office/powerpoint/2010/main" val="222520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06/06/2025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3" name="Segnaposto piè di pagina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4" name="Segnaposto numero diapositiva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5" name="CasellaDiTesto 4"/>
          <p:cNvSpPr txBox="1"/>
          <p:nvPr/>
        </p:nvSpPr>
        <p:spPr>
          <a:xfrm>
            <a:off x="740632" y="-95910"/>
            <a:ext cx="806489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Previsione sigle presso la Sezione di Milano 2025</a:t>
            </a:r>
          </a:p>
        </p:txBody>
      </p:sp>
      <p:sp>
        <p:nvSpPr>
          <p:cNvPr id="6" name="CasellaDiTesto 5"/>
          <p:cNvSpPr txBox="1"/>
          <p:nvPr/>
        </p:nvSpPr>
        <p:spPr>
          <a:xfrm>
            <a:off x="320589" y="332656"/>
            <a:ext cx="42124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Continuano con responsabilità locale:</a:t>
            </a:r>
          </a:p>
        </p:txBody>
      </p:sp>
      <p:sp>
        <p:nvSpPr>
          <p:cNvPr id="7" name="CasellaDiTesto 6"/>
          <p:cNvSpPr txBox="1"/>
          <p:nvPr/>
        </p:nvSpPr>
        <p:spPr>
          <a:xfrm>
            <a:off x="393204" y="2560152"/>
            <a:ext cx="42124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Continuano con responsabilità Nazionale:</a:t>
            </a:r>
          </a:p>
        </p:txBody>
      </p:sp>
      <p:sp>
        <p:nvSpPr>
          <p:cNvPr id="8" name="CasellaDiTesto 7"/>
          <p:cNvSpPr txBox="1"/>
          <p:nvPr/>
        </p:nvSpPr>
        <p:spPr>
          <a:xfrm>
            <a:off x="4717619" y="336364"/>
            <a:ext cx="386981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Nuovi con responsabilità locale:</a:t>
            </a:r>
          </a:p>
        </p:txBody>
      </p:sp>
      <p:sp>
        <p:nvSpPr>
          <p:cNvPr id="9" name="CasellaDiTesto 8"/>
          <p:cNvSpPr txBox="1"/>
          <p:nvPr/>
        </p:nvSpPr>
        <p:spPr>
          <a:xfrm>
            <a:off x="4747300" y="2994854"/>
            <a:ext cx="37117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Nuovi con responsabilità Nazionale:</a:t>
            </a:r>
          </a:p>
        </p:txBody>
      </p:sp>
      <p:sp>
        <p:nvSpPr>
          <p:cNvPr id="11" name="CasellaDiTesto 10"/>
          <p:cNvSpPr txBox="1"/>
          <p:nvPr/>
        </p:nvSpPr>
        <p:spPr>
          <a:xfrm>
            <a:off x="4773080" y="3563804"/>
            <a:ext cx="3600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CALL:</a:t>
            </a:r>
          </a:p>
        </p:txBody>
      </p:sp>
      <p:sp>
        <p:nvSpPr>
          <p:cNvPr id="13" name="CasellaDiTesto 12"/>
          <p:cNvSpPr txBox="1"/>
          <p:nvPr/>
        </p:nvSpPr>
        <p:spPr>
          <a:xfrm>
            <a:off x="349859" y="761323"/>
            <a:ext cx="4536504" cy="18158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43025" algn="l"/>
                <a:tab pos="1971675" algn="l"/>
                <a:tab pos="2333625"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CUPRUM_TTD	(2023)	RL  Flavia Groppi</a:t>
            </a:r>
          </a:p>
          <a:p>
            <a:pPr marL="0" marR="0" lvl="0" indent="0" algn="l" defTabSz="914400" rtl="0" eaLnBrk="1" fontAlgn="auto" latinLnBrk="0" hangingPunct="1">
              <a:lnSpc>
                <a:spcPct val="100000"/>
              </a:lnSpc>
              <a:spcBef>
                <a:spcPts val="0"/>
              </a:spcBef>
              <a:spcAft>
                <a:spcPts val="0"/>
              </a:spcAft>
              <a:buClrTx/>
              <a:buSzTx/>
              <a:buFontTx/>
              <a:buNone/>
              <a:tabLst>
                <a:tab pos="1343025" algn="l"/>
                <a:tab pos="1971675" algn="l"/>
                <a:tab pos="2333625"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FUSION 	(2023)	RL  Davide Bortot</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err="1">
                <a:ln>
                  <a:noFill/>
                </a:ln>
                <a:solidFill>
                  <a:srgbClr val="4E8542"/>
                </a:solidFill>
                <a:effectLst/>
                <a:uLnTx/>
                <a:uFillTx/>
                <a:latin typeface="Calibri" panose="020F0502020204030204" pitchFamily="34" charset="0"/>
                <a:ea typeface="+mn-ea"/>
                <a:cs typeface="+mn-cs"/>
              </a:rPr>
              <a:t>HardLife</a:t>
            </a: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(2024)	RL  Vera </a:t>
            </a:r>
            <a:r>
              <a:rPr lang="it-IT" sz="1600" b="1" dirty="0">
                <a:solidFill>
                  <a:srgbClr val="4E8542"/>
                </a:solidFill>
                <a:latin typeface="Calibri" panose="020F0502020204030204" pitchFamily="34" charset="0"/>
              </a:rPr>
              <a:t>B</a:t>
            </a:r>
            <a:r>
              <a:rPr kumimoji="0" lang="it-IT" sz="1600" b="1" i="0" u="none" strike="noStrike" kern="1200" cap="none" spc="0" normalizeH="0" baseline="0" noProof="0" dirty="0" err="1">
                <a:ln>
                  <a:noFill/>
                </a:ln>
                <a:solidFill>
                  <a:srgbClr val="4E8542"/>
                </a:solidFill>
                <a:effectLst/>
                <a:uLnTx/>
                <a:uFillTx/>
                <a:latin typeface="Calibri" panose="020F0502020204030204" pitchFamily="34" charset="0"/>
                <a:ea typeface="+mn-ea"/>
                <a:cs typeface="+mn-cs"/>
              </a:rPr>
              <a:t>ernardoni</a:t>
            </a:r>
            <a:endPar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a:p>
            <a:pPr defTabSz="1076325">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MATHER3D 	(2023)	RL  Ivan Veronese</a:t>
            </a:r>
          </a:p>
          <a:p>
            <a:pPr marL="0" marR="0" lvl="0" indent="0" algn="l" defTabSz="1076325" rtl="0" eaLnBrk="1" fontAlgn="auto" latinLnBrk="0" hangingPunct="1">
              <a:lnSpc>
                <a:spcPct val="100000"/>
              </a:lnSpc>
              <a:spcBef>
                <a:spcPts val="0"/>
              </a:spcBef>
              <a:spcAft>
                <a:spcPts val="0"/>
              </a:spcAft>
              <a:buClrTx/>
              <a:buSzTx/>
              <a:buFontTx/>
              <a:buNone/>
              <a:tabLst>
                <a:tab pos="1076325" algn="l"/>
                <a:tab pos="1527175" algn="l"/>
                <a:tab pos="1974850"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Plasma4Beam2 (2024)	RL  Massimiliano </a:t>
            </a:r>
            <a:r>
              <a:rPr kumimoji="0" lang="it-IT" sz="1600" b="1" i="0" u="none" strike="noStrike" kern="1200" cap="none" spc="0" normalizeH="0" baseline="0" noProof="0" dirty="0" err="1">
                <a:ln>
                  <a:noFill/>
                </a:ln>
                <a:solidFill>
                  <a:srgbClr val="C00000"/>
                </a:solidFill>
                <a:effectLst/>
                <a:uLnTx/>
                <a:uFillTx/>
                <a:latin typeface="Calibri" panose="020F0502020204030204" pitchFamily="34" charset="0"/>
                <a:ea typeface="+mn-ea"/>
                <a:cs typeface="+mn-cs"/>
              </a:rPr>
              <a:t>Romè</a:t>
            </a:r>
            <a:endPar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076325" algn="l"/>
                <a:tab pos="1344613" algn="l"/>
                <a:tab pos="1974850" algn="l"/>
              </a:tabLst>
              <a:defRPr/>
            </a:pPr>
            <a:r>
              <a:rPr kumimoji="0" lang="it-IT" sz="1600" b="1" i="0" u="none" strike="noStrike" kern="1200" cap="none" spc="0" normalizeH="0" baseline="0" noProof="0" dirty="0" err="1">
                <a:ln>
                  <a:noFill/>
                </a:ln>
                <a:solidFill>
                  <a:srgbClr val="C00000"/>
                </a:solidFill>
                <a:effectLst/>
                <a:uLnTx/>
                <a:uFillTx/>
                <a:latin typeface="Calibri" panose="020F0502020204030204" pitchFamily="34" charset="0"/>
                <a:ea typeface="+mn-ea"/>
                <a:cs typeface="+mn-cs"/>
              </a:rPr>
              <a:t>SL_betatest</a:t>
            </a: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 		(2024) 	RL  Andrea R. Rossi</a:t>
            </a:r>
          </a:p>
          <a:p>
            <a:pPr marL="0" marR="0" lvl="0" indent="0" algn="l" defTabSz="914400" rtl="0" eaLnBrk="1" fontAlgn="auto" latinLnBrk="0" hangingPunct="1">
              <a:lnSpc>
                <a:spcPct val="100000"/>
              </a:lnSpc>
              <a:spcBef>
                <a:spcPts val="0"/>
              </a:spcBef>
              <a:spcAft>
                <a:spcPts val="0"/>
              </a:spcAft>
              <a:buClrTx/>
              <a:buSzTx/>
              <a:buFontTx/>
              <a:buNone/>
              <a:tabLst>
                <a:tab pos="1257300" algn="l"/>
                <a:tab pos="1971675" algn="l"/>
                <a:tab pos="2333625" algn="l"/>
              </a:tabLst>
              <a:defRPr/>
            </a:pPr>
            <a:endPar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p:txBody>
      </p:sp>
      <p:sp>
        <p:nvSpPr>
          <p:cNvPr id="14" name="CasellaDiTesto 13"/>
          <p:cNvSpPr txBox="1"/>
          <p:nvPr/>
        </p:nvSpPr>
        <p:spPr>
          <a:xfrm>
            <a:off x="385863" y="2926098"/>
            <a:ext cx="4464496" cy="830997"/>
          </a:xfrm>
          <a:prstGeom prst="rect">
            <a:avLst/>
          </a:prstGeom>
          <a:noFill/>
        </p:spPr>
        <p:txBody>
          <a:bodyPr wrap="square" rtlCol="0">
            <a:spAutoFit/>
          </a:bodyPr>
          <a:lstStyle/>
          <a:p>
            <a:pPr defTabSz="1166813">
              <a:tabLst>
                <a:tab pos="1255713" algn="l"/>
                <a:tab pos="1884363" algn="l"/>
                <a:tab pos="2333625"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ANNA 	(2024)	RN e RL Carlo Fiorini</a:t>
            </a:r>
          </a:p>
          <a:p>
            <a:pPr marL="0" marR="0" lvl="0" indent="0" algn="l" defTabSz="1166813" rtl="0" eaLnBrk="1" fontAlgn="auto" latinLnBrk="0" hangingPunct="1">
              <a:lnSpc>
                <a:spcPct val="100000"/>
              </a:lnSpc>
              <a:spcBef>
                <a:spcPts val="0"/>
              </a:spcBef>
              <a:spcAft>
                <a:spcPts val="0"/>
              </a:spcAft>
              <a:buClrTx/>
              <a:buSzTx/>
              <a:buFontTx/>
              <a:buNone/>
              <a:tabLst>
                <a:tab pos="1255713" algn="l"/>
                <a:tab pos="1884363" algn="l"/>
                <a:tab pos="2333625"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SPOC  	(2024)	RN e RL Giacomo Borghi</a:t>
            </a:r>
          </a:p>
          <a:p>
            <a:pPr marL="0" marR="0" lvl="0" indent="0" algn="l" defTabSz="1166813" rtl="0" eaLnBrk="1" fontAlgn="auto" latinLnBrk="0" hangingPunct="1">
              <a:lnSpc>
                <a:spcPct val="100000"/>
              </a:lnSpc>
              <a:spcBef>
                <a:spcPts val="0"/>
              </a:spcBef>
              <a:spcAft>
                <a:spcPts val="0"/>
              </a:spcAft>
              <a:buClrTx/>
              <a:buSzTx/>
              <a:buFontTx/>
              <a:buNone/>
              <a:tabLst>
                <a:tab pos="1255713" algn="l"/>
                <a:tab pos="1884363" algn="l"/>
                <a:tab pos="2333625"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T4QC 	(2024)	RN e RL Simone </a:t>
            </a:r>
            <a:r>
              <a:rPr kumimoji="0" lang="it-IT" sz="1600" b="1" i="0" u="none" strike="noStrike" kern="1200" cap="none" spc="0" normalizeH="0" baseline="0" noProof="0" dirty="0" err="1">
                <a:ln>
                  <a:noFill/>
                </a:ln>
                <a:solidFill>
                  <a:srgbClr val="002060"/>
                </a:solidFill>
                <a:effectLst/>
                <a:uLnTx/>
                <a:uFillTx/>
                <a:latin typeface="Calibri" panose="020F0502020204030204" pitchFamily="34" charset="0"/>
                <a:ea typeface="+mn-ea"/>
                <a:cs typeface="+mn-cs"/>
              </a:rPr>
              <a:t>Cialdi</a:t>
            </a:r>
            <a:endPar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p:txBody>
      </p:sp>
      <p:sp>
        <p:nvSpPr>
          <p:cNvPr id="15" name="CasellaDiTesto 14"/>
          <p:cNvSpPr txBox="1"/>
          <p:nvPr/>
        </p:nvSpPr>
        <p:spPr>
          <a:xfrm>
            <a:off x="4678287" y="686530"/>
            <a:ext cx="4212468" cy="2308324"/>
          </a:xfrm>
          <a:prstGeom prst="rect">
            <a:avLst/>
          </a:prstGeom>
          <a:noFill/>
        </p:spPr>
        <p:txBody>
          <a:bodyPr wrap="square" rtlCol="0">
            <a:spAutoFit/>
          </a:bodyPr>
          <a:lstStyle/>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AIM_MIA 		(2025)	RL Cristina Lenardi</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ASIX		(2025)	RL Alberto Stabile</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604878"/>
                </a:solidFill>
                <a:latin typeface="Calibri" panose="020F0502020204030204" pitchFamily="34" charset="0"/>
              </a:rPr>
              <a:t>ASPIDES 		(2025) RL  Romualdo Santoro</a:t>
            </a:r>
            <a:endParaRPr kumimoji="0" lang="it-IT" sz="1600" b="1" i="0" u="none" strike="noStrike" kern="1200" cap="none" spc="0" normalizeH="0" baseline="0" noProof="0" dirty="0">
              <a:ln>
                <a:noFill/>
              </a:ln>
              <a:solidFill>
                <a:srgbClr val="604878"/>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ATHENAE 		(2025)	RL Dario Giannotti </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err="1">
                <a:solidFill>
                  <a:srgbClr val="604878"/>
                </a:solidFill>
                <a:highlight>
                  <a:srgbClr val="FF0000"/>
                </a:highlight>
                <a:latin typeface="Calibri" panose="020F0502020204030204" pitchFamily="34" charset="0"/>
              </a:rPr>
              <a:t>HASPIDE_Next</a:t>
            </a:r>
            <a:r>
              <a:rPr lang="it-IT" sz="1600" b="1" dirty="0">
                <a:solidFill>
                  <a:srgbClr val="604878"/>
                </a:solidFill>
                <a:highlight>
                  <a:srgbClr val="FF0000"/>
                </a:highlight>
                <a:latin typeface="Calibri" panose="020F0502020204030204" pitchFamily="34" charset="0"/>
              </a:rPr>
              <a:t>		(2025)  RL Valentino Liberali</a:t>
            </a:r>
            <a:endParaRPr kumimoji="0" lang="it-IT" sz="1600" b="1" i="0" u="none" strike="noStrike" kern="1200" cap="none" spc="0" normalizeH="0" baseline="0" noProof="0" dirty="0">
              <a:ln>
                <a:noFill/>
              </a:ln>
              <a:solidFill>
                <a:srgbClr val="604878"/>
              </a:solidFill>
              <a:effectLst/>
              <a:highlight>
                <a:srgbClr val="FF0000"/>
              </a:highligh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MOZART		(2025)	RL  Francesco Broggi</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4E8542"/>
                </a:solidFill>
                <a:latin typeface="Calibri" panose="020F0502020204030204" pitchFamily="34" charset="0"/>
              </a:rPr>
              <a:t>NEXT_NAMASSTE (2025)	RL  Paolo Arosio</a:t>
            </a:r>
            <a:endPar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4E8542"/>
                </a:solidFill>
                <a:latin typeface="Calibri" panose="020F0502020204030204" pitchFamily="34" charset="0"/>
              </a:rPr>
              <a:t>QUARTET		(2025)	RL  Stefano </a:t>
            </a:r>
            <a:r>
              <a:rPr lang="it-IT" sz="1600" b="1" dirty="0" err="1">
                <a:solidFill>
                  <a:srgbClr val="4E8542"/>
                </a:solidFill>
                <a:latin typeface="Calibri" panose="020F0502020204030204" pitchFamily="34" charset="0"/>
              </a:rPr>
              <a:t>Carrazza</a:t>
            </a:r>
            <a:endParaRPr lang="it-IT" sz="1600" b="1" dirty="0">
              <a:solidFill>
                <a:srgbClr val="4E8542"/>
              </a:solidFill>
              <a:latin typeface="Calibri" panose="020F0502020204030204" pitchFamily="34" charset="0"/>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highlight>
                  <a:srgbClr val="FF0000"/>
                </a:highlight>
                <a:uLnTx/>
                <a:uFillTx/>
                <a:latin typeface="Calibri" panose="020F0502020204030204" pitchFamily="34" charset="0"/>
                <a:ea typeface="+mn-ea"/>
                <a:cs typeface="+mn-cs"/>
              </a:rPr>
              <a:t>SELENE 		(2025) 	RL</a:t>
            </a:r>
            <a:r>
              <a:rPr lang="it-IT" sz="1600" b="1" dirty="0">
                <a:solidFill>
                  <a:srgbClr val="4E8542"/>
                </a:solidFill>
                <a:highlight>
                  <a:srgbClr val="FF0000"/>
                </a:highlight>
                <a:latin typeface="Calibri" panose="020F0502020204030204" pitchFamily="34" charset="0"/>
              </a:rPr>
              <a:t> Mario Caresana</a:t>
            </a:r>
            <a:endParaRPr kumimoji="0" lang="it-IT" sz="1600" b="1" i="0" u="none" strike="noStrike" kern="1200" cap="none" spc="0" normalizeH="0" baseline="0" noProof="0" dirty="0">
              <a:ln>
                <a:noFill/>
              </a:ln>
              <a:solidFill>
                <a:srgbClr val="4E8542"/>
              </a:solidFill>
              <a:effectLst/>
              <a:highlight>
                <a:srgbClr val="FF0000"/>
              </a:highlight>
              <a:uLnTx/>
              <a:uFillTx/>
              <a:latin typeface="Calibri" panose="020F0502020204030204" pitchFamily="34" charset="0"/>
              <a:ea typeface="+mn-ea"/>
              <a:cs typeface="+mn-cs"/>
            </a:endParaRPr>
          </a:p>
        </p:txBody>
      </p:sp>
      <p:sp>
        <p:nvSpPr>
          <p:cNvPr id="18" name="CasellaDiTesto 17"/>
          <p:cNvSpPr txBox="1"/>
          <p:nvPr/>
        </p:nvSpPr>
        <p:spPr>
          <a:xfrm>
            <a:off x="4722515" y="3813999"/>
            <a:ext cx="3971493" cy="1077218"/>
          </a:xfrm>
          <a:prstGeom prst="rect">
            <a:avLst/>
          </a:prstGeom>
          <a:noFill/>
        </p:spPr>
        <p:txBody>
          <a:bodyPr wrap="square" rtlCol="0">
            <a:spAutoFit/>
          </a:bodyPr>
          <a:lstStyle/>
          <a:p>
            <a:pPr defTabSz="1074738">
              <a:tabLst>
                <a:tab pos="808038" algn="l"/>
                <a:tab pos="1436688" algn="l"/>
                <a:tab pos="179070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FRIDA 	(2022)	RL		Silvia Muraro</a:t>
            </a: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790700"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HB2TF 	(2023)	RN e RL  Dario Giove</a:t>
            </a: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790700" algn="l"/>
              </a:tabLst>
              <a:defRPr/>
            </a:pPr>
            <a:r>
              <a:rPr lang="it-IT" sz="1600" b="1" dirty="0">
                <a:solidFill>
                  <a:srgbClr val="604878"/>
                </a:solidFill>
                <a:latin typeface="Calibri" panose="020F0502020204030204" pitchFamily="34" charset="0"/>
              </a:rPr>
              <a:t>*HIDRA2	(2022)	RL		Romualdo Santoro</a:t>
            </a:r>
            <a:endParaRPr kumimoji="0" lang="it-IT" sz="1600" b="1" i="0" u="none" strike="noStrike" kern="1200" cap="none" spc="0" normalizeH="0" baseline="0" noProof="0" dirty="0">
              <a:ln>
                <a:noFill/>
              </a:ln>
              <a:solidFill>
                <a:srgbClr val="604878"/>
              </a:solidFill>
              <a:effectLst/>
              <a:uLnTx/>
              <a:uFillTx/>
              <a:latin typeface="Calibri" panose="020F0502020204030204" pitchFamily="34" charset="0"/>
              <a:ea typeface="+mn-ea"/>
              <a:cs typeface="+mn-cs"/>
            </a:endParaRP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527175"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SIG 	(2022)	RN	Marco Prioli </a:t>
            </a:r>
          </a:p>
        </p:txBody>
      </p:sp>
      <p:sp>
        <p:nvSpPr>
          <p:cNvPr id="19" name="CasellaDiTesto 18"/>
          <p:cNvSpPr txBox="1"/>
          <p:nvPr/>
        </p:nvSpPr>
        <p:spPr>
          <a:xfrm>
            <a:off x="5033216" y="5068568"/>
            <a:ext cx="3715248" cy="1169551"/>
          </a:xfrm>
          <a:prstGeom prst="rect">
            <a:avLst/>
          </a:prstGeom>
          <a:noFill/>
          <a:ln w="285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Legenda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Acceleratori e Tecnologie Applicate:	   </a:t>
            </a:r>
            <a:r>
              <a:rPr lang="it-IT" sz="1400" b="1" dirty="0">
                <a:solidFill>
                  <a:srgbClr val="C00000"/>
                </a:solidFill>
                <a:latin typeface="Calibri" panose="020F0502020204030204" pitchFamily="34" charset="0"/>
              </a:rPr>
              <a:t>3+2</a:t>
            </a:r>
            <a:r>
              <a:rPr kumimoji="0" lang="it-IT" sz="1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Rivelatori, elettronica e informatica:	   6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Fisica Interdisciplinare:		 1</a:t>
            </a:r>
            <a:r>
              <a:rPr lang="it-IT" sz="1400" b="1" dirty="0">
                <a:solidFill>
                  <a:srgbClr val="4E8542"/>
                </a:solidFill>
                <a:latin typeface="Calibri" panose="020F0502020204030204" pitchFamily="34" charset="0"/>
              </a:rPr>
              <a:t>0</a:t>
            </a:r>
            <a:r>
              <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+ 1</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dirty="0">
                <a:solidFill>
                  <a:srgbClr val="4E8542"/>
                </a:solidFill>
                <a:latin typeface="Calibri" panose="020F0502020204030204" pitchFamily="34" charset="0"/>
              </a:rPr>
              <a:t>* Chiede prolungamento</a:t>
            </a:r>
            <a:endPar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p:txBody>
      </p:sp>
      <p:sp>
        <p:nvSpPr>
          <p:cNvPr id="23" name="CasellaDiTesto 22">
            <a:extLst>
              <a:ext uri="{FF2B5EF4-FFF2-40B4-BE49-F238E27FC236}">
                <a16:creationId xmlns:a16="http://schemas.microsoft.com/office/drawing/2014/main" id="{7E6AE5F8-7717-4DB4-AA20-DD3CCCEAF6ED}"/>
              </a:ext>
            </a:extLst>
          </p:cNvPr>
          <p:cNvSpPr txBox="1"/>
          <p:nvPr/>
        </p:nvSpPr>
        <p:spPr>
          <a:xfrm>
            <a:off x="4739323" y="3259723"/>
            <a:ext cx="4460736" cy="338554"/>
          </a:xfrm>
          <a:prstGeom prst="rect">
            <a:avLst/>
          </a:prstGeom>
          <a:noFill/>
        </p:spPr>
        <p:txBody>
          <a:bodyPr wrap="square" rtlCol="0">
            <a:spAutoFit/>
          </a:bodyPr>
          <a:lstStyle/>
          <a:p>
            <a:pPr marL="0" marR="0" lvl="0" indent="0" algn="l" defTabSz="1074738" rtl="0" eaLnBrk="1" fontAlgn="auto" latinLnBrk="0" hangingPunct="1">
              <a:lnSpc>
                <a:spcPct val="100000"/>
              </a:lnSpc>
              <a:spcBef>
                <a:spcPts val="0"/>
              </a:spcBef>
              <a:spcAft>
                <a:spcPts val="0"/>
              </a:spcAft>
              <a:buClrTx/>
              <a:buSzTx/>
              <a:buFontTx/>
              <a:buNone/>
              <a:tabLst>
                <a:tab pos="809625" algn="l"/>
                <a:tab pos="1249363"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ASTAROTH-BEYOND (2025) RN, RL D. D’Angelo</a:t>
            </a:r>
          </a:p>
        </p:txBody>
      </p:sp>
      <p:sp>
        <p:nvSpPr>
          <p:cNvPr id="22" name="CasellaDiTesto 21">
            <a:extLst>
              <a:ext uri="{FF2B5EF4-FFF2-40B4-BE49-F238E27FC236}">
                <a16:creationId xmlns:a16="http://schemas.microsoft.com/office/drawing/2014/main" id="{97340948-F24E-5F97-A3C8-55CB14A5375F}"/>
              </a:ext>
            </a:extLst>
          </p:cNvPr>
          <p:cNvSpPr txBox="1"/>
          <p:nvPr/>
        </p:nvSpPr>
        <p:spPr>
          <a:xfrm>
            <a:off x="338014" y="4872364"/>
            <a:ext cx="4548349" cy="1384995"/>
          </a:xfrm>
          <a:prstGeom prst="rect">
            <a:avLst/>
          </a:prstGeom>
          <a:noFill/>
          <a:ln w="285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C00000"/>
                </a:solidFill>
                <a:effectLst/>
                <a:uLnTx/>
                <a:uFillTx/>
                <a:latin typeface="Verdana"/>
                <a:ea typeface="+mn-ea"/>
                <a:cs typeface="+mn-cs"/>
              </a:rPr>
              <a:t>Delle 29 </a:t>
            </a:r>
            <a:r>
              <a:rPr kumimoji="0" lang="it-IT" sz="1400" b="1" i="0" u="none" strike="noStrike" kern="1200" cap="none" spc="0" normalizeH="0" baseline="0" noProof="0" dirty="0">
                <a:ln>
                  <a:noFill/>
                </a:ln>
                <a:solidFill>
                  <a:prstClr val="black"/>
                </a:solidFill>
                <a:effectLst/>
                <a:uLnTx/>
                <a:uFillTx/>
                <a:latin typeface="Verdana"/>
                <a:ea typeface="+mn-ea"/>
                <a:cs typeface="+mn-cs"/>
              </a:rPr>
              <a:t>sigle in corso nel 2024 </a:t>
            </a:r>
            <a:r>
              <a:rPr kumimoji="0" lang="it-IT" sz="1400" b="1" i="0" u="none" strike="noStrike" kern="1200" cap="none" spc="0" normalizeH="0" baseline="0" noProof="0" dirty="0">
                <a:ln>
                  <a:noFill/>
                </a:ln>
                <a:solidFill>
                  <a:srgbClr val="C00000"/>
                </a:solidFill>
                <a:effectLst/>
                <a:uLnTx/>
                <a:uFillTx/>
                <a:latin typeface="Verdana"/>
                <a:ea typeface="+mn-ea"/>
                <a:cs typeface="+mn-cs"/>
              </a:rPr>
              <a:t>ne chiudono 15</a:t>
            </a:r>
          </a:p>
          <a:p>
            <a:pPr algn="ctr">
              <a:defRPr/>
            </a:pPr>
            <a:r>
              <a:rPr kumimoji="0" lang="it-IT" sz="1400" b="1" i="0" u="none" strike="noStrike" kern="1200" cap="none" spc="0" normalizeH="0" baseline="0" noProof="0" dirty="0">
                <a:ln>
                  <a:noFill/>
                </a:ln>
                <a:solidFill>
                  <a:srgbClr val="C00000"/>
                </a:solidFill>
                <a:effectLst/>
                <a:uLnTx/>
                <a:uFillTx/>
                <a:latin typeface="Verdana"/>
                <a:ea typeface="+mn-ea"/>
                <a:cs typeface="+mn-cs"/>
              </a:rPr>
              <a:t>10 nuove sigle e </a:t>
            </a:r>
            <a:r>
              <a:rPr lang="it-IT" sz="1400" b="1" dirty="0">
                <a:solidFill>
                  <a:srgbClr val="C00000"/>
                </a:solidFill>
                <a:latin typeface="Verdana"/>
              </a:rPr>
              <a:t>2</a:t>
            </a:r>
            <a:r>
              <a:rPr kumimoji="0" lang="it-IT" sz="1400" b="1" i="0" u="none" strike="noStrike" kern="1200" cap="none" spc="0" normalizeH="0" baseline="0" noProof="0" dirty="0">
                <a:ln>
                  <a:noFill/>
                </a:ln>
                <a:solidFill>
                  <a:srgbClr val="C00000"/>
                </a:solidFill>
                <a:effectLst/>
                <a:uLnTx/>
                <a:uFillTx/>
                <a:latin typeface="Verdana"/>
                <a:ea typeface="+mn-ea"/>
                <a:cs typeface="+mn-cs"/>
              </a:rPr>
              <a:t> richieste di prolungamento per un totale di 24</a:t>
            </a:r>
          </a:p>
          <a:p>
            <a:pPr algn="ctr">
              <a:defRPr/>
            </a:pPr>
            <a:r>
              <a:rPr lang="it-IT" sz="1400" b="1" dirty="0">
                <a:solidFill>
                  <a:srgbClr val="C00000"/>
                </a:solidFill>
                <a:latin typeface="Verdana"/>
              </a:rPr>
              <a:t>a luglio due sigle non approvate      22</a:t>
            </a:r>
          </a:p>
          <a:p>
            <a:pPr algn="ctr">
              <a:defRPr/>
            </a:pPr>
            <a:r>
              <a:rPr lang="it-IT" sz="1400" b="1" dirty="0">
                <a:solidFill>
                  <a:srgbClr val="C00000"/>
                </a:solidFill>
                <a:latin typeface="Verdana"/>
              </a:rPr>
              <a:t>1 Grant Giovane vinto            23  </a:t>
            </a:r>
            <a:endParaRPr kumimoji="0" lang="it-IT" sz="1400" b="1" i="0" u="none" strike="noStrike" kern="1200" cap="none" spc="0" normalizeH="0" baseline="0" noProof="0" dirty="0">
              <a:ln>
                <a:noFill/>
              </a:ln>
              <a:solidFill>
                <a:srgbClr val="C00000"/>
              </a:solidFill>
              <a:effectLst/>
              <a:uLnTx/>
              <a:uFillTx/>
              <a:latin typeface="Verdana"/>
              <a:ea typeface="+mn-ea"/>
              <a:cs typeface="+mn-cs"/>
            </a:endParaRPr>
          </a:p>
        </p:txBody>
      </p:sp>
      <p:sp>
        <p:nvSpPr>
          <p:cNvPr id="10" name="CasellaDiTesto 9">
            <a:extLst>
              <a:ext uri="{FF2B5EF4-FFF2-40B4-BE49-F238E27FC236}">
                <a16:creationId xmlns:a16="http://schemas.microsoft.com/office/drawing/2014/main" id="{2D1FC57F-DA36-AA76-4AF5-1F20F60CDF53}"/>
              </a:ext>
            </a:extLst>
          </p:cNvPr>
          <p:cNvSpPr txBox="1"/>
          <p:nvPr/>
        </p:nvSpPr>
        <p:spPr>
          <a:xfrm>
            <a:off x="383472" y="3833217"/>
            <a:ext cx="3600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Grant Giovani:</a:t>
            </a:r>
          </a:p>
        </p:txBody>
      </p:sp>
      <p:sp>
        <p:nvSpPr>
          <p:cNvPr id="12" name="CasellaDiTesto 11">
            <a:extLst>
              <a:ext uri="{FF2B5EF4-FFF2-40B4-BE49-F238E27FC236}">
                <a16:creationId xmlns:a16="http://schemas.microsoft.com/office/drawing/2014/main" id="{A86C9EBD-C7A4-42C8-79C1-7F5E8B345AF6}"/>
              </a:ext>
            </a:extLst>
          </p:cNvPr>
          <p:cNvSpPr txBox="1"/>
          <p:nvPr/>
        </p:nvSpPr>
        <p:spPr>
          <a:xfrm>
            <a:off x="360425" y="4129514"/>
            <a:ext cx="3960081" cy="584775"/>
          </a:xfrm>
          <a:prstGeom prst="rect">
            <a:avLst/>
          </a:prstGeom>
          <a:noFill/>
        </p:spPr>
        <p:txBody>
          <a:bodyPr wrap="square" rtlCol="0">
            <a:spAutoFit/>
          </a:bodyPr>
          <a:lstStyle/>
          <a:p>
            <a:pPr marL="0" marR="0" lvl="0" indent="0" algn="l" defTabSz="763588" rtl="0" eaLnBrk="1" fontAlgn="auto" latinLnBrk="0" hangingPunct="1">
              <a:lnSpc>
                <a:spcPct val="100000"/>
              </a:lnSpc>
              <a:spcBef>
                <a:spcPts val="0"/>
              </a:spcBef>
              <a:spcAft>
                <a:spcPts val="0"/>
              </a:spcAft>
              <a:buClrTx/>
              <a:buSzTx/>
              <a:buFontTx/>
              <a:buNone/>
              <a:tabLst>
                <a:tab pos="893763" algn="l"/>
                <a:tab pos="1249363" algn="l"/>
                <a:tab pos="1525588" algn="l"/>
                <a:tab pos="2327275" algn="l"/>
              </a:tabLst>
              <a:defRPr/>
            </a:pPr>
            <a:r>
              <a:rPr lang="it-IT" sz="1600" b="1" dirty="0">
                <a:solidFill>
                  <a:srgbClr val="002060"/>
                </a:solidFill>
                <a:latin typeface="Calibri" panose="020F0502020204030204" pitchFamily="34" charset="0"/>
              </a:rPr>
              <a:t>FERRAD		(2024)	Luca Frontini</a:t>
            </a:r>
          </a:p>
          <a:p>
            <a:pPr marL="0" marR="0" lvl="0" indent="0" algn="l" defTabSz="763588" rtl="0" eaLnBrk="1" fontAlgn="auto" latinLnBrk="0" hangingPunct="1">
              <a:lnSpc>
                <a:spcPct val="100000"/>
              </a:lnSpc>
              <a:spcBef>
                <a:spcPts val="0"/>
              </a:spcBef>
              <a:spcAft>
                <a:spcPts val="0"/>
              </a:spcAft>
              <a:buClrTx/>
              <a:buSzTx/>
              <a:buFontTx/>
              <a:buNone/>
              <a:tabLst>
                <a:tab pos="893763" algn="l"/>
                <a:tab pos="1249363" algn="l"/>
                <a:tab pos="1525588" algn="l"/>
                <a:tab pos="2327275" algn="l"/>
              </a:tabLst>
              <a:defRPr/>
            </a:pPr>
            <a:r>
              <a:rPr lang="it-IT" sz="1600" b="1" dirty="0">
                <a:solidFill>
                  <a:srgbClr val="4E8542"/>
                </a:solidFill>
                <a:latin typeface="Calibri" panose="020F0502020204030204" pitchFamily="34" charset="0"/>
              </a:rPr>
              <a:t>PRIUMUS		(2025) 	Claudio Galelli</a:t>
            </a:r>
            <a:endParaRPr kumimoji="0" lang="it-IT" sz="1600" b="1" i="0" u="none" kern="1200" cap="none" spc="0" normalizeH="0" baseline="0" noProof="0" dirty="0">
              <a:ln>
                <a:noFill/>
              </a:ln>
              <a:solidFill>
                <a:srgbClr val="002060"/>
              </a:solidFill>
              <a:effectLst/>
              <a:uLnTx/>
              <a:uFillTx/>
              <a:latin typeface="Calibri" panose="020F0502020204030204" pitchFamily="34" charset="0"/>
              <a:ea typeface="+mn-ea"/>
              <a:cs typeface="+mn-cs"/>
            </a:endParaRPr>
          </a:p>
        </p:txBody>
      </p:sp>
      <p:sp>
        <p:nvSpPr>
          <p:cNvPr id="16" name="Freccia a destra 15">
            <a:extLst>
              <a:ext uri="{FF2B5EF4-FFF2-40B4-BE49-F238E27FC236}">
                <a16:creationId xmlns:a16="http://schemas.microsoft.com/office/drawing/2014/main" id="{3E830EE0-1695-CA79-9C43-381F8D6A790C}"/>
              </a:ext>
            </a:extLst>
          </p:cNvPr>
          <p:cNvSpPr/>
          <p:nvPr/>
        </p:nvSpPr>
        <p:spPr>
          <a:xfrm flipV="1">
            <a:off x="3983872" y="5858543"/>
            <a:ext cx="145215"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a destra 16">
            <a:extLst>
              <a:ext uri="{FF2B5EF4-FFF2-40B4-BE49-F238E27FC236}">
                <a16:creationId xmlns:a16="http://schemas.microsoft.com/office/drawing/2014/main" id="{1F574E0B-8ED8-3AA1-3990-AD069ED04BF9}"/>
              </a:ext>
            </a:extLst>
          </p:cNvPr>
          <p:cNvSpPr/>
          <p:nvPr/>
        </p:nvSpPr>
        <p:spPr>
          <a:xfrm>
            <a:off x="3491880" y="6079540"/>
            <a:ext cx="17925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1058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06/06/2025</a:t>
            </a:r>
          </a:p>
        </p:txBody>
      </p:sp>
      <p:sp>
        <p:nvSpPr>
          <p:cNvPr id="3" name="Segnaposto piè di pagina 2"/>
          <p:cNvSpPr>
            <a:spLocks noGrp="1"/>
          </p:cNvSpPr>
          <p:nvPr>
            <p:ph type="ftr" sz="quarter" idx="11"/>
          </p:nvPr>
        </p:nvSpPr>
        <p:spPr/>
        <p:txBody>
          <a:bodyPr/>
          <a:lstStyle/>
          <a:p>
            <a:r>
              <a:rPr lang="it-IT"/>
              <a:t>CdS - Milano</a:t>
            </a:r>
          </a:p>
        </p:txBody>
      </p:sp>
      <p:sp>
        <p:nvSpPr>
          <p:cNvPr id="4" name="Segnaposto numero diapositiva 3"/>
          <p:cNvSpPr>
            <a:spLocks noGrp="1"/>
          </p:cNvSpPr>
          <p:nvPr>
            <p:ph type="sldNum" sz="quarter" idx="12"/>
          </p:nvPr>
        </p:nvSpPr>
        <p:spPr/>
        <p:txBody>
          <a:bodyPr/>
          <a:lstStyle/>
          <a:p>
            <a:fld id="{B7DD2C94-EBA5-4997-B982-451E0A2E0BDC}" type="slidenum">
              <a:rPr lang="it-IT" smtClean="0"/>
              <a:pPr/>
              <a:t>3</a:t>
            </a:fld>
            <a:endParaRPr lang="it-IT" dirty="0"/>
          </a:p>
        </p:txBody>
      </p:sp>
      <p:sp>
        <p:nvSpPr>
          <p:cNvPr id="25" name="CasellaDiTesto 24">
            <a:extLst>
              <a:ext uri="{FF2B5EF4-FFF2-40B4-BE49-F238E27FC236}">
                <a16:creationId xmlns:a16="http://schemas.microsoft.com/office/drawing/2014/main" id="{EEDE43A2-2311-459C-B8BC-050B62EC53E1}"/>
              </a:ext>
            </a:extLst>
          </p:cNvPr>
          <p:cNvSpPr txBox="1"/>
          <p:nvPr/>
        </p:nvSpPr>
        <p:spPr>
          <a:xfrm>
            <a:off x="647564" y="33265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Bando CALLS</a:t>
            </a:r>
          </a:p>
        </p:txBody>
      </p:sp>
      <p:sp>
        <p:nvSpPr>
          <p:cNvPr id="11" name="Text Box 8">
            <a:extLst>
              <a:ext uri="{FF2B5EF4-FFF2-40B4-BE49-F238E27FC236}">
                <a16:creationId xmlns:a16="http://schemas.microsoft.com/office/drawing/2014/main" id="{A4C4AB9C-FC24-4F4F-9D24-A8422C274614}"/>
              </a:ext>
            </a:extLst>
          </p:cNvPr>
          <p:cNvSpPr txBox="1">
            <a:spLocks noChangeArrowheads="1"/>
          </p:cNvSpPr>
          <p:nvPr/>
        </p:nvSpPr>
        <p:spPr bwMode="auto">
          <a:xfrm>
            <a:off x="467544" y="799974"/>
            <a:ext cx="8409992" cy="5324535"/>
          </a:xfrm>
          <a:prstGeom prst="rect">
            <a:avLst/>
          </a:prstGeom>
          <a:noFill/>
          <a:ln w="9525">
            <a:noFill/>
            <a:miter lim="800000"/>
            <a:headEnd/>
            <a:tailEnd/>
          </a:ln>
        </p:spPr>
        <p:txBody>
          <a:bodyPr wrap="square">
            <a:spAutoFit/>
          </a:bodyPr>
          <a:lstStyle/>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Il bando della CALL si è chiuso il </a:t>
            </a:r>
            <a:r>
              <a:rPr lang="it-IT" sz="1600" b="1" dirty="0">
                <a:solidFill>
                  <a:srgbClr val="C00000"/>
                </a:solidFill>
                <a:latin typeface="Calibri" panose="020F0502020204030204"/>
              </a:rPr>
              <a:t>31 maggio 2025 </a:t>
            </a:r>
            <a:r>
              <a:rPr lang="it-IT" sz="1600" dirty="0">
                <a:solidFill>
                  <a:prstClr val="black"/>
                </a:solidFill>
                <a:latin typeface="Calibri" panose="020F0502020204030204"/>
              </a:rPr>
              <a:t> </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Sono pervenute 4 CALL delle 7 preventivate:</a:t>
            </a:r>
          </a:p>
          <a:p>
            <a:pPr marL="800100" lvl="1" indent="-342900" algn="just">
              <a:spcAft>
                <a:spcPts val="600"/>
              </a:spcAft>
              <a:buClr>
                <a:srgbClr val="FF0000"/>
              </a:buClr>
              <a:buFont typeface="Wingdings" panose="05000000000000000000" pitchFamily="2" charset="2"/>
              <a:buChar char="ü"/>
            </a:pPr>
            <a:r>
              <a:rPr lang="it-IT" sz="1600" b="1" dirty="0">
                <a:solidFill>
                  <a:prstClr val="black"/>
                </a:solidFill>
                <a:latin typeface="Calibri" panose="020F0502020204030204"/>
              </a:rPr>
              <a:t>STARS</a:t>
            </a:r>
            <a:r>
              <a:rPr lang="it-IT" sz="1600" dirty="0">
                <a:solidFill>
                  <a:prstClr val="black"/>
                </a:solidFill>
                <a:latin typeface="Calibri" panose="020F0502020204030204"/>
              </a:rPr>
              <a:t>, linea rivelatori, PI Roberta Arcidiacono (TO)</a:t>
            </a:r>
          </a:p>
          <a:p>
            <a:pPr marL="800100" lvl="1" indent="-342900" algn="just">
              <a:spcAft>
                <a:spcPts val="600"/>
              </a:spcAft>
              <a:buClr>
                <a:srgbClr val="FF0000"/>
              </a:buClr>
              <a:buFont typeface="Wingdings" panose="05000000000000000000" pitchFamily="2" charset="2"/>
              <a:buChar char="ü"/>
            </a:pPr>
            <a:r>
              <a:rPr lang="it-IT" sz="1600" b="1" dirty="0">
                <a:solidFill>
                  <a:prstClr val="black"/>
                </a:solidFill>
                <a:latin typeface="Calibri" panose="020F0502020204030204"/>
              </a:rPr>
              <a:t>MULTI-GRAPH</a:t>
            </a:r>
            <a:r>
              <a:rPr lang="it-IT" sz="1600" dirty="0">
                <a:solidFill>
                  <a:prstClr val="black"/>
                </a:solidFill>
                <a:latin typeface="Calibri" panose="020F0502020204030204"/>
              </a:rPr>
              <a:t>, linea interdisciplinare/rivelatori, PI Daniela Calvo (TO)</a:t>
            </a:r>
          </a:p>
          <a:p>
            <a:pPr marL="800100" lvl="1" indent="-342900" algn="just">
              <a:spcAft>
                <a:spcPts val="600"/>
              </a:spcAft>
              <a:buClr>
                <a:srgbClr val="FF0000"/>
              </a:buClr>
              <a:buFont typeface="Wingdings" panose="05000000000000000000" pitchFamily="2" charset="2"/>
              <a:buChar char="ü"/>
            </a:pPr>
            <a:r>
              <a:rPr lang="it-IT" sz="1600" b="1" dirty="0">
                <a:solidFill>
                  <a:prstClr val="black"/>
                </a:solidFill>
                <a:latin typeface="Calibri" panose="020F0502020204030204"/>
              </a:rPr>
              <a:t>INCANTO</a:t>
            </a:r>
            <a:r>
              <a:rPr lang="it-IT" sz="1600" dirty="0">
                <a:solidFill>
                  <a:prstClr val="black"/>
                </a:solidFill>
                <a:latin typeface="Calibri" panose="020F0502020204030204"/>
              </a:rPr>
              <a:t>, linea rivelatori, PI Ivano Sarra (LNF)</a:t>
            </a:r>
          </a:p>
          <a:p>
            <a:pPr marL="800100" lvl="1" indent="-342900" algn="just">
              <a:spcAft>
                <a:spcPts val="600"/>
              </a:spcAft>
              <a:buClr>
                <a:srgbClr val="FF0000"/>
              </a:buClr>
              <a:buFont typeface="Wingdings" panose="05000000000000000000" pitchFamily="2" charset="2"/>
              <a:buChar char="ü"/>
            </a:pPr>
            <a:r>
              <a:rPr lang="it-IT" sz="1600" b="1" dirty="0">
                <a:solidFill>
                  <a:prstClr val="black"/>
                </a:solidFill>
                <a:latin typeface="Calibri" panose="020F0502020204030204"/>
              </a:rPr>
              <a:t>DIOMEDES</a:t>
            </a:r>
            <a:r>
              <a:rPr lang="it-IT" sz="1600" dirty="0">
                <a:solidFill>
                  <a:prstClr val="black"/>
                </a:solidFill>
                <a:latin typeface="Calibri" panose="020F0502020204030204"/>
              </a:rPr>
              <a:t>, linea rivelatori, PI Stefano Capra (MI).</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I proponenti delle Call dovranno </a:t>
            </a:r>
            <a:r>
              <a:rPr lang="it-IT" sz="1600" b="1" dirty="0">
                <a:solidFill>
                  <a:srgbClr val="C00000"/>
                </a:solidFill>
                <a:latin typeface="Calibri" panose="020F0502020204030204"/>
              </a:rPr>
              <a:t>completare i DB caricando il proposal</a:t>
            </a:r>
            <a:r>
              <a:rPr lang="it-IT" sz="1600" dirty="0">
                <a:solidFill>
                  <a:prstClr val="black"/>
                </a:solidFill>
                <a:latin typeface="Calibri" panose="020F0502020204030204"/>
              </a:rPr>
              <a:t>, mettendo le </a:t>
            </a:r>
            <a:r>
              <a:rPr lang="it-IT" sz="1600" b="1" dirty="0">
                <a:solidFill>
                  <a:srgbClr val="C00000"/>
                </a:solidFill>
                <a:latin typeface="Calibri" panose="020F0502020204030204"/>
              </a:rPr>
              <a:t>richieste finanziarie</a:t>
            </a:r>
            <a:r>
              <a:rPr lang="it-IT" sz="1600" dirty="0">
                <a:solidFill>
                  <a:prstClr val="black"/>
                </a:solidFill>
                <a:latin typeface="Calibri" panose="020F0502020204030204"/>
              </a:rPr>
              <a:t> e a </a:t>
            </a:r>
            <a:r>
              <a:rPr lang="it-IT" sz="1600" b="1" dirty="0">
                <a:solidFill>
                  <a:srgbClr val="C00000"/>
                </a:solidFill>
                <a:latin typeface="Calibri" panose="020F0502020204030204"/>
              </a:rPr>
              <a:t>0 gli FTE </a:t>
            </a:r>
            <a:r>
              <a:rPr lang="it-IT" sz="1600" dirty="0">
                <a:solidFill>
                  <a:prstClr val="black"/>
                </a:solidFill>
                <a:latin typeface="Calibri" panose="020F0502020204030204"/>
              </a:rPr>
              <a:t>che verranno completati in caso di approvazione della Call. Le richieste per personale vanno sotto la voce Servizi</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Sono state inoltrate al Panel esterno: Azzi, Bisogni, Falone, Lanza, Mascali, </a:t>
            </a:r>
            <a:r>
              <a:rPr lang="it-IT" sz="1600" dirty="0" err="1">
                <a:solidFill>
                  <a:prstClr val="black"/>
                </a:solidFill>
                <a:latin typeface="Calibri" panose="020F0502020204030204"/>
              </a:rPr>
              <a:t>Robutti</a:t>
            </a:r>
            <a:r>
              <a:rPr lang="it-IT" sz="1600" dirty="0">
                <a:solidFill>
                  <a:prstClr val="black"/>
                </a:solidFill>
                <a:latin typeface="Calibri" panose="020F0502020204030204"/>
              </a:rPr>
              <a:t>.</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I coordinatori potranno visionare i proposal dal 5 luglio nei DB.</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16 Luglio mattina verrà presentata la relazione del Panel e ci sarà la discussione a porte chiuse in Commissione</a:t>
            </a: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sz="1600" b="1" dirty="0">
                <a:solidFill>
                  <a:srgbClr val="C00000"/>
                </a:solidFill>
                <a:latin typeface="Calibri" panose="020F0502020204030204" pitchFamily="34" charset="0"/>
                <a:ea typeface="Calibri" panose="020F0502020204030204" pitchFamily="34" charset="0"/>
                <a:cs typeface="Calibri" panose="020F0502020204030204" pitchFamily="34" charset="0"/>
              </a:rPr>
              <a:t>Gli esperimenti standard </a:t>
            </a:r>
            <a:r>
              <a:rPr lang="it-IT" sz="1600" dirty="0">
                <a:latin typeface="Calibri" panose="020F0502020204030204" pitchFamily="34" charset="0"/>
                <a:ea typeface="Calibri" panose="020F0502020204030204" pitchFamily="34" charset="0"/>
                <a:cs typeface="Calibri" panose="020F0502020204030204" pitchFamily="34" charset="0"/>
              </a:rPr>
              <a:t>da quest’anno avranno </a:t>
            </a:r>
            <a:r>
              <a:rPr lang="it-IT" sz="1600" b="1" dirty="0">
                <a:solidFill>
                  <a:srgbClr val="C00000"/>
                </a:solidFill>
                <a:latin typeface="Calibri" panose="020F0502020204030204" pitchFamily="34" charset="0"/>
                <a:ea typeface="Calibri" panose="020F0502020204030204" pitchFamily="34" charset="0"/>
                <a:cs typeface="Calibri" panose="020F0502020204030204" pitchFamily="34" charset="0"/>
              </a:rPr>
              <a:t>un tetto di finanziamento a 400k in 3 anni </a:t>
            </a:r>
            <a:r>
              <a:rPr lang="it-IT" sz="1600" dirty="0">
                <a:latin typeface="Calibri" panose="020F0502020204030204" pitchFamily="34" charset="0"/>
                <a:ea typeface="Calibri" panose="020F0502020204030204" pitchFamily="34" charset="0"/>
                <a:cs typeface="Calibri" panose="020F0502020204030204" pitchFamily="34" charset="0"/>
              </a:rPr>
              <a:t>e quindi la Call diventa comunque un mezzo per realizzare un progetto di ampio respiro che necessiti di finanziamenti di alto livello. Anche progetti in corso possono evolvere in Call.</a:t>
            </a:r>
          </a:p>
          <a:p>
            <a:pPr algn="just">
              <a:buClr>
                <a:srgbClr val="FF0000"/>
              </a:buClr>
            </a:pPr>
            <a:endParaRPr lang="it-IT" sz="1600" dirty="0">
              <a:solidFill>
                <a:prstClr val="black"/>
              </a:solidFill>
              <a:latin typeface="Calibri" panose="020F0502020204030204"/>
            </a:endParaRPr>
          </a:p>
        </p:txBody>
      </p:sp>
    </p:spTree>
    <p:extLst>
      <p:ext uri="{BB962C8B-B14F-4D97-AF65-F5344CB8AC3E}">
        <p14:creationId xmlns:p14="http://schemas.microsoft.com/office/powerpoint/2010/main" val="4230426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06/06/2025</a:t>
            </a:r>
          </a:p>
        </p:txBody>
      </p:sp>
      <p:sp>
        <p:nvSpPr>
          <p:cNvPr id="3" name="Segnaposto piè di pagina 2"/>
          <p:cNvSpPr>
            <a:spLocks noGrp="1"/>
          </p:cNvSpPr>
          <p:nvPr>
            <p:ph type="ftr" sz="quarter" idx="11"/>
          </p:nvPr>
        </p:nvSpPr>
        <p:spPr/>
        <p:txBody>
          <a:bodyPr/>
          <a:lstStyle/>
          <a:p>
            <a:r>
              <a:rPr lang="it-IT"/>
              <a:t>CdS - Milano</a:t>
            </a:r>
          </a:p>
        </p:txBody>
      </p:sp>
      <p:sp>
        <p:nvSpPr>
          <p:cNvPr id="4" name="Segnaposto numero diapositiva 3"/>
          <p:cNvSpPr>
            <a:spLocks noGrp="1"/>
          </p:cNvSpPr>
          <p:nvPr>
            <p:ph type="sldNum" sz="quarter" idx="12"/>
          </p:nvPr>
        </p:nvSpPr>
        <p:spPr/>
        <p:txBody>
          <a:bodyPr/>
          <a:lstStyle/>
          <a:p>
            <a:fld id="{B7DD2C94-EBA5-4997-B982-451E0A2E0BDC}" type="slidenum">
              <a:rPr lang="it-IT" smtClean="0"/>
              <a:pPr/>
              <a:t>4</a:t>
            </a:fld>
            <a:endParaRPr lang="it-IT" dirty="0"/>
          </a:p>
        </p:txBody>
      </p:sp>
      <p:sp>
        <p:nvSpPr>
          <p:cNvPr id="25" name="CasellaDiTesto 24">
            <a:extLst>
              <a:ext uri="{FF2B5EF4-FFF2-40B4-BE49-F238E27FC236}">
                <a16:creationId xmlns:a16="http://schemas.microsoft.com/office/drawing/2014/main" id="{EEDE43A2-2311-459C-B8BC-050B62EC53E1}"/>
              </a:ext>
            </a:extLst>
          </p:cNvPr>
          <p:cNvSpPr txBox="1"/>
          <p:nvPr/>
        </p:nvSpPr>
        <p:spPr>
          <a:xfrm>
            <a:off x="647564" y="476672"/>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Bando Grant Giovani</a:t>
            </a:r>
          </a:p>
        </p:txBody>
      </p:sp>
      <p:sp>
        <p:nvSpPr>
          <p:cNvPr id="11" name="Text Box 8">
            <a:extLst>
              <a:ext uri="{FF2B5EF4-FFF2-40B4-BE49-F238E27FC236}">
                <a16:creationId xmlns:a16="http://schemas.microsoft.com/office/drawing/2014/main" id="{A4C4AB9C-FC24-4F4F-9D24-A8422C274614}"/>
              </a:ext>
            </a:extLst>
          </p:cNvPr>
          <p:cNvSpPr txBox="1">
            <a:spLocks noChangeArrowheads="1"/>
          </p:cNvSpPr>
          <p:nvPr/>
        </p:nvSpPr>
        <p:spPr bwMode="auto">
          <a:xfrm>
            <a:off x="431539" y="1124744"/>
            <a:ext cx="8280921" cy="5155257"/>
          </a:xfrm>
          <a:prstGeom prst="rect">
            <a:avLst/>
          </a:prstGeom>
          <a:noFill/>
          <a:ln w="9525">
            <a:noFill/>
            <a:miter lim="800000"/>
            <a:headEnd/>
            <a:tailEnd/>
          </a:ln>
        </p:spPr>
        <p:txBody>
          <a:bodyPr wrap="square">
            <a:spAutoFit/>
          </a:bodyPr>
          <a:lstStyle/>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Il bando per il «</a:t>
            </a:r>
            <a:r>
              <a:rPr lang="it-IT" b="1" dirty="0">
                <a:solidFill>
                  <a:srgbClr val="C00000"/>
                </a:solidFill>
                <a:latin typeface="Calibri" panose="020F0502020204030204"/>
              </a:rPr>
              <a:t>Grant Giovani</a:t>
            </a:r>
            <a:r>
              <a:rPr lang="it-IT" dirty="0">
                <a:latin typeface="Calibri" panose="020F0502020204030204"/>
              </a:rPr>
              <a:t>»: </a:t>
            </a:r>
            <a:r>
              <a:rPr lang="it-IT" dirty="0">
                <a:solidFill>
                  <a:prstClr val="black"/>
                </a:solidFill>
                <a:latin typeface="Calibri" panose="020F0502020204030204"/>
              </a:rPr>
              <a:t>6 Grant di giovani ricercatori/</a:t>
            </a:r>
            <a:r>
              <a:rPr lang="it-IT" dirty="0" err="1">
                <a:solidFill>
                  <a:prstClr val="black"/>
                </a:solidFill>
                <a:latin typeface="Calibri" panose="020F0502020204030204"/>
              </a:rPr>
              <a:t>trici</a:t>
            </a:r>
            <a:r>
              <a:rPr lang="it-IT" dirty="0">
                <a:solidFill>
                  <a:prstClr val="black"/>
                </a:solidFill>
                <a:latin typeface="Calibri" panose="020F0502020204030204"/>
              </a:rPr>
              <a:t> per l’anno 2026 -  </a:t>
            </a: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algn="ctr">
              <a:spcAft>
                <a:spcPts val="600"/>
              </a:spcAft>
              <a:buClr>
                <a:srgbClr val="FF0000"/>
              </a:buClr>
            </a:pPr>
            <a:r>
              <a:rPr lang="it-IT" b="1" dirty="0">
                <a:solidFill>
                  <a:srgbClr val="C00000"/>
                </a:solidFill>
              </a:rPr>
              <a:t>USCIRA’ A BREVE </a:t>
            </a:r>
            <a:endParaRPr lang="it-IT" dirty="0">
              <a:solidFill>
                <a:srgbClr val="C00000"/>
              </a:solidFill>
              <a:latin typeface="Calibri" panose="020F0502020204030204"/>
            </a:endParaRP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Sul sito della Commissione si troverà l’apposito template da seguire per candidarsi.</a:t>
            </a:r>
          </a:p>
          <a:p>
            <a:pPr algn="just">
              <a:spcAft>
                <a:spcPts val="600"/>
              </a:spcAft>
              <a:buClr>
                <a:srgbClr val="FF0000"/>
              </a:buClr>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 La domanda viene presentata utilizzando un’apposita applicazione telematica raggiungibile tramite il seguente link: </a:t>
            </a:r>
            <a:r>
              <a:rPr lang="it-IT" dirty="0">
                <a:solidFill>
                  <a:prstClr val="black"/>
                </a:solidFill>
                <a:latin typeface="Calibri" panose="020F0502020204030204"/>
                <a:hlinkClick r:id="rId3"/>
              </a:rPr>
              <a:t>https://reclutamento.dsi.infn.it/</a:t>
            </a:r>
            <a:endParaRPr lang="it-IT"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Prospettiva è inquadrare come Contratti di Ricerca.</a:t>
            </a: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42k in più all’anno per 6 Contratti di Ricerca (84k a regime).</a:t>
            </a: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E’ stato rimandato ulteriormente l’uscita del bando in quanto ci sono ancora delle difficoltà legati al disciplinare che sono ancora da valutare.</a:t>
            </a: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Sembra confermato che si debba risolvere la situazione entro il 15 giugno con l’uscita del bando entro tale data. Dall’uscita del bando ci dovrebbero essere 30 giorni per applicare (sarà scritto tutto nel bando).</a:t>
            </a:r>
          </a:p>
        </p:txBody>
      </p:sp>
    </p:spTree>
    <p:extLst>
      <p:ext uri="{BB962C8B-B14F-4D97-AF65-F5344CB8AC3E}">
        <p14:creationId xmlns:p14="http://schemas.microsoft.com/office/powerpoint/2010/main" val="1778208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686DD-BBF6-9044-3304-24C43E71E1AB}"/>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1FD187AB-C612-2E4F-0316-5ED9860AF172}"/>
              </a:ext>
            </a:extLst>
          </p:cNvPr>
          <p:cNvSpPr>
            <a:spLocks noGrp="1"/>
          </p:cNvSpPr>
          <p:nvPr>
            <p:ph type="dt" sz="half" idx="10"/>
          </p:nvPr>
        </p:nvSpPr>
        <p:spPr/>
        <p:txBody>
          <a:bodyPr/>
          <a:lstStyle/>
          <a:p>
            <a:r>
              <a:rPr lang="it-IT"/>
              <a:t>06/06/2025</a:t>
            </a:r>
          </a:p>
        </p:txBody>
      </p:sp>
      <p:sp>
        <p:nvSpPr>
          <p:cNvPr id="3" name="Segnaposto piè di pagina 2">
            <a:extLst>
              <a:ext uri="{FF2B5EF4-FFF2-40B4-BE49-F238E27FC236}">
                <a16:creationId xmlns:a16="http://schemas.microsoft.com/office/drawing/2014/main" id="{B1E5B8E4-A8F6-665E-A611-DB213A351855}"/>
              </a:ext>
            </a:extLst>
          </p:cNvPr>
          <p:cNvSpPr>
            <a:spLocks noGrp="1"/>
          </p:cNvSpPr>
          <p:nvPr>
            <p:ph type="ftr" sz="quarter" idx="11"/>
          </p:nvPr>
        </p:nvSpPr>
        <p:spPr/>
        <p:txBody>
          <a:bodyPr/>
          <a:lstStyle/>
          <a:p>
            <a:r>
              <a:rPr lang="it-IT"/>
              <a:t>CdS - Milano</a:t>
            </a:r>
            <a:endParaRPr lang="it-IT" dirty="0"/>
          </a:p>
        </p:txBody>
      </p:sp>
      <p:sp>
        <p:nvSpPr>
          <p:cNvPr id="4" name="Segnaposto numero diapositiva 3">
            <a:extLst>
              <a:ext uri="{FF2B5EF4-FFF2-40B4-BE49-F238E27FC236}">
                <a16:creationId xmlns:a16="http://schemas.microsoft.com/office/drawing/2014/main" id="{F58C35B4-3F59-685F-8347-E741ED9A398D}"/>
              </a:ext>
            </a:extLst>
          </p:cNvPr>
          <p:cNvSpPr>
            <a:spLocks noGrp="1"/>
          </p:cNvSpPr>
          <p:nvPr>
            <p:ph type="sldNum" sz="quarter" idx="12"/>
          </p:nvPr>
        </p:nvSpPr>
        <p:spPr/>
        <p:txBody>
          <a:bodyPr/>
          <a:lstStyle/>
          <a:p>
            <a:fld id="{B7DD2C94-EBA5-4997-B982-451E0A2E0BDC}" type="slidenum">
              <a:rPr lang="it-IT" smtClean="0"/>
              <a:pPr/>
              <a:t>5</a:t>
            </a:fld>
            <a:endParaRPr lang="it-IT" dirty="0"/>
          </a:p>
        </p:txBody>
      </p:sp>
      <p:sp>
        <p:nvSpPr>
          <p:cNvPr id="5" name="CasellaDiTesto 4">
            <a:extLst>
              <a:ext uri="{FF2B5EF4-FFF2-40B4-BE49-F238E27FC236}">
                <a16:creationId xmlns:a16="http://schemas.microsoft.com/office/drawing/2014/main" id="{68D46FB1-C179-120A-4993-148A7ABF8B28}"/>
              </a:ext>
            </a:extLst>
          </p:cNvPr>
          <p:cNvSpPr txBox="1"/>
          <p:nvPr/>
        </p:nvSpPr>
        <p:spPr>
          <a:xfrm>
            <a:off x="683568" y="36548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Progetti standard – nuove proposte</a:t>
            </a:r>
          </a:p>
        </p:txBody>
      </p:sp>
      <p:sp>
        <p:nvSpPr>
          <p:cNvPr id="23" name="CasellaDiTesto 22">
            <a:extLst>
              <a:ext uri="{FF2B5EF4-FFF2-40B4-BE49-F238E27FC236}">
                <a16:creationId xmlns:a16="http://schemas.microsoft.com/office/drawing/2014/main" id="{F3020646-7501-6588-2A52-F7B65A166053}"/>
              </a:ext>
            </a:extLst>
          </p:cNvPr>
          <p:cNvSpPr txBox="1"/>
          <p:nvPr/>
        </p:nvSpPr>
        <p:spPr>
          <a:xfrm>
            <a:off x="353251" y="908720"/>
            <a:ext cx="8437497" cy="5478423"/>
          </a:xfrm>
          <a:prstGeom prst="rect">
            <a:avLst/>
          </a:prstGeom>
          <a:noFill/>
        </p:spPr>
        <p:txBody>
          <a:bodyPr wrap="square" rtlCol="0">
            <a:spAutoFit/>
          </a:bodyPr>
          <a:lstStyle/>
          <a:p>
            <a:pPr algn="just">
              <a:spcAft>
                <a:spcPts val="600"/>
              </a:spcAft>
            </a:pPr>
            <a:r>
              <a:rPr lang="it-IT" sz="1600" dirty="0">
                <a:solidFill>
                  <a:schemeClr val="accent3"/>
                </a:solidFill>
              </a:rPr>
              <a:t>Per dare il modo alle sottocommissioni di esaminare le nuove proposte prima della riunione di luglio (15-18 luglio a Frascati) è necessario che i moduli siano completati entro </a:t>
            </a:r>
            <a:r>
              <a:rPr lang="it-IT" sz="1600" b="1" dirty="0">
                <a:solidFill>
                  <a:srgbClr val="C00000"/>
                </a:solidFill>
              </a:rPr>
              <a:t>il 5 luglio</a:t>
            </a:r>
            <a:r>
              <a:rPr lang="it-IT" sz="1600" dirty="0">
                <a:solidFill>
                  <a:schemeClr val="accent3"/>
                </a:solidFill>
              </a:rPr>
              <a:t>.</a:t>
            </a:r>
            <a:endParaRPr lang="it-IT" sz="1800" dirty="0">
              <a:solidFill>
                <a:schemeClr val="accent3"/>
              </a:solidFill>
            </a:endParaRPr>
          </a:p>
          <a:p>
            <a:pPr algn="just">
              <a:spcAft>
                <a:spcPts val="600"/>
              </a:spcAft>
            </a:pPr>
            <a:endParaRPr lang="it-IT" sz="1800" dirty="0">
              <a:solidFill>
                <a:schemeClr val="accent3"/>
              </a:solidFill>
            </a:endParaRPr>
          </a:p>
          <a:p>
            <a:pPr algn="just">
              <a:spcAft>
                <a:spcPts val="600"/>
              </a:spcAft>
            </a:pPr>
            <a:endParaRPr lang="it-IT" sz="1800" dirty="0">
              <a:solidFill>
                <a:schemeClr val="accent3"/>
              </a:solidFill>
            </a:endParaRPr>
          </a:p>
          <a:p>
            <a:pPr algn="ctr">
              <a:spcAft>
                <a:spcPts val="600"/>
              </a:spcAft>
            </a:pPr>
            <a:r>
              <a:rPr lang="it-IT" sz="1800" b="1" dirty="0">
                <a:solidFill>
                  <a:schemeClr val="accent3"/>
                </a:solidFill>
              </a:rPr>
              <a:t>DB di CSN5 si chiudono il 5 luglio</a:t>
            </a:r>
            <a:endParaRPr lang="it-IT" b="1" dirty="0">
              <a:solidFill>
                <a:schemeClr val="accent3"/>
              </a:solidFill>
            </a:endParaRPr>
          </a:p>
          <a:p>
            <a:pPr algn="ctr">
              <a:spcAft>
                <a:spcPts val="600"/>
              </a:spcAft>
            </a:pPr>
            <a:endParaRPr lang="it-IT" sz="1800" dirty="0">
              <a:solidFill>
                <a:schemeClr val="accent3"/>
              </a:solidFill>
            </a:endParaRPr>
          </a:p>
          <a:p>
            <a:pPr marL="285750" indent="-285750" algn="just">
              <a:spcAft>
                <a:spcPts val="600"/>
              </a:spcAft>
              <a:buClr>
                <a:srgbClr val="FF0000"/>
              </a:buClr>
              <a:buFont typeface="Wingdings" panose="05000000000000000000" pitchFamily="2" charset="2"/>
              <a:buChar char="Ø"/>
            </a:pPr>
            <a:r>
              <a:rPr lang="it-IT" sz="1800" dirty="0">
                <a:solidFill>
                  <a:schemeClr val="accent3"/>
                </a:solidFill>
              </a:rPr>
              <a:t>I DB devono essere completi di tutto.</a:t>
            </a:r>
          </a:p>
          <a:p>
            <a:pPr marL="285750" indent="-285750" algn="just">
              <a:spcAft>
                <a:spcPts val="600"/>
              </a:spcAft>
              <a:buClr>
                <a:srgbClr val="FF0000"/>
              </a:buClr>
              <a:buFont typeface="Wingdings" panose="05000000000000000000" pitchFamily="2" charset="2"/>
              <a:buChar char="Ø"/>
            </a:pPr>
            <a:r>
              <a:rPr lang="it-IT" sz="1800" dirty="0">
                <a:solidFill>
                  <a:schemeClr val="accent3"/>
                </a:solidFill>
              </a:rPr>
              <a:t>Visto però che gli equilibri delle Sezioni richiedono un tempo di assestamento, </a:t>
            </a:r>
            <a:r>
              <a:rPr lang="it-IT" sz="1800" b="1" dirty="0">
                <a:solidFill>
                  <a:srgbClr val="C00000"/>
                </a:solidFill>
              </a:rPr>
              <a:t>gli FTE (e solo quelli) potranno essere aggiornati fino alla data ultima del 24 luglio</a:t>
            </a:r>
            <a:r>
              <a:rPr lang="it-IT" sz="1800" dirty="0">
                <a:solidFill>
                  <a:schemeClr val="accent3"/>
                </a:solidFill>
              </a:rPr>
              <a:t>. </a:t>
            </a:r>
          </a:p>
          <a:p>
            <a:pPr marL="285750" indent="-285750" algn="just">
              <a:spcAft>
                <a:spcPts val="600"/>
              </a:spcAft>
              <a:buClr>
                <a:srgbClr val="FF0000"/>
              </a:buClr>
              <a:buFont typeface="Wingdings" panose="05000000000000000000" pitchFamily="2" charset="2"/>
              <a:buChar char="Ø"/>
            </a:pPr>
            <a:r>
              <a:rPr lang="it-IT" sz="1800" dirty="0">
                <a:solidFill>
                  <a:schemeClr val="accent3"/>
                </a:solidFill>
              </a:rPr>
              <a:t>Questo ovviamente a patto di non mettere a rischio una sigla già inserita.</a:t>
            </a:r>
          </a:p>
          <a:p>
            <a:pPr marL="285750" indent="-285750" algn="just">
              <a:spcAft>
                <a:spcPts val="600"/>
              </a:spcAft>
              <a:buClr>
                <a:srgbClr val="FF0000"/>
              </a:buClr>
              <a:buFont typeface="Wingdings" panose="05000000000000000000" pitchFamily="2" charset="2"/>
              <a:buChar char="Ø"/>
            </a:pPr>
            <a:r>
              <a:rPr lang="it-IT" sz="1800" b="1" dirty="0">
                <a:solidFill>
                  <a:srgbClr val="C00000"/>
                </a:solidFill>
              </a:rPr>
              <a:t>Le richieste finanziarie </a:t>
            </a:r>
            <a:r>
              <a:rPr lang="it-IT" sz="1800" dirty="0">
                <a:solidFill>
                  <a:schemeClr val="accent3"/>
                </a:solidFill>
              </a:rPr>
              <a:t>invece dovranno essere completate alla scadenza </a:t>
            </a:r>
            <a:r>
              <a:rPr lang="it-IT" sz="1800" b="1" dirty="0">
                <a:solidFill>
                  <a:srgbClr val="C00000"/>
                </a:solidFill>
              </a:rPr>
              <a:t>del 5 luglio</a:t>
            </a:r>
            <a:r>
              <a:rPr lang="it-IT" sz="1800" dirty="0">
                <a:solidFill>
                  <a:schemeClr val="accent3"/>
                </a:solidFill>
              </a:rPr>
              <a:t>.</a:t>
            </a:r>
          </a:p>
          <a:p>
            <a:pPr algn="just">
              <a:spcAft>
                <a:spcPts val="600"/>
              </a:spcAft>
            </a:pPr>
            <a:endParaRPr lang="it-IT" sz="1800" dirty="0">
              <a:solidFill>
                <a:schemeClr val="accent3"/>
              </a:solidFill>
            </a:endParaRPr>
          </a:p>
          <a:p>
            <a:pPr algn="just">
              <a:spcAft>
                <a:spcPts val="600"/>
              </a:spcAft>
            </a:pPr>
            <a:endParaRPr lang="it-IT" sz="1800" dirty="0">
              <a:solidFill>
                <a:schemeClr val="accent3"/>
              </a:solidFill>
            </a:endParaRPr>
          </a:p>
        </p:txBody>
      </p:sp>
      <p:sp>
        <p:nvSpPr>
          <p:cNvPr id="6" name="Freccia in giù 5">
            <a:extLst>
              <a:ext uri="{FF2B5EF4-FFF2-40B4-BE49-F238E27FC236}">
                <a16:creationId xmlns:a16="http://schemas.microsoft.com/office/drawing/2014/main" id="{49BD4735-B91C-CE5D-7B6F-2531D3E389F7}"/>
              </a:ext>
            </a:extLst>
          </p:cNvPr>
          <p:cNvSpPr/>
          <p:nvPr/>
        </p:nvSpPr>
        <p:spPr>
          <a:xfrm>
            <a:off x="4175955" y="1700808"/>
            <a:ext cx="792088" cy="64807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01996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3CF62-7439-91F7-8A18-3591A9492B33}"/>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644087EA-094E-C541-63EC-3C9BE087D701}"/>
              </a:ext>
            </a:extLst>
          </p:cNvPr>
          <p:cNvSpPr>
            <a:spLocks noGrp="1"/>
          </p:cNvSpPr>
          <p:nvPr>
            <p:ph type="dt" sz="half" idx="10"/>
          </p:nvPr>
        </p:nvSpPr>
        <p:spPr/>
        <p:txBody>
          <a:bodyPr/>
          <a:lstStyle/>
          <a:p>
            <a:r>
              <a:rPr lang="it-IT"/>
              <a:t>06/06/2025</a:t>
            </a:r>
          </a:p>
        </p:txBody>
      </p:sp>
      <p:sp>
        <p:nvSpPr>
          <p:cNvPr id="3" name="Segnaposto piè di pagina 2">
            <a:extLst>
              <a:ext uri="{FF2B5EF4-FFF2-40B4-BE49-F238E27FC236}">
                <a16:creationId xmlns:a16="http://schemas.microsoft.com/office/drawing/2014/main" id="{1545D01E-F5A6-9478-6487-29B6A1892142}"/>
              </a:ext>
            </a:extLst>
          </p:cNvPr>
          <p:cNvSpPr>
            <a:spLocks noGrp="1"/>
          </p:cNvSpPr>
          <p:nvPr>
            <p:ph type="ftr" sz="quarter" idx="11"/>
          </p:nvPr>
        </p:nvSpPr>
        <p:spPr/>
        <p:txBody>
          <a:bodyPr/>
          <a:lstStyle/>
          <a:p>
            <a:r>
              <a:rPr lang="it-IT"/>
              <a:t>CdS - Milano</a:t>
            </a:r>
            <a:endParaRPr lang="it-IT" dirty="0"/>
          </a:p>
        </p:txBody>
      </p:sp>
      <p:sp>
        <p:nvSpPr>
          <p:cNvPr id="4" name="Segnaposto numero diapositiva 3">
            <a:extLst>
              <a:ext uri="{FF2B5EF4-FFF2-40B4-BE49-F238E27FC236}">
                <a16:creationId xmlns:a16="http://schemas.microsoft.com/office/drawing/2014/main" id="{67AF89D4-9F4C-6184-9104-574F11161373}"/>
              </a:ext>
            </a:extLst>
          </p:cNvPr>
          <p:cNvSpPr>
            <a:spLocks noGrp="1"/>
          </p:cNvSpPr>
          <p:nvPr>
            <p:ph type="sldNum" sz="quarter" idx="12"/>
          </p:nvPr>
        </p:nvSpPr>
        <p:spPr/>
        <p:txBody>
          <a:bodyPr/>
          <a:lstStyle/>
          <a:p>
            <a:fld id="{B7DD2C94-EBA5-4997-B982-451E0A2E0BDC}" type="slidenum">
              <a:rPr lang="it-IT" smtClean="0"/>
              <a:pPr/>
              <a:t>6</a:t>
            </a:fld>
            <a:endParaRPr lang="it-IT" dirty="0"/>
          </a:p>
        </p:txBody>
      </p:sp>
      <p:sp>
        <p:nvSpPr>
          <p:cNvPr id="5" name="CasellaDiTesto 4">
            <a:extLst>
              <a:ext uri="{FF2B5EF4-FFF2-40B4-BE49-F238E27FC236}">
                <a16:creationId xmlns:a16="http://schemas.microsoft.com/office/drawing/2014/main" id="{256CF78D-A783-BCF3-B902-66A9DC4530AA}"/>
              </a:ext>
            </a:extLst>
          </p:cNvPr>
          <p:cNvSpPr txBox="1"/>
          <p:nvPr/>
        </p:nvSpPr>
        <p:spPr>
          <a:xfrm>
            <a:off x="683568" y="36548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Progetti standard</a:t>
            </a:r>
          </a:p>
        </p:txBody>
      </p:sp>
      <p:sp>
        <p:nvSpPr>
          <p:cNvPr id="23" name="CasellaDiTesto 22">
            <a:extLst>
              <a:ext uri="{FF2B5EF4-FFF2-40B4-BE49-F238E27FC236}">
                <a16:creationId xmlns:a16="http://schemas.microsoft.com/office/drawing/2014/main" id="{47C7DF62-F70E-BAA2-06A0-5EEA514DCBA6}"/>
              </a:ext>
            </a:extLst>
          </p:cNvPr>
          <p:cNvSpPr txBox="1"/>
          <p:nvPr/>
        </p:nvSpPr>
        <p:spPr>
          <a:xfrm>
            <a:off x="353251" y="908720"/>
            <a:ext cx="8437497" cy="4739759"/>
          </a:xfrm>
          <a:prstGeom prst="rect">
            <a:avLst/>
          </a:prstGeom>
          <a:noFill/>
        </p:spPr>
        <p:txBody>
          <a:bodyPr wrap="square" rtlCol="0">
            <a:spAutoFit/>
          </a:bodyPr>
          <a:lstStyle/>
          <a:p>
            <a:pPr algn="just">
              <a:spcAft>
                <a:spcPts val="600"/>
              </a:spcAft>
            </a:pPr>
            <a:r>
              <a:rPr lang="it-IT" sz="1600" b="1" dirty="0">
                <a:solidFill>
                  <a:srgbClr val="C00000"/>
                </a:solidFill>
              </a:rPr>
              <a:t>Per il 20 giugno </a:t>
            </a:r>
            <a:r>
              <a:rPr lang="it-IT" sz="1600" dirty="0">
                <a:solidFill>
                  <a:schemeClr val="accent3"/>
                </a:solidFill>
              </a:rPr>
              <a:t>è</a:t>
            </a:r>
            <a:r>
              <a:rPr lang="it-IT" sz="1600" b="1" dirty="0">
                <a:solidFill>
                  <a:schemeClr val="accent3"/>
                </a:solidFill>
              </a:rPr>
              <a:t> </a:t>
            </a:r>
            <a:r>
              <a:rPr lang="it-IT" sz="1600" dirty="0">
                <a:solidFill>
                  <a:schemeClr val="accent3"/>
                </a:solidFill>
              </a:rPr>
              <a:t>importante avere una indicazione di </a:t>
            </a:r>
            <a:r>
              <a:rPr lang="it-IT" sz="1600" b="1" dirty="0">
                <a:solidFill>
                  <a:srgbClr val="C00000"/>
                </a:solidFill>
              </a:rPr>
              <a:t>massima del numero delle nuove proposte e delle richieste</a:t>
            </a:r>
            <a:r>
              <a:rPr lang="it-IT" sz="1600" dirty="0">
                <a:solidFill>
                  <a:schemeClr val="accent3"/>
                </a:solidFill>
              </a:rPr>
              <a:t>. </a:t>
            </a:r>
          </a:p>
          <a:p>
            <a:pPr algn="just">
              <a:spcAft>
                <a:spcPts val="600"/>
              </a:spcAft>
            </a:pPr>
            <a:r>
              <a:rPr lang="it-IT" sz="1600" dirty="0">
                <a:solidFill>
                  <a:schemeClr val="accent3"/>
                </a:solidFill>
              </a:rPr>
              <a:t>Ad ogni PI che sta organizzando una nuova proposta si chiede che la comunichi al proprio coordinatore, indicando </a:t>
            </a:r>
            <a:r>
              <a:rPr lang="it-IT" sz="1600" b="1" dirty="0">
                <a:solidFill>
                  <a:srgbClr val="C00000"/>
                </a:solidFill>
              </a:rPr>
              <a:t>le sedi partecipanti </a:t>
            </a:r>
            <a:r>
              <a:rPr lang="it-IT" sz="1600" dirty="0">
                <a:solidFill>
                  <a:schemeClr val="accent3"/>
                </a:solidFill>
              </a:rPr>
              <a:t>e </a:t>
            </a:r>
            <a:r>
              <a:rPr lang="it-IT" sz="1600" b="1" dirty="0">
                <a:solidFill>
                  <a:srgbClr val="C00000"/>
                </a:solidFill>
              </a:rPr>
              <a:t>l'ordine del budget </a:t>
            </a:r>
            <a:r>
              <a:rPr lang="it-IT" sz="1600" dirty="0">
                <a:solidFill>
                  <a:schemeClr val="accent3"/>
                </a:solidFill>
              </a:rPr>
              <a:t>per il 2026 (non sono necessarie cifre precise). </a:t>
            </a:r>
          </a:p>
          <a:p>
            <a:pPr algn="just">
              <a:spcAft>
                <a:spcPts val="600"/>
              </a:spcAft>
            </a:pPr>
            <a:r>
              <a:rPr lang="it-IT" sz="1600" dirty="0">
                <a:solidFill>
                  <a:schemeClr val="accent3"/>
                </a:solidFill>
              </a:rPr>
              <a:t>Il Coordinatore provvederà a comunicarla al Presidente. Questa informazione è essenziale per l'incontro che avverrà 2-3 luglio fra il Presidente e la Giunta.</a:t>
            </a:r>
          </a:p>
          <a:p>
            <a:pPr algn="just">
              <a:spcAft>
                <a:spcPts val="600"/>
              </a:spcAft>
            </a:pPr>
            <a:endParaRPr lang="it-IT" sz="1600" dirty="0">
              <a:solidFill>
                <a:schemeClr val="accent3"/>
              </a:solidFill>
            </a:endParaRPr>
          </a:p>
          <a:p>
            <a:pPr algn="just">
              <a:spcAft>
                <a:spcPts val="600"/>
              </a:spcAft>
            </a:pPr>
            <a:r>
              <a:rPr lang="it-IT" sz="1600" dirty="0">
                <a:solidFill>
                  <a:schemeClr val="accent3"/>
                </a:solidFill>
              </a:rPr>
              <a:t>Per le </a:t>
            </a:r>
            <a:r>
              <a:rPr lang="it-IT" sz="1600" b="1" dirty="0">
                <a:solidFill>
                  <a:srgbClr val="C00000"/>
                </a:solidFill>
              </a:rPr>
              <a:t>sigle che continuano </a:t>
            </a:r>
            <a:r>
              <a:rPr lang="it-IT" sz="1600" dirty="0">
                <a:solidFill>
                  <a:schemeClr val="accent3"/>
                </a:solidFill>
              </a:rPr>
              <a:t>o che </a:t>
            </a:r>
            <a:r>
              <a:rPr lang="it-IT" sz="1600" b="1" dirty="0">
                <a:solidFill>
                  <a:srgbClr val="C00000"/>
                </a:solidFill>
              </a:rPr>
              <a:t>chiedono un prolungamento </a:t>
            </a:r>
            <a:r>
              <a:rPr lang="it-IT" sz="1600" dirty="0">
                <a:solidFill>
                  <a:schemeClr val="accent3"/>
                </a:solidFill>
              </a:rPr>
              <a:t>per il 2026 dovranno completare i moduli </a:t>
            </a:r>
            <a:r>
              <a:rPr lang="it-IT" sz="1600" b="1" dirty="0">
                <a:solidFill>
                  <a:srgbClr val="C00000"/>
                </a:solidFill>
              </a:rPr>
              <a:t>per il 5 luglio</a:t>
            </a:r>
            <a:r>
              <a:rPr lang="it-IT" sz="1600" dirty="0">
                <a:solidFill>
                  <a:schemeClr val="accent3"/>
                </a:solidFill>
              </a:rPr>
              <a:t>, caricando le richieste economiche e un report dell'attività pregressa.</a:t>
            </a:r>
          </a:p>
          <a:p>
            <a:pPr algn="just">
              <a:spcAft>
                <a:spcPts val="600"/>
              </a:spcAft>
            </a:pPr>
            <a:endParaRPr lang="it-IT" sz="1600" dirty="0">
              <a:solidFill>
                <a:schemeClr val="accent3"/>
              </a:solidFill>
            </a:endParaRPr>
          </a:p>
          <a:p>
            <a:pPr algn="just">
              <a:spcAft>
                <a:spcPts val="600"/>
              </a:spcAft>
            </a:pPr>
            <a:r>
              <a:rPr lang="it-IT" sz="1600" dirty="0">
                <a:solidFill>
                  <a:schemeClr val="accent3"/>
                </a:solidFill>
              </a:rPr>
              <a:t>I </a:t>
            </a:r>
            <a:r>
              <a:rPr lang="it-IT" sz="1600" b="1" dirty="0">
                <a:solidFill>
                  <a:srgbClr val="C00000"/>
                </a:solidFill>
              </a:rPr>
              <a:t>prolungamenti</a:t>
            </a:r>
            <a:r>
              <a:rPr lang="it-IT" sz="1600" dirty="0">
                <a:solidFill>
                  <a:schemeClr val="accent3"/>
                </a:solidFill>
              </a:rPr>
              <a:t> verranno discussi durante la riunione di bilancio di settembre: i </a:t>
            </a:r>
            <a:r>
              <a:rPr lang="it-IT" sz="1600" b="1" dirty="0">
                <a:solidFill>
                  <a:srgbClr val="C00000"/>
                </a:solidFill>
              </a:rPr>
              <a:t>PI</a:t>
            </a:r>
            <a:r>
              <a:rPr lang="it-IT" sz="1600" dirty="0">
                <a:solidFill>
                  <a:schemeClr val="accent3"/>
                </a:solidFill>
              </a:rPr>
              <a:t> dovranno incontrarsi con i referee per discutere la proposta di prolungamento </a:t>
            </a:r>
            <a:r>
              <a:rPr lang="it-IT" sz="1600" b="1" dirty="0">
                <a:solidFill>
                  <a:srgbClr val="C00000"/>
                </a:solidFill>
              </a:rPr>
              <a:t>entro la prima settimana di settembre</a:t>
            </a:r>
            <a:r>
              <a:rPr lang="it-IT" sz="1600" dirty="0">
                <a:solidFill>
                  <a:schemeClr val="accent3"/>
                </a:solidFill>
              </a:rPr>
              <a:t>. L'organizzazione della riunione, che è condizione necessaria ma non sufficiente per l'approvazione, è a carico dei PI.</a:t>
            </a:r>
          </a:p>
        </p:txBody>
      </p:sp>
    </p:spTree>
    <p:extLst>
      <p:ext uri="{BB962C8B-B14F-4D97-AF65-F5344CB8AC3E}">
        <p14:creationId xmlns:p14="http://schemas.microsoft.com/office/powerpoint/2010/main" val="318577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B9A4C-6BBA-BD05-D9BD-C85A33FEA73B}"/>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70A7C28B-76B6-C316-620F-B8002040E454}"/>
              </a:ext>
            </a:extLst>
          </p:cNvPr>
          <p:cNvSpPr>
            <a:spLocks noGrp="1"/>
          </p:cNvSpPr>
          <p:nvPr>
            <p:ph type="dt" sz="half" idx="10"/>
          </p:nvPr>
        </p:nvSpPr>
        <p:spPr/>
        <p:txBody>
          <a:bodyPr/>
          <a:lstStyle/>
          <a:p>
            <a:r>
              <a:rPr lang="it-IT"/>
              <a:t>06/06/2025</a:t>
            </a:r>
          </a:p>
        </p:txBody>
      </p:sp>
      <p:sp>
        <p:nvSpPr>
          <p:cNvPr id="3" name="Segnaposto piè di pagina 2">
            <a:extLst>
              <a:ext uri="{FF2B5EF4-FFF2-40B4-BE49-F238E27FC236}">
                <a16:creationId xmlns:a16="http://schemas.microsoft.com/office/drawing/2014/main" id="{93BA7FDD-5CDD-AE69-CF5A-D450DD26186B}"/>
              </a:ext>
            </a:extLst>
          </p:cNvPr>
          <p:cNvSpPr>
            <a:spLocks noGrp="1"/>
          </p:cNvSpPr>
          <p:nvPr>
            <p:ph type="ftr" sz="quarter" idx="11"/>
          </p:nvPr>
        </p:nvSpPr>
        <p:spPr/>
        <p:txBody>
          <a:bodyPr/>
          <a:lstStyle/>
          <a:p>
            <a:r>
              <a:rPr lang="it-IT"/>
              <a:t>CdS - Milano</a:t>
            </a:r>
            <a:endParaRPr lang="it-IT" dirty="0"/>
          </a:p>
        </p:txBody>
      </p:sp>
      <p:sp>
        <p:nvSpPr>
          <p:cNvPr id="4" name="Segnaposto numero diapositiva 3">
            <a:extLst>
              <a:ext uri="{FF2B5EF4-FFF2-40B4-BE49-F238E27FC236}">
                <a16:creationId xmlns:a16="http://schemas.microsoft.com/office/drawing/2014/main" id="{E3EEFF87-E674-4E6D-9B09-58602F79D74A}"/>
              </a:ext>
            </a:extLst>
          </p:cNvPr>
          <p:cNvSpPr>
            <a:spLocks noGrp="1"/>
          </p:cNvSpPr>
          <p:nvPr>
            <p:ph type="sldNum" sz="quarter" idx="12"/>
          </p:nvPr>
        </p:nvSpPr>
        <p:spPr/>
        <p:txBody>
          <a:bodyPr/>
          <a:lstStyle/>
          <a:p>
            <a:fld id="{B7DD2C94-EBA5-4997-B982-451E0A2E0BDC}" type="slidenum">
              <a:rPr lang="it-IT" smtClean="0"/>
              <a:pPr/>
              <a:t>7</a:t>
            </a:fld>
            <a:endParaRPr lang="it-IT" dirty="0"/>
          </a:p>
        </p:txBody>
      </p:sp>
      <p:sp>
        <p:nvSpPr>
          <p:cNvPr id="5" name="CasellaDiTesto 4">
            <a:extLst>
              <a:ext uri="{FF2B5EF4-FFF2-40B4-BE49-F238E27FC236}">
                <a16:creationId xmlns:a16="http://schemas.microsoft.com/office/drawing/2014/main" id="{69882F38-51C6-C317-2C31-B8100B7AD53E}"/>
              </a:ext>
            </a:extLst>
          </p:cNvPr>
          <p:cNvSpPr txBox="1"/>
          <p:nvPr/>
        </p:nvSpPr>
        <p:spPr>
          <a:xfrm>
            <a:off x="683568" y="36548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Avviso importante</a:t>
            </a:r>
          </a:p>
        </p:txBody>
      </p:sp>
      <p:sp>
        <p:nvSpPr>
          <p:cNvPr id="23" name="CasellaDiTesto 22">
            <a:extLst>
              <a:ext uri="{FF2B5EF4-FFF2-40B4-BE49-F238E27FC236}">
                <a16:creationId xmlns:a16="http://schemas.microsoft.com/office/drawing/2014/main" id="{A6A5D860-97DC-2A28-8DD8-089CAE8CC079}"/>
              </a:ext>
            </a:extLst>
          </p:cNvPr>
          <p:cNvSpPr txBox="1"/>
          <p:nvPr/>
        </p:nvSpPr>
        <p:spPr>
          <a:xfrm>
            <a:off x="353248" y="1196752"/>
            <a:ext cx="8437497" cy="4370427"/>
          </a:xfrm>
          <a:prstGeom prst="rect">
            <a:avLst/>
          </a:prstGeom>
          <a:noFill/>
        </p:spPr>
        <p:txBody>
          <a:bodyPr wrap="square" rtlCol="0">
            <a:spAutoFit/>
          </a:bodyPr>
          <a:lstStyle/>
          <a:p>
            <a:pPr algn="ctr">
              <a:spcAft>
                <a:spcPts val="600"/>
              </a:spcAft>
              <a:buClr>
                <a:srgbClr val="FF0000"/>
              </a:buClr>
            </a:pPr>
            <a:r>
              <a:rPr lang="it-IT" b="1" dirty="0">
                <a:solidFill>
                  <a:srgbClr val="C00000"/>
                </a:solidFill>
              </a:rPr>
              <a:t>Avanzi 2024</a:t>
            </a:r>
          </a:p>
          <a:p>
            <a:pPr algn="ctr">
              <a:spcAft>
                <a:spcPts val="600"/>
              </a:spcAft>
              <a:buClr>
                <a:srgbClr val="FF0000"/>
              </a:buClr>
            </a:pPr>
            <a:endParaRPr lang="it-IT" sz="800" b="1" dirty="0">
              <a:solidFill>
                <a:srgbClr val="C00000"/>
              </a:solidFill>
            </a:endParaRP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349.261k di cui 176.121k di Missioni (173.14k di materiali).</a:t>
            </a: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Era stato aumento da 1M a 1.2M il budget di missioni visti i costi in aumento.</a:t>
            </a: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Avanzi «quasi» fisiologici ma che nel complesso pesano sull’economia della Commissione.</a:t>
            </a:r>
          </a:p>
          <a:p>
            <a:pPr marL="285750" indent="-285750" algn="just">
              <a:spcAft>
                <a:spcPts val="600"/>
              </a:spcAft>
              <a:buClr>
                <a:srgbClr val="FF0000"/>
              </a:buClr>
              <a:buFont typeface="Wingdings" panose="05000000000000000000" pitchFamily="2" charset="2"/>
              <a:buChar char="Ø"/>
            </a:pPr>
            <a:endParaRPr lang="it-IT" sz="1600" dirty="0">
              <a:solidFill>
                <a:schemeClr val="accent3"/>
              </a:solidFill>
            </a:endParaRPr>
          </a:p>
          <a:p>
            <a:pPr marL="285750" indent="-285750" algn="just">
              <a:spcAft>
                <a:spcPts val="600"/>
              </a:spcAft>
              <a:buClr>
                <a:srgbClr val="FF0000"/>
              </a:buClr>
              <a:buFont typeface="Wingdings" panose="05000000000000000000" pitchFamily="2" charset="2"/>
              <a:buChar char="Ø"/>
            </a:pPr>
            <a:endParaRPr lang="it-IT" sz="1600" dirty="0">
              <a:solidFill>
                <a:schemeClr val="accent3"/>
              </a:solidFill>
            </a:endParaRPr>
          </a:p>
          <a:p>
            <a:pPr marL="285750" indent="-285750" algn="just">
              <a:spcAft>
                <a:spcPts val="600"/>
              </a:spcAft>
              <a:buClr>
                <a:srgbClr val="FF0000"/>
              </a:buClr>
              <a:buFont typeface="Wingdings" panose="05000000000000000000" pitchFamily="2" charset="2"/>
              <a:buChar char="Ø"/>
            </a:pPr>
            <a:endParaRPr lang="it-IT" sz="1600" dirty="0">
              <a:solidFill>
                <a:schemeClr val="accent3"/>
              </a:solidFill>
            </a:endParaRP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gli avanzi di missioni verranno tutti stornati sulle DTZ mediante storno locale ai primi di settembre. </a:t>
            </a: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Durante la riunione di settembre gli avanzi considerevoli per il materiale verranno incamerati dalla Commissione e utilizzati per gli anticipi. </a:t>
            </a:r>
          </a:p>
          <a:p>
            <a:pPr marL="285750" indent="-285750" algn="just">
              <a:spcAft>
                <a:spcPts val="600"/>
              </a:spcAft>
              <a:buClr>
                <a:srgbClr val="FF0000"/>
              </a:buClr>
              <a:buFont typeface="Wingdings" panose="05000000000000000000" pitchFamily="2" charset="2"/>
              <a:buChar char="Ø"/>
            </a:pPr>
            <a:r>
              <a:rPr lang="it-IT" sz="1600" dirty="0">
                <a:solidFill>
                  <a:schemeClr val="accent3"/>
                </a:solidFill>
              </a:rPr>
              <a:t>I virtuosi possono fare restituzioni sui DB di settembre.</a:t>
            </a:r>
          </a:p>
        </p:txBody>
      </p:sp>
      <p:sp>
        <p:nvSpPr>
          <p:cNvPr id="6" name="Freccia in giù 5">
            <a:extLst>
              <a:ext uri="{FF2B5EF4-FFF2-40B4-BE49-F238E27FC236}">
                <a16:creationId xmlns:a16="http://schemas.microsoft.com/office/drawing/2014/main" id="{1503692F-2ABC-9399-067B-1802274E0CD9}"/>
              </a:ext>
            </a:extLst>
          </p:cNvPr>
          <p:cNvSpPr/>
          <p:nvPr/>
        </p:nvSpPr>
        <p:spPr>
          <a:xfrm>
            <a:off x="4283964" y="3068960"/>
            <a:ext cx="576064" cy="50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5464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06/06/2025</a:t>
            </a:r>
          </a:p>
        </p:txBody>
      </p:sp>
      <p:sp>
        <p:nvSpPr>
          <p:cNvPr id="3" name="Segnaposto piè di pagina 2"/>
          <p:cNvSpPr>
            <a:spLocks noGrp="1"/>
          </p:cNvSpPr>
          <p:nvPr>
            <p:ph type="ftr" sz="quarter" idx="11"/>
          </p:nvPr>
        </p:nvSpPr>
        <p:spPr/>
        <p:txBody>
          <a:bodyPr/>
          <a:lstStyle/>
          <a:p>
            <a:r>
              <a:rPr lang="it-IT"/>
              <a:t>CdS - Milano</a:t>
            </a:r>
            <a:endParaRPr lang="it-IT" dirty="0"/>
          </a:p>
        </p:txBody>
      </p:sp>
      <p:sp>
        <p:nvSpPr>
          <p:cNvPr id="4" name="Segnaposto numero diapositiva 3"/>
          <p:cNvSpPr>
            <a:spLocks noGrp="1"/>
          </p:cNvSpPr>
          <p:nvPr>
            <p:ph type="sldNum" sz="quarter" idx="12"/>
          </p:nvPr>
        </p:nvSpPr>
        <p:spPr/>
        <p:txBody>
          <a:bodyPr/>
          <a:lstStyle/>
          <a:p>
            <a:fld id="{B7DD2C94-EBA5-4997-B982-451E0A2E0BDC}" type="slidenum">
              <a:rPr lang="it-IT" smtClean="0"/>
              <a:pPr/>
              <a:t>8</a:t>
            </a:fld>
            <a:endParaRPr lang="it-IT" dirty="0"/>
          </a:p>
        </p:txBody>
      </p:sp>
      <p:sp>
        <p:nvSpPr>
          <p:cNvPr id="5" name="CasellaDiTesto 4"/>
          <p:cNvSpPr txBox="1"/>
          <p:nvPr/>
        </p:nvSpPr>
        <p:spPr>
          <a:xfrm>
            <a:off x="683568" y="476672"/>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Calendario riunioni 2025 Commissione</a:t>
            </a:r>
          </a:p>
        </p:txBody>
      </p:sp>
      <p:sp>
        <p:nvSpPr>
          <p:cNvPr id="23" name="CasellaDiTesto 22"/>
          <p:cNvSpPr txBox="1"/>
          <p:nvPr/>
        </p:nvSpPr>
        <p:spPr>
          <a:xfrm>
            <a:off x="353251" y="1628800"/>
            <a:ext cx="8437497" cy="4139595"/>
          </a:xfrm>
          <a:prstGeom prst="rect">
            <a:avLst/>
          </a:prstGeom>
          <a:noFill/>
        </p:spPr>
        <p:txBody>
          <a:bodyPr wrap="square" rtlCol="0">
            <a:spAutoFit/>
          </a:bodyPr>
          <a:lstStyle/>
          <a:p>
            <a:pPr marL="285750" indent="-285750">
              <a:spcAft>
                <a:spcPts val="600"/>
              </a:spcAft>
              <a:buFont typeface="Wingdings" panose="05000000000000000000" pitchFamily="2" charset="2"/>
              <a:buChar char="Ø"/>
            </a:pPr>
            <a:r>
              <a:rPr lang="it-IT" b="1" strike="sngStrike" dirty="0">
                <a:solidFill>
                  <a:schemeClr val="accent3"/>
                </a:solidFill>
              </a:rPr>
              <a:t>4-5 febbraio – Firenze</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strike="sngStrike" dirty="0">
                <a:solidFill>
                  <a:schemeClr val="accent3"/>
                </a:solidFill>
              </a:rPr>
              <a:t>19-21 maggio - La Biodola (Elba) – Consuntivi</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15-18 luglio (mar.-ven.) – Frascati – Preventivi</a:t>
            </a:r>
          </a:p>
          <a:p>
            <a:pPr defTabSz="269875">
              <a:spcAft>
                <a:spcPts val="600"/>
              </a:spcAft>
            </a:pPr>
            <a:r>
              <a:rPr lang="it-IT" sz="1600" dirty="0">
                <a:solidFill>
                  <a:schemeClr val="accent3"/>
                </a:solidFill>
              </a:rPr>
              <a:t>	In occasione di questa riunione ci sarà la premiazione del Premio Resmini: 	</a:t>
            </a:r>
          </a:p>
          <a:p>
            <a:pPr defTabSz="269875">
              <a:spcAft>
                <a:spcPts val="600"/>
              </a:spcAft>
            </a:pPr>
            <a:r>
              <a:rPr lang="it-IT" sz="1600" dirty="0">
                <a:solidFill>
                  <a:schemeClr val="accent3"/>
                </a:solidFill>
              </a:rPr>
              <a:t>			- Mattia Soldani (FE)</a:t>
            </a:r>
          </a:p>
          <a:p>
            <a:pPr defTabSz="269875">
              <a:spcAft>
                <a:spcPts val="600"/>
              </a:spcAft>
            </a:pPr>
            <a:r>
              <a:rPr lang="it-IT" sz="1600" dirty="0">
                <a:solidFill>
                  <a:schemeClr val="accent3"/>
                </a:solidFill>
              </a:rPr>
              <a:t>			- Antonio </a:t>
            </a:r>
            <a:r>
              <a:rPr lang="it-IT" sz="1600" dirty="0" err="1">
                <a:solidFill>
                  <a:schemeClr val="accent3"/>
                </a:solidFill>
              </a:rPr>
              <a:t>Trigilio</a:t>
            </a:r>
            <a:r>
              <a:rPr lang="it-IT" sz="1600" dirty="0">
                <a:solidFill>
                  <a:schemeClr val="accent3"/>
                </a:solidFill>
              </a:rPr>
              <a:t> (RM1)</a:t>
            </a:r>
          </a:p>
          <a:p>
            <a:pPr defTabSz="269875">
              <a:spcAft>
                <a:spcPts val="600"/>
              </a:spcAft>
            </a:pPr>
            <a:endParaRPr lang="it-IT" sz="1600"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15-19 settembre (lun.-ven.) – (ORTIGIA) – Bilancio</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10-11 novembre (lun.-mar.) – Presidenza – Grant Giovani</a:t>
            </a:r>
          </a:p>
        </p:txBody>
      </p:sp>
    </p:spTree>
    <p:extLst>
      <p:ext uri="{BB962C8B-B14F-4D97-AF65-F5344CB8AC3E}">
        <p14:creationId xmlns:p14="http://schemas.microsoft.com/office/powerpoint/2010/main" val="2817058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2563C16-F125-4CB4-85F0-89C32BC8986E}"/>
              </a:ext>
            </a:extLst>
          </p:cNvPr>
          <p:cNvSpPr>
            <a:spLocks noGrp="1"/>
          </p:cNvSpPr>
          <p:nvPr>
            <p:ph type="dt" sz="half" idx="10"/>
          </p:nvPr>
        </p:nvSpPr>
        <p:spPr/>
        <p:txBody>
          <a:bodyPr/>
          <a:lstStyle/>
          <a:p>
            <a:r>
              <a:rPr lang="it-IT"/>
              <a:t>06/06/2025</a:t>
            </a:r>
          </a:p>
        </p:txBody>
      </p:sp>
      <p:sp>
        <p:nvSpPr>
          <p:cNvPr id="3" name="Segnaposto piè di pagina 2">
            <a:extLst>
              <a:ext uri="{FF2B5EF4-FFF2-40B4-BE49-F238E27FC236}">
                <a16:creationId xmlns:a16="http://schemas.microsoft.com/office/drawing/2014/main" id="{ADD0B532-1635-4FA8-97D6-B04D98B19975}"/>
              </a:ext>
            </a:extLst>
          </p:cNvPr>
          <p:cNvSpPr>
            <a:spLocks noGrp="1"/>
          </p:cNvSpPr>
          <p:nvPr>
            <p:ph type="ftr" sz="quarter" idx="11"/>
          </p:nvPr>
        </p:nvSpPr>
        <p:spPr/>
        <p:txBody>
          <a:bodyPr/>
          <a:lstStyle/>
          <a:p>
            <a:r>
              <a:rPr lang="it-IT"/>
              <a:t>CdS - Milano</a:t>
            </a:r>
          </a:p>
        </p:txBody>
      </p:sp>
      <p:sp>
        <p:nvSpPr>
          <p:cNvPr id="4" name="Segnaposto numero diapositiva 3">
            <a:extLst>
              <a:ext uri="{FF2B5EF4-FFF2-40B4-BE49-F238E27FC236}">
                <a16:creationId xmlns:a16="http://schemas.microsoft.com/office/drawing/2014/main" id="{A028C189-F84A-43E7-B939-5EF9916E6749}"/>
              </a:ext>
            </a:extLst>
          </p:cNvPr>
          <p:cNvSpPr>
            <a:spLocks noGrp="1"/>
          </p:cNvSpPr>
          <p:nvPr>
            <p:ph type="sldNum" sz="quarter" idx="12"/>
          </p:nvPr>
        </p:nvSpPr>
        <p:spPr/>
        <p:txBody>
          <a:bodyPr/>
          <a:lstStyle/>
          <a:p>
            <a:fld id="{B7DD2C94-EBA5-4997-B982-451E0A2E0BDC}" type="slidenum">
              <a:rPr lang="it-IT" smtClean="0"/>
              <a:pPr/>
              <a:t>9</a:t>
            </a:fld>
            <a:endParaRPr lang="it-IT" dirty="0"/>
          </a:p>
        </p:txBody>
      </p:sp>
      <p:sp>
        <p:nvSpPr>
          <p:cNvPr id="5" name="CasellaDiTesto 4">
            <a:extLst>
              <a:ext uri="{FF2B5EF4-FFF2-40B4-BE49-F238E27FC236}">
                <a16:creationId xmlns:a16="http://schemas.microsoft.com/office/drawing/2014/main" id="{220ECA09-70AB-47B5-B8CA-1C9E96F27C62}"/>
              </a:ext>
            </a:extLst>
          </p:cNvPr>
          <p:cNvSpPr txBox="1"/>
          <p:nvPr/>
        </p:nvSpPr>
        <p:spPr>
          <a:xfrm>
            <a:off x="539552" y="1988840"/>
            <a:ext cx="8136904" cy="830997"/>
          </a:xfrm>
          <a:prstGeom prst="rect">
            <a:avLst/>
          </a:prstGeom>
          <a:noFill/>
        </p:spPr>
        <p:txBody>
          <a:bodyPr wrap="square" rtlCol="0">
            <a:spAutoFit/>
          </a:bodyPr>
          <a:lstStyle/>
          <a:p>
            <a:r>
              <a:rPr lang="it-IT" sz="4800" b="1" dirty="0">
                <a:solidFill>
                  <a:schemeClr val="accent3"/>
                </a:solidFill>
              </a:rPr>
              <a:t>Grazie per l’attenzione</a:t>
            </a:r>
          </a:p>
        </p:txBody>
      </p:sp>
    </p:spTree>
    <p:extLst>
      <p:ext uri="{BB962C8B-B14F-4D97-AF65-F5344CB8AC3E}">
        <p14:creationId xmlns:p14="http://schemas.microsoft.com/office/powerpoint/2010/main" val="41872845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500" dirty="0" smtClean="0"/>
        </a:defPPr>
      </a:lstStyle>
    </a:tx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500" dirty="0" smtClean="0"/>
        </a:defPPr>
      </a:lstStyle>
    </a:txDef>
  </a:objectDefaults>
  <a:extraClrSchemeLst/>
</a:theme>
</file>

<file path=ppt/theme/theme4.xml><?xml version="1.0" encoding="utf-8"?>
<a:theme xmlns:a="http://schemas.openxmlformats.org/drawingml/2006/main" name="2_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5.xml><?xml version="1.0" encoding="utf-8"?>
<a:theme xmlns:a="http://schemas.openxmlformats.org/drawingml/2006/main" name="3_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6.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31861</TotalTime>
  <Words>1278</Words>
  <Application>Microsoft Office PowerPoint</Application>
  <PresentationFormat>Presentazione su schermo (4:3)</PresentationFormat>
  <Paragraphs>157</Paragraphs>
  <Slides>9</Slides>
  <Notes>9</Notes>
  <HiddenSlides>0</HiddenSlides>
  <MMClips>0</MMClips>
  <ScaleCrop>false</ScaleCrop>
  <HeadingPairs>
    <vt:vector size="6" baseType="variant">
      <vt:variant>
        <vt:lpstr>Caratteri utilizzati</vt:lpstr>
      </vt:variant>
      <vt:variant>
        <vt:i4>6</vt:i4>
      </vt:variant>
      <vt:variant>
        <vt:lpstr>Tema</vt:lpstr>
      </vt:variant>
      <vt:variant>
        <vt:i4>5</vt:i4>
      </vt:variant>
      <vt:variant>
        <vt:lpstr>Titoli diapositive</vt:lpstr>
      </vt:variant>
      <vt:variant>
        <vt:i4>9</vt:i4>
      </vt:variant>
    </vt:vector>
  </HeadingPairs>
  <TitlesOfParts>
    <vt:vector size="20" baseType="lpstr">
      <vt:lpstr>Arial</vt:lpstr>
      <vt:lpstr>Calibri</vt:lpstr>
      <vt:lpstr>Century Schoolbook</vt:lpstr>
      <vt:lpstr>Verdana</vt:lpstr>
      <vt:lpstr>Wingdings</vt:lpstr>
      <vt:lpstr>Wingdings 2</vt:lpstr>
      <vt:lpstr>Astro</vt:lpstr>
      <vt:lpstr>Custom Design</vt:lpstr>
      <vt:lpstr>1_Custom Design</vt:lpstr>
      <vt:lpstr>2_Astro</vt:lpstr>
      <vt:lpstr>3_Astro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Antonio</dc:creator>
  <cp:lastModifiedBy>Flavia Maria Groppi Garlandini</cp:lastModifiedBy>
  <cp:revision>562</cp:revision>
  <cp:lastPrinted>2024-09-29T17:27:58Z</cp:lastPrinted>
  <dcterms:created xsi:type="dcterms:W3CDTF">2018-02-04T20:03:51Z</dcterms:created>
  <dcterms:modified xsi:type="dcterms:W3CDTF">2025-06-05T00:37:01Z</dcterms:modified>
</cp:coreProperties>
</file>