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547" r:id="rId3"/>
    <p:sldId id="978" r:id="rId4"/>
    <p:sldId id="979" r:id="rId5"/>
    <p:sldId id="980" r:id="rId6"/>
  </p:sldIdLst>
  <p:sldSz cx="12192000" cy="6858000"/>
  <p:notesSz cx="6781800" cy="9918700"/>
  <p:defaultTextStyle>
    <a:defPPr>
      <a:defRPr lang="it-IT"/>
    </a:defPPr>
    <a:lvl1pPr algn="ctr" rtl="0" fontAlgn="base">
      <a:spcBef>
        <a:spcPct val="0"/>
      </a:spcBef>
      <a:spcAft>
        <a:spcPct val="0"/>
      </a:spcAft>
      <a:buClr>
        <a:srgbClr val="FFE107"/>
      </a:buClr>
      <a:buFont typeface="Wingdings" pitchFamily="-102" charset="2"/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buClr>
        <a:srgbClr val="FFE107"/>
      </a:buClr>
      <a:buFont typeface="Wingdings" pitchFamily="-102" charset="2"/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buClr>
        <a:srgbClr val="FFE107"/>
      </a:buClr>
      <a:buFont typeface="Wingdings" pitchFamily="-102" charset="2"/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buClr>
        <a:srgbClr val="FFE107"/>
      </a:buClr>
      <a:buFont typeface="Wingdings" pitchFamily="-102" charset="2"/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buClr>
        <a:srgbClr val="FFE107"/>
      </a:buClr>
      <a:buFont typeface="Wingdings" pitchFamily="-102" charset="2"/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5pPr>
    <a:lvl6pPr marL="2286000" algn="l" defTabSz="457200" rtl="0" eaLnBrk="1" latinLnBrk="0" hangingPunct="1"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6pPr>
    <a:lvl7pPr marL="2743200" algn="l" defTabSz="457200" rtl="0" eaLnBrk="1" latinLnBrk="0" hangingPunct="1"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7pPr>
    <a:lvl8pPr marL="3200400" algn="l" defTabSz="457200" rtl="0" eaLnBrk="1" latinLnBrk="0" hangingPunct="1"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8pPr>
    <a:lvl9pPr marL="3657600" algn="l" defTabSz="457200" rtl="0" eaLnBrk="1" latinLnBrk="0" hangingPunct="1">
      <a:defRPr sz="1600" i="1" u="sng" kern="1200">
        <a:solidFill>
          <a:schemeClr val="bg1"/>
        </a:solidFill>
        <a:latin typeface="Verdana" pitchFamily="-10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6092"/>
    <a:srgbClr val="016BA3"/>
    <a:srgbClr val="036699"/>
    <a:srgbClr val="FFFFFF"/>
    <a:srgbClr val="162D3F"/>
    <a:srgbClr val="1A2D3B"/>
    <a:srgbClr val="172E40"/>
    <a:srgbClr val="FF2600"/>
    <a:srgbClr val="3574C9"/>
    <a:srgbClr val="009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Dark Style 2 –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–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–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–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27" autoAdjust="0"/>
    <p:restoredTop sz="90479" autoAdjust="0"/>
  </p:normalViewPr>
  <p:slideViewPr>
    <p:cSldViewPr snapToGrid="0">
      <p:cViewPr varScale="1">
        <p:scale>
          <a:sx n="110" d="100"/>
          <a:sy n="110" d="100"/>
        </p:scale>
        <p:origin x="120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-2261" y="-82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 typeface="Wingdings" charset="2"/>
              <a:buNone/>
              <a:defRPr sz="1200" i="0" u="none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Wingdings" charset="2"/>
              <a:buNone/>
              <a:defRPr sz="1200" i="0" u="none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 typeface="Wingdings" charset="2"/>
              <a:buNone/>
              <a:defRPr sz="1200" i="0" u="none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340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Wingdings" charset="2"/>
              <a:buNone/>
              <a:defRPr sz="1200" i="0" u="none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defRPr>
            </a:lvl1pPr>
          </a:lstStyle>
          <a:p>
            <a:pPr>
              <a:defRPr/>
            </a:pPr>
            <a:fld id="{9972A141-3843-AE4B-A5F1-2FAEB5A35C6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8233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 typeface="Wingdings" charset="2"/>
              <a:buNone/>
              <a:defRPr sz="1200" i="0" u="none"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76562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Wingdings" charset="2"/>
              <a:buNone/>
              <a:defRPr sz="1200" i="0" u="none"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763588"/>
            <a:ext cx="6508750" cy="3662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730750"/>
            <a:ext cx="4959350" cy="442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8475"/>
            <a:ext cx="29765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 typeface="Wingdings" charset="2"/>
              <a:buNone/>
              <a:defRPr sz="1200" i="0" u="none"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88475"/>
            <a:ext cx="29765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Wingdings" charset="2"/>
              <a:buNone/>
              <a:defRPr sz="1200" i="0" u="none">
                <a:latin typeface="Verdana" charset="0"/>
              </a:defRPr>
            </a:lvl1pPr>
          </a:lstStyle>
          <a:p>
            <a:pPr>
              <a:defRPr/>
            </a:pPr>
            <a:fld id="{8862771C-25A2-254B-A250-4E2D697DB9C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2811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3588"/>
            <a:ext cx="6508750" cy="3662362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Times New Roman" pitchFamily="-102" charset="0"/>
              <a:ea typeface="ＭＳ Ｐゴシック" pitchFamily="-102" charset="-128"/>
              <a:cs typeface="ＭＳ Ｐゴシック" pitchFamily="-10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42031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247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92615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785" y="1600201"/>
            <a:ext cx="5392615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4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4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93" y="1535113"/>
            <a:ext cx="538870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93" y="2174875"/>
            <a:ext cx="538870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24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385" y="273051"/>
            <a:ext cx="6815015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1485" y="394735"/>
            <a:ext cx="4011247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54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54" y="612775"/>
            <a:ext cx="73152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54" y="5367338"/>
            <a:ext cx="73152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42031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62031" y="3416300"/>
            <a:ext cx="3860800" cy="476250"/>
          </a:xfrm>
          <a:prstGeom prst="rect">
            <a:avLst/>
          </a:prstGeom>
        </p:spPr>
        <p:txBody>
          <a:bodyPr/>
          <a:lstStyle>
            <a:lvl1pPr>
              <a:buFont typeface="Wingdings" charset="2"/>
              <a:buNone/>
              <a:defRPr>
                <a:latin typeface="Verdana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247" y="4406901"/>
            <a:ext cx="103632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92615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785" y="1600201"/>
            <a:ext cx="5392615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4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4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93" y="1535113"/>
            <a:ext cx="538870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93" y="2174875"/>
            <a:ext cx="538870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247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385" y="273051"/>
            <a:ext cx="6815015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4011247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554" y="4800600"/>
            <a:ext cx="73152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554" y="612775"/>
            <a:ext cx="73152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554" y="5367338"/>
            <a:ext cx="73152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9345458" y="6356351"/>
            <a:ext cx="2844800" cy="365125"/>
          </a:xfrm>
          <a:custGeom>
            <a:avLst/>
            <a:gdLst>
              <a:gd name="connsiteX0" fmla="*/ 0 w 2311400"/>
              <a:gd name="connsiteY0" fmla="*/ 0 h 365125"/>
              <a:gd name="connsiteX1" fmla="*/ 2311400 w 2311400"/>
              <a:gd name="connsiteY1" fmla="*/ 0 h 365125"/>
              <a:gd name="connsiteX2" fmla="*/ 2311400 w 2311400"/>
              <a:gd name="connsiteY2" fmla="*/ 365125 h 365125"/>
              <a:gd name="connsiteX3" fmla="*/ 0 w 2311400"/>
              <a:gd name="connsiteY3" fmla="*/ 365125 h 365125"/>
              <a:gd name="connsiteX4" fmla="*/ 0 w 2311400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1400" h="365125">
                <a:moveTo>
                  <a:pt x="0" y="0"/>
                </a:moveTo>
                <a:lnTo>
                  <a:pt x="2311400" y="0"/>
                </a:lnTo>
                <a:lnTo>
                  <a:pt x="2311400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/>
          <a:lstStyle>
            <a:lvl1pPr algn="r">
              <a:defRPr sz="1200" i="0" u="none">
                <a:solidFill>
                  <a:schemeClr val="tx1"/>
                </a:solidFill>
              </a:defRPr>
            </a:lvl1pPr>
          </a:lstStyle>
          <a:p>
            <a:fld id="{104610D0-73BC-F949-BFBE-2A2E3FC01F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17"/>
          <p:cNvSpPr txBox="1">
            <a:spLocks noChangeArrowheads="1"/>
          </p:cNvSpPr>
          <p:nvPr userDrawn="1"/>
        </p:nvSpPr>
        <p:spPr bwMode="auto">
          <a:xfrm>
            <a:off x="420445" y="6484871"/>
            <a:ext cx="113787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E107"/>
              </a:buClr>
              <a:buSzTx/>
              <a:buFont typeface="Wingdings" pitchFamily="-102" charset="2"/>
              <a:buNone/>
              <a:tabLst/>
              <a:defRPr/>
            </a:pPr>
            <a:r>
              <a:rPr lang="en-US" sz="1000" b="0" i="0" u="none" noProof="0" dirty="0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ea typeface="Comic Sans MS" pitchFamily="-111" charset="0"/>
                <a:cs typeface="Futura Medium" panose="020B0602020204020303" pitchFamily="34" charset="-79"/>
              </a:rPr>
              <a:t>WP2 meeting – June 3, 2025</a:t>
            </a:r>
          </a:p>
        </p:txBody>
      </p:sp>
      <p:sp>
        <p:nvSpPr>
          <p:cNvPr id="9" name="TextBox 2"/>
          <p:cNvSpPr txBox="1">
            <a:spLocks noChangeArrowheads="1"/>
          </p:cNvSpPr>
          <p:nvPr userDrawn="1"/>
        </p:nvSpPr>
        <p:spPr bwMode="auto">
          <a:xfrm>
            <a:off x="11433113" y="6388975"/>
            <a:ext cx="4267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E107"/>
              </a:buClr>
              <a:buFont typeface="Wingdings" charset="0"/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E107"/>
              </a:buClr>
              <a:buFont typeface="Wingdings" charset="0"/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E107"/>
              </a:buClr>
              <a:buFont typeface="Wingdings" charset="0"/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E107"/>
              </a:buClr>
              <a:buFont typeface="Wingdings" charset="0"/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BBC95CE6-4FD9-314C-8EF5-FEBCB241E456}" type="slidenum">
              <a:rPr lang="en-US" sz="1400" i="0" u="none" smtClean="0">
                <a:solidFill>
                  <a:srgbClr val="16165D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pPr eaLnBrk="1" hangingPunct="1">
                <a:defRPr/>
              </a:pPr>
              <a:t>‹#›</a:t>
            </a:fld>
            <a:endParaRPr lang="en-US" sz="1400" i="0" u="none" dirty="0">
              <a:solidFill>
                <a:srgbClr val="16165D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10" name="Rectangle 1123"/>
          <p:cNvSpPr>
            <a:spLocks noChangeArrowheads="1"/>
          </p:cNvSpPr>
          <p:nvPr userDrawn="1"/>
        </p:nvSpPr>
        <p:spPr bwMode="auto">
          <a:xfrm>
            <a:off x="113951" y="6400670"/>
            <a:ext cx="12030481" cy="338554"/>
          </a:xfrm>
          <a:prstGeom prst="rect">
            <a:avLst/>
          </a:prstGeom>
          <a:solidFill>
            <a:schemeClr val="bg1">
              <a:alpha val="60001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None/>
              <a:defRPr/>
            </a:pPr>
            <a:endParaRPr lang="en-US" sz="1600" dirty="0">
              <a:latin typeface="Verdana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8A4175-718D-484C-AC7C-CC96D9B24E4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 rot="16200000">
            <a:off x="-1233792" y="3573936"/>
            <a:ext cx="3079584" cy="612000"/>
          </a:xfrm>
          <a:prstGeom prst="rect">
            <a:avLst/>
          </a:prstGeom>
          <a:ln>
            <a:noFill/>
          </a:ln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764C23D-4E68-1B45-9A27-D84C9569AEF0}"/>
              </a:ext>
            </a:extLst>
          </p:cNvPr>
          <p:cNvSpPr/>
          <p:nvPr userDrawn="1"/>
        </p:nvSpPr>
        <p:spPr bwMode="auto">
          <a:xfrm>
            <a:off x="-1" y="2254685"/>
            <a:ext cx="612001" cy="3215147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E107"/>
              </a:buClr>
              <a:buSzTx/>
              <a:buFont typeface="Wingdings" charset="2"/>
              <a:buNone/>
              <a:tabLst/>
            </a:pPr>
            <a:endParaRPr kumimoji="0" lang="it-IT" sz="1600" b="0" i="1" u="sng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Verdana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ED45A0-209D-D1FB-96A8-F174CD0CC299}"/>
              </a:ext>
            </a:extLst>
          </p:cNvPr>
          <p:cNvSpPr/>
          <p:nvPr userDrawn="1"/>
        </p:nvSpPr>
        <p:spPr bwMode="auto">
          <a:xfrm>
            <a:off x="1" y="153158"/>
            <a:ext cx="12192000" cy="576000"/>
          </a:xfrm>
          <a:prstGeom prst="rect">
            <a:avLst/>
          </a:prstGeom>
          <a:solidFill>
            <a:srgbClr val="1A2D3B"/>
          </a:solidFill>
          <a:ln w="9525" cap="flat" cmpd="sng" algn="ctr">
            <a:solidFill>
              <a:srgbClr val="3574C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anchor="ctr">
            <a:spAutoFit/>
          </a:bodyPr>
          <a:lstStyle/>
          <a:p>
            <a:pPr>
              <a:buFont typeface="Wingdings" charset="2"/>
              <a:buNone/>
              <a:defRPr/>
            </a:pPr>
            <a:endParaRPr lang="en-US" sz="16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998EFA1-4909-88F2-BAFB-5E1D6B07475E}"/>
              </a:ext>
            </a:extLst>
          </p:cNvPr>
          <p:cNvCxnSpPr>
            <a:cxnSpLocks/>
          </p:cNvCxnSpPr>
          <p:nvPr userDrawn="1"/>
        </p:nvCxnSpPr>
        <p:spPr bwMode="auto">
          <a:xfrm flipV="1">
            <a:off x="637052" y="0"/>
            <a:ext cx="0" cy="6858000"/>
          </a:xfrm>
          <a:prstGeom prst="line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" name="Picture 3" descr="A logo with a computer chip&#10;&#10;AI-generated content may be incorrect.">
            <a:extLst>
              <a:ext uri="{FF2B5EF4-FFF2-40B4-BE49-F238E27FC236}">
                <a16:creationId xmlns:a16="http://schemas.microsoft.com/office/drawing/2014/main" id="{4CF27F2B-BAD5-42E2-BB1B-43E13B11A3E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245758" y="50717"/>
            <a:ext cx="801430" cy="8014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defRPr sz="1400" i="0" u="none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6374" name="Rectangle 70"/>
          <p:cNvSpPr>
            <a:spLocks noChangeArrowheads="1"/>
          </p:cNvSpPr>
          <p:nvPr userDrawn="1"/>
        </p:nvSpPr>
        <p:spPr bwMode="auto">
          <a:xfrm flipH="1">
            <a:off x="5362773" y="2726323"/>
            <a:ext cx="184731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None/>
              <a:defRPr/>
            </a:pPr>
            <a:endParaRPr lang="en-US" sz="1600">
              <a:latin typeface="Verdana" charset="0"/>
            </a:endParaRPr>
          </a:p>
        </p:txBody>
      </p:sp>
      <p:sp>
        <p:nvSpPr>
          <p:cNvPr id="226379" name="Rectangle 75"/>
          <p:cNvSpPr>
            <a:spLocks noChangeArrowheads="1"/>
          </p:cNvSpPr>
          <p:nvPr userDrawn="1"/>
        </p:nvSpPr>
        <p:spPr bwMode="auto">
          <a:xfrm flipH="1">
            <a:off x="6424246" y="4072523"/>
            <a:ext cx="4517292" cy="338554"/>
          </a:xfrm>
          <a:prstGeom prst="rect">
            <a:avLst/>
          </a:prstGeom>
          <a:solidFill>
            <a:schemeClr val="bg1">
              <a:alpha val="60001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None/>
              <a:defRPr/>
            </a:pPr>
            <a:endParaRPr lang="en-US" sz="1600">
              <a:latin typeface="Verdan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.png"/><Relationship Id="rId4" Type="http://schemas.openxmlformats.org/officeDocument/2006/relationships/hyperlink" Target="https://cern.zoom.us/j/640142862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C2A35A23-28D8-464C-8EA4-2C698EEE1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1233792" y="3573936"/>
            <a:ext cx="3079584" cy="612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glow>
              <a:schemeClr val="accent1"/>
            </a:glow>
          </a:effec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CC60705-6C88-7E48-9E9D-BD11A75E1949}"/>
              </a:ext>
            </a:extLst>
          </p:cNvPr>
          <p:cNvSpPr/>
          <p:nvPr/>
        </p:nvSpPr>
        <p:spPr bwMode="auto">
          <a:xfrm>
            <a:off x="-2575" y="1514454"/>
            <a:ext cx="648000" cy="5364000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E107"/>
              </a:buClr>
              <a:buSzTx/>
              <a:buFont typeface="Wingdings" charset="2"/>
              <a:buNone/>
              <a:tabLst/>
            </a:pPr>
            <a:endParaRPr kumimoji="0" lang="it-IT" sz="1600" b="0" i="1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Verdana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175290F-1591-32D1-35C0-00EFE711DCBA}"/>
              </a:ext>
            </a:extLst>
          </p:cNvPr>
          <p:cNvCxnSpPr>
            <a:cxnSpLocks/>
          </p:cNvCxnSpPr>
          <p:nvPr/>
        </p:nvCxnSpPr>
        <p:spPr bwMode="auto">
          <a:xfrm flipV="1">
            <a:off x="637052" y="0"/>
            <a:ext cx="0" cy="6858000"/>
          </a:xfrm>
          <a:prstGeom prst="line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 Box 6">
            <a:extLst>
              <a:ext uri="{FF2B5EF4-FFF2-40B4-BE49-F238E27FC236}">
                <a16:creationId xmlns:a16="http://schemas.microsoft.com/office/drawing/2014/main" id="{9FDA5EF0-AF20-A13B-A12B-6B2C40DD1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2046" y="2338383"/>
            <a:ext cx="10435114" cy="1423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it-IT" sz="2000" i="0" u="none" dirty="0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Lodovico Ratti </a:t>
            </a:r>
          </a:p>
          <a:p>
            <a:pPr>
              <a:lnSpc>
                <a:spcPct val="150000"/>
              </a:lnSpc>
            </a:pPr>
            <a:r>
              <a:rPr lang="it-IT" sz="2000" i="0" u="none" dirty="0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Università di Pavia and INFN Pavia</a:t>
            </a:r>
          </a:p>
          <a:p>
            <a:pPr>
              <a:lnSpc>
                <a:spcPct val="150000"/>
              </a:lnSpc>
            </a:pPr>
            <a:r>
              <a:rPr lang="it-IT" sz="2000" i="0" u="none" dirty="0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(</a:t>
            </a:r>
            <a:r>
              <a:rPr lang="it-IT" sz="2000" i="0" u="none" dirty="0" err="1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lodovico.ratti@unipv.it</a:t>
            </a:r>
            <a:r>
              <a:rPr lang="it-IT" sz="2000" i="0" u="none" dirty="0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)</a:t>
            </a:r>
            <a:endParaRPr lang="en-GB" sz="2000" i="0" u="none" dirty="0">
              <a:solidFill>
                <a:srgbClr val="002060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AA5E05C2-CF22-D9F7-E2A1-162AAC75B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365" y="4674624"/>
            <a:ext cx="1007190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2pPr>
            <a:lvl3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3pPr>
            <a:lvl4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4pPr>
            <a:lvl5pPr eaLnBrk="0" hangingPunct="0"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 i="1" u="sng">
                <a:solidFill>
                  <a:schemeClr val="bg1"/>
                </a:solidFill>
                <a:latin typeface="Verdana" charset="0"/>
                <a:ea typeface="ＭＳ Ｐゴシック" charset="0"/>
              </a:defRPr>
            </a:lvl9pPr>
          </a:lstStyle>
          <a:p>
            <a:r>
              <a:rPr lang="en-US" sz="2000" i="0" u="none" dirty="0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WP2 meeting</a:t>
            </a:r>
          </a:p>
          <a:p>
            <a:endParaRPr lang="en-US" sz="2000" i="0" u="none" dirty="0">
              <a:solidFill>
                <a:schemeClr val="accent6">
                  <a:lumMod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r>
              <a:rPr lang="en-GB" sz="2000" i="0" u="none" dirty="0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https://cern.zoom.us/j/6401428621</a:t>
            </a:r>
            <a:endParaRPr lang="en-GB" sz="2000" i="0" u="none" dirty="0">
              <a:solidFill>
                <a:schemeClr val="accent6">
                  <a:lumMod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n-US" sz="2000" i="0" u="none" dirty="0">
              <a:solidFill>
                <a:srgbClr val="002060"/>
              </a:solidFill>
              <a:latin typeface="Futura Medium" panose="020B0602020204020303" pitchFamily="34" charset="-79"/>
              <a:cs typeface="Futura Medium" panose="020B0602020204020303" pitchFamily="34" charset="-79"/>
              <a:sym typeface="Symbol" charset="0"/>
            </a:endParaRPr>
          </a:p>
          <a:p>
            <a:r>
              <a:rPr lang="en-US" sz="2000" i="0" u="none" dirty="0">
                <a:solidFill>
                  <a:srgbClr val="002060"/>
                </a:solidFill>
                <a:latin typeface="Futura Medium" panose="020B0602020204020303" pitchFamily="34" charset="-79"/>
                <a:cs typeface="Futura Medium" panose="020B0602020204020303" pitchFamily="34" charset="-79"/>
                <a:sym typeface="Symbol" charset="0"/>
              </a:rPr>
              <a:t>June 3, 2025</a:t>
            </a:r>
            <a:endParaRPr lang="en-US" i="0" u="none" dirty="0">
              <a:solidFill>
                <a:srgbClr val="002060"/>
              </a:solidFill>
              <a:latin typeface="Futura Medium" panose="020B0602020204020303" pitchFamily="34" charset="-79"/>
              <a:cs typeface="Futura Medium" panose="020B0602020204020303" pitchFamily="34" charset="-79"/>
              <a:sym typeface="Symbo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0DDFEB-AACA-B360-88E7-B03ED305C26E}"/>
              </a:ext>
            </a:extLst>
          </p:cNvPr>
          <p:cNvSpPr/>
          <p:nvPr/>
        </p:nvSpPr>
        <p:spPr bwMode="auto">
          <a:xfrm>
            <a:off x="-2574" y="181102"/>
            <a:ext cx="12194573" cy="1980000"/>
          </a:xfrm>
          <a:prstGeom prst="rect">
            <a:avLst/>
          </a:prstGeom>
          <a:solidFill>
            <a:srgbClr val="172E40"/>
          </a:solidFill>
          <a:ln w="9525" cap="flat" cmpd="sng" algn="ctr">
            <a:solidFill>
              <a:srgbClr val="3177C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latin typeface="Verdana" charset="0"/>
            </a:endParaRPr>
          </a:p>
        </p:txBody>
      </p:sp>
      <p:sp>
        <p:nvSpPr>
          <p:cNvPr id="4" name="TextBox 11">
            <a:extLst>
              <a:ext uri="{FF2B5EF4-FFF2-40B4-BE49-F238E27FC236}">
                <a16:creationId xmlns:a16="http://schemas.microsoft.com/office/drawing/2014/main" id="{F28494F4-10CE-D3CE-A2F6-9D03D6DC5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0195" y="313671"/>
            <a:ext cx="944149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3600" i="0" u="none" dirty="0" err="1">
                <a:latin typeface="Futura Medium" panose="020B0602020204020303" pitchFamily="34" charset="-79"/>
                <a:cs typeface="Futura Medium" panose="020B0602020204020303" pitchFamily="34" charset="-79"/>
              </a:rPr>
              <a:t>ASPiDeS</a:t>
            </a:r>
            <a:endParaRPr lang="en-GB" sz="3600" i="0" u="none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r>
              <a:rPr lang="en-GB" sz="3600" i="0" dirty="0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A</a:t>
            </a:r>
            <a:r>
              <a:rPr lang="en-GB" sz="3600" i="0" u="none" dirty="0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 CMOS </a:t>
            </a:r>
            <a:r>
              <a:rPr lang="en-GB" sz="3600" i="0" dirty="0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SP</a:t>
            </a:r>
            <a:r>
              <a:rPr lang="en-GB" sz="3600" i="0" u="none" dirty="0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AD and </a:t>
            </a:r>
            <a:r>
              <a:rPr lang="en-GB" sz="3600" i="0" dirty="0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D</a:t>
            </a:r>
            <a:r>
              <a:rPr lang="en-GB" sz="3600" i="0" u="none" dirty="0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igital </a:t>
            </a:r>
            <a:r>
              <a:rPr lang="en-GB" sz="3600" i="0" dirty="0" err="1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S</a:t>
            </a:r>
            <a:r>
              <a:rPr lang="en-GB" sz="3600" i="0" u="none" dirty="0" err="1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iPM</a:t>
            </a:r>
            <a:r>
              <a:rPr lang="en-GB" sz="3600" i="0" u="none" dirty="0">
                <a:effectLst/>
                <a:latin typeface="Futura Medium" panose="020B0602020204020303" pitchFamily="34" charset="-79"/>
                <a:cs typeface="Futura Medium" panose="020B0602020204020303" pitchFamily="34" charset="-79"/>
              </a:rPr>
              <a:t> platform fo</a:t>
            </a:r>
            <a:r>
              <a:rPr lang="en-GB" sz="3600" i="0" u="none" dirty="0">
                <a:latin typeface="Futura Medium" panose="020B0602020204020303" pitchFamily="34" charset="-79"/>
                <a:cs typeface="Futura Medium" panose="020B0602020204020303" pitchFamily="34" charset="-79"/>
              </a:rPr>
              <a:t>r High Energy Physics</a:t>
            </a:r>
            <a:endParaRPr lang="en-GB" sz="3600" i="0" u="none" dirty="0">
              <a:effectLst/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pic>
        <p:nvPicPr>
          <p:cNvPr id="5" name="Picture 4" descr="A logo with a computer chip&#10;&#10;AI-generated content may be incorrect.">
            <a:extLst>
              <a:ext uri="{FF2B5EF4-FFF2-40B4-BE49-F238E27FC236}">
                <a16:creationId xmlns:a16="http://schemas.microsoft.com/office/drawing/2014/main" id="{C7040454-24F5-645D-84B8-848170270B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50990" y="2448648"/>
            <a:ext cx="1960703" cy="196070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7331C9FF-D1D2-19C7-0AF0-3F7EB2473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2472" y="178360"/>
            <a:ext cx="94047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it-IT" sz="2800" i="0" u="none" dirty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  <a:sym typeface="Comic Sans MS" panose="030F0902030302020204" pitchFamily="66" charset="0"/>
              </a:rPr>
              <a:t>Digital </a:t>
            </a:r>
            <a:r>
              <a:rPr lang="en-US" altLang="it-IT" sz="2800" i="0" u="none" dirty="0" err="1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  <a:sym typeface="Comic Sans MS" panose="030F0902030302020204" pitchFamily="66" charset="0"/>
              </a:rPr>
              <a:t>SiPM</a:t>
            </a:r>
            <a:r>
              <a:rPr lang="en-US" altLang="it-IT" sz="2800" i="0" u="none" dirty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  <a:sym typeface="Comic Sans MS" panose="030F0902030302020204" pitchFamily="66" charset="0"/>
              </a:rPr>
              <a:t> characterization</a:t>
            </a:r>
          </a:p>
        </p:txBody>
      </p:sp>
      <p:sp>
        <p:nvSpPr>
          <p:cNvPr id="4" name="CasellaDiTesto 9">
            <a:extLst>
              <a:ext uri="{FF2B5EF4-FFF2-40B4-BE49-F238E27FC236}">
                <a16:creationId xmlns:a16="http://schemas.microsoft.com/office/drawing/2014/main" id="{AB401D92-687C-1215-D1B4-B2298F2280D4}"/>
              </a:ext>
            </a:extLst>
          </p:cNvPr>
          <p:cNvSpPr txBox="1"/>
          <p:nvPr/>
        </p:nvSpPr>
        <p:spPr>
          <a:xfrm>
            <a:off x="665260" y="932049"/>
            <a:ext cx="1126004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DCR</a:t>
            </a:r>
          </a:p>
          <a:p>
            <a:pPr marL="800100" lvl="1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SPAD enalble/disable; output of the counter or of the NAND/NOR tree (400 ps pulse from the internal monostable circuit)</a:t>
            </a:r>
          </a:p>
          <a:p>
            <a:pPr marL="342900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Cross-talk</a:t>
            </a:r>
          </a:p>
          <a:p>
            <a:pPr marL="800100" lvl="1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SPAD enalble/disable; output of the counter</a:t>
            </a:r>
          </a:p>
          <a:p>
            <a:pPr marL="342900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After-pulsing</a:t>
            </a:r>
          </a:p>
          <a:p>
            <a:pPr marL="800100" lvl="1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SPAD enalble/disable; output of the NAND/NOR tree (distribution of the number of counts, a counter could be added)</a:t>
            </a:r>
          </a:p>
          <a:p>
            <a:pPr marL="342900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PDE</a:t>
            </a:r>
          </a:p>
          <a:p>
            <a:pPr marL="800100" lvl="1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SPAD enalble/disable; output of the NAND/NOR tree or counter</a:t>
            </a:r>
          </a:p>
          <a:p>
            <a:pPr marL="342900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Counter output delay</a:t>
            </a:r>
          </a:p>
          <a:p>
            <a:pPr marL="800100" lvl="1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SPAD enalble/disable; test signal; counter output</a:t>
            </a:r>
          </a:p>
          <a:p>
            <a:pPr marL="342900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NAND/NOR tree jitter/dispersion (fixed pattern jitter)</a:t>
            </a:r>
          </a:p>
          <a:p>
            <a:pPr marL="800100" lvl="1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SPAD enalble/disable; test signal: NAND/NOR tree output</a:t>
            </a:r>
          </a:p>
        </p:txBody>
      </p:sp>
    </p:spTree>
    <p:extLst>
      <p:ext uri="{BB962C8B-B14F-4D97-AF65-F5344CB8AC3E}">
        <p14:creationId xmlns:p14="http://schemas.microsoft.com/office/powerpoint/2010/main" val="380918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7AE2C0-A9BA-D363-50D4-2EC5953709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063490E8-7555-AE9D-B515-4562B916C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2472" y="178360"/>
            <a:ext cx="94047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it-IT" sz="2800" i="0" u="none" dirty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  <a:sym typeface="Comic Sans MS" panose="030F0902030302020204" pitchFamily="66" charset="0"/>
              </a:rPr>
              <a:t>I/O signals</a:t>
            </a:r>
          </a:p>
        </p:txBody>
      </p:sp>
      <p:sp>
        <p:nvSpPr>
          <p:cNvPr id="4" name="CasellaDiTesto 9">
            <a:extLst>
              <a:ext uri="{FF2B5EF4-FFF2-40B4-BE49-F238E27FC236}">
                <a16:creationId xmlns:a16="http://schemas.microsoft.com/office/drawing/2014/main" id="{3B5E9C76-3824-B326-1CCC-C250B27357CE}"/>
              </a:ext>
            </a:extLst>
          </p:cNvPr>
          <p:cNvSpPr txBox="1"/>
          <p:nvPr/>
        </p:nvSpPr>
        <p:spPr>
          <a:xfrm>
            <a:off x="665260" y="932049"/>
            <a:ext cx="1126004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GLOBAL RESET (fast): resets in pixel memory (and counter)</a:t>
            </a:r>
          </a:p>
          <a:p>
            <a:pPr marL="342900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GATE (fast): enables front-end electronics</a:t>
            </a:r>
          </a:p>
          <a:p>
            <a:pPr marL="342900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ENABLE/DISABLE (slow): enables/disables both front-end electronics and SPAD</a:t>
            </a:r>
          </a:p>
          <a:p>
            <a:pPr marL="342900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TEST (fast)</a:t>
            </a:r>
          </a:p>
          <a:p>
            <a:pPr marL="342900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COUNTER OUTPUT (11 bit)</a:t>
            </a:r>
          </a:p>
          <a:p>
            <a:pPr marL="342900" indent="-342900" algn="just"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000" i="0" u="none" noProof="1">
                <a:solidFill>
                  <a:schemeClr val="accent6">
                    <a:lumMod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NAND/NOR OUTPUT</a:t>
            </a:r>
          </a:p>
        </p:txBody>
      </p:sp>
    </p:spTree>
    <p:extLst>
      <p:ext uri="{BB962C8B-B14F-4D97-AF65-F5344CB8AC3E}">
        <p14:creationId xmlns:p14="http://schemas.microsoft.com/office/powerpoint/2010/main" val="1450638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id="{72617D2F-FB08-1F2E-E81B-035A64430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2472" y="178360"/>
            <a:ext cx="94047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it-IT" sz="2800" i="0" u="none" dirty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  <a:sym typeface="Comic Sans MS" panose="030F0902030302020204" pitchFamily="66" charset="0"/>
              </a:rPr>
              <a:t>I/O signals – block diagram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1E7313-19AC-2634-5B6D-DEB0F750E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864" y="862584"/>
            <a:ext cx="10887342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639531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E107"/>
          </a:buClr>
          <a:buSzTx/>
          <a:buFont typeface="Wingdings" charset="2"/>
          <a:buNone/>
          <a:tabLst/>
          <a:defRPr kumimoji="0" lang="it-IT" sz="1600" b="0" i="1" u="sng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E107"/>
          </a:buClr>
          <a:buSzTx/>
          <a:buFont typeface="Wingdings" charset="2"/>
          <a:buNone/>
          <a:tabLst/>
          <a:defRPr kumimoji="0" lang="it-IT" sz="1600" b="0" i="1" u="sng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E107"/>
          </a:buClr>
          <a:buSzTx/>
          <a:buFont typeface="Wingdings" charset="2"/>
          <a:buNone/>
          <a:tabLst/>
          <a:defRPr kumimoji="0" lang="it-IT" sz="1600" b="0" i="1" u="sng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E107"/>
          </a:buClr>
          <a:buSzTx/>
          <a:buFont typeface="Wingdings" charset="2"/>
          <a:buNone/>
          <a:tabLst/>
          <a:defRPr kumimoji="0" lang="it-IT" sz="1600" b="0" i="1" u="sng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190117</TotalTime>
  <Words>225</Words>
  <Application>Microsoft Macintosh PowerPoint</Application>
  <PresentationFormat>Widescreen</PresentationFormat>
  <Paragraphs>31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Courier New</vt:lpstr>
      <vt:lpstr>Futura Medium</vt:lpstr>
      <vt:lpstr>Times New Roman</vt:lpstr>
      <vt:lpstr>Verdana</vt:lpstr>
      <vt:lpstr>Wingdings</vt:lpstr>
      <vt:lpstr>Struttura predefinita</vt:lpstr>
      <vt:lpstr>Personalizza struttura</vt:lpstr>
      <vt:lpstr>PowerPoint Presentation</vt:lpstr>
      <vt:lpstr>PowerPoint Presentation</vt:lpstr>
      <vt:lpstr>PowerPoint Presentation</vt:lpstr>
      <vt:lpstr>PowerPoint Presentation</vt:lpstr>
    </vt:vector>
  </TitlesOfParts>
  <Company>Università di Pavia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Lab S. E.</dc:creator>
  <cp:lastModifiedBy>Lodovico Ratti</cp:lastModifiedBy>
  <cp:revision>3610</cp:revision>
  <cp:lastPrinted>2025-05-27T13:44:15Z</cp:lastPrinted>
  <dcterms:created xsi:type="dcterms:W3CDTF">2011-12-05T01:14:14Z</dcterms:created>
  <dcterms:modified xsi:type="dcterms:W3CDTF">2025-06-04T08:41:41Z</dcterms:modified>
</cp:coreProperties>
</file>