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547" r:id="rId3"/>
    <p:sldId id="978" r:id="rId4"/>
    <p:sldId id="979" r:id="rId5"/>
    <p:sldId id="980" r:id="rId6"/>
  </p:sldIdLst>
  <p:sldSz cx="12192000" cy="6858000"/>
  <p:notesSz cx="6781800" cy="9918700"/>
  <p:defaultTextStyle>
    <a:defPPr>
      <a:defRPr lang="it-IT"/>
    </a:defPPr>
    <a:lvl1pPr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5pPr>
    <a:lvl6pPr marL="22860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6pPr>
    <a:lvl7pPr marL="27432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7pPr>
    <a:lvl8pPr marL="32004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8pPr>
    <a:lvl9pPr marL="36576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092"/>
    <a:srgbClr val="016BA3"/>
    <a:srgbClr val="036699"/>
    <a:srgbClr val="FFFFFF"/>
    <a:srgbClr val="162D3F"/>
    <a:srgbClr val="1A2D3B"/>
    <a:srgbClr val="172E40"/>
    <a:srgbClr val="FF2600"/>
    <a:srgbClr val="3574C9"/>
    <a:srgbClr val="00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–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–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7" autoAdjust="0"/>
    <p:restoredTop sz="90479" autoAdjust="0"/>
  </p:normalViewPr>
  <p:slideViewPr>
    <p:cSldViewPr snapToGrid="0">
      <p:cViewPr varScale="1">
        <p:scale>
          <a:sx n="110" d="100"/>
          <a:sy n="110" d="100"/>
        </p:scale>
        <p:origin x="120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261" y="-82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fld id="{9972A141-3843-AE4B-A5F1-2FAEB5A35C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8233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765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3588"/>
            <a:ext cx="65087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30750"/>
            <a:ext cx="495935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76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88475"/>
            <a:ext cx="29765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fld id="{8862771C-25A2-254B-A250-4E2D697DB9C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281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3588"/>
            <a:ext cx="6508750" cy="366236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102" charset="0"/>
              <a:ea typeface="ＭＳ Ｐゴシック" pitchFamily="-102" charset="-128"/>
              <a:cs typeface="ＭＳ Ｐゴシック" pitchFamily="-10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1485" y="394735"/>
            <a:ext cx="4011247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17"/>
          <p:cNvSpPr txBox="1">
            <a:spLocks noChangeArrowheads="1"/>
          </p:cNvSpPr>
          <p:nvPr userDrawn="1"/>
        </p:nvSpPr>
        <p:spPr bwMode="auto">
          <a:xfrm>
            <a:off x="420445" y="6484871"/>
            <a:ext cx="113787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pitchFamily="-102" charset="2"/>
              <a:buNone/>
              <a:tabLst/>
              <a:defRPr/>
            </a:pPr>
            <a:r>
              <a:rPr lang="en-US" sz="1000" b="0" i="0" u="none" noProof="0" dirty="0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ea typeface="Comic Sans MS" pitchFamily="-111" charset="0"/>
                <a:cs typeface="Futura Medium" panose="020B0602020204020303" pitchFamily="34" charset="-79"/>
              </a:rPr>
              <a:t>WP2 meeting – June 3, 2025</a:t>
            </a:r>
          </a:p>
        </p:txBody>
      </p:sp>
      <p:sp>
        <p:nvSpPr>
          <p:cNvPr id="9" name="TextBox 2"/>
          <p:cNvSpPr txBox="1">
            <a:spLocks noChangeArrowheads="1"/>
          </p:cNvSpPr>
          <p:nvPr userDrawn="1"/>
        </p:nvSpPr>
        <p:spPr bwMode="auto">
          <a:xfrm>
            <a:off x="11433113" y="6388975"/>
            <a:ext cx="4267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BC95CE6-4FD9-314C-8EF5-FEBCB241E456}" type="slidenum">
              <a:rPr lang="en-US" sz="1400" i="0" u="none" smtClean="0">
                <a:solidFill>
                  <a:srgbClr val="16165D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pPr eaLnBrk="1" hangingPunct="1">
                <a:defRPr/>
              </a:pPr>
              <a:t>‹#›</a:t>
            </a:fld>
            <a:endParaRPr lang="en-US" sz="1400" i="0" u="none" dirty="0">
              <a:solidFill>
                <a:srgbClr val="16165D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0" name="Rectangle 1123"/>
          <p:cNvSpPr>
            <a:spLocks noChangeArrowheads="1"/>
          </p:cNvSpPr>
          <p:nvPr userDrawn="1"/>
        </p:nvSpPr>
        <p:spPr bwMode="auto">
          <a:xfrm>
            <a:off x="113951" y="6400670"/>
            <a:ext cx="12030481" cy="33855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 dirty="0">
              <a:latin typeface="Verdana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8A4175-718D-484C-AC7C-CC96D9B24E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6200000">
            <a:off x="-1233792" y="3573936"/>
            <a:ext cx="3079584" cy="612000"/>
          </a:xfrm>
          <a:prstGeom prst="rect">
            <a:avLst/>
          </a:prstGeom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64C23D-4E68-1B45-9A27-D84C9569AEF0}"/>
              </a:ext>
            </a:extLst>
          </p:cNvPr>
          <p:cNvSpPr/>
          <p:nvPr userDrawn="1"/>
        </p:nvSpPr>
        <p:spPr bwMode="auto">
          <a:xfrm>
            <a:off x="-1" y="2254685"/>
            <a:ext cx="612001" cy="321514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charset="2"/>
              <a:buNone/>
              <a:tabLst/>
            </a:pPr>
            <a:endParaRPr kumimoji="0" lang="it-IT" sz="1600" b="0" i="1" u="sng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ED45A0-209D-D1FB-96A8-F174CD0CC299}"/>
              </a:ext>
            </a:extLst>
          </p:cNvPr>
          <p:cNvSpPr/>
          <p:nvPr userDrawn="1"/>
        </p:nvSpPr>
        <p:spPr bwMode="auto">
          <a:xfrm>
            <a:off x="1" y="153158"/>
            <a:ext cx="12192000" cy="576000"/>
          </a:xfrm>
          <a:prstGeom prst="rect">
            <a:avLst/>
          </a:prstGeom>
          <a:solidFill>
            <a:srgbClr val="1A2D3B"/>
          </a:solidFill>
          <a:ln w="9525" cap="flat" cmpd="sng" algn="ctr">
            <a:solidFill>
              <a:srgbClr val="3574C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98EFA1-4909-88F2-BAFB-5E1D6B07475E}"/>
              </a:ext>
            </a:extLst>
          </p:cNvPr>
          <p:cNvCxnSpPr>
            <a:cxnSpLocks/>
          </p:cNvCxnSpPr>
          <p:nvPr userDrawn="1"/>
        </p:nvCxnSpPr>
        <p:spPr bwMode="auto">
          <a:xfrm flipV="1">
            <a:off x="637052" y="0"/>
            <a:ext cx="0" cy="6858000"/>
          </a:xfrm>
          <a:prstGeom prst="line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 descr="A logo with a computer chip&#10;&#10;AI-generated content may be incorrect.">
            <a:extLst>
              <a:ext uri="{FF2B5EF4-FFF2-40B4-BE49-F238E27FC236}">
                <a16:creationId xmlns:a16="http://schemas.microsoft.com/office/drawing/2014/main" id="{4CF27F2B-BAD5-42E2-BB1B-43E13B11A3E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45758" y="50717"/>
            <a:ext cx="801430" cy="801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400" i="0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6374" name="Rectangle 70"/>
          <p:cNvSpPr>
            <a:spLocks noChangeArrowheads="1"/>
          </p:cNvSpPr>
          <p:nvPr userDrawn="1"/>
        </p:nvSpPr>
        <p:spPr bwMode="auto">
          <a:xfrm flipH="1">
            <a:off x="5362773" y="2726323"/>
            <a:ext cx="18473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>
              <a:latin typeface="Verdana" charset="0"/>
            </a:endParaRPr>
          </a:p>
        </p:txBody>
      </p:sp>
      <p:sp>
        <p:nvSpPr>
          <p:cNvPr id="226379" name="Rectangle 75"/>
          <p:cNvSpPr>
            <a:spLocks noChangeArrowheads="1"/>
          </p:cNvSpPr>
          <p:nvPr userDrawn="1"/>
        </p:nvSpPr>
        <p:spPr bwMode="auto">
          <a:xfrm flipH="1">
            <a:off x="6424246" y="4072523"/>
            <a:ext cx="4517292" cy="33855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hyperlink" Target="https://cern.zoom.us/j/640142862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C2A35A23-28D8-464C-8EA4-2C698EEE1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233792" y="3573936"/>
            <a:ext cx="3079584" cy="6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>
              <a:schemeClr val="accent1"/>
            </a:glo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CC60705-6C88-7E48-9E9D-BD11A75E1949}"/>
              </a:ext>
            </a:extLst>
          </p:cNvPr>
          <p:cNvSpPr/>
          <p:nvPr/>
        </p:nvSpPr>
        <p:spPr bwMode="auto">
          <a:xfrm>
            <a:off x="-2575" y="1514454"/>
            <a:ext cx="648000" cy="5364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charset="2"/>
              <a:buNone/>
              <a:tabLst/>
            </a:pPr>
            <a:endParaRPr kumimoji="0" lang="it-IT" sz="1600" b="0" i="1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175290F-1591-32D1-35C0-00EFE711DCBA}"/>
              </a:ext>
            </a:extLst>
          </p:cNvPr>
          <p:cNvCxnSpPr>
            <a:cxnSpLocks/>
          </p:cNvCxnSpPr>
          <p:nvPr/>
        </p:nvCxnSpPr>
        <p:spPr bwMode="auto">
          <a:xfrm flipV="1">
            <a:off x="637052" y="0"/>
            <a:ext cx="0" cy="6858000"/>
          </a:xfrm>
          <a:prstGeom prst="line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Box 6">
            <a:extLst>
              <a:ext uri="{FF2B5EF4-FFF2-40B4-BE49-F238E27FC236}">
                <a16:creationId xmlns:a16="http://schemas.microsoft.com/office/drawing/2014/main" id="{9FDA5EF0-AF20-A13B-A12B-6B2C40DD1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046" y="2338383"/>
            <a:ext cx="10435114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Lodovico Ratti </a:t>
            </a:r>
          </a:p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Università di Pavia and INFN Pavia</a:t>
            </a:r>
          </a:p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(</a:t>
            </a:r>
            <a:r>
              <a:rPr lang="it-IT" sz="2000" i="0" u="none" dirty="0" err="1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lodovico.ratti@unipv.it</a:t>
            </a: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)</a:t>
            </a:r>
            <a:endParaRPr lang="en-GB" sz="2000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AA5E05C2-CF22-D9F7-E2A1-162AAC75B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365" y="4674624"/>
            <a:ext cx="1007190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WP2 meeting</a:t>
            </a:r>
          </a:p>
          <a:p>
            <a:endParaRPr lang="en-US" sz="2000" i="0" u="none" dirty="0">
              <a:solidFill>
                <a:schemeClr val="accent6">
                  <a:lumMod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GB" sz="2000" i="0" u="none" dirty="0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https://cern.zoom.us/j/6401428621</a:t>
            </a:r>
            <a:endParaRPr lang="en-GB" sz="2000" i="0" u="none" dirty="0">
              <a:solidFill>
                <a:schemeClr val="accent6">
                  <a:lumMod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n-US" sz="2000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  <a:sym typeface="Symbol" charset="0"/>
            </a:endParaRPr>
          </a:p>
          <a:p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Symbol" charset="0"/>
              </a:rPr>
              <a:t>June 3, 2025</a:t>
            </a:r>
            <a:endParaRPr lang="en-US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  <a:sym typeface="Symbo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0DDFEB-AACA-B360-88E7-B03ED305C26E}"/>
              </a:ext>
            </a:extLst>
          </p:cNvPr>
          <p:cNvSpPr/>
          <p:nvPr/>
        </p:nvSpPr>
        <p:spPr bwMode="auto">
          <a:xfrm>
            <a:off x="-2574" y="181102"/>
            <a:ext cx="12194573" cy="1980000"/>
          </a:xfrm>
          <a:prstGeom prst="rect">
            <a:avLst/>
          </a:prstGeom>
          <a:solidFill>
            <a:srgbClr val="172E40"/>
          </a:solidFill>
          <a:ln w="9525" cap="flat" cmpd="sng" algn="ctr">
            <a:solidFill>
              <a:srgbClr val="3177C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Verdana" charset="0"/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F28494F4-10CE-D3CE-A2F6-9D03D6DC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195" y="313671"/>
            <a:ext cx="94414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3600" i="0" u="none" dirty="0" err="1">
                <a:latin typeface="Futura Medium" panose="020B0602020204020303" pitchFamily="34" charset="-79"/>
                <a:cs typeface="Futura Medium" panose="020B0602020204020303" pitchFamily="34" charset="-79"/>
              </a:rPr>
              <a:t>ASPiDeS</a:t>
            </a:r>
            <a:endParaRPr lang="en-GB" sz="3600" i="0" u="none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A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 CMOS </a:t>
            </a:r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SP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AD and </a:t>
            </a:r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D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igital </a:t>
            </a:r>
            <a:r>
              <a:rPr lang="en-GB" sz="3600" i="0" dirty="0" err="1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S</a:t>
            </a:r>
            <a:r>
              <a:rPr lang="en-GB" sz="3600" i="0" u="none" dirty="0" err="1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iPM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 platform fo</a:t>
            </a:r>
            <a:r>
              <a:rPr lang="en-GB" sz="3600" i="0" u="none" dirty="0">
                <a:latin typeface="Futura Medium" panose="020B0602020204020303" pitchFamily="34" charset="-79"/>
                <a:cs typeface="Futura Medium" panose="020B0602020204020303" pitchFamily="34" charset="-79"/>
              </a:rPr>
              <a:t>r High Energy Physics</a:t>
            </a:r>
            <a:endParaRPr lang="en-GB" sz="3600" i="0" u="none" dirty="0"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5" name="Picture 4" descr="A logo with a computer chip&#10;&#10;AI-generated content may be incorrect.">
            <a:extLst>
              <a:ext uri="{FF2B5EF4-FFF2-40B4-BE49-F238E27FC236}">
                <a16:creationId xmlns:a16="http://schemas.microsoft.com/office/drawing/2014/main" id="{C7040454-24F5-645D-84B8-848170270B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0990" y="2448648"/>
            <a:ext cx="1960703" cy="19607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7331C9FF-D1D2-19C7-0AF0-3F7EB2473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72" y="178360"/>
            <a:ext cx="9404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it-IT" sz="2800" i="0" u="none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Digital </a:t>
            </a:r>
            <a:r>
              <a:rPr lang="en-US" altLang="it-IT" sz="2800" i="0" u="none" dirty="0" err="1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SiPM</a:t>
            </a:r>
            <a:r>
              <a:rPr lang="en-US" altLang="it-IT" sz="2800" i="0" u="none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 characterization</a:t>
            </a:r>
          </a:p>
        </p:txBody>
      </p:sp>
      <p:sp>
        <p:nvSpPr>
          <p:cNvPr id="4" name="CasellaDiTesto 9">
            <a:extLst>
              <a:ext uri="{FF2B5EF4-FFF2-40B4-BE49-F238E27FC236}">
                <a16:creationId xmlns:a16="http://schemas.microsoft.com/office/drawing/2014/main" id="{AB401D92-687C-1215-D1B4-B2298F2280D4}"/>
              </a:ext>
            </a:extLst>
          </p:cNvPr>
          <p:cNvSpPr txBox="1"/>
          <p:nvPr/>
        </p:nvSpPr>
        <p:spPr>
          <a:xfrm>
            <a:off x="665260" y="932049"/>
            <a:ext cx="1126004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DCR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output of the counter or of the NAND/NOR tree (400 ps pulse from the internal monostable circuit)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Cross-talk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output of the counter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After-pulsing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output of the NAND/NOR tree (distribution of the number of counts, a counter could be added)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PDE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output of the NAND/NOR tree or counter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Counter output delay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test signal; counter output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NAND/NOR tree jitter/dispersion (fixed pattern jitter)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SPAD enalble/disable; test signal: NAND/NOR tree output</a:t>
            </a:r>
          </a:p>
        </p:txBody>
      </p:sp>
    </p:spTree>
    <p:extLst>
      <p:ext uri="{BB962C8B-B14F-4D97-AF65-F5344CB8AC3E}">
        <p14:creationId xmlns:p14="http://schemas.microsoft.com/office/powerpoint/2010/main" val="380918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AE2C0-A9BA-D363-50D4-2EC595370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063490E8-7555-AE9D-B515-4562B916C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72" y="178360"/>
            <a:ext cx="9404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it-IT" sz="2800" i="0" u="none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I/O signals</a:t>
            </a:r>
          </a:p>
        </p:txBody>
      </p:sp>
      <p:sp>
        <p:nvSpPr>
          <p:cNvPr id="4" name="CasellaDiTesto 9">
            <a:extLst>
              <a:ext uri="{FF2B5EF4-FFF2-40B4-BE49-F238E27FC236}">
                <a16:creationId xmlns:a16="http://schemas.microsoft.com/office/drawing/2014/main" id="{3B5E9C76-3824-B326-1CCC-C250B27357CE}"/>
              </a:ext>
            </a:extLst>
          </p:cNvPr>
          <p:cNvSpPr txBox="1"/>
          <p:nvPr/>
        </p:nvSpPr>
        <p:spPr>
          <a:xfrm>
            <a:off x="665260" y="932049"/>
            <a:ext cx="1126004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GLOBAL RESET (fast): resets in pixel memory (and counter)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GATE (fast): enables front-end electronics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ENABLE/DISABLE (slow): enables/disables both front-end electronics and SPAD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TEST (fast)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COUNTER OUTPUT (11 bit)</a:t>
            </a:r>
          </a:p>
          <a:p>
            <a:pPr marL="342900" indent="-342900" algn="just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NAND/NOR OUTPUT</a:t>
            </a:r>
          </a:p>
        </p:txBody>
      </p:sp>
    </p:spTree>
    <p:extLst>
      <p:ext uri="{BB962C8B-B14F-4D97-AF65-F5344CB8AC3E}">
        <p14:creationId xmlns:p14="http://schemas.microsoft.com/office/powerpoint/2010/main" val="145063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72617D2F-FB08-1F2E-E81B-035A64430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72" y="178360"/>
            <a:ext cx="9404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it-IT" sz="2800" i="0" u="none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I/O signals – block diagram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1E7313-19AC-2634-5B6D-DEB0F750E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64" y="862584"/>
            <a:ext cx="10887342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3953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190117</TotalTime>
  <Words>225</Words>
  <Application>Microsoft Macintosh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Courier New</vt:lpstr>
      <vt:lpstr>Futura Medium</vt:lpstr>
      <vt:lpstr>Times New Roman</vt:lpstr>
      <vt:lpstr>Verdana</vt:lpstr>
      <vt:lpstr>Wingdings</vt:lpstr>
      <vt:lpstr>Struttura predefinita</vt:lpstr>
      <vt:lpstr>Personalizza struttura</vt:lpstr>
      <vt:lpstr>PowerPoint Presentation</vt:lpstr>
      <vt:lpstr>PowerPoint Presentation</vt:lpstr>
      <vt:lpstr>PowerPoint Presentation</vt:lpstr>
      <vt:lpstr>PowerPoint Presentation</vt:lpstr>
    </vt:vector>
  </TitlesOfParts>
  <Company>Università di Pavia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Lab S. E.</dc:creator>
  <cp:lastModifiedBy>Lodovico Ratti</cp:lastModifiedBy>
  <cp:revision>3610</cp:revision>
  <cp:lastPrinted>2025-05-27T13:44:15Z</cp:lastPrinted>
  <dcterms:created xsi:type="dcterms:W3CDTF">2011-12-05T01:14:14Z</dcterms:created>
  <dcterms:modified xsi:type="dcterms:W3CDTF">2025-06-04T08:41:41Z</dcterms:modified>
</cp:coreProperties>
</file>