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5" r:id="rId1"/>
    <p:sldMasterId id="2147483677" r:id="rId2"/>
    <p:sldMasterId id="2147483689" r:id="rId3"/>
  </p:sldMasterIdLst>
  <p:notesMasterIdLst>
    <p:notesMasterId r:id="rId21"/>
  </p:notesMasterIdLst>
  <p:sldIdLst>
    <p:sldId id="303" r:id="rId4"/>
    <p:sldId id="403" r:id="rId5"/>
    <p:sldId id="4374" r:id="rId6"/>
    <p:sldId id="4372" r:id="rId7"/>
    <p:sldId id="4378" r:id="rId8"/>
    <p:sldId id="4369" r:id="rId9"/>
    <p:sldId id="4370" r:id="rId10"/>
    <p:sldId id="4367" r:id="rId11"/>
    <p:sldId id="411" r:id="rId12"/>
    <p:sldId id="4365" r:id="rId13"/>
    <p:sldId id="4303" r:id="rId14"/>
    <p:sldId id="4371" r:id="rId15"/>
    <p:sldId id="4379" r:id="rId16"/>
    <p:sldId id="4376" r:id="rId17"/>
    <p:sldId id="4377" r:id="rId18"/>
    <p:sldId id="390" r:id="rId19"/>
    <p:sldId id="436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98CCE73-4CF8-0F70-D674-29967BD2C169}" name="Angelo Biagioni" initials="AB" userId="2c54bcd7b7c91e34"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8F8F8"/>
    <a:srgbClr val="FF9900"/>
    <a:srgbClr val="E7DBDD"/>
    <a:srgbClr val="203864"/>
    <a:srgbClr val="0051AA"/>
    <a:srgbClr val="004C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62" d="100"/>
          <a:sy n="62" d="100"/>
        </p:scale>
        <p:origin x="44" y="3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microsoft.com/office/2018/10/relationships/authors" Target="author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7E49D0-1C75-44D1-A59E-97E6752FACBC}" type="datetimeFigureOut">
              <a:rPr lang="en-US" smtClean="0"/>
              <a:t>7/14/2025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3C198E-2F39-44BC-958E-89B4AD62A8E2}" type="slidenum">
              <a:rPr lang="en-US" smtClean="0"/>
              <a:t>‹N›</a:t>
            </a:fld>
            <a:endParaRPr lang="en-US" dirty="0"/>
          </a:p>
        </p:txBody>
      </p:sp>
    </p:spTree>
    <p:extLst>
      <p:ext uri="{BB962C8B-B14F-4D97-AF65-F5344CB8AC3E}">
        <p14:creationId xmlns:p14="http://schemas.microsoft.com/office/powerpoint/2010/main" val="31172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87CC632-4A0F-490D-B8EA-030B31684D71}" type="datetimeFigureOut">
              <a:rPr lang="it-IT" smtClean="0"/>
              <a:t>14/07/2025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D05C850-8F8E-46C0-A743-04815318E7EA}" type="slidenum">
              <a:rPr lang="it-IT" smtClean="0"/>
              <a:t>‹N›</a:t>
            </a:fld>
            <a:endParaRPr lang="it-IT"/>
          </a:p>
        </p:txBody>
      </p:sp>
    </p:spTree>
    <p:extLst>
      <p:ext uri="{BB962C8B-B14F-4D97-AF65-F5344CB8AC3E}">
        <p14:creationId xmlns:p14="http://schemas.microsoft.com/office/powerpoint/2010/main" val="4446403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7CC632-4A0F-490D-B8EA-030B31684D71}" type="datetimeFigureOut">
              <a:rPr lang="it-IT" smtClean="0"/>
              <a:t>14/07/2025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D05C850-8F8E-46C0-A743-04815318E7EA}" type="slidenum">
              <a:rPr lang="it-IT" smtClean="0"/>
              <a:t>‹N›</a:t>
            </a:fld>
            <a:endParaRPr lang="it-IT"/>
          </a:p>
        </p:txBody>
      </p:sp>
    </p:spTree>
    <p:extLst>
      <p:ext uri="{BB962C8B-B14F-4D97-AF65-F5344CB8AC3E}">
        <p14:creationId xmlns:p14="http://schemas.microsoft.com/office/powerpoint/2010/main" val="633386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7CC632-4A0F-490D-B8EA-030B31684D71}" type="datetimeFigureOut">
              <a:rPr lang="it-IT" smtClean="0"/>
              <a:t>14/07/2025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D05C850-8F8E-46C0-A743-04815318E7EA}" type="slidenum">
              <a:rPr lang="it-IT" smtClean="0"/>
              <a:t>‹N›</a:t>
            </a:fld>
            <a:endParaRPr lang="it-IT"/>
          </a:p>
        </p:txBody>
      </p:sp>
    </p:spTree>
    <p:extLst>
      <p:ext uri="{BB962C8B-B14F-4D97-AF65-F5344CB8AC3E}">
        <p14:creationId xmlns:p14="http://schemas.microsoft.com/office/powerpoint/2010/main" val="4577204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CDDD6-990E-3B5E-62A0-26C1E33C72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DDE38AB-C518-A76C-2B7F-0FE825F00B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652AF46-CB08-DC32-1246-CDD012DA2B5B}"/>
              </a:ext>
            </a:extLst>
          </p:cNvPr>
          <p:cNvSpPr>
            <a:spLocks noGrp="1"/>
          </p:cNvSpPr>
          <p:nvPr>
            <p:ph type="dt" sz="half" idx="10"/>
          </p:nvPr>
        </p:nvSpPr>
        <p:spPr/>
        <p:txBody>
          <a:bodyPr/>
          <a:lstStyle/>
          <a:p>
            <a:fld id="{B1DC4A0F-A278-4279-919E-86E11231B8C4}" type="datetime1">
              <a:rPr lang="en-US" smtClean="0"/>
              <a:t>7/14/2025</a:t>
            </a:fld>
            <a:endParaRPr lang="en-US"/>
          </a:p>
        </p:txBody>
      </p:sp>
      <p:sp>
        <p:nvSpPr>
          <p:cNvPr id="5" name="Footer Placeholder 4">
            <a:extLst>
              <a:ext uri="{FF2B5EF4-FFF2-40B4-BE49-F238E27FC236}">
                <a16:creationId xmlns:a16="http://schemas.microsoft.com/office/drawing/2014/main" id="{F52F1DC8-D9EF-EDB7-28CE-562F32A215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3CF15E-2505-C9CC-5BA0-CB42719AEA10}"/>
              </a:ext>
            </a:extLst>
          </p:cNvPr>
          <p:cNvSpPr>
            <a:spLocks noGrp="1"/>
          </p:cNvSpPr>
          <p:nvPr>
            <p:ph type="sldNum" sz="quarter" idx="12"/>
          </p:nvPr>
        </p:nvSpPr>
        <p:spPr/>
        <p:txBody>
          <a:bodyPr/>
          <a:lstStyle/>
          <a:p>
            <a:fld id="{ABD010C6-50A9-4570-8337-AA87F02CB3BF}" type="slidenum">
              <a:rPr lang="en-US" smtClean="0"/>
              <a:t>‹N›</a:t>
            </a:fld>
            <a:endParaRPr lang="en-US"/>
          </a:p>
        </p:txBody>
      </p:sp>
    </p:spTree>
    <p:extLst>
      <p:ext uri="{BB962C8B-B14F-4D97-AF65-F5344CB8AC3E}">
        <p14:creationId xmlns:p14="http://schemas.microsoft.com/office/powerpoint/2010/main" val="17639275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186CE-79A5-FD17-9E87-9F95D36DFF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F43C9D-E9CD-8976-D5E3-C1EFF14A24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F28C66-4D80-C5B5-91A5-39E9E2A8AB49}"/>
              </a:ext>
            </a:extLst>
          </p:cNvPr>
          <p:cNvSpPr>
            <a:spLocks noGrp="1"/>
          </p:cNvSpPr>
          <p:nvPr>
            <p:ph type="dt" sz="half" idx="10"/>
          </p:nvPr>
        </p:nvSpPr>
        <p:spPr/>
        <p:txBody>
          <a:bodyPr/>
          <a:lstStyle/>
          <a:p>
            <a:fld id="{774E7DE6-E84B-4657-A41F-27A26EF1FD22}" type="datetime1">
              <a:rPr lang="en-US" smtClean="0"/>
              <a:t>7/14/2025</a:t>
            </a:fld>
            <a:endParaRPr lang="en-US"/>
          </a:p>
        </p:txBody>
      </p:sp>
      <p:sp>
        <p:nvSpPr>
          <p:cNvPr id="5" name="Footer Placeholder 4">
            <a:extLst>
              <a:ext uri="{FF2B5EF4-FFF2-40B4-BE49-F238E27FC236}">
                <a16:creationId xmlns:a16="http://schemas.microsoft.com/office/drawing/2014/main" id="{23C574C8-EAFF-71B7-EABC-4C5096334C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A49408-C331-6574-8E23-0C093B867E2A}"/>
              </a:ext>
            </a:extLst>
          </p:cNvPr>
          <p:cNvSpPr>
            <a:spLocks noGrp="1"/>
          </p:cNvSpPr>
          <p:nvPr>
            <p:ph type="sldNum" sz="quarter" idx="12"/>
          </p:nvPr>
        </p:nvSpPr>
        <p:spPr/>
        <p:txBody>
          <a:bodyPr/>
          <a:lstStyle/>
          <a:p>
            <a:fld id="{ABD010C6-50A9-4570-8337-AA87F02CB3BF}" type="slidenum">
              <a:rPr lang="en-US" smtClean="0"/>
              <a:t>‹N›</a:t>
            </a:fld>
            <a:endParaRPr lang="en-US"/>
          </a:p>
        </p:txBody>
      </p:sp>
    </p:spTree>
    <p:extLst>
      <p:ext uri="{BB962C8B-B14F-4D97-AF65-F5344CB8AC3E}">
        <p14:creationId xmlns:p14="http://schemas.microsoft.com/office/powerpoint/2010/main" val="35919726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1682D-FA8C-A7CF-9812-6DD6B4AC38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FA741F5-5079-BC3C-9C8D-F1AEEE903C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8AE220-4C66-5E87-A4F8-CBDA563B8808}"/>
              </a:ext>
            </a:extLst>
          </p:cNvPr>
          <p:cNvSpPr>
            <a:spLocks noGrp="1"/>
          </p:cNvSpPr>
          <p:nvPr>
            <p:ph type="dt" sz="half" idx="10"/>
          </p:nvPr>
        </p:nvSpPr>
        <p:spPr/>
        <p:txBody>
          <a:bodyPr/>
          <a:lstStyle/>
          <a:p>
            <a:fld id="{83D762F9-CDF2-497B-8CC3-6F507AB67468}" type="datetime1">
              <a:rPr lang="en-US" smtClean="0"/>
              <a:t>7/14/2025</a:t>
            </a:fld>
            <a:endParaRPr lang="en-US"/>
          </a:p>
        </p:txBody>
      </p:sp>
      <p:sp>
        <p:nvSpPr>
          <p:cNvPr id="5" name="Footer Placeholder 4">
            <a:extLst>
              <a:ext uri="{FF2B5EF4-FFF2-40B4-BE49-F238E27FC236}">
                <a16:creationId xmlns:a16="http://schemas.microsoft.com/office/drawing/2014/main" id="{D886C3BA-FCAE-9D03-D524-4996697C2C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6FF890-D65C-30E2-4945-A931AAFFDCCB}"/>
              </a:ext>
            </a:extLst>
          </p:cNvPr>
          <p:cNvSpPr>
            <a:spLocks noGrp="1"/>
          </p:cNvSpPr>
          <p:nvPr>
            <p:ph type="sldNum" sz="quarter" idx="12"/>
          </p:nvPr>
        </p:nvSpPr>
        <p:spPr/>
        <p:txBody>
          <a:bodyPr/>
          <a:lstStyle/>
          <a:p>
            <a:fld id="{ABD010C6-50A9-4570-8337-AA87F02CB3BF}" type="slidenum">
              <a:rPr lang="en-US" smtClean="0"/>
              <a:t>‹N›</a:t>
            </a:fld>
            <a:endParaRPr lang="en-US"/>
          </a:p>
        </p:txBody>
      </p:sp>
    </p:spTree>
    <p:extLst>
      <p:ext uri="{BB962C8B-B14F-4D97-AF65-F5344CB8AC3E}">
        <p14:creationId xmlns:p14="http://schemas.microsoft.com/office/powerpoint/2010/main" val="25132736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8FFAF-30DE-773D-181F-D129C41B54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9EA8DA-DED6-3963-7E8B-2AA79A725E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589739-BDF2-CD49-598B-C45D617BC6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FB1B302-A72A-6F0F-CEBB-BF64ACFE119A}"/>
              </a:ext>
            </a:extLst>
          </p:cNvPr>
          <p:cNvSpPr>
            <a:spLocks noGrp="1"/>
          </p:cNvSpPr>
          <p:nvPr>
            <p:ph type="dt" sz="half" idx="10"/>
          </p:nvPr>
        </p:nvSpPr>
        <p:spPr/>
        <p:txBody>
          <a:bodyPr/>
          <a:lstStyle/>
          <a:p>
            <a:fld id="{6C19C77B-0D8E-4DCA-AB4E-725006974BDB}" type="datetime1">
              <a:rPr lang="en-US" smtClean="0"/>
              <a:t>7/14/2025</a:t>
            </a:fld>
            <a:endParaRPr lang="en-US"/>
          </a:p>
        </p:txBody>
      </p:sp>
      <p:sp>
        <p:nvSpPr>
          <p:cNvPr id="6" name="Footer Placeholder 5">
            <a:extLst>
              <a:ext uri="{FF2B5EF4-FFF2-40B4-BE49-F238E27FC236}">
                <a16:creationId xmlns:a16="http://schemas.microsoft.com/office/drawing/2014/main" id="{EE40C627-E2E2-05A1-909A-B1BB8606AF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FC202D-703C-AFA1-8AFA-52DFDD8F418F}"/>
              </a:ext>
            </a:extLst>
          </p:cNvPr>
          <p:cNvSpPr>
            <a:spLocks noGrp="1"/>
          </p:cNvSpPr>
          <p:nvPr>
            <p:ph type="sldNum" sz="quarter" idx="12"/>
          </p:nvPr>
        </p:nvSpPr>
        <p:spPr/>
        <p:txBody>
          <a:bodyPr/>
          <a:lstStyle/>
          <a:p>
            <a:fld id="{ABD010C6-50A9-4570-8337-AA87F02CB3BF}" type="slidenum">
              <a:rPr lang="en-US" smtClean="0"/>
              <a:t>‹N›</a:t>
            </a:fld>
            <a:endParaRPr lang="en-US"/>
          </a:p>
        </p:txBody>
      </p:sp>
    </p:spTree>
    <p:extLst>
      <p:ext uri="{BB962C8B-B14F-4D97-AF65-F5344CB8AC3E}">
        <p14:creationId xmlns:p14="http://schemas.microsoft.com/office/powerpoint/2010/main" val="9765453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E1A0A-9669-7068-BF72-BDEE6B089E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32A89BE-3C2C-039B-8EC3-F9430B582A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05EEE7-883D-16F1-7084-32D46AAEB97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9F7C859-F2B9-77E2-24F5-7A2D1E91CE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D07868-3546-5CD0-DC51-F74287F6FA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2A7FC9-CC63-C669-A0F3-D1A87E561ED6}"/>
              </a:ext>
            </a:extLst>
          </p:cNvPr>
          <p:cNvSpPr>
            <a:spLocks noGrp="1"/>
          </p:cNvSpPr>
          <p:nvPr>
            <p:ph type="dt" sz="half" idx="10"/>
          </p:nvPr>
        </p:nvSpPr>
        <p:spPr/>
        <p:txBody>
          <a:bodyPr/>
          <a:lstStyle/>
          <a:p>
            <a:fld id="{E8EF162D-D5D9-4C63-8059-5F7E9F6EF19B}" type="datetime1">
              <a:rPr lang="en-US" smtClean="0"/>
              <a:t>7/14/2025</a:t>
            </a:fld>
            <a:endParaRPr lang="en-US"/>
          </a:p>
        </p:txBody>
      </p:sp>
      <p:sp>
        <p:nvSpPr>
          <p:cNvPr id="8" name="Footer Placeholder 7">
            <a:extLst>
              <a:ext uri="{FF2B5EF4-FFF2-40B4-BE49-F238E27FC236}">
                <a16:creationId xmlns:a16="http://schemas.microsoft.com/office/drawing/2014/main" id="{07B99999-A3BA-1243-5ED8-5A4533B2903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652E02D-01FE-091B-3780-BD5464D1948C}"/>
              </a:ext>
            </a:extLst>
          </p:cNvPr>
          <p:cNvSpPr>
            <a:spLocks noGrp="1"/>
          </p:cNvSpPr>
          <p:nvPr>
            <p:ph type="sldNum" sz="quarter" idx="12"/>
          </p:nvPr>
        </p:nvSpPr>
        <p:spPr/>
        <p:txBody>
          <a:bodyPr/>
          <a:lstStyle/>
          <a:p>
            <a:fld id="{ABD010C6-50A9-4570-8337-AA87F02CB3BF}" type="slidenum">
              <a:rPr lang="en-US" smtClean="0"/>
              <a:t>‹N›</a:t>
            </a:fld>
            <a:endParaRPr lang="en-US"/>
          </a:p>
        </p:txBody>
      </p:sp>
    </p:spTree>
    <p:extLst>
      <p:ext uri="{BB962C8B-B14F-4D97-AF65-F5344CB8AC3E}">
        <p14:creationId xmlns:p14="http://schemas.microsoft.com/office/powerpoint/2010/main" val="18858892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0EA00-F259-D48A-38C3-8B3178F2B9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0078A4-02E4-CCEC-97EA-4779F96DABE8}"/>
              </a:ext>
            </a:extLst>
          </p:cNvPr>
          <p:cNvSpPr>
            <a:spLocks noGrp="1"/>
          </p:cNvSpPr>
          <p:nvPr>
            <p:ph type="dt" sz="half" idx="10"/>
          </p:nvPr>
        </p:nvSpPr>
        <p:spPr/>
        <p:txBody>
          <a:bodyPr/>
          <a:lstStyle/>
          <a:p>
            <a:fld id="{FA896EBB-F117-4FCF-8461-05247EE964D7}" type="datetime1">
              <a:rPr lang="en-US" smtClean="0"/>
              <a:t>7/14/2025</a:t>
            </a:fld>
            <a:endParaRPr lang="en-US"/>
          </a:p>
        </p:txBody>
      </p:sp>
      <p:sp>
        <p:nvSpPr>
          <p:cNvPr id="4" name="Footer Placeholder 3">
            <a:extLst>
              <a:ext uri="{FF2B5EF4-FFF2-40B4-BE49-F238E27FC236}">
                <a16:creationId xmlns:a16="http://schemas.microsoft.com/office/drawing/2014/main" id="{BDF4B988-9B68-3EC1-17EB-BABACE4264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3AEB6F2-38FA-76F2-A9C6-671065CFA498}"/>
              </a:ext>
            </a:extLst>
          </p:cNvPr>
          <p:cNvSpPr>
            <a:spLocks noGrp="1"/>
          </p:cNvSpPr>
          <p:nvPr>
            <p:ph type="sldNum" sz="quarter" idx="12"/>
          </p:nvPr>
        </p:nvSpPr>
        <p:spPr/>
        <p:txBody>
          <a:bodyPr/>
          <a:lstStyle/>
          <a:p>
            <a:fld id="{ABD010C6-50A9-4570-8337-AA87F02CB3BF}" type="slidenum">
              <a:rPr lang="en-US" smtClean="0"/>
              <a:t>‹N›</a:t>
            </a:fld>
            <a:endParaRPr lang="en-US"/>
          </a:p>
        </p:txBody>
      </p:sp>
    </p:spTree>
    <p:extLst>
      <p:ext uri="{BB962C8B-B14F-4D97-AF65-F5344CB8AC3E}">
        <p14:creationId xmlns:p14="http://schemas.microsoft.com/office/powerpoint/2010/main" val="37391199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554742-DF51-0342-0F53-3C1E8DE2B829}"/>
              </a:ext>
            </a:extLst>
          </p:cNvPr>
          <p:cNvSpPr>
            <a:spLocks noGrp="1"/>
          </p:cNvSpPr>
          <p:nvPr>
            <p:ph type="dt" sz="half" idx="10"/>
          </p:nvPr>
        </p:nvSpPr>
        <p:spPr/>
        <p:txBody>
          <a:bodyPr/>
          <a:lstStyle/>
          <a:p>
            <a:fld id="{BBF3A54A-AFD3-445F-A48A-06A746B6D33B}" type="datetime1">
              <a:rPr lang="en-US" smtClean="0"/>
              <a:t>7/14/2025</a:t>
            </a:fld>
            <a:endParaRPr lang="en-US"/>
          </a:p>
        </p:txBody>
      </p:sp>
      <p:sp>
        <p:nvSpPr>
          <p:cNvPr id="3" name="Footer Placeholder 2">
            <a:extLst>
              <a:ext uri="{FF2B5EF4-FFF2-40B4-BE49-F238E27FC236}">
                <a16:creationId xmlns:a16="http://schemas.microsoft.com/office/drawing/2014/main" id="{3D15E9F1-D77E-D81F-618F-4D4AE922EA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2717686-541A-9A91-6430-D7ACB63092CF}"/>
              </a:ext>
            </a:extLst>
          </p:cNvPr>
          <p:cNvSpPr>
            <a:spLocks noGrp="1"/>
          </p:cNvSpPr>
          <p:nvPr>
            <p:ph type="sldNum" sz="quarter" idx="12"/>
          </p:nvPr>
        </p:nvSpPr>
        <p:spPr/>
        <p:txBody>
          <a:bodyPr/>
          <a:lstStyle/>
          <a:p>
            <a:fld id="{ABD010C6-50A9-4570-8337-AA87F02CB3BF}" type="slidenum">
              <a:rPr lang="en-US" smtClean="0"/>
              <a:t>‹N›</a:t>
            </a:fld>
            <a:endParaRPr lang="en-US"/>
          </a:p>
        </p:txBody>
      </p:sp>
    </p:spTree>
    <p:extLst>
      <p:ext uri="{BB962C8B-B14F-4D97-AF65-F5344CB8AC3E}">
        <p14:creationId xmlns:p14="http://schemas.microsoft.com/office/powerpoint/2010/main" val="21399449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33111-7127-7EB8-6A8E-D7DC43FD82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7CE735-1AC7-2859-DF14-0B4F530E2A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758CC4-8B5A-D60A-CC46-1448F3063D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CA6078-5010-BD7B-86E6-B2F30B4F6F53}"/>
              </a:ext>
            </a:extLst>
          </p:cNvPr>
          <p:cNvSpPr>
            <a:spLocks noGrp="1"/>
          </p:cNvSpPr>
          <p:nvPr>
            <p:ph type="dt" sz="half" idx="10"/>
          </p:nvPr>
        </p:nvSpPr>
        <p:spPr/>
        <p:txBody>
          <a:bodyPr/>
          <a:lstStyle/>
          <a:p>
            <a:fld id="{523CF545-5B3A-435F-8813-A6C6AFCFBFDB}" type="datetime1">
              <a:rPr lang="en-US" smtClean="0"/>
              <a:t>7/14/2025</a:t>
            </a:fld>
            <a:endParaRPr lang="en-US"/>
          </a:p>
        </p:txBody>
      </p:sp>
      <p:sp>
        <p:nvSpPr>
          <p:cNvPr id="6" name="Footer Placeholder 5">
            <a:extLst>
              <a:ext uri="{FF2B5EF4-FFF2-40B4-BE49-F238E27FC236}">
                <a16:creationId xmlns:a16="http://schemas.microsoft.com/office/drawing/2014/main" id="{D1FE68CC-CE32-74BA-42DF-C02250B4A6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C3F8A1-E272-7E78-96DE-FACBF67A1441}"/>
              </a:ext>
            </a:extLst>
          </p:cNvPr>
          <p:cNvSpPr>
            <a:spLocks noGrp="1"/>
          </p:cNvSpPr>
          <p:nvPr>
            <p:ph type="sldNum" sz="quarter" idx="12"/>
          </p:nvPr>
        </p:nvSpPr>
        <p:spPr/>
        <p:txBody>
          <a:bodyPr/>
          <a:lstStyle/>
          <a:p>
            <a:fld id="{ABD010C6-50A9-4570-8337-AA87F02CB3BF}" type="slidenum">
              <a:rPr lang="en-US" smtClean="0"/>
              <a:t>‹N›</a:t>
            </a:fld>
            <a:endParaRPr lang="en-US"/>
          </a:p>
        </p:txBody>
      </p:sp>
    </p:spTree>
    <p:extLst>
      <p:ext uri="{BB962C8B-B14F-4D97-AF65-F5344CB8AC3E}">
        <p14:creationId xmlns:p14="http://schemas.microsoft.com/office/powerpoint/2010/main" val="2924810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7CC632-4A0F-490D-B8EA-030B31684D71}" type="datetimeFigureOut">
              <a:rPr lang="it-IT" smtClean="0"/>
              <a:t>14/07/2025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D05C850-8F8E-46C0-A743-04815318E7EA}" type="slidenum">
              <a:rPr lang="it-IT" smtClean="0"/>
              <a:t>‹N›</a:t>
            </a:fld>
            <a:endParaRPr lang="it-IT"/>
          </a:p>
        </p:txBody>
      </p:sp>
    </p:spTree>
    <p:extLst>
      <p:ext uri="{BB962C8B-B14F-4D97-AF65-F5344CB8AC3E}">
        <p14:creationId xmlns:p14="http://schemas.microsoft.com/office/powerpoint/2010/main" val="15995489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4507B-EEE2-BAAD-795C-92736BF2DA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83D58F-AC7E-A1F4-5BD7-0D35ADCDC1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C205623-A38C-8360-4FBB-E64103044B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16A3FB-A2A2-942E-BA1D-40C65BA35D31}"/>
              </a:ext>
            </a:extLst>
          </p:cNvPr>
          <p:cNvSpPr>
            <a:spLocks noGrp="1"/>
          </p:cNvSpPr>
          <p:nvPr>
            <p:ph type="dt" sz="half" idx="10"/>
          </p:nvPr>
        </p:nvSpPr>
        <p:spPr/>
        <p:txBody>
          <a:bodyPr/>
          <a:lstStyle/>
          <a:p>
            <a:fld id="{22AB3AFD-D04B-429F-808C-56152D35D8BE}" type="datetime1">
              <a:rPr lang="en-US" smtClean="0"/>
              <a:t>7/14/2025</a:t>
            </a:fld>
            <a:endParaRPr lang="en-US"/>
          </a:p>
        </p:txBody>
      </p:sp>
      <p:sp>
        <p:nvSpPr>
          <p:cNvPr id="6" name="Footer Placeholder 5">
            <a:extLst>
              <a:ext uri="{FF2B5EF4-FFF2-40B4-BE49-F238E27FC236}">
                <a16:creationId xmlns:a16="http://schemas.microsoft.com/office/drawing/2014/main" id="{5B0D91B1-75B2-C890-E263-01FF5BC158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C0315C-079C-9572-0674-AA560B7C84CD}"/>
              </a:ext>
            </a:extLst>
          </p:cNvPr>
          <p:cNvSpPr>
            <a:spLocks noGrp="1"/>
          </p:cNvSpPr>
          <p:nvPr>
            <p:ph type="sldNum" sz="quarter" idx="12"/>
          </p:nvPr>
        </p:nvSpPr>
        <p:spPr/>
        <p:txBody>
          <a:bodyPr/>
          <a:lstStyle/>
          <a:p>
            <a:fld id="{ABD010C6-50A9-4570-8337-AA87F02CB3BF}" type="slidenum">
              <a:rPr lang="en-US" smtClean="0"/>
              <a:t>‹N›</a:t>
            </a:fld>
            <a:endParaRPr lang="en-US"/>
          </a:p>
        </p:txBody>
      </p:sp>
    </p:spTree>
    <p:extLst>
      <p:ext uri="{BB962C8B-B14F-4D97-AF65-F5344CB8AC3E}">
        <p14:creationId xmlns:p14="http://schemas.microsoft.com/office/powerpoint/2010/main" val="9108961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B7499-AB5C-14BA-4890-BC1371A4C0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05E3D9-8627-E26C-A337-D4C8534596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7D4A3D-BCF9-DE27-E374-D6FBC447C15B}"/>
              </a:ext>
            </a:extLst>
          </p:cNvPr>
          <p:cNvSpPr>
            <a:spLocks noGrp="1"/>
          </p:cNvSpPr>
          <p:nvPr>
            <p:ph type="dt" sz="half" idx="10"/>
          </p:nvPr>
        </p:nvSpPr>
        <p:spPr/>
        <p:txBody>
          <a:bodyPr/>
          <a:lstStyle/>
          <a:p>
            <a:fld id="{6F970AE3-6CBA-4181-91FB-0B9B63397169}" type="datetime1">
              <a:rPr lang="en-US" smtClean="0"/>
              <a:t>7/14/2025</a:t>
            </a:fld>
            <a:endParaRPr lang="en-US"/>
          </a:p>
        </p:txBody>
      </p:sp>
      <p:sp>
        <p:nvSpPr>
          <p:cNvPr id="5" name="Footer Placeholder 4">
            <a:extLst>
              <a:ext uri="{FF2B5EF4-FFF2-40B4-BE49-F238E27FC236}">
                <a16:creationId xmlns:a16="http://schemas.microsoft.com/office/drawing/2014/main" id="{D2A91BE7-E2FF-7EC9-04A4-EC80FED0A3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048550-B5B8-F928-0214-370B244B6E20}"/>
              </a:ext>
            </a:extLst>
          </p:cNvPr>
          <p:cNvSpPr>
            <a:spLocks noGrp="1"/>
          </p:cNvSpPr>
          <p:nvPr>
            <p:ph type="sldNum" sz="quarter" idx="12"/>
          </p:nvPr>
        </p:nvSpPr>
        <p:spPr/>
        <p:txBody>
          <a:bodyPr/>
          <a:lstStyle/>
          <a:p>
            <a:fld id="{ABD010C6-50A9-4570-8337-AA87F02CB3BF}" type="slidenum">
              <a:rPr lang="en-US" smtClean="0"/>
              <a:t>‹N›</a:t>
            </a:fld>
            <a:endParaRPr lang="en-US"/>
          </a:p>
        </p:txBody>
      </p:sp>
    </p:spTree>
    <p:extLst>
      <p:ext uri="{BB962C8B-B14F-4D97-AF65-F5344CB8AC3E}">
        <p14:creationId xmlns:p14="http://schemas.microsoft.com/office/powerpoint/2010/main" val="26905060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276030-E352-E8EA-D4AC-8BE75E856C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F300409-58E1-6524-EB1D-0148906105F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5F610B-77F0-CCD3-AD81-82640016FB51}"/>
              </a:ext>
            </a:extLst>
          </p:cNvPr>
          <p:cNvSpPr>
            <a:spLocks noGrp="1"/>
          </p:cNvSpPr>
          <p:nvPr>
            <p:ph type="dt" sz="half" idx="10"/>
          </p:nvPr>
        </p:nvSpPr>
        <p:spPr/>
        <p:txBody>
          <a:bodyPr/>
          <a:lstStyle/>
          <a:p>
            <a:fld id="{68B4FEA2-F435-4892-B684-425B2165F096}" type="datetime1">
              <a:rPr lang="en-US" smtClean="0"/>
              <a:t>7/14/2025</a:t>
            </a:fld>
            <a:endParaRPr lang="en-US"/>
          </a:p>
        </p:txBody>
      </p:sp>
      <p:sp>
        <p:nvSpPr>
          <p:cNvPr id="5" name="Footer Placeholder 4">
            <a:extLst>
              <a:ext uri="{FF2B5EF4-FFF2-40B4-BE49-F238E27FC236}">
                <a16:creationId xmlns:a16="http://schemas.microsoft.com/office/drawing/2014/main" id="{70677202-103F-E26C-8CF5-B409AD4927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D04205-3973-37E4-401F-25CCD3A8E591}"/>
              </a:ext>
            </a:extLst>
          </p:cNvPr>
          <p:cNvSpPr>
            <a:spLocks noGrp="1"/>
          </p:cNvSpPr>
          <p:nvPr>
            <p:ph type="sldNum" sz="quarter" idx="12"/>
          </p:nvPr>
        </p:nvSpPr>
        <p:spPr/>
        <p:txBody>
          <a:bodyPr/>
          <a:lstStyle/>
          <a:p>
            <a:fld id="{ABD010C6-50A9-4570-8337-AA87F02CB3BF}" type="slidenum">
              <a:rPr lang="en-US" smtClean="0"/>
              <a:t>‹N›</a:t>
            </a:fld>
            <a:endParaRPr lang="en-US"/>
          </a:p>
        </p:txBody>
      </p:sp>
    </p:spTree>
    <p:extLst>
      <p:ext uri="{BB962C8B-B14F-4D97-AF65-F5344CB8AC3E}">
        <p14:creationId xmlns:p14="http://schemas.microsoft.com/office/powerpoint/2010/main" val="35534431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t-IT"/>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t-IT"/>
          </a:p>
        </p:txBody>
      </p:sp>
      <p:sp>
        <p:nvSpPr>
          <p:cNvPr id="4" name="Date Placeholder 3"/>
          <p:cNvSpPr>
            <a:spLocks noGrp="1"/>
          </p:cNvSpPr>
          <p:nvPr>
            <p:ph type="dt" sz="half" idx="10"/>
          </p:nvPr>
        </p:nvSpPr>
        <p:spPr/>
        <p:txBody>
          <a:bodyPr/>
          <a:lstStyle/>
          <a:p>
            <a:fld id="{187CC632-4A0F-490D-B8EA-030B31684D71}" type="datetimeFigureOut">
              <a:rPr lang="it-IT" smtClean="0"/>
              <a:t>14/07/2025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D05C850-8F8E-46C0-A743-04815318E7EA}" type="slidenum">
              <a:rPr lang="it-IT" smtClean="0"/>
              <a:t>‹N›</a:t>
            </a:fld>
            <a:endParaRPr lang="it-IT"/>
          </a:p>
        </p:txBody>
      </p:sp>
    </p:spTree>
    <p:extLst>
      <p:ext uri="{BB962C8B-B14F-4D97-AF65-F5344CB8AC3E}">
        <p14:creationId xmlns:p14="http://schemas.microsoft.com/office/powerpoint/2010/main" val="12909639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p:cNvSpPr>
            <a:spLocks noGrp="1"/>
          </p:cNvSpPr>
          <p:nvPr>
            <p:ph type="dt" sz="half" idx="10"/>
          </p:nvPr>
        </p:nvSpPr>
        <p:spPr/>
        <p:txBody>
          <a:bodyPr/>
          <a:lstStyle/>
          <a:p>
            <a:fld id="{187CC632-4A0F-490D-B8EA-030B31684D71}" type="datetimeFigureOut">
              <a:rPr lang="it-IT" smtClean="0"/>
              <a:t>14/07/2025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D05C850-8F8E-46C0-A743-04815318E7EA}" type="slidenum">
              <a:rPr lang="it-IT" smtClean="0"/>
              <a:t>‹N›</a:t>
            </a:fld>
            <a:endParaRPr lang="it-IT"/>
          </a:p>
        </p:txBody>
      </p:sp>
    </p:spTree>
    <p:extLst>
      <p:ext uri="{BB962C8B-B14F-4D97-AF65-F5344CB8AC3E}">
        <p14:creationId xmlns:p14="http://schemas.microsoft.com/office/powerpoint/2010/main" val="14604538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t-IT"/>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87CC632-4A0F-490D-B8EA-030B31684D71}" type="datetimeFigureOut">
              <a:rPr lang="it-IT" smtClean="0"/>
              <a:t>14/07/2025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D05C850-8F8E-46C0-A743-04815318E7EA}" type="slidenum">
              <a:rPr lang="it-IT" smtClean="0"/>
              <a:t>‹N›</a:t>
            </a:fld>
            <a:endParaRPr lang="it-IT"/>
          </a:p>
        </p:txBody>
      </p:sp>
    </p:spTree>
    <p:extLst>
      <p:ext uri="{BB962C8B-B14F-4D97-AF65-F5344CB8AC3E}">
        <p14:creationId xmlns:p14="http://schemas.microsoft.com/office/powerpoint/2010/main" val="6119179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4"/>
          <p:cNvSpPr>
            <a:spLocks noGrp="1"/>
          </p:cNvSpPr>
          <p:nvPr>
            <p:ph type="dt" sz="half" idx="10"/>
          </p:nvPr>
        </p:nvSpPr>
        <p:spPr/>
        <p:txBody>
          <a:bodyPr/>
          <a:lstStyle/>
          <a:p>
            <a:fld id="{187CC632-4A0F-490D-B8EA-030B31684D71}" type="datetimeFigureOut">
              <a:rPr lang="it-IT" smtClean="0"/>
              <a:t>14/07/2025</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AD05C850-8F8E-46C0-A743-04815318E7EA}" type="slidenum">
              <a:rPr lang="it-IT" smtClean="0"/>
              <a:t>‹N›</a:t>
            </a:fld>
            <a:endParaRPr lang="it-IT"/>
          </a:p>
        </p:txBody>
      </p:sp>
    </p:spTree>
    <p:extLst>
      <p:ext uri="{BB962C8B-B14F-4D97-AF65-F5344CB8AC3E}">
        <p14:creationId xmlns:p14="http://schemas.microsoft.com/office/powerpoint/2010/main" val="42659907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it-IT"/>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6"/>
          <p:cNvSpPr>
            <a:spLocks noGrp="1"/>
          </p:cNvSpPr>
          <p:nvPr>
            <p:ph type="dt" sz="half" idx="10"/>
          </p:nvPr>
        </p:nvSpPr>
        <p:spPr/>
        <p:txBody>
          <a:bodyPr/>
          <a:lstStyle/>
          <a:p>
            <a:fld id="{187CC632-4A0F-490D-B8EA-030B31684D71}" type="datetimeFigureOut">
              <a:rPr lang="it-IT" smtClean="0"/>
              <a:t>14/07/2025</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AD05C850-8F8E-46C0-A743-04815318E7EA}" type="slidenum">
              <a:rPr lang="it-IT" smtClean="0"/>
              <a:t>‹N›</a:t>
            </a:fld>
            <a:endParaRPr lang="it-IT"/>
          </a:p>
        </p:txBody>
      </p:sp>
    </p:spTree>
    <p:extLst>
      <p:ext uri="{BB962C8B-B14F-4D97-AF65-F5344CB8AC3E}">
        <p14:creationId xmlns:p14="http://schemas.microsoft.com/office/powerpoint/2010/main" val="14614794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Date Placeholder 2"/>
          <p:cNvSpPr>
            <a:spLocks noGrp="1"/>
          </p:cNvSpPr>
          <p:nvPr>
            <p:ph type="dt" sz="half" idx="10"/>
          </p:nvPr>
        </p:nvSpPr>
        <p:spPr/>
        <p:txBody>
          <a:bodyPr/>
          <a:lstStyle/>
          <a:p>
            <a:fld id="{187CC632-4A0F-490D-B8EA-030B31684D71}" type="datetimeFigureOut">
              <a:rPr lang="it-IT" smtClean="0"/>
              <a:t>14/07/2025</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AD05C850-8F8E-46C0-A743-04815318E7EA}" type="slidenum">
              <a:rPr lang="it-IT" smtClean="0"/>
              <a:t>‹N›</a:t>
            </a:fld>
            <a:endParaRPr lang="it-IT"/>
          </a:p>
        </p:txBody>
      </p:sp>
    </p:spTree>
    <p:extLst>
      <p:ext uri="{BB962C8B-B14F-4D97-AF65-F5344CB8AC3E}">
        <p14:creationId xmlns:p14="http://schemas.microsoft.com/office/powerpoint/2010/main" val="27407371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7CC632-4A0F-490D-B8EA-030B31684D71}" type="datetimeFigureOut">
              <a:rPr lang="it-IT" smtClean="0"/>
              <a:t>14/07/2025</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AD05C850-8F8E-46C0-A743-04815318E7EA}" type="slidenum">
              <a:rPr lang="it-IT" smtClean="0"/>
              <a:t>‹N›</a:t>
            </a:fld>
            <a:endParaRPr lang="it-IT"/>
          </a:p>
        </p:txBody>
      </p:sp>
    </p:spTree>
    <p:extLst>
      <p:ext uri="{BB962C8B-B14F-4D97-AF65-F5344CB8AC3E}">
        <p14:creationId xmlns:p14="http://schemas.microsoft.com/office/powerpoint/2010/main" val="3802173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87CC632-4A0F-490D-B8EA-030B31684D71}" type="datetimeFigureOut">
              <a:rPr lang="it-IT" smtClean="0"/>
              <a:t>14/07/2025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D05C850-8F8E-46C0-A743-04815318E7EA}" type="slidenum">
              <a:rPr lang="it-IT" smtClean="0"/>
              <a:t>‹N›</a:t>
            </a:fld>
            <a:endParaRPr lang="it-IT"/>
          </a:p>
        </p:txBody>
      </p:sp>
    </p:spTree>
    <p:extLst>
      <p:ext uri="{BB962C8B-B14F-4D97-AF65-F5344CB8AC3E}">
        <p14:creationId xmlns:p14="http://schemas.microsoft.com/office/powerpoint/2010/main" val="6587781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87CC632-4A0F-490D-B8EA-030B31684D71}" type="datetimeFigureOut">
              <a:rPr lang="it-IT" smtClean="0"/>
              <a:t>14/07/2025</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AD05C850-8F8E-46C0-A743-04815318E7EA}" type="slidenum">
              <a:rPr lang="it-IT" smtClean="0"/>
              <a:t>‹N›</a:t>
            </a:fld>
            <a:endParaRPr lang="it-IT"/>
          </a:p>
        </p:txBody>
      </p:sp>
    </p:spTree>
    <p:extLst>
      <p:ext uri="{BB962C8B-B14F-4D97-AF65-F5344CB8AC3E}">
        <p14:creationId xmlns:p14="http://schemas.microsoft.com/office/powerpoint/2010/main" val="31233754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87CC632-4A0F-490D-B8EA-030B31684D71}" type="datetimeFigureOut">
              <a:rPr lang="it-IT" smtClean="0"/>
              <a:t>14/07/2025</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AD05C850-8F8E-46C0-A743-04815318E7EA}" type="slidenum">
              <a:rPr lang="it-IT" smtClean="0"/>
              <a:t>‹N›</a:t>
            </a:fld>
            <a:endParaRPr lang="it-IT"/>
          </a:p>
        </p:txBody>
      </p:sp>
    </p:spTree>
    <p:extLst>
      <p:ext uri="{BB962C8B-B14F-4D97-AF65-F5344CB8AC3E}">
        <p14:creationId xmlns:p14="http://schemas.microsoft.com/office/powerpoint/2010/main" val="6615322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p:cNvSpPr>
            <a:spLocks noGrp="1"/>
          </p:cNvSpPr>
          <p:nvPr>
            <p:ph type="dt" sz="half" idx="10"/>
          </p:nvPr>
        </p:nvSpPr>
        <p:spPr/>
        <p:txBody>
          <a:bodyPr/>
          <a:lstStyle/>
          <a:p>
            <a:fld id="{187CC632-4A0F-490D-B8EA-030B31684D71}" type="datetimeFigureOut">
              <a:rPr lang="it-IT" smtClean="0"/>
              <a:t>14/07/2025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D05C850-8F8E-46C0-A743-04815318E7EA}" type="slidenum">
              <a:rPr lang="it-IT" smtClean="0"/>
              <a:t>‹N›</a:t>
            </a:fld>
            <a:endParaRPr lang="it-IT"/>
          </a:p>
        </p:txBody>
      </p:sp>
    </p:spTree>
    <p:extLst>
      <p:ext uri="{BB962C8B-B14F-4D97-AF65-F5344CB8AC3E}">
        <p14:creationId xmlns:p14="http://schemas.microsoft.com/office/powerpoint/2010/main" val="39463484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it-IT"/>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p:cNvSpPr>
            <a:spLocks noGrp="1"/>
          </p:cNvSpPr>
          <p:nvPr>
            <p:ph type="dt" sz="half" idx="10"/>
          </p:nvPr>
        </p:nvSpPr>
        <p:spPr/>
        <p:txBody>
          <a:bodyPr/>
          <a:lstStyle/>
          <a:p>
            <a:fld id="{187CC632-4A0F-490D-B8EA-030B31684D71}" type="datetimeFigureOut">
              <a:rPr lang="it-IT" smtClean="0"/>
              <a:t>14/07/2025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D05C850-8F8E-46C0-A743-04815318E7EA}" type="slidenum">
              <a:rPr lang="it-IT" smtClean="0"/>
              <a:t>‹N›</a:t>
            </a:fld>
            <a:endParaRPr lang="it-IT"/>
          </a:p>
        </p:txBody>
      </p:sp>
    </p:spTree>
    <p:extLst>
      <p:ext uri="{BB962C8B-B14F-4D97-AF65-F5344CB8AC3E}">
        <p14:creationId xmlns:p14="http://schemas.microsoft.com/office/powerpoint/2010/main" val="3984176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87CC632-4A0F-490D-B8EA-030B31684D71}" type="datetimeFigureOut">
              <a:rPr lang="it-IT" smtClean="0"/>
              <a:t>14/07/2025</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AD05C850-8F8E-46C0-A743-04815318E7EA}" type="slidenum">
              <a:rPr lang="it-IT" smtClean="0"/>
              <a:t>‹N›</a:t>
            </a:fld>
            <a:endParaRPr lang="it-IT"/>
          </a:p>
        </p:txBody>
      </p:sp>
    </p:spTree>
    <p:extLst>
      <p:ext uri="{BB962C8B-B14F-4D97-AF65-F5344CB8AC3E}">
        <p14:creationId xmlns:p14="http://schemas.microsoft.com/office/powerpoint/2010/main" val="1159578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87CC632-4A0F-490D-B8EA-030B31684D71}" type="datetimeFigureOut">
              <a:rPr lang="it-IT" smtClean="0"/>
              <a:t>14/07/2025</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AD05C850-8F8E-46C0-A743-04815318E7EA}" type="slidenum">
              <a:rPr lang="it-IT" smtClean="0"/>
              <a:t>‹N›</a:t>
            </a:fld>
            <a:endParaRPr lang="it-IT"/>
          </a:p>
        </p:txBody>
      </p:sp>
    </p:spTree>
    <p:extLst>
      <p:ext uri="{BB962C8B-B14F-4D97-AF65-F5344CB8AC3E}">
        <p14:creationId xmlns:p14="http://schemas.microsoft.com/office/powerpoint/2010/main" val="669060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87CC632-4A0F-490D-B8EA-030B31684D71}" type="datetimeFigureOut">
              <a:rPr lang="it-IT" smtClean="0"/>
              <a:t>14/07/2025</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AD05C850-8F8E-46C0-A743-04815318E7EA}" type="slidenum">
              <a:rPr lang="it-IT" smtClean="0"/>
              <a:t>‹N›</a:t>
            </a:fld>
            <a:endParaRPr lang="it-IT"/>
          </a:p>
        </p:txBody>
      </p:sp>
    </p:spTree>
    <p:extLst>
      <p:ext uri="{BB962C8B-B14F-4D97-AF65-F5344CB8AC3E}">
        <p14:creationId xmlns:p14="http://schemas.microsoft.com/office/powerpoint/2010/main" val="17907117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7CC632-4A0F-490D-B8EA-030B31684D71}" type="datetimeFigureOut">
              <a:rPr lang="it-IT" smtClean="0"/>
              <a:t>14/07/2025</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AD05C850-8F8E-46C0-A743-04815318E7EA}" type="slidenum">
              <a:rPr lang="it-IT" smtClean="0"/>
              <a:t>‹N›</a:t>
            </a:fld>
            <a:endParaRPr lang="it-IT"/>
          </a:p>
        </p:txBody>
      </p:sp>
    </p:spTree>
    <p:extLst>
      <p:ext uri="{BB962C8B-B14F-4D97-AF65-F5344CB8AC3E}">
        <p14:creationId xmlns:p14="http://schemas.microsoft.com/office/powerpoint/2010/main" val="1416269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87CC632-4A0F-490D-B8EA-030B31684D71}" type="datetimeFigureOut">
              <a:rPr lang="it-IT" smtClean="0"/>
              <a:t>14/07/2025</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AD05C850-8F8E-46C0-A743-04815318E7EA}" type="slidenum">
              <a:rPr lang="it-IT" smtClean="0"/>
              <a:t>‹N›</a:t>
            </a:fld>
            <a:endParaRPr lang="it-IT"/>
          </a:p>
        </p:txBody>
      </p:sp>
    </p:spTree>
    <p:extLst>
      <p:ext uri="{BB962C8B-B14F-4D97-AF65-F5344CB8AC3E}">
        <p14:creationId xmlns:p14="http://schemas.microsoft.com/office/powerpoint/2010/main" val="22120157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87CC632-4A0F-490D-B8EA-030B31684D71}" type="datetimeFigureOut">
              <a:rPr lang="it-IT" smtClean="0"/>
              <a:t>14/07/2025</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AD05C850-8F8E-46C0-A743-04815318E7EA}" type="slidenum">
              <a:rPr lang="it-IT" smtClean="0"/>
              <a:t>‹N›</a:t>
            </a:fld>
            <a:endParaRPr lang="it-IT"/>
          </a:p>
        </p:txBody>
      </p:sp>
    </p:spTree>
    <p:extLst>
      <p:ext uri="{BB962C8B-B14F-4D97-AF65-F5344CB8AC3E}">
        <p14:creationId xmlns:p14="http://schemas.microsoft.com/office/powerpoint/2010/main" val="15576413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7CC632-4A0F-490D-B8EA-030B31684D71}" type="datetimeFigureOut">
              <a:rPr lang="it-IT" smtClean="0"/>
              <a:t>14/07/2025</a:t>
            </a:fld>
            <a:endParaRPr lang="it-I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05C850-8F8E-46C0-A743-04815318E7EA}" type="slidenum">
              <a:rPr lang="it-IT" smtClean="0"/>
              <a:t>‹N›</a:t>
            </a:fld>
            <a:endParaRPr lang="it-IT"/>
          </a:p>
        </p:txBody>
      </p:sp>
    </p:spTree>
    <p:extLst>
      <p:ext uri="{BB962C8B-B14F-4D97-AF65-F5344CB8AC3E}">
        <p14:creationId xmlns:p14="http://schemas.microsoft.com/office/powerpoint/2010/main" val="729742426"/>
      </p:ext>
    </p:extLst>
  </p:cSld>
  <p:clrMap bg1="dk1" tx1="lt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0BA649-6C00-452F-B550-95EC7B54C1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35C01F7-96CE-AF72-FB19-CA0A685C02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064735-53E2-BB4B-BA31-BB1B60D9B6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2033BB-7713-4480-A46D-3EFC3519BD57}" type="datetime1">
              <a:rPr lang="en-US" smtClean="0"/>
              <a:t>7/14/2025</a:t>
            </a:fld>
            <a:endParaRPr lang="en-US"/>
          </a:p>
        </p:txBody>
      </p:sp>
      <p:sp>
        <p:nvSpPr>
          <p:cNvPr id="5" name="Footer Placeholder 4">
            <a:extLst>
              <a:ext uri="{FF2B5EF4-FFF2-40B4-BE49-F238E27FC236}">
                <a16:creationId xmlns:a16="http://schemas.microsoft.com/office/drawing/2014/main" id="{49C6D2E0-4E70-90EF-9E3B-668A41FBE4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8B5B0A9-F1EE-1A61-A350-2EFE6D4EE7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D010C6-50A9-4570-8337-AA87F02CB3BF}" type="slidenum">
              <a:rPr lang="en-US" smtClean="0"/>
              <a:t>‹N›</a:t>
            </a:fld>
            <a:endParaRPr lang="en-US"/>
          </a:p>
        </p:txBody>
      </p:sp>
    </p:spTree>
    <p:extLst>
      <p:ext uri="{BB962C8B-B14F-4D97-AF65-F5344CB8AC3E}">
        <p14:creationId xmlns:p14="http://schemas.microsoft.com/office/powerpoint/2010/main" val="244276850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t-IT"/>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7CC632-4A0F-490D-B8EA-030B31684D71}" type="datetimeFigureOut">
              <a:rPr lang="it-IT" smtClean="0"/>
              <a:t>14/07/2025</a:t>
            </a:fld>
            <a:endParaRPr lang="it-I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05C850-8F8E-46C0-A743-04815318E7EA}" type="slidenum">
              <a:rPr lang="it-IT" smtClean="0"/>
              <a:t>‹N›</a:t>
            </a:fld>
            <a:endParaRPr lang="it-IT"/>
          </a:p>
        </p:txBody>
      </p:sp>
    </p:spTree>
    <p:extLst>
      <p:ext uri="{BB962C8B-B14F-4D97-AF65-F5344CB8AC3E}">
        <p14:creationId xmlns:p14="http://schemas.microsoft.com/office/powerpoint/2010/main" val="91059212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25.jpeg"/><Relationship Id="rId7"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2.jp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1.wdp"/><Relationship Id="rId7"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g"/><Relationship Id="rId9" Type="http://schemas.openxmlformats.org/officeDocument/2006/relationships/image" Target="../media/image12.jp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3.emf"/></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jp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3.emf"/></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7.xml"/><Relationship Id="rId6" Type="http://schemas.openxmlformats.org/officeDocument/2006/relationships/image" Target="../media/image20.jpg"/><Relationship Id="rId5" Type="http://schemas.microsoft.com/office/2007/relationships/hdphoto" Target="../media/hdphoto1.wdp"/><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8.xml"/><Relationship Id="rId5" Type="http://schemas.openxmlformats.org/officeDocument/2006/relationships/image" Target="../media/image22.jpg"/><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DAA63101-E552-586D-1677-C89EF818887F}"/>
              </a:ext>
            </a:extLst>
          </p:cNvPr>
          <p:cNvSpPr/>
          <p:nvPr/>
        </p:nvSpPr>
        <p:spPr>
          <a:xfrm>
            <a:off x="-8417" y="5086591"/>
            <a:ext cx="12200417" cy="738664"/>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11"/>
          <p:cNvSpPr/>
          <p:nvPr/>
        </p:nvSpPr>
        <p:spPr>
          <a:xfrm>
            <a:off x="1593" y="1406968"/>
            <a:ext cx="12200417" cy="3046988"/>
          </a:xfrm>
          <a:prstGeom prst="rect">
            <a:avLst/>
          </a:prstGeom>
          <a:solidFill>
            <a:schemeClr val="accent1">
              <a:lumMod val="60000"/>
              <a:lumOff val="40000"/>
            </a:schemeClr>
          </a:solidFill>
        </p:spPr>
        <p:txBody>
          <a:bodyPr wrap="square">
            <a:spAutoFit/>
          </a:bodyPr>
          <a:lstStyle/>
          <a:p>
            <a:pPr algn="ctr">
              <a:defRPr/>
            </a:pPr>
            <a:endParaRPr lang="it-IT" sz="3600" b="1" kern="0" dirty="0">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a:p>
            <a:pPr algn="ctr">
              <a:defRPr/>
            </a:pPr>
            <a:r>
              <a:rPr lang="it-IT" sz="7200" b="1" kern="0" dirty="0">
                <a:solidFill>
                  <a:prstClr val="black"/>
                </a:solidFill>
                <a:latin typeface="Arial" panose="020B0604020202020204" pitchFamily="34" charset="0"/>
                <a:ea typeface="Microsoft JhengHei UI Light" panose="020B0304030504040204" pitchFamily="34" charset="-120"/>
                <a:cs typeface="Arial" panose="020B0604020202020204" pitchFamily="34" charset="0"/>
              </a:rPr>
              <a:t>ALAN</a:t>
            </a:r>
          </a:p>
          <a:p>
            <a:pPr algn="ctr">
              <a:defRPr/>
            </a:pPr>
            <a:r>
              <a:rPr lang="it-IT" sz="4800" b="1" i="1" kern="0" dirty="0">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Active </a:t>
            </a:r>
            <a:r>
              <a:rPr lang="it-IT" sz="4800" b="1" i="1" kern="0" dirty="0" err="1">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pLAsma</a:t>
            </a:r>
            <a:r>
              <a:rPr lang="it-IT" sz="4800" b="1" i="1" kern="0" dirty="0">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 for </a:t>
            </a:r>
            <a:r>
              <a:rPr lang="it-IT" sz="4800" b="1" i="1" kern="0" dirty="0" err="1">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beNding</a:t>
            </a:r>
            <a:endParaRPr lang="it-IT" sz="4800" b="1" i="1" kern="0" dirty="0">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a:p>
            <a:pPr algn="ctr">
              <a:defRPr/>
            </a:pPr>
            <a:endParaRPr kumimoji="0" lang="en-US" sz="3600" b="1" u="none" strike="noStrike" kern="1200" cap="none" spc="0" normalizeH="0" baseline="0" noProof="0" dirty="0">
              <a:ln>
                <a:noFill/>
              </a:ln>
              <a:solidFill>
                <a:srgbClr val="002060"/>
              </a:solidFill>
              <a:effectLst/>
              <a:uLnTx/>
              <a:uFillTx/>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11" name="Rounded Rectangle 10"/>
          <p:cNvSpPr/>
          <p:nvPr/>
        </p:nvSpPr>
        <p:spPr>
          <a:xfrm>
            <a:off x="0" y="6457891"/>
            <a:ext cx="12192000" cy="400109"/>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p:nvSpPr>
        <p:spPr>
          <a:xfrm>
            <a:off x="0" y="6457891"/>
            <a:ext cx="318388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prstClr val="white"/>
                </a:solidFill>
                <a:effectLst/>
                <a:uLnTx/>
                <a:uFillTx/>
                <a:latin typeface="Arial" pitchFamily="34" charset="0"/>
                <a:ea typeface="+mn-ea"/>
                <a:cs typeface="Arial" pitchFamily="34" charset="0"/>
              </a:rPr>
              <a:t>Angelo.Biagioni@lnf.infn.it</a:t>
            </a:r>
            <a:endParaRPr kumimoji="0" lang="it-IT" sz="2000" b="0"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 name="Group 1"/>
          <p:cNvGrpSpPr/>
          <p:nvPr/>
        </p:nvGrpSpPr>
        <p:grpSpPr>
          <a:xfrm>
            <a:off x="-8417" y="0"/>
            <a:ext cx="12100373" cy="1904527"/>
            <a:chOff x="161089" y="228027"/>
            <a:chExt cx="11954711" cy="1682408"/>
          </a:xfrm>
        </p:grpSpPr>
        <p:cxnSp>
          <p:nvCxnSpPr>
            <p:cNvPr id="33" name="Straight Connector 32"/>
            <p:cNvCxnSpPr/>
            <p:nvPr/>
          </p:nvCxnSpPr>
          <p:spPr>
            <a:xfrm>
              <a:off x="300789" y="1910435"/>
              <a:ext cx="11815011" cy="0"/>
            </a:xfrm>
            <a:prstGeom prst="line">
              <a:avLst/>
            </a:prstGeom>
            <a:ln w="25400">
              <a:noFill/>
            </a:ln>
          </p:spPr>
          <p:style>
            <a:lnRef idx="1">
              <a:schemeClr val="accent1"/>
            </a:lnRef>
            <a:fillRef idx="0">
              <a:schemeClr val="accent1"/>
            </a:fillRef>
            <a:effectRef idx="0">
              <a:schemeClr val="accent1"/>
            </a:effectRef>
            <a:fontRef idx="minor">
              <a:schemeClr val="tx1"/>
            </a:fontRef>
          </p:style>
        </p:cxnSp>
        <p:pic>
          <p:nvPicPr>
            <p:cNvPr id="22" name="Immagine 7"/>
            <p:cNvPicPr>
              <a:picLocks noChangeAspect="1"/>
            </p:cNvPicPr>
            <p:nvPr/>
          </p:nvPicPr>
          <p:blipFill rotWithShape="1">
            <a:blip r:embed="rId2" cstate="print">
              <a:extLst>
                <a:ext uri="{28A0092B-C50C-407E-A947-70E740481C1C}">
                  <a14:useLocalDpi xmlns:a14="http://schemas.microsoft.com/office/drawing/2010/main" val="0"/>
                </a:ext>
              </a:extLst>
            </a:blip>
            <a:srcRect l="1575" t="28832" r="1573" b="30255"/>
            <a:stretch/>
          </p:blipFill>
          <p:spPr>
            <a:xfrm>
              <a:off x="161089" y="228027"/>
              <a:ext cx="3351688" cy="1146956"/>
            </a:xfrm>
            <a:prstGeom prst="rect">
              <a:avLst/>
            </a:prstGeom>
            <a:ln w="19050">
              <a:noFill/>
            </a:ln>
          </p:spPr>
        </p:pic>
        <p:pic>
          <p:nvPicPr>
            <p:cNvPr id="15" name="Picture 425" descr="http://www.lnf.infn.it/logo/logo_infn_lnf_1_sigla_lnf.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90358" y="278570"/>
              <a:ext cx="1625442" cy="1021606"/>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4" name="CasellaDiTesto 3">
            <a:extLst>
              <a:ext uri="{FF2B5EF4-FFF2-40B4-BE49-F238E27FC236}">
                <a16:creationId xmlns:a16="http://schemas.microsoft.com/office/drawing/2014/main" id="{5BD900F2-32AB-C942-4418-6A9AC1A11525}"/>
              </a:ext>
            </a:extLst>
          </p:cNvPr>
          <p:cNvSpPr txBox="1"/>
          <p:nvPr/>
        </p:nvSpPr>
        <p:spPr>
          <a:xfrm>
            <a:off x="6077729" y="6464925"/>
            <a:ext cx="6094562" cy="40011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2000" i="1" dirty="0">
                <a:solidFill>
                  <a:prstClr val="white"/>
                </a:solidFill>
                <a:latin typeface="Arial" pitchFamily="34" charset="0"/>
                <a:cs typeface="Arial" pitchFamily="34" charset="0"/>
              </a:rPr>
              <a:t>Angelo Biagioni | LNF-INFN | </a:t>
            </a:r>
            <a:r>
              <a:rPr lang="en-GB" sz="2000" i="1" dirty="0" err="1">
                <a:solidFill>
                  <a:prstClr val="white"/>
                </a:solidFill>
                <a:latin typeface="Arial" pitchFamily="34" charset="0"/>
                <a:cs typeface="Arial" pitchFamily="34" charset="0"/>
              </a:rPr>
              <a:t>CdL</a:t>
            </a:r>
            <a:r>
              <a:rPr lang="en-GB" sz="2000" i="1" dirty="0">
                <a:solidFill>
                  <a:prstClr val="white"/>
                </a:solidFill>
                <a:latin typeface="Arial" pitchFamily="34" charset="0"/>
                <a:cs typeface="Arial" pitchFamily="34" charset="0"/>
              </a:rPr>
              <a:t> 14 July 2025</a:t>
            </a:r>
          </a:p>
        </p:txBody>
      </p:sp>
      <p:sp>
        <p:nvSpPr>
          <p:cNvPr id="5" name="Rectangle 12">
            <a:extLst>
              <a:ext uri="{FF2B5EF4-FFF2-40B4-BE49-F238E27FC236}">
                <a16:creationId xmlns:a16="http://schemas.microsoft.com/office/drawing/2014/main" id="{AA513BFB-DB67-AA6C-524A-8DB8221176C2}"/>
              </a:ext>
            </a:extLst>
          </p:cNvPr>
          <p:cNvSpPr/>
          <p:nvPr/>
        </p:nvSpPr>
        <p:spPr>
          <a:xfrm>
            <a:off x="7477275" y="5086591"/>
            <a:ext cx="4677884" cy="738664"/>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u="none" strike="noStrike" kern="1200" cap="none" spc="0" normalizeH="0" baseline="0" noProof="0" dirty="0">
                <a:ln>
                  <a:noFill/>
                </a:ln>
                <a:effectLst/>
                <a:uLnTx/>
                <a:uFillTx/>
                <a:latin typeface="Arial" pitchFamily="34" charset="0"/>
                <a:ea typeface="+mn-ea"/>
                <a:cs typeface="Arial" pitchFamily="34" charset="0"/>
              </a:rPr>
              <a:t>Consiglio di Laboratorio | </a:t>
            </a:r>
            <a:r>
              <a:rPr kumimoji="0" lang="en-GB" sz="1400" b="0" u="none" strike="noStrike" kern="1200" cap="none" spc="0" normalizeH="0" baseline="0" noProof="0" dirty="0" err="1">
                <a:ln>
                  <a:noFill/>
                </a:ln>
                <a:effectLst/>
                <a:uLnTx/>
                <a:uFillTx/>
                <a:latin typeface="Arial" pitchFamily="34" charset="0"/>
                <a:ea typeface="+mn-ea"/>
                <a:cs typeface="Arial" pitchFamily="34" charset="0"/>
              </a:rPr>
              <a:t>Presentazione</a:t>
            </a:r>
            <a:r>
              <a:rPr kumimoji="0" lang="en-GB" sz="1400" b="0" u="none" strike="noStrike" kern="1200" cap="none" spc="0" normalizeH="0" baseline="0" noProof="0" dirty="0">
                <a:ln>
                  <a:noFill/>
                </a:ln>
                <a:effectLst/>
                <a:uLnTx/>
                <a:uFillTx/>
                <a:latin typeface="Arial" pitchFamily="34" charset="0"/>
                <a:ea typeface="+mn-ea"/>
                <a:cs typeface="Arial" pitchFamily="34" charset="0"/>
              </a:rPr>
              <a:t> </a:t>
            </a:r>
            <a:r>
              <a:rPr kumimoji="0" lang="en-GB" sz="1400" b="0" u="none" strike="noStrike" kern="1200" cap="none" spc="0" normalizeH="0" baseline="0" noProof="0" dirty="0" err="1">
                <a:ln>
                  <a:noFill/>
                </a:ln>
                <a:effectLst/>
                <a:uLnTx/>
                <a:uFillTx/>
                <a:latin typeface="Arial" pitchFamily="34" charset="0"/>
                <a:ea typeface="+mn-ea"/>
                <a:cs typeface="Arial" pitchFamily="34" charset="0"/>
              </a:rPr>
              <a:t>preventivi</a:t>
            </a:r>
            <a:r>
              <a:rPr kumimoji="0" lang="en-GB" sz="1400" b="0" u="none" strike="noStrike" kern="1200" cap="none" spc="0" normalizeH="0" baseline="0" noProof="0" dirty="0">
                <a:ln>
                  <a:noFill/>
                </a:ln>
                <a:effectLst/>
                <a:uLnTx/>
                <a:uFillTx/>
                <a:latin typeface="Arial" pitchFamily="34" charset="0"/>
                <a:ea typeface="+mn-ea"/>
                <a:cs typeface="Arial" pitchFamily="34" charset="0"/>
              </a:rPr>
              <a:t> 2026</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u="none" strike="noStrike" kern="1200" cap="none" spc="0" normalizeH="0" baseline="0" noProof="0" dirty="0" err="1">
                <a:ln>
                  <a:noFill/>
                </a:ln>
                <a:effectLst/>
                <a:uLnTx/>
                <a:uFillTx/>
                <a:latin typeface="Arial" pitchFamily="34" charset="0"/>
                <a:ea typeface="+mn-ea"/>
                <a:cs typeface="Arial" pitchFamily="34" charset="0"/>
              </a:rPr>
              <a:t>Laboratori</a:t>
            </a:r>
            <a:r>
              <a:rPr kumimoji="0" lang="en-GB" sz="1400" b="0" u="none" strike="noStrike" kern="1200" cap="none" spc="0" normalizeH="0" baseline="0" noProof="0" dirty="0">
                <a:ln>
                  <a:noFill/>
                </a:ln>
                <a:effectLst/>
                <a:uLnTx/>
                <a:uFillTx/>
                <a:latin typeface="Arial" pitchFamily="34" charset="0"/>
                <a:ea typeface="+mn-ea"/>
                <a:cs typeface="Arial" pitchFamily="34" charset="0"/>
              </a:rPr>
              <a:t> </a:t>
            </a:r>
            <a:r>
              <a:rPr kumimoji="0" lang="en-GB" sz="1400" b="0" u="none" strike="noStrike" kern="1200" cap="none" spc="0" normalizeH="0" baseline="0" noProof="0" dirty="0" err="1">
                <a:ln>
                  <a:noFill/>
                </a:ln>
                <a:effectLst/>
                <a:uLnTx/>
                <a:uFillTx/>
                <a:latin typeface="Arial" pitchFamily="34" charset="0"/>
                <a:ea typeface="+mn-ea"/>
                <a:cs typeface="Arial" pitchFamily="34" charset="0"/>
              </a:rPr>
              <a:t>Nazionali</a:t>
            </a:r>
            <a:r>
              <a:rPr kumimoji="0" lang="en-GB" sz="1400" b="0" u="none" strike="noStrike" kern="1200" cap="none" spc="0" normalizeH="0" baseline="0" noProof="0" dirty="0">
                <a:ln>
                  <a:noFill/>
                </a:ln>
                <a:effectLst/>
                <a:uLnTx/>
                <a:uFillTx/>
                <a:latin typeface="Arial" pitchFamily="34" charset="0"/>
                <a:ea typeface="+mn-ea"/>
                <a:cs typeface="Arial" pitchFamily="34" charset="0"/>
              </a:rPr>
              <a:t> di Frascati</a:t>
            </a:r>
          </a:p>
          <a:p>
            <a:pPr marL="0" marR="0" lvl="0" indent="0" algn="r" defTabSz="914400" rtl="0" eaLnBrk="1" fontAlgn="auto" latinLnBrk="0" hangingPunct="1">
              <a:lnSpc>
                <a:spcPct val="100000"/>
              </a:lnSpc>
              <a:spcBef>
                <a:spcPts val="0"/>
              </a:spcBef>
              <a:spcAft>
                <a:spcPts val="0"/>
              </a:spcAft>
              <a:buClrTx/>
              <a:buSzTx/>
              <a:buFontTx/>
              <a:buNone/>
              <a:tabLst/>
              <a:defRPr/>
            </a:pPr>
            <a:r>
              <a:rPr lang="en-GB" sz="1400" dirty="0">
                <a:latin typeface="Arial" pitchFamily="34" charset="0"/>
                <a:cs typeface="Arial" pitchFamily="34" charset="0"/>
              </a:rPr>
              <a:t>14 </a:t>
            </a:r>
            <a:r>
              <a:rPr lang="en-GB" sz="1400" dirty="0" err="1">
                <a:latin typeface="Arial" pitchFamily="34" charset="0"/>
                <a:cs typeface="Arial" pitchFamily="34" charset="0"/>
              </a:rPr>
              <a:t>luglio</a:t>
            </a:r>
            <a:r>
              <a:rPr lang="en-GB" sz="1400" dirty="0">
                <a:latin typeface="Arial" pitchFamily="34" charset="0"/>
                <a:cs typeface="Arial" pitchFamily="34" charset="0"/>
              </a:rPr>
              <a:t> 2025</a:t>
            </a:r>
            <a:endParaRPr kumimoji="0" lang="it-IT" sz="1400" b="0" u="none" strike="noStrike" kern="120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31397816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D99613F-26B7-7454-B930-B08C28D6BB14}"/>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5A614D26-3D18-1383-8451-79D8E9D11505}"/>
              </a:ext>
            </a:extLst>
          </p:cNvPr>
          <p:cNvSpPr/>
          <p:nvPr/>
        </p:nvSpPr>
        <p:spPr>
          <a:xfrm>
            <a:off x="0" y="0"/>
            <a:ext cx="12192000" cy="438664"/>
          </a:xfrm>
          <a:prstGeom prst="rect">
            <a:avLst/>
          </a:prstGeom>
          <a:solidFill>
            <a:schemeClr val="tx1">
              <a:lumMod val="50000"/>
              <a:alpha val="42000"/>
            </a:schemeClr>
          </a:solidFill>
          <a:ln w="19050">
            <a:noFill/>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it-IT" sz="2000" b="0" i="1" u="none" strike="noStrike" kern="1200" cap="none" spc="0" normalizeH="0" baseline="0" noProof="0" dirty="0">
              <a:ln>
                <a:noFill/>
              </a:ln>
              <a:solidFill>
                <a:srgbClr val="002060"/>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pic>
        <p:nvPicPr>
          <p:cNvPr id="1026" name="Picture 2" descr="Modular Marx Generator Based on SiC-MOSFET Generating Adjustable  Rectangular Pulses">
            <a:extLst>
              <a:ext uri="{FF2B5EF4-FFF2-40B4-BE49-F238E27FC236}">
                <a16:creationId xmlns:a16="http://schemas.microsoft.com/office/drawing/2014/main" id="{9CA5BEFA-6709-5390-9BD8-97FBAA4B42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0580" y="3449494"/>
            <a:ext cx="4025195" cy="1817627"/>
          </a:xfrm>
          <a:prstGeom prst="rect">
            <a:avLst/>
          </a:prstGeom>
          <a:noFill/>
          <a:ln w="22225">
            <a:solidFill>
              <a:schemeClr val="bg1"/>
            </a:solidFill>
            <a:prstDash val="dash"/>
          </a:ln>
          <a:extLst>
            <a:ext uri="{909E8E84-426E-40DD-AFC4-6F175D3DCCD1}">
              <a14:hiddenFill xmlns:a14="http://schemas.microsoft.com/office/drawing/2010/main">
                <a:solidFill>
                  <a:srgbClr val="FFFFFF"/>
                </a:solidFill>
              </a14:hiddenFill>
            </a:ext>
          </a:extLst>
        </p:spPr>
      </p:pic>
      <p:sp>
        <p:nvSpPr>
          <p:cNvPr id="7" name="Freccia bidirezionale verticale 6">
            <a:extLst>
              <a:ext uri="{FF2B5EF4-FFF2-40B4-BE49-F238E27FC236}">
                <a16:creationId xmlns:a16="http://schemas.microsoft.com/office/drawing/2014/main" id="{7F7ADF10-740D-5E8D-0616-A9419BE04161}"/>
              </a:ext>
            </a:extLst>
          </p:cNvPr>
          <p:cNvSpPr/>
          <p:nvPr/>
        </p:nvSpPr>
        <p:spPr>
          <a:xfrm flipH="1">
            <a:off x="5726427" y="2618398"/>
            <a:ext cx="198122" cy="742950"/>
          </a:xfrm>
          <a:prstGeom prst="up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264" rtl="0" eaLnBrk="1" fontAlgn="auto" latinLnBrk="0" hangingPunct="1">
              <a:lnSpc>
                <a:spcPct val="100000"/>
              </a:lnSpc>
              <a:spcBef>
                <a:spcPts val="0"/>
              </a:spcBef>
              <a:spcAft>
                <a:spcPts val="0"/>
              </a:spcAft>
              <a:buClrTx/>
              <a:buSzTx/>
              <a:buFontTx/>
              <a:buNone/>
              <a:tabLst/>
              <a:defRPr/>
            </a:pPr>
            <a:endParaRPr kumimoji="0" lang="it-IT"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sellaDiTesto 11">
            <a:extLst>
              <a:ext uri="{FF2B5EF4-FFF2-40B4-BE49-F238E27FC236}">
                <a16:creationId xmlns:a16="http://schemas.microsoft.com/office/drawing/2014/main" id="{B6414443-E4AD-6368-726C-DF453597AF44}"/>
              </a:ext>
            </a:extLst>
          </p:cNvPr>
          <p:cNvSpPr txBox="1"/>
          <p:nvPr/>
        </p:nvSpPr>
        <p:spPr>
          <a:xfrm>
            <a:off x="6370780" y="3101876"/>
            <a:ext cx="1597342"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libri" panose="020F0502020204030204"/>
                <a:ea typeface="+mn-ea"/>
                <a:cs typeface="+mn-cs"/>
              </a:rPr>
              <a:t>Marx generator</a:t>
            </a:r>
          </a:p>
        </p:txBody>
      </p:sp>
      <p:pic>
        <p:nvPicPr>
          <p:cNvPr id="13" name="Immagine 12" descr="Immagine che contiene diagramma, testo, Piano, linea">
            <a:extLst>
              <a:ext uri="{FF2B5EF4-FFF2-40B4-BE49-F238E27FC236}">
                <a16:creationId xmlns:a16="http://schemas.microsoft.com/office/drawing/2014/main" id="{DB783DB4-5BC4-7BE2-DF91-CA24E08D15D3}"/>
              </a:ext>
            </a:extLst>
          </p:cNvPr>
          <p:cNvPicPr>
            <a:picLocks noChangeAspect="1"/>
          </p:cNvPicPr>
          <p:nvPr/>
        </p:nvPicPr>
        <p:blipFill>
          <a:blip r:embed="rId3"/>
          <a:stretch>
            <a:fillRect/>
          </a:stretch>
        </p:blipFill>
        <p:spPr>
          <a:xfrm>
            <a:off x="3831389" y="462245"/>
            <a:ext cx="7587600" cy="2343000"/>
          </a:xfrm>
          <a:prstGeom prst="rect">
            <a:avLst/>
          </a:prstGeom>
        </p:spPr>
      </p:pic>
      <p:grpSp>
        <p:nvGrpSpPr>
          <p:cNvPr id="24" name="Gruppo 23">
            <a:extLst>
              <a:ext uri="{FF2B5EF4-FFF2-40B4-BE49-F238E27FC236}">
                <a16:creationId xmlns:a16="http://schemas.microsoft.com/office/drawing/2014/main" id="{0F4F32E0-B771-3F47-309A-ACE37281C377}"/>
              </a:ext>
            </a:extLst>
          </p:cNvPr>
          <p:cNvGrpSpPr/>
          <p:nvPr/>
        </p:nvGrpSpPr>
        <p:grpSpPr>
          <a:xfrm>
            <a:off x="8510885" y="2804818"/>
            <a:ext cx="3408083" cy="3785652"/>
            <a:chOff x="8510885" y="2859248"/>
            <a:chExt cx="3408083" cy="3785652"/>
          </a:xfrm>
        </p:grpSpPr>
        <p:sp>
          <p:nvSpPr>
            <p:cNvPr id="16" name="Rectangle 47">
              <a:extLst>
                <a:ext uri="{FF2B5EF4-FFF2-40B4-BE49-F238E27FC236}">
                  <a16:creationId xmlns:a16="http://schemas.microsoft.com/office/drawing/2014/main" id="{19C933BF-4BC5-99F1-CBFD-179C773781FE}"/>
                </a:ext>
              </a:extLst>
            </p:cNvPr>
            <p:cNvSpPr/>
            <p:nvPr/>
          </p:nvSpPr>
          <p:spPr>
            <a:xfrm>
              <a:off x="8510885" y="2859248"/>
              <a:ext cx="3408083" cy="3785652"/>
            </a:xfrm>
            <a:prstGeom prst="rect">
              <a:avLst/>
            </a:prstGeom>
            <a:ln>
              <a:solidFill>
                <a:srgbClr val="4472C4">
                  <a:lumMod val="75000"/>
                </a:srgbClr>
              </a:solidFill>
            </a:ln>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202122"/>
                  </a:solidFill>
                  <a:effectLst/>
                  <a:uLnTx/>
                  <a:uFillTx/>
                  <a:latin typeface="Arial" panose="020B0604020202020204" pitchFamily="34" charset="0"/>
                  <a:ea typeface="+mn-ea"/>
                  <a:cs typeface="+mn-cs"/>
                </a:rPr>
                <a:t>HV pulses/High currents pulse from a low-voltage DC supply</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600" b="0" i="0" u="none" strike="noStrike" kern="0" cap="none" spc="0" normalizeH="0" baseline="0" noProof="0" dirty="0">
                <a:ln>
                  <a:noFill/>
                </a:ln>
                <a:solidFill>
                  <a:srgbClr val="202122"/>
                </a:solidFill>
                <a:effectLst/>
                <a:uLnTx/>
                <a:uFillTx/>
                <a:latin typeface="Arial" panose="020B0604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600" b="0" i="0" u="none" strike="noStrike" kern="0" cap="none" spc="0" normalizeH="0" baseline="0" noProof="0" dirty="0">
                <a:ln>
                  <a:noFill/>
                </a:ln>
                <a:solidFill>
                  <a:srgbClr val="202122"/>
                </a:solidFill>
                <a:effectLst/>
                <a:uLnTx/>
                <a:uFillTx/>
                <a:latin typeface="Arial" panose="020B0604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600" b="0" i="0" u="none" strike="noStrike" kern="0" cap="none" spc="0" normalizeH="0" baseline="0" noProof="0" dirty="0">
                <a:ln>
                  <a:noFill/>
                </a:ln>
                <a:solidFill>
                  <a:srgbClr val="202122"/>
                </a:solidFill>
                <a:effectLst/>
                <a:uLnTx/>
                <a:uFillTx/>
                <a:latin typeface="Arial" panose="020B0604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600" b="0" i="0" u="none" strike="noStrike" kern="0" cap="none" spc="0" normalizeH="0" baseline="0" noProof="0" dirty="0">
                <a:ln>
                  <a:noFill/>
                </a:ln>
                <a:solidFill>
                  <a:srgbClr val="202122"/>
                </a:solidFill>
                <a:effectLst/>
                <a:uLnTx/>
                <a:uFillTx/>
                <a:latin typeface="Arial" panose="020B0604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600" b="0" i="0" u="none" strike="noStrike" kern="0" cap="none" spc="0" normalizeH="0" baseline="0" noProof="0" dirty="0">
                <a:ln>
                  <a:noFill/>
                </a:ln>
                <a:solidFill>
                  <a:srgbClr val="202122"/>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202122"/>
                </a:solidFill>
                <a:effectLst/>
                <a:uLnTx/>
                <a:uFillTx/>
                <a:latin typeface="Arial" panose="020B0604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1" i="0" u="none" strike="noStrike" kern="0" cap="none" spc="0" normalizeH="0" baseline="0" noProof="0" dirty="0">
                  <a:ln>
                    <a:noFill/>
                  </a:ln>
                  <a:solidFill>
                    <a:srgbClr val="202122"/>
                  </a:solidFill>
                  <a:effectLst/>
                  <a:uLnTx/>
                  <a:uFillTx/>
                  <a:latin typeface="Arial" panose="020B0604020202020204" pitchFamily="34" charset="0"/>
                  <a:ea typeface="+mn-ea"/>
                  <a:cs typeface="+mn-cs"/>
                </a:rPr>
                <a:t>Very short pulses (tens of ns)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600" b="1" i="0" u="none" strike="noStrike" kern="0" cap="none" spc="0" normalizeH="0" baseline="0" noProof="0" dirty="0">
                <a:ln>
                  <a:noFill/>
                </a:ln>
                <a:solidFill>
                  <a:srgbClr val="202122"/>
                </a:solidFill>
                <a:effectLst/>
                <a:uLnTx/>
                <a:uFillTx/>
                <a:latin typeface="Arial" panose="020B0604020202020204" pitchFamily="34" charset="0"/>
                <a:ea typeface="+mn-ea"/>
                <a:cs typeface="+mn-cs"/>
              </a:endParaRPr>
            </a:p>
            <a:p>
              <a:pPr marL="742881"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1" i="0" u="none" strike="noStrike" kern="0" cap="none" spc="0" normalizeH="0" baseline="0" noProof="0" dirty="0">
                  <a:ln>
                    <a:noFill/>
                  </a:ln>
                  <a:solidFill>
                    <a:srgbClr val="202122"/>
                  </a:solidFill>
                  <a:effectLst/>
                  <a:uLnTx/>
                  <a:uFillTx/>
                  <a:latin typeface="Arial" panose="020B0604020202020204" pitchFamily="34" charset="0"/>
                  <a:ea typeface="+mn-ea"/>
                  <a:cs typeface="+mn-cs"/>
                </a:rPr>
                <a:t>Lower Thermal energy per pulse</a:t>
              </a:r>
            </a:p>
            <a:p>
              <a:pPr marL="742881"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600" b="1" i="0" u="none" strike="noStrike" kern="0" cap="none" spc="0" normalizeH="0" baseline="0" noProof="0" dirty="0">
                <a:ln>
                  <a:noFill/>
                </a:ln>
                <a:solidFill>
                  <a:srgbClr val="202122"/>
                </a:solidFill>
                <a:effectLst/>
                <a:uLnTx/>
                <a:uFillTx/>
                <a:latin typeface="Arial" panose="020B0604020202020204" pitchFamily="34" charset="0"/>
                <a:ea typeface="+mn-ea"/>
                <a:cs typeface="+mn-cs"/>
              </a:endParaRPr>
            </a:p>
            <a:p>
              <a:pPr marL="742881"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1" i="0" u="none" strike="noStrike" kern="0" cap="none" spc="0" normalizeH="0" baseline="0" noProof="0" dirty="0">
                  <a:ln>
                    <a:noFill/>
                  </a:ln>
                  <a:solidFill>
                    <a:srgbClr val="202122"/>
                  </a:solidFill>
                  <a:effectLst/>
                  <a:uLnTx/>
                  <a:uFillTx/>
                  <a:latin typeface="Arial" panose="020B0604020202020204" pitchFamily="34" charset="0"/>
                  <a:ea typeface="+mn-ea"/>
                  <a:cs typeface="+mn-cs"/>
                </a:rPr>
                <a:t>Higher </a:t>
              </a:r>
              <a:r>
                <a:rPr kumimoji="0" lang="en-US" sz="1600" b="1" i="0" u="none" strike="noStrike" kern="0" cap="none" spc="0" normalizeH="0" baseline="0" noProof="0" dirty="0" err="1">
                  <a:ln>
                    <a:noFill/>
                  </a:ln>
                  <a:solidFill>
                    <a:srgbClr val="202122"/>
                  </a:solidFill>
                  <a:effectLst/>
                  <a:uLnTx/>
                  <a:uFillTx/>
                  <a:latin typeface="Arial" panose="020B0604020202020204" pitchFamily="34" charset="0"/>
                  <a:ea typeface="+mn-ea"/>
                  <a:cs typeface="+mn-cs"/>
                </a:rPr>
                <a:t>repRATE</a:t>
              </a:r>
              <a:r>
                <a:rPr kumimoji="0" lang="en-US" sz="1600" b="1" i="0" u="none" strike="noStrike" kern="0" cap="none" spc="0" normalizeH="0" baseline="0" noProof="0" dirty="0">
                  <a:ln>
                    <a:noFill/>
                  </a:ln>
                  <a:solidFill>
                    <a:srgbClr val="202122"/>
                  </a:solidFill>
                  <a:effectLst/>
                  <a:uLnTx/>
                  <a:uFillTx/>
                  <a:latin typeface="Arial" panose="020B0604020202020204" pitchFamily="34" charset="0"/>
                  <a:ea typeface="+mn-ea"/>
                  <a:cs typeface="+mn-cs"/>
                </a:rPr>
                <a:t>/high peak</a:t>
              </a:r>
            </a:p>
          </p:txBody>
        </p:sp>
        <p:grpSp>
          <p:nvGrpSpPr>
            <p:cNvPr id="23" name="Gruppo 22">
              <a:extLst>
                <a:ext uri="{FF2B5EF4-FFF2-40B4-BE49-F238E27FC236}">
                  <a16:creationId xmlns:a16="http://schemas.microsoft.com/office/drawing/2014/main" id="{08D7BD9A-A9FD-B71B-86F1-96646404F569}"/>
                </a:ext>
              </a:extLst>
            </p:cNvPr>
            <p:cNvGrpSpPr/>
            <p:nvPr/>
          </p:nvGrpSpPr>
          <p:grpSpPr>
            <a:xfrm>
              <a:off x="8650507" y="3465315"/>
              <a:ext cx="3198649" cy="1299455"/>
              <a:chOff x="8650507" y="3512815"/>
              <a:chExt cx="3198649" cy="1299455"/>
            </a:xfrm>
          </p:grpSpPr>
          <p:pic>
            <p:nvPicPr>
              <p:cNvPr id="17" name="Immagine 16">
                <a:extLst>
                  <a:ext uri="{FF2B5EF4-FFF2-40B4-BE49-F238E27FC236}">
                    <a16:creationId xmlns:a16="http://schemas.microsoft.com/office/drawing/2014/main" id="{391E9F6A-F2E3-08F4-B5ED-D292391EDBAB}"/>
                  </a:ext>
                </a:extLst>
              </p:cNvPr>
              <p:cNvPicPr>
                <a:picLocks noChangeAspect="1"/>
              </p:cNvPicPr>
              <p:nvPr/>
            </p:nvPicPr>
            <p:blipFill>
              <a:blip r:embed="rId4"/>
              <a:srcRect b="45054"/>
              <a:stretch/>
            </p:blipFill>
            <p:spPr>
              <a:xfrm>
                <a:off x="8650507" y="3512815"/>
                <a:ext cx="3128838" cy="1299455"/>
              </a:xfrm>
              <a:prstGeom prst="rect">
                <a:avLst/>
              </a:prstGeom>
            </p:spPr>
          </p:pic>
          <p:sp>
            <p:nvSpPr>
              <p:cNvPr id="19" name="CasellaDiTesto 18">
                <a:extLst>
                  <a:ext uri="{FF2B5EF4-FFF2-40B4-BE49-F238E27FC236}">
                    <a16:creationId xmlns:a16="http://schemas.microsoft.com/office/drawing/2014/main" id="{F218DECD-592D-0568-7BBB-A8E2A9A7BBE2}"/>
                  </a:ext>
                </a:extLst>
              </p:cNvPr>
              <p:cNvSpPr txBox="1"/>
              <p:nvPr/>
            </p:nvSpPr>
            <p:spPr>
              <a:xfrm>
                <a:off x="11180741" y="3638420"/>
                <a:ext cx="668415" cy="307777"/>
              </a:xfrm>
              <a:prstGeom prst="rect">
                <a:avLst/>
              </a:prstGeom>
              <a:solidFill>
                <a:schemeClr val="accent3">
                  <a:lumMod val="20000"/>
                  <a:lumOff val="80000"/>
                </a:schemeClr>
              </a:solidFill>
              <a:ln>
                <a:solidFill>
                  <a:srgbClr val="4472C4">
                    <a:lumMod val="75000"/>
                  </a:srgbClr>
                </a:solidFill>
              </a:ln>
            </p:spPr>
            <p:txBody>
              <a:bodyPr wrap="square">
                <a:spAutoFit/>
              </a:bodyPr>
              <a:lstStyle/>
              <a:p>
                <a:pPr marL="0" marR="0" lvl="0" indent="0" algn="l" defTabSz="914264"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02122"/>
                    </a:solidFill>
                    <a:effectLst/>
                    <a:uLnTx/>
                    <a:uFillTx/>
                    <a:latin typeface="Arial" panose="020B0604020202020204" pitchFamily="34" charset="0"/>
                    <a:ea typeface="+mn-ea"/>
                    <a:cs typeface="+mn-cs"/>
                  </a:rPr>
                  <a:t>ABP</a:t>
                </a:r>
                <a:endParaRPr kumimoji="0" lang="it-IT"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cxnSp>
          <p:nvCxnSpPr>
            <p:cNvPr id="21" name="Connettore 2 20">
              <a:extLst>
                <a:ext uri="{FF2B5EF4-FFF2-40B4-BE49-F238E27FC236}">
                  <a16:creationId xmlns:a16="http://schemas.microsoft.com/office/drawing/2014/main" id="{8B28880E-187B-070E-767F-3CEF50B96D2A}"/>
                </a:ext>
              </a:extLst>
            </p:cNvPr>
            <p:cNvCxnSpPr/>
            <p:nvPr/>
          </p:nvCxnSpPr>
          <p:spPr>
            <a:xfrm>
              <a:off x="10214926" y="5267121"/>
              <a:ext cx="0" cy="2549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3" name="Rectangle 47">
            <a:extLst>
              <a:ext uri="{FF2B5EF4-FFF2-40B4-BE49-F238E27FC236}">
                <a16:creationId xmlns:a16="http://schemas.microsoft.com/office/drawing/2014/main" id="{D896DFC4-9921-4952-8CCE-DDA8823A3140}"/>
              </a:ext>
            </a:extLst>
          </p:cNvPr>
          <p:cNvSpPr/>
          <p:nvPr/>
        </p:nvSpPr>
        <p:spPr>
          <a:xfrm>
            <a:off x="60312" y="2586596"/>
            <a:ext cx="3940645" cy="4031873"/>
          </a:xfrm>
          <a:prstGeom prst="rect">
            <a:avLst/>
          </a:prstGeom>
          <a:ln>
            <a:solidFill>
              <a:srgbClr val="4472C4">
                <a:lumMod val="75000"/>
              </a:srgbClr>
            </a:solidFill>
          </a:ln>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600" b="0" dirty="0">
                <a:solidFill>
                  <a:srgbClr val="202122"/>
                </a:solidFill>
                <a:effectLst/>
                <a:latin typeface="Arial" panose="020B0604020202020204" pitchFamily="34" charset="0"/>
              </a:rPr>
              <a:t>HV pulses pulse from a low-voltage DC supply</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1600" kern="0" dirty="0">
              <a:solidFill>
                <a:srgbClr val="202122"/>
              </a:solidFill>
              <a:latin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600" kern="0" dirty="0">
                <a:solidFill>
                  <a:srgbClr val="202122"/>
                </a:solidFill>
                <a:latin typeface="Arial" panose="020B0604020202020204" pitchFamily="34" charset="0"/>
              </a:rPr>
              <a:t>Very short pulses (tens of ns)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1600" b="1" kern="0" dirty="0">
              <a:solidFill>
                <a:srgbClr val="202122"/>
              </a:solidFill>
              <a:latin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600" b="0" dirty="0">
                <a:solidFill>
                  <a:srgbClr val="202122"/>
                </a:solidFill>
                <a:effectLst/>
                <a:latin typeface="Arial" panose="020B0604020202020204" pitchFamily="34" charset="0"/>
              </a:rPr>
              <a:t>charging </a:t>
            </a:r>
            <a:r>
              <a:rPr lang="en-US" sz="1600" b="0" i="1" dirty="0">
                <a:solidFill>
                  <a:schemeClr val="bg1"/>
                </a:solidFill>
                <a:effectLst/>
                <a:latin typeface="Arial" panose="020B0604020202020204" pitchFamily="34" charset="0"/>
              </a:rPr>
              <a:t>N</a:t>
            </a:r>
            <a:r>
              <a:rPr lang="en-US" sz="1600" b="0" dirty="0">
                <a:solidFill>
                  <a:schemeClr val="bg1"/>
                </a:solidFill>
                <a:effectLst/>
                <a:latin typeface="Arial" panose="020B0604020202020204" pitchFamily="34" charset="0"/>
              </a:rPr>
              <a:t> </a:t>
            </a:r>
            <a:r>
              <a:rPr lang="en-US" sz="1600" b="0" u="none" strike="noStrike" dirty="0">
                <a:solidFill>
                  <a:schemeClr val="bg1"/>
                </a:solidFill>
                <a:effectLst/>
                <a:latin typeface="Arial" panose="020B0604020202020204" pitchFamily="34" charset="0"/>
              </a:rPr>
              <a:t>capacitors</a:t>
            </a:r>
            <a:r>
              <a:rPr lang="en-US" sz="1600" b="0" dirty="0">
                <a:solidFill>
                  <a:schemeClr val="bg1"/>
                </a:solidFill>
                <a:effectLst/>
                <a:latin typeface="Arial" panose="020B0604020202020204" pitchFamily="34" charset="0"/>
              </a:rPr>
              <a:t> in </a:t>
            </a:r>
            <a:r>
              <a:rPr lang="en-US" sz="1600" b="0" dirty="0">
                <a:solidFill>
                  <a:srgbClr val="202122"/>
                </a:solidFill>
                <a:effectLst/>
                <a:latin typeface="Arial" panose="020B0604020202020204" pitchFamily="34" charset="0"/>
              </a:rPr>
              <a:t>parallel at </a:t>
            </a:r>
            <a:r>
              <a:rPr lang="en-US" sz="1600" b="0" dirty="0" err="1">
                <a:solidFill>
                  <a:srgbClr val="202122"/>
                </a:solidFill>
                <a:effectLst/>
                <a:latin typeface="Arial" panose="020B0604020202020204" pitchFamily="34" charset="0"/>
              </a:rPr>
              <a:t>Vc</a:t>
            </a:r>
            <a:r>
              <a:rPr lang="en-US" sz="1600" b="0" dirty="0">
                <a:solidFill>
                  <a:srgbClr val="202122"/>
                </a:solidFill>
                <a:effectLst/>
                <a:latin typeface="Arial" panose="020B0604020202020204" pitchFamily="34" charset="0"/>
              </a:rPr>
              <a:t> (output </a:t>
            </a:r>
            <a:r>
              <a:rPr lang="en-US" sz="1600" b="0" i="1" dirty="0" err="1">
                <a:solidFill>
                  <a:srgbClr val="202122"/>
                </a:solidFill>
                <a:effectLst/>
                <a:latin typeface="Arial" panose="020B0604020202020204" pitchFamily="34" charset="0"/>
              </a:rPr>
              <a:t>NVc</a:t>
            </a:r>
            <a:r>
              <a:rPr lang="en-US" sz="1600" b="0" dirty="0">
                <a:solidFill>
                  <a:srgbClr val="202122"/>
                </a:solidFill>
                <a:effectLst/>
                <a:latin typeface="Arial" panose="020B0604020202020204" pitchFamily="34" charset="0"/>
              </a:rPr>
              <a: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600" u="none" strike="noStrike" kern="0" cap="none" spc="0" normalizeH="0" baseline="0" noProof="0" dirty="0">
              <a:ln>
                <a:noFill/>
              </a:ln>
              <a:solidFill>
                <a:srgbClr val="202122"/>
              </a:solidFill>
              <a:uLnTx/>
              <a:uFillTx/>
              <a:latin typeface="Arial" panose="020B0604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600" dirty="0">
                <a:solidFill>
                  <a:schemeClr val="bg1"/>
                </a:solidFill>
                <a:latin typeface="Arial" panose="020B0604020202020204" pitchFamily="34" charset="0"/>
              </a:rPr>
              <a:t>Discharge </a:t>
            </a:r>
            <a:r>
              <a:rPr lang="en-US" sz="1600" i="1" dirty="0">
                <a:solidFill>
                  <a:schemeClr val="bg1"/>
                </a:solidFill>
                <a:latin typeface="Arial" panose="020B0604020202020204" pitchFamily="34" charset="0"/>
              </a:rPr>
              <a:t>N</a:t>
            </a:r>
            <a:r>
              <a:rPr lang="en-US" sz="1600" dirty="0">
                <a:solidFill>
                  <a:schemeClr val="bg1"/>
                </a:solidFill>
                <a:latin typeface="Arial" panose="020B0604020202020204" pitchFamily="34" charset="0"/>
              </a:rPr>
              <a:t> capacitors in series (short pulse)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1600" dirty="0">
              <a:solidFill>
                <a:schemeClr val="bg1"/>
              </a:solidFill>
              <a:latin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600" dirty="0">
                <a:solidFill>
                  <a:schemeClr val="bg1"/>
                </a:solidFill>
                <a:latin typeface="Arial" panose="020B0604020202020204" pitchFamily="34" charset="0"/>
              </a:rPr>
              <a:t>Laser ignition for spark gaps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1600" dirty="0">
              <a:solidFill>
                <a:schemeClr val="bg1"/>
              </a:solidFill>
              <a:latin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600" dirty="0">
                <a:solidFill>
                  <a:schemeClr val="bg1"/>
                </a:solidFill>
                <a:latin typeface="Arial" panose="020B0604020202020204" pitchFamily="34" charset="0"/>
              </a:rPr>
              <a:t>new high-voltage cable design to limit inductive effects (oscillations and pulse duration)</a:t>
            </a:r>
            <a:endParaRPr lang="it-IT" sz="1600" dirty="0">
              <a:solidFill>
                <a:schemeClr val="bg1"/>
              </a:solidFill>
              <a:latin typeface="Arial" panose="020B0604020202020204" pitchFamily="34" charset="0"/>
            </a:endParaRPr>
          </a:p>
        </p:txBody>
      </p:sp>
      <p:sp>
        <p:nvSpPr>
          <p:cNvPr id="5" name="CasellaDiTesto 4">
            <a:extLst>
              <a:ext uri="{FF2B5EF4-FFF2-40B4-BE49-F238E27FC236}">
                <a16:creationId xmlns:a16="http://schemas.microsoft.com/office/drawing/2014/main" id="{6349F341-D97E-8360-4D0D-6E8E23623A54}"/>
              </a:ext>
            </a:extLst>
          </p:cNvPr>
          <p:cNvSpPr txBox="1"/>
          <p:nvPr/>
        </p:nvSpPr>
        <p:spPr>
          <a:xfrm>
            <a:off x="267128" y="736820"/>
            <a:ext cx="3148988" cy="1323439"/>
          </a:xfrm>
          <a:prstGeom prst="rect">
            <a:avLst/>
          </a:prstGeom>
          <a:solidFill>
            <a:srgbClr val="FFFF00"/>
          </a:solidFill>
          <a:ln>
            <a:solidFill>
              <a:schemeClr val="bg1"/>
            </a:solidFill>
          </a:ln>
        </p:spPr>
        <p:txBody>
          <a:bodyPr wrap="square">
            <a:spAutoFit/>
          </a:bodyPr>
          <a:lstStyle/>
          <a:p>
            <a:pPr lvl="1"/>
            <a:r>
              <a:rPr lang="it-IT" sz="2000" kern="100" dirty="0">
                <a:solidFill>
                  <a:srgbClr val="071320"/>
                </a:solidFill>
                <a:latin typeface="Arial" panose="020B0604020202020204" pitchFamily="34" charset="0"/>
                <a:ea typeface="Aptos" panose="020B0004020202020204" pitchFamily="34" charset="0"/>
                <a:cs typeface="Arial" panose="020B0604020202020204" pitchFamily="34" charset="0"/>
              </a:rPr>
              <a:t>First goal:  </a:t>
            </a:r>
            <a:r>
              <a:rPr lang="it-IT" sz="2000" b="1" kern="100" dirty="0">
                <a:solidFill>
                  <a:srgbClr val="071320"/>
                </a:solidFill>
                <a:latin typeface="Arial" panose="020B0604020202020204" pitchFamily="34" charset="0"/>
                <a:ea typeface="Aptos" panose="020B0004020202020204" pitchFamily="34" charset="0"/>
                <a:cs typeface="Arial" panose="020B0604020202020204" pitchFamily="34" charset="0"/>
              </a:rPr>
              <a:t>Design of HV systems to produce appropriate </a:t>
            </a:r>
            <a:r>
              <a:rPr lang="it-IT" sz="2000" b="1" kern="100" dirty="0" err="1">
                <a:solidFill>
                  <a:srgbClr val="071320"/>
                </a:solidFill>
                <a:latin typeface="Arial" panose="020B0604020202020204" pitchFamily="34" charset="0"/>
                <a:ea typeface="Aptos" panose="020B0004020202020204" pitchFamily="34" charset="0"/>
                <a:cs typeface="Arial" panose="020B0604020202020204" pitchFamily="34" charset="0"/>
              </a:rPr>
              <a:t>current</a:t>
            </a:r>
            <a:r>
              <a:rPr lang="it-IT" sz="2000" b="1" kern="100" dirty="0">
                <a:solidFill>
                  <a:srgbClr val="071320"/>
                </a:solidFill>
                <a:latin typeface="Arial" panose="020B0604020202020204" pitchFamily="34" charset="0"/>
                <a:ea typeface="Aptos" panose="020B0004020202020204" pitchFamily="34" charset="0"/>
                <a:cs typeface="Arial" panose="020B0604020202020204" pitchFamily="34" charset="0"/>
              </a:rPr>
              <a:t> </a:t>
            </a:r>
            <a:r>
              <a:rPr lang="it-IT" sz="2000" b="1" kern="100" dirty="0" err="1">
                <a:solidFill>
                  <a:srgbClr val="071320"/>
                </a:solidFill>
                <a:latin typeface="Arial" panose="020B0604020202020204" pitchFamily="34" charset="0"/>
                <a:ea typeface="Aptos" panose="020B0004020202020204" pitchFamily="34" charset="0"/>
                <a:cs typeface="Arial" panose="020B0604020202020204" pitchFamily="34" charset="0"/>
              </a:rPr>
              <a:t>pulses</a:t>
            </a:r>
            <a:endParaRPr lang="it-IT" sz="2000" b="1" kern="100" dirty="0">
              <a:solidFill>
                <a:srgbClr val="071320"/>
              </a:solidFill>
              <a:latin typeface="Arial" panose="020B0604020202020204" pitchFamily="34" charset="0"/>
              <a:ea typeface="Aptos" panose="020B0004020202020204" pitchFamily="34" charset="0"/>
              <a:cs typeface="Arial" panose="020B0604020202020204" pitchFamily="34" charset="0"/>
            </a:endParaRPr>
          </a:p>
        </p:txBody>
      </p:sp>
      <p:sp>
        <p:nvSpPr>
          <p:cNvPr id="4" name="Rectangle 1">
            <a:extLst>
              <a:ext uri="{FF2B5EF4-FFF2-40B4-BE49-F238E27FC236}">
                <a16:creationId xmlns:a16="http://schemas.microsoft.com/office/drawing/2014/main" id="{4350A769-5323-F689-BCF0-AB84BE6C8014}"/>
              </a:ext>
            </a:extLst>
          </p:cNvPr>
          <p:cNvSpPr/>
          <p:nvPr/>
        </p:nvSpPr>
        <p:spPr>
          <a:xfrm>
            <a:off x="6256962" y="29296"/>
            <a:ext cx="5955359" cy="369332"/>
          </a:xfrm>
          <a:prstGeom prst="rect">
            <a:avLst/>
          </a:prstGeom>
        </p:spPr>
        <p:txBody>
          <a:bodyPr wrap="square">
            <a:spAutoFit/>
          </a:bodyPr>
          <a:lstStyle/>
          <a:p>
            <a:pPr>
              <a:defRPr/>
            </a:pPr>
            <a:r>
              <a:rPr lang="it-IT" b="1" i="1" kern="0" dirty="0">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Active </a:t>
            </a:r>
            <a:r>
              <a:rPr lang="it-IT" b="1" i="1" kern="0" dirty="0" err="1">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pLAsma</a:t>
            </a:r>
            <a:r>
              <a:rPr lang="it-IT" b="1" i="1" kern="0" dirty="0">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 for </a:t>
            </a:r>
            <a:r>
              <a:rPr lang="it-IT" b="1" i="1" kern="0" dirty="0" err="1">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beNding</a:t>
            </a:r>
            <a:r>
              <a:rPr lang="it-IT" b="1" i="1" kern="0" dirty="0">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 (ALAN)_</a:t>
            </a:r>
            <a:r>
              <a:rPr lang="it-IT" b="1" kern="0" dirty="0" err="1">
                <a:solidFill>
                  <a:prstClr val="black"/>
                </a:solidFill>
                <a:latin typeface="Arial" panose="020B0604020202020204" pitchFamily="34" charset="0"/>
                <a:ea typeface="Microsoft JhengHei UI Light" panose="020B0304030504040204" pitchFamily="34" charset="-120"/>
                <a:cs typeface="Arial" panose="020B0604020202020204" pitchFamily="34" charset="0"/>
              </a:rPr>
              <a:t>Research</a:t>
            </a:r>
            <a:r>
              <a:rPr lang="it-IT" b="1" kern="0" dirty="0">
                <a:solidFill>
                  <a:prstClr val="black"/>
                </a:solidFill>
                <a:latin typeface="Arial" panose="020B0604020202020204" pitchFamily="34" charset="0"/>
                <a:ea typeface="Microsoft JhengHei UI Light" panose="020B0304030504040204" pitchFamily="34" charset="-120"/>
                <a:cs typeface="Arial" panose="020B0604020202020204" pitchFamily="34" charset="0"/>
              </a:rPr>
              <a:t> activity</a:t>
            </a:r>
            <a:endParaRPr lang="it-IT" b="1" dirty="0">
              <a:solidFill>
                <a:prstClr val="black"/>
              </a:solidFill>
              <a:latin typeface="Arial" panose="020B0604020202020204" pitchFamily="34" charset="0"/>
              <a:ea typeface="Microsoft JhengHei UI Light" panose="020B0304030504040204" pitchFamily="34" charset="-120"/>
              <a:cs typeface="Arial" panose="020B0604020202020204" pitchFamily="34" charset="0"/>
            </a:endParaRPr>
          </a:p>
        </p:txBody>
      </p:sp>
      <p:sp>
        <p:nvSpPr>
          <p:cNvPr id="2" name="Rectangle 1">
            <a:extLst>
              <a:ext uri="{FF2B5EF4-FFF2-40B4-BE49-F238E27FC236}">
                <a16:creationId xmlns:a16="http://schemas.microsoft.com/office/drawing/2014/main" id="{0E0935A3-E2F8-816C-9D8A-D6527AB5055B}"/>
              </a:ext>
            </a:extLst>
          </p:cNvPr>
          <p:cNvSpPr/>
          <p:nvPr/>
        </p:nvSpPr>
        <p:spPr>
          <a:xfrm>
            <a:off x="8312787" y="6550223"/>
            <a:ext cx="3823483" cy="307777"/>
          </a:xfrm>
          <a:prstGeom prst="rect">
            <a:avLst/>
          </a:prstGeom>
        </p:spPr>
        <p:txBody>
          <a:bodyPr wrap="none">
            <a:spAutoFit/>
          </a:bodyPr>
          <a:lstStyle/>
          <a:p>
            <a:pPr algn="r"/>
            <a:r>
              <a:rPr lang="it-IT" sz="1200" dirty="0">
                <a:solidFill>
                  <a:schemeClr val="bg1"/>
                </a:solidFill>
                <a:latin typeface="Arial" panose="020B0604020202020204" pitchFamily="34" charset="0"/>
                <a:ea typeface="Microsoft JhengHei UI Light" panose="020B0304030504040204" pitchFamily="34" charset="-120"/>
                <a:cs typeface="Arial" panose="020B0604020202020204" pitchFamily="34" charset="0"/>
              </a:rPr>
              <a:t>Angelo.Biagioni@lnf.infn.it | 19 June 2025 | </a:t>
            </a:r>
            <a:r>
              <a:rPr lang="it-IT" sz="1400" dirty="0">
                <a:solidFill>
                  <a:schemeClr val="bg1"/>
                </a:solidFill>
                <a:latin typeface="Arial" panose="020B0604020202020204" pitchFamily="34" charset="0"/>
                <a:ea typeface="Microsoft JhengHei UI Light" panose="020B0304030504040204" pitchFamily="34" charset="-120"/>
                <a:cs typeface="Arial" panose="020B0604020202020204" pitchFamily="34" charset="0"/>
              </a:rPr>
              <a:t>Page 10</a:t>
            </a:r>
          </a:p>
        </p:txBody>
      </p:sp>
    </p:spTree>
    <p:extLst>
      <p:ext uri="{BB962C8B-B14F-4D97-AF65-F5344CB8AC3E}">
        <p14:creationId xmlns:p14="http://schemas.microsoft.com/office/powerpoint/2010/main" val="4143361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right)">
                                      <p:cBhvr>
                                        <p:cTn id="7"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A close-up of a machine&#10;&#10;Description automatically generated">
            <a:extLst>
              <a:ext uri="{FF2B5EF4-FFF2-40B4-BE49-F238E27FC236}">
                <a16:creationId xmlns:a16="http://schemas.microsoft.com/office/drawing/2014/main" id="{BDF71BFA-CB38-5EA9-169C-B556D14F5B15}"/>
              </a:ext>
            </a:extLst>
          </p:cNvPr>
          <p:cNvPicPr>
            <a:picLocks noChangeAspect="1"/>
          </p:cNvPicPr>
          <p:nvPr/>
        </p:nvPicPr>
        <p:blipFill>
          <a:blip r:embed="rId2">
            <a:extLst>
              <a:ext uri="{28A0092B-C50C-407E-A947-70E740481C1C}">
                <a14:useLocalDpi xmlns:a14="http://schemas.microsoft.com/office/drawing/2010/main" val="0"/>
              </a:ext>
            </a:extLst>
          </a:blip>
          <a:srcRect r="59114"/>
          <a:stretch/>
        </p:blipFill>
        <p:spPr>
          <a:xfrm>
            <a:off x="8826941" y="883601"/>
            <a:ext cx="2768396" cy="2716214"/>
          </a:xfrm>
          <a:prstGeom prst="rect">
            <a:avLst/>
          </a:prstGeom>
        </p:spPr>
      </p:pic>
      <p:sp>
        <p:nvSpPr>
          <p:cNvPr id="2" name="Rectangle 1">
            <a:extLst>
              <a:ext uri="{FF2B5EF4-FFF2-40B4-BE49-F238E27FC236}">
                <a16:creationId xmlns:a16="http://schemas.microsoft.com/office/drawing/2014/main" id="{DD6C5AB4-6B95-ED6C-F1ED-EA7F2F68186F}"/>
              </a:ext>
            </a:extLst>
          </p:cNvPr>
          <p:cNvSpPr/>
          <p:nvPr/>
        </p:nvSpPr>
        <p:spPr>
          <a:xfrm>
            <a:off x="389533" y="1492628"/>
            <a:ext cx="4869105" cy="2169825"/>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High thermal conductivity</a:t>
            </a:r>
          </a:p>
          <a:p>
            <a:pPr marL="342900" marR="0" lvl="0" indent="-34290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High max operating temperature</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Good machinability, </a:t>
            </a:r>
            <a:r>
              <a:rPr kumimoji="0" lang="en-US" sz="2000" b="0" i="0" u="none" strike="noStrike" kern="1200" cap="none" spc="0" normalizeH="0" baseline="0" noProof="0" dirty="0">
                <a:ln>
                  <a:noFill/>
                </a:ln>
                <a:solidFill>
                  <a:prstClr val="black"/>
                </a:solidFill>
                <a:effectLst/>
                <a:uLnTx/>
                <a:uFillTx/>
                <a:latin typeface="NimbusRomNo9L-Regu"/>
                <a:ea typeface="+mn-ea"/>
                <a:cs typeface="+mn-cs"/>
              </a:rPr>
              <a:t>cost-effectiveness and availability for large geometries</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NimbusRomNo9L-Regu"/>
                <a:ea typeface="+mn-ea"/>
                <a:cs typeface="+mn-cs"/>
              </a:rPr>
              <a:t>New materials for electrodes</a:t>
            </a:r>
            <a:endParaRPr kumimoji="0" lang="it-IT" sz="2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 name="Picture 9" descr="A metal piece with holes&#10;&#10;Description automatically generated">
            <a:extLst>
              <a:ext uri="{FF2B5EF4-FFF2-40B4-BE49-F238E27FC236}">
                <a16:creationId xmlns:a16="http://schemas.microsoft.com/office/drawing/2014/main" id="{42BBF68F-4B80-B6D4-5C50-76ACAF5A76FE}"/>
              </a:ext>
            </a:extLst>
          </p:cNvPr>
          <p:cNvPicPr>
            <a:picLocks noChangeAspect="1"/>
          </p:cNvPicPr>
          <p:nvPr/>
        </p:nvPicPr>
        <p:blipFill rotWithShape="1">
          <a:blip r:embed="rId3">
            <a:extLst>
              <a:ext uri="{28A0092B-C50C-407E-A947-70E740481C1C}">
                <a14:useLocalDpi xmlns:a14="http://schemas.microsoft.com/office/drawing/2010/main" val="0"/>
              </a:ext>
            </a:extLst>
          </a:blip>
          <a:srcRect l="1592" t="33808" r="27273" b="19103"/>
          <a:stretch/>
        </p:blipFill>
        <p:spPr>
          <a:xfrm rot="16200000">
            <a:off x="4948006" y="4811507"/>
            <a:ext cx="2376236" cy="1179724"/>
          </a:xfrm>
          <a:prstGeom prst="rect">
            <a:avLst/>
          </a:prstGeom>
        </p:spPr>
      </p:pic>
      <p:pic>
        <p:nvPicPr>
          <p:cNvPr id="12" name="Picture 11" descr="A couple of white and clear plastic parts&#10;&#10;Description automatically generated">
            <a:extLst>
              <a:ext uri="{FF2B5EF4-FFF2-40B4-BE49-F238E27FC236}">
                <a16:creationId xmlns:a16="http://schemas.microsoft.com/office/drawing/2014/main" id="{3E138298-3824-05DC-A120-5E49B721FCAE}"/>
              </a:ext>
            </a:extLst>
          </p:cNvPr>
          <p:cNvPicPr>
            <a:picLocks noChangeAspect="1"/>
          </p:cNvPicPr>
          <p:nvPr/>
        </p:nvPicPr>
        <p:blipFill rotWithShape="1">
          <a:blip r:embed="rId4">
            <a:extLst>
              <a:ext uri="{28A0092B-C50C-407E-A947-70E740481C1C}">
                <a14:useLocalDpi xmlns:a14="http://schemas.microsoft.com/office/drawing/2010/main" val="0"/>
              </a:ext>
            </a:extLst>
          </a:blip>
          <a:srcRect l="18378" t="29123" r="54320" b="36228"/>
          <a:stretch/>
        </p:blipFill>
        <p:spPr>
          <a:xfrm rot="10800000">
            <a:off x="207924" y="4203095"/>
            <a:ext cx="2496553" cy="2376237"/>
          </a:xfrm>
          <a:prstGeom prst="rect">
            <a:avLst/>
          </a:prstGeom>
        </p:spPr>
      </p:pic>
      <p:pic>
        <p:nvPicPr>
          <p:cNvPr id="13" name="Picture 12" descr="A close-up of a white and clear plastic part&#10;&#10;Description automatically generated">
            <a:extLst>
              <a:ext uri="{FF2B5EF4-FFF2-40B4-BE49-F238E27FC236}">
                <a16:creationId xmlns:a16="http://schemas.microsoft.com/office/drawing/2014/main" id="{738C0B74-E478-56DD-96B3-62875EB4E9B9}"/>
              </a:ext>
            </a:extLst>
          </p:cNvPr>
          <p:cNvPicPr>
            <a:picLocks noChangeAspect="1"/>
          </p:cNvPicPr>
          <p:nvPr/>
        </p:nvPicPr>
        <p:blipFill rotWithShape="1">
          <a:blip r:embed="rId5">
            <a:extLst>
              <a:ext uri="{28A0092B-C50C-407E-A947-70E740481C1C}">
                <a14:useLocalDpi xmlns:a14="http://schemas.microsoft.com/office/drawing/2010/main" val="0"/>
              </a:ext>
            </a:extLst>
          </a:blip>
          <a:srcRect l="46327" t="34123" r="27686" b="44298"/>
          <a:stretch/>
        </p:blipFill>
        <p:spPr>
          <a:xfrm rot="5400000">
            <a:off x="2762891" y="4651267"/>
            <a:ext cx="2376236" cy="1479884"/>
          </a:xfrm>
          <a:prstGeom prst="rect">
            <a:avLst/>
          </a:prstGeom>
        </p:spPr>
      </p:pic>
      <p:sp>
        <p:nvSpPr>
          <p:cNvPr id="14" name="TextBox 13">
            <a:extLst>
              <a:ext uri="{FF2B5EF4-FFF2-40B4-BE49-F238E27FC236}">
                <a16:creationId xmlns:a16="http://schemas.microsoft.com/office/drawing/2014/main" id="{C231F84F-3A7A-9624-131F-400A5303480C}"/>
              </a:ext>
            </a:extLst>
          </p:cNvPr>
          <p:cNvSpPr txBox="1"/>
          <p:nvPr/>
        </p:nvSpPr>
        <p:spPr>
          <a:xfrm>
            <a:off x="2560263" y="4578244"/>
            <a:ext cx="769763" cy="338554"/>
          </a:xfrm>
          <a:prstGeom prst="rect">
            <a:avLst/>
          </a:prstGeom>
          <a:solidFill>
            <a:schemeClr val="bg1"/>
          </a:solidFill>
          <a:ln w="19050">
            <a:solidFill>
              <a:srgbClr val="00B05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Abadi" panose="020B0604020104020204" pitchFamily="34" charset="0"/>
                <a:ea typeface="+mn-ea"/>
                <a:cs typeface="+mn-cs"/>
              </a:rPr>
              <a:t>Shapal</a:t>
            </a:r>
            <a:endParaRPr kumimoji="0" lang="en-US" sz="1600" b="0"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p:txBody>
      </p:sp>
      <p:sp>
        <p:nvSpPr>
          <p:cNvPr id="15" name="TextBox 14">
            <a:extLst>
              <a:ext uri="{FF2B5EF4-FFF2-40B4-BE49-F238E27FC236}">
                <a16:creationId xmlns:a16="http://schemas.microsoft.com/office/drawing/2014/main" id="{6FE8F0D2-642B-F750-D12A-AF1040114292}"/>
              </a:ext>
            </a:extLst>
          </p:cNvPr>
          <p:cNvSpPr txBox="1"/>
          <p:nvPr/>
        </p:nvSpPr>
        <p:spPr>
          <a:xfrm>
            <a:off x="2535978" y="6018676"/>
            <a:ext cx="723147" cy="338554"/>
          </a:xfrm>
          <a:prstGeom prst="rect">
            <a:avLst/>
          </a:prstGeom>
          <a:solidFill>
            <a:schemeClr val="bg1"/>
          </a:solidFill>
          <a:ln w="19050">
            <a:solidFill>
              <a:srgbClr val="00B05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Macor</a:t>
            </a:r>
          </a:p>
        </p:txBody>
      </p:sp>
      <p:sp>
        <p:nvSpPr>
          <p:cNvPr id="17" name="TextBox 16">
            <a:extLst>
              <a:ext uri="{FF2B5EF4-FFF2-40B4-BE49-F238E27FC236}">
                <a16:creationId xmlns:a16="http://schemas.microsoft.com/office/drawing/2014/main" id="{5289300E-9CE3-9592-F2ED-77BB213DD2D9}"/>
              </a:ext>
            </a:extLst>
          </p:cNvPr>
          <p:cNvSpPr txBox="1"/>
          <p:nvPr/>
        </p:nvSpPr>
        <p:spPr>
          <a:xfrm>
            <a:off x="6942538" y="5433901"/>
            <a:ext cx="950901" cy="584775"/>
          </a:xfrm>
          <a:prstGeom prst="rect">
            <a:avLst/>
          </a:prstGeom>
          <a:solidFill>
            <a:schemeClr val="bg1"/>
          </a:solidFill>
          <a:ln w="19050">
            <a:solidFill>
              <a:srgbClr val="00B05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Stainless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steel</a:t>
            </a:r>
          </a:p>
        </p:txBody>
      </p:sp>
      <p:cxnSp>
        <p:nvCxnSpPr>
          <p:cNvPr id="18" name="Straight Arrow Connector 17">
            <a:extLst>
              <a:ext uri="{FF2B5EF4-FFF2-40B4-BE49-F238E27FC236}">
                <a16:creationId xmlns:a16="http://schemas.microsoft.com/office/drawing/2014/main" id="{11821EED-3AF7-6290-87E0-CA9EC8C2F6D0}"/>
              </a:ext>
            </a:extLst>
          </p:cNvPr>
          <p:cNvCxnSpPr>
            <a:cxnSpLocks/>
          </p:cNvCxnSpPr>
          <p:nvPr/>
        </p:nvCxnSpPr>
        <p:spPr>
          <a:xfrm flipH="1">
            <a:off x="2343794" y="4916802"/>
            <a:ext cx="216469" cy="394195"/>
          </a:xfrm>
          <a:prstGeom prst="straightConnector1">
            <a:avLst/>
          </a:prstGeom>
          <a:ln>
            <a:solidFill>
              <a:srgbClr val="00B050"/>
            </a:solidFill>
            <a:tailEnd type="triangle"/>
          </a:ln>
        </p:spPr>
        <p:style>
          <a:lnRef idx="3">
            <a:schemeClr val="accent1"/>
          </a:lnRef>
          <a:fillRef idx="0">
            <a:schemeClr val="accent1"/>
          </a:fillRef>
          <a:effectRef idx="2">
            <a:schemeClr val="accent1"/>
          </a:effectRef>
          <a:fontRef idx="minor">
            <a:schemeClr val="tx1"/>
          </a:fontRef>
        </p:style>
      </p:cxnSp>
      <p:cxnSp>
        <p:nvCxnSpPr>
          <p:cNvPr id="19" name="Straight Arrow Connector 18">
            <a:extLst>
              <a:ext uri="{FF2B5EF4-FFF2-40B4-BE49-F238E27FC236}">
                <a16:creationId xmlns:a16="http://schemas.microsoft.com/office/drawing/2014/main" id="{856AC092-5CD4-F9A4-78C7-525555710604}"/>
              </a:ext>
            </a:extLst>
          </p:cNvPr>
          <p:cNvCxnSpPr>
            <a:cxnSpLocks/>
          </p:cNvCxnSpPr>
          <p:nvPr/>
        </p:nvCxnSpPr>
        <p:spPr>
          <a:xfrm>
            <a:off x="3296358" y="4916802"/>
            <a:ext cx="349256" cy="474411"/>
          </a:xfrm>
          <a:prstGeom prst="straightConnector1">
            <a:avLst/>
          </a:prstGeom>
          <a:ln>
            <a:solidFill>
              <a:srgbClr val="00B050"/>
            </a:solidFill>
            <a:tailEnd type="triangle"/>
          </a:ln>
        </p:spPr>
        <p:style>
          <a:lnRef idx="3">
            <a:schemeClr val="accent1"/>
          </a:lnRef>
          <a:fillRef idx="0">
            <a:schemeClr val="accent1"/>
          </a:fillRef>
          <a:effectRef idx="2">
            <a:schemeClr val="accent1"/>
          </a:effectRef>
          <a:fontRef idx="minor">
            <a:schemeClr val="tx1"/>
          </a:fontRef>
        </p:style>
      </p:cxnSp>
      <p:grpSp>
        <p:nvGrpSpPr>
          <p:cNvPr id="31" name="Gruppo 30">
            <a:extLst>
              <a:ext uri="{FF2B5EF4-FFF2-40B4-BE49-F238E27FC236}">
                <a16:creationId xmlns:a16="http://schemas.microsoft.com/office/drawing/2014/main" id="{50C5CE54-B7F6-3B37-1B7A-A58401B33453}"/>
              </a:ext>
            </a:extLst>
          </p:cNvPr>
          <p:cNvGrpSpPr/>
          <p:nvPr/>
        </p:nvGrpSpPr>
        <p:grpSpPr>
          <a:xfrm>
            <a:off x="6416385" y="3740198"/>
            <a:ext cx="1337382" cy="1112557"/>
            <a:chOff x="6292224" y="3721707"/>
            <a:chExt cx="1337382" cy="1112557"/>
          </a:xfrm>
        </p:grpSpPr>
        <p:sp>
          <p:nvSpPr>
            <p:cNvPr id="16" name="TextBox 15">
              <a:extLst>
                <a:ext uri="{FF2B5EF4-FFF2-40B4-BE49-F238E27FC236}">
                  <a16:creationId xmlns:a16="http://schemas.microsoft.com/office/drawing/2014/main" id="{D1479BD7-99A6-1D85-B80C-A41636445E99}"/>
                </a:ext>
              </a:extLst>
            </p:cNvPr>
            <p:cNvSpPr txBox="1"/>
            <p:nvPr/>
          </p:nvSpPr>
          <p:spPr>
            <a:xfrm>
              <a:off x="6314822" y="3721707"/>
              <a:ext cx="1314784" cy="338554"/>
            </a:xfrm>
            <a:prstGeom prst="rect">
              <a:avLst/>
            </a:prstGeom>
            <a:noFill/>
            <a:ln w="19050">
              <a:solidFill>
                <a:srgbClr val="00B05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Molybdenum</a:t>
              </a:r>
              <a:endParaRPr kumimoji="0" lang="en-US" sz="1800" b="0"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p:txBody>
        </p:sp>
        <p:cxnSp>
          <p:nvCxnSpPr>
            <p:cNvPr id="20" name="Straight Arrow Connector 19">
              <a:extLst>
                <a:ext uri="{FF2B5EF4-FFF2-40B4-BE49-F238E27FC236}">
                  <a16:creationId xmlns:a16="http://schemas.microsoft.com/office/drawing/2014/main" id="{05C016E1-3C0D-8A88-A3F7-071D929973E6}"/>
                </a:ext>
              </a:extLst>
            </p:cNvPr>
            <p:cNvCxnSpPr>
              <a:cxnSpLocks/>
            </p:cNvCxnSpPr>
            <p:nvPr/>
          </p:nvCxnSpPr>
          <p:spPr>
            <a:xfrm flipH="1">
              <a:off x="6292224" y="4068934"/>
              <a:ext cx="588839" cy="765330"/>
            </a:xfrm>
            <a:prstGeom prst="straightConnector1">
              <a:avLst/>
            </a:prstGeom>
            <a:ln>
              <a:solidFill>
                <a:srgbClr val="00B050"/>
              </a:solidFill>
              <a:tailEnd type="triangle"/>
            </a:ln>
          </p:spPr>
          <p:style>
            <a:lnRef idx="3">
              <a:schemeClr val="accent1"/>
            </a:lnRef>
            <a:fillRef idx="0">
              <a:schemeClr val="accent1"/>
            </a:fillRef>
            <a:effectRef idx="2">
              <a:schemeClr val="accent1"/>
            </a:effectRef>
            <a:fontRef idx="minor">
              <a:schemeClr val="tx1"/>
            </a:fontRef>
          </p:style>
        </p:cxnSp>
      </p:grpSp>
      <p:cxnSp>
        <p:nvCxnSpPr>
          <p:cNvPr id="21" name="Straight Arrow Connector 20">
            <a:extLst>
              <a:ext uri="{FF2B5EF4-FFF2-40B4-BE49-F238E27FC236}">
                <a16:creationId xmlns:a16="http://schemas.microsoft.com/office/drawing/2014/main" id="{9819482A-44F3-A6CC-17F2-3B952B32A362}"/>
              </a:ext>
            </a:extLst>
          </p:cNvPr>
          <p:cNvCxnSpPr>
            <a:cxnSpLocks/>
          </p:cNvCxnSpPr>
          <p:nvPr/>
        </p:nvCxnSpPr>
        <p:spPr>
          <a:xfrm flipH="1" flipV="1">
            <a:off x="6223667" y="5464743"/>
            <a:ext cx="697874" cy="292388"/>
          </a:xfrm>
          <a:prstGeom prst="straightConnector1">
            <a:avLst/>
          </a:prstGeom>
          <a:ln>
            <a:solidFill>
              <a:srgbClr val="00B050"/>
            </a:solidFill>
            <a:tailEnd type="triangle"/>
          </a:ln>
        </p:spPr>
        <p:style>
          <a:lnRef idx="3">
            <a:schemeClr val="accent1"/>
          </a:lnRef>
          <a:fillRef idx="0">
            <a:schemeClr val="accent1"/>
          </a:fillRef>
          <a:effectRef idx="2">
            <a:schemeClr val="accent1"/>
          </a:effectRef>
          <a:fontRef idx="minor">
            <a:schemeClr val="tx1"/>
          </a:fontRef>
        </p:style>
      </p:cxnSp>
      <p:cxnSp>
        <p:nvCxnSpPr>
          <p:cNvPr id="22" name="Straight Arrow Connector 21">
            <a:extLst>
              <a:ext uri="{FF2B5EF4-FFF2-40B4-BE49-F238E27FC236}">
                <a16:creationId xmlns:a16="http://schemas.microsoft.com/office/drawing/2014/main" id="{DA61D53E-B62C-4F9C-90BF-B7E43E674C59}"/>
              </a:ext>
            </a:extLst>
          </p:cNvPr>
          <p:cNvCxnSpPr>
            <a:cxnSpLocks/>
            <a:stCxn id="15" idx="1"/>
          </p:cNvCxnSpPr>
          <p:nvPr/>
        </p:nvCxnSpPr>
        <p:spPr>
          <a:xfrm flipH="1" flipV="1">
            <a:off x="1993694" y="6128308"/>
            <a:ext cx="542280" cy="59649"/>
          </a:xfrm>
          <a:prstGeom prst="straightConnector1">
            <a:avLst/>
          </a:prstGeom>
          <a:ln>
            <a:solidFill>
              <a:srgbClr val="00B050"/>
            </a:solidFill>
            <a:tailEnd type="triangle"/>
          </a:ln>
        </p:spPr>
        <p:style>
          <a:lnRef idx="3">
            <a:schemeClr val="accent1"/>
          </a:lnRef>
          <a:fillRef idx="0">
            <a:schemeClr val="accent1"/>
          </a:fillRef>
          <a:effectRef idx="2">
            <a:schemeClr val="accent1"/>
          </a:effectRef>
          <a:fontRef idx="minor">
            <a:schemeClr val="tx1"/>
          </a:fontRef>
        </p:style>
      </p:cxnSp>
      <p:cxnSp>
        <p:nvCxnSpPr>
          <p:cNvPr id="23" name="Straight Arrow Connector 22">
            <a:extLst>
              <a:ext uri="{FF2B5EF4-FFF2-40B4-BE49-F238E27FC236}">
                <a16:creationId xmlns:a16="http://schemas.microsoft.com/office/drawing/2014/main" id="{303238B2-8240-ABB5-DA2C-89C4EA11CC08}"/>
              </a:ext>
            </a:extLst>
          </p:cNvPr>
          <p:cNvCxnSpPr>
            <a:cxnSpLocks/>
            <a:stCxn id="15" idx="3"/>
          </p:cNvCxnSpPr>
          <p:nvPr/>
        </p:nvCxnSpPr>
        <p:spPr>
          <a:xfrm flipV="1">
            <a:off x="3259125" y="6128308"/>
            <a:ext cx="595969" cy="59649"/>
          </a:xfrm>
          <a:prstGeom prst="straightConnector1">
            <a:avLst/>
          </a:prstGeom>
          <a:ln>
            <a:solidFill>
              <a:srgbClr val="00B050"/>
            </a:solidFill>
            <a:tailEnd type="triangle"/>
          </a:ln>
        </p:spPr>
        <p:style>
          <a:lnRef idx="3">
            <a:schemeClr val="accent1"/>
          </a:lnRef>
          <a:fillRef idx="0">
            <a:schemeClr val="accent1"/>
          </a:fillRef>
          <a:effectRef idx="2">
            <a:schemeClr val="accent1"/>
          </a:effectRef>
          <a:fontRef idx="minor">
            <a:schemeClr val="tx1"/>
          </a:fontRef>
        </p:style>
      </p:cxnSp>
      <p:pic>
        <p:nvPicPr>
          <p:cNvPr id="34" name="Picture 33">
            <a:extLst>
              <a:ext uri="{FF2B5EF4-FFF2-40B4-BE49-F238E27FC236}">
                <a16:creationId xmlns:a16="http://schemas.microsoft.com/office/drawing/2014/main" id="{A4F93386-FFA2-90CB-0381-F56BA051A5C8}"/>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32000" contrast="10000"/>
                    </a14:imgEffect>
                  </a14:imgLayer>
                </a14:imgProps>
              </a:ext>
              <a:ext uri="{28A0092B-C50C-407E-A947-70E740481C1C}">
                <a14:useLocalDpi xmlns:a14="http://schemas.microsoft.com/office/drawing/2010/main" val="0"/>
              </a:ext>
            </a:extLst>
          </a:blip>
          <a:srcRect l="43559" t="3195" r="3888" b="3195"/>
          <a:stretch/>
        </p:blipFill>
        <p:spPr>
          <a:xfrm>
            <a:off x="8671882" y="4008489"/>
            <a:ext cx="3078514" cy="2501278"/>
          </a:xfrm>
          <a:prstGeom prst="rect">
            <a:avLst/>
          </a:prstGeom>
        </p:spPr>
      </p:pic>
      <p:sp>
        <p:nvSpPr>
          <p:cNvPr id="8" name="CasellaDiTesto 7">
            <a:extLst>
              <a:ext uri="{FF2B5EF4-FFF2-40B4-BE49-F238E27FC236}">
                <a16:creationId xmlns:a16="http://schemas.microsoft.com/office/drawing/2014/main" id="{9CED3086-29D6-6F08-8BF8-D103FA5D5DB7}"/>
              </a:ext>
            </a:extLst>
          </p:cNvPr>
          <p:cNvSpPr txBox="1"/>
          <p:nvPr/>
        </p:nvSpPr>
        <p:spPr>
          <a:xfrm>
            <a:off x="7158710" y="860966"/>
            <a:ext cx="2164476" cy="646331"/>
          </a:xfrm>
          <a:prstGeom prst="rect">
            <a:avLst/>
          </a:prstGeom>
          <a:solidFill>
            <a:srgbClr val="FFFF00"/>
          </a:solid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First prototype of the ceramic capillary</a:t>
            </a: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CasellaDiTesto 8">
            <a:extLst>
              <a:ext uri="{FF2B5EF4-FFF2-40B4-BE49-F238E27FC236}">
                <a16:creationId xmlns:a16="http://schemas.microsoft.com/office/drawing/2014/main" id="{504BB2C6-42B8-AA61-C3D2-2B686A62D004}"/>
              </a:ext>
            </a:extLst>
          </p:cNvPr>
          <p:cNvSpPr txBox="1"/>
          <p:nvPr/>
        </p:nvSpPr>
        <p:spPr>
          <a:xfrm>
            <a:off x="2264834" y="3787823"/>
            <a:ext cx="1082238" cy="369332"/>
          </a:xfrm>
          <a:prstGeom prst="rect">
            <a:avLst/>
          </a:prstGeom>
          <a:solidFill>
            <a:srgbClr val="FFFF00"/>
          </a:solid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Capillary</a:t>
            </a: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CasellaDiTesto 28">
            <a:extLst>
              <a:ext uri="{FF2B5EF4-FFF2-40B4-BE49-F238E27FC236}">
                <a16:creationId xmlns:a16="http://schemas.microsoft.com/office/drawing/2014/main" id="{1B63295E-CBE2-9595-DC32-446C0E56B8A1}"/>
              </a:ext>
            </a:extLst>
          </p:cNvPr>
          <p:cNvSpPr txBox="1"/>
          <p:nvPr/>
        </p:nvSpPr>
        <p:spPr>
          <a:xfrm>
            <a:off x="5072506" y="3781397"/>
            <a:ext cx="1168809" cy="369332"/>
          </a:xfrm>
          <a:prstGeom prst="rect">
            <a:avLst/>
          </a:prstGeom>
          <a:solidFill>
            <a:srgbClr val="FFFF00"/>
          </a:solid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Electrodes</a:t>
            </a: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CasellaDiTesto 31">
            <a:extLst>
              <a:ext uri="{FF2B5EF4-FFF2-40B4-BE49-F238E27FC236}">
                <a16:creationId xmlns:a16="http://schemas.microsoft.com/office/drawing/2014/main" id="{44DC335B-CCE3-2B80-D455-49259ED32741}"/>
              </a:ext>
            </a:extLst>
          </p:cNvPr>
          <p:cNvSpPr txBox="1"/>
          <p:nvPr/>
        </p:nvSpPr>
        <p:spPr>
          <a:xfrm>
            <a:off x="8046663" y="3700828"/>
            <a:ext cx="2164476" cy="646331"/>
          </a:xfrm>
          <a:prstGeom prst="rect">
            <a:avLst/>
          </a:prstGeom>
          <a:solidFill>
            <a:srgbClr val="FFFF00"/>
          </a:solid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Tests on 3cm long-2mm diameter  </a:t>
            </a: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Rectangle 4">
            <a:extLst>
              <a:ext uri="{FF2B5EF4-FFF2-40B4-BE49-F238E27FC236}">
                <a16:creationId xmlns:a16="http://schemas.microsoft.com/office/drawing/2014/main" id="{13DB3DF3-3398-2F4F-7EE6-732A01095CE6}"/>
              </a:ext>
            </a:extLst>
          </p:cNvPr>
          <p:cNvSpPr/>
          <p:nvPr/>
        </p:nvSpPr>
        <p:spPr>
          <a:xfrm>
            <a:off x="0" y="0"/>
            <a:ext cx="12192000" cy="438664"/>
          </a:xfrm>
          <a:prstGeom prst="rect">
            <a:avLst/>
          </a:prstGeom>
          <a:solidFill>
            <a:schemeClr val="bg1">
              <a:lumMod val="50000"/>
              <a:alpha val="42000"/>
            </a:schemeClr>
          </a:solidFill>
          <a:ln w="19050">
            <a:noFill/>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it-IT" sz="2000" b="0" i="1" u="none" strike="noStrike" kern="1200" cap="none" spc="0" normalizeH="0" baseline="0" noProof="0" dirty="0">
              <a:ln>
                <a:noFill/>
              </a:ln>
              <a:solidFill>
                <a:srgbClr val="002060"/>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sp>
        <p:nvSpPr>
          <p:cNvPr id="28" name="CasellaDiTesto 27">
            <a:extLst>
              <a:ext uri="{FF2B5EF4-FFF2-40B4-BE49-F238E27FC236}">
                <a16:creationId xmlns:a16="http://schemas.microsoft.com/office/drawing/2014/main" id="{414294DA-3938-894A-0240-EA8A4B9832A3}"/>
              </a:ext>
            </a:extLst>
          </p:cNvPr>
          <p:cNvSpPr txBox="1"/>
          <p:nvPr/>
        </p:nvSpPr>
        <p:spPr>
          <a:xfrm>
            <a:off x="269925" y="658296"/>
            <a:ext cx="4869105" cy="707886"/>
          </a:xfrm>
          <a:prstGeom prst="rect">
            <a:avLst/>
          </a:prstGeom>
          <a:solidFill>
            <a:srgbClr val="FFFF00"/>
          </a:solidFill>
          <a:ln>
            <a:solidFill>
              <a:schemeClr val="tx1"/>
            </a:solidFill>
          </a:ln>
        </p:spPr>
        <p:txBody>
          <a:bodyPr wrap="square">
            <a:spAutoFit/>
          </a:bodyPr>
          <a:lstStyle/>
          <a:p>
            <a:pPr lvl="1"/>
            <a:r>
              <a:rPr lang="it-IT" sz="2000" kern="100" dirty="0">
                <a:solidFill>
                  <a:srgbClr val="071320"/>
                </a:solidFill>
                <a:latin typeface="Arial" panose="020B0604020202020204" pitchFamily="34" charset="0"/>
                <a:ea typeface="Aptos" panose="020B0004020202020204" pitchFamily="34" charset="0"/>
                <a:cs typeface="Arial" panose="020B0604020202020204" pitchFamily="34" charset="0"/>
              </a:rPr>
              <a:t>Second goal:  </a:t>
            </a:r>
            <a:r>
              <a:rPr lang="it-IT" sz="2000" b="1" kern="100" dirty="0" err="1">
                <a:solidFill>
                  <a:srgbClr val="071320"/>
                </a:solidFill>
                <a:latin typeface="Arial" panose="020B0604020202020204" pitchFamily="34" charset="0"/>
                <a:ea typeface="Aptos" panose="020B0004020202020204" pitchFamily="34" charset="0"/>
                <a:cs typeface="Arial" panose="020B0604020202020204" pitchFamily="34" charset="0"/>
              </a:rPr>
              <a:t>Capillary</a:t>
            </a:r>
            <a:r>
              <a:rPr lang="it-IT" sz="2000" b="1" kern="100" dirty="0">
                <a:solidFill>
                  <a:srgbClr val="071320"/>
                </a:solidFill>
                <a:latin typeface="Arial" panose="020B0604020202020204" pitchFamily="34" charset="0"/>
                <a:ea typeface="Aptos" panose="020B0004020202020204" pitchFamily="34" charset="0"/>
                <a:cs typeface="Arial" panose="020B0604020202020204" pitchFamily="34" charset="0"/>
              </a:rPr>
              <a:t> </a:t>
            </a:r>
            <a:r>
              <a:rPr lang="it-IT" sz="2000" b="1" kern="100" dirty="0" err="1">
                <a:solidFill>
                  <a:srgbClr val="071320"/>
                </a:solidFill>
                <a:latin typeface="Arial" panose="020B0604020202020204" pitchFamily="34" charset="0"/>
                <a:ea typeface="Aptos" panose="020B0004020202020204" pitchFamily="34" charset="0"/>
                <a:cs typeface="Arial" panose="020B0604020202020204" pitchFamily="34" charset="0"/>
              </a:rPr>
              <a:t>structure</a:t>
            </a:r>
            <a:r>
              <a:rPr lang="it-IT" sz="2000" b="1" kern="100" dirty="0">
                <a:solidFill>
                  <a:srgbClr val="071320"/>
                </a:solidFill>
                <a:latin typeface="Arial" panose="020B0604020202020204" pitchFamily="34" charset="0"/>
                <a:ea typeface="Aptos" panose="020B0004020202020204" pitchFamily="34" charset="0"/>
                <a:cs typeface="Arial" panose="020B0604020202020204" pitchFamily="34" charset="0"/>
              </a:rPr>
              <a:t> design</a:t>
            </a:r>
          </a:p>
        </p:txBody>
      </p:sp>
      <p:sp>
        <p:nvSpPr>
          <p:cNvPr id="3" name="Rectangle 1">
            <a:extLst>
              <a:ext uri="{FF2B5EF4-FFF2-40B4-BE49-F238E27FC236}">
                <a16:creationId xmlns:a16="http://schemas.microsoft.com/office/drawing/2014/main" id="{3F7C22A6-DC54-D4BA-BB1C-64B765DA5825}"/>
              </a:ext>
            </a:extLst>
          </p:cNvPr>
          <p:cNvSpPr/>
          <p:nvPr/>
        </p:nvSpPr>
        <p:spPr>
          <a:xfrm>
            <a:off x="6256962" y="29296"/>
            <a:ext cx="5955359" cy="369332"/>
          </a:xfrm>
          <a:prstGeom prst="rect">
            <a:avLst/>
          </a:prstGeom>
        </p:spPr>
        <p:txBody>
          <a:bodyPr wrap="square">
            <a:spAutoFit/>
          </a:bodyPr>
          <a:lstStyle/>
          <a:p>
            <a:pPr>
              <a:defRPr/>
            </a:pPr>
            <a:r>
              <a:rPr lang="it-IT" b="1" i="1" kern="0" dirty="0">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Active </a:t>
            </a:r>
            <a:r>
              <a:rPr lang="it-IT" b="1" i="1" kern="0" dirty="0" err="1">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pLAsma</a:t>
            </a:r>
            <a:r>
              <a:rPr lang="it-IT" b="1" i="1" kern="0" dirty="0">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 for </a:t>
            </a:r>
            <a:r>
              <a:rPr lang="it-IT" b="1" i="1" kern="0" dirty="0" err="1">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beNding</a:t>
            </a:r>
            <a:r>
              <a:rPr lang="it-IT" b="1" i="1" kern="0" dirty="0">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 (ALAN)_</a:t>
            </a:r>
            <a:r>
              <a:rPr lang="it-IT" b="1" kern="0" dirty="0" err="1">
                <a:solidFill>
                  <a:prstClr val="black"/>
                </a:solidFill>
                <a:latin typeface="Arial" panose="020B0604020202020204" pitchFamily="34" charset="0"/>
                <a:ea typeface="Microsoft JhengHei UI Light" panose="020B0304030504040204" pitchFamily="34" charset="-120"/>
                <a:cs typeface="Arial" panose="020B0604020202020204" pitchFamily="34" charset="0"/>
              </a:rPr>
              <a:t>Research</a:t>
            </a:r>
            <a:r>
              <a:rPr lang="it-IT" b="1" kern="0" dirty="0">
                <a:solidFill>
                  <a:prstClr val="black"/>
                </a:solidFill>
                <a:latin typeface="Arial" panose="020B0604020202020204" pitchFamily="34" charset="0"/>
                <a:ea typeface="Microsoft JhengHei UI Light" panose="020B0304030504040204" pitchFamily="34" charset="-120"/>
                <a:cs typeface="Arial" panose="020B0604020202020204" pitchFamily="34" charset="0"/>
              </a:rPr>
              <a:t> activity</a:t>
            </a:r>
            <a:endParaRPr lang="it-IT" b="1" dirty="0">
              <a:solidFill>
                <a:prstClr val="black"/>
              </a:solidFill>
              <a:latin typeface="Arial" panose="020B0604020202020204" pitchFamily="34" charset="0"/>
              <a:ea typeface="Microsoft JhengHei UI Light" panose="020B0304030504040204" pitchFamily="34" charset="-120"/>
              <a:cs typeface="Arial" panose="020B0604020202020204" pitchFamily="34" charset="0"/>
            </a:endParaRPr>
          </a:p>
        </p:txBody>
      </p:sp>
      <p:sp>
        <p:nvSpPr>
          <p:cNvPr id="4" name="Rectangle 1">
            <a:extLst>
              <a:ext uri="{FF2B5EF4-FFF2-40B4-BE49-F238E27FC236}">
                <a16:creationId xmlns:a16="http://schemas.microsoft.com/office/drawing/2014/main" id="{EDC6D663-3DDC-BBDD-5AB8-B27560BC7D56}"/>
              </a:ext>
            </a:extLst>
          </p:cNvPr>
          <p:cNvSpPr/>
          <p:nvPr/>
        </p:nvSpPr>
        <p:spPr>
          <a:xfrm>
            <a:off x="8326124" y="6550223"/>
            <a:ext cx="3810146" cy="307777"/>
          </a:xfrm>
          <a:prstGeom prst="rect">
            <a:avLst/>
          </a:prstGeom>
        </p:spPr>
        <p:txBody>
          <a:bodyPr wrap="none">
            <a:spAutoFit/>
          </a:bodyPr>
          <a:lstStyle/>
          <a:p>
            <a:pPr algn="r"/>
            <a:r>
              <a:rPr lang="it-IT" sz="1200" dirty="0">
                <a:latin typeface="Arial" panose="020B0604020202020204" pitchFamily="34" charset="0"/>
                <a:ea typeface="Microsoft JhengHei UI Light" panose="020B0304030504040204" pitchFamily="34" charset="-120"/>
                <a:cs typeface="Arial" panose="020B0604020202020204" pitchFamily="34" charset="0"/>
              </a:rPr>
              <a:t>Angelo.Biagioni@lnf.infn.it | 19 June 2025 | </a:t>
            </a:r>
            <a:r>
              <a:rPr lang="it-IT" sz="1400" dirty="0">
                <a:latin typeface="Arial" panose="020B0604020202020204" pitchFamily="34" charset="0"/>
                <a:ea typeface="Microsoft JhengHei UI Light" panose="020B0304030504040204" pitchFamily="34" charset="-120"/>
                <a:cs typeface="Arial" panose="020B0604020202020204" pitchFamily="34" charset="0"/>
              </a:rPr>
              <a:t>Page 11</a:t>
            </a:r>
          </a:p>
        </p:txBody>
      </p:sp>
      <p:pic>
        <p:nvPicPr>
          <p:cNvPr id="6" name="Picture 35">
            <a:extLst>
              <a:ext uri="{FF2B5EF4-FFF2-40B4-BE49-F238E27FC236}">
                <a16:creationId xmlns:a16="http://schemas.microsoft.com/office/drawing/2014/main" id="{0FDF643D-8542-4FDB-08A0-73D5D61D208D}"/>
              </a:ext>
            </a:extLst>
          </p:cNvPr>
          <p:cNvPicPr>
            <a:picLocks noChangeAspect="1"/>
          </p:cNvPicPr>
          <p:nvPr/>
        </p:nvPicPr>
        <p:blipFill rotWithShape="1">
          <a:blip r:embed="rId8">
            <a:extLst>
              <a:ext uri="{28A0092B-C50C-407E-A947-70E740481C1C}">
                <a14:useLocalDpi xmlns:a14="http://schemas.microsoft.com/office/drawing/2010/main" val="0"/>
              </a:ext>
            </a:extLst>
          </a:blip>
          <a:srcRect t="10026" b="12680"/>
          <a:stretch/>
        </p:blipFill>
        <p:spPr>
          <a:xfrm>
            <a:off x="5344094" y="2015982"/>
            <a:ext cx="3154893" cy="955762"/>
          </a:xfrm>
          <a:prstGeom prst="rect">
            <a:avLst/>
          </a:prstGeom>
        </p:spPr>
      </p:pic>
    </p:spTree>
    <p:extLst>
      <p:ext uri="{BB962C8B-B14F-4D97-AF65-F5344CB8AC3E}">
        <p14:creationId xmlns:p14="http://schemas.microsoft.com/office/powerpoint/2010/main" val="32427524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18135B-F616-E0DF-CDD1-AA7D102263BB}"/>
            </a:ext>
          </a:extLst>
        </p:cNvPr>
        <p:cNvGrpSpPr/>
        <p:nvPr/>
      </p:nvGrpSpPr>
      <p:grpSpPr>
        <a:xfrm>
          <a:off x="0" y="0"/>
          <a:ext cx="0" cy="0"/>
          <a:chOff x="0" y="0"/>
          <a:chExt cx="0" cy="0"/>
        </a:xfrm>
      </p:grpSpPr>
      <p:sp>
        <p:nvSpPr>
          <p:cNvPr id="24" name="Rectangle 4">
            <a:extLst>
              <a:ext uri="{FF2B5EF4-FFF2-40B4-BE49-F238E27FC236}">
                <a16:creationId xmlns:a16="http://schemas.microsoft.com/office/drawing/2014/main" id="{5BD51444-4137-509E-4329-3F59A27F0724}"/>
              </a:ext>
            </a:extLst>
          </p:cNvPr>
          <p:cNvSpPr/>
          <p:nvPr/>
        </p:nvSpPr>
        <p:spPr>
          <a:xfrm>
            <a:off x="0" y="0"/>
            <a:ext cx="12192000" cy="438664"/>
          </a:xfrm>
          <a:prstGeom prst="rect">
            <a:avLst/>
          </a:prstGeom>
          <a:solidFill>
            <a:schemeClr val="bg1">
              <a:lumMod val="50000"/>
              <a:alpha val="42000"/>
            </a:schemeClr>
          </a:solidFill>
          <a:ln w="19050">
            <a:noFill/>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it-IT" sz="2000" b="0" i="1" u="none" strike="noStrike" kern="1200" cap="none" spc="0" normalizeH="0" baseline="0" noProof="0" dirty="0">
              <a:ln>
                <a:noFill/>
              </a:ln>
              <a:solidFill>
                <a:srgbClr val="002060"/>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sp>
        <p:nvSpPr>
          <p:cNvPr id="2" name="Rectangle 1">
            <a:extLst>
              <a:ext uri="{FF2B5EF4-FFF2-40B4-BE49-F238E27FC236}">
                <a16:creationId xmlns:a16="http://schemas.microsoft.com/office/drawing/2014/main" id="{D43F0604-F62C-1BC5-8AA1-0C12FE2E3AD1}"/>
              </a:ext>
            </a:extLst>
          </p:cNvPr>
          <p:cNvSpPr/>
          <p:nvPr/>
        </p:nvSpPr>
        <p:spPr>
          <a:xfrm>
            <a:off x="6012612" y="29296"/>
            <a:ext cx="6199710" cy="369332"/>
          </a:xfrm>
          <a:prstGeom prst="rect">
            <a:avLst/>
          </a:prstGeom>
        </p:spPr>
        <p:txBody>
          <a:bodyPr wrap="square">
            <a:spAutoFit/>
          </a:bodyPr>
          <a:lstStyle/>
          <a:p>
            <a:pPr>
              <a:defRPr/>
            </a:pPr>
            <a:r>
              <a:rPr lang="it-IT" b="1" i="1" kern="0" dirty="0">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Active </a:t>
            </a:r>
            <a:r>
              <a:rPr lang="it-IT" b="1" i="1" kern="0" dirty="0" err="1">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pLAsma</a:t>
            </a:r>
            <a:r>
              <a:rPr lang="it-IT" b="1" i="1" kern="0" dirty="0">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 for </a:t>
            </a:r>
            <a:r>
              <a:rPr lang="it-IT" b="1" i="1" kern="0" dirty="0" err="1">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beNding</a:t>
            </a:r>
            <a:r>
              <a:rPr lang="it-IT" b="1" i="1" kern="0" dirty="0">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 (ALAN)_</a:t>
            </a:r>
            <a:r>
              <a:rPr lang="it-IT" b="1" kern="0" dirty="0">
                <a:solidFill>
                  <a:prstClr val="black"/>
                </a:solidFill>
                <a:latin typeface="Arial" panose="020B0604020202020204" pitchFamily="34" charset="0"/>
                <a:ea typeface="Microsoft JhengHei UI Light" panose="020B0304030504040204" pitchFamily="34" charset="-120"/>
                <a:cs typeface="Arial" panose="020B0604020202020204" pitchFamily="34" charset="0"/>
              </a:rPr>
              <a:t>Project </a:t>
            </a:r>
            <a:r>
              <a:rPr lang="it-IT" b="1" kern="0" dirty="0" err="1">
                <a:solidFill>
                  <a:prstClr val="black"/>
                </a:solidFill>
                <a:latin typeface="Arial" panose="020B0604020202020204" pitchFamily="34" charset="0"/>
                <a:ea typeface="Microsoft JhengHei UI Light" panose="020B0304030504040204" pitchFamily="34" charset="-120"/>
                <a:cs typeface="Arial" panose="020B0604020202020204" pitchFamily="34" charset="0"/>
              </a:rPr>
              <a:t>organization</a:t>
            </a:r>
            <a:endParaRPr lang="it-IT" b="1" dirty="0">
              <a:solidFill>
                <a:prstClr val="black"/>
              </a:solidFill>
              <a:latin typeface="Arial" panose="020B0604020202020204" pitchFamily="34" charset="0"/>
              <a:ea typeface="Microsoft JhengHei UI Light" panose="020B0304030504040204" pitchFamily="34" charset="-120"/>
              <a:cs typeface="Arial" panose="020B0604020202020204" pitchFamily="34" charset="0"/>
            </a:endParaRPr>
          </a:p>
        </p:txBody>
      </p:sp>
      <p:sp>
        <p:nvSpPr>
          <p:cNvPr id="3" name="Rectangle 1">
            <a:extLst>
              <a:ext uri="{FF2B5EF4-FFF2-40B4-BE49-F238E27FC236}">
                <a16:creationId xmlns:a16="http://schemas.microsoft.com/office/drawing/2014/main" id="{3138539E-47CA-2147-2545-A35123783E19}"/>
              </a:ext>
            </a:extLst>
          </p:cNvPr>
          <p:cNvSpPr/>
          <p:nvPr/>
        </p:nvSpPr>
        <p:spPr>
          <a:xfrm>
            <a:off x="8312787" y="6550223"/>
            <a:ext cx="3823483" cy="307777"/>
          </a:xfrm>
          <a:prstGeom prst="rect">
            <a:avLst/>
          </a:prstGeom>
        </p:spPr>
        <p:txBody>
          <a:bodyPr wrap="none">
            <a:spAutoFit/>
          </a:bodyPr>
          <a:lstStyle/>
          <a:p>
            <a:pPr algn="r"/>
            <a:r>
              <a:rPr lang="it-IT" sz="1200" dirty="0">
                <a:latin typeface="Arial" panose="020B0604020202020204" pitchFamily="34" charset="0"/>
                <a:ea typeface="Microsoft JhengHei UI Light" panose="020B0304030504040204" pitchFamily="34" charset="-120"/>
                <a:cs typeface="Arial" panose="020B0604020202020204" pitchFamily="34" charset="0"/>
              </a:rPr>
              <a:t>Angelo.Biagioni@lnf.infn.it | 19 June 2025 | </a:t>
            </a:r>
            <a:r>
              <a:rPr lang="it-IT" sz="1400" dirty="0">
                <a:latin typeface="Arial" panose="020B0604020202020204" pitchFamily="34" charset="0"/>
                <a:ea typeface="Microsoft JhengHei UI Light" panose="020B0304030504040204" pitchFamily="34" charset="-120"/>
                <a:cs typeface="Arial" panose="020B0604020202020204" pitchFamily="34" charset="0"/>
              </a:rPr>
              <a:t>Page 12</a:t>
            </a:r>
          </a:p>
        </p:txBody>
      </p:sp>
      <p:pic>
        <p:nvPicPr>
          <p:cNvPr id="5" name="Immagine 4" descr="Immagine che contiene testo, Carattere, linea, Diagramma">
            <a:extLst>
              <a:ext uri="{FF2B5EF4-FFF2-40B4-BE49-F238E27FC236}">
                <a16:creationId xmlns:a16="http://schemas.microsoft.com/office/drawing/2014/main" id="{0FB10130-3875-0B3F-385E-9F0B7C029839}"/>
              </a:ext>
            </a:extLst>
          </p:cNvPr>
          <p:cNvPicPr>
            <a:picLocks noChangeAspect="1"/>
          </p:cNvPicPr>
          <p:nvPr/>
        </p:nvPicPr>
        <p:blipFill>
          <a:blip r:embed="rId2" cstate="print">
            <a:extLst>
              <a:ext uri="{28A0092B-C50C-407E-A947-70E740481C1C}">
                <a14:useLocalDpi xmlns:a14="http://schemas.microsoft.com/office/drawing/2010/main" val="0"/>
              </a:ext>
            </a:extLst>
          </a:blip>
          <a:srcRect t="1144"/>
          <a:stretch>
            <a:fillRect/>
          </a:stretch>
        </p:blipFill>
        <p:spPr>
          <a:xfrm>
            <a:off x="75232" y="914632"/>
            <a:ext cx="11986991" cy="3792354"/>
          </a:xfrm>
          <a:prstGeom prst="rect">
            <a:avLst/>
          </a:prstGeom>
        </p:spPr>
      </p:pic>
      <p:sp>
        <p:nvSpPr>
          <p:cNvPr id="7" name="CasellaDiTesto 6">
            <a:extLst>
              <a:ext uri="{FF2B5EF4-FFF2-40B4-BE49-F238E27FC236}">
                <a16:creationId xmlns:a16="http://schemas.microsoft.com/office/drawing/2014/main" id="{851ECFCB-D75E-B31D-231D-494E4ABC5727}"/>
              </a:ext>
            </a:extLst>
          </p:cNvPr>
          <p:cNvSpPr txBox="1"/>
          <p:nvPr/>
        </p:nvSpPr>
        <p:spPr>
          <a:xfrm>
            <a:off x="129777" y="545300"/>
            <a:ext cx="3903208" cy="369332"/>
          </a:xfrm>
          <a:prstGeom prst="rect">
            <a:avLst/>
          </a:prstGeom>
          <a:noFill/>
        </p:spPr>
        <p:txBody>
          <a:bodyPr wrap="square">
            <a:spAutoFit/>
          </a:bodyPr>
          <a:lstStyle/>
          <a:p>
            <a:r>
              <a:rPr lang="en-GB" sz="1800" b="1" dirty="0">
                <a:solidFill>
                  <a:srgbClr val="071320"/>
                </a:solidFill>
                <a:effectLst/>
                <a:latin typeface="Times New Roman" panose="02020603050405020304" pitchFamily="18" charset="0"/>
                <a:ea typeface="Aptos" panose="020B0004020202020204" pitchFamily="34" charset="0"/>
              </a:rPr>
              <a:t>Tab.6</a:t>
            </a:r>
            <a:r>
              <a:rPr lang="en-GB" sz="1800" dirty="0">
                <a:solidFill>
                  <a:srgbClr val="071320"/>
                </a:solidFill>
                <a:effectLst/>
                <a:latin typeface="Times New Roman" panose="02020603050405020304" pitchFamily="18" charset="0"/>
                <a:ea typeface="Aptos" panose="020B0004020202020204" pitchFamily="34" charset="0"/>
              </a:rPr>
              <a:t> Gantt chart of the ALAN project</a:t>
            </a:r>
            <a:endParaRPr lang="it-IT" dirty="0"/>
          </a:p>
        </p:txBody>
      </p:sp>
    </p:spTree>
    <p:extLst>
      <p:ext uri="{BB962C8B-B14F-4D97-AF65-F5344CB8AC3E}">
        <p14:creationId xmlns:p14="http://schemas.microsoft.com/office/powerpoint/2010/main" val="26505645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E36FA2-C856-EC37-9082-D0BE978A6F8F}"/>
            </a:ext>
          </a:extLst>
        </p:cNvPr>
        <p:cNvGrpSpPr/>
        <p:nvPr/>
      </p:nvGrpSpPr>
      <p:grpSpPr>
        <a:xfrm>
          <a:off x="0" y="0"/>
          <a:ext cx="0" cy="0"/>
          <a:chOff x="0" y="0"/>
          <a:chExt cx="0" cy="0"/>
        </a:xfrm>
      </p:grpSpPr>
      <p:sp>
        <p:nvSpPr>
          <p:cNvPr id="24" name="Rectangle 4">
            <a:extLst>
              <a:ext uri="{FF2B5EF4-FFF2-40B4-BE49-F238E27FC236}">
                <a16:creationId xmlns:a16="http://schemas.microsoft.com/office/drawing/2014/main" id="{DA11A719-08CC-A791-0C56-06B0B6B5189A}"/>
              </a:ext>
            </a:extLst>
          </p:cNvPr>
          <p:cNvSpPr/>
          <p:nvPr/>
        </p:nvSpPr>
        <p:spPr>
          <a:xfrm>
            <a:off x="0" y="0"/>
            <a:ext cx="12192000" cy="438664"/>
          </a:xfrm>
          <a:prstGeom prst="rect">
            <a:avLst/>
          </a:prstGeom>
          <a:solidFill>
            <a:schemeClr val="bg1">
              <a:lumMod val="50000"/>
              <a:alpha val="42000"/>
            </a:schemeClr>
          </a:solidFill>
          <a:ln w="19050">
            <a:noFill/>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it-IT" sz="2000" b="0" i="1" u="none" strike="noStrike" kern="1200" cap="none" spc="0" normalizeH="0" baseline="0" noProof="0" dirty="0">
              <a:ln>
                <a:noFill/>
              </a:ln>
              <a:solidFill>
                <a:srgbClr val="002060"/>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sp>
        <p:nvSpPr>
          <p:cNvPr id="2" name="Rectangle 1">
            <a:extLst>
              <a:ext uri="{FF2B5EF4-FFF2-40B4-BE49-F238E27FC236}">
                <a16:creationId xmlns:a16="http://schemas.microsoft.com/office/drawing/2014/main" id="{A6A0A8AC-26C1-934B-6E22-DB6323B436C0}"/>
              </a:ext>
            </a:extLst>
          </p:cNvPr>
          <p:cNvSpPr/>
          <p:nvPr/>
        </p:nvSpPr>
        <p:spPr>
          <a:xfrm>
            <a:off x="6012612" y="29296"/>
            <a:ext cx="6199710" cy="369332"/>
          </a:xfrm>
          <a:prstGeom prst="rect">
            <a:avLst/>
          </a:prstGeom>
        </p:spPr>
        <p:txBody>
          <a:bodyPr wrap="square">
            <a:spAutoFit/>
          </a:bodyPr>
          <a:lstStyle/>
          <a:p>
            <a:pPr>
              <a:defRPr/>
            </a:pPr>
            <a:r>
              <a:rPr lang="it-IT" b="1" i="1" kern="0" dirty="0">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Active </a:t>
            </a:r>
            <a:r>
              <a:rPr lang="it-IT" b="1" i="1" kern="0" dirty="0" err="1">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pLAsma</a:t>
            </a:r>
            <a:r>
              <a:rPr lang="it-IT" b="1" i="1" kern="0" dirty="0">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 for </a:t>
            </a:r>
            <a:r>
              <a:rPr lang="it-IT" b="1" i="1" kern="0" dirty="0" err="1">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beNding</a:t>
            </a:r>
            <a:r>
              <a:rPr lang="it-IT" b="1" i="1" kern="0" dirty="0">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 (ALAN)_</a:t>
            </a:r>
            <a:r>
              <a:rPr lang="it-IT" b="1" kern="0" dirty="0">
                <a:solidFill>
                  <a:prstClr val="black"/>
                </a:solidFill>
                <a:latin typeface="Arial" panose="020B0604020202020204" pitchFamily="34" charset="0"/>
                <a:ea typeface="Microsoft JhengHei UI Light" panose="020B0304030504040204" pitchFamily="34" charset="-120"/>
                <a:cs typeface="Arial" panose="020B0604020202020204" pitchFamily="34" charset="0"/>
              </a:rPr>
              <a:t>Project </a:t>
            </a:r>
            <a:r>
              <a:rPr lang="it-IT" b="1" kern="0" dirty="0" err="1">
                <a:solidFill>
                  <a:prstClr val="black"/>
                </a:solidFill>
                <a:latin typeface="Arial" panose="020B0604020202020204" pitchFamily="34" charset="0"/>
                <a:ea typeface="Microsoft JhengHei UI Light" panose="020B0304030504040204" pitchFamily="34" charset="-120"/>
                <a:cs typeface="Arial" panose="020B0604020202020204" pitchFamily="34" charset="0"/>
              </a:rPr>
              <a:t>organization</a:t>
            </a:r>
            <a:endParaRPr lang="it-IT" b="1" dirty="0">
              <a:solidFill>
                <a:prstClr val="black"/>
              </a:solidFill>
              <a:latin typeface="Arial" panose="020B0604020202020204" pitchFamily="34" charset="0"/>
              <a:ea typeface="Microsoft JhengHei UI Light" panose="020B0304030504040204" pitchFamily="34" charset="-120"/>
              <a:cs typeface="Arial" panose="020B0604020202020204" pitchFamily="34" charset="0"/>
            </a:endParaRPr>
          </a:p>
        </p:txBody>
      </p:sp>
      <p:sp>
        <p:nvSpPr>
          <p:cNvPr id="3" name="Rectangle 1">
            <a:extLst>
              <a:ext uri="{FF2B5EF4-FFF2-40B4-BE49-F238E27FC236}">
                <a16:creationId xmlns:a16="http://schemas.microsoft.com/office/drawing/2014/main" id="{CAA2F674-F39C-EF4A-535F-804857CFA086}"/>
              </a:ext>
            </a:extLst>
          </p:cNvPr>
          <p:cNvSpPr/>
          <p:nvPr/>
        </p:nvSpPr>
        <p:spPr>
          <a:xfrm>
            <a:off x="8312787" y="6550223"/>
            <a:ext cx="3823483" cy="307777"/>
          </a:xfrm>
          <a:prstGeom prst="rect">
            <a:avLst/>
          </a:prstGeom>
        </p:spPr>
        <p:txBody>
          <a:bodyPr wrap="none">
            <a:spAutoFit/>
          </a:bodyPr>
          <a:lstStyle/>
          <a:p>
            <a:pPr algn="r"/>
            <a:r>
              <a:rPr lang="it-IT" sz="1200" dirty="0">
                <a:latin typeface="Arial" panose="020B0604020202020204" pitchFamily="34" charset="0"/>
                <a:ea typeface="Microsoft JhengHei UI Light" panose="020B0304030504040204" pitchFamily="34" charset="-120"/>
                <a:cs typeface="Arial" panose="020B0604020202020204" pitchFamily="34" charset="0"/>
              </a:rPr>
              <a:t>Angelo.Biagioni@lnf.infn.it | 19 June 2025 | </a:t>
            </a:r>
            <a:r>
              <a:rPr lang="it-IT" sz="1400" dirty="0">
                <a:latin typeface="Arial" panose="020B0604020202020204" pitchFamily="34" charset="0"/>
                <a:ea typeface="Microsoft JhengHei UI Light" panose="020B0304030504040204" pitchFamily="34" charset="-120"/>
                <a:cs typeface="Arial" panose="020B0604020202020204" pitchFamily="34" charset="0"/>
              </a:rPr>
              <a:t>Page 13</a:t>
            </a:r>
          </a:p>
        </p:txBody>
      </p:sp>
      <p:graphicFrame>
        <p:nvGraphicFramePr>
          <p:cNvPr id="6" name="Tabella 5">
            <a:extLst>
              <a:ext uri="{FF2B5EF4-FFF2-40B4-BE49-F238E27FC236}">
                <a16:creationId xmlns:a16="http://schemas.microsoft.com/office/drawing/2014/main" id="{438C30AA-8015-AD02-14AF-A35E3C709E99}"/>
              </a:ext>
            </a:extLst>
          </p:cNvPr>
          <p:cNvGraphicFramePr>
            <a:graphicFrameLocks noGrp="1"/>
          </p:cNvGraphicFramePr>
          <p:nvPr>
            <p:extLst>
              <p:ext uri="{D42A27DB-BD31-4B8C-83A1-F6EECF244321}">
                <p14:modId xmlns:p14="http://schemas.microsoft.com/office/powerpoint/2010/main" val="2599846114"/>
              </p:ext>
            </p:extLst>
          </p:nvPr>
        </p:nvGraphicFramePr>
        <p:xfrm>
          <a:off x="6096000" y="653213"/>
          <a:ext cx="5804063" cy="3726246"/>
        </p:xfrm>
        <a:graphic>
          <a:graphicData uri="http://schemas.openxmlformats.org/drawingml/2006/table">
            <a:tbl>
              <a:tblPr firstRow="1" firstCol="1" bandRow="1"/>
              <a:tblGrid>
                <a:gridCol w="760425">
                  <a:extLst>
                    <a:ext uri="{9D8B030D-6E8A-4147-A177-3AD203B41FA5}">
                      <a16:colId xmlns:a16="http://schemas.microsoft.com/office/drawing/2014/main" val="614128069"/>
                    </a:ext>
                  </a:extLst>
                </a:gridCol>
                <a:gridCol w="2069431">
                  <a:extLst>
                    <a:ext uri="{9D8B030D-6E8A-4147-A177-3AD203B41FA5}">
                      <a16:colId xmlns:a16="http://schemas.microsoft.com/office/drawing/2014/main" val="2502944594"/>
                    </a:ext>
                  </a:extLst>
                </a:gridCol>
                <a:gridCol w="2974207">
                  <a:extLst>
                    <a:ext uri="{9D8B030D-6E8A-4147-A177-3AD203B41FA5}">
                      <a16:colId xmlns:a16="http://schemas.microsoft.com/office/drawing/2014/main" val="3606704159"/>
                    </a:ext>
                  </a:extLst>
                </a:gridCol>
              </a:tblGrid>
              <a:tr h="0">
                <a:tc>
                  <a:txBody>
                    <a:bodyPr/>
                    <a:lstStyle/>
                    <a:p>
                      <a:pPr algn="just">
                        <a:lnSpc>
                          <a:spcPct val="115000"/>
                        </a:lnSpc>
                        <a:spcAft>
                          <a:spcPts val="800"/>
                        </a:spcAft>
                        <a:buNone/>
                      </a:pPr>
                      <a:r>
                        <a:rPr lang="en-GB" sz="1200" b="1" kern="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Work Package</a:t>
                      </a:r>
                      <a:endParaRPr lang="it-IT"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800"/>
                        </a:spcAft>
                        <a:buNone/>
                      </a:pPr>
                      <a:r>
                        <a:rPr lang="en-GB" sz="1200" b="1"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WP Leader</a:t>
                      </a:r>
                      <a:endParaRPr lang="it-IT"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800"/>
                        </a:spcAft>
                        <a:buNone/>
                      </a:pPr>
                      <a:r>
                        <a:rPr lang="en-GB" sz="1200" b="1"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WP activity</a:t>
                      </a:r>
                      <a:endParaRPr lang="it-IT"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02774955"/>
                  </a:ext>
                </a:extLst>
              </a:tr>
              <a:tr h="0">
                <a:tc>
                  <a:txBody>
                    <a:bodyPr/>
                    <a:lstStyle/>
                    <a:p>
                      <a:pPr algn="just">
                        <a:lnSpc>
                          <a:spcPct val="115000"/>
                        </a:lnSpc>
                        <a:spcAft>
                          <a:spcPts val="800"/>
                        </a:spcAft>
                        <a:buNone/>
                      </a:pPr>
                      <a:r>
                        <a:rPr lang="en-GB" sz="1200"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WP 1</a:t>
                      </a:r>
                      <a:endParaRPr lang="it-IT"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just">
                        <a:lnSpc>
                          <a:spcPct val="115000"/>
                        </a:lnSpc>
                        <a:spcAft>
                          <a:spcPts val="800"/>
                        </a:spcAft>
                        <a:buNone/>
                      </a:pPr>
                      <a:r>
                        <a:rPr lang="en-GB" sz="1200" kern="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Angelo Biagioni (LNF)</a:t>
                      </a:r>
                      <a:endParaRPr lang="it-IT"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just">
                        <a:lnSpc>
                          <a:spcPct val="115000"/>
                        </a:lnSpc>
                        <a:spcAft>
                          <a:spcPts val="800"/>
                        </a:spcAft>
                        <a:buNone/>
                      </a:pPr>
                      <a:r>
                        <a:rPr lang="en-GB" sz="1200" kern="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WP1 will lead the mechanical realization and characterization of the curved capillary and the HV sources for plasma formation. </a:t>
                      </a:r>
                      <a:endParaRPr lang="it-IT"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extLst>
                  <a:ext uri="{0D108BD9-81ED-4DB2-BD59-A6C34878D82A}">
                    <a16:rowId xmlns:a16="http://schemas.microsoft.com/office/drawing/2014/main" val="2580517087"/>
                  </a:ext>
                </a:extLst>
              </a:tr>
              <a:tr h="0">
                <a:tc>
                  <a:txBody>
                    <a:bodyPr/>
                    <a:lstStyle/>
                    <a:p>
                      <a:pPr algn="just">
                        <a:lnSpc>
                          <a:spcPct val="115000"/>
                        </a:lnSpc>
                        <a:spcAft>
                          <a:spcPts val="800"/>
                        </a:spcAft>
                        <a:buNone/>
                      </a:pPr>
                      <a:r>
                        <a:rPr lang="en-GB" sz="1200"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WP 2</a:t>
                      </a:r>
                      <a:endParaRPr lang="it-IT"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2D5"/>
                    </a:solidFill>
                  </a:tcPr>
                </a:tc>
                <a:tc>
                  <a:txBody>
                    <a:bodyPr/>
                    <a:lstStyle/>
                    <a:p>
                      <a:pPr algn="just">
                        <a:lnSpc>
                          <a:spcPct val="115000"/>
                        </a:lnSpc>
                        <a:spcAft>
                          <a:spcPts val="800"/>
                        </a:spcAft>
                        <a:buNone/>
                      </a:pPr>
                      <a:r>
                        <a:rPr lang="it-IT" sz="1200" kern="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Andrea R. Rossi (INFN-Milan)</a:t>
                      </a:r>
                      <a:endParaRPr lang="it-IT"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2D5"/>
                    </a:solidFill>
                  </a:tcPr>
                </a:tc>
                <a:tc>
                  <a:txBody>
                    <a:bodyPr/>
                    <a:lstStyle/>
                    <a:p>
                      <a:pPr algn="just">
                        <a:lnSpc>
                          <a:spcPct val="115000"/>
                        </a:lnSpc>
                        <a:spcAft>
                          <a:spcPts val="800"/>
                        </a:spcAft>
                        <a:buNone/>
                      </a:pPr>
                      <a:r>
                        <a:rPr lang="en-GB" sz="1200" kern="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The WP1 activity will be focussed on the study of the beam-plasma interaction, The WP1 will also pursue the definition of the SPARC_LAB accelerator working point.</a:t>
                      </a:r>
                      <a:endParaRPr lang="it-IT"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2D5"/>
                    </a:solidFill>
                  </a:tcPr>
                </a:tc>
                <a:extLst>
                  <a:ext uri="{0D108BD9-81ED-4DB2-BD59-A6C34878D82A}">
                    <a16:rowId xmlns:a16="http://schemas.microsoft.com/office/drawing/2014/main" val="1810581379"/>
                  </a:ext>
                </a:extLst>
              </a:tr>
              <a:tr h="0">
                <a:tc>
                  <a:txBody>
                    <a:bodyPr/>
                    <a:lstStyle/>
                    <a:p>
                      <a:pPr algn="just">
                        <a:lnSpc>
                          <a:spcPct val="115000"/>
                        </a:lnSpc>
                        <a:spcAft>
                          <a:spcPts val="800"/>
                        </a:spcAft>
                        <a:buNone/>
                      </a:pPr>
                      <a:r>
                        <a:rPr lang="en-GB" sz="1200"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WP 3</a:t>
                      </a:r>
                      <a:endParaRPr lang="it-IT"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just">
                        <a:lnSpc>
                          <a:spcPct val="115000"/>
                        </a:lnSpc>
                        <a:spcAft>
                          <a:spcPts val="800"/>
                        </a:spcAft>
                        <a:buNone/>
                      </a:pPr>
                      <a:r>
                        <a:rPr lang="en-GB" sz="1200"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Mario Galletti (LNF)</a:t>
                      </a:r>
                      <a:endParaRPr lang="it-IT"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just">
                        <a:lnSpc>
                          <a:spcPct val="115000"/>
                        </a:lnSpc>
                        <a:spcAft>
                          <a:spcPts val="800"/>
                        </a:spcAft>
                        <a:buNone/>
                      </a:pPr>
                      <a:r>
                        <a:rPr lang="en-GB" sz="1200" kern="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WP3 will work on the synchronisation of electron beam and plasma by means of a laser system. It will also study a laser system for triggering the discharge in the Marx generator.</a:t>
                      </a:r>
                      <a:endParaRPr lang="it-IT"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506759943"/>
                  </a:ext>
                </a:extLst>
              </a:tr>
              <a:tr h="0">
                <a:tc>
                  <a:txBody>
                    <a:bodyPr/>
                    <a:lstStyle/>
                    <a:p>
                      <a:pPr algn="just">
                        <a:lnSpc>
                          <a:spcPct val="115000"/>
                        </a:lnSpc>
                        <a:spcAft>
                          <a:spcPts val="800"/>
                        </a:spcAft>
                        <a:buNone/>
                      </a:pPr>
                      <a:r>
                        <a:rPr lang="en-GB" sz="1200"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WP 4</a:t>
                      </a:r>
                      <a:endParaRPr lang="it-IT"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4E290"/>
                    </a:solidFill>
                  </a:tcPr>
                </a:tc>
                <a:tc>
                  <a:txBody>
                    <a:bodyPr/>
                    <a:lstStyle/>
                    <a:p>
                      <a:pPr algn="just">
                        <a:lnSpc>
                          <a:spcPct val="115000"/>
                        </a:lnSpc>
                        <a:spcAft>
                          <a:spcPts val="800"/>
                        </a:spcAft>
                        <a:buNone/>
                      </a:pPr>
                      <a:r>
                        <a:rPr lang="en-GB" sz="1200"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Riccardo Pompili (LNF)</a:t>
                      </a:r>
                      <a:endParaRPr lang="it-IT"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4E290"/>
                    </a:solidFill>
                  </a:tcPr>
                </a:tc>
                <a:tc>
                  <a:txBody>
                    <a:bodyPr/>
                    <a:lstStyle/>
                    <a:p>
                      <a:pPr algn="just">
                        <a:lnSpc>
                          <a:spcPct val="115000"/>
                        </a:lnSpc>
                        <a:spcAft>
                          <a:spcPts val="800"/>
                        </a:spcAft>
                        <a:buNone/>
                      </a:pPr>
                      <a:r>
                        <a:rPr lang="en-US" sz="1200" kern="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The activity of WP4 will cover the integration of the curved capillary and particle beam bending experiments in the SPARC_LAB accelerator</a:t>
                      </a:r>
                      <a:endParaRPr lang="it-IT"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4E290"/>
                    </a:solidFill>
                  </a:tcPr>
                </a:tc>
                <a:extLst>
                  <a:ext uri="{0D108BD9-81ED-4DB2-BD59-A6C34878D82A}">
                    <a16:rowId xmlns:a16="http://schemas.microsoft.com/office/drawing/2014/main" val="2599493209"/>
                  </a:ext>
                </a:extLst>
              </a:tr>
            </a:tbl>
          </a:graphicData>
        </a:graphic>
      </p:graphicFrame>
      <p:graphicFrame>
        <p:nvGraphicFramePr>
          <p:cNvPr id="4" name="Tabella 3">
            <a:extLst>
              <a:ext uri="{FF2B5EF4-FFF2-40B4-BE49-F238E27FC236}">
                <a16:creationId xmlns:a16="http://schemas.microsoft.com/office/drawing/2014/main" id="{89CA55E8-36E0-AF65-F59C-B39CF3E7024A}"/>
              </a:ext>
            </a:extLst>
          </p:cNvPr>
          <p:cNvGraphicFramePr>
            <a:graphicFrameLocks noGrp="1"/>
          </p:cNvGraphicFramePr>
          <p:nvPr>
            <p:extLst>
              <p:ext uri="{D42A27DB-BD31-4B8C-83A1-F6EECF244321}">
                <p14:modId xmlns:p14="http://schemas.microsoft.com/office/powerpoint/2010/main" val="978989014"/>
              </p:ext>
            </p:extLst>
          </p:nvPr>
        </p:nvGraphicFramePr>
        <p:xfrm>
          <a:off x="439947" y="653213"/>
          <a:ext cx="5201729" cy="4904622"/>
        </p:xfrm>
        <a:graphic>
          <a:graphicData uri="http://schemas.openxmlformats.org/drawingml/2006/table">
            <a:tbl>
              <a:tblPr firstRow="1" firstCol="1" bandRow="1"/>
              <a:tblGrid>
                <a:gridCol w="1224951">
                  <a:extLst>
                    <a:ext uri="{9D8B030D-6E8A-4147-A177-3AD203B41FA5}">
                      <a16:colId xmlns:a16="http://schemas.microsoft.com/office/drawing/2014/main" val="158709099"/>
                    </a:ext>
                  </a:extLst>
                </a:gridCol>
                <a:gridCol w="836762">
                  <a:extLst>
                    <a:ext uri="{9D8B030D-6E8A-4147-A177-3AD203B41FA5}">
                      <a16:colId xmlns:a16="http://schemas.microsoft.com/office/drawing/2014/main" val="177502467"/>
                    </a:ext>
                  </a:extLst>
                </a:gridCol>
                <a:gridCol w="2441276">
                  <a:extLst>
                    <a:ext uri="{9D8B030D-6E8A-4147-A177-3AD203B41FA5}">
                      <a16:colId xmlns:a16="http://schemas.microsoft.com/office/drawing/2014/main" val="1826501224"/>
                    </a:ext>
                  </a:extLst>
                </a:gridCol>
                <a:gridCol w="698740">
                  <a:extLst>
                    <a:ext uri="{9D8B030D-6E8A-4147-A177-3AD203B41FA5}">
                      <a16:colId xmlns:a16="http://schemas.microsoft.com/office/drawing/2014/main" val="785004921"/>
                    </a:ext>
                  </a:extLst>
                </a:gridCol>
              </a:tblGrid>
              <a:tr h="0">
                <a:tc>
                  <a:txBody>
                    <a:bodyPr/>
                    <a:lstStyle/>
                    <a:p>
                      <a:pPr algn="just">
                        <a:lnSpc>
                          <a:spcPct val="115000"/>
                        </a:lnSpc>
                        <a:spcAft>
                          <a:spcPts val="800"/>
                        </a:spcAft>
                        <a:buNone/>
                      </a:pPr>
                      <a:r>
                        <a:rPr lang="en-GB" sz="1400" b="1" kern="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Unit</a:t>
                      </a:r>
                      <a:endParaRPr lang="it-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800"/>
                        </a:spcAft>
                        <a:buNone/>
                      </a:pPr>
                      <a:r>
                        <a:rPr lang="en-GB" sz="1400" b="1" kern="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Work package</a:t>
                      </a:r>
                      <a:endParaRPr lang="it-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800"/>
                        </a:spcAft>
                        <a:buNone/>
                      </a:pPr>
                      <a:r>
                        <a:rPr lang="en-GB" sz="1400" b="1" kern="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Researchers</a:t>
                      </a:r>
                      <a:endParaRPr lang="it-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800"/>
                        </a:spcAft>
                        <a:buNone/>
                      </a:pPr>
                      <a:r>
                        <a:rPr lang="en-GB" sz="1400" b="1" kern="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FTE</a:t>
                      </a:r>
                      <a:endParaRPr lang="it-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95312792"/>
                  </a:ext>
                </a:extLst>
              </a:tr>
              <a:tr h="0">
                <a:tc gridSpan="4">
                  <a:txBody>
                    <a:bodyPr/>
                    <a:lstStyle/>
                    <a:p>
                      <a:pPr algn="just">
                        <a:lnSpc>
                          <a:spcPct val="115000"/>
                        </a:lnSpc>
                        <a:spcAft>
                          <a:spcPts val="800"/>
                        </a:spcAft>
                        <a:buNone/>
                      </a:pPr>
                      <a:r>
                        <a:rPr lang="en-GB" sz="1400" b="1" kern="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 </a:t>
                      </a:r>
                      <a:endParaRPr lang="it-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it-IT"/>
                    </a:p>
                  </a:txBody>
                  <a:tcPr/>
                </a:tc>
                <a:tc hMerge="1">
                  <a:txBody>
                    <a:bodyPr/>
                    <a:lstStyle/>
                    <a:p>
                      <a:endParaRPr lang="it-IT"/>
                    </a:p>
                  </a:txBody>
                  <a:tcPr/>
                </a:tc>
                <a:tc hMerge="1">
                  <a:txBody>
                    <a:bodyPr/>
                    <a:lstStyle/>
                    <a:p>
                      <a:pPr algn="just">
                        <a:lnSpc>
                          <a:spcPct val="115000"/>
                        </a:lnSpc>
                        <a:spcAft>
                          <a:spcPts val="800"/>
                        </a:spcAft>
                        <a:buNone/>
                      </a:pPr>
                      <a:endParaRPr lang="it-IT"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9157385"/>
                  </a:ext>
                </a:extLst>
              </a:tr>
              <a:tr h="0">
                <a:tc>
                  <a:txBody>
                    <a:bodyPr/>
                    <a:lstStyle/>
                    <a:p>
                      <a:pPr algn="just">
                        <a:lnSpc>
                          <a:spcPct val="115000"/>
                        </a:lnSpc>
                        <a:spcAft>
                          <a:spcPts val="800"/>
                        </a:spcAft>
                        <a:buNone/>
                      </a:pPr>
                      <a:r>
                        <a:rPr lang="en-GB" sz="1400" b="1" kern="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1</a:t>
                      </a:r>
                      <a:r>
                        <a:rPr lang="en-GB" sz="1400" b="1" kern="0" baseline="3000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st</a:t>
                      </a:r>
                      <a:r>
                        <a:rPr lang="en-GB" sz="1400" b="1" kern="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 Unit INFN-LNF</a:t>
                      </a:r>
                      <a:endParaRPr lang="it-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D1D1"/>
                    </a:solidFill>
                  </a:tcPr>
                </a:tc>
                <a:tc>
                  <a:txBody>
                    <a:bodyPr/>
                    <a:lstStyle/>
                    <a:p>
                      <a:pPr algn="just">
                        <a:lnSpc>
                          <a:spcPct val="115000"/>
                        </a:lnSpc>
                        <a:spcAft>
                          <a:spcPts val="800"/>
                        </a:spcAft>
                        <a:buNone/>
                      </a:pPr>
                      <a:r>
                        <a:rPr lang="en-GB" sz="1400"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 </a:t>
                      </a:r>
                      <a:endParaRPr lang="it-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D1D1"/>
                    </a:solidFill>
                  </a:tcPr>
                </a:tc>
                <a:tc>
                  <a:txBody>
                    <a:bodyPr/>
                    <a:lstStyle/>
                    <a:p>
                      <a:pPr algn="just">
                        <a:lnSpc>
                          <a:spcPct val="115000"/>
                        </a:lnSpc>
                        <a:spcAft>
                          <a:spcPts val="800"/>
                        </a:spcAft>
                        <a:buNone/>
                      </a:pPr>
                      <a:r>
                        <a:rPr lang="en-GB" sz="1400"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 </a:t>
                      </a:r>
                      <a:endParaRPr lang="it-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D1D1"/>
                    </a:solidFill>
                  </a:tcPr>
                </a:tc>
                <a:tc>
                  <a:txBody>
                    <a:bodyPr/>
                    <a:lstStyle/>
                    <a:p>
                      <a:pPr algn="just">
                        <a:lnSpc>
                          <a:spcPct val="115000"/>
                        </a:lnSpc>
                        <a:spcAft>
                          <a:spcPts val="800"/>
                        </a:spcAft>
                        <a:buNone/>
                      </a:pPr>
                      <a:r>
                        <a:rPr lang="en-GB" sz="1400"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 </a:t>
                      </a:r>
                      <a:endParaRPr lang="it-IT"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D1D1"/>
                    </a:solidFill>
                  </a:tcPr>
                </a:tc>
                <a:extLst>
                  <a:ext uri="{0D108BD9-81ED-4DB2-BD59-A6C34878D82A}">
                    <a16:rowId xmlns:a16="http://schemas.microsoft.com/office/drawing/2014/main" val="2401282"/>
                  </a:ext>
                </a:extLst>
              </a:tr>
              <a:tr h="0">
                <a:tc>
                  <a:txBody>
                    <a:bodyPr/>
                    <a:lstStyle/>
                    <a:p>
                      <a:pPr algn="just">
                        <a:lnSpc>
                          <a:spcPct val="115000"/>
                        </a:lnSpc>
                        <a:spcAft>
                          <a:spcPts val="800"/>
                        </a:spcAft>
                        <a:buNone/>
                      </a:pPr>
                      <a:r>
                        <a:rPr lang="en-GB" sz="1400" kern="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 </a:t>
                      </a:r>
                      <a:endParaRPr lang="it-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800"/>
                        </a:spcAft>
                        <a:buNone/>
                      </a:pPr>
                      <a:r>
                        <a:rPr lang="en-GB" sz="1400"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WP1</a:t>
                      </a:r>
                      <a:endParaRPr lang="it-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800"/>
                        </a:spcAft>
                        <a:buNone/>
                      </a:pPr>
                      <a:r>
                        <a:rPr lang="en-GB" sz="1400"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Dr. Angelo Biagioni</a:t>
                      </a:r>
                      <a:endParaRPr lang="it-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800"/>
                        </a:spcAft>
                        <a:buNone/>
                      </a:pPr>
                      <a:r>
                        <a:rPr lang="en-GB" sz="1400"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0.3</a:t>
                      </a:r>
                      <a:endParaRPr lang="it-IT"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53662992"/>
                  </a:ext>
                </a:extLst>
              </a:tr>
              <a:tr h="0">
                <a:tc>
                  <a:txBody>
                    <a:bodyPr/>
                    <a:lstStyle/>
                    <a:p>
                      <a:pPr algn="just">
                        <a:lnSpc>
                          <a:spcPct val="115000"/>
                        </a:lnSpc>
                        <a:spcAft>
                          <a:spcPts val="800"/>
                        </a:spcAft>
                        <a:buNone/>
                      </a:pPr>
                      <a:r>
                        <a:rPr lang="en-GB" sz="1400" kern="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 </a:t>
                      </a:r>
                      <a:endParaRPr lang="it-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800"/>
                        </a:spcAft>
                        <a:buNone/>
                      </a:pPr>
                      <a:r>
                        <a:rPr lang="en-GB" sz="1400"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 </a:t>
                      </a:r>
                      <a:endParaRPr lang="it-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800"/>
                        </a:spcAft>
                        <a:buNone/>
                      </a:pPr>
                      <a:r>
                        <a:rPr lang="en-GB" sz="1400"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Dr. Lucio Crincoli</a:t>
                      </a:r>
                      <a:endParaRPr lang="it-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800"/>
                        </a:spcAft>
                        <a:buNone/>
                      </a:pPr>
                      <a:r>
                        <a:rPr lang="en-GB" sz="1400"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0.2</a:t>
                      </a:r>
                      <a:endParaRPr lang="it-IT"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33841856"/>
                  </a:ext>
                </a:extLst>
              </a:tr>
              <a:tr h="0">
                <a:tc>
                  <a:txBody>
                    <a:bodyPr/>
                    <a:lstStyle/>
                    <a:p>
                      <a:pPr algn="just">
                        <a:lnSpc>
                          <a:spcPct val="115000"/>
                        </a:lnSpc>
                        <a:spcAft>
                          <a:spcPts val="800"/>
                        </a:spcAft>
                        <a:buNone/>
                      </a:pPr>
                      <a:r>
                        <a:rPr lang="en-GB" sz="1400" kern="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 </a:t>
                      </a:r>
                      <a:endParaRPr lang="it-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3">
                  <a:txBody>
                    <a:bodyPr/>
                    <a:lstStyle/>
                    <a:p>
                      <a:pPr algn="just">
                        <a:lnSpc>
                          <a:spcPct val="115000"/>
                        </a:lnSpc>
                        <a:spcAft>
                          <a:spcPts val="800"/>
                        </a:spcAft>
                        <a:buNone/>
                      </a:pPr>
                      <a:r>
                        <a:rPr lang="en-GB" sz="1400"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WP3</a:t>
                      </a:r>
                      <a:endParaRPr lang="it-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800"/>
                        </a:spcAft>
                        <a:buNone/>
                      </a:pPr>
                      <a:r>
                        <a:rPr lang="en-GB" sz="1400"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Dr. Mario Galletti</a:t>
                      </a:r>
                      <a:endParaRPr lang="it-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800"/>
                        </a:spcAft>
                        <a:buNone/>
                      </a:pPr>
                      <a:r>
                        <a:rPr lang="en-GB" sz="1400"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0.3</a:t>
                      </a:r>
                      <a:endParaRPr lang="it-IT"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57791747"/>
                  </a:ext>
                </a:extLst>
              </a:tr>
              <a:tr h="0">
                <a:tc>
                  <a:txBody>
                    <a:bodyPr/>
                    <a:lstStyle/>
                    <a:p>
                      <a:pPr algn="just">
                        <a:lnSpc>
                          <a:spcPct val="115000"/>
                        </a:lnSpc>
                        <a:spcAft>
                          <a:spcPts val="800"/>
                        </a:spcAft>
                        <a:buNone/>
                      </a:pPr>
                      <a:r>
                        <a:rPr lang="en-GB" sz="1400" kern="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 </a:t>
                      </a:r>
                      <a:endParaRPr lang="it-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pPr algn="just">
                        <a:lnSpc>
                          <a:spcPct val="115000"/>
                        </a:lnSpc>
                        <a:spcAft>
                          <a:spcPts val="800"/>
                        </a:spcAft>
                        <a:buNone/>
                      </a:pPr>
                      <a:endParaRPr lang="it-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1400"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Dr. Gemma Costa</a:t>
                      </a:r>
                      <a:endParaRPr lang="it-IT"/>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800"/>
                        </a:spcAft>
                        <a:buNone/>
                      </a:pPr>
                      <a:r>
                        <a:rPr lang="en-GB" sz="1400"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0.3</a:t>
                      </a:r>
                      <a:endParaRPr lang="it-IT"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32537391"/>
                  </a:ext>
                </a:extLst>
              </a:tr>
              <a:tr h="0">
                <a:tc>
                  <a:txBody>
                    <a:bodyPr/>
                    <a:lstStyle/>
                    <a:p>
                      <a:pPr algn="just">
                        <a:lnSpc>
                          <a:spcPct val="115000"/>
                        </a:lnSpc>
                        <a:spcAft>
                          <a:spcPts val="800"/>
                        </a:spcAft>
                        <a:buNone/>
                      </a:pPr>
                      <a:r>
                        <a:rPr lang="en-GB" sz="1400" kern="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 </a:t>
                      </a:r>
                      <a:endParaRPr lang="it-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pPr algn="just">
                        <a:lnSpc>
                          <a:spcPct val="115000"/>
                        </a:lnSpc>
                        <a:spcAft>
                          <a:spcPts val="800"/>
                        </a:spcAft>
                        <a:buNone/>
                      </a:pPr>
                      <a:endParaRPr lang="it-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1400"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Dr. Maria Pia Anania</a:t>
                      </a:r>
                      <a:endParaRPr lang="it-IT"/>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800"/>
                        </a:spcAft>
                        <a:buNone/>
                      </a:pPr>
                      <a:r>
                        <a:rPr lang="en-GB" sz="1400"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0.3</a:t>
                      </a:r>
                      <a:endParaRPr lang="it-IT"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08306320"/>
                  </a:ext>
                </a:extLst>
              </a:tr>
              <a:tr h="0">
                <a:tc>
                  <a:txBody>
                    <a:bodyPr/>
                    <a:lstStyle/>
                    <a:p>
                      <a:pPr algn="just">
                        <a:lnSpc>
                          <a:spcPct val="115000"/>
                        </a:lnSpc>
                        <a:spcAft>
                          <a:spcPts val="800"/>
                        </a:spcAft>
                        <a:buNone/>
                      </a:pPr>
                      <a:r>
                        <a:rPr lang="en-GB" sz="1400"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 </a:t>
                      </a:r>
                      <a:endParaRPr lang="it-IT"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algn="just">
                        <a:lnSpc>
                          <a:spcPct val="115000"/>
                        </a:lnSpc>
                        <a:spcAft>
                          <a:spcPts val="800"/>
                        </a:spcAft>
                        <a:buNone/>
                      </a:pPr>
                      <a:r>
                        <a:rPr lang="en-GB" sz="1400"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WP4</a:t>
                      </a:r>
                      <a:endParaRPr lang="it-IT"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800"/>
                        </a:spcAft>
                        <a:buNone/>
                      </a:pPr>
                      <a:r>
                        <a:rPr lang="en-GB" sz="1400"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Dr. Riccardo Pompili</a:t>
                      </a:r>
                      <a:endParaRPr lang="it-IT"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800"/>
                        </a:spcAft>
                        <a:buNone/>
                      </a:pPr>
                      <a:r>
                        <a:rPr lang="en-GB" sz="1400"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0.2</a:t>
                      </a:r>
                      <a:endParaRPr lang="it-IT"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58413064"/>
                  </a:ext>
                </a:extLst>
              </a:tr>
              <a:tr h="0">
                <a:tc>
                  <a:txBody>
                    <a:bodyPr/>
                    <a:lstStyle/>
                    <a:p>
                      <a:pPr algn="just">
                        <a:lnSpc>
                          <a:spcPct val="115000"/>
                        </a:lnSpc>
                        <a:spcAft>
                          <a:spcPts val="800"/>
                        </a:spcAft>
                        <a:buNone/>
                      </a:pPr>
                      <a:r>
                        <a:rPr lang="en-GB" sz="1400"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 </a:t>
                      </a:r>
                      <a:endParaRPr lang="it-IT"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pPr algn="just">
                        <a:lnSpc>
                          <a:spcPct val="115000"/>
                        </a:lnSpc>
                        <a:spcAft>
                          <a:spcPts val="800"/>
                        </a:spcAft>
                        <a:buNone/>
                      </a:pPr>
                      <a:endParaRPr lang="it-IT"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1400"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Dr. Alessio Del Dotto</a:t>
                      </a:r>
                      <a:endParaRPr lang="it-IT"/>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800"/>
                        </a:spcAft>
                        <a:buNone/>
                      </a:pPr>
                      <a:r>
                        <a:rPr lang="en-GB" sz="1400" kern="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0.2</a:t>
                      </a:r>
                      <a:endParaRPr lang="it-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03182145"/>
                  </a:ext>
                </a:extLst>
              </a:tr>
              <a:tr h="0">
                <a:tc>
                  <a:txBody>
                    <a:bodyPr/>
                    <a:lstStyle/>
                    <a:p>
                      <a:pPr algn="just">
                        <a:lnSpc>
                          <a:spcPct val="115000"/>
                        </a:lnSpc>
                        <a:spcAft>
                          <a:spcPts val="800"/>
                        </a:spcAft>
                        <a:buNone/>
                      </a:pPr>
                      <a:r>
                        <a:rPr lang="en-GB" sz="1400"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 </a:t>
                      </a:r>
                      <a:endParaRPr lang="it-IT"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800"/>
                        </a:spcAft>
                        <a:buNone/>
                      </a:pPr>
                      <a:r>
                        <a:rPr lang="en-GB" sz="1400"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 </a:t>
                      </a:r>
                      <a:endParaRPr lang="it-IT"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800"/>
                        </a:spcAft>
                        <a:buNone/>
                      </a:pPr>
                      <a:r>
                        <a:rPr lang="en-GB" sz="1400" b="1"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Total INFN-LNF</a:t>
                      </a:r>
                      <a:endParaRPr lang="it-IT"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800"/>
                        </a:spcAft>
                        <a:buNone/>
                      </a:pPr>
                      <a:r>
                        <a:rPr lang="en-GB" sz="1400" b="1" kern="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1.8</a:t>
                      </a:r>
                      <a:endParaRPr lang="it-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54123033"/>
                  </a:ext>
                </a:extLst>
              </a:tr>
              <a:tr h="0">
                <a:tc>
                  <a:txBody>
                    <a:bodyPr/>
                    <a:lstStyle/>
                    <a:p>
                      <a:pPr algn="just">
                        <a:lnSpc>
                          <a:spcPct val="115000"/>
                        </a:lnSpc>
                        <a:spcAft>
                          <a:spcPts val="800"/>
                        </a:spcAft>
                        <a:buNone/>
                      </a:pPr>
                      <a:r>
                        <a:rPr lang="en-GB" sz="1400" b="1"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2</a:t>
                      </a:r>
                      <a:r>
                        <a:rPr lang="en-GB" sz="1400" b="1" kern="0" baseline="3000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nd</a:t>
                      </a:r>
                      <a:r>
                        <a:rPr lang="en-GB" sz="1400" b="1"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 Unit INFN-Milan</a:t>
                      </a:r>
                      <a:endParaRPr lang="it-IT"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3CAEB"/>
                    </a:solidFill>
                  </a:tcPr>
                </a:tc>
                <a:tc>
                  <a:txBody>
                    <a:bodyPr/>
                    <a:lstStyle/>
                    <a:p>
                      <a:pPr algn="just">
                        <a:lnSpc>
                          <a:spcPct val="115000"/>
                        </a:lnSpc>
                        <a:spcAft>
                          <a:spcPts val="800"/>
                        </a:spcAft>
                        <a:buNone/>
                      </a:pPr>
                      <a:r>
                        <a:rPr lang="en-GB" sz="1400"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 </a:t>
                      </a:r>
                      <a:endParaRPr lang="it-IT"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3CAEB"/>
                    </a:solidFill>
                  </a:tcPr>
                </a:tc>
                <a:tc>
                  <a:txBody>
                    <a:bodyPr/>
                    <a:lstStyle/>
                    <a:p>
                      <a:pPr algn="just">
                        <a:lnSpc>
                          <a:spcPct val="115000"/>
                        </a:lnSpc>
                        <a:spcAft>
                          <a:spcPts val="800"/>
                        </a:spcAft>
                        <a:buNone/>
                      </a:pPr>
                      <a:r>
                        <a:rPr lang="en-GB" sz="1400"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 </a:t>
                      </a:r>
                      <a:endParaRPr lang="it-IT"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3CAEB"/>
                    </a:solidFill>
                  </a:tcPr>
                </a:tc>
                <a:tc>
                  <a:txBody>
                    <a:bodyPr/>
                    <a:lstStyle/>
                    <a:p>
                      <a:pPr algn="just">
                        <a:lnSpc>
                          <a:spcPct val="115000"/>
                        </a:lnSpc>
                        <a:spcAft>
                          <a:spcPts val="800"/>
                        </a:spcAft>
                        <a:buNone/>
                      </a:pPr>
                      <a:r>
                        <a:rPr lang="en-GB" sz="1400"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 </a:t>
                      </a:r>
                      <a:endParaRPr lang="it-IT"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3CAEB"/>
                    </a:solidFill>
                  </a:tcPr>
                </a:tc>
                <a:extLst>
                  <a:ext uri="{0D108BD9-81ED-4DB2-BD59-A6C34878D82A}">
                    <a16:rowId xmlns:a16="http://schemas.microsoft.com/office/drawing/2014/main" val="3142353784"/>
                  </a:ext>
                </a:extLst>
              </a:tr>
              <a:tr h="0">
                <a:tc>
                  <a:txBody>
                    <a:bodyPr/>
                    <a:lstStyle/>
                    <a:p>
                      <a:pPr algn="just">
                        <a:lnSpc>
                          <a:spcPct val="115000"/>
                        </a:lnSpc>
                        <a:spcAft>
                          <a:spcPts val="800"/>
                        </a:spcAft>
                        <a:buNone/>
                      </a:pPr>
                      <a:r>
                        <a:rPr lang="en-GB" sz="1400"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 </a:t>
                      </a:r>
                      <a:endParaRPr lang="it-IT"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4">
                  <a:txBody>
                    <a:bodyPr/>
                    <a:lstStyle/>
                    <a:p>
                      <a:pPr algn="just">
                        <a:lnSpc>
                          <a:spcPct val="115000"/>
                        </a:lnSpc>
                        <a:spcAft>
                          <a:spcPts val="800"/>
                        </a:spcAft>
                        <a:buNone/>
                      </a:pPr>
                      <a:r>
                        <a:rPr lang="en-GB" sz="1400" kern="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WP2</a:t>
                      </a:r>
                    </a:p>
                    <a:p>
                      <a:pPr algn="just">
                        <a:lnSpc>
                          <a:spcPct val="115000"/>
                        </a:lnSpc>
                        <a:spcAft>
                          <a:spcPts val="800"/>
                        </a:spcAft>
                        <a:buNone/>
                      </a:pPr>
                      <a:r>
                        <a:rPr lang="en-GB" sz="1400" kern="0" dirty="0">
                          <a:solidFill>
                            <a:srgbClr val="071320"/>
                          </a:solidFill>
                          <a:effectLst/>
                          <a:latin typeface="Times New Roman" panose="02020603050405020304" pitchFamily="18" charset="0"/>
                          <a:cs typeface="Times New Roman" panose="02020603050405020304" pitchFamily="18" charset="0"/>
                        </a:rPr>
                        <a:t> </a:t>
                      </a:r>
                    </a:p>
                    <a:p>
                      <a:pPr algn="just">
                        <a:lnSpc>
                          <a:spcPct val="115000"/>
                        </a:lnSpc>
                        <a:spcAft>
                          <a:spcPts val="800"/>
                        </a:spcAft>
                        <a:buNone/>
                      </a:pPr>
                      <a:r>
                        <a:rPr lang="en-GB" sz="1400" kern="0" dirty="0">
                          <a:solidFill>
                            <a:srgbClr val="071320"/>
                          </a:solidFill>
                          <a:effectLst/>
                          <a:latin typeface="Times New Roman" panose="02020603050405020304" pitchFamily="18" charset="0"/>
                          <a:cs typeface="Times New Roman" panose="02020603050405020304" pitchFamily="18" charset="0"/>
                        </a:rPr>
                        <a:t> </a:t>
                      </a:r>
                      <a:endParaRPr lang="it-IT" sz="1400" kern="100" dirty="0">
                        <a:effectLst/>
                        <a:latin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800"/>
                        </a:spcAft>
                        <a:buNone/>
                      </a:pPr>
                      <a:r>
                        <a:rPr lang="en-GB" sz="1400"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Dr. Andrea R. Rossi</a:t>
                      </a:r>
                      <a:endParaRPr lang="it-IT" sz="1400" kern="100" dirty="0">
                        <a:effectLst/>
                        <a:latin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800"/>
                        </a:spcAft>
                        <a:buNone/>
                      </a:pPr>
                      <a:r>
                        <a:rPr lang="en-GB" sz="1400"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0.3</a:t>
                      </a:r>
                      <a:endParaRPr lang="it-IT"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01735961"/>
                  </a:ext>
                </a:extLst>
              </a:tr>
              <a:tr h="0">
                <a:tc>
                  <a:txBody>
                    <a:bodyPr/>
                    <a:lstStyle/>
                    <a:p>
                      <a:pPr algn="just">
                        <a:lnSpc>
                          <a:spcPct val="115000"/>
                        </a:lnSpc>
                        <a:spcAft>
                          <a:spcPts val="800"/>
                        </a:spcAft>
                        <a:buNone/>
                      </a:pPr>
                      <a:r>
                        <a:rPr lang="en-GB" sz="1400"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 </a:t>
                      </a:r>
                      <a:endParaRPr lang="it-IT"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pPr algn="just">
                        <a:lnSpc>
                          <a:spcPct val="115000"/>
                        </a:lnSpc>
                        <a:spcAft>
                          <a:spcPts val="800"/>
                        </a:spcAft>
                        <a:buNone/>
                      </a:pPr>
                      <a:endParaRPr lang="it-IT"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1400"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Prof. Vittoria Petrillo</a:t>
                      </a:r>
                      <a:endParaRPr lang="it-IT"/>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800"/>
                        </a:spcAft>
                        <a:buNone/>
                      </a:pPr>
                      <a:r>
                        <a:rPr lang="en-GB" sz="1400"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0.1</a:t>
                      </a:r>
                      <a:endParaRPr lang="it-IT"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28536657"/>
                  </a:ext>
                </a:extLst>
              </a:tr>
              <a:tr h="0">
                <a:tc>
                  <a:txBody>
                    <a:bodyPr/>
                    <a:lstStyle/>
                    <a:p>
                      <a:pPr algn="just">
                        <a:lnSpc>
                          <a:spcPct val="115000"/>
                        </a:lnSpc>
                        <a:spcAft>
                          <a:spcPts val="800"/>
                        </a:spcAft>
                        <a:buNone/>
                      </a:pPr>
                      <a:r>
                        <a:rPr lang="en-GB" sz="1400"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 </a:t>
                      </a:r>
                      <a:endParaRPr lang="it-IT"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1400"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Dr. Marcello Rossetti Conti</a:t>
                      </a:r>
                      <a:endParaRPr lang="it-IT"/>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800"/>
                        </a:spcAft>
                        <a:buNone/>
                      </a:pPr>
                      <a:r>
                        <a:rPr lang="en-GB" sz="1400" kern="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0.15</a:t>
                      </a:r>
                      <a:endParaRPr lang="it-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22828449"/>
                  </a:ext>
                </a:extLst>
              </a:tr>
              <a:tr h="0">
                <a:tc>
                  <a:txBody>
                    <a:bodyPr/>
                    <a:lstStyle/>
                    <a:p>
                      <a:pPr algn="just">
                        <a:lnSpc>
                          <a:spcPct val="115000"/>
                        </a:lnSpc>
                        <a:spcAft>
                          <a:spcPts val="800"/>
                        </a:spcAft>
                        <a:buNone/>
                      </a:pPr>
                      <a:r>
                        <a:rPr lang="en-GB" sz="1400"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 </a:t>
                      </a:r>
                      <a:endParaRPr lang="it-IT"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1400"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Dr. Andrea Frazzitta</a:t>
                      </a:r>
                      <a:endParaRPr lang="it-IT"/>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800"/>
                        </a:spcAft>
                        <a:buNone/>
                      </a:pPr>
                      <a:r>
                        <a:rPr lang="en-GB" sz="1400" kern="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0.5</a:t>
                      </a:r>
                      <a:endParaRPr lang="it-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339401"/>
                  </a:ext>
                </a:extLst>
              </a:tr>
              <a:tr h="0">
                <a:tc>
                  <a:txBody>
                    <a:bodyPr/>
                    <a:lstStyle/>
                    <a:p>
                      <a:pPr algn="just">
                        <a:lnSpc>
                          <a:spcPct val="115000"/>
                        </a:lnSpc>
                        <a:spcAft>
                          <a:spcPts val="800"/>
                        </a:spcAft>
                        <a:buNone/>
                      </a:pPr>
                      <a:r>
                        <a:rPr lang="en-GB" sz="1400"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 </a:t>
                      </a:r>
                      <a:endParaRPr lang="it-IT"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800"/>
                        </a:spcAft>
                        <a:buNone/>
                      </a:pPr>
                      <a:r>
                        <a:rPr lang="en-GB" sz="1400"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 </a:t>
                      </a:r>
                      <a:endParaRPr lang="it-IT"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800"/>
                        </a:spcAft>
                        <a:buNone/>
                      </a:pPr>
                      <a:r>
                        <a:rPr lang="en-GB" sz="1400" b="1"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Total INFN-Milan</a:t>
                      </a:r>
                      <a:endParaRPr lang="it-IT"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800"/>
                        </a:spcAft>
                        <a:buNone/>
                      </a:pPr>
                      <a:r>
                        <a:rPr lang="en-GB" sz="1400" b="1"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1.05</a:t>
                      </a:r>
                      <a:endParaRPr lang="it-IT"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99316512"/>
                  </a:ext>
                </a:extLst>
              </a:tr>
              <a:tr h="0">
                <a:tc>
                  <a:txBody>
                    <a:bodyPr/>
                    <a:lstStyle/>
                    <a:p>
                      <a:pPr algn="just">
                        <a:lnSpc>
                          <a:spcPct val="115000"/>
                        </a:lnSpc>
                        <a:spcAft>
                          <a:spcPts val="800"/>
                        </a:spcAft>
                        <a:buNone/>
                      </a:pPr>
                      <a:r>
                        <a:rPr lang="en-GB" sz="1400"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 </a:t>
                      </a:r>
                      <a:endParaRPr lang="it-IT"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800"/>
                        </a:spcAft>
                        <a:buNone/>
                      </a:pPr>
                      <a:r>
                        <a:rPr lang="en-GB" sz="1400" kern="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 </a:t>
                      </a:r>
                      <a:endParaRPr lang="it-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800"/>
                        </a:spcAft>
                        <a:buNone/>
                      </a:pPr>
                      <a:r>
                        <a:rPr lang="en-GB" sz="1400" b="1" kern="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TOTAL</a:t>
                      </a:r>
                      <a:endParaRPr lang="it-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800"/>
                        </a:spcAft>
                        <a:buNone/>
                      </a:pPr>
                      <a:r>
                        <a:rPr lang="en-GB" sz="1400" b="1" kern="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2.85</a:t>
                      </a:r>
                      <a:endParaRPr lang="it-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28405826"/>
                  </a:ext>
                </a:extLst>
              </a:tr>
            </a:tbl>
          </a:graphicData>
        </a:graphic>
      </p:graphicFrame>
    </p:spTree>
    <p:extLst>
      <p:ext uri="{BB962C8B-B14F-4D97-AF65-F5344CB8AC3E}">
        <p14:creationId xmlns:p14="http://schemas.microsoft.com/office/powerpoint/2010/main" val="15587073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651FD1-3152-C79A-6D23-9552467189D1}"/>
            </a:ext>
          </a:extLst>
        </p:cNvPr>
        <p:cNvGrpSpPr/>
        <p:nvPr/>
      </p:nvGrpSpPr>
      <p:grpSpPr>
        <a:xfrm>
          <a:off x="0" y="0"/>
          <a:ext cx="0" cy="0"/>
          <a:chOff x="0" y="0"/>
          <a:chExt cx="0" cy="0"/>
        </a:xfrm>
      </p:grpSpPr>
      <p:sp>
        <p:nvSpPr>
          <p:cNvPr id="24" name="Rectangle 4">
            <a:extLst>
              <a:ext uri="{FF2B5EF4-FFF2-40B4-BE49-F238E27FC236}">
                <a16:creationId xmlns:a16="http://schemas.microsoft.com/office/drawing/2014/main" id="{DB3D2429-D882-A3E9-CA6C-FC86E0DC5466}"/>
              </a:ext>
            </a:extLst>
          </p:cNvPr>
          <p:cNvSpPr/>
          <p:nvPr/>
        </p:nvSpPr>
        <p:spPr>
          <a:xfrm>
            <a:off x="0" y="0"/>
            <a:ext cx="12192000" cy="438664"/>
          </a:xfrm>
          <a:prstGeom prst="rect">
            <a:avLst/>
          </a:prstGeom>
          <a:solidFill>
            <a:schemeClr val="bg1">
              <a:lumMod val="50000"/>
              <a:alpha val="42000"/>
            </a:schemeClr>
          </a:solidFill>
          <a:ln w="19050">
            <a:noFill/>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it-IT" sz="2000" b="0" i="1" u="none" strike="noStrike" kern="1200" cap="none" spc="0" normalizeH="0" baseline="0" noProof="0" dirty="0">
              <a:ln>
                <a:noFill/>
              </a:ln>
              <a:solidFill>
                <a:srgbClr val="002060"/>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sp>
        <p:nvSpPr>
          <p:cNvPr id="2" name="Rectangle 1">
            <a:extLst>
              <a:ext uri="{FF2B5EF4-FFF2-40B4-BE49-F238E27FC236}">
                <a16:creationId xmlns:a16="http://schemas.microsoft.com/office/drawing/2014/main" id="{6AEB31BC-CF25-EA66-D198-F2F3E2399523}"/>
              </a:ext>
            </a:extLst>
          </p:cNvPr>
          <p:cNvSpPr/>
          <p:nvPr/>
        </p:nvSpPr>
        <p:spPr>
          <a:xfrm>
            <a:off x="6012612" y="29296"/>
            <a:ext cx="6199710" cy="369332"/>
          </a:xfrm>
          <a:prstGeom prst="rect">
            <a:avLst/>
          </a:prstGeom>
        </p:spPr>
        <p:txBody>
          <a:bodyPr wrap="square">
            <a:spAutoFit/>
          </a:bodyPr>
          <a:lstStyle/>
          <a:p>
            <a:pPr>
              <a:defRPr/>
            </a:pPr>
            <a:r>
              <a:rPr lang="it-IT" b="1" i="1" kern="0" dirty="0">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Active </a:t>
            </a:r>
            <a:r>
              <a:rPr lang="it-IT" b="1" i="1" kern="0" dirty="0" err="1">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pLAsma</a:t>
            </a:r>
            <a:r>
              <a:rPr lang="it-IT" b="1" i="1" kern="0" dirty="0">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 for </a:t>
            </a:r>
            <a:r>
              <a:rPr lang="it-IT" b="1" i="1" kern="0" dirty="0" err="1">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beNding</a:t>
            </a:r>
            <a:r>
              <a:rPr lang="it-IT" b="1" i="1" kern="0" dirty="0">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 (ALAN)_</a:t>
            </a:r>
            <a:r>
              <a:rPr lang="it-IT" b="1" kern="0" dirty="0">
                <a:solidFill>
                  <a:prstClr val="black"/>
                </a:solidFill>
                <a:latin typeface="Arial" panose="020B0604020202020204" pitchFamily="34" charset="0"/>
                <a:ea typeface="Microsoft JhengHei UI Light" panose="020B0304030504040204" pitchFamily="34" charset="-120"/>
                <a:cs typeface="Arial" panose="020B0604020202020204" pitchFamily="34" charset="0"/>
              </a:rPr>
              <a:t>Project </a:t>
            </a:r>
            <a:r>
              <a:rPr lang="it-IT" b="1" kern="0" dirty="0" err="1">
                <a:solidFill>
                  <a:prstClr val="black"/>
                </a:solidFill>
                <a:latin typeface="Arial" panose="020B0604020202020204" pitchFamily="34" charset="0"/>
                <a:ea typeface="Microsoft JhengHei UI Light" panose="020B0304030504040204" pitchFamily="34" charset="-120"/>
                <a:cs typeface="Arial" panose="020B0604020202020204" pitchFamily="34" charset="0"/>
              </a:rPr>
              <a:t>organization</a:t>
            </a:r>
            <a:endParaRPr lang="it-IT" b="1" dirty="0">
              <a:solidFill>
                <a:prstClr val="black"/>
              </a:solidFill>
              <a:latin typeface="Arial" panose="020B0604020202020204" pitchFamily="34" charset="0"/>
              <a:ea typeface="Microsoft JhengHei UI Light" panose="020B0304030504040204" pitchFamily="34" charset="-120"/>
              <a:cs typeface="Arial" panose="020B0604020202020204" pitchFamily="34" charset="0"/>
            </a:endParaRPr>
          </a:p>
        </p:txBody>
      </p:sp>
      <p:sp>
        <p:nvSpPr>
          <p:cNvPr id="3" name="Rectangle 1">
            <a:extLst>
              <a:ext uri="{FF2B5EF4-FFF2-40B4-BE49-F238E27FC236}">
                <a16:creationId xmlns:a16="http://schemas.microsoft.com/office/drawing/2014/main" id="{464356B1-BF20-58AE-D9FF-DF8B933FD8D8}"/>
              </a:ext>
            </a:extLst>
          </p:cNvPr>
          <p:cNvSpPr/>
          <p:nvPr/>
        </p:nvSpPr>
        <p:spPr>
          <a:xfrm>
            <a:off x="-81199" y="6575082"/>
            <a:ext cx="3823483" cy="307777"/>
          </a:xfrm>
          <a:prstGeom prst="rect">
            <a:avLst/>
          </a:prstGeom>
        </p:spPr>
        <p:txBody>
          <a:bodyPr wrap="none">
            <a:spAutoFit/>
          </a:bodyPr>
          <a:lstStyle/>
          <a:p>
            <a:pPr algn="r"/>
            <a:r>
              <a:rPr lang="it-IT" sz="1200" dirty="0">
                <a:latin typeface="Arial" panose="020B0604020202020204" pitchFamily="34" charset="0"/>
                <a:ea typeface="Microsoft JhengHei UI Light" panose="020B0304030504040204" pitchFamily="34" charset="-120"/>
                <a:cs typeface="Arial" panose="020B0604020202020204" pitchFamily="34" charset="0"/>
              </a:rPr>
              <a:t>Angelo.Biagioni@lnf.infn.it | 19 June 2025 | </a:t>
            </a:r>
            <a:r>
              <a:rPr lang="it-IT" sz="1400" dirty="0">
                <a:latin typeface="Arial" panose="020B0604020202020204" pitchFamily="34" charset="0"/>
                <a:ea typeface="Microsoft JhengHei UI Light" panose="020B0304030504040204" pitchFamily="34" charset="-120"/>
                <a:cs typeface="Arial" panose="020B0604020202020204" pitchFamily="34" charset="0"/>
              </a:rPr>
              <a:t>Page 14</a:t>
            </a:r>
          </a:p>
        </p:txBody>
      </p:sp>
      <p:graphicFrame>
        <p:nvGraphicFramePr>
          <p:cNvPr id="5" name="Tabella 4">
            <a:extLst>
              <a:ext uri="{FF2B5EF4-FFF2-40B4-BE49-F238E27FC236}">
                <a16:creationId xmlns:a16="http://schemas.microsoft.com/office/drawing/2014/main" id="{0D683566-46FA-3175-2911-A01E2F2E760D}"/>
              </a:ext>
            </a:extLst>
          </p:cNvPr>
          <p:cNvGraphicFramePr>
            <a:graphicFrameLocks noGrp="1"/>
          </p:cNvGraphicFramePr>
          <p:nvPr>
            <p:extLst>
              <p:ext uri="{D42A27DB-BD31-4B8C-83A1-F6EECF244321}">
                <p14:modId xmlns:p14="http://schemas.microsoft.com/office/powerpoint/2010/main" val="2387564050"/>
              </p:ext>
            </p:extLst>
          </p:nvPr>
        </p:nvGraphicFramePr>
        <p:xfrm>
          <a:off x="404037" y="514777"/>
          <a:ext cx="9588258" cy="6041039"/>
        </p:xfrm>
        <a:graphic>
          <a:graphicData uri="http://schemas.openxmlformats.org/drawingml/2006/table">
            <a:tbl>
              <a:tblPr firstRow="1" firstCol="1" bandRow="1"/>
              <a:tblGrid>
                <a:gridCol w="1816985">
                  <a:extLst>
                    <a:ext uri="{9D8B030D-6E8A-4147-A177-3AD203B41FA5}">
                      <a16:colId xmlns:a16="http://schemas.microsoft.com/office/drawing/2014/main" val="3989033941"/>
                    </a:ext>
                  </a:extLst>
                </a:gridCol>
                <a:gridCol w="1409294">
                  <a:extLst>
                    <a:ext uri="{9D8B030D-6E8A-4147-A177-3AD203B41FA5}">
                      <a16:colId xmlns:a16="http://schemas.microsoft.com/office/drawing/2014/main" val="4202022792"/>
                    </a:ext>
                  </a:extLst>
                </a:gridCol>
                <a:gridCol w="2301833">
                  <a:extLst>
                    <a:ext uri="{9D8B030D-6E8A-4147-A177-3AD203B41FA5}">
                      <a16:colId xmlns:a16="http://schemas.microsoft.com/office/drawing/2014/main" val="4192830213"/>
                    </a:ext>
                  </a:extLst>
                </a:gridCol>
                <a:gridCol w="2196841">
                  <a:extLst>
                    <a:ext uri="{9D8B030D-6E8A-4147-A177-3AD203B41FA5}">
                      <a16:colId xmlns:a16="http://schemas.microsoft.com/office/drawing/2014/main" val="3372622423"/>
                    </a:ext>
                  </a:extLst>
                </a:gridCol>
                <a:gridCol w="1863305">
                  <a:extLst>
                    <a:ext uri="{9D8B030D-6E8A-4147-A177-3AD203B41FA5}">
                      <a16:colId xmlns:a16="http://schemas.microsoft.com/office/drawing/2014/main" val="3072273547"/>
                    </a:ext>
                  </a:extLst>
                </a:gridCol>
              </a:tblGrid>
              <a:tr h="263350">
                <a:tc>
                  <a:txBody>
                    <a:bodyPr/>
                    <a:lstStyle/>
                    <a:p>
                      <a:pPr algn="just">
                        <a:lnSpc>
                          <a:spcPct val="115000"/>
                        </a:lnSpc>
                        <a:spcAft>
                          <a:spcPts val="800"/>
                        </a:spcAft>
                        <a:buNone/>
                      </a:pPr>
                      <a:r>
                        <a:rPr lang="en-GB" sz="1400" b="1" kern="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Unit</a:t>
                      </a:r>
                      <a:endParaRPr lang="it-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4819" marR="54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800"/>
                        </a:spcAft>
                        <a:buNone/>
                      </a:pPr>
                      <a:r>
                        <a:rPr lang="en-GB" sz="1400" b="1" kern="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Work package</a:t>
                      </a:r>
                      <a:endParaRPr lang="it-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4819" marR="54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800"/>
                        </a:spcAft>
                        <a:buNone/>
                      </a:pPr>
                      <a:r>
                        <a:rPr lang="en-GB" sz="1400" b="1" kern="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Year 1 </a:t>
                      </a:r>
                      <a:endParaRPr lang="it-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4819" marR="54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800"/>
                        </a:spcAft>
                        <a:buNone/>
                      </a:pPr>
                      <a:r>
                        <a:rPr lang="en-GB" sz="1400" b="1" kern="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Year 2</a:t>
                      </a:r>
                      <a:endParaRPr lang="it-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4819" marR="54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800"/>
                        </a:spcAft>
                        <a:buNone/>
                      </a:pPr>
                      <a:r>
                        <a:rPr lang="en-GB" sz="1400" b="1" kern="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Year 3</a:t>
                      </a:r>
                      <a:endParaRPr lang="it-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4819" marR="54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48705078"/>
                  </a:ext>
                </a:extLst>
              </a:tr>
              <a:tr h="194442">
                <a:tc gridSpan="5">
                  <a:txBody>
                    <a:bodyPr/>
                    <a:lstStyle/>
                    <a:p>
                      <a:pPr algn="just">
                        <a:lnSpc>
                          <a:spcPct val="115000"/>
                        </a:lnSpc>
                        <a:spcAft>
                          <a:spcPts val="800"/>
                        </a:spcAft>
                        <a:buNone/>
                      </a:pPr>
                      <a:r>
                        <a:rPr lang="en-GB" sz="1400" b="1" kern="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 </a:t>
                      </a:r>
                      <a:endParaRPr lang="it-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4819" marR="54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it-IT"/>
                    </a:p>
                  </a:txBody>
                  <a:tcPr/>
                </a:tc>
                <a:tc hMerge="1">
                  <a:txBody>
                    <a:bodyPr/>
                    <a:lstStyle/>
                    <a:p>
                      <a:endParaRPr lang="it-IT"/>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it-IT"/>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it-IT"/>
                    </a:p>
                  </a:txBody>
                  <a:tcPr/>
                </a:tc>
                <a:extLst>
                  <a:ext uri="{0D108BD9-81ED-4DB2-BD59-A6C34878D82A}">
                    <a16:rowId xmlns:a16="http://schemas.microsoft.com/office/drawing/2014/main" val="3952483969"/>
                  </a:ext>
                </a:extLst>
              </a:tr>
              <a:tr h="247211">
                <a:tc>
                  <a:txBody>
                    <a:bodyPr/>
                    <a:lstStyle/>
                    <a:p>
                      <a:pPr algn="r">
                        <a:lnSpc>
                          <a:spcPct val="115000"/>
                        </a:lnSpc>
                        <a:spcAft>
                          <a:spcPts val="800"/>
                        </a:spcAft>
                        <a:buNone/>
                      </a:pPr>
                      <a:r>
                        <a:rPr lang="en-GB" sz="1400" b="1"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1</a:t>
                      </a:r>
                      <a:r>
                        <a:rPr lang="en-GB" sz="1400" b="1" kern="0" baseline="3000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st</a:t>
                      </a:r>
                      <a:r>
                        <a:rPr lang="en-GB" sz="1400" b="1"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 Unit INFN-LNF</a:t>
                      </a:r>
                      <a:endParaRPr lang="it-IT" sz="1400" kern="100">
                        <a:effectLst/>
                        <a:latin typeface="Aptos" panose="020B0004020202020204" pitchFamily="34" charset="0"/>
                        <a:ea typeface="Aptos" panose="020B0004020202020204" pitchFamily="34" charset="0"/>
                        <a:cs typeface="Times New Roman" panose="02020603050405020304" pitchFamily="18" charset="0"/>
                      </a:endParaRPr>
                    </a:p>
                  </a:txBody>
                  <a:tcPr marL="54819" marR="54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D1D1"/>
                    </a:solidFill>
                  </a:tcPr>
                </a:tc>
                <a:tc>
                  <a:txBody>
                    <a:bodyPr/>
                    <a:lstStyle/>
                    <a:p>
                      <a:pPr algn="just">
                        <a:lnSpc>
                          <a:spcPct val="115000"/>
                        </a:lnSpc>
                        <a:spcAft>
                          <a:spcPts val="800"/>
                        </a:spcAft>
                        <a:buNone/>
                      </a:pPr>
                      <a:r>
                        <a:rPr lang="en-GB" sz="1400"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 </a:t>
                      </a:r>
                      <a:endParaRPr lang="it-IT" sz="1400" kern="100">
                        <a:effectLst/>
                        <a:latin typeface="Aptos" panose="020B0004020202020204" pitchFamily="34" charset="0"/>
                        <a:ea typeface="Aptos" panose="020B0004020202020204" pitchFamily="34" charset="0"/>
                        <a:cs typeface="Times New Roman" panose="02020603050405020304" pitchFamily="18" charset="0"/>
                      </a:endParaRPr>
                    </a:p>
                  </a:txBody>
                  <a:tcPr marL="54819" marR="54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D1D1"/>
                    </a:solidFill>
                  </a:tcPr>
                </a:tc>
                <a:tc>
                  <a:txBody>
                    <a:bodyPr/>
                    <a:lstStyle/>
                    <a:p>
                      <a:pPr algn="just">
                        <a:lnSpc>
                          <a:spcPct val="115000"/>
                        </a:lnSpc>
                        <a:spcAft>
                          <a:spcPts val="800"/>
                        </a:spcAft>
                        <a:buNone/>
                      </a:pPr>
                      <a:r>
                        <a:rPr lang="en-GB" sz="1400"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 </a:t>
                      </a:r>
                      <a:endParaRPr lang="it-IT" sz="1400" kern="100">
                        <a:effectLst/>
                        <a:latin typeface="Aptos" panose="020B0004020202020204" pitchFamily="34" charset="0"/>
                        <a:ea typeface="Aptos" panose="020B0004020202020204" pitchFamily="34" charset="0"/>
                        <a:cs typeface="Times New Roman" panose="02020603050405020304" pitchFamily="18" charset="0"/>
                      </a:endParaRPr>
                    </a:p>
                  </a:txBody>
                  <a:tcPr marL="54819" marR="54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D1D1D1"/>
                    </a:solidFill>
                  </a:tcPr>
                </a:tc>
                <a:tc>
                  <a:txBody>
                    <a:bodyPr/>
                    <a:lstStyle/>
                    <a:p>
                      <a:pPr algn="just">
                        <a:lnSpc>
                          <a:spcPct val="115000"/>
                        </a:lnSpc>
                        <a:spcAft>
                          <a:spcPts val="800"/>
                        </a:spcAft>
                        <a:buNone/>
                      </a:pPr>
                      <a:r>
                        <a:rPr lang="en-GB" sz="1400" kern="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 </a:t>
                      </a:r>
                      <a:endParaRPr lang="it-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4819" marR="54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D1D1D1"/>
                    </a:solidFill>
                  </a:tcPr>
                </a:tc>
                <a:tc>
                  <a:txBody>
                    <a:bodyPr/>
                    <a:lstStyle/>
                    <a:p>
                      <a:pPr algn="just">
                        <a:lnSpc>
                          <a:spcPct val="115000"/>
                        </a:lnSpc>
                        <a:spcAft>
                          <a:spcPts val="800"/>
                        </a:spcAft>
                        <a:buNone/>
                      </a:pPr>
                      <a:r>
                        <a:rPr lang="en-GB" sz="1400"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 </a:t>
                      </a:r>
                      <a:endParaRPr lang="it-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4819" marR="54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D1D1D1"/>
                    </a:solidFill>
                  </a:tcPr>
                </a:tc>
                <a:extLst>
                  <a:ext uri="{0D108BD9-81ED-4DB2-BD59-A6C34878D82A}">
                    <a16:rowId xmlns:a16="http://schemas.microsoft.com/office/drawing/2014/main" val="485253950"/>
                  </a:ext>
                </a:extLst>
              </a:tr>
              <a:tr h="400498">
                <a:tc>
                  <a:txBody>
                    <a:bodyPr/>
                    <a:lstStyle/>
                    <a:p>
                      <a:pPr algn="just">
                        <a:lnSpc>
                          <a:spcPct val="115000"/>
                        </a:lnSpc>
                        <a:spcAft>
                          <a:spcPts val="800"/>
                        </a:spcAft>
                        <a:buNone/>
                      </a:pPr>
                      <a:r>
                        <a:rPr lang="en-GB" sz="1400"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 </a:t>
                      </a:r>
                      <a:endParaRPr lang="it-IT" sz="1400" kern="100">
                        <a:effectLst/>
                        <a:latin typeface="Aptos" panose="020B0004020202020204" pitchFamily="34" charset="0"/>
                        <a:ea typeface="Aptos" panose="020B0004020202020204" pitchFamily="34" charset="0"/>
                        <a:cs typeface="Times New Roman" panose="02020603050405020304" pitchFamily="18" charset="0"/>
                      </a:endParaRPr>
                    </a:p>
                  </a:txBody>
                  <a:tcPr marL="54819" marR="54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3">
                  <a:txBody>
                    <a:bodyPr/>
                    <a:lstStyle/>
                    <a:p>
                      <a:pPr algn="just">
                        <a:lnSpc>
                          <a:spcPct val="115000"/>
                        </a:lnSpc>
                        <a:spcAft>
                          <a:spcPts val="800"/>
                        </a:spcAft>
                        <a:buNone/>
                      </a:pPr>
                      <a:r>
                        <a:rPr lang="en-GB" sz="1400"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WP1</a:t>
                      </a:r>
                      <a:endParaRPr lang="it-IT" sz="1400" kern="100">
                        <a:effectLst/>
                        <a:latin typeface="Aptos" panose="020B0004020202020204" pitchFamily="34" charset="0"/>
                        <a:ea typeface="Aptos" panose="020B0004020202020204" pitchFamily="34" charset="0"/>
                        <a:cs typeface="Times New Roman" panose="02020603050405020304" pitchFamily="18" charset="0"/>
                      </a:endParaRPr>
                    </a:p>
                  </a:txBody>
                  <a:tcPr marL="54819" marR="54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just">
                        <a:lnSpc>
                          <a:spcPct val="115000"/>
                        </a:lnSpc>
                        <a:spcAft>
                          <a:spcPts val="800"/>
                        </a:spcAft>
                        <a:buNone/>
                      </a:pPr>
                      <a:r>
                        <a:rPr lang="en-GB" sz="1400" kern="0" dirty="0" err="1">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CapillariesP</a:t>
                      </a:r>
                      <a:r>
                        <a:rPr lang="en-GB" sz="1400" kern="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                 10.000</a:t>
                      </a:r>
                      <a:endParaRPr lang="it-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4819" marR="54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800"/>
                        </a:spcAft>
                        <a:buNone/>
                      </a:pPr>
                      <a:r>
                        <a:rPr lang="en-GB" sz="1400" kern="0" dirty="0" err="1">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CapillariesS</a:t>
                      </a:r>
                      <a:r>
                        <a:rPr lang="en-GB" sz="1400" kern="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              15.000</a:t>
                      </a:r>
                      <a:endParaRPr lang="it-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4819" marR="54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800"/>
                        </a:spcAft>
                        <a:buNone/>
                      </a:pPr>
                      <a:r>
                        <a:rPr lang="en-GB" sz="1400"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 </a:t>
                      </a:r>
                      <a:endParaRPr lang="it-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4819" marR="54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69714751"/>
                  </a:ext>
                </a:extLst>
              </a:tr>
              <a:tr h="194442">
                <a:tc>
                  <a:txBody>
                    <a:bodyPr/>
                    <a:lstStyle/>
                    <a:p>
                      <a:pPr algn="just">
                        <a:lnSpc>
                          <a:spcPct val="115000"/>
                        </a:lnSpc>
                        <a:spcAft>
                          <a:spcPts val="800"/>
                        </a:spcAft>
                        <a:buNone/>
                      </a:pPr>
                      <a:r>
                        <a:rPr lang="en-GB" sz="1400"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 </a:t>
                      </a:r>
                      <a:endParaRPr lang="it-IT" sz="1400" kern="100">
                        <a:effectLst/>
                        <a:latin typeface="Aptos" panose="020B0004020202020204" pitchFamily="34" charset="0"/>
                        <a:ea typeface="Aptos" panose="020B0004020202020204" pitchFamily="34" charset="0"/>
                        <a:cs typeface="Times New Roman" panose="02020603050405020304" pitchFamily="18" charset="0"/>
                      </a:endParaRPr>
                    </a:p>
                  </a:txBody>
                  <a:tcPr marL="54819" marR="54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it-IT"/>
                    </a:p>
                  </a:txBody>
                  <a:tcPr/>
                </a:tc>
                <a:tc>
                  <a:txBody>
                    <a:bodyPr/>
                    <a:lstStyle/>
                    <a:p>
                      <a:pPr>
                        <a:lnSpc>
                          <a:spcPct val="115000"/>
                        </a:lnSpc>
                        <a:spcAft>
                          <a:spcPts val="800"/>
                        </a:spcAft>
                        <a:buNone/>
                      </a:pPr>
                      <a:r>
                        <a:rPr lang="en-GB" sz="1400" kern="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Capillaries S                10.000</a:t>
                      </a:r>
                      <a:endParaRPr lang="it-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4819" marR="54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800"/>
                        </a:spcAft>
                        <a:buNone/>
                      </a:pPr>
                      <a:r>
                        <a:rPr lang="en-GB" sz="1400" kern="0" dirty="0" err="1">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MGprototype</a:t>
                      </a:r>
                      <a:r>
                        <a:rPr lang="en-GB" sz="1400" kern="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            40.000</a:t>
                      </a:r>
                      <a:endParaRPr lang="it-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4819" marR="54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800"/>
                        </a:spcAft>
                        <a:buNone/>
                      </a:pPr>
                      <a:r>
                        <a:rPr lang="en-GB" sz="1400"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 </a:t>
                      </a:r>
                      <a:endParaRPr lang="it-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4819" marR="54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517907"/>
                  </a:ext>
                </a:extLst>
              </a:tr>
              <a:tr h="194442">
                <a:tc>
                  <a:txBody>
                    <a:bodyPr/>
                    <a:lstStyle/>
                    <a:p>
                      <a:pPr algn="just">
                        <a:lnSpc>
                          <a:spcPct val="115000"/>
                        </a:lnSpc>
                        <a:spcAft>
                          <a:spcPts val="800"/>
                        </a:spcAft>
                        <a:buNone/>
                      </a:pPr>
                      <a:r>
                        <a:rPr lang="en-GB" sz="1400"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 </a:t>
                      </a:r>
                      <a:endParaRPr lang="it-IT" sz="1400" kern="100">
                        <a:effectLst/>
                        <a:latin typeface="Aptos" panose="020B0004020202020204" pitchFamily="34" charset="0"/>
                        <a:ea typeface="Aptos" panose="020B0004020202020204" pitchFamily="34" charset="0"/>
                        <a:cs typeface="Times New Roman" panose="02020603050405020304" pitchFamily="18" charset="0"/>
                      </a:endParaRPr>
                    </a:p>
                  </a:txBody>
                  <a:tcPr marL="54819" marR="54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it-IT"/>
                    </a:p>
                  </a:txBody>
                  <a:tcPr/>
                </a:tc>
                <a:tc>
                  <a:txBody>
                    <a:bodyPr/>
                    <a:lstStyle/>
                    <a:p>
                      <a:pPr>
                        <a:lnSpc>
                          <a:spcPct val="115000"/>
                        </a:lnSpc>
                        <a:spcAft>
                          <a:spcPts val="800"/>
                        </a:spcAft>
                        <a:buNone/>
                      </a:pPr>
                      <a:r>
                        <a:rPr lang="en-GB" sz="1400" kern="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Travel                            5.000</a:t>
                      </a:r>
                      <a:endParaRPr lang="it-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4819" marR="54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800"/>
                        </a:spcAft>
                        <a:buNone/>
                      </a:pPr>
                      <a:r>
                        <a:rPr lang="en-GB" sz="1400" kern="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 </a:t>
                      </a:r>
                      <a:endParaRPr lang="it-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4819" marR="54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800"/>
                        </a:spcAft>
                        <a:buNone/>
                      </a:pPr>
                      <a:r>
                        <a:rPr lang="en-GB" sz="1400"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 </a:t>
                      </a:r>
                      <a:endParaRPr lang="it-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4819" marR="54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72336048"/>
                  </a:ext>
                </a:extLst>
              </a:tr>
              <a:tr h="194442">
                <a:tc>
                  <a:txBody>
                    <a:bodyPr/>
                    <a:lstStyle/>
                    <a:p>
                      <a:pPr algn="just">
                        <a:lnSpc>
                          <a:spcPct val="115000"/>
                        </a:lnSpc>
                        <a:spcAft>
                          <a:spcPts val="800"/>
                        </a:spcAft>
                        <a:buNone/>
                      </a:pPr>
                      <a:r>
                        <a:rPr lang="en-GB" sz="1400" kern="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 </a:t>
                      </a:r>
                      <a:endParaRPr lang="it-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4819" marR="54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15000"/>
                        </a:lnSpc>
                        <a:spcAft>
                          <a:spcPts val="800"/>
                        </a:spcAft>
                        <a:buNone/>
                      </a:pPr>
                      <a:r>
                        <a:rPr lang="en-GB" sz="1400"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Tot</a:t>
                      </a:r>
                      <a:endParaRPr lang="it-IT" sz="1400" kern="100">
                        <a:effectLst/>
                        <a:latin typeface="Aptos" panose="020B0004020202020204" pitchFamily="34" charset="0"/>
                        <a:ea typeface="Aptos" panose="020B0004020202020204" pitchFamily="34" charset="0"/>
                        <a:cs typeface="Times New Roman" panose="02020603050405020304" pitchFamily="18" charset="0"/>
                      </a:endParaRPr>
                    </a:p>
                  </a:txBody>
                  <a:tcPr marL="54819" marR="54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7"/>
                    </a:solidFill>
                  </a:tcPr>
                </a:tc>
                <a:tc>
                  <a:txBody>
                    <a:bodyPr/>
                    <a:lstStyle/>
                    <a:p>
                      <a:pPr algn="ctr">
                        <a:lnSpc>
                          <a:spcPct val="115000"/>
                        </a:lnSpc>
                        <a:spcAft>
                          <a:spcPts val="800"/>
                        </a:spcAft>
                        <a:buNone/>
                      </a:pPr>
                      <a:r>
                        <a:rPr lang="en-GB" sz="1400" b="1" kern="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                                   25.000</a:t>
                      </a:r>
                      <a:endParaRPr lang="it-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4819" marR="54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800"/>
                        </a:spcAft>
                        <a:buNone/>
                      </a:pPr>
                      <a:r>
                        <a:rPr lang="en-GB" sz="1400" b="1" kern="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                                  55.000</a:t>
                      </a:r>
                      <a:endParaRPr lang="it-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4819" marR="54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800"/>
                        </a:spcAft>
                        <a:buNone/>
                      </a:pPr>
                      <a:r>
                        <a:rPr lang="en-GB" sz="1400" b="1" kern="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                                   0</a:t>
                      </a:r>
                      <a:endParaRPr lang="it-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4819" marR="54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57670594"/>
                  </a:ext>
                </a:extLst>
              </a:tr>
              <a:tr h="194442">
                <a:tc gridSpan="5">
                  <a:txBody>
                    <a:bodyPr/>
                    <a:lstStyle/>
                    <a:p>
                      <a:pPr algn="just">
                        <a:lnSpc>
                          <a:spcPct val="115000"/>
                        </a:lnSpc>
                        <a:spcAft>
                          <a:spcPts val="800"/>
                        </a:spcAft>
                        <a:buNone/>
                      </a:pPr>
                      <a:r>
                        <a:rPr lang="en-GB" sz="1400"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 </a:t>
                      </a:r>
                      <a:endParaRPr lang="it-IT" sz="1400" kern="100">
                        <a:effectLst/>
                        <a:latin typeface="Aptos" panose="020B0004020202020204" pitchFamily="34" charset="0"/>
                        <a:ea typeface="Aptos" panose="020B0004020202020204" pitchFamily="34" charset="0"/>
                        <a:cs typeface="Times New Roman" panose="02020603050405020304" pitchFamily="18" charset="0"/>
                      </a:endParaRPr>
                    </a:p>
                  </a:txBody>
                  <a:tcPr marL="54819" marR="54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it-IT"/>
                    </a:p>
                  </a:txBody>
                  <a:tcPr/>
                </a:tc>
                <a:tc hMerge="1">
                  <a:txBody>
                    <a:bodyPr/>
                    <a:lstStyle/>
                    <a:p>
                      <a:endParaRPr lang="it-IT"/>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it-IT"/>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it-IT"/>
                    </a:p>
                  </a:txBody>
                  <a:tcPr/>
                </a:tc>
                <a:extLst>
                  <a:ext uri="{0D108BD9-81ED-4DB2-BD59-A6C34878D82A}">
                    <a16:rowId xmlns:a16="http://schemas.microsoft.com/office/drawing/2014/main" val="3478244502"/>
                  </a:ext>
                </a:extLst>
              </a:tr>
              <a:tr h="400498">
                <a:tc>
                  <a:txBody>
                    <a:bodyPr/>
                    <a:lstStyle/>
                    <a:p>
                      <a:pPr algn="just">
                        <a:lnSpc>
                          <a:spcPct val="115000"/>
                        </a:lnSpc>
                        <a:spcAft>
                          <a:spcPts val="800"/>
                        </a:spcAft>
                        <a:buNone/>
                      </a:pPr>
                      <a:r>
                        <a:rPr lang="en-GB" sz="1400" kern="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 </a:t>
                      </a:r>
                      <a:endParaRPr lang="it-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4819" marR="54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3">
                  <a:txBody>
                    <a:bodyPr/>
                    <a:lstStyle/>
                    <a:p>
                      <a:pPr algn="just">
                        <a:lnSpc>
                          <a:spcPct val="115000"/>
                        </a:lnSpc>
                        <a:spcAft>
                          <a:spcPts val="800"/>
                        </a:spcAft>
                        <a:buNone/>
                      </a:pPr>
                      <a:r>
                        <a:rPr lang="en-GB" sz="1400" kern="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WP3</a:t>
                      </a:r>
                      <a:endParaRPr lang="it-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4819" marR="54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just">
                        <a:lnSpc>
                          <a:spcPct val="115000"/>
                        </a:lnSpc>
                        <a:spcAft>
                          <a:spcPts val="800"/>
                        </a:spcAft>
                        <a:buNone/>
                      </a:pPr>
                      <a:r>
                        <a:rPr lang="en-GB" sz="1400" kern="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Lenses                         15.000</a:t>
                      </a:r>
                      <a:endParaRPr lang="it-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4819" marR="54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800"/>
                        </a:spcAft>
                        <a:buNone/>
                      </a:pPr>
                      <a:r>
                        <a:rPr lang="en-GB" sz="1400" kern="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Travel                         5.000</a:t>
                      </a:r>
                      <a:endParaRPr lang="it-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4819" marR="54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800"/>
                        </a:spcAft>
                        <a:buNone/>
                      </a:pPr>
                      <a:r>
                        <a:rPr lang="en-GB" sz="1400"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 </a:t>
                      </a:r>
                      <a:endParaRPr lang="it-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4819" marR="54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53138952"/>
                  </a:ext>
                </a:extLst>
              </a:tr>
              <a:tr h="194442">
                <a:tc>
                  <a:txBody>
                    <a:bodyPr/>
                    <a:lstStyle/>
                    <a:p>
                      <a:pPr algn="just">
                        <a:lnSpc>
                          <a:spcPct val="115000"/>
                        </a:lnSpc>
                        <a:spcAft>
                          <a:spcPts val="800"/>
                        </a:spcAft>
                        <a:buNone/>
                      </a:pPr>
                      <a:r>
                        <a:rPr lang="en-GB" sz="1400" kern="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 </a:t>
                      </a:r>
                      <a:endParaRPr lang="it-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4819" marR="54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it-IT"/>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a:txBody>
                    <a:bodyPr/>
                    <a:lstStyle/>
                    <a:p>
                      <a:pPr algn="just">
                        <a:lnSpc>
                          <a:spcPct val="115000"/>
                        </a:lnSpc>
                        <a:spcAft>
                          <a:spcPts val="800"/>
                        </a:spcAft>
                        <a:buNone/>
                      </a:pPr>
                      <a:r>
                        <a:rPr lang="en-GB" sz="1400" kern="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Lens support               10.000             </a:t>
                      </a:r>
                      <a:endParaRPr lang="it-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4819" marR="54819" marT="0" marB="0">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800"/>
                        </a:spcAft>
                        <a:buNone/>
                      </a:pPr>
                      <a:r>
                        <a:rPr lang="en-GB" sz="1400"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 </a:t>
                      </a:r>
                      <a:endParaRPr lang="it-IT" sz="1400" kern="100">
                        <a:effectLst/>
                        <a:latin typeface="Aptos" panose="020B0004020202020204" pitchFamily="34" charset="0"/>
                        <a:ea typeface="Aptos" panose="020B0004020202020204" pitchFamily="34" charset="0"/>
                        <a:cs typeface="Times New Roman" panose="02020603050405020304" pitchFamily="18" charset="0"/>
                      </a:endParaRPr>
                    </a:p>
                  </a:txBody>
                  <a:tcPr marL="54819" marR="54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800"/>
                        </a:spcAft>
                        <a:buNone/>
                      </a:pPr>
                      <a:r>
                        <a:rPr lang="en-GB" sz="1400"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 </a:t>
                      </a:r>
                      <a:endParaRPr lang="it-IT" sz="1400" kern="100">
                        <a:effectLst/>
                        <a:latin typeface="Aptos" panose="020B0004020202020204" pitchFamily="34" charset="0"/>
                        <a:ea typeface="Aptos" panose="020B0004020202020204" pitchFamily="34" charset="0"/>
                        <a:cs typeface="Times New Roman" panose="02020603050405020304" pitchFamily="18" charset="0"/>
                      </a:endParaRPr>
                    </a:p>
                  </a:txBody>
                  <a:tcPr marL="54819" marR="54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03520793"/>
                  </a:ext>
                </a:extLst>
              </a:tr>
              <a:tr h="194442">
                <a:tc>
                  <a:txBody>
                    <a:bodyPr/>
                    <a:lstStyle/>
                    <a:p>
                      <a:pPr algn="just">
                        <a:lnSpc>
                          <a:spcPct val="115000"/>
                        </a:lnSpc>
                        <a:spcAft>
                          <a:spcPts val="800"/>
                        </a:spcAft>
                        <a:buNone/>
                      </a:pPr>
                      <a:r>
                        <a:rPr lang="en-GB" sz="1400"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 </a:t>
                      </a:r>
                      <a:endParaRPr lang="it-IT" sz="1400" kern="100">
                        <a:effectLst/>
                        <a:latin typeface="Aptos" panose="020B0004020202020204" pitchFamily="34" charset="0"/>
                        <a:ea typeface="Aptos" panose="020B0004020202020204" pitchFamily="34" charset="0"/>
                        <a:cs typeface="Times New Roman" panose="02020603050405020304" pitchFamily="18" charset="0"/>
                      </a:endParaRPr>
                    </a:p>
                  </a:txBody>
                  <a:tcPr marL="54819" marR="54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it-IT"/>
                    </a:p>
                  </a:txBody>
                  <a:tcPr/>
                </a:tc>
                <a:tc>
                  <a:txBody>
                    <a:bodyPr/>
                    <a:lstStyle/>
                    <a:p>
                      <a:pPr algn="just">
                        <a:lnSpc>
                          <a:spcPct val="115000"/>
                        </a:lnSpc>
                        <a:spcAft>
                          <a:spcPts val="800"/>
                        </a:spcAft>
                        <a:buNone/>
                        <a:tabLst>
                          <a:tab pos="590550" algn="l"/>
                        </a:tabLst>
                      </a:pPr>
                      <a:r>
                        <a:rPr lang="en-GB" sz="1400"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 </a:t>
                      </a:r>
                      <a:endParaRPr lang="it-IT" sz="1400" kern="100">
                        <a:effectLst/>
                        <a:latin typeface="Aptos" panose="020B0004020202020204" pitchFamily="34" charset="0"/>
                        <a:ea typeface="Aptos" panose="020B0004020202020204" pitchFamily="34" charset="0"/>
                        <a:cs typeface="Times New Roman" panose="02020603050405020304" pitchFamily="18" charset="0"/>
                      </a:endParaRPr>
                    </a:p>
                  </a:txBody>
                  <a:tcPr marL="54819" marR="54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800"/>
                        </a:spcAft>
                        <a:buNone/>
                      </a:pPr>
                      <a:r>
                        <a:rPr lang="en-GB" sz="1400"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 </a:t>
                      </a:r>
                      <a:endParaRPr lang="it-IT" sz="1400" kern="100">
                        <a:effectLst/>
                        <a:latin typeface="Aptos" panose="020B0004020202020204" pitchFamily="34" charset="0"/>
                        <a:ea typeface="Aptos" panose="020B0004020202020204" pitchFamily="34" charset="0"/>
                        <a:cs typeface="Times New Roman" panose="02020603050405020304" pitchFamily="18" charset="0"/>
                      </a:endParaRPr>
                    </a:p>
                  </a:txBody>
                  <a:tcPr marL="54819" marR="54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800"/>
                        </a:spcAft>
                        <a:buNone/>
                      </a:pPr>
                      <a:r>
                        <a:rPr lang="en-GB" sz="1400"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 </a:t>
                      </a:r>
                      <a:endParaRPr lang="it-IT" sz="1400" kern="100">
                        <a:effectLst/>
                        <a:latin typeface="Aptos" panose="020B0004020202020204" pitchFamily="34" charset="0"/>
                        <a:ea typeface="Aptos" panose="020B0004020202020204" pitchFamily="34" charset="0"/>
                        <a:cs typeface="Times New Roman" panose="02020603050405020304" pitchFamily="18" charset="0"/>
                      </a:endParaRPr>
                    </a:p>
                  </a:txBody>
                  <a:tcPr marL="54819" marR="54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06622653"/>
                  </a:ext>
                </a:extLst>
              </a:tr>
              <a:tr h="194442">
                <a:tc>
                  <a:txBody>
                    <a:bodyPr/>
                    <a:lstStyle/>
                    <a:p>
                      <a:pPr algn="just">
                        <a:lnSpc>
                          <a:spcPct val="115000"/>
                        </a:lnSpc>
                        <a:spcAft>
                          <a:spcPts val="800"/>
                        </a:spcAft>
                        <a:buNone/>
                      </a:pPr>
                      <a:r>
                        <a:rPr lang="en-GB" sz="1400"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 </a:t>
                      </a:r>
                      <a:endParaRPr lang="it-IT" sz="1400" kern="100">
                        <a:effectLst/>
                        <a:latin typeface="Aptos" panose="020B0004020202020204" pitchFamily="34" charset="0"/>
                        <a:ea typeface="Aptos" panose="020B0004020202020204" pitchFamily="34" charset="0"/>
                        <a:cs typeface="Times New Roman" panose="02020603050405020304" pitchFamily="18" charset="0"/>
                      </a:endParaRPr>
                    </a:p>
                  </a:txBody>
                  <a:tcPr marL="54819" marR="54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15000"/>
                        </a:lnSpc>
                        <a:spcAft>
                          <a:spcPts val="800"/>
                        </a:spcAft>
                        <a:buNone/>
                      </a:pPr>
                      <a:r>
                        <a:rPr lang="en-GB" sz="1400"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Tot</a:t>
                      </a:r>
                      <a:endParaRPr lang="it-IT" sz="1400" kern="100">
                        <a:effectLst/>
                        <a:latin typeface="Aptos" panose="020B0004020202020204" pitchFamily="34" charset="0"/>
                        <a:ea typeface="Aptos" panose="020B0004020202020204" pitchFamily="34" charset="0"/>
                        <a:cs typeface="Times New Roman" panose="02020603050405020304" pitchFamily="18" charset="0"/>
                      </a:endParaRPr>
                    </a:p>
                  </a:txBody>
                  <a:tcPr marL="54819" marR="54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just">
                        <a:lnSpc>
                          <a:spcPct val="115000"/>
                        </a:lnSpc>
                        <a:spcAft>
                          <a:spcPts val="800"/>
                        </a:spcAft>
                        <a:buNone/>
                        <a:tabLst>
                          <a:tab pos="590550" algn="l"/>
                        </a:tabLst>
                      </a:pPr>
                      <a:r>
                        <a:rPr lang="en-GB" sz="1400" b="1" kern="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                                    25.000</a:t>
                      </a:r>
                      <a:endParaRPr lang="it-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4819" marR="54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800"/>
                        </a:spcAft>
                        <a:buNone/>
                      </a:pPr>
                      <a:r>
                        <a:rPr lang="en-GB" sz="1400" b="1" kern="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                                   5.000</a:t>
                      </a:r>
                      <a:endParaRPr lang="it-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4819" marR="54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800"/>
                        </a:spcAft>
                        <a:buNone/>
                      </a:pPr>
                      <a:r>
                        <a:rPr lang="en-GB" sz="1400" b="1" kern="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                                  0</a:t>
                      </a:r>
                      <a:endParaRPr lang="it-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4819" marR="54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81842370"/>
                  </a:ext>
                </a:extLst>
              </a:tr>
              <a:tr h="194442">
                <a:tc gridSpan="5">
                  <a:txBody>
                    <a:bodyPr/>
                    <a:lstStyle/>
                    <a:p>
                      <a:pPr algn="just">
                        <a:lnSpc>
                          <a:spcPct val="115000"/>
                        </a:lnSpc>
                        <a:spcAft>
                          <a:spcPts val="800"/>
                        </a:spcAft>
                        <a:buNone/>
                      </a:pPr>
                      <a:r>
                        <a:rPr lang="en-GB" sz="1400"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 </a:t>
                      </a:r>
                      <a:endParaRPr lang="it-IT" sz="1400" kern="100">
                        <a:effectLst/>
                        <a:latin typeface="Aptos" panose="020B0004020202020204" pitchFamily="34" charset="0"/>
                        <a:ea typeface="Aptos" panose="020B0004020202020204" pitchFamily="34" charset="0"/>
                        <a:cs typeface="Times New Roman" panose="02020603050405020304" pitchFamily="18" charset="0"/>
                      </a:endParaRPr>
                    </a:p>
                  </a:txBody>
                  <a:tcPr marL="54819" marR="54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it-IT"/>
                    </a:p>
                  </a:txBody>
                  <a:tcPr/>
                </a:tc>
                <a:tc hMerge="1">
                  <a:txBody>
                    <a:bodyPr/>
                    <a:lstStyle/>
                    <a:p>
                      <a:endParaRPr lang="it-IT"/>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it-IT"/>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it-IT"/>
                    </a:p>
                  </a:txBody>
                  <a:tcPr/>
                </a:tc>
                <a:extLst>
                  <a:ext uri="{0D108BD9-81ED-4DB2-BD59-A6C34878D82A}">
                    <a16:rowId xmlns:a16="http://schemas.microsoft.com/office/drawing/2014/main" val="4251482733"/>
                  </a:ext>
                </a:extLst>
              </a:tr>
              <a:tr h="194442">
                <a:tc>
                  <a:txBody>
                    <a:bodyPr/>
                    <a:lstStyle/>
                    <a:p>
                      <a:pPr algn="just">
                        <a:lnSpc>
                          <a:spcPct val="115000"/>
                        </a:lnSpc>
                        <a:spcAft>
                          <a:spcPts val="800"/>
                        </a:spcAft>
                        <a:buNone/>
                      </a:pPr>
                      <a:r>
                        <a:rPr lang="en-GB" sz="1400"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 </a:t>
                      </a:r>
                      <a:endParaRPr lang="it-IT" sz="1400" kern="100">
                        <a:effectLst/>
                        <a:latin typeface="Aptos" panose="020B0004020202020204" pitchFamily="34" charset="0"/>
                        <a:ea typeface="Aptos" panose="020B0004020202020204" pitchFamily="34" charset="0"/>
                        <a:cs typeface="Times New Roman" panose="02020603050405020304" pitchFamily="18" charset="0"/>
                      </a:endParaRPr>
                    </a:p>
                  </a:txBody>
                  <a:tcPr marL="54819" marR="54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algn="just">
                        <a:lnSpc>
                          <a:spcPct val="115000"/>
                        </a:lnSpc>
                        <a:spcAft>
                          <a:spcPts val="800"/>
                        </a:spcAft>
                        <a:buNone/>
                      </a:pPr>
                      <a:r>
                        <a:rPr lang="en-GB" sz="1400"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WP4</a:t>
                      </a:r>
                      <a:endParaRPr lang="it-IT" sz="1400" kern="100">
                        <a:effectLst/>
                        <a:latin typeface="Aptos" panose="020B0004020202020204" pitchFamily="34" charset="0"/>
                        <a:ea typeface="Aptos" panose="020B0004020202020204" pitchFamily="34" charset="0"/>
                        <a:cs typeface="Times New Roman" panose="02020603050405020304" pitchFamily="18" charset="0"/>
                      </a:endParaRPr>
                    </a:p>
                  </a:txBody>
                  <a:tcPr marL="54819" marR="54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4E290"/>
                    </a:solidFill>
                  </a:tcPr>
                </a:tc>
                <a:tc>
                  <a:txBody>
                    <a:bodyPr/>
                    <a:lstStyle/>
                    <a:p>
                      <a:pPr algn="just">
                        <a:lnSpc>
                          <a:spcPct val="115000"/>
                        </a:lnSpc>
                        <a:spcAft>
                          <a:spcPts val="800"/>
                        </a:spcAft>
                        <a:buNone/>
                      </a:pPr>
                      <a:r>
                        <a:rPr lang="en-GB" sz="1400"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 </a:t>
                      </a:r>
                      <a:endParaRPr lang="it-IT" sz="1400" kern="100">
                        <a:effectLst/>
                        <a:latin typeface="Aptos" panose="020B0004020202020204" pitchFamily="34" charset="0"/>
                        <a:ea typeface="Aptos" panose="020B0004020202020204" pitchFamily="34" charset="0"/>
                        <a:cs typeface="Times New Roman" panose="02020603050405020304" pitchFamily="18" charset="0"/>
                      </a:endParaRPr>
                    </a:p>
                  </a:txBody>
                  <a:tcPr marL="54819" marR="54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800"/>
                        </a:spcAft>
                        <a:buNone/>
                      </a:pPr>
                      <a:r>
                        <a:rPr lang="en-GB" sz="1400" kern="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Capillary support      20.000</a:t>
                      </a:r>
                      <a:endParaRPr lang="it-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4819" marR="54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800"/>
                        </a:spcAft>
                        <a:buNone/>
                      </a:pPr>
                      <a:r>
                        <a:rPr lang="en-GB" sz="1400" kern="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Travel               10.000</a:t>
                      </a:r>
                      <a:endParaRPr lang="it-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4819" marR="54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2187483"/>
                  </a:ext>
                </a:extLst>
              </a:tr>
              <a:tr h="194442">
                <a:tc>
                  <a:txBody>
                    <a:bodyPr/>
                    <a:lstStyle/>
                    <a:p>
                      <a:pPr algn="just">
                        <a:lnSpc>
                          <a:spcPct val="115000"/>
                        </a:lnSpc>
                        <a:spcAft>
                          <a:spcPts val="800"/>
                        </a:spcAft>
                        <a:buNone/>
                      </a:pPr>
                      <a:r>
                        <a:rPr lang="en-GB" sz="1400"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 </a:t>
                      </a:r>
                      <a:endParaRPr lang="it-IT" sz="1400" kern="100">
                        <a:effectLst/>
                        <a:latin typeface="Aptos" panose="020B0004020202020204" pitchFamily="34" charset="0"/>
                        <a:ea typeface="Aptos" panose="020B0004020202020204" pitchFamily="34" charset="0"/>
                        <a:cs typeface="Times New Roman" panose="02020603050405020304" pitchFamily="18" charset="0"/>
                      </a:endParaRPr>
                    </a:p>
                  </a:txBody>
                  <a:tcPr marL="54819" marR="54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it-IT"/>
                    </a:p>
                  </a:txBody>
                  <a:tcPr/>
                </a:tc>
                <a:tc>
                  <a:txBody>
                    <a:bodyPr/>
                    <a:lstStyle/>
                    <a:p>
                      <a:pPr algn="just">
                        <a:lnSpc>
                          <a:spcPct val="115000"/>
                        </a:lnSpc>
                        <a:spcAft>
                          <a:spcPts val="800"/>
                        </a:spcAft>
                        <a:buNone/>
                      </a:pPr>
                      <a:r>
                        <a:rPr lang="en-GB" sz="1400"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 </a:t>
                      </a:r>
                      <a:endParaRPr lang="it-IT" sz="1400" kern="100">
                        <a:effectLst/>
                        <a:latin typeface="Aptos" panose="020B0004020202020204" pitchFamily="34" charset="0"/>
                        <a:ea typeface="Aptos" panose="020B0004020202020204" pitchFamily="34" charset="0"/>
                        <a:cs typeface="Times New Roman" panose="02020603050405020304" pitchFamily="18" charset="0"/>
                      </a:endParaRPr>
                    </a:p>
                  </a:txBody>
                  <a:tcPr marL="54819" marR="54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800"/>
                        </a:spcAft>
                        <a:buNone/>
                      </a:pPr>
                      <a:r>
                        <a:rPr lang="en-GB" sz="1400" kern="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Movements               15.000</a:t>
                      </a:r>
                      <a:endParaRPr lang="it-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4819" marR="54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800"/>
                        </a:spcAft>
                        <a:buNone/>
                      </a:pPr>
                      <a:r>
                        <a:rPr lang="en-GB" sz="1400"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 </a:t>
                      </a:r>
                      <a:endParaRPr lang="it-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4819" marR="54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76278675"/>
                  </a:ext>
                </a:extLst>
              </a:tr>
              <a:tr h="194442">
                <a:tc>
                  <a:txBody>
                    <a:bodyPr/>
                    <a:lstStyle/>
                    <a:p>
                      <a:pPr algn="just">
                        <a:lnSpc>
                          <a:spcPct val="115000"/>
                        </a:lnSpc>
                        <a:spcAft>
                          <a:spcPts val="800"/>
                        </a:spcAft>
                        <a:buNone/>
                      </a:pPr>
                      <a:r>
                        <a:rPr lang="en-GB" sz="1400"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 </a:t>
                      </a:r>
                      <a:endParaRPr lang="it-IT" sz="1400" kern="100">
                        <a:effectLst/>
                        <a:latin typeface="Aptos" panose="020B0004020202020204" pitchFamily="34" charset="0"/>
                        <a:ea typeface="Aptos" panose="020B0004020202020204" pitchFamily="34" charset="0"/>
                        <a:cs typeface="Times New Roman" panose="02020603050405020304" pitchFamily="18" charset="0"/>
                      </a:endParaRPr>
                    </a:p>
                  </a:txBody>
                  <a:tcPr marL="54819" marR="54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15000"/>
                        </a:lnSpc>
                        <a:spcAft>
                          <a:spcPts val="800"/>
                        </a:spcAft>
                        <a:buNone/>
                      </a:pPr>
                      <a:r>
                        <a:rPr lang="en-GB" sz="1400"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Tot</a:t>
                      </a:r>
                      <a:endParaRPr lang="it-IT" sz="1400" kern="100">
                        <a:effectLst/>
                        <a:latin typeface="Aptos" panose="020B0004020202020204" pitchFamily="34" charset="0"/>
                        <a:ea typeface="Aptos" panose="020B0004020202020204" pitchFamily="34" charset="0"/>
                        <a:cs typeface="Times New Roman" panose="02020603050405020304" pitchFamily="18" charset="0"/>
                      </a:endParaRPr>
                    </a:p>
                  </a:txBody>
                  <a:tcPr marL="54819" marR="54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4E290"/>
                    </a:solidFill>
                  </a:tcPr>
                </a:tc>
                <a:tc>
                  <a:txBody>
                    <a:bodyPr/>
                    <a:lstStyle/>
                    <a:p>
                      <a:pPr algn="just">
                        <a:lnSpc>
                          <a:spcPct val="115000"/>
                        </a:lnSpc>
                        <a:spcAft>
                          <a:spcPts val="800"/>
                        </a:spcAft>
                        <a:buNone/>
                      </a:pPr>
                      <a:r>
                        <a:rPr lang="en-GB" sz="1400" b="1" kern="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                                             0</a:t>
                      </a:r>
                      <a:endParaRPr lang="it-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4819" marR="54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800"/>
                        </a:spcAft>
                        <a:buNone/>
                      </a:pPr>
                      <a:r>
                        <a:rPr lang="en-GB" sz="1400" b="1" kern="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                                  35.000</a:t>
                      </a:r>
                      <a:endParaRPr lang="it-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4819" marR="54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800"/>
                        </a:spcAft>
                        <a:buNone/>
                      </a:pPr>
                      <a:r>
                        <a:rPr lang="en-GB" sz="1400" b="1" kern="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                          10.000</a:t>
                      </a:r>
                      <a:endParaRPr lang="it-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4819" marR="54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28583144"/>
                  </a:ext>
                </a:extLst>
              </a:tr>
              <a:tr h="194442">
                <a:tc gridSpan="5">
                  <a:txBody>
                    <a:bodyPr/>
                    <a:lstStyle/>
                    <a:p>
                      <a:pPr algn="just">
                        <a:lnSpc>
                          <a:spcPct val="115000"/>
                        </a:lnSpc>
                        <a:spcAft>
                          <a:spcPts val="800"/>
                        </a:spcAft>
                        <a:buNone/>
                      </a:pPr>
                      <a:r>
                        <a:rPr lang="en-GB" sz="1400" b="1" kern="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 </a:t>
                      </a:r>
                      <a:endParaRPr lang="it-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4819" marR="54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it-IT"/>
                    </a:p>
                  </a:txBody>
                  <a:tcPr/>
                </a:tc>
                <a:tc hMerge="1">
                  <a:txBody>
                    <a:bodyPr/>
                    <a:lstStyle/>
                    <a:p>
                      <a:endParaRPr lang="it-IT"/>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it-IT"/>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it-IT"/>
                    </a:p>
                  </a:txBody>
                  <a:tcPr/>
                </a:tc>
                <a:extLst>
                  <a:ext uri="{0D108BD9-81ED-4DB2-BD59-A6C34878D82A}">
                    <a16:rowId xmlns:a16="http://schemas.microsoft.com/office/drawing/2014/main" val="2319693911"/>
                  </a:ext>
                </a:extLst>
              </a:tr>
              <a:tr h="250112">
                <a:tc>
                  <a:txBody>
                    <a:bodyPr/>
                    <a:lstStyle/>
                    <a:p>
                      <a:pPr algn="r">
                        <a:lnSpc>
                          <a:spcPct val="115000"/>
                        </a:lnSpc>
                        <a:spcAft>
                          <a:spcPts val="800"/>
                        </a:spcAft>
                        <a:buNone/>
                      </a:pPr>
                      <a:r>
                        <a:rPr lang="en-GB" sz="1400" b="1"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2</a:t>
                      </a:r>
                      <a:r>
                        <a:rPr lang="en-GB" sz="1400" b="1" kern="0" baseline="3000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nd</a:t>
                      </a:r>
                      <a:r>
                        <a:rPr lang="en-GB" sz="1400" b="1"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 Unit INFN-Milan</a:t>
                      </a:r>
                      <a:endParaRPr lang="it-IT" sz="1400" kern="100">
                        <a:effectLst/>
                        <a:latin typeface="Aptos" panose="020B0004020202020204" pitchFamily="34" charset="0"/>
                        <a:ea typeface="Aptos" panose="020B0004020202020204" pitchFamily="34" charset="0"/>
                        <a:cs typeface="Times New Roman" panose="02020603050405020304" pitchFamily="18" charset="0"/>
                      </a:endParaRPr>
                    </a:p>
                  </a:txBody>
                  <a:tcPr marL="54819" marR="54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3CAEB"/>
                    </a:solidFill>
                  </a:tcPr>
                </a:tc>
                <a:tc>
                  <a:txBody>
                    <a:bodyPr/>
                    <a:lstStyle/>
                    <a:p>
                      <a:pPr algn="just">
                        <a:lnSpc>
                          <a:spcPct val="115000"/>
                        </a:lnSpc>
                        <a:spcAft>
                          <a:spcPts val="800"/>
                        </a:spcAft>
                        <a:buNone/>
                      </a:pPr>
                      <a:r>
                        <a:rPr lang="en-GB" sz="1400"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 </a:t>
                      </a:r>
                      <a:endParaRPr lang="it-IT" sz="1400" kern="100">
                        <a:effectLst/>
                        <a:latin typeface="Aptos" panose="020B0004020202020204" pitchFamily="34" charset="0"/>
                        <a:ea typeface="Aptos" panose="020B0004020202020204" pitchFamily="34" charset="0"/>
                        <a:cs typeface="Times New Roman" panose="02020603050405020304" pitchFamily="18" charset="0"/>
                      </a:endParaRPr>
                    </a:p>
                  </a:txBody>
                  <a:tcPr marL="54819" marR="54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3CAEB"/>
                    </a:solidFill>
                  </a:tcPr>
                </a:tc>
                <a:tc>
                  <a:txBody>
                    <a:bodyPr/>
                    <a:lstStyle/>
                    <a:p>
                      <a:pPr algn="just">
                        <a:lnSpc>
                          <a:spcPct val="115000"/>
                        </a:lnSpc>
                        <a:spcAft>
                          <a:spcPts val="800"/>
                        </a:spcAft>
                        <a:buNone/>
                      </a:pPr>
                      <a:r>
                        <a:rPr lang="en-GB" sz="1400"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 </a:t>
                      </a:r>
                      <a:endParaRPr lang="it-IT" sz="1400" kern="100">
                        <a:effectLst/>
                        <a:latin typeface="Aptos" panose="020B0004020202020204" pitchFamily="34" charset="0"/>
                        <a:ea typeface="Aptos" panose="020B0004020202020204" pitchFamily="34" charset="0"/>
                        <a:cs typeface="Times New Roman" panose="02020603050405020304" pitchFamily="18" charset="0"/>
                      </a:endParaRPr>
                    </a:p>
                  </a:txBody>
                  <a:tcPr marL="54819" marR="54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83CAEB"/>
                    </a:solidFill>
                  </a:tcPr>
                </a:tc>
                <a:tc>
                  <a:txBody>
                    <a:bodyPr/>
                    <a:lstStyle/>
                    <a:p>
                      <a:pPr algn="just">
                        <a:lnSpc>
                          <a:spcPct val="115000"/>
                        </a:lnSpc>
                        <a:spcAft>
                          <a:spcPts val="800"/>
                        </a:spcAft>
                        <a:buNone/>
                      </a:pPr>
                      <a:r>
                        <a:rPr lang="en-GB" sz="1400"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 </a:t>
                      </a:r>
                      <a:endParaRPr lang="it-IT" sz="1400" kern="100">
                        <a:effectLst/>
                        <a:latin typeface="Aptos" panose="020B0004020202020204" pitchFamily="34" charset="0"/>
                        <a:ea typeface="Aptos" panose="020B0004020202020204" pitchFamily="34" charset="0"/>
                        <a:cs typeface="Times New Roman" panose="02020603050405020304" pitchFamily="18" charset="0"/>
                      </a:endParaRPr>
                    </a:p>
                  </a:txBody>
                  <a:tcPr marL="54819" marR="54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83CAEB"/>
                    </a:solidFill>
                  </a:tcPr>
                </a:tc>
                <a:tc>
                  <a:txBody>
                    <a:bodyPr/>
                    <a:lstStyle/>
                    <a:p>
                      <a:r>
                        <a:rPr lang="en-GB" sz="1400"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 </a:t>
                      </a:r>
                      <a:endParaRPr lang="it-IT"/>
                    </a:p>
                  </a:txBody>
                  <a:tcPr marL="54819" marR="54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83CAEB"/>
                    </a:solidFill>
                  </a:tcPr>
                </a:tc>
                <a:extLst>
                  <a:ext uri="{0D108BD9-81ED-4DB2-BD59-A6C34878D82A}">
                    <a16:rowId xmlns:a16="http://schemas.microsoft.com/office/drawing/2014/main" val="4222851882"/>
                  </a:ext>
                </a:extLst>
              </a:tr>
              <a:tr h="194442">
                <a:tc>
                  <a:txBody>
                    <a:bodyPr/>
                    <a:lstStyle/>
                    <a:p>
                      <a:pPr algn="just">
                        <a:lnSpc>
                          <a:spcPct val="115000"/>
                        </a:lnSpc>
                        <a:spcAft>
                          <a:spcPts val="800"/>
                        </a:spcAft>
                        <a:buNone/>
                      </a:pPr>
                      <a:r>
                        <a:rPr lang="en-GB" sz="1400"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 </a:t>
                      </a:r>
                      <a:endParaRPr lang="it-IT" sz="1400" kern="100">
                        <a:effectLst/>
                        <a:latin typeface="Aptos" panose="020B0004020202020204" pitchFamily="34" charset="0"/>
                        <a:ea typeface="Aptos" panose="020B0004020202020204" pitchFamily="34" charset="0"/>
                        <a:cs typeface="Times New Roman" panose="02020603050405020304" pitchFamily="18" charset="0"/>
                      </a:endParaRPr>
                    </a:p>
                  </a:txBody>
                  <a:tcPr marL="54819" marR="54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algn="just">
                        <a:lnSpc>
                          <a:spcPct val="115000"/>
                        </a:lnSpc>
                        <a:spcAft>
                          <a:spcPts val="800"/>
                        </a:spcAft>
                        <a:buNone/>
                      </a:pPr>
                      <a:r>
                        <a:rPr lang="en-GB" sz="1400" kern="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WP2</a:t>
                      </a:r>
                      <a:endParaRPr lang="it-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4819" marR="54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2D5"/>
                    </a:solidFill>
                  </a:tcPr>
                </a:tc>
                <a:tc>
                  <a:txBody>
                    <a:bodyPr/>
                    <a:lstStyle/>
                    <a:p>
                      <a:pPr algn="just">
                        <a:lnSpc>
                          <a:spcPct val="115000"/>
                        </a:lnSpc>
                        <a:spcAft>
                          <a:spcPts val="800"/>
                        </a:spcAft>
                        <a:buNone/>
                      </a:pPr>
                      <a:r>
                        <a:rPr lang="en-GB" sz="1400" kern="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C. equipment                5.000                 </a:t>
                      </a:r>
                      <a:endParaRPr lang="it-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4819" marR="54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800"/>
                        </a:spcAft>
                        <a:buNone/>
                      </a:pPr>
                      <a:r>
                        <a:rPr lang="en-GB" sz="1400" kern="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S. licence                   10.000</a:t>
                      </a:r>
                      <a:endParaRPr lang="it-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4819" marR="54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1400" kern="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S. licence          10.000</a:t>
                      </a:r>
                      <a:endParaRPr lang="it-IT" dirty="0"/>
                    </a:p>
                  </a:txBody>
                  <a:tcPr marL="54819" marR="54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24963401"/>
                  </a:ext>
                </a:extLst>
              </a:tr>
              <a:tr h="400498">
                <a:tc>
                  <a:txBody>
                    <a:bodyPr/>
                    <a:lstStyle/>
                    <a:p>
                      <a:pPr algn="just">
                        <a:lnSpc>
                          <a:spcPct val="115000"/>
                        </a:lnSpc>
                        <a:spcAft>
                          <a:spcPts val="800"/>
                        </a:spcAft>
                        <a:buNone/>
                      </a:pPr>
                      <a:r>
                        <a:rPr lang="en-GB" sz="1400"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 </a:t>
                      </a:r>
                      <a:endParaRPr lang="it-IT" sz="1400" kern="100">
                        <a:effectLst/>
                        <a:latin typeface="Aptos" panose="020B0004020202020204" pitchFamily="34" charset="0"/>
                        <a:ea typeface="Aptos" panose="020B0004020202020204" pitchFamily="34" charset="0"/>
                        <a:cs typeface="Times New Roman" panose="02020603050405020304" pitchFamily="18" charset="0"/>
                      </a:endParaRPr>
                    </a:p>
                  </a:txBody>
                  <a:tcPr marL="54819" marR="54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it-IT"/>
                    </a:p>
                  </a:txBody>
                  <a:tcPr/>
                </a:tc>
                <a:tc>
                  <a:txBody>
                    <a:bodyPr/>
                    <a:lstStyle/>
                    <a:p>
                      <a:pPr algn="just">
                        <a:lnSpc>
                          <a:spcPct val="115000"/>
                        </a:lnSpc>
                        <a:spcAft>
                          <a:spcPts val="800"/>
                        </a:spcAft>
                        <a:buNone/>
                      </a:pPr>
                      <a:r>
                        <a:rPr lang="en-GB" sz="1400" kern="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Travel                           5.000</a:t>
                      </a:r>
                      <a:endParaRPr lang="it-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4819" marR="54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800"/>
                        </a:spcAft>
                        <a:buNone/>
                      </a:pPr>
                      <a:r>
                        <a:rPr lang="en-GB" sz="1400" kern="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Travel                                              5.000</a:t>
                      </a:r>
                      <a:endParaRPr lang="it-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4819" marR="54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1400" kern="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Travel                 5.000</a:t>
                      </a:r>
                      <a:endParaRPr lang="it-IT" dirty="0"/>
                    </a:p>
                  </a:txBody>
                  <a:tcPr marL="54819" marR="54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3139319"/>
                  </a:ext>
                </a:extLst>
              </a:tr>
              <a:tr h="194442">
                <a:tc>
                  <a:txBody>
                    <a:bodyPr/>
                    <a:lstStyle/>
                    <a:p>
                      <a:pPr algn="just">
                        <a:lnSpc>
                          <a:spcPct val="115000"/>
                        </a:lnSpc>
                        <a:spcAft>
                          <a:spcPts val="800"/>
                        </a:spcAft>
                        <a:buNone/>
                      </a:pPr>
                      <a:r>
                        <a:rPr lang="en-GB" sz="1400"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 </a:t>
                      </a:r>
                      <a:endParaRPr lang="it-IT" sz="1400" kern="100">
                        <a:effectLst/>
                        <a:latin typeface="Aptos" panose="020B0004020202020204" pitchFamily="34" charset="0"/>
                        <a:ea typeface="Aptos" panose="020B0004020202020204" pitchFamily="34" charset="0"/>
                        <a:cs typeface="Times New Roman" panose="02020603050405020304" pitchFamily="18" charset="0"/>
                      </a:endParaRPr>
                    </a:p>
                  </a:txBody>
                  <a:tcPr marL="54819" marR="54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15000"/>
                        </a:lnSpc>
                        <a:spcAft>
                          <a:spcPts val="800"/>
                        </a:spcAft>
                        <a:buNone/>
                      </a:pPr>
                      <a:r>
                        <a:rPr lang="en-GB" sz="1400" kern="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Tot  </a:t>
                      </a:r>
                      <a:endParaRPr lang="it-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4819" marR="54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2D5"/>
                    </a:solidFill>
                  </a:tcPr>
                </a:tc>
                <a:tc>
                  <a:txBody>
                    <a:bodyPr/>
                    <a:lstStyle/>
                    <a:p>
                      <a:pPr algn="just">
                        <a:lnSpc>
                          <a:spcPct val="115000"/>
                        </a:lnSpc>
                        <a:spcAft>
                          <a:spcPts val="800"/>
                        </a:spcAft>
                        <a:buNone/>
                      </a:pPr>
                      <a:r>
                        <a:rPr lang="en-GB" sz="1400" b="1" kern="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                                   10.000</a:t>
                      </a:r>
                      <a:endParaRPr lang="it-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4819" marR="54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800"/>
                        </a:spcAft>
                        <a:buNone/>
                      </a:pPr>
                      <a:r>
                        <a:rPr lang="en-GB" sz="1400" b="1" kern="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                                   15.000</a:t>
                      </a:r>
                      <a:endParaRPr lang="it-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4819" marR="54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1400" b="1" kern="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                          15.000</a:t>
                      </a:r>
                      <a:endParaRPr lang="it-IT" dirty="0"/>
                    </a:p>
                  </a:txBody>
                  <a:tcPr marL="54819" marR="54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71066161"/>
                  </a:ext>
                </a:extLst>
              </a:tr>
              <a:tr h="217059">
                <a:tc gridSpan="5">
                  <a:txBody>
                    <a:bodyPr/>
                    <a:lstStyle/>
                    <a:p>
                      <a:pPr algn="just">
                        <a:lnSpc>
                          <a:spcPct val="115000"/>
                        </a:lnSpc>
                        <a:spcAft>
                          <a:spcPts val="800"/>
                        </a:spcAft>
                        <a:buNone/>
                      </a:pPr>
                      <a:r>
                        <a:rPr lang="en-GB" sz="1400" b="1" kern="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 </a:t>
                      </a:r>
                      <a:endParaRPr lang="it-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4819" marR="54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it-IT"/>
                    </a:p>
                  </a:txBody>
                  <a:tcPr/>
                </a:tc>
                <a:tc hMerge="1">
                  <a:txBody>
                    <a:bodyPr/>
                    <a:lstStyle/>
                    <a:p>
                      <a:endParaRPr lang="it-IT"/>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it-IT"/>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it-IT"/>
                    </a:p>
                  </a:txBody>
                  <a:tcPr/>
                </a:tc>
                <a:extLst>
                  <a:ext uri="{0D108BD9-81ED-4DB2-BD59-A6C34878D82A}">
                    <a16:rowId xmlns:a16="http://schemas.microsoft.com/office/drawing/2014/main" val="3161128352"/>
                  </a:ext>
                </a:extLst>
              </a:tr>
              <a:tr h="297061">
                <a:tc>
                  <a:txBody>
                    <a:bodyPr/>
                    <a:lstStyle/>
                    <a:p>
                      <a:pPr algn="just">
                        <a:lnSpc>
                          <a:spcPct val="115000"/>
                        </a:lnSpc>
                        <a:spcAft>
                          <a:spcPts val="800"/>
                        </a:spcAft>
                        <a:buNone/>
                      </a:pPr>
                      <a:r>
                        <a:rPr lang="en-GB" sz="1400"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 </a:t>
                      </a:r>
                      <a:endParaRPr lang="it-IT" sz="1400" kern="100">
                        <a:effectLst/>
                        <a:latin typeface="Aptos" panose="020B0004020202020204" pitchFamily="34" charset="0"/>
                        <a:ea typeface="Aptos" panose="020B0004020202020204" pitchFamily="34" charset="0"/>
                        <a:cs typeface="Times New Roman" panose="02020603050405020304" pitchFamily="18" charset="0"/>
                      </a:endParaRPr>
                    </a:p>
                  </a:txBody>
                  <a:tcPr marL="54819" marR="54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ct val="115000"/>
                        </a:lnSpc>
                        <a:spcAft>
                          <a:spcPts val="800"/>
                        </a:spcAft>
                        <a:buNone/>
                      </a:pPr>
                      <a:r>
                        <a:rPr lang="en-GB" sz="1400" b="1"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Sum</a:t>
                      </a:r>
                      <a:endParaRPr lang="it-IT" sz="1400" kern="100">
                        <a:effectLst/>
                        <a:latin typeface="Aptos" panose="020B0004020202020204" pitchFamily="34" charset="0"/>
                        <a:ea typeface="Aptos" panose="020B0004020202020204" pitchFamily="34" charset="0"/>
                        <a:cs typeface="Times New Roman" panose="02020603050405020304" pitchFamily="18" charset="0"/>
                      </a:endParaRPr>
                    </a:p>
                  </a:txBody>
                  <a:tcPr marL="54819" marR="54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ct val="115000"/>
                        </a:lnSpc>
                        <a:spcAft>
                          <a:spcPts val="800"/>
                        </a:spcAft>
                        <a:buNone/>
                      </a:pPr>
                      <a:r>
                        <a:rPr lang="en-GB" sz="1400" b="1" kern="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                                   60.000</a:t>
                      </a:r>
                      <a:endParaRPr lang="it-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4819" marR="54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FFF00"/>
                    </a:solidFill>
                  </a:tcPr>
                </a:tc>
                <a:tc>
                  <a:txBody>
                    <a:bodyPr/>
                    <a:lstStyle/>
                    <a:p>
                      <a:pPr algn="just">
                        <a:lnSpc>
                          <a:spcPct val="115000"/>
                        </a:lnSpc>
                        <a:spcAft>
                          <a:spcPts val="800"/>
                        </a:spcAft>
                        <a:buNone/>
                      </a:pPr>
                      <a:r>
                        <a:rPr lang="en-GB" sz="1400" b="1" kern="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                                 110.000</a:t>
                      </a:r>
                      <a:endParaRPr lang="it-IT"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4819" marR="54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FFF00"/>
                    </a:solidFill>
                  </a:tcPr>
                </a:tc>
                <a:tc>
                  <a:txBody>
                    <a:bodyPr/>
                    <a:lstStyle/>
                    <a:p>
                      <a:r>
                        <a:rPr lang="en-GB" sz="1400" b="1" kern="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                          25.000</a:t>
                      </a:r>
                      <a:endParaRPr lang="it-IT" dirty="0"/>
                    </a:p>
                  </a:txBody>
                  <a:tcPr marL="54819" marR="548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307431616"/>
                  </a:ext>
                </a:extLst>
              </a:tr>
            </a:tbl>
          </a:graphicData>
        </a:graphic>
      </p:graphicFrame>
      <p:sp>
        <p:nvSpPr>
          <p:cNvPr id="8" name="CasellaDiTesto 7">
            <a:extLst>
              <a:ext uri="{FF2B5EF4-FFF2-40B4-BE49-F238E27FC236}">
                <a16:creationId xmlns:a16="http://schemas.microsoft.com/office/drawing/2014/main" id="{C6B5DBF9-CD2C-B573-9E5D-A8BC01CF18FA}"/>
              </a:ext>
            </a:extLst>
          </p:cNvPr>
          <p:cNvSpPr txBox="1"/>
          <p:nvPr/>
        </p:nvSpPr>
        <p:spPr>
          <a:xfrm>
            <a:off x="10068174" y="6084170"/>
            <a:ext cx="1428608" cy="461665"/>
          </a:xfrm>
          <a:prstGeom prst="rect">
            <a:avLst/>
          </a:prstGeom>
          <a:solidFill>
            <a:srgbClr val="FFFF00"/>
          </a:solidFill>
          <a:ln w="19050">
            <a:solidFill>
              <a:schemeClr val="tx1"/>
            </a:solidFill>
          </a:ln>
          <a:effectLst>
            <a:outerShdw blurRad="50800" dist="38100" dir="2700000" algn="tl" rotWithShape="0">
              <a:prstClr val="black">
                <a:alpha val="40000"/>
              </a:prstClr>
            </a:outerShdw>
          </a:effectLst>
        </p:spPr>
        <p:txBody>
          <a:bodyPr wrap="square">
            <a:spAutoFit/>
          </a:bodyPr>
          <a:lstStyle/>
          <a:p>
            <a:r>
              <a:rPr lang="en-GB" sz="2400" b="1" kern="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195.000 €</a:t>
            </a:r>
            <a:endParaRPr lang="it-IT" sz="2400" dirty="0"/>
          </a:p>
        </p:txBody>
      </p:sp>
    </p:spTree>
    <p:extLst>
      <p:ext uri="{BB962C8B-B14F-4D97-AF65-F5344CB8AC3E}">
        <p14:creationId xmlns:p14="http://schemas.microsoft.com/office/powerpoint/2010/main" val="2972982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12A7AD-670E-397C-5550-58930C6E32C7}"/>
            </a:ext>
          </a:extLst>
        </p:cNvPr>
        <p:cNvGrpSpPr/>
        <p:nvPr/>
      </p:nvGrpSpPr>
      <p:grpSpPr>
        <a:xfrm>
          <a:off x="0" y="0"/>
          <a:ext cx="0" cy="0"/>
          <a:chOff x="0" y="0"/>
          <a:chExt cx="0" cy="0"/>
        </a:xfrm>
      </p:grpSpPr>
      <p:sp>
        <p:nvSpPr>
          <p:cNvPr id="24" name="Rectangle 4">
            <a:extLst>
              <a:ext uri="{FF2B5EF4-FFF2-40B4-BE49-F238E27FC236}">
                <a16:creationId xmlns:a16="http://schemas.microsoft.com/office/drawing/2014/main" id="{31B52FDF-8347-B074-0931-340E6B0C2C12}"/>
              </a:ext>
            </a:extLst>
          </p:cNvPr>
          <p:cNvSpPr/>
          <p:nvPr/>
        </p:nvSpPr>
        <p:spPr>
          <a:xfrm>
            <a:off x="0" y="0"/>
            <a:ext cx="12192000" cy="438664"/>
          </a:xfrm>
          <a:prstGeom prst="rect">
            <a:avLst/>
          </a:prstGeom>
          <a:solidFill>
            <a:schemeClr val="bg1">
              <a:lumMod val="50000"/>
              <a:alpha val="42000"/>
            </a:schemeClr>
          </a:solidFill>
          <a:ln w="19050">
            <a:noFill/>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it-IT" sz="2000" b="0" i="1" u="none" strike="noStrike" kern="1200" cap="none" spc="0" normalizeH="0" baseline="0" noProof="0" dirty="0">
              <a:ln>
                <a:noFill/>
              </a:ln>
              <a:solidFill>
                <a:srgbClr val="002060"/>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sp>
        <p:nvSpPr>
          <p:cNvPr id="2" name="Rectangle 1">
            <a:extLst>
              <a:ext uri="{FF2B5EF4-FFF2-40B4-BE49-F238E27FC236}">
                <a16:creationId xmlns:a16="http://schemas.microsoft.com/office/drawing/2014/main" id="{5436B788-8084-9E9E-853A-61DD9C17486D}"/>
              </a:ext>
            </a:extLst>
          </p:cNvPr>
          <p:cNvSpPr/>
          <p:nvPr/>
        </p:nvSpPr>
        <p:spPr>
          <a:xfrm>
            <a:off x="6012612" y="29296"/>
            <a:ext cx="6199710" cy="369332"/>
          </a:xfrm>
          <a:prstGeom prst="rect">
            <a:avLst/>
          </a:prstGeom>
        </p:spPr>
        <p:txBody>
          <a:bodyPr wrap="square">
            <a:spAutoFit/>
          </a:bodyPr>
          <a:lstStyle/>
          <a:p>
            <a:pPr>
              <a:defRPr/>
            </a:pPr>
            <a:r>
              <a:rPr lang="it-IT" b="1" i="1" kern="0" dirty="0">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Active </a:t>
            </a:r>
            <a:r>
              <a:rPr lang="it-IT" b="1" i="1" kern="0" dirty="0" err="1">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pLAsma</a:t>
            </a:r>
            <a:r>
              <a:rPr lang="it-IT" b="1" i="1" kern="0" dirty="0">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 for </a:t>
            </a:r>
            <a:r>
              <a:rPr lang="it-IT" b="1" i="1" kern="0" dirty="0" err="1">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beNding</a:t>
            </a:r>
            <a:r>
              <a:rPr lang="it-IT" b="1" i="1" kern="0" dirty="0">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 (ALAN)_</a:t>
            </a:r>
            <a:r>
              <a:rPr lang="it-IT" b="1" kern="0" dirty="0">
                <a:solidFill>
                  <a:prstClr val="black"/>
                </a:solidFill>
                <a:latin typeface="Arial" panose="020B0604020202020204" pitchFamily="34" charset="0"/>
                <a:ea typeface="Microsoft JhengHei UI Light" panose="020B0304030504040204" pitchFamily="34" charset="-120"/>
                <a:cs typeface="Arial" panose="020B0604020202020204" pitchFamily="34" charset="0"/>
              </a:rPr>
              <a:t>Project </a:t>
            </a:r>
            <a:r>
              <a:rPr lang="it-IT" b="1" kern="0" dirty="0" err="1">
                <a:solidFill>
                  <a:prstClr val="black"/>
                </a:solidFill>
                <a:latin typeface="Arial" panose="020B0604020202020204" pitchFamily="34" charset="0"/>
                <a:ea typeface="Microsoft JhengHei UI Light" panose="020B0304030504040204" pitchFamily="34" charset="-120"/>
                <a:cs typeface="Arial" panose="020B0604020202020204" pitchFamily="34" charset="0"/>
              </a:rPr>
              <a:t>organization</a:t>
            </a:r>
            <a:endParaRPr lang="it-IT" b="1" dirty="0">
              <a:solidFill>
                <a:prstClr val="black"/>
              </a:solidFill>
              <a:latin typeface="Arial" panose="020B0604020202020204" pitchFamily="34" charset="0"/>
              <a:ea typeface="Microsoft JhengHei UI Light" panose="020B0304030504040204" pitchFamily="34" charset="-120"/>
              <a:cs typeface="Arial" panose="020B0604020202020204" pitchFamily="34" charset="0"/>
            </a:endParaRPr>
          </a:p>
        </p:txBody>
      </p:sp>
      <p:sp>
        <p:nvSpPr>
          <p:cNvPr id="3" name="Rectangle 1">
            <a:extLst>
              <a:ext uri="{FF2B5EF4-FFF2-40B4-BE49-F238E27FC236}">
                <a16:creationId xmlns:a16="http://schemas.microsoft.com/office/drawing/2014/main" id="{D113D035-8C7C-3ABD-0930-E590B1E80842}"/>
              </a:ext>
            </a:extLst>
          </p:cNvPr>
          <p:cNvSpPr/>
          <p:nvPr/>
        </p:nvSpPr>
        <p:spPr>
          <a:xfrm>
            <a:off x="8312787" y="6550223"/>
            <a:ext cx="3823483" cy="307777"/>
          </a:xfrm>
          <a:prstGeom prst="rect">
            <a:avLst/>
          </a:prstGeom>
        </p:spPr>
        <p:txBody>
          <a:bodyPr wrap="none">
            <a:spAutoFit/>
          </a:bodyPr>
          <a:lstStyle/>
          <a:p>
            <a:pPr algn="r"/>
            <a:r>
              <a:rPr lang="it-IT" sz="1200" dirty="0">
                <a:latin typeface="Arial" panose="020B0604020202020204" pitchFamily="34" charset="0"/>
                <a:ea typeface="Microsoft JhengHei UI Light" panose="020B0304030504040204" pitchFamily="34" charset="-120"/>
                <a:cs typeface="Arial" panose="020B0604020202020204" pitchFamily="34" charset="0"/>
              </a:rPr>
              <a:t>Angelo.Biagioni@lnf.infn.it | 19 June 2025 | </a:t>
            </a:r>
            <a:r>
              <a:rPr lang="it-IT" sz="1400" dirty="0">
                <a:latin typeface="Arial" panose="020B0604020202020204" pitchFamily="34" charset="0"/>
                <a:ea typeface="Microsoft JhengHei UI Light" panose="020B0304030504040204" pitchFamily="34" charset="-120"/>
                <a:cs typeface="Arial" panose="020B0604020202020204" pitchFamily="34" charset="0"/>
              </a:rPr>
              <a:t>Page 15</a:t>
            </a:r>
          </a:p>
        </p:txBody>
      </p:sp>
      <p:graphicFrame>
        <p:nvGraphicFramePr>
          <p:cNvPr id="6" name="Tabella 5">
            <a:extLst>
              <a:ext uri="{FF2B5EF4-FFF2-40B4-BE49-F238E27FC236}">
                <a16:creationId xmlns:a16="http://schemas.microsoft.com/office/drawing/2014/main" id="{E6B6B971-E91B-BC33-BD86-383CD3F0209E}"/>
              </a:ext>
            </a:extLst>
          </p:cNvPr>
          <p:cNvGraphicFramePr>
            <a:graphicFrameLocks noGrp="1"/>
          </p:cNvGraphicFramePr>
          <p:nvPr>
            <p:extLst>
              <p:ext uri="{D42A27DB-BD31-4B8C-83A1-F6EECF244321}">
                <p14:modId xmlns:p14="http://schemas.microsoft.com/office/powerpoint/2010/main" val="838643891"/>
              </p:ext>
            </p:extLst>
          </p:nvPr>
        </p:nvGraphicFramePr>
        <p:xfrm>
          <a:off x="374598" y="619385"/>
          <a:ext cx="11442803" cy="5750116"/>
        </p:xfrm>
        <a:graphic>
          <a:graphicData uri="http://schemas.openxmlformats.org/drawingml/2006/table">
            <a:tbl>
              <a:tblPr firstRow="1" firstCol="1" bandRow="1"/>
              <a:tblGrid>
                <a:gridCol w="2549060">
                  <a:extLst>
                    <a:ext uri="{9D8B030D-6E8A-4147-A177-3AD203B41FA5}">
                      <a16:colId xmlns:a16="http://schemas.microsoft.com/office/drawing/2014/main" val="1284835010"/>
                    </a:ext>
                  </a:extLst>
                </a:gridCol>
                <a:gridCol w="1225648">
                  <a:extLst>
                    <a:ext uri="{9D8B030D-6E8A-4147-A177-3AD203B41FA5}">
                      <a16:colId xmlns:a16="http://schemas.microsoft.com/office/drawing/2014/main" val="768109922"/>
                    </a:ext>
                  </a:extLst>
                </a:gridCol>
                <a:gridCol w="7668095">
                  <a:extLst>
                    <a:ext uri="{9D8B030D-6E8A-4147-A177-3AD203B41FA5}">
                      <a16:colId xmlns:a16="http://schemas.microsoft.com/office/drawing/2014/main" val="234813723"/>
                    </a:ext>
                  </a:extLst>
                </a:gridCol>
              </a:tblGrid>
              <a:tr h="129469">
                <a:tc>
                  <a:txBody>
                    <a:bodyPr/>
                    <a:lstStyle/>
                    <a:p>
                      <a:pPr>
                        <a:lnSpc>
                          <a:spcPct val="115000"/>
                        </a:lnSpc>
                        <a:spcAft>
                          <a:spcPts val="800"/>
                        </a:spcAft>
                        <a:buNone/>
                      </a:pPr>
                      <a:r>
                        <a:rPr lang="en-GB" sz="1800" b="1" kern="0">
                          <a:effectLst/>
                          <a:latin typeface="Times New Roman" panose="02020603050405020304" pitchFamily="18" charset="0"/>
                          <a:ea typeface="Aptos" panose="020B0004020202020204" pitchFamily="34" charset="0"/>
                          <a:cs typeface="Times New Roman" panose="02020603050405020304" pitchFamily="18" charset="0"/>
                        </a:rPr>
                        <a:t>Risk</a:t>
                      </a:r>
                      <a:endParaRPr lang="it-IT" sz="1800" kern="100">
                        <a:effectLst/>
                        <a:latin typeface="Aptos" panose="020B0004020202020204" pitchFamily="34" charset="0"/>
                        <a:ea typeface="Aptos" panose="020B0004020202020204" pitchFamily="34" charset="0"/>
                        <a:cs typeface="Times New Roman" panose="02020603050405020304" pitchFamily="18" charset="0"/>
                      </a:endParaRPr>
                    </a:p>
                  </a:txBody>
                  <a:tcPr marL="48805" marR="48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800"/>
                        </a:spcAft>
                        <a:buNone/>
                      </a:pPr>
                      <a:r>
                        <a:rPr lang="en-GB" sz="1800" b="1" kern="0">
                          <a:effectLst/>
                          <a:latin typeface="Times New Roman" panose="02020603050405020304" pitchFamily="18" charset="0"/>
                          <a:ea typeface="Aptos" panose="020B0004020202020204" pitchFamily="34" charset="0"/>
                          <a:cs typeface="Times New Roman" panose="02020603050405020304" pitchFamily="18" charset="0"/>
                        </a:rPr>
                        <a:t>RPN</a:t>
                      </a:r>
                      <a:endParaRPr lang="it-IT" sz="1800" kern="100">
                        <a:effectLst/>
                        <a:latin typeface="Aptos" panose="020B0004020202020204" pitchFamily="34" charset="0"/>
                        <a:ea typeface="Aptos" panose="020B0004020202020204" pitchFamily="34" charset="0"/>
                        <a:cs typeface="Times New Roman" panose="02020603050405020304" pitchFamily="18" charset="0"/>
                      </a:endParaRPr>
                    </a:p>
                  </a:txBody>
                  <a:tcPr marL="48805" marR="48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800"/>
                        </a:spcAft>
                        <a:buNone/>
                      </a:pPr>
                      <a:r>
                        <a:rPr lang="en-GB" sz="1800" b="1" kern="0" dirty="0">
                          <a:effectLst/>
                          <a:latin typeface="Times New Roman" panose="02020603050405020304" pitchFamily="18" charset="0"/>
                          <a:ea typeface="Aptos" panose="020B0004020202020204" pitchFamily="34" charset="0"/>
                          <a:cs typeface="Times New Roman" panose="02020603050405020304" pitchFamily="18" charset="0"/>
                        </a:rPr>
                        <a:t>Mitigation</a:t>
                      </a:r>
                      <a:endParaRPr lang="it-IT"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8805" marR="48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33125252"/>
                  </a:ext>
                </a:extLst>
              </a:tr>
              <a:tr h="726020">
                <a:tc>
                  <a:txBody>
                    <a:bodyPr/>
                    <a:lstStyle/>
                    <a:p>
                      <a:pPr>
                        <a:lnSpc>
                          <a:spcPct val="115000"/>
                        </a:lnSpc>
                        <a:spcAft>
                          <a:spcPts val="800"/>
                        </a:spcAft>
                        <a:buNone/>
                      </a:pPr>
                      <a:r>
                        <a:rPr lang="en-GB" sz="1600" kern="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Durability of the capillary material</a:t>
                      </a:r>
                      <a:endParaRPr lang="it-IT"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8805" marR="48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800"/>
                        </a:spcAft>
                        <a:buNone/>
                      </a:pPr>
                      <a:r>
                        <a:rPr lang="en-GB" sz="1600" b="1" kern="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3</a:t>
                      </a:r>
                      <a:endParaRPr lang="it-IT"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8805" marR="48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0000"/>
                    </a:solidFill>
                  </a:tcPr>
                </a:tc>
                <a:tc>
                  <a:txBody>
                    <a:bodyPr/>
                    <a:lstStyle/>
                    <a:p>
                      <a:pPr>
                        <a:lnSpc>
                          <a:spcPct val="115000"/>
                        </a:lnSpc>
                        <a:spcAft>
                          <a:spcPts val="800"/>
                        </a:spcAft>
                        <a:buNone/>
                      </a:pPr>
                      <a:r>
                        <a:rPr lang="en-GB" sz="1600" kern="0" dirty="0">
                          <a:effectLst/>
                          <a:latin typeface="Times New Roman" panose="02020603050405020304" pitchFamily="18" charset="0"/>
                          <a:ea typeface="Aptos" panose="020B0004020202020204" pitchFamily="34" charset="0"/>
                          <a:cs typeface="Times New Roman" panose="02020603050405020304" pitchFamily="18" charset="0"/>
                        </a:rPr>
                        <a:t>The use of ceramics with high thermal conductivity has so far, in experiments at SPARC_LAB, yielded excellent results regarding the life of discharge capillaries for repetition frequencies up to over 200 Hz. Capillary life is significantly extended by reducing the frequency of operation, so the ALAN device can be tested at low frequencies.</a:t>
                      </a:r>
                      <a:endParaRPr lang="it-IT"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8805" marR="48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73015415"/>
                  </a:ext>
                </a:extLst>
              </a:tr>
              <a:tr h="403863">
                <a:tc>
                  <a:txBody>
                    <a:bodyPr/>
                    <a:lstStyle/>
                    <a:p>
                      <a:pPr>
                        <a:lnSpc>
                          <a:spcPct val="115000"/>
                        </a:lnSpc>
                        <a:spcAft>
                          <a:spcPts val="800"/>
                        </a:spcAft>
                        <a:buNone/>
                      </a:pPr>
                      <a:r>
                        <a:rPr lang="en-GB" sz="1600" kern="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Plasma discharge stability</a:t>
                      </a:r>
                      <a:endParaRPr lang="it-IT"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8805" marR="48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800"/>
                        </a:spcAft>
                        <a:buNone/>
                      </a:pPr>
                      <a:r>
                        <a:rPr lang="en-GB" sz="1600" b="1" kern="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2</a:t>
                      </a:r>
                      <a:endParaRPr lang="it-IT"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8805" marR="48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15000"/>
                        </a:lnSpc>
                        <a:spcAft>
                          <a:spcPts val="800"/>
                        </a:spcAft>
                        <a:buNone/>
                      </a:pPr>
                      <a:r>
                        <a:rPr lang="en-GB" sz="1600" kern="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The use of an external laser system with remotely controlled optics improves the stability of the discharge trigger. </a:t>
                      </a:r>
                      <a:endParaRPr lang="it-IT"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8805" marR="48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65599340"/>
                  </a:ext>
                </a:extLst>
              </a:tr>
              <a:tr h="924424">
                <a:tc>
                  <a:txBody>
                    <a:bodyPr/>
                    <a:lstStyle/>
                    <a:p>
                      <a:pPr>
                        <a:lnSpc>
                          <a:spcPct val="115000"/>
                        </a:lnSpc>
                        <a:spcAft>
                          <a:spcPts val="800"/>
                        </a:spcAft>
                        <a:buNone/>
                      </a:pPr>
                      <a:r>
                        <a:rPr lang="en-GB" sz="1600" kern="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Reaching high peak currents with short pulse durations</a:t>
                      </a:r>
                      <a:endParaRPr lang="it-IT"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8805" marR="48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800"/>
                        </a:spcAft>
                        <a:buNone/>
                      </a:pPr>
                      <a:r>
                        <a:rPr lang="en-GB" sz="1600" b="1" kern="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2</a:t>
                      </a:r>
                      <a:endParaRPr lang="it-IT"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8805" marR="48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15000"/>
                        </a:lnSpc>
                        <a:spcAft>
                          <a:spcPts val="800"/>
                        </a:spcAft>
                        <a:buNone/>
                      </a:pPr>
                      <a:r>
                        <a:rPr lang="en-GB" sz="1600" kern="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A current peak of 15 kA is a relatively low value of the current obtainable with the Marx generator, this is used to achieve much higher values.</a:t>
                      </a:r>
                      <a:endParaRPr lang="it-IT"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en-GB" sz="1600" kern="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The complexity of the circuit depends on the triggering system of its capacitor sections.</a:t>
                      </a:r>
                      <a:endParaRPr lang="it-IT"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en-GB" sz="1600" kern="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Initially, even just three capacitors may be sufficient to achieve the parameters required by the ALAN design.</a:t>
                      </a:r>
                      <a:endParaRPr lang="it-IT"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8805" marR="48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76496300"/>
                  </a:ext>
                </a:extLst>
              </a:tr>
              <a:tr h="678256">
                <a:tc>
                  <a:txBody>
                    <a:bodyPr/>
                    <a:lstStyle/>
                    <a:p>
                      <a:pPr>
                        <a:lnSpc>
                          <a:spcPct val="115000"/>
                        </a:lnSpc>
                        <a:spcAft>
                          <a:spcPts val="800"/>
                        </a:spcAft>
                        <a:buNone/>
                      </a:pPr>
                      <a:r>
                        <a:rPr lang="en-GB" sz="1600"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Synchronisation and triggering of the discharge in the Marx generator</a:t>
                      </a:r>
                      <a:endParaRPr lang="it-IT" sz="1600" kern="100">
                        <a:effectLst/>
                        <a:latin typeface="Aptos" panose="020B0004020202020204" pitchFamily="34" charset="0"/>
                        <a:ea typeface="Aptos" panose="020B0004020202020204" pitchFamily="34" charset="0"/>
                        <a:cs typeface="Times New Roman" panose="02020603050405020304" pitchFamily="18" charset="0"/>
                      </a:endParaRPr>
                    </a:p>
                  </a:txBody>
                  <a:tcPr marL="48805" marR="48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800"/>
                        </a:spcAft>
                        <a:buNone/>
                      </a:pPr>
                      <a:r>
                        <a:rPr lang="en-GB" sz="1600" b="1"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2</a:t>
                      </a:r>
                      <a:endParaRPr lang="it-IT" sz="1600" kern="100">
                        <a:effectLst/>
                        <a:latin typeface="Aptos" panose="020B0004020202020204" pitchFamily="34" charset="0"/>
                        <a:ea typeface="Aptos" panose="020B0004020202020204" pitchFamily="34" charset="0"/>
                        <a:cs typeface="Times New Roman" panose="02020603050405020304" pitchFamily="18" charset="0"/>
                      </a:endParaRPr>
                    </a:p>
                  </a:txBody>
                  <a:tcPr marL="48805" marR="48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15000"/>
                        </a:lnSpc>
                        <a:spcAft>
                          <a:spcPts val="800"/>
                        </a:spcAft>
                        <a:buNone/>
                      </a:pPr>
                      <a:r>
                        <a:rPr lang="en-GB" sz="1600" kern="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Laser synchronisation of the Marx generator ignition can be more complicated than the classical method based on an auxiliary voltage pulse, although more stable and reproducible. However, the latter is the solution to be used initially for tests on ALAN device</a:t>
                      </a:r>
                      <a:endParaRPr lang="it-IT"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8805" marR="48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13740799"/>
                  </a:ext>
                </a:extLst>
              </a:tr>
              <a:tr h="698156">
                <a:tc>
                  <a:txBody>
                    <a:bodyPr/>
                    <a:lstStyle/>
                    <a:p>
                      <a:pPr>
                        <a:lnSpc>
                          <a:spcPct val="115000"/>
                        </a:lnSpc>
                        <a:spcAft>
                          <a:spcPts val="800"/>
                        </a:spcAft>
                        <a:buNone/>
                      </a:pPr>
                      <a:r>
                        <a:rPr lang="en-GB" sz="1600" kern="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Control of the electron beam parameters to be matched with plasma and discharge current</a:t>
                      </a:r>
                      <a:endParaRPr lang="it-IT" sz="1600" kern="100">
                        <a:effectLst/>
                        <a:latin typeface="Aptos" panose="020B0004020202020204" pitchFamily="34" charset="0"/>
                        <a:ea typeface="Aptos" panose="020B0004020202020204" pitchFamily="34" charset="0"/>
                        <a:cs typeface="Times New Roman" panose="02020603050405020304" pitchFamily="18" charset="0"/>
                      </a:endParaRPr>
                    </a:p>
                  </a:txBody>
                  <a:tcPr marL="48805" marR="48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800"/>
                        </a:spcAft>
                        <a:buNone/>
                      </a:pPr>
                      <a:r>
                        <a:rPr lang="en-GB" sz="1600" b="1" kern="0">
                          <a:solidFill>
                            <a:srgbClr val="071320"/>
                          </a:solidFill>
                          <a:effectLst/>
                          <a:latin typeface="Aptos" panose="020B0004020202020204" pitchFamily="34" charset="0"/>
                          <a:ea typeface="Aptos" panose="020B0004020202020204" pitchFamily="34" charset="0"/>
                          <a:cs typeface="Times New Roman" panose="02020603050405020304" pitchFamily="18" charset="0"/>
                        </a:rPr>
                        <a:t>1</a:t>
                      </a:r>
                      <a:endParaRPr lang="it-IT" sz="1600" kern="100">
                        <a:effectLst/>
                        <a:latin typeface="Aptos" panose="020B0004020202020204" pitchFamily="34" charset="0"/>
                        <a:ea typeface="Aptos" panose="020B0004020202020204" pitchFamily="34" charset="0"/>
                        <a:cs typeface="Times New Roman" panose="02020603050405020304" pitchFamily="18" charset="0"/>
                      </a:endParaRPr>
                    </a:p>
                  </a:txBody>
                  <a:tcPr marL="48805" marR="48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D873"/>
                    </a:solidFill>
                  </a:tcPr>
                </a:tc>
                <a:tc>
                  <a:txBody>
                    <a:bodyPr/>
                    <a:lstStyle/>
                    <a:p>
                      <a:pPr>
                        <a:lnSpc>
                          <a:spcPct val="115000"/>
                        </a:lnSpc>
                        <a:spcAft>
                          <a:spcPts val="800"/>
                        </a:spcAft>
                        <a:buNone/>
                      </a:pPr>
                      <a:r>
                        <a:rPr lang="en-GB" sz="1600" kern="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According to preliminary numerical simulations, the electron beam parameters must precisely match those of the plasma and discharge. Furthermore, advanced techniques such as </a:t>
                      </a:r>
                      <a:r>
                        <a:rPr lang="en-GB" sz="1600" i="1" kern="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machine learning</a:t>
                      </a:r>
                      <a:r>
                        <a:rPr lang="en-GB" sz="1600" kern="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 could be employed to automatically adapt the electron beam parameters in response to the evolving state of the plasma, accounting, for example, for capillary wall erosion and resulting changes in plasma density.</a:t>
                      </a:r>
                      <a:endParaRPr lang="it-IT"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8805" marR="488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13664190"/>
                  </a:ext>
                </a:extLst>
              </a:tr>
            </a:tbl>
          </a:graphicData>
        </a:graphic>
      </p:graphicFrame>
    </p:spTree>
    <p:extLst>
      <p:ext uri="{BB962C8B-B14F-4D97-AF65-F5344CB8AC3E}">
        <p14:creationId xmlns:p14="http://schemas.microsoft.com/office/powerpoint/2010/main" val="36211634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Straight Connector 32"/>
          <p:cNvCxnSpPr/>
          <p:nvPr/>
        </p:nvCxnSpPr>
        <p:spPr>
          <a:xfrm>
            <a:off x="88656" y="2525161"/>
            <a:ext cx="11727150" cy="0"/>
          </a:xfrm>
          <a:prstGeom prst="line">
            <a:avLst/>
          </a:prstGeom>
          <a:ln w="25400">
            <a:noFill/>
          </a:ln>
        </p:spPr>
        <p:style>
          <a:lnRef idx="1">
            <a:schemeClr val="accent1"/>
          </a:lnRef>
          <a:fillRef idx="0">
            <a:schemeClr val="accent1"/>
          </a:fillRef>
          <a:effectRef idx="0">
            <a:schemeClr val="accent1"/>
          </a:effectRef>
          <a:fontRef idx="minor">
            <a:schemeClr val="tx1"/>
          </a:fontRef>
        </p:style>
      </p:cxnSp>
      <p:sp>
        <p:nvSpPr>
          <p:cNvPr id="3" name="CasellaDiTesto 2">
            <a:extLst>
              <a:ext uri="{FF2B5EF4-FFF2-40B4-BE49-F238E27FC236}">
                <a16:creationId xmlns:a16="http://schemas.microsoft.com/office/drawing/2014/main" id="{9472082F-DD6D-15F6-2C2D-704A52C5138E}"/>
              </a:ext>
            </a:extLst>
          </p:cNvPr>
          <p:cNvSpPr txBox="1"/>
          <p:nvPr/>
        </p:nvSpPr>
        <p:spPr>
          <a:xfrm>
            <a:off x="8366350" y="6211669"/>
            <a:ext cx="3737009" cy="646331"/>
          </a:xfrm>
          <a:prstGeom prst="rect">
            <a:avLst/>
          </a:prstGeom>
          <a:noFill/>
        </p:spPr>
        <p:txBody>
          <a:bodyPr wrap="square">
            <a:spAutoFit/>
          </a:bodyPr>
          <a:lstStyle/>
          <a:p>
            <a:pPr algn="r"/>
            <a:r>
              <a:rPr kumimoji="0" lang="en-US" altLang="it-IT" sz="2000" b="1" u="none" strike="noStrike" kern="1200" cap="none" spc="0" normalizeH="0" baseline="0" noProof="0" dirty="0">
                <a:ln>
                  <a:noFill/>
                </a:ln>
                <a:solidFill>
                  <a:schemeClr val="bg1"/>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Angelo Biagioni | </a:t>
            </a:r>
            <a:r>
              <a:rPr lang="en-US" altLang="it-IT" sz="20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INFN_LNF</a:t>
            </a:r>
            <a:endParaRPr kumimoji="0" lang="en-US" altLang="it-IT" sz="2000" b="1" u="none" strike="noStrike" kern="1200" cap="none" spc="0" normalizeH="0" baseline="0" noProof="0" dirty="0">
              <a:ln>
                <a:noFill/>
              </a:ln>
              <a:solidFill>
                <a:schemeClr val="bg1"/>
              </a:solidFill>
              <a:effectLst/>
              <a:uLnTx/>
              <a:uFillTx/>
              <a:latin typeface="Microsoft JhengHei" panose="020B0604030504040204" pitchFamily="34" charset="-120"/>
              <a:ea typeface="Microsoft JhengHei" panose="020B0604030504040204" pitchFamily="34" charset="-120"/>
              <a:cs typeface="Arial" panose="020B0604020202020204" pitchFamily="34" charset="0"/>
            </a:endParaRPr>
          </a:p>
          <a:p>
            <a:pPr algn="r"/>
            <a:r>
              <a:rPr lang="en-US" altLang="it-IT" sz="1600"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Angelo.Biagioni@lnf.infn.it</a:t>
            </a:r>
            <a:endParaRPr kumimoji="0" lang="en-US" altLang="it-IT" sz="1600" u="none" strike="noStrike" kern="1200" cap="none" spc="0" normalizeH="0" baseline="0" noProof="0" dirty="0">
              <a:ln>
                <a:noFill/>
              </a:ln>
              <a:solidFill>
                <a:schemeClr val="bg1"/>
              </a:solidFill>
              <a:effectLst/>
              <a:uLnTx/>
              <a:uFillTx/>
              <a:latin typeface="Microsoft JhengHei" panose="020B0604030504040204" pitchFamily="34" charset="-120"/>
              <a:ea typeface="Microsoft JhengHei" panose="020B0604030504040204" pitchFamily="34" charset="-120"/>
              <a:cs typeface="Arial" panose="020B0604020202020204" pitchFamily="34" charset="0"/>
            </a:endParaRPr>
          </a:p>
        </p:txBody>
      </p:sp>
      <p:pic>
        <p:nvPicPr>
          <p:cNvPr id="8" name="Immagine 7" descr="Immagine che contiene bus, treno, acciaio, metropolitana">
            <a:extLst>
              <a:ext uri="{FF2B5EF4-FFF2-40B4-BE49-F238E27FC236}">
                <a16:creationId xmlns:a16="http://schemas.microsoft.com/office/drawing/2014/main" id="{7938220F-C119-0F83-7ED7-E6FFBBC6D511}"/>
              </a:ext>
            </a:extLst>
          </p:cNvPr>
          <p:cNvPicPr>
            <a:picLocks noChangeAspect="1"/>
          </p:cNvPicPr>
          <p:nvPr/>
        </p:nvPicPr>
        <p:blipFill rotWithShape="1">
          <a:blip r:embed="rId2"/>
          <a:srcRect b="63446"/>
          <a:stretch/>
        </p:blipFill>
        <p:spPr>
          <a:xfrm>
            <a:off x="232912" y="414067"/>
            <a:ext cx="11716043" cy="3235883"/>
          </a:xfrm>
          <a:prstGeom prst="rect">
            <a:avLst/>
          </a:prstGeom>
        </p:spPr>
      </p:pic>
      <p:sp>
        <p:nvSpPr>
          <p:cNvPr id="10" name="Rettangolo 11"/>
          <p:cNvSpPr/>
          <p:nvPr/>
        </p:nvSpPr>
        <p:spPr>
          <a:xfrm>
            <a:off x="0" y="4170751"/>
            <a:ext cx="12192000" cy="769441"/>
          </a:xfrm>
          <a:prstGeom prst="rect">
            <a:avLst/>
          </a:prstGeom>
          <a:solidFill>
            <a:schemeClr val="tx1">
              <a:alpha val="39000"/>
            </a:schemeClr>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it-IT" sz="4400" b="1" i="1"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Thank you for your attention</a:t>
            </a:r>
          </a:p>
        </p:txBody>
      </p:sp>
      <p:sp>
        <p:nvSpPr>
          <p:cNvPr id="2" name="Rectangle 1">
            <a:extLst>
              <a:ext uri="{FF2B5EF4-FFF2-40B4-BE49-F238E27FC236}">
                <a16:creationId xmlns:a16="http://schemas.microsoft.com/office/drawing/2014/main" id="{D86D90BE-887D-D4A5-2933-BA8421F94B45}"/>
              </a:ext>
            </a:extLst>
          </p:cNvPr>
          <p:cNvSpPr/>
          <p:nvPr/>
        </p:nvSpPr>
        <p:spPr>
          <a:xfrm>
            <a:off x="7725713" y="6488668"/>
            <a:ext cx="4466287" cy="369332"/>
          </a:xfrm>
          <a:prstGeom prst="rect">
            <a:avLst/>
          </a:prstGeom>
        </p:spPr>
        <p:txBody>
          <a:bodyPr wrap="none">
            <a:spAutoFit/>
          </a:bodyPr>
          <a:lstStyle/>
          <a:p>
            <a:pPr algn="r"/>
            <a:r>
              <a:rPr lang="it-IT" dirty="0">
                <a:latin typeface="Arial" panose="020B0604020202020204" pitchFamily="34" charset="0"/>
                <a:ea typeface="Microsoft JhengHei UI Light" panose="020B0304030504040204" pitchFamily="34" charset="-120"/>
                <a:cs typeface="Arial" panose="020B0604020202020204" pitchFamily="34" charset="0"/>
              </a:rPr>
              <a:t>Angelo.Biagioni@lnf.infn.it | 19 June 2025</a:t>
            </a:r>
          </a:p>
        </p:txBody>
      </p:sp>
    </p:spTree>
    <p:extLst>
      <p:ext uri="{BB962C8B-B14F-4D97-AF65-F5344CB8AC3E}">
        <p14:creationId xmlns:p14="http://schemas.microsoft.com/office/powerpoint/2010/main" val="8578597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a:extLst>
            <a:ext uri="{FF2B5EF4-FFF2-40B4-BE49-F238E27FC236}">
              <a16:creationId xmlns:a16="http://schemas.microsoft.com/office/drawing/2014/main" id="{5CC0654E-464E-2BFA-814B-C07E053D997E}"/>
            </a:ext>
          </a:extLst>
        </p:cNvPr>
        <p:cNvGrpSpPr/>
        <p:nvPr/>
      </p:nvGrpSpPr>
      <p:grpSpPr>
        <a:xfrm>
          <a:off x="0" y="0"/>
          <a:ext cx="0" cy="0"/>
          <a:chOff x="0" y="0"/>
          <a:chExt cx="0" cy="0"/>
        </a:xfrm>
      </p:grpSpPr>
      <p:sp>
        <p:nvSpPr>
          <p:cNvPr id="6" name="Rectangle 1">
            <a:extLst>
              <a:ext uri="{FF2B5EF4-FFF2-40B4-BE49-F238E27FC236}">
                <a16:creationId xmlns:a16="http://schemas.microsoft.com/office/drawing/2014/main" id="{A4725254-E330-0243-8CF5-7C4D56883D05}"/>
              </a:ext>
            </a:extLst>
          </p:cNvPr>
          <p:cNvSpPr/>
          <p:nvPr/>
        </p:nvSpPr>
        <p:spPr>
          <a:xfrm>
            <a:off x="8362480" y="6550223"/>
            <a:ext cx="3773790" cy="307777"/>
          </a:xfrm>
          <a:prstGeom prst="rect">
            <a:avLst/>
          </a:prstGeom>
        </p:spPr>
        <p:txBody>
          <a:bodyPr wrap="none">
            <a:spAutoFit/>
          </a:bodyPr>
          <a:lstStyle/>
          <a:p>
            <a:pPr algn="r"/>
            <a:r>
              <a:rPr lang="it-IT" sz="1200" dirty="0">
                <a:solidFill>
                  <a:schemeClr val="bg1"/>
                </a:solidFill>
                <a:latin typeface="Arial" panose="020B0604020202020204" pitchFamily="34" charset="0"/>
                <a:ea typeface="Microsoft JhengHei UI Light" panose="020B0304030504040204" pitchFamily="34" charset="-120"/>
                <a:cs typeface="Arial" panose="020B0604020202020204" pitchFamily="34" charset="0"/>
              </a:rPr>
              <a:t>Angelo.Biagioni@lnf.infn.it | 19 June 2025 | </a:t>
            </a:r>
            <a:r>
              <a:rPr lang="it-IT" sz="1400" dirty="0">
                <a:solidFill>
                  <a:schemeClr val="bg1"/>
                </a:solidFill>
                <a:latin typeface="Arial" panose="020B0604020202020204" pitchFamily="34" charset="0"/>
                <a:ea typeface="Microsoft JhengHei UI Light" panose="020B0304030504040204" pitchFamily="34" charset="-120"/>
                <a:cs typeface="Arial" panose="020B0604020202020204" pitchFamily="34" charset="0"/>
              </a:rPr>
              <a:t>Page 2</a:t>
            </a:r>
          </a:p>
        </p:txBody>
      </p:sp>
      <p:sp>
        <p:nvSpPr>
          <p:cNvPr id="10" name="Rectangle 4">
            <a:extLst>
              <a:ext uri="{FF2B5EF4-FFF2-40B4-BE49-F238E27FC236}">
                <a16:creationId xmlns:a16="http://schemas.microsoft.com/office/drawing/2014/main" id="{2F8AC984-17A2-D2B3-48FD-1CD7D26CCA2F}"/>
              </a:ext>
            </a:extLst>
          </p:cNvPr>
          <p:cNvSpPr/>
          <p:nvPr/>
        </p:nvSpPr>
        <p:spPr>
          <a:xfrm>
            <a:off x="0" y="0"/>
            <a:ext cx="12192000" cy="438664"/>
          </a:xfrm>
          <a:prstGeom prst="rect">
            <a:avLst/>
          </a:prstGeom>
          <a:solidFill>
            <a:schemeClr val="tx1">
              <a:lumMod val="50000"/>
              <a:alpha val="42000"/>
            </a:schemeClr>
          </a:solidFill>
          <a:ln w="19050">
            <a:noFill/>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it-IT" sz="2000" b="0" i="1" u="none" strike="noStrike" kern="1200" cap="none" spc="0" normalizeH="0" baseline="0" noProof="0" dirty="0">
              <a:ln>
                <a:noFill/>
              </a:ln>
              <a:solidFill>
                <a:srgbClr val="002060"/>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pic>
        <p:nvPicPr>
          <p:cNvPr id="2" name="Picture 425" descr="http://www.lnf.infn.it/logo/logo_infn_lnf_1_sigla_lnf.png">
            <a:extLst>
              <a:ext uri="{FF2B5EF4-FFF2-40B4-BE49-F238E27FC236}">
                <a16:creationId xmlns:a16="http://schemas.microsoft.com/office/drawing/2014/main" id="{C317F3DB-C11A-DA1F-9F85-E457B54E360B}"/>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82000"/>
                    </a14:imgEffect>
                  </a14:imgLayer>
                </a14:imgProps>
              </a:ext>
              <a:ext uri="{28A0092B-C50C-407E-A947-70E740481C1C}">
                <a14:useLocalDpi xmlns:a14="http://schemas.microsoft.com/office/drawing/2010/main" val="0"/>
              </a:ext>
            </a:extLst>
          </a:blip>
          <a:srcRect/>
          <a:stretch>
            <a:fillRect/>
          </a:stretch>
        </p:blipFill>
        <p:spPr bwMode="auto">
          <a:xfrm>
            <a:off x="0" y="19069"/>
            <a:ext cx="680552" cy="430939"/>
          </a:xfrm>
          <a:prstGeom prst="rect">
            <a:avLst/>
          </a:prstGeom>
          <a:noFill/>
          <a:ln w="6350">
            <a:noFill/>
          </a:ln>
          <a:extLst>
            <a:ext uri="{909E8E84-426E-40DD-AFC4-6F175D3DCCD1}">
              <a14:hiddenFill xmlns:a14="http://schemas.microsoft.com/office/drawing/2010/main">
                <a:solidFill>
                  <a:srgbClr val="FFFFFF"/>
                </a:solidFill>
              </a14:hiddenFill>
            </a:ext>
          </a:extLst>
        </p:spPr>
      </p:pic>
      <p:sp>
        <p:nvSpPr>
          <p:cNvPr id="9" name="CasellaDiTesto 8">
            <a:extLst>
              <a:ext uri="{FF2B5EF4-FFF2-40B4-BE49-F238E27FC236}">
                <a16:creationId xmlns:a16="http://schemas.microsoft.com/office/drawing/2014/main" id="{C43F8B76-92DF-0494-050B-98A77038ED79}"/>
              </a:ext>
            </a:extLst>
          </p:cNvPr>
          <p:cNvSpPr txBox="1"/>
          <p:nvPr/>
        </p:nvSpPr>
        <p:spPr>
          <a:xfrm>
            <a:off x="285222" y="646668"/>
            <a:ext cx="2021098" cy="461665"/>
          </a:xfrm>
          <a:prstGeom prst="rect">
            <a:avLst/>
          </a:prstGeom>
          <a:solidFill>
            <a:srgbClr val="FFFF00"/>
          </a:solidFill>
          <a:ln>
            <a:solidFill>
              <a:schemeClr val="accent1"/>
            </a:solidFill>
          </a:ln>
        </p:spPr>
        <p:txBody>
          <a:bodyPr wrap="square">
            <a:spAutoFit/>
          </a:bodyPr>
          <a:lstStyle/>
          <a:p>
            <a:r>
              <a:rPr lang="it-IT" sz="2400" b="1" i="1" kern="0" dirty="0">
                <a:solidFill>
                  <a:prstClr val="black"/>
                </a:solidFill>
                <a:latin typeface="Arial" panose="020B0604020202020204" pitchFamily="34" charset="0"/>
                <a:ea typeface="Microsoft JhengHei UI Light" panose="020B0304030504040204" pitchFamily="34" charset="-120"/>
                <a:cs typeface="Arial" panose="020B0604020202020204" pitchFamily="34" charset="0"/>
              </a:rPr>
              <a:t>Plasma </a:t>
            </a:r>
            <a:r>
              <a:rPr lang="it-IT" sz="2400" b="1" i="1" kern="0" dirty="0" err="1">
                <a:solidFill>
                  <a:prstClr val="black"/>
                </a:solidFill>
                <a:latin typeface="Arial" panose="020B0604020202020204" pitchFamily="34" charset="0"/>
                <a:ea typeface="Microsoft JhengHei UI Light" panose="020B0304030504040204" pitchFamily="34" charset="-120"/>
                <a:cs typeface="Arial" panose="020B0604020202020204" pitchFamily="34" charset="0"/>
              </a:rPr>
              <a:t>lens</a:t>
            </a:r>
            <a:endParaRPr lang="it-IT" sz="2400" b="1" dirty="0">
              <a:latin typeface="Arial" panose="020B0604020202020204" pitchFamily="34" charset="0"/>
              <a:cs typeface="Arial" panose="020B0604020202020204" pitchFamily="34" charset="0"/>
            </a:endParaRPr>
          </a:p>
        </p:txBody>
      </p:sp>
      <p:pic>
        <p:nvPicPr>
          <p:cNvPr id="4" name="Immagine 3" descr="Immagine che contiene testo, schermata, Carattere, cerchio">
            <a:extLst>
              <a:ext uri="{FF2B5EF4-FFF2-40B4-BE49-F238E27FC236}">
                <a16:creationId xmlns:a16="http://schemas.microsoft.com/office/drawing/2014/main" id="{6417849E-9C1F-407F-E296-CDE29A65CAFD}"/>
              </a:ext>
            </a:extLst>
          </p:cNvPr>
          <p:cNvPicPr>
            <a:picLocks noChangeAspect="1"/>
          </p:cNvPicPr>
          <p:nvPr/>
        </p:nvPicPr>
        <p:blipFill>
          <a:blip r:embed="rId4"/>
          <a:stretch>
            <a:fillRect/>
          </a:stretch>
        </p:blipFill>
        <p:spPr>
          <a:xfrm>
            <a:off x="413385" y="1287542"/>
            <a:ext cx="11392500" cy="4994910"/>
          </a:xfrm>
          <a:prstGeom prst="rect">
            <a:avLst/>
          </a:prstGeom>
        </p:spPr>
      </p:pic>
      <p:sp>
        <p:nvSpPr>
          <p:cNvPr id="3" name="Rectangle 1">
            <a:extLst>
              <a:ext uri="{FF2B5EF4-FFF2-40B4-BE49-F238E27FC236}">
                <a16:creationId xmlns:a16="http://schemas.microsoft.com/office/drawing/2014/main" id="{9FEF00A4-0871-741A-23BC-D342B2EDDD5A}"/>
              </a:ext>
            </a:extLst>
          </p:cNvPr>
          <p:cNvSpPr/>
          <p:nvPr/>
        </p:nvSpPr>
        <p:spPr>
          <a:xfrm>
            <a:off x="6970192" y="49872"/>
            <a:ext cx="5317700" cy="369332"/>
          </a:xfrm>
          <a:prstGeom prst="rect">
            <a:avLst/>
          </a:prstGeom>
        </p:spPr>
        <p:txBody>
          <a:bodyPr wrap="square">
            <a:spAutoFit/>
          </a:bodyPr>
          <a:lstStyle/>
          <a:p>
            <a:pPr>
              <a:defRPr/>
            </a:pPr>
            <a:r>
              <a:rPr lang="it-IT" b="1" i="1" kern="0" dirty="0">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Active </a:t>
            </a:r>
            <a:r>
              <a:rPr lang="it-IT" b="1" i="1" kern="0" dirty="0" err="1">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pLAsma</a:t>
            </a:r>
            <a:r>
              <a:rPr lang="it-IT" b="1" i="1" kern="0" dirty="0">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 for </a:t>
            </a:r>
            <a:r>
              <a:rPr lang="it-IT" b="1" i="1" kern="0" dirty="0" err="1">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beNding</a:t>
            </a:r>
            <a:r>
              <a:rPr lang="it-IT" b="1" i="1" kern="0" dirty="0">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 (ALAN)_</a:t>
            </a:r>
            <a:r>
              <a:rPr lang="it-IT" b="1" kern="0" dirty="0" err="1">
                <a:solidFill>
                  <a:prstClr val="black"/>
                </a:solidFill>
                <a:latin typeface="Arial" panose="020B0604020202020204" pitchFamily="34" charset="0"/>
                <a:ea typeface="Microsoft JhengHei UI Light" panose="020B0304030504040204" pitchFamily="34" charset="-120"/>
                <a:cs typeface="Arial" panose="020B0604020202020204" pitchFamily="34" charset="0"/>
              </a:rPr>
              <a:t>Motivations</a:t>
            </a:r>
            <a:endParaRPr lang="it-IT" b="1" dirty="0">
              <a:solidFill>
                <a:prstClr val="black"/>
              </a:solidFill>
              <a:latin typeface="Arial" panose="020B0604020202020204" pitchFamily="34" charset="0"/>
              <a:ea typeface="Microsoft JhengHei UI Light" panose="020B0304030504040204" pitchFamily="34" charset="-120"/>
              <a:cs typeface="Arial" panose="020B0604020202020204" pitchFamily="34" charset="0"/>
            </a:endParaRPr>
          </a:p>
        </p:txBody>
      </p:sp>
    </p:spTree>
    <p:extLst>
      <p:ext uri="{BB962C8B-B14F-4D97-AF65-F5344CB8AC3E}">
        <p14:creationId xmlns:p14="http://schemas.microsoft.com/office/powerpoint/2010/main" val="32607250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52E2C994-3D4D-EC4E-7DDD-6A365490E207}"/>
              </a:ext>
            </a:extLst>
          </p:cNvPr>
          <p:cNvSpPr/>
          <p:nvPr/>
        </p:nvSpPr>
        <p:spPr>
          <a:xfrm>
            <a:off x="8471484" y="6550223"/>
            <a:ext cx="3664786" cy="307777"/>
          </a:xfrm>
          <a:prstGeom prst="rect">
            <a:avLst/>
          </a:prstGeom>
        </p:spPr>
        <p:txBody>
          <a:bodyPr wrap="none">
            <a:spAutoFit/>
          </a:bodyPr>
          <a:lstStyle/>
          <a:p>
            <a:pPr algn="r"/>
            <a:r>
              <a:rPr lang="it-IT" sz="1200" dirty="0">
                <a:solidFill>
                  <a:schemeClr val="bg1"/>
                </a:solidFill>
                <a:latin typeface="Arial" panose="020B0604020202020204" pitchFamily="34" charset="0"/>
                <a:ea typeface="Microsoft JhengHei UI Light" panose="020B0304030504040204" pitchFamily="34" charset="-120"/>
                <a:cs typeface="Arial" panose="020B0604020202020204" pitchFamily="34" charset="0"/>
              </a:rPr>
              <a:t>Angelo.Biagioni@lnf.infn.it | 14 </a:t>
            </a:r>
            <a:r>
              <a:rPr lang="it-IT" sz="1200" dirty="0" err="1">
                <a:solidFill>
                  <a:schemeClr val="bg1"/>
                </a:solidFill>
                <a:latin typeface="Arial" panose="020B0604020202020204" pitchFamily="34" charset="0"/>
                <a:ea typeface="Microsoft JhengHei UI Light" panose="020B0304030504040204" pitchFamily="34" charset="-120"/>
                <a:cs typeface="Arial" panose="020B0604020202020204" pitchFamily="34" charset="0"/>
              </a:rPr>
              <a:t>July</a:t>
            </a:r>
            <a:r>
              <a:rPr lang="it-IT" sz="1200" dirty="0">
                <a:solidFill>
                  <a:schemeClr val="bg1"/>
                </a:solidFill>
                <a:latin typeface="Arial" panose="020B0604020202020204" pitchFamily="34" charset="0"/>
                <a:ea typeface="Microsoft JhengHei UI Light" panose="020B0304030504040204" pitchFamily="34" charset="-120"/>
                <a:cs typeface="Arial" panose="020B0604020202020204" pitchFamily="34" charset="0"/>
              </a:rPr>
              <a:t> 2025 | </a:t>
            </a:r>
            <a:r>
              <a:rPr lang="it-IT" sz="1400" dirty="0">
                <a:solidFill>
                  <a:schemeClr val="bg1"/>
                </a:solidFill>
                <a:latin typeface="Arial" panose="020B0604020202020204" pitchFamily="34" charset="0"/>
                <a:ea typeface="Microsoft JhengHei UI Light" panose="020B0304030504040204" pitchFamily="34" charset="-120"/>
                <a:cs typeface="Arial" panose="020B0604020202020204" pitchFamily="34" charset="0"/>
              </a:rPr>
              <a:t>Page 2</a:t>
            </a:r>
          </a:p>
        </p:txBody>
      </p:sp>
      <p:sp>
        <p:nvSpPr>
          <p:cNvPr id="10" name="Rectangle 4">
            <a:extLst>
              <a:ext uri="{FF2B5EF4-FFF2-40B4-BE49-F238E27FC236}">
                <a16:creationId xmlns:a16="http://schemas.microsoft.com/office/drawing/2014/main" id="{4105ED00-E2D0-EE1C-2A0D-48E0EC7AFFB5}"/>
              </a:ext>
            </a:extLst>
          </p:cNvPr>
          <p:cNvSpPr/>
          <p:nvPr/>
        </p:nvSpPr>
        <p:spPr>
          <a:xfrm>
            <a:off x="0" y="0"/>
            <a:ext cx="12192000" cy="438664"/>
          </a:xfrm>
          <a:prstGeom prst="rect">
            <a:avLst/>
          </a:prstGeom>
          <a:solidFill>
            <a:schemeClr val="tx1">
              <a:lumMod val="50000"/>
              <a:alpha val="42000"/>
            </a:schemeClr>
          </a:solidFill>
          <a:ln w="19050">
            <a:noFill/>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it-IT" sz="2000" b="0" i="1" u="none" strike="noStrike" kern="1200" cap="none" spc="0" normalizeH="0" baseline="0" noProof="0" dirty="0">
              <a:ln>
                <a:noFill/>
              </a:ln>
              <a:solidFill>
                <a:srgbClr val="002060"/>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pic>
        <p:nvPicPr>
          <p:cNvPr id="2" name="Picture 425" descr="http://www.lnf.infn.it/logo/logo_infn_lnf_1_sigla_lnf.png">
            <a:extLst>
              <a:ext uri="{FF2B5EF4-FFF2-40B4-BE49-F238E27FC236}">
                <a16:creationId xmlns:a16="http://schemas.microsoft.com/office/drawing/2014/main" id="{1120FE0A-BB19-0399-1AFD-73D32B3B5C9B}"/>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82000"/>
                    </a14:imgEffect>
                  </a14:imgLayer>
                </a14:imgProps>
              </a:ext>
              <a:ext uri="{28A0092B-C50C-407E-A947-70E740481C1C}">
                <a14:useLocalDpi xmlns:a14="http://schemas.microsoft.com/office/drawing/2010/main" val="0"/>
              </a:ext>
            </a:extLst>
          </a:blip>
          <a:srcRect/>
          <a:stretch>
            <a:fillRect/>
          </a:stretch>
        </p:blipFill>
        <p:spPr bwMode="auto">
          <a:xfrm>
            <a:off x="0" y="19069"/>
            <a:ext cx="680552" cy="430939"/>
          </a:xfrm>
          <a:prstGeom prst="rect">
            <a:avLst/>
          </a:prstGeom>
          <a:noFill/>
          <a:ln w="6350">
            <a:noFill/>
          </a:ln>
          <a:extLst>
            <a:ext uri="{909E8E84-426E-40DD-AFC4-6F175D3DCCD1}">
              <a14:hiddenFill xmlns:a14="http://schemas.microsoft.com/office/drawing/2010/main">
                <a:solidFill>
                  <a:srgbClr val="FFFFFF"/>
                </a:solidFill>
              </a14:hiddenFill>
            </a:ext>
          </a:extLst>
        </p:spPr>
      </p:pic>
      <p:pic>
        <p:nvPicPr>
          <p:cNvPr id="11" name="Immagine 10">
            <a:extLst>
              <a:ext uri="{FF2B5EF4-FFF2-40B4-BE49-F238E27FC236}">
                <a16:creationId xmlns:a16="http://schemas.microsoft.com/office/drawing/2014/main" id="{0A1E822B-9D09-7866-C913-C88AB5427E50}"/>
              </a:ext>
            </a:extLst>
          </p:cNvPr>
          <p:cNvPicPr>
            <a:picLocks noChangeAspect="1"/>
          </p:cNvPicPr>
          <p:nvPr/>
        </p:nvPicPr>
        <p:blipFill>
          <a:blip r:embed="rId4"/>
          <a:srcRect b="45054"/>
          <a:stretch/>
        </p:blipFill>
        <p:spPr>
          <a:xfrm>
            <a:off x="477680" y="767427"/>
            <a:ext cx="8911811" cy="3701213"/>
          </a:xfrm>
          <a:prstGeom prst="rect">
            <a:avLst/>
          </a:prstGeom>
        </p:spPr>
      </p:pic>
      <p:sp>
        <p:nvSpPr>
          <p:cNvPr id="16" name="CasellaDiTesto 15">
            <a:extLst>
              <a:ext uri="{FF2B5EF4-FFF2-40B4-BE49-F238E27FC236}">
                <a16:creationId xmlns:a16="http://schemas.microsoft.com/office/drawing/2014/main" id="{50FCDA75-A974-542D-0D49-A0407FE2915F}"/>
              </a:ext>
            </a:extLst>
          </p:cNvPr>
          <p:cNvSpPr txBox="1"/>
          <p:nvPr/>
        </p:nvSpPr>
        <p:spPr>
          <a:xfrm>
            <a:off x="704994" y="4555413"/>
            <a:ext cx="8457181" cy="2031325"/>
          </a:xfrm>
          <a:prstGeom prst="rect">
            <a:avLst/>
          </a:prstGeom>
          <a:solidFill>
            <a:schemeClr val="accent1">
              <a:lumMod val="20000"/>
              <a:lumOff val="80000"/>
              <a:alpha val="35000"/>
            </a:schemeClr>
          </a:solidFill>
        </p:spPr>
        <p:txBody>
          <a:bodyPr wrap="square">
            <a:spAutoFit/>
          </a:bodyPr>
          <a:lstStyle/>
          <a:p>
            <a:pPr>
              <a:buNone/>
            </a:pPr>
            <a:r>
              <a:rPr lang="it-IT" sz="1800" kern="10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Title: </a:t>
            </a:r>
            <a:r>
              <a:rPr lang="it-IT" sz="1800" b="1" kern="10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ALAN (Active </a:t>
            </a:r>
            <a:r>
              <a:rPr lang="it-IT" sz="1800" b="1" kern="100" dirty="0" err="1">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pLAsma</a:t>
            </a:r>
            <a:r>
              <a:rPr lang="it-IT" sz="1800" b="1" kern="10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 for </a:t>
            </a:r>
            <a:r>
              <a:rPr lang="it-IT" sz="1800" b="1" kern="100" dirty="0" err="1">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beNding</a:t>
            </a:r>
            <a:r>
              <a:rPr lang="it-IT" sz="1800" b="1" kern="10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a:t>
            </a:r>
            <a:endParaRPr lang="it-IT" sz="1600" b="1" kern="100" dirty="0">
              <a:latin typeface="Aptos" panose="020B0004020202020204" pitchFamily="34" charset="0"/>
              <a:ea typeface="Aptos" panose="020B0004020202020204" pitchFamily="34" charset="0"/>
              <a:cs typeface="Times New Roman" panose="02020603050405020304" pitchFamily="18" charset="0"/>
            </a:endParaRPr>
          </a:p>
          <a:p>
            <a:pPr>
              <a:buNone/>
            </a:pPr>
            <a:r>
              <a:rPr lang="it-IT" sz="1800" kern="100" dirty="0" err="1">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Research</a:t>
            </a:r>
            <a:r>
              <a:rPr lang="it-IT" sz="1800" kern="10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 area: </a:t>
            </a:r>
            <a:r>
              <a:rPr lang="it-IT" sz="1800" b="1" kern="10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Accelerators (Plasma </a:t>
            </a:r>
            <a:r>
              <a:rPr lang="it-IT" sz="1800" b="1" kern="100" dirty="0" err="1">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accelerators</a:t>
            </a:r>
            <a:r>
              <a:rPr lang="it-IT" sz="1800" b="1" kern="10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a:t>
            </a:r>
            <a:endParaRPr lang="it-IT" sz="1600" kern="100" dirty="0">
              <a:effectLst/>
              <a:latin typeface="Aptos" panose="020B0004020202020204" pitchFamily="34" charset="0"/>
              <a:ea typeface="Aptos" panose="020B0004020202020204" pitchFamily="34" charset="0"/>
              <a:cs typeface="Times New Roman" panose="02020603050405020304" pitchFamily="18" charset="0"/>
            </a:endParaRPr>
          </a:p>
          <a:p>
            <a:pPr>
              <a:buNone/>
            </a:pPr>
            <a:r>
              <a:rPr lang="it-IT" sz="1800" kern="10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National </a:t>
            </a:r>
            <a:r>
              <a:rPr lang="it-IT" sz="1800" kern="100" dirty="0" err="1">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responsible</a:t>
            </a:r>
            <a:r>
              <a:rPr lang="it-IT" sz="1800" kern="10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(LNF): </a:t>
            </a:r>
            <a:r>
              <a:rPr lang="it-IT" sz="1800" b="1" kern="10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Angelo Biagioni</a:t>
            </a:r>
            <a:endParaRPr lang="it-IT" sz="1600" kern="100" dirty="0">
              <a:effectLst/>
              <a:latin typeface="Aptos" panose="020B0004020202020204" pitchFamily="34" charset="0"/>
              <a:ea typeface="Aptos" panose="020B0004020202020204" pitchFamily="34" charset="0"/>
              <a:cs typeface="Times New Roman" panose="02020603050405020304" pitchFamily="18" charset="0"/>
            </a:endParaRPr>
          </a:p>
          <a:p>
            <a:pPr>
              <a:buNone/>
            </a:pPr>
            <a:r>
              <a:rPr lang="it-IT" sz="1800" kern="10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Local </a:t>
            </a:r>
            <a:r>
              <a:rPr lang="it-IT" sz="1800" kern="100" dirty="0" err="1">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responsible</a:t>
            </a:r>
            <a:r>
              <a:rPr lang="it-IT" sz="1800" kern="10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(INFN-Milano):</a:t>
            </a:r>
            <a:r>
              <a:rPr lang="it-IT" sz="1800" b="1" kern="10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 Andrea Renato Rossi</a:t>
            </a:r>
            <a:endParaRPr lang="it-IT" sz="1600" kern="100" dirty="0">
              <a:effectLst/>
              <a:latin typeface="Aptos" panose="020B0004020202020204" pitchFamily="34" charset="0"/>
              <a:ea typeface="Aptos" panose="020B0004020202020204" pitchFamily="34" charset="0"/>
              <a:cs typeface="Times New Roman" panose="02020603050405020304" pitchFamily="18" charset="0"/>
            </a:endParaRPr>
          </a:p>
          <a:p>
            <a:pPr>
              <a:buNone/>
            </a:pPr>
            <a:r>
              <a:rPr lang="it-IT" sz="1800" kern="100" dirty="0" err="1">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Partecipants</a:t>
            </a:r>
            <a:r>
              <a:rPr lang="it-IT" sz="1800" kern="10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 </a:t>
            </a:r>
            <a:r>
              <a:rPr lang="it-IT" sz="1800" b="1" kern="10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LNF (Laboratori Nazionali di Frascati), INFN-Sezione di Milano</a:t>
            </a:r>
            <a:endParaRPr lang="it-IT" sz="1600" kern="100" dirty="0">
              <a:effectLst/>
              <a:latin typeface="Aptos" panose="020B0004020202020204" pitchFamily="34" charset="0"/>
              <a:ea typeface="Aptos" panose="020B0004020202020204" pitchFamily="34" charset="0"/>
              <a:cs typeface="Times New Roman" panose="02020603050405020304" pitchFamily="18" charset="0"/>
            </a:endParaRPr>
          </a:p>
          <a:p>
            <a:pPr>
              <a:buNone/>
            </a:pPr>
            <a:r>
              <a:rPr lang="it-IT" sz="1800" kern="100" dirty="0">
                <a:solidFill>
                  <a:srgbClr val="071320"/>
                </a:solidFill>
                <a:effectLst/>
                <a:latin typeface="Times New Roman" panose="02020603050405020304" pitchFamily="18" charset="0"/>
                <a:ea typeface="Aptos" panose="020B0004020202020204" pitchFamily="34" charset="0"/>
                <a:cs typeface="Times New Roman" panose="02020603050405020304" pitchFamily="18" charset="0"/>
              </a:rPr>
              <a:t>Total Budget: </a:t>
            </a:r>
            <a:r>
              <a:rPr lang="it-IT" b="1" kern="100" dirty="0">
                <a:solidFill>
                  <a:srgbClr val="071320"/>
                </a:solidFill>
                <a:latin typeface="Times New Roman" panose="02020603050405020304" pitchFamily="18" charset="0"/>
                <a:cs typeface="Times New Roman" panose="02020603050405020304" pitchFamily="18" charset="0"/>
              </a:rPr>
              <a:t>195.000 € over a </a:t>
            </a:r>
            <a:r>
              <a:rPr lang="it-IT" b="1" kern="100" dirty="0" err="1">
                <a:solidFill>
                  <a:srgbClr val="071320"/>
                </a:solidFill>
                <a:latin typeface="Times New Roman" panose="02020603050405020304" pitchFamily="18" charset="0"/>
                <a:cs typeface="Times New Roman" panose="02020603050405020304" pitchFamily="18" charset="0"/>
              </a:rPr>
              <a:t>three-year</a:t>
            </a:r>
            <a:r>
              <a:rPr lang="it-IT" b="1" kern="100" dirty="0">
                <a:solidFill>
                  <a:srgbClr val="071320"/>
                </a:solidFill>
                <a:latin typeface="Times New Roman" panose="02020603050405020304" pitchFamily="18" charset="0"/>
                <a:cs typeface="Times New Roman" panose="02020603050405020304" pitchFamily="18" charset="0"/>
              </a:rPr>
              <a:t> </a:t>
            </a:r>
            <a:r>
              <a:rPr lang="it-IT" b="1" kern="100" dirty="0" err="1">
                <a:solidFill>
                  <a:srgbClr val="071320"/>
                </a:solidFill>
                <a:latin typeface="Times New Roman" panose="02020603050405020304" pitchFamily="18" charset="0"/>
                <a:cs typeface="Times New Roman" panose="02020603050405020304" pitchFamily="18" charset="0"/>
              </a:rPr>
              <a:t>period</a:t>
            </a:r>
            <a:endParaRPr lang="it-IT" b="1" kern="100" dirty="0">
              <a:solidFill>
                <a:srgbClr val="071320"/>
              </a:solidFill>
              <a:latin typeface="Times New Roman" panose="02020603050405020304" pitchFamily="18" charset="0"/>
              <a:cs typeface="Times New Roman" panose="02020603050405020304" pitchFamily="18" charset="0"/>
            </a:endParaRPr>
          </a:p>
          <a:p>
            <a:r>
              <a:rPr lang="en-GB" kern="100" dirty="0">
                <a:solidFill>
                  <a:srgbClr val="071320"/>
                </a:solidFill>
                <a:latin typeface="Times New Roman" panose="02020603050405020304" pitchFamily="18" charset="0"/>
                <a:cs typeface="Times New Roman" panose="02020603050405020304" pitchFamily="18" charset="0"/>
              </a:rPr>
              <a:t>Budget 2026: </a:t>
            </a:r>
            <a:r>
              <a:rPr lang="en-GB" b="1" kern="100" dirty="0">
                <a:solidFill>
                  <a:srgbClr val="071320"/>
                </a:solidFill>
                <a:latin typeface="Times New Roman" panose="02020603050405020304" pitchFamily="18" charset="0"/>
                <a:cs typeface="Times New Roman" panose="02020603050405020304" pitchFamily="18" charset="0"/>
              </a:rPr>
              <a:t>60.000 €</a:t>
            </a:r>
            <a:r>
              <a:rPr lang="en-GB" kern="100" dirty="0">
                <a:solidFill>
                  <a:srgbClr val="071320"/>
                </a:solidFill>
                <a:latin typeface="Times New Roman" panose="02020603050405020304" pitchFamily="18" charset="0"/>
                <a:cs typeface="Times New Roman" panose="02020603050405020304" pitchFamily="18" charset="0"/>
              </a:rPr>
              <a:t>  </a:t>
            </a:r>
            <a:endParaRPr lang="it-IT" kern="100" dirty="0">
              <a:solidFill>
                <a:srgbClr val="071320"/>
              </a:solidFill>
              <a:latin typeface="Times New Roman" panose="02020603050405020304" pitchFamily="18" charset="0"/>
              <a:cs typeface="Times New Roman" panose="02020603050405020304" pitchFamily="18" charset="0"/>
            </a:endParaRPr>
          </a:p>
        </p:txBody>
      </p:sp>
      <p:sp>
        <p:nvSpPr>
          <p:cNvPr id="19" name="CasellaDiTesto 18">
            <a:extLst>
              <a:ext uri="{FF2B5EF4-FFF2-40B4-BE49-F238E27FC236}">
                <a16:creationId xmlns:a16="http://schemas.microsoft.com/office/drawing/2014/main" id="{343094C7-6B46-906A-442B-A25B231F385D}"/>
              </a:ext>
            </a:extLst>
          </p:cNvPr>
          <p:cNvSpPr txBox="1"/>
          <p:nvPr/>
        </p:nvSpPr>
        <p:spPr>
          <a:xfrm>
            <a:off x="156681" y="495722"/>
            <a:ext cx="7106761" cy="369332"/>
          </a:xfrm>
          <a:prstGeom prst="rect">
            <a:avLst/>
          </a:prstGeom>
          <a:noFill/>
        </p:spPr>
        <p:txBody>
          <a:bodyPr wrap="square">
            <a:spAutoFit/>
          </a:bodyPr>
          <a:lstStyle/>
          <a:p>
            <a:pPr algn="l"/>
            <a:r>
              <a:rPr lang="en-US" sz="1800" b="1" u="none" strike="noStrike" baseline="0" dirty="0">
                <a:solidFill>
                  <a:schemeClr val="bg1"/>
                </a:solidFill>
                <a:latin typeface="CabinBoldItalic"/>
              </a:rPr>
              <a:t>Guiding of charged particle beams in curved plasma discharge</a:t>
            </a:r>
            <a:r>
              <a:rPr lang="en-US" b="1" dirty="0">
                <a:solidFill>
                  <a:schemeClr val="bg1"/>
                </a:solidFill>
                <a:latin typeface="CabinBoldItalic"/>
              </a:rPr>
              <a:t> </a:t>
            </a:r>
            <a:r>
              <a:rPr lang="it-IT" sz="1800" b="1" u="none" strike="noStrike" baseline="0" dirty="0" err="1">
                <a:solidFill>
                  <a:schemeClr val="bg1"/>
                </a:solidFill>
                <a:latin typeface="CabinBoldItalic"/>
              </a:rPr>
              <a:t>capillaries</a:t>
            </a:r>
            <a:endParaRPr lang="it-IT" dirty="0">
              <a:solidFill>
                <a:schemeClr val="bg1"/>
              </a:solidFill>
            </a:endParaRPr>
          </a:p>
        </p:txBody>
      </p:sp>
      <p:grpSp>
        <p:nvGrpSpPr>
          <p:cNvPr id="30" name="Gruppo 29">
            <a:extLst>
              <a:ext uri="{FF2B5EF4-FFF2-40B4-BE49-F238E27FC236}">
                <a16:creationId xmlns:a16="http://schemas.microsoft.com/office/drawing/2014/main" id="{97E443F0-593F-CACD-F663-A90E06E15109}"/>
              </a:ext>
            </a:extLst>
          </p:cNvPr>
          <p:cNvGrpSpPr/>
          <p:nvPr/>
        </p:nvGrpSpPr>
        <p:grpSpPr>
          <a:xfrm>
            <a:off x="3852811" y="1590029"/>
            <a:ext cx="3945277" cy="2588295"/>
            <a:chOff x="4448710" y="1590029"/>
            <a:chExt cx="3945277" cy="2588295"/>
          </a:xfrm>
        </p:grpSpPr>
        <p:sp>
          <p:nvSpPr>
            <p:cNvPr id="22" name="CasellaDiTesto 21">
              <a:extLst>
                <a:ext uri="{FF2B5EF4-FFF2-40B4-BE49-F238E27FC236}">
                  <a16:creationId xmlns:a16="http://schemas.microsoft.com/office/drawing/2014/main" id="{27FEB5F2-CCB0-001C-9842-9F30ACFA9A18}"/>
                </a:ext>
              </a:extLst>
            </p:cNvPr>
            <p:cNvSpPr txBox="1"/>
            <p:nvPr/>
          </p:nvSpPr>
          <p:spPr>
            <a:xfrm>
              <a:off x="7141412" y="1590029"/>
              <a:ext cx="1252575" cy="400110"/>
            </a:xfrm>
            <a:prstGeom prst="rect">
              <a:avLst/>
            </a:prstGeom>
            <a:noFill/>
          </p:spPr>
          <p:txBody>
            <a:bodyPr wrap="square">
              <a:spAutoFit/>
            </a:bodyPr>
            <a:lstStyle/>
            <a:p>
              <a:r>
                <a:rPr lang="it-IT" sz="2000" b="1" kern="100" dirty="0">
                  <a:effectLst/>
                  <a:latin typeface="Arial" panose="020B0604020202020204" pitchFamily="34" charset="0"/>
                  <a:ea typeface="Aptos" panose="020B0004020202020204" pitchFamily="34" charset="0"/>
                  <a:cs typeface="Arial" panose="020B0604020202020204" pitchFamily="34" charset="0"/>
                </a:rPr>
                <a:t>Plasma </a:t>
              </a:r>
              <a:endParaRPr lang="it-IT" sz="2000" dirty="0">
                <a:latin typeface="Arial" panose="020B0604020202020204" pitchFamily="34" charset="0"/>
                <a:cs typeface="Arial" panose="020B0604020202020204" pitchFamily="34" charset="0"/>
              </a:endParaRPr>
            </a:p>
          </p:txBody>
        </p:sp>
        <p:cxnSp>
          <p:nvCxnSpPr>
            <p:cNvPr id="25" name="Connettore 2 24">
              <a:extLst>
                <a:ext uri="{FF2B5EF4-FFF2-40B4-BE49-F238E27FC236}">
                  <a16:creationId xmlns:a16="http://schemas.microsoft.com/office/drawing/2014/main" id="{9AD92D2C-E511-A258-0598-61B3ACF28A39}"/>
                </a:ext>
              </a:extLst>
            </p:cNvPr>
            <p:cNvCxnSpPr/>
            <p:nvPr/>
          </p:nvCxnSpPr>
          <p:spPr>
            <a:xfrm flipH="1">
              <a:off x="7366571" y="1993187"/>
              <a:ext cx="359595" cy="624846"/>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8" name="Freccia bidirezionale orizzontale 27">
              <a:extLst>
                <a:ext uri="{FF2B5EF4-FFF2-40B4-BE49-F238E27FC236}">
                  <a16:creationId xmlns:a16="http://schemas.microsoft.com/office/drawing/2014/main" id="{7C0CBDCA-D2F7-B0EF-4C3C-ABB4A9BEA88D}"/>
                </a:ext>
              </a:extLst>
            </p:cNvPr>
            <p:cNvSpPr/>
            <p:nvPr/>
          </p:nvSpPr>
          <p:spPr>
            <a:xfrm>
              <a:off x="4448710" y="3937840"/>
              <a:ext cx="3554859" cy="240484"/>
            </a:xfrm>
            <a:prstGeom prst="lef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CasellaDiTesto 28">
              <a:extLst>
                <a:ext uri="{FF2B5EF4-FFF2-40B4-BE49-F238E27FC236}">
                  <a16:creationId xmlns:a16="http://schemas.microsoft.com/office/drawing/2014/main" id="{4B012E96-E42E-DA82-5F53-81C65AD65036}"/>
                </a:ext>
              </a:extLst>
            </p:cNvPr>
            <p:cNvSpPr txBox="1"/>
            <p:nvPr/>
          </p:nvSpPr>
          <p:spPr>
            <a:xfrm>
              <a:off x="6109271" y="3657972"/>
              <a:ext cx="575352" cy="400110"/>
            </a:xfrm>
            <a:prstGeom prst="rect">
              <a:avLst/>
            </a:prstGeom>
            <a:noFill/>
          </p:spPr>
          <p:txBody>
            <a:bodyPr wrap="square">
              <a:spAutoFit/>
            </a:bodyPr>
            <a:lstStyle/>
            <a:p>
              <a:r>
                <a:rPr lang="it-IT" sz="2000" b="1" kern="100" dirty="0">
                  <a:solidFill>
                    <a:srgbClr val="FF0000"/>
                  </a:solidFill>
                  <a:effectLst/>
                  <a:latin typeface="Arial" panose="020B0604020202020204" pitchFamily="34" charset="0"/>
                  <a:ea typeface="Aptos" panose="020B0004020202020204" pitchFamily="34" charset="0"/>
                  <a:cs typeface="Arial" panose="020B0604020202020204" pitchFamily="34" charset="0"/>
                </a:rPr>
                <a:t>HV </a:t>
              </a:r>
              <a:endParaRPr lang="it-IT" sz="2000" dirty="0">
                <a:solidFill>
                  <a:srgbClr val="FF0000"/>
                </a:solidFill>
                <a:latin typeface="Arial" panose="020B0604020202020204" pitchFamily="34" charset="0"/>
                <a:cs typeface="Arial" panose="020B0604020202020204" pitchFamily="34" charset="0"/>
              </a:endParaRPr>
            </a:p>
          </p:txBody>
        </p:sp>
      </p:grpSp>
      <p:sp>
        <p:nvSpPr>
          <p:cNvPr id="3" name="Rectangle 1">
            <a:extLst>
              <a:ext uri="{FF2B5EF4-FFF2-40B4-BE49-F238E27FC236}">
                <a16:creationId xmlns:a16="http://schemas.microsoft.com/office/drawing/2014/main" id="{B370DEF6-48A3-A7AE-DD2E-48B007DF998B}"/>
              </a:ext>
            </a:extLst>
          </p:cNvPr>
          <p:cNvSpPr/>
          <p:nvPr/>
        </p:nvSpPr>
        <p:spPr>
          <a:xfrm>
            <a:off x="8233913" y="34666"/>
            <a:ext cx="3958087" cy="369332"/>
          </a:xfrm>
          <a:prstGeom prst="rect">
            <a:avLst/>
          </a:prstGeom>
        </p:spPr>
        <p:txBody>
          <a:bodyPr wrap="square">
            <a:spAutoFit/>
          </a:bodyPr>
          <a:lstStyle/>
          <a:p>
            <a:pPr>
              <a:defRPr/>
            </a:pPr>
            <a:r>
              <a:rPr lang="it-IT" b="1" i="1" kern="0" dirty="0">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Active </a:t>
            </a:r>
            <a:r>
              <a:rPr lang="it-IT" b="1" i="1" kern="0" dirty="0" err="1">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pLAsma</a:t>
            </a:r>
            <a:r>
              <a:rPr lang="it-IT" b="1" i="1" kern="0" dirty="0">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 for </a:t>
            </a:r>
            <a:r>
              <a:rPr lang="it-IT" b="1" i="1" kern="0" dirty="0" err="1">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beNding</a:t>
            </a:r>
            <a:r>
              <a:rPr lang="it-IT" b="1" i="1" kern="0" dirty="0">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 (ALAN)</a:t>
            </a:r>
            <a:endParaRPr lang="it-IT" b="1" i="1" dirty="0">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grpSp>
        <p:nvGrpSpPr>
          <p:cNvPr id="4" name="Gruppo 3">
            <a:extLst>
              <a:ext uri="{FF2B5EF4-FFF2-40B4-BE49-F238E27FC236}">
                <a16:creationId xmlns:a16="http://schemas.microsoft.com/office/drawing/2014/main" id="{82AF7DEF-7F58-DF8A-274B-053CA22AA666}"/>
              </a:ext>
            </a:extLst>
          </p:cNvPr>
          <p:cNvGrpSpPr/>
          <p:nvPr/>
        </p:nvGrpSpPr>
        <p:grpSpPr>
          <a:xfrm>
            <a:off x="7611137" y="1430387"/>
            <a:ext cx="4525133" cy="4158649"/>
            <a:chOff x="7611137" y="1430387"/>
            <a:chExt cx="4525133" cy="4158649"/>
          </a:xfrm>
        </p:grpSpPr>
        <p:pic>
          <p:nvPicPr>
            <p:cNvPr id="5" name="Immagine 4" descr="Immagine che contiene testo, schermata, Carattere, bianco">
              <a:extLst>
                <a:ext uri="{FF2B5EF4-FFF2-40B4-BE49-F238E27FC236}">
                  <a16:creationId xmlns:a16="http://schemas.microsoft.com/office/drawing/2014/main" id="{3DA17830-BC5E-AFB7-AF72-56C2A91BA6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1137" y="4468640"/>
              <a:ext cx="4525133" cy="1120396"/>
            </a:xfrm>
            <a:prstGeom prst="rect">
              <a:avLst/>
            </a:prstGeom>
          </p:spPr>
        </p:pic>
        <p:pic>
          <p:nvPicPr>
            <p:cNvPr id="7" name="Immagine 6" descr="Immagine che contiene testo, schermata, Carattere, poster&#10;&#10;Descrizione generata automaticamente">
              <a:extLst>
                <a:ext uri="{FF2B5EF4-FFF2-40B4-BE49-F238E27FC236}">
                  <a16:creationId xmlns:a16="http://schemas.microsoft.com/office/drawing/2014/main" id="{F6E8BA5A-E99C-082B-22DC-8DCC0988D6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10490" y="1430387"/>
              <a:ext cx="2300016" cy="2904223"/>
            </a:xfrm>
            <a:prstGeom prst="rect">
              <a:avLst/>
            </a:prstGeom>
          </p:spPr>
        </p:pic>
      </p:grpSp>
    </p:spTree>
    <p:extLst>
      <p:ext uri="{BB962C8B-B14F-4D97-AF65-F5344CB8AC3E}">
        <p14:creationId xmlns:p14="http://schemas.microsoft.com/office/powerpoint/2010/main" val="1757320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278D41B-930A-00FF-3CC4-EFAF961D8042}"/>
            </a:ext>
          </a:extLst>
        </p:cNvPr>
        <p:cNvGrpSpPr/>
        <p:nvPr/>
      </p:nvGrpSpPr>
      <p:grpSpPr>
        <a:xfrm>
          <a:off x="0" y="0"/>
          <a:ext cx="0" cy="0"/>
          <a:chOff x="0" y="0"/>
          <a:chExt cx="0" cy="0"/>
        </a:xfrm>
      </p:grpSpPr>
      <p:sp>
        <p:nvSpPr>
          <p:cNvPr id="6" name="Rectangle 1">
            <a:extLst>
              <a:ext uri="{FF2B5EF4-FFF2-40B4-BE49-F238E27FC236}">
                <a16:creationId xmlns:a16="http://schemas.microsoft.com/office/drawing/2014/main" id="{49B2A612-94E1-03CA-943F-93030D2D04E5}"/>
              </a:ext>
            </a:extLst>
          </p:cNvPr>
          <p:cNvSpPr/>
          <p:nvPr/>
        </p:nvSpPr>
        <p:spPr>
          <a:xfrm>
            <a:off x="8412174" y="6550223"/>
            <a:ext cx="3724096" cy="307777"/>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Angelo.Biagioni@lnf.infn.it | 19 June 2025 | </a:t>
            </a:r>
            <a:r>
              <a:rPr kumimoji="0" lang="it-IT" sz="1400" b="0" i="0" u="none" strike="noStrike" kern="1200" cap="none" spc="0" normalizeH="0" baseline="0" noProof="0" dirty="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Page 3</a:t>
            </a:r>
          </a:p>
        </p:txBody>
      </p:sp>
      <p:sp>
        <p:nvSpPr>
          <p:cNvPr id="10" name="Rectangle 4">
            <a:extLst>
              <a:ext uri="{FF2B5EF4-FFF2-40B4-BE49-F238E27FC236}">
                <a16:creationId xmlns:a16="http://schemas.microsoft.com/office/drawing/2014/main" id="{F172D6CD-5368-547C-AFD1-1BBF94AA6EE2}"/>
              </a:ext>
            </a:extLst>
          </p:cNvPr>
          <p:cNvSpPr/>
          <p:nvPr/>
        </p:nvSpPr>
        <p:spPr>
          <a:xfrm>
            <a:off x="0" y="0"/>
            <a:ext cx="12192000" cy="438664"/>
          </a:xfrm>
          <a:prstGeom prst="rect">
            <a:avLst/>
          </a:prstGeom>
          <a:solidFill>
            <a:schemeClr val="tx1">
              <a:lumMod val="50000"/>
              <a:alpha val="42000"/>
            </a:schemeClr>
          </a:solidFill>
          <a:ln w="19050">
            <a:noFill/>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it-IT" sz="2000" b="0" i="1" u="none" strike="noStrike" kern="1200" cap="none" spc="0" normalizeH="0" baseline="0" noProof="0" dirty="0">
              <a:ln>
                <a:noFill/>
              </a:ln>
              <a:solidFill>
                <a:srgbClr val="002060"/>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pic>
        <p:nvPicPr>
          <p:cNvPr id="2" name="Picture 425" descr="http://www.lnf.infn.it/logo/logo_infn_lnf_1_sigla_lnf.png">
            <a:extLst>
              <a:ext uri="{FF2B5EF4-FFF2-40B4-BE49-F238E27FC236}">
                <a16:creationId xmlns:a16="http://schemas.microsoft.com/office/drawing/2014/main" id="{313AC47F-0AC7-756B-7A1F-7762A30B79FF}"/>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82000"/>
                    </a14:imgEffect>
                  </a14:imgLayer>
                </a14:imgProps>
              </a:ext>
              <a:ext uri="{28A0092B-C50C-407E-A947-70E740481C1C}">
                <a14:useLocalDpi xmlns:a14="http://schemas.microsoft.com/office/drawing/2010/main" val="0"/>
              </a:ext>
            </a:extLst>
          </a:blip>
          <a:srcRect/>
          <a:stretch>
            <a:fillRect/>
          </a:stretch>
        </p:blipFill>
        <p:spPr bwMode="auto">
          <a:xfrm>
            <a:off x="0" y="19069"/>
            <a:ext cx="680552" cy="430939"/>
          </a:xfrm>
          <a:prstGeom prst="rect">
            <a:avLst/>
          </a:prstGeom>
          <a:noFill/>
          <a:ln w="6350">
            <a:noFill/>
          </a:ln>
          <a:extLst>
            <a:ext uri="{909E8E84-426E-40DD-AFC4-6F175D3DCCD1}">
              <a14:hiddenFill xmlns:a14="http://schemas.microsoft.com/office/drawing/2010/main">
                <a:solidFill>
                  <a:srgbClr val="FFFFFF"/>
                </a:solidFill>
              </a14:hiddenFill>
            </a:ext>
          </a:extLst>
        </p:spPr>
      </p:pic>
      <p:sp>
        <p:nvSpPr>
          <p:cNvPr id="15" name="Rectangle 1">
            <a:extLst>
              <a:ext uri="{FF2B5EF4-FFF2-40B4-BE49-F238E27FC236}">
                <a16:creationId xmlns:a16="http://schemas.microsoft.com/office/drawing/2014/main" id="{037843B9-17F6-66DD-EE93-4F69C7C9D972}"/>
              </a:ext>
            </a:extLst>
          </p:cNvPr>
          <p:cNvSpPr/>
          <p:nvPr/>
        </p:nvSpPr>
        <p:spPr>
          <a:xfrm>
            <a:off x="6941906" y="19069"/>
            <a:ext cx="525009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1" u="none" strike="noStrike" kern="0" cap="none" spc="0" normalizeH="0" baseline="0" noProof="0" dirty="0">
                <a:ln>
                  <a:noFill/>
                </a:ln>
                <a:solidFill>
                  <a:prstClr val="black"/>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rPr>
              <a:t>Active </a:t>
            </a:r>
            <a:r>
              <a:rPr kumimoji="0" lang="it-IT" sz="1800" b="1" i="1" u="none" strike="noStrike" kern="0" cap="none" spc="0" normalizeH="0" baseline="0" noProof="0" dirty="0" err="1">
                <a:ln>
                  <a:noFill/>
                </a:ln>
                <a:solidFill>
                  <a:prstClr val="black"/>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rPr>
              <a:t>pLAsma</a:t>
            </a:r>
            <a:r>
              <a:rPr kumimoji="0" lang="it-IT" sz="1800" b="1" i="1" u="none" strike="noStrike" kern="0" cap="none" spc="0" normalizeH="0" baseline="0" noProof="0" dirty="0">
                <a:ln>
                  <a:noFill/>
                </a:ln>
                <a:solidFill>
                  <a:prstClr val="black"/>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rPr>
              <a:t> for </a:t>
            </a:r>
            <a:r>
              <a:rPr kumimoji="0" lang="it-IT" sz="1800" b="1" i="1" u="none" strike="noStrike" kern="0" cap="none" spc="0" normalizeH="0" baseline="0" noProof="0" dirty="0" err="1">
                <a:ln>
                  <a:noFill/>
                </a:ln>
                <a:solidFill>
                  <a:prstClr val="black"/>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rPr>
              <a:t>beNding</a:t>
            </a:r>
            <a:r>
              <a:rPr kumimoji="0" lang="it-IT" sz="1800" b="1" i="1" u="none" strike="noStrike" kern="0" cap="none" spc="0" normalizeH="0" baseline="0" noProof="0" dirty="0">
                <a:ln>
                  <a:noFill/>
                </a:ln>
                <a:solidFill>
                  <a:prstClr val="black"/>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rPr>
              <a:t> (ALAN)_</a:t>
            </a:r>
            <a:r>
              <a:rPr kumimoji="0" lang="it-IT" sz="1800" b="1" i="0" u="none" strike="noStrike" kern="0" cap="none" spc="0" normalizeH="0" baseline="0" noProof="0" dirty="0" err="1">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Motivations</a:t>
            </a:r>
            <a:endParaRPr kumimoji="0" lang="it-IT" sz="1800" b="1" i="0" u="none" strike="noStrike" kern="1200" cap="none" spc="0" normalizeH="0" baseline="0" noProof="0" dirty="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endParaRPr>
          </a:p>
        </p:txBody>
      </p:sp>
      <p:sp>
        <p:nvSpPr>
          <p:cNvPr id="11" name="CasellaDiTesto 10">
            <a:extLst>
              <a:ext uri="{FF2B5EF4-FFF2-40B4-BE49-F238E27FC236}">
                <a16:creationId xmlns:a16="http://schemas.microsoft.com/office/drawing/2014/main" id="{3AC31C2B-8044-E7AB-4755-FDEAF4324189}"/>
              </a:ext>
            </a:extLst>
          </p:cNvPr>
          <p:cNvSpPr txBox="1"/>
          <p:nvPr/>
        </p:nvSpPr>
        <p:spPr>
          <a:xfrm>
            <a:off x="23130" y="1140498"/>
            <a:ext cx="2778341" cy="1321523"/>
          </a:xfrm>
          <a:prstGeom prst="rect">
            <a:avLst/>
          </a:prstGeom>
          <a:noFill/>
          <a:ln>
            <a:noFill/>
          </a:ln>
        </p:spPr>
        <p:txBody>
          <a:bodyPr vert="horz" wrap="none" lIns="108847" tIns="54423" rIns="108847" bIns="54423" anchorCtr="0" compatLnSpc="0">
            <a:spAutoFit/>
          </a:bodyPr>
          <a:lstStyle/>
          <a:p>
            <a:pPr algn="r" defTabSz="1105875"/>
            <a:r>
              <a:rPr lang="en-US" sz="1935" dirty="0">
                <a:solidFill>
                  <a:prstClr val="black"/>
                </a:solidFill>
                <a:latin typeface="Cabin" pitchFamily="2"/>
                <a:ea typeface="DejaVu Sans" pitchFamily="2"/>
                <a:cs typeface="DejaVu Sans" pitchFamily="2"/>
              </a:rPr>
              <a:t>An accelerator is made of</a:t>
            </a:r>
          </a:p>
          <a:p>
            <a:pPr algn="r" defTabSz="1105875">
              <a:buSzPct val="45000"/>
              <a:buFont typeface="StarSymbol"/>
              <a:buChar char="●"/>
            </a:pPr>
            <a:r>
              <a:rPr lang="en-US" sz="1935" b="1" dirty="0">
                <a:solidFill>
                  <a:srgbClr val="00A933"/>
                </a:solidFill>
                <a:latin typeface="Cabin" pitchFamily="2"/>
              </a:rPr>
              <a:t> </a:t>
            </a:r>
            <a:r>
              <a:rPr lang="en-US" sz="1935" b="1" dirty="0">
                <a:solidFill>
                  <a:srgbClr val="FF0000"/>
                </a:solidFill>
                <a:latin typeface="Cabin" pitchFamily="2"/>
              </a:rPr>
              <a:t>Accelerating cavities</a:t>
            </a:r>
            <a:endParaRPr lang="en-US" sz="1935" b="1" dirty="0">
              <a:solidFill>
                <a:srgbClr val="FF0000"/>
              </a:solidFill>
              <a:latin typeface="Cabin" pitchFamily="2"/>
              <a:ea typeface="DejaVu Sans" pitchFamily="2"/>
              <a:cs typeface="DejaVu Sans" pitchFamily="2"/>
            </a:endParaRPr>
          </a:p>
          <a:p>
            <a:pPr algn="r" defTabSz="1105875">
              <a:buSzPct val="45000"/>
              <a:buFont typeface="StarSymbol"/>
              <a:buChar char="●"/>
            </a:pPr>
            <a:r>
              <a:rPr lang="en-US" sz="1935" b="1" dirty="0">
                <a:solidFill>
                  <a:srgbClr val="FF0000"/>
                </a:solidFill>
                <a:latin typeface="Cabin" pitchFamily="2"/>
                <a:ea typeface="DejaVu Sans" pitchFamily="2"/>
                <a:cs typeface="DejaVu Sans" pitchFamily="2"/>
              </a:rPr>
              <a:t> Focusing magnets</a:t>
            </a:r>
          </a:p>
          <a:p>
            <a:pPr algn="r" defTabSz="1105875">
              <a:buSzPct val="45000"/>
              <a:buFont typeface="StarSymbol"/>
              <a:buChar char="●"/>
            </a:pPr>
            <a:r>
              <a:rPr lang="en-US" sz="1935" b="1" dirty="0">
                <a:solidFill>
                  <a:srgbClr val="FF0000"/>
                </a:solidFill>
                <a:latin typeface="Cabin" pitchFamily="2"/>
                <a:ea typeface="DejaVu Sans" pitchFamily="2"/>
                <a:cs typeface="DejaVu Sans" pitchFamily="2"/>
              </a:rPr>
              <a:t> Deflecting magnets</a:t>
            </a:r>
          </a:p>
        </p:txBody>
      </p:sp>
      <p:sp>
        <p:nvSpPr>
          <p:cNvPr id="13" name="Segnaposto testo 5">
            <a:extLst>
              <a:ext uri="{FF2B5EF4-FFF2-40B4-BE49-F238E27FC236}">
                <a16:creationId xmlns:a16="http://schemas.microsoft.com/office/drawing/2014/main" id="{490F4E1C-FB8A-0FF1-057C-4F87417BEB6F}"/>
              </a:ext>
            </a:extLst>
          </p:cNvPr>
          <p:cNvSpPr txBox="1">
            <a:spLocks/>
          </p:cNvSpPr>
          <p:nvPr/>
        </p:nvSpPr>
        <p:spPr>
          <a:xfrm>
            <a:off x="4534327" y="3759995"/>
            <a:ext cx="7409405" cy="236588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61" dirty="0"/>
              <a:t>We can tremendously reduce the accelerator size using plasma accelerators. </a:t>
            </a:r>
            <a:r>
              <a:rPr lang="en-US" sz="2661" b="1" dirty="0"/>
              <a:t>However, we still use conventional magnets to guide the beam</a:t>
            </a:r>
          </a:p>
          <a:p>
            <a:pPr lvl="1"/>
            <a:r>
              <a:rPr lang="en-US" sz="2661" b="1" dirty="0"/>
              <a:t>→ </a:t>
            </a:r>
            <a:r>
              <a:rPr lang="en-US" sz="2661" dirty="0"/>
              <a:t>2/3 of the 27 km long LHC ring is filled by magnets!</a:t>
            </a:r>
          </a:p>
          <a:p>
            <a:pPr lvl="1"/>
            <a:endParaRPr lang="en-US" sz="2661" dirty="0"/>
          </a:p>
          <a:p>
            <a:pPr algn="ctr"/>
            <a:r>
              <a:rPr lang="en-US" sz="2903" b="1" dirty="0"/>
              <a:t>Can we reduce their size too?</a:t>
            </a:r>
          </a:p>
        </p:txBody>
      </p:sp>
      <p:sp>
        <p:nvSpPr>
          <p:cNvPr id="18" name="CasellaDiTesto 17">
            <a:extLst>
              <a:ext uri="{FF2B5EF4-FFF2-40B4-BE49-F238E27FC236}">
                <a16:creationId xmlns:a16="http://schemas.microsoft.com/office/drawing/2014/main" id="{B10D25BE-C0D1-8BCD-0D9C-6D45028BA826}"/>
              </a:ext>
            </a:extLst>
          </p:cNvPr>
          <p:cNvSpPr txBox="1"/>
          <p:nvPr/>
        </p:nvSpPr>
        <p:spPr>
          <a:xfrm>
            <a:off x="95545" y="532311"/>
            <a:ext cx="3726442" cy="400110"/>
          </a:xfrm>
          <a:prstGeom prst="rect">
            <a:avLst/>
          </a:prstGeom>
          <a:solidFill>
            <a:schemeClr val="accent1">
              <a:lumMod val="20000"/>
              <a:lumOff val="80000"/>
            </a:schemeClr>
          </a:solidFill>
          <a:ln>
            <a:solidFill>
              <a:schemeClr val="bg1"/>
            </a:solidFill>
          </a:ln>
        </p:spPr>
        <p:txBody>
          <a:bodyPr wrap="square">
            <a:spAutoFit/>
          </a:bodyPr>
          <a:lstStyle/>
          <a:p>
            <a:r>
              <a:rPr lang="en-US" sz="2000" b="1" dirty="0">
                <a:solidFill>
                  <a:schemeClr val="bg1"/>
                </a:solidFill>
                <a:latin typeface="CabinBoldItalic"/>
              </a:rPr>
              <a:t>Schematic of a typical accelerator </a:t>
            </a:r>
            <a:endParaRPr lang="it-IT" sz="2000" b="1" dirty="0">
              <a:solidFill>
                <a:schemeClr val="bg1"/>
              </a:solidFill>
              <a:latin typeface="CabinBoldItalic"/>
            </a:endParaRPr>
          </a:p>
        </p:txBody>
      </p:sp>
      <p:sp>
        <p:nvSpPr>
          <p:cNvPr id="4" name="Rettangolo 3">
            <a:extLst>
              <a:ext uri="{FF2B5EF4-FFF2-40B4-BE49-F238E27FC236}">
                <a16:creationId xmlns:a16="http://schemas.microsoft.com/office/drawing/2014/main" id="{8C7B0806-99B1-6D92-74A9-F2804FBFBC15}"/>
              </a:ext>
            </a:extLst>
          </p:cNvPr>
          <p:cNvSpPr/>
          <p:nvPr/>
        </p:nvSpPr>
        <p:spPr>
          <a:xfrm>
            <a:off x="474802" y="1442428"/>
            <a:ext cx="2252389" cy="656901"/>
          </a:xfrm>
          <a:prstGeom prst="rect">
            <a:avLst/>
          </a:prstGeom>
          <a:solidFill>
            <a:srgbClr val="FFFF00">
              <a:alpha val="3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047" name="Gruppo 1046">
            <a:extLst>
              <a:ext uri="{FF2B5EF4-FFF2-40B4-BE49-F238E27FC236}">
                <a16:creationId xmlns:a16="http://schemas.microsoft.com/office/drawing/2014/main" id="{8181A473-CE00-B5CF-BDF2-F55F2D391C8F}"/>
              </a:ext>
            </a:extLst>
          </p:cNvPr>
          <p:cNvGrpSpPr/>
          <p:nvPr/>
        </p:nvGrpSpPr>
        <p:grpSpPr>
          <a:xfrm>
            <a:off x="2737466" y="589388"/>
            <a:ext cx="9020252" cy="1646426"/>
            <a:chOff x="2737466" y="589388"/>
            <a:chExt cx="9020252" cy="1646426"/>
          </a:xfrm>
        </p:grpSpPr>
        <p:grpSp>
          <p:nvGrpSpPr>
            <p:cNvPr id="24" name="Gruppo 23">
              <a:extLst>
                <a:ext uri="{FF2B5EF4-FFF2-40B4-BE49-F238E27FC236}">
                  <a16:creationId xmlns:a16="http://schemas.microsoft.com/office/drawing/2014/main" id="{00C63E6F-6DBC-58F7-4588-8985AA8A21F1}"/>
                </a:ext>
              </a:extLst>
            </p:cNvPr>
            <p:cNvGrpSpPr/>
            <p:nvPr/>
          </p:nvGrpSpPr>
          <p:grpSpPr>
            <a:xfrm>
              <a:off x="7502192" y="589388"/>
              <a:ext cx="4255526" cy="1596395"/>
              <a:chOff x="7574336" y="343028"/>
              <a:chExt cx="4255526" cy="1596395"/>
            </a:xfrm>
          </p:grpSpPr>
          <p:pic>
            <p:nvPicPr>
              <p:cNvPr id="19" name="Immagine 3">
                <a:extLst>
                  <a:ext uri="{FF2B5EF4-FFF2-40B4-BE49-F238E27FC236}">
                    <a16:creationId xmlns:a16="http://schemas.microsoft.com/office/drawing/2014/main" id="{F07CC0D1-9BEE-596B-8AB9-616A80A5D222}"/>
                  </a:ext>
                </a:extLst>
              </p:cNvPr>
              <p:cNvPicPr>
                <a:picLocks noChangeAspect="1"/>
              </p:cNvPicPr>
              <p:nvPr/>
            </p:nvPicPr>
            <p:blipFill>
              <a:blip r:embed="rId4">
                <a:lum/>
                <a:alphaModFix/>
              </a:blip>
              <a:srcRect/>
              <a:stretch>
                <a:fillRect/>
              </a:stretch>
            </p:blipFill>
            <p:spPr>
              <a:xfrm>
                <a:off x="7574336" y="652834"/>
                <a:ext cx="4255526" cy="1286589"/>
              </a:xfrm>
              <a:prstGeom prst="rect">
                <a:avLst/>
              </a:prstGeom>
              <a:noFill/>
              <a:ln w="12700">
                <a:noFill/>
              </a:ln>
              <a:effectLst>
                <a:outerShdw dist="101823" dir="2700000" algn="tl">
                  <a:srgbClr val="808080"/>
                </a:outerShdw>
              </a:effectLst>
            </p:spPr>
          </p:pic>
          <p:sp>
            <p:nvSpPr>
              <p:cNvPr id="23" name="CasellaDiTesto 22">
                <a:extLst>
                  <a:ext uri="{FF2B5EF4-FFF2-40B4-BE49-F238E27FC236}">
                    <a16:creationId xmlns:a16="http://schemas.microsoft.com/office/drawing/2014/main" id="{EAA3502B-5BB6-23E9-7C71-2E1AA6EBB931}"/>
                  </a:ext>
                </a:extLst>
              </p:cNvPr>
              <p:cNvSpPr txBox="1"/>
              <p:nvPr/>
            </p:nvSpPr>
            <p:spPr>
              <a:xfrm>
                <a:off x="7852213" y="343028"/>
                <a:ext cx="3159120" cy="369332"/>
              </a:xfrm>
              <a:prstGeom prst="rect">
                <a:avLst/>
              </a:prstGeom>
              <a:solidFill>
                <a:srgbClr val="FFFF00"/>
              </a:solidFill>
              <a:ln w="12700">
                <a:solidFill>
                  <a:schemeClr val="accent1"/>
                </a:solidFill>
              </a:ln>
            </p:spPr>
            <p:txBody>
              <a:bodyPr wrap="square">
                <a:spAutoFit/>
              </a:bodyPr>
              <a:lstStyle/>
              <a:p>
                <a:r>
                  <a:rPr kumimoji="0" lang="en-US" sz="1800" b="0" i="0" u="none" strike="noStrike" kern="1200" cap="none" spc="0" normalizeH="0" baseline="0" noProof="0" dirty="0">
                    <a:ln>
                      <a:noFill/>
                    </a:ln>
                    <a:solidFill>
                      <a:srgbClr val="1C1C1C"/>
                    </a:solidFill>
                    <a:effectLst/>
                    <a:uLnTx/>
                    <a:uFillTx/>
                    <a:latin typeface="Cabin" pitchFamily="2"/>
                  </a:rPr>
                  <a:t>Plasma acceleration (</a:t>
                </a:r>
                <a:r>
                  <a:rPr kumimoji="0" lang="en-US" sz="1800" b="0" i="0" u="none" strike="noStrike" kern="1200" cap="none" spc="0" normalizeH="0" baseline="0" noProof="0" dirty="0" err="1">
                    <a:ln>
                      <a:noFill/>
                    </a:ln>
                    <a:solidFill>
                      <a:srgbClr val="1C1C1C"/>
                    </a:solidFill>
                    <a:effectLst/>
                    <a:uLnTx/>
                    <a:uFillTx/>
                    <a:latin typeface="Cabin" pitchFamily="2"/>
                  </a:rPr>
                  <a:t>EuPRAXIA</a:t>
                </a:r>
                <a:r>
                  <a:rPr lang="en-US" dirty="0">
                    <a:solidFill>
                      <a:srgbClr val="1C1C1C"/>
                    </a:solidFill>
                    <a:latin typeface="Cabin" pitchFamily="2"/>
                  </a:rPr>
                  <a:t>)</a:t>
                </a:r>
                <a:endParaRPr lang="it-IT" dirty="0"/>
              </a:p>
            </p:txBody>
          </p:sp>
        </p:grpSp>
        <p:grpSp>
          <p:nvGrpSpPr>
            <p:cNvPr id="37" name="Gruppo 36">
              <a:extLst>
                <a:ext uri="{FF2B5EF4-FFF2-40B4-BE49-F238E27FC236}">
                  <a16:creationId xmlns:a16="http://schemas.microsoft.com/office/drawing/2014/main" id="{9A65FF20-D65B-6C87-2AD2-7A1FEEDDD132}"/>
                </a:ext>
              </a:extLst>
            </p:cNvPr>
            <p:cNvGrpSpPr/>
            <p:nvPr/>
          </p:nvGrpSpPr>
          <p:grpSpPr>
            <a:xfrm>
              <a:off x="2737466" y="612076"/>
              <a:ext cx="4177913" cy="1623738"/>
              <a:chOff x="2737466" y="612076"/>
              <a:chExt cx="4177913" cy="1623738"/>
            </a:xfrm>
          </p:grpSpPr>
          <p:grpSp>
            <p:nvGrpSpPr>
              <p:cNvPr id="34" name="Gruppo 33">
                <a:extLst>
                  <a:ext uri="{FF2B5EF4-FFF2-40B4-BE49-F238E27FC236}">
                    <a16:creationId xmlns:a16="http://schemas.microsoft.com/office/drawing/2014/main" id="{46E0F66C-122D-B3C2-1C0D-EDA97E1E1235}"/>
                  </a:ext>
                </a:extLst>
              </p:cNvPr>
              <p:cNvGrpSpPr/>
              <p:nvPr/>
            </p:nvGrpSpPr>
            <p:grpSpPr>
              <a:xfrm>
                <a:off x="2737466" y="864091"/>
                <a:ext cx="4177913" cy="1371723"/>
                <a:chOff x="2737466" y="864091"/>
                <a:chExt cx="4177913" cy="1371723"/>
              </a:xfrm>
            </p:grpSpPr>
            <p:cxnSp>
              <p:nvCxnSpPr>
                <p:cNvPr id="7" name="Connettore 2 6">
                  <a:extLst>
                    <a:ext uri="{FF2B5EF4-FFF2-40B4-BE49-F238E27FC236}">
                      <a16:creationId xmlns:a16="http://schemas.microsoft.com/office/drawing/2014/main" id="{26988CF5-6757-F3A6-2410-1D3C477C8A22}"/>
                    </a:ext>
                  </a:extLst>
                </p:cNvPr>
                <p:cNvCxnSpPr>
                  <a:cxnSpLocks/>
                  <a:endCxn id="9" idx="1"/>
                </p:cNvCxnSpPr>
                <p:nvPr/>
              </p:nvCxnSpPr>
              <p:spPr>
                <a:xfrm flipV="1">
                  <a:off x="2737466" y="1549953"/>
                  <a:ext cx="1447013" cy="114394"/>
                </a:xfrm>
                <a:prstGeom prst="straightConnector1">
                  <a:avLst/>
                </a:prstGeom>
                <a:ln w="69850">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pic>
              <p:nvPicPr>
                <p:cNvPr id="9" name="Picture 20">
                  <a:extLst>
                    <a:ext uri="{FF2B5EF4-FFF2-40B4-BE49-F238E27FC236}">
                      <a16:creationId xmlns:a16="http://schemas.microsoft.com/office/drawing/2014/main" id="{AB7B137B-DF2B-0869-F4E4-D53F39F638E9}"/>
                    </a:ext>
                  </a:extLst>
                </p:cNvPr>
                <p:cNvPicPr>
                  <a:picLocks noChangeAspect="1"/>
                </p:cNvPicPr>
                <p:nvPr/>
              </p:nvPicPr>
              <p:blipFill>
                <a:blip r:embed="rId5" cstate="print">
                  <a:extLst>
                    <a:ext uri="{28A0092B-C50C-407E-A947-70E740481C1C}">
                      <a14:useLocalDpi xmlns:a14="http://schemas.microsoft.com/office/drawing/2010/main" val="0"/>
                    </a:ext>
                  </a:extLst>
                </a:blip>
                <a:srcRect t="10640" b="16537"/>
                <a:stretch>
                  <a:fillRect/>
                </a:stretch>
              </p:blipFill>
              <p:spPr>
                <a:xfrm>
                  <a:off x="4184479" y="864091"/>
                  <a:ext cx="2730900" cy="1371723"/>
                </a:xfrm>
                <a:prstGeom prst="rect">
                  <a:avLst/>
                </a:prstGeom>
                <a:ln>
                  <a:solidFill>
                    <a:schemeClr val="bg1"/>
                  </a:solidFill>
                </a:ln>
              </p:spPr>
            </p:pic>
          </p:grpSp>
          <p:sp>
            <p:nvSpPr>
              <p:cNvPr id="36" name="CasellaDiTesto 35">
                <a:extLst>
                  <a:ext uri="{FF2B5EF4-FFF2-40B4-BE49-F238E27FC236}">
                    <a16:creationId xmlns:a16="http://schemas.microsoft.com/office/drawing/2014/main" id="{0BB8A647-9ADE-C1BD-90AB-3DFA6E4399D8}"/>
                  </a:ext>
                </a:extLst>
              </p:cNvPr>
              <p:cNvSpPr txBox="1"/>
              <p:nvPr/>
            </p:nvSpPr>
            <p:spPr>
              <a:xfrm>
                <a:off x="5331455" y="612076"/>
                <a:ext cx="1583924" cy="338554"/>
              </a:xfrm>
              <a:prstGeom prst="rect">
                <a:avLst/>
              </a:prstGeom>
              <a:solidFill>
                <a:srgbClr val="FFFF00"/>
              </a:solidFill>
              <a:ln w="12700">
                <a:solidFill>
                  <a:schemeClr val="accent1"/>
                </a:solidFill>
              </a:ln>
            </p:spPr>
            <p:txBody>
              <a:bodyPr wrap="square">
                <a:spAutoFit/>
              </a:bodyPr>
              <a:lstStyle/>
              <a:p>
                <a:r>
                  <a:rPr kumimoji="0" lang="en-US" sz="1600" b="0" i="0" u="none" strike="noStrike" kern="1200" cap="none" spc="0" normalizeH="0" baseline="0" noProof="0" dirty="0">
                    <a:ln>
                      <a:noFill/>
                    </a:ln>
                    <a:solidFill>
                      <a:srgbClr val="1C1C1C"/>
                    </a:solidFill>
                    <a:effectLst/>
                    <a:uLnTx/>
                    <a:uFillTx/>
                    <a:latin typeface="Cabin" pitchFamily="2"/>
                  </a:rPr>
                  <a:t>Plasma source</a:t>
                </a:r>
                <a:endParaRPr lang="it-IT" sz="1600" dirty="0"/>
              </a:p>
            </p:txBody>
          </p:sp>
        </p:grpSp>
      </p:grpSp>
      <p:pic>
        <p:nvPicPr>
          <p:cNvPr id="1028" name="Picture 4" descr="Typical components of a circular accelerator | Download Scientific Diagram">
            <a:extLst>
              <a:ext uri="{FF2B5EF4-FFF2-40B4-BE49-F238E27FC236}">
                <a16:creationId xmlns:a16="http://schemas.microsoft.com/office/drawing/2014/main" id="{CC2A7325-E9C2-383B-378A-0FC6FCAE9B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1495" y="2894455"/>
            <a:ext cx="3611759" cy="3373320"/>
          </a:xfrm>
          <a:prstGeom prst="rect">
            <a:avLst/>
          </a:prstGeom>
          <a:noFill/>
          <a:extLst>
            <a:ext uri="{909E8E84-426E-40DD-AFC4-6F175D3DCCD1}">
              <a14:hiddenFill xmlns:a14="http://schemas.microsoft.com/office/drawing/2010/main">
                <a:solidFill>
                  <a:srgbClr val="FFFFFF"/>
                </a:solidFill>
              </a14:hiddenFill>
            </a:ext>
          </a:extLst>
        </p:spPr>
      </p:pic>
      <p:grpSp>
        <p:nvGrpSpPr>
          <p:cNvPr id="1044" name="Gruppo 1043">
            <a:extLst>
              <a:ext uri="{FF2B5EF4-FFF2-40B4-BE49-F238E27FC236}">
                <a16:creationId xmlns:a16="http://schemas.microsoft.com/office/drawing/2014/main" id="{D6319238-1A69-77B1-5724-478282DBEC0D}"/>
              </a:ext>
            </a:extLst>
          </p:cNvPr>
          <p:cNvGrpSpPr/>
          <p:nvPr/>
        </p:nvGrpSpPr>
        <p:grpSpPr>
          <a:xfrm>
            <a:off x="2745471" y="1970617"/>
            <a:ext cx="9147464" cy="2363016"/>
            <a:chOff x="2745471" y="1970617"/>
            <a:chExt cx="9147464" cy="2363016"/>
          </a:xfrm>
        </p:grpSpPr>
        <p:grpSp>
          <p:nvGrpSpPr>
            <p:cNvPr id="29" name="Gruppo 28">
              <a:extLst>
                <a:ext uri="{FF2B5EF4-FFF2-40B4-BE49-F238E27FC236}">
                  <a16:creationId xmlns:a16="http://schemas.microsoft.com/office/drawing/2014/main" id="{267A22DD-1975-16FC-360B-D1FEE3176B86}"/>
                </a:ext>
              </a:extLst>
            </p:cNvPr>
            <p:cNvGrpSpPr/>
            <p:nvPr/>
          </p:nvGrpSpPr>
          <p:grpSpPr>
            <a:xfrm>
              <a:off x="8718811" y="2519460"/>
              <a:ext cx="3174124" cy="1814173"/>
              <a:chOff x="8827740" y="2196801"/>
              <a:chExt cx="3174124" cy="1814173"/>
            </a:xfrm>
          </p:grpSpPr>
          <p:pic>
            <p:nvPicPr>
              <p:cNvPr id="27" name="Immagine 26" descr="Immagine che contiene testo, schermata, Policromia, Blu elettrico">
                <a:extLst>
                  <a:ext uri="{FF2B5EF4-FFF2-40B4-BE49-F238E27FC236}">
                    <a16:creationId xmlns:a16="http://schemas.microsoft.com/office/drawing/2014/main" id="{E1C9601D-1CFD-52B0-EA02-D5B0FC5BE271}"/>
                  </a:ext>
                </a:extLst>
              </p:cNvPr>
              <p:cNvPicPr>
                <a:picLocks noChangeAspect="1"/>
              </p:cNvPicPr>
              <p:nvPr/>
            </p:nvPicPr>
            <p:blipFill>
              <a:blip r:embed="rId7"/>
              <a:srcRect r="32545"/>
              <a:stretch>
                <a:fillRect/>
              </a:stretch>
            </p:blipFill>
            <p:spPr>
              <a:xfrm>
                <a:off x="8827740" y="2434763"/>
                <a:ext cx="3174124" cy="1576211"/>
              </a:xfrm>
              <a:prstGeom prst="rect">
                <a:avLst/>
              </a:prstGeom>
              <a:ln w="12700">
                <a:noFill/>
              </a:ln>
            </p:spPr>
          </p:pic>
          <p:sp>
            <p:nvSpPr>
              <p:cNvPr id="25" name="CasellaDiTesto 24">
                <a:extLst>
                  <a:ext uri="{FF2B5EF4-FFF2-40B4-BE49-F238E27FC236}">
                    <a16:creationId xmlns:a16="http://schemas.microsoft.com/office/drawing/2014/main" id="{EDB04F60-956D-0C84-C94A-115E5A54D940}"/>
                  </a:ext>
                </a:extLst>
              </p:cNvPr>
              <p:cNvSpPr txBox="1"/>
              <p:nvPr/>
            </p:nvSpPr>
            <p:spPr>
              <a:xfrm>
                <a:off x="9086258" y="2196801"/>
                <a:ext cx="1502311" cy="338554"/>
              </a:xfrm>
              <a:prstGeom prst="rect">
                <a:avLst/>
              </a:prstGeom>
              <a:solidFill>
                <a:srgbClr val="FFFF00"/>
              </a:solidFill>
              <a:ln w="12700">
                <a:solidFill>
                  <a:schemeClr val="accent1"/>
                </a:solidFill>
              </a:ln>
            </p:spPr>
            <p:txBody>
              <a:bodyPr wrap="square">
                <a:spAutoFit/>
              </a:bodyPr>
              <a:lstStyle/>
              <a:p>
                <a:r>
                  <a:rPr kumimoji="0" lang="en-US" sz="1600" b="0" i="0" u="none" strike="noStrike" kern="1200" cap="none" spc="0" normalizeH="0" baseline="0" noProof="0" dirty="0">
                    <a:ln>
                      <a:noFill/>
                    </a:ln>
                    <a:solidFill>
                      <a:srgbClr val="1C1C1C"/>
                    </a:solidFill>
                    <a:effectLst/>
                    <a:uLnTx/>
                    <a:uFillTx/>
                    <a:latin typeface="Cabin" pitchFamily="2"/>
                  </a:rPr>
                  <a:t>Plasma focusing</a:t>
                </a:r>
                <a:endParaRPr lang="it-IT" sz="1600" dirty="0"/>
              </a:p>
            </p:txBody>
          </p:sp>
        </p:grpSp>
        <p:pic>
          <p:nvPicPr>
            <p:cNvPr id="16" name="Immagine 15" descr="Immagine che contiene testo, schermata, orologio&#10;&#10;Descrizione generata automaticamente">
              <a:extLst>
                <a:ext uri="{FF2B5EF4-FFF2-40B4-BE49-F238E27FC236}">
                  <a16:creationId xmlns:a16="http://schemas.microsoft.com/office/drawing/2014/main" id="{FC209A17-1817-614F-0729-BB67576036B2}"/>
                </a:ext>
              </a:extLst>
            </p:cNvPr>
            <p:cNvPicPr>
              <a:picLocks noChangeAspect="1"/>
            </p:cNvPicPr>
            <p:nvPr/>
          </p:nvPicPr>
          <p:blipFill>
            <a:blip r:embed="rId8">
              <a:extLst>
                <a:ext uri="{28A0092B-C50C-407E-A947-70E740481C1C}">
                  <a14:useLocalDpi xmlns:a14="http://schemas.microsoft.com/office/drawing/2010/main" val="0"/>
                </a:ext>
              </a:extLst>
            </a:blip>
            <a:srcRect l="19805" t="61676"/>
            <a:stretch>
              <a:fillRect/>
            </a:stretch>
          </p:blipFill>
          <p:spPr>
            <a:xfrm>
              <a:off x="4184479" y="2888792"/>
              <a:ext cx="3996986" cy="1054783"/>
            </a:xfrm>
            <a:prstGeom prst="rect">
              <a:avLst/>
            </a:prstGeom>
          </p:spPr>
        </p:pic>
        <p:grpSp>
          <p:nvGrpSpPr>
            <p:cNvPr id="1031" name="Gruppo 1030">
              <a:extLst>
                <a:ext uri="{FF2B5EF4-FFF2-40B4-BE49-F238E27FC236}">
                  <a16:creationId xmlns:a16="http://schemas.microsoft.com/office/drawing/2014/main" id="{C204783A-FF53-809D-6937-AC6C67B6D4D0}"/>
                </a:ext>
              </a:extLst>
            </p:cNvPr>
            <p:cNvGrpSpPr/>
            <p:nvPr/>
          </p:nvGrpSpPr>
          <p:grpSpPr>
            <a:xfrm>
              <a:off x="2745471" y="1970617"/>
              <a:ext cx="1439009" cy="1445568"/>
              <a:chOff x="2919448" y="2307834"/>
              <a:chExt cx="1130753" cy="1373271"/>
            </a:xfrm>
          </p:grpSpPr>
          <p:cxnSp>
            <p:nvCxnSpPr>
              <p:cNvPr id="1032" name="Connettore a gomito 1031">
                <a:extLst>
                  <a:ext uri="{FF2B5EF4-FFF2-40B4-BE49-F238E27FC236}">
                    <a16:creationId xmlns:a16="http://schemas.microsoft.com/office/drawing/2014/main" id="{4212BDAE-37FD-6C0D-A8F2-7D1AA7D23C23}"/>
                  </a:ext>
                </a:extLst>
              </p:cNvPr>
              <p:cNvCxnSpPr>
                <a:cxnSpLocks/>
                <a:endCxn id="16" idx="1"/>
              </p:cNvCxnSpPr>
              <p:nvPr/>
            </p:nvCxnSpPr>
            <p:spPr>
              <a:xfrm rot="16200000" flipH="1">
                <a:off x="2975926" y="2606830"/>
                <a:ext cx="1373270" cy="775280"/>
              </a:xfrm>
              <a:prstGeom prst="bentConnector2">
                <a:avLst/>
              </a:prstGeom>
              <a:ln w="698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33" name="Connettore diritto 1032">
                <a:extLst>
                  <a:ext uri="{FF2B5EF4-FFF2-40B4-BE49-F238E27FC236}">
                    <a16:creationId xmlns:a16="http://schemas.microsoft.com/office/drawing/2014/main" id="{CCA1F886-D03F-AE91-F4CE-A3F86FD94511}"/>
                  </a:ext>
                </a:extLst>
              </p:cNvPr>
              <p:cNvCxnSpPr>
                <a:cxnSpLocks/>
              </p:cNvCxnSpPr>
              <p:nvPr/>
            </p:nvCxnSpPr>
            <p:spPr>
              <a:xfrm flipV="1">
                <a:off x="2919448" y="2307834"/>
                <a:ext cx="382426" cy="1"/>
              </a:xfrm>
              <a:prstGeom prst="line">
                <a:avLst/>
              </a:prstGeom>
              <a:ln w="698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040" name="CasellaDiTesto 1039">
              <a:extLst>
                <a:ext uri="{FF2B5EF4-FFF2-40B4-BE49-F238E27FC236}">
                  <a16:creationId xmlns:a16="http://schemas.microsoft.com/office/drawing/2014/main" id="{87CDC118-FF3A-E49E-E7DC-16AF5CB1966A}"/>
                </a:ext>
              </a:extLst>
            </p:cNvPr>
            <p:cNvSpPr txBox="1"/>
            <p:nvPr/>
          </p:nvSpPr>
          <p:spPr>
            <a:xfrm>
              <a:off x="4313816" y="3904408"/>
              <a:ext cx="3755549" cy="307777"/>
            </a:xfrm>
            <a:prstGeom prst="rect">
              <a:avLst/>
            </a:prstGeom>
            <a:solidFill>
              <a:srgbClr val="FFFF00"/>
            </a:solidFill>
            <a:ln w="12700">
              <a:solidFill>
                <a:schemeClr val="accent1"/>
              </a:solidFill>
            </a:ln>
          </p:spPr>
          <p:txBody>
            <a:bodyPr wrap="square">
              <a:spAutoFit/>
            </a:bodyPr>
            <a:lstStyle/>
            <a:p>
              <a:r>
                <a:rPr lang="it-IT" sz="1400" b="1" dirty="0">
                  <a:solidFill>
                    <a:schemeClr val="bg1"/>
                  </a:solidFill>
                </a:rPr>
                <a:t>2023: </a:t>
              </a:r>
              <a:r>
                <a:rPr lang="it-IT" sz="1400" b="1" dirty="0" err="1">
                  <a:solidFill>
                    <a:schemeClr val="bg1"/>
                  </a:solidFill>
                </a:rPr>
                <a:t>Patent</a:t>
              </a:r>
              <a:r>
                <a:rPr lang="it-IT" sz="1400" b="1" dirty="0">
                  <a:solidFill>
                    <a:schemeClr val="bg1"/>
                  </a:solidFill>
                </a:rPr>
                <a:t> (INFN-LNF) Nr. 102023000012714</a:t>
              </a:r>
              <a:endParaRPr lang="it-IT" sz="1400" dirty="0">
                <a:solidFill>
                  <a:schemeClr val="bg1"/>
                </a:solidFill>
              </a:endParaRPr>
            </a:p>
          </p:txBody>
        </p:sp>
        <p:sp>
          <p:nvSpPr>
            <p:cNvPr id="1041" name="CasellaDiTesto 1040">
              <a:extLst>
                <a:ext uri="{FF2B5EF4-FFF2-40B4-BE49-F238E27FC236}">
                  <a16:creationId xmlns:a16="http://schemas.microsoft.com/office/drawing/2014/main" id="{7F14FD51-22FD-D1E7-F1F9-5053D862232C}"/>
                </a:ext>
              </a:extLst>
            </p:cNvPr>
            <p:cNvSpPr txBox="1"/>
            <p:nvPr/>
          </p:nvSpPr>
          <p:spPr>
            <a:xfrm>
              <a:off x="5304037" y="2703320"/>
              <a:ext cx="1816429" cy="338554"/>
            </a:xfrm>
            <a:prstGeom prst="rect">
              <a:avLst/>
            </a:prstGeom>
            <a:solidFill>
              <a:srgbClr val="FFFF00"/>
            </a:solidFill>
            <a:ln w="12700">
              <a:solidFill>
                <a:schemeClr val="accent1"/>
              </a:solidFill>
            </a:ln>
          </p:spPr>
          <p:txBody>
            <a:bodyPr wrap="square">
              <a:spAutoFit/>
            </a:bodyPr>
            <a:lstStyle/>
            <a:p>
              <a:r>
                <a:rPr kumimoji="0" lang="en-US" sz="1600" b="0" i="0" u="none" strike="noStrike" kern="1200" cap="none" spc="0" normalizeH="0" baseline="0" noProof="0" dirty="0">
                  <a:ln>
                    <a:noFill/>
                  </a:ln>
                  <a:solidFill>
                    <a:srgbClr val="1C1C1C"/>
                  </a:solidFill>
                  <a:effectLst/>
                  <a:uLnTx/>
                  <a:uFillTx/>
                  <a:latin typeface="Cabin" pitchFamily="2"/>
                </a:rPr>
                <a:t>All-in-one Capillary</a:t>
              </a:r>
              <a:endParaRPr lang="it-IT" sz="1600" dirty="0"/>
            </a:p>
          </p:txBody>
        </p:sp>
      </p:grpSp>
      <p:grpSp>
        <p:nvGrpSpPr>
          <p:cNvPr id="1049" name="Gruppo 1048">
            <a:extLst>
              <a:ext uri="{FF2B5EF4-FFF2-40B4-BE49-F238E27FC236}">
                <a16:creationId xmlns:a16="http://schemas.microsoft.com/office/drawing/2014/main" id="{49E7E7DA-D5EA-0556-7896-1B18055A173C}"/>
              </a:ext>
            </a:extLst>
          </p:cNvPr>
          <p:cNvGrpSpPr/>
          <p:nvPr/>
        </p:nvGrpSpPr>
        <p:grpSpPr>
          <a:xfrm>
            <a:off x="474184" y="2088686"/>
            <a:ext cx="11445311" cy="4274870"/>
            <a:chOff x="454256" y="2122249"/>
            <a:chExt cx="11445311" cy="4274870"/>
          </a:xfrm>
        </p:grpSpPr>
        <p:grpSp>
          <p:nvGrpSpPr>
            <p:cNvPr id="1046" name="Gruppo 1045">
              <a:extLst>
                <a:ext uri="{FF2B5EF4-FFF2-40B4-BE49-F238E27FC236}">
                  <a16:creationId xmlns:a16="http://schemas.microsoft.com/office/drawing/2014/main" id="{23AB9272-C09D-509E-A8CD-896C88E3E9E1}"/>
                </a:ext>
              </a:extLst>
            </p:cNvPr>
            <p:cNvGrpSpPr/>
            <p:nvPr/>
          </p:nvGrpSpPr>
          <p:grpSpPr>
            <a:xfrm>
              <a:off x="454256" y="2122249"/>
              <a:ext cx="11445311" cy="4274870"/>
              <a:chOff x="454256" y="2122249"/>
              <a:chExt cx="11445311" cy="4274870"/>
            </a:xfrm>
          </p:grpSpPr>
          <p:pic>
            <p:nvPicPr>
              <p:cNvPr id="51" name="Immagine 50" descr="Immagine che contiene luce, interno, automobile&#10;&#10;Il contenuto generato dall'IA potrebbe non essere corretto.">
                <a:extLst>
                  <a:ext uri="{FF2B5EF4-FFF2-40B4-BE49-F238E27FC236}">
                    <a16:creationId xmlns:a16="http://schemas.microsoft.com/office/drawing/2014/main" id="{2BCBEB63-BAEA-C371-BB72-7113D5EAF8C9}"/>
                  </a:ext>
                </a:extLst>
              </p:cNvPr>
              <p:cNvPicPr>
                <a:picLocks noChangeAspect="1"/>
              </p:cNvPicPr>
              <p:nvPr/>
            </p:nvPicPr>
            <p:blipFill>
              <a:blip r:embed="rId9"/>
              <a:srcRect l="23584" t="39148" r="32995" b="35413"/>
              <a:stretch>
                <a:fillRect/>
              </a:stretch>
            </p:blipFill>
            <p:spPr>
              <a:xfrm>
                <a:off x="4201721" y="4613990"/>
                <a:ext cx="3254985" cy="1061343"/>
              </a:xfrm>
              <a:prstGeom prst="rect">
                <a:avLst/>
              </a:prstGeom>
            </p:spPr>
          </p:pic>
          <p:sp>
            <p:nvSpPr>
              <p:cNvPr id="56" name="CasellaDiTesto 55">
                <a:extLst>
                  <a:ext uri="{FF2B5EF4-FFF2-40B4-BE49-F238E27FC236}">
                    <a16:creationId xmlns:a16="http://schemas.microsoft.com/office/drawing/2014/main" id="{1928828B-CEE8-1DA2-CC26-B77D5FEA6792}"/>
                  </a:ext>
                </a:extLst>
              </p:cNvPr>
              <p:cNvSpPr txBox="1"/>
              <p:nvPr/>
            </p:nvSpPr>
            <p:spPr>
              <a:xfrm>
                <a:off x="7635893" y="4427349"/>
                <a:ext cx="4263674" cy="1969770"/>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1C1C1C"/>
                    </a:solidFill>
                    <a:effectLst/>
                    <a:uLnTx/>
                    <a:uFillTx/>
                    <a:latin typeface="Arial" panose="020B0604020202020204" pitchFamily="34" charset="0"/>
                    <a:cs typeface="Arial" panose="020B0604020202020204" pitchFamily="34" charset="0"/>
                  </a:rPr>
                  <a:t>We can tremendously reduce the accelerator size using plasma accelerators. W</a:t>
                </a:r>
                <a:r>
                  <a:rPr kumimoji="0" lang="en-US" sz="1600" b="1" i="0" u="none" strike="noStrike" kern="1200" cap="none" spc="0" normalizeH="0" baseline="0" noProof="0" dirty="0">
                    <a:ln>
                      <a:noFill/>
                    </a:ln>
                    <a:solidFill>
                      <a:srgbClr val="1C1C1C"/>
                    </a:solidFill>
                    <a:effectLst/>
                    <a:uLnTx/>
                    <a:uFillTx/>
                    <a:latin typeface="Arial" panose="020B0604020202020204" pitchFamily="34" charset="0"/>
                    <a:cs typeface="Arial" panose="020B0604020202020204" pitchFamily="34" charset="0"/>
                  </a:rPr>
                  <a:t>e still use conventional magnets to guide the beam</a:t>
                </a:r>
              </a:p>
              <a:p>
                <a:pPr marL="285750" marR="0" lvl="0" indent="-285750" algn="just"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1C1C1C"/>
                    </a:solidFill>
                    <a:effectLst/>
                    <a:uLnTx/>
                    <a:uFillTx/>
                    <a:latin typeface="Arial" panose="020B0604020202020204" pitchFamily="34" charset="0"/>
                    <a:cs typeface="Arial" panose="020B0604020202020204" pitchFamily="34" charset="0"/>
                  </a:rPr>
                  <a:t>2/3 of the 27 km long LHC ring is filled by magnets!</a:t>
                </a:r>
              </a:p>
              <a:p>
                <a:pPr marL="285750" marR="0" lvl="0" indent="-285750" algn="just"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600" b="1" i="0" u="none" strike="noStrike" kern="1200" cap="none" spc="0" normalizeH="0" baseline="0" noProof="0" dirty="0">
                    <a:ln>
                      <a:noFill/>
                    </a:ln>
                    <a:solidFill>
                      <a:srgbClr val="1C1C1C"/>
                    </a:solidFill>
                    <a:effectLst/>
                    <a:uLnTx/>
                    <a:uFillTx/>
                    <a:latin typeface="Arial" panose="020B0604020202020204" pitchFamily="34" charset="0"/>
                    <a:cs typeface="Arial" panose="020B0604020202020204" pitchFamily="34" charset="0"/>
                  </a:rPr>
                  <a:t>Can we reduce their size too?</a:t>
                </a:r>
              </a:p>
            </p:txBody>
          </p:sp>
          <p:grpSp>
            <p:nvGrpSpPr>
              <p:cNvPr id="60" name="Gruppo 59">
                <a:extLst>
                  <a:ext uri="{FF2B5EF4-FFF2-40B4-BE49-F238E27FC236}">
                    <a16:creationId xmlns:a16="http://schemas.microsoft.com/office/drawing/2014/main" id="{DFB9FA7C-FB98-3FA1-9B3D-936647EA52FC}"/>
                  </a:ext>
                </a:extLst>
              </p:cNvPr>
              <p:cNvGrpSpPr/>
              <p:nvPr/>
            </p:nvGrpSpPr>
            <p:grpSpPr>
              <a:xfrm>
                <a:off x="2745470" y="2276885"/>
                <a:ext cx="1456246" cy="2867777"/>
                <a:chOff x="2621300" y="2277072"/>
                <a:chExt cx="1605583" cy="2789412"/>
              </a:xfrm>
            </p:grpSpPr>
            <p:cxnSp>
              <p:nvCxnSpPr>
                <p:cNvPr id="52" name="Connettore a gomito 51">
                  <a:extLst>
                    <a:ext uri="{FF2B5EF4-FFF2-40B4-BE49-F238E27FC236}">
                      <a16:creationId xmlns:a16="http://schemas.microsoft.com/office/drawing/2014/main" id="{D28BB3AC-B562-9752-EBC1-C0B7A785D69A}"/>
                    </a:ext>
                  </a:extLst>
                </p:cNvPr>
                <p:cNvCxnSpPr>
                  <a:cxnSpLocks/>
                  <a:endCxn id="51" idx="1"/>
                </p:cNvCxnSpPr>
                <p:nvPr/>
              </p:nvCxnSpPr>
              <p:spPr>
                <a:xfrm rot="16200000" flipH="1">
                  <a:off x="2154010" y="2993611"/>
                  <a:ext cx="2789411" cy="1356335"/>
                </a:xfrm>
                <a:prstGeom prst="bentConnector2">
                  <a:avLst/>
                </a:prstGeom>
                <a:ln w="698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Connettore diritto 58">
                  <a:extLst>
                    <a:ext uri="{FF2B5EF4-FFF2-40B4-BE49-F238E27FC236}">
                      <a16:creationId xmlns:a16="http://schemas.microsoft.com/office/drawing/2014/main" id="{48F1AA0C-85EB-633F-60DE-D4250B658E43}"/>
                    </a:ext>
                  </a:extLst>
                </p:cNvPr>
                <p:cNvCxnSpPr>
                  <a:cxnSpLocks/>
                </p:cNvCxnSpPr>
                <p:nvPr/>
              </p:nvCxnSpPr>
              <p:spPr>
                <a:xfrm>
                  <a:off x="2621300" y="2277072"/>
                  <a:ext cx="284540" cy="0"/>
                </a:xfrm>
                <a:prstGeom prst="line">
                  <a:avLst/>
                </a:prstGeom>
                <a:ln w="698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62" name="Rettangolo 61">
                <a:extLst>
                  <a:ext uri="{FF2B5EF4-FFF2-40B4-BE49-F238E27FC236}">
                    <a16:creationId xmlns:a16="http://schemas.microsoft.com/office/drawing/2014/main" id="{78099558-71C3-26B9-38E8-3C73598E9B11}"/>
                  </a:ext>
                </a:extLst>
              </p:cNvPr>
              <p:cNvSpPr/>
              <p:nvPr/>
            </p:nvSpPr>
            <p:spPr>
              <a:xfrm>
                <a:off x="454256" y="2122249"/>
                <a:ext cx="2252388" cy="328471"/>
              </a:xfrm>
              <a:prstGeom prst="rect">
                <a:avLst/>
              </a:prstGeom>
              <a:solidFill>
                <a:srgbClr val="FFFF00">
                  <a:alpha val="3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grpSp>
        <p:sp>
          <p:nvSpPr>
            <p:cNvPr id="1048" name="CasellaDiTesto 1047">
              <a:extLst>
                <a:ext uri="{FF2B5EF4-FFF2-40B4-BE49-F238E27FC236}">
                  <a16:creationId xmlns:a16="http://schemas.microsoft.com/office/drawing/2014/main" id="{82A48323-9002-9D68-6DE9-B0766B262B31}"/>
                </a:ext>
              </a:extLst>
            </p:cNvPr>
            <p:cNvSpPr txBox="1"/>
            <p:nvPr/>
          </p:nvSpPr>
          <p:spPr>
            <a:xfrm>
              <a:off x="5272873" y="5641674"/>
              <a:ext cx="1816429" cy="338554"/>
            </a:xfrm>
            <a:prstGeom prst="rect">
              <a:avLst/>
            </a:prstGeom>
            <a:solidFill>
              <a:srgbClr val="FFFF00"/>
            </a:solidFill>
            <a:ln w="12700">
              <a:solidFill>
                <a:schemeClr val="accent1"/>
              </a:solidFill>
            </a:ln>
          </p:spPr>
          <p:txBody>
            <a:bodyPr wrap="square">
              <a:spAutoFit/>
            </a:bodyPr>
            <a:lstStyle/>
            <a:p>
              <a:r>
                <a:rPr kumimoji="0" lang="en-US" sz="1600" b="0" i="0" u="none" strike="noStrike" kern="1200" cap="none" spc="0" normalizeH="0" baseline="0" noProof="0" dirty="0">
                  <a:ln>
                    <a:noFill/>
                  </a:ln>
                  <a:solidFill>
                    <a:srgbClr val="1C1C1C"/>
                  </a:solidFill>
                  <a:effectLst/>
                  <a:uLnTx/>
                  <a:uFillTx/>
                  <a:latin typeface="Cabin" pitchFamily="2"/>
                </a:rPr>
                <a:t>Curved Capillary</a:t>
              </a:r>
              <a:endParaRPr lang="it-IT" sz="1600" dirty="0"/>
            </a:p>
          </p:txBody>
        </p:sp>
      </p:grpSp>
    </p:spTree>
    <p:extLst>
      <p:ext uri="{BB962C8B-B14F-4D97-AF65-F5344CB8AC3E}">
        <p14:creationId xmlns:p14="http://schemas.microsoft.com/office/powerpoint/2010/main" val="36514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47"/>
                                        </p:tgtEl>
                                        <p:attrNameLst>
                                          <p:attrName>style.visibility</p:attrName>
                                        </p:attrNameLst>
                                      </p:cBhvr>
                                      <p:to>
                                        <p:strVal val="visible"/>
                                      </p:to>
                                    </p:set>
                                    <p:animEffect transition="in" filter="wipe(left)">
                                      <p:cBhvr>
                                        <p:cTn id="12" dur="1500"/>
                                        <p:tgtEl>
                                          <p:spTgt spid="104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44"/>
                                        </p:tgtEl>
                                        <p:attrNameLst>
                                          <p:attrName>style.visibility</p:attrName>
                                        </p:attrNameLst>
                                      </p:cBhvr>
                                      <p:to>
                                        <p:strVal val="visible"/>
                                      </p:to>
                                    </p:set>
                                    <p:animEffect transition="in" filter="wipe(left)">
                                      <p:cBhvr>
                                        <p:cTn id="17" dur="1500"/>
                                        <p:tgtEl>
                                          <p:spTgt spid="104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49"/>
                                        </p:tgtEl>
                                        <p:attrNameLst>
                                          <p:attrName>style.visibility</p:attrName>
                                        </p:attrNameLst>
                                      </p:cBhvr>
                                      <p:to>
                                        <p:strVal val="visible"/>
                                      </p:to>
                                    </p:set>
                                    <p:animEffect transition="in" filter="wipe(left)">
                                      <p:cBhvr>
                                        <p:cTn id="22" dur="1500"/>
                                        <p:tgtEl>
                                          <p:spTgt spid="10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F3F7D4-B35F-105E-7B1B-45F86B786EC4}"/>
            </a:ext>
          </a:extLst>
        </p:cNvPr>
        <p:cNvGrpSpPr/>
        <p:nvPr/>
      </p:nvGrpSpPr>
      <p:grpSpPr>
        <a:xfrm>
          <a:off x="0" y="0"/>
          <a:ext cx="0" cy="0"/>
          <a:chOff x="0" y="0"/>
          <a:chExt cx="0" cy="0"/>
        </a:xfrm>
      </p:grpSpPr>
      <p:sp>
        <p:nvSpPr>
          <p:cNvPr id="6" name="Rectangle 1">
            <a:extLst>
              <a:ext uri="{FF2B5EF4-FFF2-40B4-BE49-F238E27FC236}">
                <a16:creationId xmlns:a16="http://schemas.microsoft.com/office/drawing/2014/main" id="{106FAF73-B4B4-88B8-13CF-07FD486F3B56}"/>
              </a:ext>
            </a:extLst>
          </p:cNvPr>
          <p:cNvSpPr/>
          <p:nvPr/>
        </p:nvSpPr>
        <p:spPr>
          <a:xfrm>
            <a:off x="8362480" y="6550223"/>
            <a:ext cx="3773790" cy="307777"/>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Angelo.Biagioni@lnf.infn.it | 19 June 2025 | </a:t>
            </a:r>
            <a:r>
              <a:rPr kumimoji="0" lang="it-IT" sz="1400" b="0" i="0" u="none" strike="noStrike" kern="1200" cap="none" spc="0" normalizeH="0" baseline="0" noProof="0" dirty="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Page 4</a:t>
            </a:r>
          </a:p>
        </p:txBody>
      </p:sp>
      <p:sp>
        <p:nvSpPr>
          <p:cNvPr id="10" name="Rectangle 4">
            <a:extLst>
              <a:ext uri="{FF2B5EF4-FFF2-40B4-BE49-F238E27FC236}">
                <a16:creationId xmlns:a16="http://schemas.microsoft.com/office/drawing/2014/main" id="{F7EDD774-5ACC-289A-1BE6-51FA99C02F07}"/>
              </a:ext>
            </a:extLst>
          </p:cNvPr>
          <p:cNvSpPr/>
          <p:nvPr/>
        </p:nvSpPr>
        <p:spPr>
          <a:xfrm>
            <a:off x="0" y="0"/>
            <a:ext cx="12192000" cy="438664"/>
          </a:xfrm>
          <a:prstGeom prst="rect">
            <a:avLst/>
          </a:prstGeom>
          <a:solidFill>
            <a:schemeClr val="tx1">
              <a:lumMod val="50000"/>
              <a:alpha val="42000"/>
            </a:schemeClr>
          </a:solidFill>
          <a:ln w="19050">
            <a:noFill/>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it-IT" sz="2000" b="0" i="1" u="none" strike="noStrike" kern="1200" cap="none" spc="0" normalizeH="0" baseline="0" noProof="0" dirty="0">
              <a:ln>
                <a:noFill/>
              </a:ln>
              <a:solidFill>
                <a:srgbClr val="002060"/>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pic>
        <p:nvPicPr>
          <p:cNvPr id="2" name="Picture 425" descr="http://www.lnf.infn.it/logo/logo_infn_lnf_1_sigla_lnf.png">
            <a:extLst>
              <a:ext uri="{FF2B5EF4-FFF2-40B4-BE49-F238E27FC236}">
                <a16:creationId xmlns:a16="http://schemas.microsoft.com/office/drawing/2014/main" id="{EC6DA9BF-2E61-C615-2DF8-0F1E2B1D0FFE}"/>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82000"/>
                    </a14:imgEffect>
                  </a14:imgLayer>
                </a14:imgProps>
              </a:ext>
              <a:ext uri="{28A0092B-C50C-407E-A947-70E740481C1C}">
                <a14:useLocalDpi xmlns:a14="http://schemas.microsoft.com/office/drawing/2010/main" val="0"/>
              </a:ext>
            </a:extLst>
          </a:blip>
          <a:srcRect/>
          <a:stretch>
            <a:fillRect/>
          </a:stretch>
        </p:blipFill>
        <p:spPr bwMode="auto">
          <a:xfrm>
            <a:off x="0" y="19069"/>
            <a:ext cx="680552" cy="430939"/>
          </a:xfrm>
          <a:prstGeom prst="rect">
            <a:avLst/>
          </a:prstGeom>
          <a:noFill/>
          <a:ln w="6350">
            <a:noFill/>
          </a:ln>
          <a:extLst>
            <a:ext uri="{909E8E84-426E-40DD-AFC4-6F175D3DCCD1}">
              <a14:hiddenFill xmlns:a14="http://schemas.microsoft.com/office/drawing/2010/main">
                <a:solidFill>
                  <a:srgbClr val="FFFFFF"/>
                </a:solidFill>
              </a14:hiddenFill>
            </a:ext>
          </a:extLst>
        </p:spPr>
      </p:pic>
      <p:sp>
        <p:nvSpPr>
          <p:cNvPr id="15" name="Rectangle 1">
            <a:extLst>
              <a:ext uri="{FF2B5EF4-FFF2-40B4-BE49-F238E27FC236}">
                <a16:creationId xmlns:a16="http://schemas.microsoft.com/office/drawing/2014/main" id="{D689F52B-E6DB-4080-8D5E-FADD2286BA07}"/>
              </a:ext>
            </a:extLst>
          </p:cNvPr>
          <p:cNvSpPr/>
          <p:nvPr/>
        </p:nvSpPr>
        <p:spPr>
          <a:xfrm>
            <a:off x="6941906" y="19069"/>
            <a:ext cx="525009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1" u="none" strike="noStrike" kern="0" cap="none" spc="0" normalizeH="0" baseline="0" noProof="0" dirty="0">
                <a:ln>
                  <a:noFill/>
                </a:ln>
                <a:solidFill>
                  <a:prstClr val="black"/>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rPr>
              <a:t>Active </a:t>
            </a:r>
            <a:r>
              <a:rPr kumimoji="0" lang="it-IT" sz="1800" b="1" i="1" u="none" strike="noStrike" kern="0" cap="none" spc="0" normalizeH="0" baseline="0" noProof="0" dirty="0" err="1">
                <a:ln>
                  <a:noFill/>
                </a:ln>
                <a:solidFill>
                  <a:prstClr val="black"/>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rPr>
              <a:t>pLAsma</a:t>
            </a:r>
            <a:r>
              <a:rPr kumimoji="0" lang="it-IT" sz="1800" b="1" i="1" u="none" strike="noStrike" kern="0" cap="none" spc="0" normalizeH="0" baseline="0" noProof="0" dirty="0">
                <a:ln>
                  <a:noFill/>
                </a:ln>
                <a:solidFill>
                  <a:prstClr val="black"/>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rPr>
              <a:t> for </a:t>
            </a:r>
            <a:r>
              <a:rPr kumimoji="0" lang="it-IT" sz="1800" b="1" i="1" u="none" strike="noStrike" kern="0" cap="none" spc="0" normalizeH="0" baseline="0" noProof="0" dirty="0" err="1">
                <a:ln>
                  <a:noFill/>
                </a:ln>
                <a:solidFill>
                  <a:prstClr val="black"/>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rPr>
              <a:t>beNding</a:t>
            </a:r>
            <a:r>
              <a:rPr kumimoji="0" lang="it-IT" sz="1800" b="1" i="1" u="none" strike="noStrike" kern="0" cap="none" spc="0" normalizeH="0" baseline="0" noProof="0" dirty="0">
                <a:ln>
                  <a:noFill/>
                </a:ln>
                <a:solidFill>
                  <a:prstClr val="black"/>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rPr>
              <a:t> (ALAN)_</a:t>
            </a:r>
            <a:r>
              <a:rPr kumimoji="0" lang="it-IT" sz="1800" b="1" i="0" u="none" strike="noStrike" kern="0" cap="none" spc="0" normalizeH="0" baseline="0" noProof="0" dirty="0" err="1">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Motivations</a:t>
            </a:r>
            <a:endParaRPr kumimoji="0" lang="it-IT" sz="1800" b="1" i="0" u="none" strike="noStrike" kern="1200" cap="none" spc="0" normalizeH="0" baseline="0" noProof="0" dirty="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endParaRPr>
          </a:p>
        </p:txBody>
      </p:sp>
      <p:sp>
        <p:nvSpPr>
          <p:cNvPr id="4" name="CasellaDiTesto 3">
            <a:extLst>
              <a:ext uri="{FF2B5EF4-FFF2-40B4-BE49-F238E27FC236}">
                <a16:creationId xmlns:a16="http://schemas.microsoft.com/office/drawing/2014/main" id="{4E35DA5B-1118-826B-D2E8-DFC2FBCCAB9E}"/>
              </a:ext>
            </a:extLst>
          </p:cNvPr>
          <p:cNvSpPr txBox="1"/>
          <p:nvPr/>
        </p:nvSpPr>
        <p:spPr>
          <a:xfrm>
            <a:off x="340276" y="763814"/>
            <a:ext cx="7307218" cy="541686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00" cap="none" spc="0" normalizeH="0" baseline="0" noProof="0" dirty="0" err="1">
                <a:ln>
                  <a:noFill/>
                </a:ln>
                <a:solidFill>
                  <a:srgbClr val="071320"/>
                </a:solidFill>
                <a:effectLst/>
                <a:uLnTx/>
                <a:uFillTx/>
                <a:latin typeface="Arial" panose="020B0604020202020204" pitchFamily="34" charset="0"/>
                <a:ea typeface="Aptos" panose="020B0004020202020204" pitchFamily="34" charset="0"/>
                <a:cs typeface="Arial" panose="020B0604020202020204" pitchFamily="34" charset="0"/>
              </a:rPr>
              <a:t>Why</a:t>
            </a:r>
            <a:r>
              <a:rPr kumimoji="0" lang="it-IT" sz="2400" b="1" i="0" u="none" strike="noStrike" kern="100" cap="none" spc="0" normalizeH="0" baseline="0" noProof="0" dirty="0">
                <a:ln>
                  <a:noFill/>
                </a:ln>
                <a:solidFill>
                  <a:srgbClr val="071320"/>
                </a:solidFill>
                <a:effectLst/>
                <a:uLnTx/>
                <a:uFillTx/>
                <a:latin typeface="Arial" panose="020B0604020202020204" pitchFamily="34" charset="0"/>
                <a:ea typeface="Aptos" panose="020B0004020202020204" pitchFamily="34" charset="0"/>
                <a:cs typeface="Arial" panose="020B0604020202020204" pitchFamily="34" charset="0"/>
              </a:rPr>
              <a:t> a plasma </a:t>
            </a:r>
            <a:r>
              <a:rPr kumimoji="0" lang="it-IT" sz="2400" b="1" i="0" u="none" strike="noStrike" kern="100" cap="none" spc="0" normalizeH="0" baseline="0" noProof="0" dirty="0" err="1">
                <a:ln>
                  <a:noFill/>
                </a:ln>
                <a:solidFill>
                  <a:srgbClr val="071320"/>
                </a:solidFill>
                <a:effectLst/>
                <a:uLnTx/>
                <a:uFillTx/>
                <a:latin typeface="Arial" panose="020B0604020202020204" pitchFamily="34" charset="0"/>
                <a:ea typeface="Aptos" panose="020B0004020202020204" pitchFamily="34" charset="0"/>
                <a:cs typeface="Arial" panose="020B0604020202020204" pitchFamily="34" charset="0"/>
              </a:rPr>
              <a:t>dipole</a:t>
            </a:r>
            <a:r>
              <a:rPr kumimoji="0" lang="it-IT" sz="2400" b="1" i="0" u="none" strike="noStrike" kern="100" cap="none" spc="0" normalizeH="0" baseline="0" noProof="0" dirty="0">
                <a:ln>
                  <a:noFill/>
                </a:ln>
                <a:solidFill>
                  <a:srgbClr val="071320"/>
                </a:solidFill>
                <a:effectLst/>
                <a:uLnTx/>
                <a:uFillTx/>
                <a:latin typeface="Arial" panose="020B0604020202020204" pitchFamily="34" charset="0"/>
                <a:ea typeface="Aptos" panose="020B00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00" cap="none" spc="0" normalizeH="0" baseline="0" noProof="0" dirty="0">
              <a:ln>
                <a:noFill/>
              </a:ln>
              <a:solidFill>
                <a:srgbClr val="071320"/>
              </a:solidFill>
              <a:effectLst/>
              <a:uLnTx/>
              <a:uFillTx/>
              <a:latin typeface="Arial" panose="020B0604020202020204" pitchFamily="34" charset="0"/>
              <a:ea typeface="Aptos" panose="020B0004020202020204" pitchFamily="34" charset="0"/>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600" b="0" i="0" u="none" strike="noStrike" kern="100" cap="none" spc="0" normalizeH="0" baseline="0" noProof="0" dirty="0">
                <a:ln>
                  <a:noFill/>
                </a:ln>
                <a:solidFill>
                  <a:srgbClr val="071320"/>
                </a:solidFill>
                <a:effectLst/>
                <a:uLnTx/>
                <a:uFillTx/>
                <a:latin typeface="Arial" panose="020B0604020202020204" pitchFamily="34" charset="0"/>
                <a:ea typeface="+mn-ea"/>
                <a:cs typeface="Arial" panose="020B0604020202020204" pitchFamily="34" charset="0"/>
              </a:rPr>
              <a:t>New proposal for plasma-based approach of compact, achromatic </a:t>
            </a:r>
            <a:r>
              <a:rPr kumimoji="0" lang="en-GB" sz="1600" b="1" i="0" u="none" strike="noStrike" kern="100" cap="none" spc="0" normalizeH="0" baseline="0" noProof="0" dirty="0">
                <a:ln>
                  <a:noFill/>
                </a:ln>
                <a:solidFill>
                  <a:srgbClr val="071320"/>
                </a:solidFill>
                <a:effectLst/>
                <a:uLnTx/>
                <a:uFillTx/>
                <a:latin typeface="Arial" panose="020B0604020202020204" pitchFamily="34" charset="0"/>
                <a:ea typeface="+mn-ea"/>
                <a:cs typeface="Arial" panose="020B0604020202020204" pitchFamily="34" charset="0"/>
              </a:rPr>
              <a:t>bending devices</a:t>
            </a:r>
            <a:r>
              <a:rPr kumimoji="0" lang="en-GB" sz="1600" b="0" i="0" u="none" strike="noStrike" kern="100" cap="none" spc="0" normalizeH="0" baseline="0" noProof="0" dirty="0">
                <a:ln>
                  <a:noFill/>
                </a:ln>
                <a:solidFill>
                  <a:srgbClr val="071320"/>
                </a:solidFill>
                <a:effectLst/>
                <a:uLnTx/>
                <a:uFillTx/>
                <a:latin typeface="Arial" panose="020B0604020202020204" pitchFamily="34" charset="0"/>
                <a:ea typeface="+mn-ea"/>
                <a:cs typeface="Arial" panose="020B0604020202020204" pitchFamily="34" charset="0"/>
              </a:rPr>
              <a:t>, paving the way for next-generation high-energy accelerators.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00" cap="none" spc="0" normalizeH="0" baseline="0" noProof="0" dirty="0">
              <a:ln>
                <a:noFill/>
              </a:ln>
              <a:solidFill>
                <a:srgbClr val="071320"/>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600" b="0" i="0" u="none" strike="noStrike" kern="100" cap="none" spc="0" normalizeH="0" baseline="0" noProof="0" dirty="0">
                <a:ln>
                  <a:noFill/>
                </a:ln>
                <a:solidFill>
                  <a:srgbClr val="071320"/>
                </a:solidFill>
                <a:effectLst/>
                <a:uLnTx/>
                <a:uFillTx/>
                <a:latin typeface="Arial" panose="020B0604020202020204" pitchFamily="34" charset="0"/>
                <a:ea typeface="+mn-ea"/>
                <a:cs typeface="Arial" panose="020B0604020202020204" pitchFamily="34" charset="0"/>
              </a:rPr>
              <a:t>Currently, in particle accelerators, the deflection of charged particle beams is accomplished using large electromagnets driven by high currents:</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00" cap="none" spc="0" normalizeH="0" baseline="0" noProof="0" dirty="0">
                <a:ln>
                  <a:noFill/>
                </a:ln>
                <a:solidFill>
                  <a:srgbClr val="071320"/>
                </a:solidFill>
                <a:effectLst/>
                <a:uLnTx/>
                <a:uFillTx/>
                <a:latin typeface="Arial" panose="020B0604020202020204" pitchFamily="34" charset="0"/>
                <a:ea typeface="+mn-ea"/>
                <a:cs typeface="Arial" panose="020B0604020202020204" pitchFamily="34" charset="0"/>
              </a:rPr>
              <a:t>high currents resulting in severe problems in terms of the thermal energy dissipation</a:t>
            </a: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00" cap="none" spc="0" normalizeH="0" baseline="0" noProof="0" dirty="0">
              <a:ln>
                <a:noFill/>
              </a:ln>
              <a:solidFill>
                <a:srgbClr val="071320"/>
              </a:solidFill>
              <a:effectLst/>
              <a:uLnTx/>
              <a:uFillTx/>
              <a:latin typeface="Arial" panose="020B0604020202020204" pitchFamily="34" charset="0"/>
              <a:ea typeface="+mn-ea"/>
              <a:cs typeface="Arial" panose="020B0604020202020204" pitchFamily="34" charset="0"/>
            </a:endParaRP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00" cap="none" spc="0" normalizeH="0" baseline="0" noProof="0" dirty="0">
                <a:ln>
                  <a:noFill/>
                </a:ln>
                <a:solidFill>
                  <a:srgbClr val="071320"/>
                </a:solidFill>
                <a:effectLst/>
                <a:uLnTx/>
                <a:uFillTx/>
                <a:latin typeface="Arial" panose="020B0604020202020204" pitchFamily="34" charset="0"/>
                <a:ea typeface="+mn-ea"/>
                <a:cs typeface="Arial" panose="020B0604020202020204" pitchFamily="34" charset="0"/>
              </a:rPr>
              <a:t>Large dimensions lead to high implementation costs</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00" cap="none" spc="0" normalizeH="0" baseline="0" noProof="0" dirty="0">
              <a:ln>
                <a:noFill/>
              </a:ln>
              <a:solidFill>
                <a:srgbClr val="071320"/>
              </a:solidFill>
              <a:effectLst/>
              <a:uLnTx/>
              <a:uFillTx/>
              <a:latin typeface="Arial" panose="020B0604020202020204" pitchFamily="34" charset="0"/>
              <a:ea typeface="+mn-ea"/>
              <a:cs typeface="Arial" panose="020B0604020202020204" pitchFamily="34" charset="0"/>
            </a:endParaRP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00" cap="none" spc="0" normalizeH="0" baseline="0" noProof="0" dirty="0">
                <a:ln>
                  <a:noFill/>
                </a:ln>
                <a:solidFill>
                  <a:srgbClr val="071320"/>
                </a:solidFill>
                <a:effectLst/>
                <a:uLnTx/>
                <a:uFillTx/>
                <a:latin typeface="Arial" panose="020B0604020202020204" pitchFamily="34" charset="0"/>
                <a:ea typeface="+mn-ea"/>
                <a:cs typeface="Arial" panose="020B0604020202020204" pitchFamily="34" charset="0"/>
              </a:rPr>
              <a:t>The high costs of operation and implementation make these devices one of the most impactful elements in the design of particle accelerators.</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00" cap="none" spc="0" normalizeH="0" baseline="0" noProof="0" dirty="0">
              <a:ln>
                <a:noFill/>
              </a:ln>
              <a:solidFill>
                <a:srgbClr val="071320"/>
              </a:solidFill>
              <a:effectLst/>
              <a:uLnTx/>
              <a:uFillTx/>
              <a:latin typeface="Arial" panose="020B0604020202020204" pitchFamily="34" charset="0"/>
              <a:ea typeface="+mn-ea"/>
              <a:cs typeface="Arial" panose="020B0604020202020204" pitchFamily="34" charset="0"/>
            </a:endParaRP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00" cap="none" spc="0" normalizeH="0" baseline="0" noProof="0" dirty="0">
                <a:ln>
                  <a:noFill/>
                </a:ln>
                <a:solidFill>
                  <a:srgbClr val="071320"/>
                </a:solidFill>
                <a:effectLst/>
                <a:uLnTx/>
                <a:uFillTx/>
                <a:latin typeface="Arial" panose="020B0604020202020204" pitchFamily="34" charset="0"/>
                <a:ea typeface="+mn-ea"/>
                <a:cs typeface="Arial" panose="020B0604020202020204" pitchFamily="34" charset="0"/>
              </a:rPr>
              <a:t>In the GeV to TeV energy range, these magnets occupy a considerable part of the accelerator footprint, as demonstrated by the Large Hadron Collider (LHC).  </a:t>
            </a:r>
          </a:p>
        </p:txBody>
      </p:sp>
      <p:grpSp>
        <p:nvGrpSpPr>
          <p:cNvPr id="8" name="Gruppo 7">
            <a:extLst>
              <a:ext uri="{FF2B5EF4-FFF2-40B4-BE49-F238E27FC236}">
                <a16:creationId xmlns:a16="http://schemas.microsoft.com/office/drawing/2014/main" id="{54C9623C-0F57-62BD-E9AC-32301FD81AFD}"/>
              </a:ext>
            </a:extLst>
          </p:cNvPr>
          <p:cNvGrpSpPr/>
          <p:nvPr/>
        </p:nvGrpSpPr>
        <p:grpSpPr>
          <a:xfrm>
            <a:off x="7621827" y="773372"/>
            <a:ext cx="4397862" cy="5308601"/>
            <a:chOff x="7621827" y="773372"/>
            <a:chExt cx="4397862" cy="5308601"/>
          </a:xfrm>
        </p:grpSpPr>
        <p:grpSp>
          <p:nvGrpSpPr>
            <p:cNvPr id="3" name="Gruppo 2">
              <a:extLst>
                <a:ext uri="{FF2B5EF4-FFF2-40B4-BE49-F238E27FC236}">
                  <a16:creationId xmlns:a16="http://schemas.microsoft.com/office/drawing/2014/main" id="{F849C170-2797-3DC2-A3E3-377887918D5D}"/>
                </a:ext>
              </a:extLst>
            </p:cNvPr>
            <p:cNvGrpSpPr/>
            <p:nvPr/>
          </p:nvGrpSpPr>
          <p:grpSpPr>
            <a:xfrm>
              <a:off x="7621827" y="773372"/>
              <a:ext cx="4397862" cy="5308601"/>
              <a:chOff x="7679409" y="763814"/>
              <a:chExt cx="4397862" cy="5308601"/>
            </a:xfrm>
          </p:grpSpPr>
          <p:pic>
            <p:nvPicPr>
              <p:cNvPr id="7" name="Immagine 6">
                <a:extLst>
                  <a:ext uri="{FF2B5EF4-FFF2-40B4-BE49-F238E27FC236}">
                    <a16:creationId xmlns:a16="http://schemas.microsoft.com/office/drawing/2014/main" id="{F565C317-70D2-E5CF-17FE-A3AA7AB62EAD}"/>
                  </a:ext>
                </a:extLst>
              </p:cNvPr>
              <p:cNvPicPr>
                <a:picLocks noChangeAspect="1"/>
              </p:cNvPicPr>
              <p:nvPr/>
            </p:nvPicPr>
            <p:blipFill>
              <a:blip r:embed="rId4"/>
              <a:stretch>
                <a:fillRect/>
              </a:stretch>
            </p:blipFill>
            <p:spPr>
              <a:xfrm>
                <a:off x="7784528" y="763814"/>
                <a:ext cx="4214432" cy="3755571"/>
              </a:xfrm>
              <a:prstGeom prst="rect">
                <a:avLst/>
              </a:prstGeom>
            </p:spPr>
          </p:pic>
          <p:cxnSp>
            <p:nvCxnSpPr>
              <p:cNvPr id="9" name="Connettore 2 8">
                <a:extLst>
                  <a:ext uri="{FF2B5EF4-FFF2-40B4-BE49-F238E27FC236}">
                    <a16:creationId xmlns:a16="http://schemas.microsoft.com/office/drawing/2014/main" id="{1E9B53E0-2E16-E642-CF33-64EB19CEF2A3}"/>
                  </a:ext>
                </a:extLst>
              </p:cNvPr>
              <p:cNvCxnSpPr/>
              <p:nvPr/>
            </p:nvCxnSpPr>
            <p:spPr>
              <a:xfrm>
                <a:off x="9606337" y="3510951"/>
                <a:ext cx="1304818" cy="1441193"/>
              </a:xfrm>
              <a:prstGeom prst="straightConnector1">
                <a:avLst/>
              </a:prstGeom>
              <a:ln w="2540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sp>
            <p:nvSpPr>
              <p:cNvPr id="12" name="CasellaDiTesto 11">
                <a:extLst>
                  <a:ext uri="{FF2B5EF4-FFF2-40B4-BE49-F238E27FC236}">
                    <a16:creationId xmlns:a16="http://schemas.microsoft.com/office/drawing/2014/main" id="{5ADFC256-F0BD-A5BC-DD19-0FEB1FC063FE}"/>
                  </a:ext>
                </a:extLst>
              </p:cNvPr>
              <p:cNvSpPr txBox="1"/>
              <p:nvPr/>
            </p:nvSpPr>
            <p:spPr>
              <a:xfrm>
                <a:off x="10092906" y="4952144"/>
                <a:ext cx="1984365" cy="646331"/>
              </a:xfrm>
              <a:prstGeom prst="rect">
                <a:avLst/>
              </a:prstGeom>
              <a:solidFill>
                <a:schemeClr val="accent4">
                  <a:lumMod val="20000"/>
                  <a:lumOff val="80000"/>
                </a:schemeClr>
              </a:solidFill>
              <a:ln>
                <a:solidFill>
                  <a:schemeClr val="bg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00" cap="none" spc="0" normalizeH="0" baseline="0" noProof="0" dirty="0">
                    <a:ln>
                      <a:noFill/>
                    </a:ln>
                    <a:solidFill>
                      <a:srgbClr val="071320"/>
                    </a:solidFill>
                    <a:effectLst/>
                    <a:uLnTx/>
                    <a:uFillTx/>
                    <a:latin typeface="Arial" panose="020B0604020202020204" pitchFamily="34" charset="0"/>
                    <a:ea typeface="+mn-ea"/>
                    <a:cs typeface="Arial" panose="020B0604020202020204" pitchFamily="34" charset="0"/>
                  </a:rPr>
                  <a:t>Plasma-based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00" cap="none" spc="0" normalizeH="0" baseline="0" noProof="0" dirty="0">
                    <a:ln>
                      <a:noFill/>
                    </a:ln>
                    <a:solidFill>
                      <a:srgbClr val="071320"/>
                    </a:solidFill>
                    <a:effectLst/>
                    <a:uLnTx/>
                    <a:uFillTx/>
                    <a:latin typeface="Arial" panose="020B0604020202020204" pitchFamily="34" charset="0"/>
                    <a:ea typeface="+mn-ea"/>
                    <a:cs typeface="Arial" panose="020B0604020202020204" pitchFamily="34" charset="0"/>
                  </a:rPr>
                  <a:t>bending devices</a:t>
                </a: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6" name="Connettore 2 15">
                <a:extLst>
                  <a:ext uri="{FF2B5EF4-FFF2-40B4-BE49-F238E27FC236}">
                    <a16:creationId xmlns:a16="http://schemas.microsoft.com/office/drawing/2014/main" id="{D244B145-BFA4-A5E3-2341-F045D901FB57}"/>
                  </a:ext>
                </a:extLst>
              </p:cNvPr>
              <p:cNvCxnSpPr>
                <a:cxnSpLocks/>
              </p:cNvCxnSpPr>
              <p:nvPr/>
            </p:nvCxnSpPr>
            <p:spPr>
              <a:xfrm flipH="1">
                <a:off x="8626763" y="4015168"/>
                <a:ext cx="607878" cy="1414784"/>
              </a:xfrm>
              <a:prstGeom prst="straightConnector1">
                <a:avLst/>
              </a:prstGeom>
              <a:ln w="2540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sp>
            <p:nvSpPr>
              <p:cNvPr id="19" name="CasellaDiTesto 18">
                <a:extLst>
                  <a:ext uri="{FF2B5EF4-FFF2-40B4-BE49-F238E27FC236}">
                    <a16:creationId xmlns:a16="http://schemas.microsoft.com/office/drawing/2014/main" id="{362F49D6-3E0E-9B71-0A9B-F5FD1873426E}"/>
                  </a:ext>
                </a:extLst>
              </p:cNvPr>
              <p:cNvSpPr txBox="1"/>
              <p:nvPr/>
            </p:nvSpPr>
            <p:spPr>
              <a:xfrm>
                <a:off x="7679409" y="5426084"/>
                <a:ext cx="1711172" cy="646331"/>
              </a:xfrm>
              <a:prstGeom prst="rect">
                <a:avLst/>
              </a:prstGeom>
              <a:solidFill>
                <a:schemeClr val="accent1">
                  <a:lumMod val="20000"/>
                  <a:lumOff val="80000"/>
                </a:schemeClr>
              </a:solidFill>
              <a:ln>
                <a:solidFill>
                  <a:schemeClr val="bg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00" cap="none" spc="0" normalizeH="0" baseline="0" noProof="0" dirty="0">
                    <a:ln>
                      <a:noFill/>
                    </a:ln>
                    <a:solidFill>
                      <a:srgbClr val="071320"/>
                    </a:solidFill>
                    <a:effectLst/>
                    <a:uLnTx/>
                    <a:uFillTx/>
                    <a:latin typeface="Arial" panose="020B0604020202020204" pitchFamily="34" charset="0"/>
                    <a:ea typeface="+mn-ea"/>
                    <a:cs typeface="Arial" panose="020B0604020202020204" pitchFamily="34" charset="0"/>
                  </a:rPr>
                  <a:t>Conventional dipole </a:t>
                </a: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5" name="Rettangolo 4">
              <a:extLst>
                <a:ext uri="{FF2B5EF4-FFF2-40B4-BE49-F238E27FC236}">
                  <a16:creationId xmlns:a16="http://schemas.microsoft.com/office/drawing/2014/main" id="{BF396AF5-D3A2-7E50-C70D-11D4EC513326}"/>
                </a:ext>
              </a:extLst>
            </p:cNvPr>
            <p:cNvSpPr/>
            <p:nvPr/>
          </p:nvSpPr>
          <p:spPr>
            <a:xfrm>
              <a:off x="8824823" y="2682815"/>
              <a:ext cx="1268083" cy="828136"/>
            </a:xfrm>
            <a:prstGeom prst="rect">
              <a:avLst/>
            </a:prstGeom>
            <a:noFill/>
            <a:ln w="254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237387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3EEA001-BB5C-0A13-5689-D17FB84F553E}"/>
            </a:ext>
          </a:extLst>
        </p:cNvPr>
        <p:cNvGrpSpPr/>
        <p:nvPr/>
      </p:nvGrpSpPr>
      <p:grpSpPr>
        <a:xfrm>
          <a:off x="0" y="0"/>
          <a:ext cx="0" cy="0"/>
          <a:chOff x="0" y="0"/>
          <a:chExt cx="0" cy="0"/>
        </a:xfrm>
      </p:grpSpPr>
      <p:sp>
        <p:nvSpPr>
          <p:cNvPr id="6" name="Rectangle 1">
            <a:extLst>
              <a:ext uri="{FF2B5EF4-FFF2-40B4-BE49-F238E27FC236}">
                <a16:creationId xmlns:a16="http://schemas.microsoft.com/office/drawing/2014/main" id="{9284D325-DDDD-895F-38EF-1E7F3BFB2279}"/>
              </a:ext>
            </a:extLst>
          </p:cNvPr>
          <p:cNvSpPr/>
          <p:nvPr/>
        </p:nvSpPr>
        <p:spPr>
          <a:xfrm>
            <a:off x="8412174" y="6550223"/>
            <a:ext cx="3724096" cy="307777"/>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Angelo.Biagioni@lnf.infn.it | 19 June 2025 | </a:t>
            </a:r>
            <a:r>
              <a:rPr kumimoji="0" lang="it-IT" sz="1400" b="0" i="0" u="none" strike="noStrike" kern="1200" cap="none" spc="0" normalizeH="0" baseline="0" noProof="0" dirty="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Page 5</a:t>
            </a:r>
          </a:p>
        </p:txBody>
      </p:sp>
      <p:sp>
        <p:nvSpPr>
          <p:cNvPr id="10" name="Rectangle 4">
            <a:extLst>
              <a:ext uri="{FF2B5EF4-FFF2-40B4-BE49-F238E27FC236}">
                <a16:creationId xmlns:a16="http://schemas.microsoft.com/office/drawing/2014/main" id="{BB6022FB-EB6A-AD06-A3AB-5E2CD234BE6D}"/>
              </a:ext>
            </a:extLst>
          </p:cNvPr>
          <p:cNvSpPr/>
          <p:nvPr/>
        </p:nvSpPr>
        <p:spPr>
          <a:xfrm>
            <a:off x="0" y="0"/>
            <a:ext cx="12192000" cy="438664"/>
          </a:xfrm>
          <a:prstGeom prst="rect">
            <a:avLst/>
          </a:prstGeom>
          <a:solidFill>
            <a:schemeClr val="tx1">
              <a:lumMod val="50000"/>
              <a:alpha val="42000"/>
            </a:schemeClr>
          </a:solidFill>
          <a:ln w="19050">
            <a:noFill/>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it-IT" sz="2000" b="0" i="1" u="none" strike="noStrike" kern="1200" cap="none" spc="0" normalizeH="0" baseline="0" noProof="0" dirty="0">
              <a:ln>
                <a:noFill/>
              </a:ln>
              <a:solidFill>
                <a:srgbClr val="002060"/>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pic>
        <p:nvPicPr>
          <p:cNvPr id="2" name="Picture 425" descr="http://www.lnf.infn.it/logo/logo_infn_lnf_1_sigla_lnf.png">
            <a:extLst>
              <a:ext uri="{FF2B5EF4-FFF2-40B4-BE49-F238E27FC236}">
                <a16:creationId xmlns:a16="http://schemas.microsoft.com/office/drawing/2014/main" id="{5ECD2D70-F424-DDE7-9700-3AA3768744DA}"/>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82000"/>
                    </a14:imgEffect>
                  </a14:imgLayer>
                </a14:imgProps>
              </a:ext>
              <a:ext uri="{28A0092B-C50C-407E-A947-70E740481C1C}">
                <a14:useLocalDpi xmlns:a14="http://schemas.microsoft.com/office/drawing/2010/main" val="0"/>
              </a:ext>
            </a:extLst>
          </a:blip>
          <a:srcRect/>
          <a:stretch>
            <a:fillRect/>
          </a:stretch>
        </p:blipFill>
        <p:spPr bwMode="auto">
          <a:xfrm>
            <a:off x="0" y="19069"/>
            <a:ext cx="680552" cy="430939"/>
          </a:xfrm>
          <a:prstGeom prst="rect">
            <a:avLst/>
          </a:prstGeom>
          <a:noFill/>
          <a:ln w="6350">
            <a:noFill/>
          </a:ln>
          <a:extLst>
            <a:ext uri="{909E8E84-426E-40DD-AFC4-6F175D3DCCD1}">
              <a14:hiddenFill xmlns:a14="http://schemas.microsoft.com/office/drawing/2010/main">
                <a:solidFill>
                  <a:srgbClr val="FFFFFF"/>
                </a:solidFill>
              </a14:hiddenFill>
            </a:ext>
          </a:extLst>
        </p:spPr>
      </p:pic>
      <p:sp>
        <p:nvSpPr>
          <p:cNvPr id="15" name="Rectangle 1">
            <a:extLst>
              <a:ext uri="{FF2B5EF4-FFF2-40B4-BE49-F238E27FC236}">
                <a16:creationId xmlns:a16="http://schemas.microsoft.com/office/drawing/2014/main" id="{AF58CF56-2F7D-C0AC-E381-2D0006A2FDB2}"/>
              </a:ext>
            </a:extLst>
          </p:cNvPr>
          <p:cNvSpPr/>
          <p:nvPr/>
        </p:nvSpPr>
        <p:spPr>
          <a:xfrm>
            <a:off x="6692900" y="19069"/>
            <a:ext cx="549910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1" u="none" strike="noStrike" kern="0" cap="none" spc="0" normalizeH="0" baseline="0" noProof="0" dirty="0">
                <a:ln>
                  <a:noFill/>
                </a:ln>
                <a:solidFill>
                  <a:prstClr val="black"/>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rPr>
              <a:t>Active </a:t>
            </a:r>
            <a:r>
              <a:rPr kumimoji="0" lang="it-IT" sz="1800" b="1" i="1" u="none" strike="noStrike" kern="0" cap="none" spc="0" normalizeH="0" baseline="0" noProof="0" dirty="0" err="1">
                <a:ln>
                  <a:noFill/>
                </a:ln>
                <a:solidFill>
                  <a:prstClr val="black"/>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rPr>
              <a:t>pLAsma</a:t>
            </a:r>
            <a:r>
              <a:rPr kumimoji="0" lang="it-IT" sz="1800" b="1" i="1" u="none" strike="noStrike" kern="0" cap="none" spc="0" normalizeH="0" baseline="0" noProof="0" dirty="0">
                <a:ln>
                  <a:noFill/>
                </a:ln>
                <a:solidFill>
                  <a:prstClr val="black"/>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rPr>
              <a:t> for </a:t>
            </a:r>
            <a:r>
              <a:rPr kumimoji="0" lang="it-IT" sz="1800" b="1" i="1" u="none" strike="noStrike" kern="0" cap="none" spc="0" normalizeH="0" baseline="0" noProof="0" dirty="0" err="1">
                <a:ln>
                  <a:noFill/>
                </a:ln>
                <a:solidFill>
                  <a:prstClr val="black"/>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rPr>
              <a:t>beNding</a:t>
            </a:r>
            <a:r>
              <a:rPr kumimoji="0" lang="it-IT" sz="1800" b="1" i="1" u="none" strike="noStrike" kern="0" cap="none" spc="0" normalizeH="0" baseline="0" noProof="0" dirty="0">
                <a:ln>
                  <a:noFill/>
                </a:ln>
                <a:solidFill>
                  <a:prstClr val="black"/>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rPr>
              <a:t> (ALAN)_</a:t>
            </a:r>
            <a:r>
              <a:rPr kumimoji="0" lang="it-IT" sz="1800" b="1" i="0" u="none" strike="noStrike" kern="0" cap="none" spc="0" normalizeH="0" baseline="0" noProof="0" dirty="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for </a:t>
            </a:r>
            <a:r>
              <a:rPr kumimoji="0" lang="it-IT" sz="1800" b="1" i="0" u="none" strike="noStrike" kern="0" cap="none" spc="0" normalizeH="0" baseline="0" noProof="0" dirty="0" err="1">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EuPRAXIA</a:t>
            </a:r>
            <a:endParaRPr kumimoji="0" lang="it-IT" sz="1800" b="1" i="0" u="none" strike="noStrike" kern="1200" cap="none" spc="0" normalizeH="0" baseline="0" noProof="0" dirty="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endParaRPr>
          </a:p>
        </p:txBody>
      </p:sp>
      <p:sp>
        <p:nvSpPr>
          <p:cNvPr id="94" name="Rectangle 6">
            <a:extLst>
              <a:ext uri="{FF2B5EF4-FFF2-40B4-BE49-F238E27FC236}">
                <a16:creationId xmlns:a16="http://schemas.microsoft.com/office/drawing/2014/main" id="{B58625D5-DDE8-6A95-4B74-6BD65EFEDB16}"/>
              </a:ext>
            </a:extLst>
          </p:cNvPr>
          <p:cNvSpPr/>
          <p:nvPr/>
        </p:nvSpPr>
        <p:spPr>
          <a:xfrm>
            <a:off x="216673" y="4191285"/>
            <a:ext cx="2559697" cy="1200329"/>
          </a:xfrm>
          <a:prstGeom prst="rect">
            <a:avLst/>
          </a:prstGeom>
          <a:solidFill>
            <a:sysClr val="window" lastClr="FFFFFF"/>
          </a:solidFill>
          <a:ln>
            <a:solidFill>
              <a:sysClr val="windowText" lastClr="000000"/>
            </a:solidFill>
          </a:ln>
        </p:spPr>
        <p:txBody>
          <a:bodyPr wrap="square">
            <a:spAutoFit/>
          </a:bodyPr>
          <a:lstStyle/>
          <a:p>
            <a:pPr marL="0" marR="0" lvl="0" indent="0" defTabSz="914400" eaLnBrk="1" fontAlgn="auto" latinLnBrk="0" hangingPunct="1">
              <a:lnSpc>
                <a:spcPct val="100000"/>
              </a:lnSpc>
              <a:spcBef>
                <a:spcPts val="0"/>
              </a:spcBef>
              <a:spcAft>
                <a:spcPts val="0"/>
              </a:spcAft>
              <a:buClr>
                <a:srgbClr val="4F81BD"/>
              </a:buClr>
              <a:buSzTx/>
              <a:buFontTx/>
              <a:buNone/>
              <a:tabLst/>
              <a:defRPr/>
            </a:pPr>
            <a:r>
              <a:rPr kumimoji="0" lang="en-US" sz="1800" b="0" i="1" u="none" strike="noStrike" kern="0" cap="none" spc="0" normalizeH="0" baseline="0" noProof="0" dirty="0">
                <a:ln>
                  <a:noFill/>
                </a:ln>
                <a:solidFill>
                  <a:prstClr val="black"/>
                </a:solidFill>
                <a:effectLst/>
                <a:uLnTx/>
                <a:uFillTx/>
                <a:latin typeface="Calibri Light" panose="020F0302020204030204"/>
                <a:cs typeface="Arial" panose="020B0604020202020204" pitchFamily="34" charset="0"/>
              </a:rPr>
              <a:t>e-beams have to be produced and prepared for plasma modules (hundreds of MV/m)</a:t>
            </a:r>
          </a:p>
        </p:txBody>
      </p:sp>
      <p:sp>
        <p:nvSpPr>
          <p:cNvPr id="97" name="Rectangle 18">
            <a:extLst>
              <a:ext uri="{FF2B5EF4-FFF2-40B4-BE49-F238E27FC236}">
                <a16:creationId xmlns:a16="http://schemas.microsoft.com/office/drawing/2014/main" id="{64E41FAD-1C42-6927-05E1-C84D1CDE789D}"/>
              </a:ext>
            </a:extLst>
          </p:cNvPr>
          <p:cNvSpPr/>
          <p:nvPr/>
        </p:nvSpPr>
        <p:spPr>
          <a:xfrm>
            <a:off x="4493294" y="1539073"/>
            <a:ext cx="2199606" cy="1323439"/>
          </a:xfrm>
          <a:prstGeom prst="rect">
            <a:avLst/>
          </a:prstGeom>
          <a:solidFill>
            <a:sysClr val="window" lastClr="FFFFFF"/>
          </a:solidFill>
          <a:ln>
            <a:solidFill>
              <a:sysClr val="windowText" lastClr="000000"/>
            </a:solidFill>
          </a:ln>
        </p:spPr>
        <p:txBody>
          <a:bodyPr wrap="square">
            <a:spAutoFit/>
          </a:bodyPr>
          <a:lstStyle/>
          <a:p>
            <a:pPr marL="285750" marR="0" lvl="0" indent="-285750" defTabSz="914400" eaLnBrk="1" fontAlgn="auto" latinLnBrk="0" hangingPunct="1">
              <a:lnSpc>
                <a:spcPct val="100000"/>
              </a:lnSpc>
              <a:spcBef>
                <a:spcPts val="0"/>
              </a:spcBef>
              <a:spcAft>
                <a:spcPts val="0"/>
              </a:spcAft>
              <a:buClr>
                <a:srgbClr val="4F81BD"/>
              </a:buClr>
              <a:buSzTx/>
              <a:buFont typeface="Arial" panose="020B0604020202020204" pitchFamily="34" charset="0"/>
              <a:buChar char="•"/>
              <a:tabLst/>
              <a:defRPr/>
            </a:pPr>
            <a:r>
              <a:rPr kumimoji="0" lang="en-US" sz="1600" b="0" i="1" u="none" strike="noStrike" kern="0" cap="none" spc="0" normalizeH="0" baseline="0" noProof="0" dirty="0">
                <a:ln>
                  <a:noFill/>
                </a:ln>
                <a:solidFill>
                  <a:prstClr val="black"/>
                </a:solidFill>
                <a:effectLst/>
                <a:uLnTx/>
                <a:uFillTx/>
                <a:latin typeface="Calibri Light" panose="020F0302020204030204"/>
                <a:cs typeface="Arial" panose="020B0604020202020204" pitchFamily="34" charset="0"/>
              </a:rPr>
              <a:t>Energy increasing up to several GV/m</a:t>
            </a:r>
            <a:endParaRPr lang="en-US" sz="1600" i="1" kern="0" dirty="0">
              <a:solidFill>
                <a:prstClr val="black"/>
              </a:solidFill>
              <a:latin typeface="Calibri Light" panose="020F0302020204030204"/>
              <a:cs typeface="Arial" panose="020B0604020202020204" pitchFamily="34" charset="0"/>
            </a:endParaRPr>
          </a:p>
          <a:p>
            <a:pPr marL="285750" lvl="0" indent="-285750">
              <a:buClr>
                <a:srgbClr val="4F81BD"/>
              </a:buClr>
              <a:buFont typeface="Arial" panose="020B0604020202020204" pitchFamily="34" charset="0"/>
              <a:buChar char="•"/>
              <a:defRPr/>
            </a:pPr>
            <a:r>
              <a:rPr lang="en-US" sz="1600" i="1" kern="0" dirty="0">
                <a:solidFill>
                  <a:prstClr val="black"/>
                </a:solidFill>
                <a:latin typeface="Calibri Light" panose="020F0302020204030204"/>
                <a:cs typeface="Arial" panose="020B0604020202020204" pitchFamily="34" charset="0"/>
              </a:rPr>
              <a:t>Focusing magnets on both input and output</a:t>
            </a:r>
          </a:p>
        </p:txBody>
      </p:sp>
      <p:grpSp>
        <p:nvGrpSpPr>
          <p:cNvPr id="142" name="Gruppo 141">
            <a:extLst>
              <a:ext uri="{FF2B5EF4-FFF2-40B4-BE49-F238E27FC236}">
                <a16:creationId xmlns:a16="http://schemas.microsoft.com/office/drawing/2014/main" id="{0435CDBD-4BED-5DF6-55A0-79FEBABCD9AB}"/>
              </a:ext>
            </a:extLst>
          </p:cNvPr>
          <p:cNvGrpSpPr/>
          <p:nvPr/>
        </p:nvGrpSpPr>
        <p:grpSpPr>
          <a:xfrm>
            <a:off x="220740" y="3271036"/>
            <a:ext cx="11726795" cy="1170884"/>
            <a:chOff x="194969" y="790844"/>
            <a:chExt cx="11726795" cy="1170884"/>
          </a:xfrm>
        </p:grpSpPr>
        <p:sp>
          <p:nvSpPr>
            <p:cNvPr id="100" name="Rectangle 8">
              <a:extLst>
                <a:ext uri="{FF2B5EF4-FFF2-40B4-BE49-F238E27FC236}">
                  <a16:creationId xmlns:a16="http://schemas.microsoft.com/office/drawing/2014/main" id="{E1247D6C-A2EB-6480-B3DE-D319C59C86D2}"/>
                </a:ext>
              </a:extLst>
            </p:cNvPr>
            <p:cNvSpPr/>
            <p:nvPr/>
          </p:nvSpPr>
          <p:spPr>
            <a:xfrm>
              <a:off x="194969" y="1037061"/>
              <a:ext cx="1129908" cy="369332"/>
            </a:xfrm>
            <a:prstGeom prst="rect">
              <a:avLst/>
            </a:prstGeom>
            <a:solidFill>
              <a:srgbClr val="4472C4">
                <a:lumMod val="20000"/>
                <a:lumOff val="80000"/>
              </a:srgbClr>
            </a:solidFill>
            <a:ln>
              <a:solidFill>
                <a:srgbClr val="4472C4">
                  <a:shade val="50000"/>
                </a:srgbClr>
              </a:solidFill>
            </a:ln>
          </p:spPr>
          <p:txBody>
            <a:bodyPr wrap="square">
              <a:spAutoFit/>
            </a:bodyPr>
            <a:lstStyle/>
            <a:p>
              <a:pPr marL="0" marR="0" lvl="0" indent="0" defTabSz="914400" eaLnBrk="1" fontAlgn="auto" latinLnBrk="0" hangingPunct="1">
                <a:lnSpc>
                  <a:spcPct val="100000"/>
                </a:lnSpc>
                <a:spcBef>
                  <a:spcPts val="0"/>
                </a:spcBef>
                <a:spcAft>
                  <a:spcPts val="0"/>
                </a:spcAft>
                <a:buClr>
                  <a:srgbClr val="4F81BD"/>
                </a:buClr>
                <a:buSzTx/>
                <a:buFontTx/>
                <a:buNone/>
                <a:tabLst/>
                <a:defRPr/>
              </a:pPr>
              <a:r>
                <a:rPr kumimoji="0" lang="en-US" sz="1600" b="1" i="1"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RF-Gun</a:t>
              </a:r>
              <a:r>
                <a:rPr kumimoji="0" lang="en-US" sz="1800" b="1" i="1"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p:txBody>
        </p:sp>
        <p:sp>
          <p:nvSpPr>
            <p:cNvPr id="101" name="Rectangle 9">
              <a:extLst>
                <a:ext uri="{FF2B5EF4-FFF2-40B4-BE49-F238E27FC236}">
                  <a16:creationId xmlns:a16="http://schemas.microsoft.com/office/drawing/2014/main" id="{7D34BC5C-C04A-7BAF-FF56-29357BCFC7C6}"/>
                </a:ext>
              </a:extLst>
            </p:cNvPr>
            <p:cNvSpPr/>
            <p:nvPr/>
          </p:nvSpPr>
          <p:spPr>
            <a:xfrm>
              <a:off x="1559930" y="1067744"/>
              <a:ext cx="1129908" cy="338554"/>
            </a:xfrm>
            <a:prstGeom prst="rect">
              <a:avLst/>
            </a:prstGeom>
            <a:solidFill>
              <a:srgbClr val="4472C4">
                <a:lumMod val="20000"/>
                <a:lumOff val="80000"/>
              </a:srgbClr>
            </a:solidFill>
            <a:ln>
              <a:solidFill>
                <a:srgbClr val="4472C4">
                  <a:shade val="50000"/>
                </a:srgbClr>
              </a:solidFill>
            </a:ln>
          </p:spPr>
          <p:txBody>
            <a:bodyPr wrap="square">
              <a:spAutoFit/>
            </a:bodyPr>
            <a:lstStyle/>
            <a:p>
              <a:pPr marL="0" marR="0" lvl="0" indent="0" defTabSz="914400" eaLnBrk="1" fontAlgn="auto" latinLnBrk="0" hangingPunct="1">
                <a:lnSpc>
                  <a:spcPct val="100000"/>
                </a:lnSpc>
                <a:spcBef>
                  <a:spcPts val="0"/>
                </a:spcBef>
                <a:spcAft>
                  <a:spcPts val="0"/>
                </a:spcAft>
                <a:buClr>
                  <a:srgbClr val="4F81BD"/>
                </a:buClr>
                <a:buSzTx/>
                <a:buFontTx/>
                <a:buNone/>
                <a:tabLst/>
                <a:defRPr/>
              </a:pPr>
              <a:r>
                <a:rPr kumimoji="0" lang="en-US" sz="1600" b="1" i="1"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RF-band </a:t>
              </a:r>
            </a:p>
          </p:txBody>
        </p:sp>
        <p:cxnSp>
          <p:nvCxnSpPr>
            <p:cNvPr id="102" name="Straight Arrow Connector 10">
              <a:extLst>
                <a:ext uri="{FF2B5EF4-FFF2-40B4-BE49-F238E27FC236}">
                  <a16:creationId xmlns:a16="http://schemas.microsoft.com/office/drawing/2014/main" id="{397D5FBB-FF88-FAA9-0998-BC9668067C0B}"/>
                </a:ext>
              </a:extLst>
            </p:cNvPr>
            <p:cNvCxnSpPr/>
            <p:nvPr/>
          </p:nvCxnSpPr>
          <p:spPr>
            <a:xfrm>
              <a:off x="7572957" y="1222622"/>
              <a:ext cx="416373" cy="0"/>
            </a:xfrm>
            <a:prstGeom prst="straightConnector1">
              <a:avLst/>
            </a:prstGeom>
            <a:noFill/>
            <a:ln w="31750" cap="flat" cmpd="sng" algn="ctr">
              <a:solidFill>
                <a:srgbClr val="4472C4"/>
              </a:solidFill>
              <a:prstDash val="solid"/>
              <a:miter lim="800000"/>
              <a:tailEnd type="triangle" w="lg" len="lg"/>
            </a:ln>
            <a:effectLst/>
          </p:spPr>
        </p:cxnSp>
        <p:cxnSp>
          <p:nvCxnSpPr>
            <p:cNvPr id="103" name="Straight Arrow Connector 11">
              <a:extLst>
                <a:ext uri="{FF2B5EF4-FFF2-40B4-BE49-F238E27FC236}">
                  <a16:creationId xmlns:a16="http://schemas.microsoft.com/office/drawing/2014/main" id="{054CF5DB-7505-D070-44F3-D3C1AE108649}"/>
                </a:ext>
              </a:extLst>
            </p:cNvPr>
            <p:cNvCxnSpPr/>
            <p:nvPr/>
          </p:nvCxnSpPr>
          <p:spPr>
            <a:xfrm>
              <a:off x="4070099" y="1233508"/>
              <a:ext cx="416373" cy="0"/>
            </a:xfrm>
            <a:prstGeom prst="straightConnector1">
              <a:avLst/>
            </a:prstGeom>
            <a:noFill/>
            <a:ln w="31750" cap="flat" cmpd="sng" algn="ctr">
              <a:solidFill>
                <a:srgbClr val="4472C4"/>
              </a:solidFill>
              <a:prstDash val="solid"/>
              <a:miter lim="800000"/>
              <a:tailEnd type="triangle" w="lg" len="lg"/>
            </a:ln>
            <a:effectLst/>
          </p:spPr>
        </p:cxnSp>
        <p:sp>
          <p:nvSpPr>
            <p:cNvPr id="105" name="Rectangle 13">
              <a:extLst>
                <a:ext uri="{FF2B5EF4-FFF2-40B4-BE49-F238E27FC236}">
                  <a16:creationId xmlns:a16="http://schemas.microsoft.com/office/drawing/2014/main" id="{4A0095CA-169F-A9F5-2F5A-04CD1A60DC9C}"/>
                </a:ext>
              </a:extLst>
            </p:cNvPr>
            <p:cNvSpPr/>
            <p:nvPr/>
          </p:nvSpPr>
          <p:spPr>
            <a:xfrm>
              <a:off x="9368304" y="1015497"/>
              <a:ext cx="1129908" cy="369332"/>
            </a:xfrm>
            <a:prstGeom prst="rect">
              <a:avLst/>
            </a:prstGeom>
            <a:solidFill>
              <a:srgbClr val="4472C4">
                <a:lumMod val="20000"/>
                <a:lumOff val="80000"/>
              </a:srgbClr>
            </a:solidFill>
            <a:ln>
              <a:solidFill>
                <a:srgbClr val="4472C4">
                  <a:shade val="50000"/>
                </a:srgbClr>
              </a:solidFill>
            </a:ln>
          </p:spPr>
          <p:txBody>
            <a:bodyPr wrap="square">
              <a:spAutoFit/>
            </a:bodyPr>
            <a:lstStyle/>
            <a:p>
              <a:pPr marL="0" marR="0" lvl="0" indent="0" defTabSz="914400" eaLnBrk="1" fontAlgn="auto" latinLnBrk="0" hangingPunct="1">
                <a:lnSpc>
                  <a:spcPct val="100000"/>
                </a:lnSpc>
                <a:spcBef>
                  <a:spcPts val="0"/>
                </a:spcBef>
                <a:spcAft>
                  <a:spcPts val="0"/>
                </a:spcAft>
                <a:buClr>
                  <a:srgbClr val="4F81BD"/>
                </a:buClr>
                <a:buSzTx/>
                <a:buFontTx/>
                <a:buNone/>
                <a:tabLst/>
                <a:defRPr/>
              </a:pPr>
              <a:r>
                <a:rPr kumimoji="0" lang="en-US" sz="1800" b="1" i="1"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FEL 1 </a:t>
              </a:r>
            </a:p>
          </p:txBody>
        </p:sp>
        <p:cxnSp>
          <p:nvCxnSpPr>
            <p:cNvPr id="106" name="Straight Arrow Connector 14">
              <a:extLst>
                <a:ext uri="{FF2B5EF4-FFF2-40B4-BE49-F238E27FC236}">
                  <a16:creationId xmlns:a16="http://schemas.microsoft.com/office/drawing/2014/main" id="{7DCE6EE6-4D70-397A-0FF2-36A9AD5FDA94}"/>
                </a:ext>
              </a:extLst>
            </p:cNvPr>
            <p:cNvCxnSpPr/>
            <p:nvPr/>
          </p:nvCxnSpPr>
          <p:spPr>
            <a:xfrm>
              <a:off x="5971568" y="1233508"/>
              <a:ext cx="416373" cy="0"/>
            </a:xfrm>
            <a:prstGeom prst="straightConnector1">
              <a:avLst/>
            </a:prstGeom>
            <a:noFill/>
            <a:ln w="31750" cap="flat" cmpd="sng" algn="ctr">
              <a:solidFill>
                <a:srgbClr val="4472C4"/>
              </a:solidFill>
              <a:prstDash val="solid"/>
              <a:miter lim="800000"/>
              <a:tailEnd type="triangle" w="lg" len="lg"/>
            </a:ln>
            <a:effectLst/>
          </p:spPr>
        </p:cxnSp>
        <p:cxnSp>
          <p:nvCxnSpPr>
            <p:cNvPr id="107" name="Straight Arrow Connector 15">
              <a:extLst>
                <a:ext uri="{FF2B5EF4-FFF2-40B4-BE49-F238E27FC236}">
                  <a16:creationId xmlns:a16="http://schemas.microsoft.com/office/drawing/2014/main" id="{2E6DC5AE-5B68-6FF2-7584-AC632212D58E}"/>
                </a:ext>
              </a:extLst>
            </p:cNvPr>
            <p:cNvCxnSpPr/>
            <p:nvPr/>
          </p:nvCxnSpPr>
          <p:spPr>
            <a:xfrm>
              <a:off x="8883819" y="1189964"/>
              <a:ext cx="416373" cy="0"/>
            </a:xfrm>
            <a:prstGeom prst="straightConnector1">
              <a:avLst/>
            </a:prstGeom>
            <a:noFill/>
            <a:ln w="31750" cap="flat" cmpd="sng" algn="ctr">
              <a:solidFill>
                <a:srgbClr val="4472C4"/>
              </a:solidFill>
              <a:prstDash val="solid"/>
              <a:miter lim="800000"/>
              <a:tailEnd type="triangle" w="lg" len="lg"/>
            </a:ln>
            <a:effectLst/>
          </p:spPr>
        </p:cxnSp>
        <p:sp>
          <p:nvSpPr>
            <p:cNvPr id="108" name="Rectangle 16">
              <a:extLst>
                <a:ext uri="{FF2B5EF4-FFF2-40B4-BE49-F238E27FC236}">
                  <a16:creationId xmlns:a16="http://schemas.microsoft.com/office/drawing/2014/main" id="{ED4BD6A9-AFDE-6023-DCEE-F2E3606F0C13}"/>
                </a:ext>
              </a:extLst>
            </p:cNvPr>
            <p:cNvSpPr/>
            <p:nvPr/>
          </p:nvSpPr>
          <p:spPr>
            <a:xfrm>
              <a:off x="10912804" y="1016184"/>
              <a:ext cx="1008960" cy="369332"/>
            </a:xfrm>
            <a:prstGeom prst="rect">
              <a:avLst/>
            </a:prstGeom>
            <a:solidFill>
              <a:srgbClr val="4472C4">
                <a:lumMod val="20000"/>
                <a:lumOff val="80000"/>
              </a:srgbClr>
            </a:solidFill>
            <a:ln>
              <a:solidFill>
                <a:srgbClr val="4472C4">
                  <a:shade val="50000"/>
                </a:srgbClr>
              </a:solidFill>
            </a:ln>
          </p:spPr>
          <p:txBody>
            <a:bodyPr wrap="square">
              <a:spAutoFit/>
            </a:bodyPr>
            <a:lstStyle/>
            <a:p>
              <a:pPr marL="0" marR="0" lvl="0" indent="0" defTabSz="914400" eaLnBrk="1" fontAlgn="auto" latinLnBrk="0" hangingPunct="1">
                <a:lnSpc>
                  <a:spcPct val="100000"/>
                </a:lnSpc>
                <a:spcBef>
                  <a:spcPts val="0"/>
                </a:spcBef>
                <a:spcAft>
                  <a:spcPts val="0"/>
                </a:spcAft>
                <a:buClr>
                  <a:srgbClr val="4F81BD"/>
                </a:buClr>
                <a:buSzTx/>
                <a:buFontTx/>
                <a:buNone/>
                <a:tabLst/>
                <a:defRPr/>
              </a:pPr>
              <a:r>
                <a:rPr kumimoji="0" lang="en-US" sz="1800" b="1" i="1"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Users </a:t>
              </a:r>
            </a:p>
          </p:txBody>
        </p:sp>
        <p:sp>
          <p:nvSpPr>
            <p:cNvPr id="110" name="Rectangle 9">
              <a:extLst>
                <a:ext uri="{FF2B5EF4-FFF2-40B4-BE49-F238E27FC236}">
                  <a16:creationId xmlns:a16="http://schemas.microsoft.com/office/drawing/2014/main" id="{0D0A4FDD-D7D1-1AE0-5DB8-0E23A4B941DB}"/>
                </a:ext>
              </a:extLst>
            </p:cNvPr>
            <p:cNvSpPr/>
            <p:nvPr/>
          </p:nvSpPr>
          <p:spPr>
            <a:xfrm>
              <a:off x="6371273" y="899622"/>
              <a:ext cx="1156975" cy="584775"/>
            </a:xfrm>
            <a:prstGeom prst="rect">
              <a:avLst/>
            </a:prstGeom>
            <a:solidFill>
              <a:srgbClr val="FF0000">
                <a:alpha val="35000"/>
              </a:srgbClr>
            </a:solidFill>
            <a:ln>
              <a:solidFill>
                <a:srgbClr val="4472C4">
                  <a:shade val="50000"/>
                </a:srgbClr>
              </a:solidFill>
            </a:ln>
          </p:spPr>
          <p:txBody>
            <a:bodyPr wrap="square">
              <a:spAutoFit/>
            </a:bodyPr>
            <a:lstStyle/>
            <a:p>
              <a:pPr marL="0" marR="0" lvl="0" indent="0" defTabSz="914400" eaLnBrk="1" fontAlgn="auto" latinLnBrk="0" hangingPunct="1">
                <a:lnSpc>
                  <a:spcPct val="100000"/>
                </a:lnSpc>
                <a:spcBef>
                  <a:spcPts val="0"/>
                </a:spcBef>
                <a:spcAft>
                  <a:spcPts val="0"/>
                </a:spcAft>
                <a:buClr>
                  <a:srgbClr val="4F81BD"/>
                </a:buClr>
                <a:buSzTx/>
                <a:buFontTx/>
                <a:buNone/>
                <a:tabLst/>
                <a:defRPr/>
              </a:pPr>
              <a:r>
                <a:rPr kumimoji="0" lang="en-US" sz="1600" b="1" i="1"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Plasma focusing  </a:t>
              </a:r>
            </a:p>
          </p:txBody>
        </p:sp>
        <p:sp>
          <p:nvSpPr>
            <p:cNvPr id="130" name="Trapezio 129">
              <a:extLst>
                <a:ext uri="{FF2B5EF4-FFF2-40B4-BE49-F238E27FC236}">
                  <a16:creationId xmlns:a16="http://schemas.microsoft.com/office/drawing/2014/main" id="{7729325B-9032-46D2-4C31-9012BCF15FD7}"/>
                </a:ext>
              </a:extLst>
            </p:cNvPr>
            <p:cNvSpPr/>
            <p:nvPr/>
          </p:nvSpPr>
          <p:spPr>
            <a:xfrm rot="10800000">
              <a:off x="7846428" y="894553"/>
              <a:ext cx="1050000" cy="611220"/>
            </a:xfrm>
            <a:prstGeom prst="trapezoid">
              <a:avLst>
                <a:gd name="adj" fmla="val 53526"/>
              </a:avLst>
            </a:prstGeom>
            <a:solidFill>
              <a:srgbClr val="FF0000">
                <a:alpha val="3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2" name="CasellaDiTesto 131">
              <a:extLst>
                <a:ext uri="{FF2B5EF4-FFF2-40B4-BE49-F238E27FC236}">
                  <a16:creationId xmlns:a16="http://schemas.microsoft.com/office/drawing/2014/main" id="{1EFB8B65-F7A6-C4ED-A6C4-1B265A320180}"/>
                </a:ext>
              </a:extLst>
            </p:cNvPr>
            <p:cNvSpPr txBox="1"/>
            <p:nvPr/>
          </p:nvSpPr>
          <p:spPr>
            <a:xfrm>
              <a:off x="7913128" y="851011"/>
              <a:ext cx="1049439" cy="646331"/>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
                  <a:srgbClr val="4F81BD"/>
                </a:buClr>
                <a:buSzTx/>
                <a:buFontTx/>
                <a:buNone/>
                <a:tabLst/>
                <a:defRPr/>
              </a:pPr>
              <a:r>
                <a:rPr kumimoji="0" lang="en-US" sz="1800" b="1" i="1"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Plasma</a:t>
              </a:r>
            </a:p>
            <a:p>
              <a:pPr marL="0" marR="0" lvl="0" indent="0" defTabSz="914400" eaLnBrk="1" fontAlgn="auto" latinLnBrk="0" hangingPunct="1">
                <a:lnSpc>
                  <a:spcPct val="100000"/>
                </a:lnSpc>
                <a:spcBef>
                  <a:spcPts val="0"/>
                </a:spcBef>
                <a:spcAft>
                  <a:spcPts val="0"/>
                </a:spcAft>
                <a:buClr>
                  <a:srgbClr val="4F81BD"/>
                </a:buClr>
                <a:buSzTx/>
                <a:buFontTx/>
                <a:buNone/>
                <a:tabLst/>
                <a:defRPr/>
              </a:pPr>
              <a:r>
                <a:rPr kumimoji="0" lang="en-US" sz="1800" b="1" i="1"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dipole</a:t>
              </a:r>
            </a:p>
          </p:txBody>
        </p:sp>
        <p:cxnSp>
          <p:nvCxnSpPr>
            <p:cNvPr id="133" name="Straight Arrow Connector 15">
              <a:extLst>
                <a:ext uri="{FF2B5EF4-FFF2-40B4-BE49-F238E27FC236}">
                  <a16:creationId xmlns:a16="http://schemas.microsoft.com/office/drawing/2014/main" id="{DCD98C6B-F91C-F62C-20A0-981543B33F81}"/>
                </a:ext>
              </a:extLst>
            </p:cNvPr>
            <p:cNvCxnSpPr>
              <a:cxnSpLocks/>
            </p:cNvCxnSpPr>
            <p:nvPr/>
          </p:nvCxnSpPr>
          <p:spPr>
            <a:xfrm>
              <a:off x="8775950" y="1377831"/>
              <a:ext cx="524008" cy="407426"/>
            </a:xfrm>
            <a:prstGeom prst="straightConnector1">
              <a:avLst/>
            </a:prstGeom>
            <a:noFill/>
            <a:ln w="31750" cap="flat" cmpd="sng" algn="ctr">
              <a:solidFill>
                <a:srgbClr val="4472C4"/>
              </a:solidFill>
              <a:prstDash val="solid"/>
              <a:miter lim="800000"/>
              <a:tailEnd type="triangle" w="lg" len="lg"/>
            </a:ln>
            <a:effectLst/>
          </p:spPr>
        </p:cxnSp>
        <p:sp>
          <p:nvSpPr>
            <p:cNvPr id="136" name="Rectangle 13">
              <a:extLst>
                <a:ext uri="{FF2B5EF4-FFF2-40B4-BE49-F238E27FC236}">
                  <a16:creationId xmlns:a16="http://schemas.microsoft.com/office/drawing/2014/main" id="{B67A872E-FC26-DC11-C063-32E532BF1347}"/>
                </a:ext>
              </a:extLst>
            </p:cNvPr>
            <p:cNvSpPr/>
            <p:nvPr/>
          </p:nvSpPr>
          <p:spPr>
            <a:xfrm>
              <a:off x="9368304" y="1592396"/>
              <a:ext cx="1129908" cy="369332"/>
            </a:xfrm>
            <a:prstGeom prst="rect">
              <a:avLst/>
            </a:prstGeom>
            <a:solidFill>
              <a:srgbClr val="4472C4">
                <a:lumMod val="20000"/>
                <a:lumOff val="80000"/>
              </a:srgbClr>
            </a:solidFill>
            <a:ln>
              <a:solidFill>
                <a:srgbClr val="4472C4">
                  <a:shade val="50000"/>
                </a:srgbClr>
              </a:solidFill>
            </a:ln>
          </p:spPr>
          <p:txBody>
            <a:bodyPr wrap="square">
              <a:spAutoFit/>
            </a:bodyPr>
            <a:lstStyle/>
            <a:p>
              <a:pPr marL="0" marR="0" lvl="0" indent="0" defTabSz="914400" eaLnBrk="1" fontAlgn="auto" latinLnBrk="0" hangingPunct="1">
                <a:lnSpc>
                  <a:spcPct val="100000"/>
                </a:lnSpc>
                <a:spcBef>
                  <a:spcPts val="0"/>
                </a:spcBef>
                <a:spcAft>
                  <a:spcPts val="0"/>
                </a:spcAft>
                <a:buClr>
                  <a:srgbClr val="4F81BD"/>
                </a:buClr>
                <a:buSzTx/>
                <a:buFontTx/>
                <a:buNone/>
                <a:tabLst/>
                <a:defRPr/>
              </a:pPr>
              <a:r>
                <a:rPr kumimoji="0" lang="en-US" sz="1800" b="1" i="1"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FEL 2 </a:t>
              </a:r>
            </a:p>
          </p:txBody>
        </p:sp>
        <p:cxnSp>
          <p:nvCxnSpPr>
            <p:cNvPr id="138" name="Straight Arrow Connector 11">
              <a:extLst>
                <a:ext uri="{FF2B5EF4-FFF2-40B4-BE49-F238E27FC236}">
                  <a16:creationId xmlns:a16="http://schemas.microsoft.com/office/drawing/2014/main" id="{11B1B1CE-4D89-E772-221D-F57EEBE28CE0}"/>
                </a:ext>
              </a:extLst>
            </p:cNvPr>
            <p:cNvCxnSpPr/>
            <p:nvPr/>
          </p:nvCxnSpPr>
          <p:spPr>
            <a:xfrm>
              <a:off x="10498212" y="1233508"/>
              <a:ext cx="416373" cy="0"/>
            </a:xfrm>
            <a:prstGeom prst="straightConnector1">
              <a:avLst/>
            </a:prstGeom>
            <a:noFill/>
            <a:ln w="31750" cap="flat" cmpd="sng" algn="ctr">
              <a:solidFill>
                <a:srgbClr val="4472C4"/>
              </a:solidFill>
              <a:prstDash val="solid"/>
              <a:miter lim="800000"/>
              <a:tailEnd type="triangle" w="lg" len="lg"/>
            </a:ln>
            <a:effectLst/>
          </p:spPr>
        </p:cxnSp>
        <p:sp>
          <p:nvSpPr>
            <p:cNvPr id="104" name="Rectangle 12">
              <a:extLst>
                <a:ext uri="{FF2B5EF4-FFF2-40B4-BE49-F238E27FC236}">
                  <a16:creationId xmlns:a16="http://schemas.microsoft.com/office/drawing/2014/main" id="{FAC06D6F-0568-C43D-08F8-FBCE9142676C}"/>
                </a:ext>
              </a:extLst>
            </p:cNvPr>
            <p:cNvSpPr/>
            <p:nvPr/>
          </p:nvSpPr>
          <p:spPr>
            <a:xfrm>
              <a:off x="4475586" y="790844"/>
              <a:ext cx="1517754" cy="830997"/>
            </a:xfrm>
            <a:prstGeom prst="rect">
              <a:avLst/>
            </a:prstGeom>
            <a:solidFill>
              <a:srgbClr val="FF0000">
                <a:alpha val="35000"/>
              </a:srgbClr>
            </a:solidFill>
            <a:ln>
              <a:solidFill>
                <a:srgbClr val="4472C4">
                  <a:shade val="50000"/>
                </a:srgbClr>
              </a:solidFill>
            </a:ln>
          </p:spPr>
          <p:txBody>
            <a:bodyPr wrap="square">
              <a:spAutoFit/>
            </a:bodyPr>
            <a:lstStyle/>
            <a:p>
              <a:pPr marL="0" marR="0" lvl="0" indent="0" defTabSz="914400" eaLnBrk="1" fontAlgn="auto" latinLnBrk="0" hangingPunct="1">
                <a:lnSpc>
                  <a:spcPct val="100000"/>
                </a:lnSpc>
                <a:spcBef>
                  <a:spcPts val="0"/>
                </a:spcBef>
                <a:spcAft>
                  <a:spcPts val="0"/>
                </a:spcAft>
                <a:buClr>
                  <a:srgbClr val="4F81BD"/>
                </a:buClr>
                <a:buSzTx/>
                <a:buFontTx/>
                <a:buNone/>
                <a:tabLst/>
                <a:defRPr/>
              </a:pPr>
              <a:r>
                <a:rPr kumimoji="0" lang="en-US" sz="1600" b="1" i="1"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Plasma accelerating  module </a:t>
              </a:r>
            </a:p>
          </p:txBody>
        </p:sp>
        <p:sp>
          <p:nvSpPr>
            <p:cNvPr id="109" name="Rectangle 9">
              <a:extLst>
                <a:ext uri="{FF2B5EF4-FFF2-40B4-BE49-F238E27FC236}">
                  <a16:creationId xmlns:a16="http://schemas.microsoft.com/office/drawing/2014/main" id="{DA235233-3D9E-EE78-EE0A-AD393DD78892}"/>
                </a:ext>
              </a:extLst>
            </p:cNvPr>
            <p:cNvSpPr/>
            <p:nvPr/>
          </p:nvSpPr>
          <p:spPr>
            <a:xfrm>
              <a:off x="2951564" y="928713"/>
              <a:ext cx="1156975" cy="584775"/>
            </a:xfrm>
            <a:prstGeom prst="rect">
              <a:avLst/>
            </a:prstGeom>
            <a:solidFill>
              <a:srgbClr val="FF0000">
                <a:alpha val="35000"/>
              </a:srgbClr>
            </a:solidFill>
            <a:ln>
              <a:solidFill>
                <a:srgbClr val="4472C4">
                  <a:shade val="50000"/>
                </a:srgbClr>
              </a:solidFill>
            </a:ln>
          </p:spPr>
          <p:txBody>
            <a:bodyPr wrap="square">
              <a:spAutoFit/>
            </a:bodyPr>
            <a:lstStyle/>
            <a:p>
              <a:pPr marL="0" marR="0" lvl="0" indent="0" defTabSz="914400" eaLnBrk="1" fontAlgn="auto" latinLnBrk="0" hangingPunct="1">
                <a:lnSpc>
                  <a:spcPct val="100000"/>
                </a:lnSpc>
                <a:spcBef>
                  <a:spcPts val="0"/>
                </a:spcBef>
                <a:spcAft>
                  <a:spcPts val="0"/>
                </a:spcAft>
                <a:buClr>
                  <a:srgbClr val="4F81BD"/>
                </a:buClr>
                <a:buSzTx/>
                <a:buFontTx/>
                <a:buNone/>
                <a:tabLst/>
                <a:defRPr/>
              </a:pPr>
              <a:r>
                <a:rPr kumimoji="0" lang="en-US" sz="1600" b="1" i="1"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Plasma focusing  </a:t>
              </a:r>
            </a:p>
          </p:txBody>
        </p:sp>
        <p:cxnSp>
          <p:nvCxnSpPr>
            <p:cNvPr id="139" name="Straight Arrow Connector 11">
              <a:extLst>
                <a:ext uri="{FF2B5EF4-FFF2-40B4-BE49-F238E27FC236}">
                  <a16:creationId xmlns:a16="http://schemas.microsoft.com/office/drawing/2014/main" id="{9D3479F3-DA81-FD07-DE9F-D381305A5E1F}"/>
                </a:ext>
              </a:extLst>
            </p:cNvPr>
            <p:cNvCxnSpPr>
              <a:cxnSpLocks/>
            </p:cNvCxnSpPr>
            <p:nvPr/>
          </p:nvCxnSpPr>
          <p:spPr>
            <a:xfrm>
              <a:off x="2643665" y="1233508"/>
              <a:ext cx="307899" cy="0"/>
            </a:xfrm>
            <a:prstGeom prst="straightConnector1">
              <a:avLst/>
            </a:prstGeom>
            <a:noFill/>
            <a:ln w="31750" cap="flat" cmpd="sng" algn="ctr">
              <a:solidFill>
                <a:srgbClr val="4472C4"/>
              </a:solidFill>
              <a:prstDash val="solid"/>
              <a:miter lim="800000"/>
              <a:tailEnd type="triangle" w="lg" len="lg"/>
            </a:ln>
            <a:effectLst/>
          </p:spPr>
        </p:cxnSp>
        <p:cxnSp>
          <p:nvCxnSpPr>
            <p:cNvPr id="141" name="Straight Arrow Connector 11">
              <a:extLst>
                <a:ext uri="{FF2B5EF4-FFF2-40B4-BE49-F238E27FC236}">
                  <a16:creationId xmlns:a16="http://schemas.microsoft.com/office/drawing/2014/main" id="{16D9F3F9-5791-D222-5C2A-0FC5BC2E1A13}"/>
                </a:ext>
              </a:extLst>
            </p:cNvPr>
            <p:cNvCxnSpPr>
              <a:cxnSpLocks/>
            </p:cNvCxnSpPr>
            <p:nvPr/>
          </p:nvCxnSpPr>
          <p:spPr>
            <a:xfrm>
              <a:off x="1288385" y="1233508"/>
              <a:ext cx="307899" cy="0"/>
            </a:xfrm>
            <a:prstGeom prst="straightConnector1">
              <a:avLst/>
            </a:prstGeom>
            <a:noFill/>
            <a:ln w="31750" cap="flat" cmpd="sng" algn="ctr">
              <a:solidFill>
                <a:srgbClr val="4472C4"/>
              </a:solidFill>
              <a:prstDash val="solid"/>
              <a:miter lim="800000"/>
              <a:tailEnd type="triangle" w="lg" len="lg"/>
            </a:ln>
            <a:effectLst/>
          </p:spPr>
        </p:cxnSp>
      </p:grpSp>
      <p:grpSp>
        <p:nvGrpSpPr>
          <p:cNvPr id="143" name="Gruppo 142">
            <a:extLst>
              <a:ext uri="{FF2B5EF4-FFF2-40B4-BE49-F238E27FC236}">
                <a16:creationId xmlns:a16="http://schemas.microsoft.com/office/drawing/2014/main" id="{5D5B74A4-615D-B0C4-F726-951C9F48F368}"/>
              </a:ext>
            </a:extLst>
          </p:cNvPr>
          <p:cNvGrpSpPr/>
          <p:nvPr/>
        </p:nvGrpSpPr>
        <p:grpSpPr>
          <a:xfrm>
            <a:off x="216673" y="3266652"/>
            <a:ext cx="11726795" cy="1170884"/>
            <a:chOff x="194969" y="790844"/>
            <a:chExt cx="11726795" cy="1170884"/>
          </a:xfrm>
        </p:grpSpPr>
        <p:sp>
          <p:nvSpPr>
            <p:cNvPr id="144" name="Rectangle 8">
              <a:extLst>
                <a:ext uri="{FF2B5EF4-FFF2-40B4-BE49-F238E27FC236}">
                  <a16:creationId xmlns:a16="http://schemas.microsoft.com/office/drawing/2014/main" id="{8D07740A-EF2B-6A86-3C78-1EC2F7B0F7F3}"/>
                </a:ext>
              </a:extLst>
            </p:cNvPr>
            <p:cNvSpPr/>
            <p:nvPr/>
          </p:nvSpPr>
          <p:spPr>
            <a:xfrm>
              <a:off x="194969" y="1037061"/>
              <a:ext cx="1129908" cy="369332"/>
            </a:xfrm>
            <a:prstGeom prst="rect">
              <a:avLst/>
            </a:prstGeom>
            <a:solidFill>
              <a:srgbClr val="4472C4">
                <a:lumMod val="20000"/>
                <a:lumOff val="80000"/>
              </a:srgbClr>
            </a:solidFill>
            <a:ln>
              <a:solidFill>
                <a:srgbClr val="4472C4">
                  <a:shade val="50000"/>
                </a:srgbClr>
              </a:solidFill>
            </a:ln>
          </p:spPr>
          <p:txBody>
            <a:bodyPr wrap="square">
              <a:spAutoFit/>
            </a:bodyPr>
            <a:lstStyle/>
            <a:p>
              <a:pPr marL="0" marR="0" lvl="0" indent="0" defTabSz="914400" eaLnBrk="1" fontAlgn="auto" latinLnBrk="0" hangingPunct="1">
                <a:lnSpc>
                  <a:spcPct val="100000"/>
                </a:lnSpc>
                <a:spcBef>
                  <a:spcPts val="0"/>
                </a:spcBef>
                <a:spcAft>
                  <a:spcPts val="0"/>
                </a:spcAft>
                <a:buClr>
                  <a:srgbClr val="4F81BD"/>
                </a:buClr>
                <a:buSzTx/>
                <a:buFontTx/>
                <a:buNone/>
                <a:tabLst/>
                <a:defRPr/>
              </a:pPr>
              <a:r>
                <a:rPr kumimoji="0" lang="en-US" sz="1600" b="1" i="1"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RF-Gun</a:t>
              </a:r>
              <a:r>
                <a:rPr kumimoji="0" lang="en-US" sz="1800" b="1" i="1"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p:txBody>
        </p:sp>
        <p:sp>
          <p:nvSpPr>
            <p:cNvPr id="145" name="Rectangle 9">
              <a:extLst>
                <a:ext uri="{FF2B5EF4-FFF2-40B4-BE49-F238E27FC236}">
                  <a16:creationId xmlns:a16="http://schemas.microsoft.com/office/drawing/2014/main" id="{5655E1EA-AB73-530A-A069-D192160CA5A2}"/>
                </a:ext>
              </a:extLst>
            </p:cNvPr>
            <p:cNvSpPr/>
            <p:nvPr/>
          </p:nvSpPr>
          <p:spPr>
            <a:xfrm>
              <a:off x="1559930" y="1067744"/>
              <a:ext cx="1129908" cy="338554"/>
            </a:xfrm>
            <a:prstGeom prst="rect">
              <a:avLst/>
            </a:prstGeom>
            <a:solidFill>
              <a:srgbClr val="4472C4">
                <a:lumMod val="20000"/>
                <a:lumOff val="80000"/>
              </a:srgbClr>
            </a:solidFill>
            <a:ln>
              <a:solidFill>
                <a:srgbClr val="4472C4">
                  <a:shade val="50000"/>
                </a:srgbClr>
              </a:solidFill>
            </a:ln>
          </p:spPr>
          <p:txBody>
            <a:bodyPr wrap="square">
              <a:spAutoFit/>
            </a:bodyPr>
            <a:lstStyle/>
            <a:p>
              <a:pPr marL="0" marR="0" lvl="0" indent="0" defTabSz="914400" eaLnBrk="1" fontAlgn="auto" latinLnBrk="0" hangingPunct="1">
                <a:lnSpc>
                  <a:spcPct val="100000"/>
                </a:lnSpc>
                <a:spcBef>
                  <a:spcPts val="0"/>
                </a:spcBef>
                <a:spcAft>
                  <a:spcPts val="0"/>
                </a:spcAft>
                <a:buClr>
                  <a:srgbClr val="4F81BD"/>
                </a:buClr>
                <a:buSzTx/>
                <a:buFontTx/>
                <a:buNone/>
                <a:tabLst/>
                <a:defRPr/>
              </a:pPr>
              <a:r>
                <a:rPr kumimoji="0" lang="en-US" sz="1600" b="1" i="1"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RF-band </a:t>
              </a:r>
            </a:p>
          </p:txBody>
        </p:sp>
        <p:cxnSp>
          <p:nvCxnSpPr>
            <p:cNvPr id="146" name="Straight Arrow Connector 10">
              <a:extLst>
                <a:ext uri="{FF2B5EF4-FFF2-40B4-BE49-F238E27FC236}">
                  <a16:creationId xmlns:a16="http://schemas.microsoft.com/office/drawing/2014/main" id="{70362CA1-75E1-16DD-F287-710916EA8DB3}"/>
                </a:ext>
              </a:extLst>
            </p:cNvPr>
            <p:cNvCxnSpPr/>
            <p:nvPr/>
          </p:nvCxnSpPr>
          <p:spPr>
            <a:xfrm>
              <a:off x="7572957" y="1222622"/>
              <a:ext cx="416373" cy="0"/>
            </a:xfrm>
            <a:prstGeom prst="straightConnector1">
              <a:avLst/>
            </a:prstGeom>
            <a:noFill/>
            <a:ln w="31750" cap="flat" cmpd="sng" algn="ctr">
              <a:solidFill>
                <a:srgbClr val="4472C4"/>
              </a:solidFill>
              <a:prstDash val="solid"/>
              <a:miter lim="800000"/>
              <a:tailEnd type="triangle" w="lg" len="lg"/>
            </a:ln>
            <a:effectLst/>
          </p:spPr>
        </p:cxnSp>
        <p:cxnSp>
          <p:nvCxnSpPr>
            <p:cNvPr id="147" name="Straight Arrow Connector 11">
              <a:extLst>
                <a:ext uri="{FF2B5EF4-FFF2-40B4-BE49-F238E27FC236}">
                  <a16:creationId xmlns:a16="http://schemas.microsoft.com/office/drawing/2014/main" id="{473627F8-3401-6135-8AD0-CD1DBFC5D1D1}"/>
                </a:ext>
              </a:extLst>
            </p:cNvPr>
            <p:cNvCxnSpPr/>
            <p:nvPr/>
          </p:nvCxnSpPr>
          <p:spPr>
            <a:xfrm>
              <a:off x="4070099" y="1233508"/>
              <a:ext cx="416373" cy="0"/>
            </a:xfrm>
            <a:prstGeom prst="straightConnector1">
              <a:avLst/>
            </a:prstGeom>
            <a:noFill/>
            <a:ln w="31750" cap="flat" cmpd="sng" algn="ctr">
              <a:solidFill>
                <a:srgbClr val="4472C4"/>
              </a:solidFill>
              <a:prstDash val="solid"/>
              <a:miter lim="800000"/>
              <a:tailEnd type="triangle" w="lg" len="lg"/>
            </a:ln>
            <a:effectLst/>
          </p:spPr>
        </p:cxnSp>
        <p:sp>
          <p:nvSpPr>
            <p:cNvPr id="148" name="Rectangle 13">
              <a:extLst>
                <a:ext uri="{FF2B5EF4-FFF2-40B4-BE49-F238E27FC236}">
                  <a16:creationId xmlns:a16="http://schemas.microsoft.com/office/drawing/2014/main" id="{69AAD254-D348-D7C3-BE29-64584BD695B7}"/>
                </a:ext>
              </a:extLst>
            </p:cNvPr>
            <p:cNvSpPr/>
            <p:nvPr/>
          </p:nvSpPr>
          <p:spPr>
            <a:xfrm>
              <a:off x="9368304" y="1015497"/>
              <a:ext cx="1129908" cy="369332"/>
            </a:xfrm>
            <a:prstGeom prst="rect">
              <a:avLst/>
            </a:prstGeom>
            <a:solidFill>
              <a:srgbClr val="4472C4">
                <a:lumMod val="20000"/>
                <a:lumOff val="80000"/>
              </a:srgbClr>
            </a:solidFill>
            <a:ln>
              <a:solidFill>
                <a:srgbClr val="4472C4">
                  <a:shade val="50000"/>
                </a:srgbClr>
              </a:solidFill>
            </a:ln>
          </p:spPr>
          <p:txBody>
            <a:bodyPr wrap="square">
              <a:spAutoFit/>
            </a:bodyPr>
            <a:lstStyle/>
            <a:p>
              <a:pPr marL="0" marR="0" lvl="0" indent="0" defTabSz="914400" eaLnBrk="1" fontAlgn="auto" latinLnBrk="0" hangingPunct="1">
                <a:lnSpc>
                  <a:spcPct val="100000"/>
                </a:lnSpc>
                <a:spcBef>
                  <a:spcPts val="0"/>
                </a:spcBef>
                <a:spcAft>
                  <a:spcPts val="0"/>
                </a:spcAft>
                <a:buClr>
                  <a:srgbClr val="4F81BD"/>
                </a:buClr>
                <a:buSzTx/>
                <a:buFontTx/>
                <a:buNone/>
                <a:tabLst/>
                <a:defRPr/>
              </a:pPr>
              <a:r>
                <a:rPr kumimoji="0" lang="en-US" sz="1800" b="1" i="1"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FEL 1 </a:t>
              </a:r>
            </a:p>
          </p:txBody>
        </p:sp>
        <p:cxnSp>
          <p:nvCxnSpPr>
            <p:cNvPr id="149" name="Straight Arrow Connector 14">
              <a:extLst>
                <a:ext uri="{FF2B5EF4-FFF2-40B4-BE49-F238E27FC236}">
                  <a16:creationId xmlns:a16="http://schemas.microsoft.com/office/drawing/2014/main" id="{BF9B4E36-E5C8-C379-5732-F7D4743E0DB3}"/>
                </a:ext>
              </a:extLst>
            </p:cNvPr>
            <p:cNvCxnSpPr/>
            <p:nvPr/>
          </p:nvCxnSpPr>
          <p:spPr>
            <a:xfrm>
              <a:off x="5971568" y="1233508"/>
              <a:ext cx="416373" cy="0"/>
            </a:xfrm>
            <a:prstGeom prst="straightConnector1">
              <a:avLst/>
            </a:prstGeom>
            <a:noFill/>
            <a:ln w="31750" cap="flat" cmpd="sng" algn="ctr">
              <a:solidFill>
                <a:srgbClr val="4472C4"/>
              </a:solidFill>
              <a:prstDash val="solid"/>
              <a:miter lim="800000"/>
              <a:tailEnd type="triangle" w="lg" len="lg"/>
            </a:ln>
            <a:effectLst/>
          </p:spPr>
        </p:cxnSp>
        <p:cxnSp>
          <p:nvCxnSpPr>
            <p:cNvPr id="150" name="Straight Arrow Connector 15">
              <a:extLst>
                <a:ext uri="{FF2B5EF4-FFF2-40B4-BE49-F238E27FC236}">
                  <a16:creationId xmlns:a16="http://schemas.microsoft.com/office/drawing/2014/main" id="{4AB30B7B-9347-AE83-F13E-63A79F2D54C8}"/>
                </a:ext>
              </a:extLst>
            </p:cNvPr>
            <p:cNvCxnSpPr/>
            <p:nvPr/>
          </p:nvCxnSpPr>
          <p:spPr>
            <a:xfrm>
              <a:off x="8883819" y="1189964"/>
              <a:ext cx="416373" cy="0"/>
            </a:xfrm>
            <a:prstGeom prst="straightConnector1">
              <a:avLst/>
            </a:prstGeom>
            <a:noFill/>
            <a:ln w="31750" cap="flat" cmpd="sng" algn="ctr">
              <a:solidFill>
                <a:srgbClr val="4472C4"/>
              </a:solidFill>
              <a:prstDash val="solid"/>
              <a:miter lim="800000"/>
              <a:tailEnd type="triangle" w="lg" len="lg"/>
            </a:ln>
            <a:effectLst/>
          </p:spPr>
        </p:cxnSp>
        <p:sp>
          <p:nvSpPr>
            <p:cNvPr id="151" name="Rectangle 16">
              <a:extLst>
                <a:ext uri="{FF2B5EF4-FFF2-40B4-BE49-F238E27FC236}">
                  <a16:creationId xmlns:a16="http://schemas.microsoft.com/office/drawing/2014/main" id="{E3D6B7F3-D617-DD48-BE67-10A754D33762}"/>
                </a:ext>
              </a:extLst>
            </p:cNvPr>
            <p:cNvSpPr/>
            <p:nvPr/>
          </p:nvSpPr>
          <p:spPr>
            <a:xfrm>
              <a:off x="10912804" y="1016184"/>
              <a:ext cx="1008960" cy="369332"/>
            </a:xfrm>
            <a:prstGeom prst="rect">
              <a:avLst/>
            </a:prstGeom>
            <a:solidFill>
              <a:srgbClr val="4472C4">
                <a:lumMod val="20000"/>
                <a:lumOff val="80000"/>
              </a:srgbClr>
            </a:solidFill>
            <a:ln>
              <a:solidFill>
                <a:srgbClr val="4472C4">
                  <a:shade val="50000"/>
                </a:srgbClr>
              </a:solidFill>
            </a:ln>
          </p:spPr>
          <p:txBody>
            <a:bodyPr wrap="square">
              <a:spAutoFit/>
            </a:bodyPr>
            <a:lstStyle/>
            <a:p>
              <a:pPr marL="0" marR="0" lvl="0" indent="0" defTabSz="914400" eaLnBrk="1" fontAlgn="auto" latinLnBrk="0" hangingPunct="1">
                <a:lnSpc>
                  <a:spcPct val="100000"/>
                </a:lnSpc>
                <a:spcBef>
                  <a:spcPts val="0"/>
                </a:spcBef>
                <a:spcAft>
                  <a:spcPts val="0"/>
                </a:spcAft>
                <a:buClr>
                  <a:srgbClr val="4F81BD"/>
                </a:buClr>
                <a:buSzTx/>
                <a:buFontTx/>
                <a:buNone/>
                <a:tabLst/>
                <a:defRPr/>
              </a:pPr>
              <a:r>
                <a:rPr kumimoji="0" lang="en-US" sz="1800" b="1" i="1"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Users </a:t>
              </a:r>
            </a:p>
          </p:txBody>
        </p:sp>
        <p:sp>
          <p:nvSpPr>
            <p:cNvPr id="153" name="Rectangle 9">
              <a:extLst>
                <a:ext uri="{FF2B5EF4-FFF2-40B4-BE49-F238E27FC236}">
                  <a16:creationId xmlns:a16="http://schemas.microsoft.com/office/drawing/2014/main" id="{EBC2D0D3-657B-08EF-CA61-D5F2CA11A5F3}"/>
                </a:ext>
              </a:extLst>
            </p:cNvPr>
            <p:cNvSpPr/>
            <p:nvPr/>
          </p:nvSpPr>
          <p:spPr>
            <a:xfrm>
              <a:off x="6371273" y="899622"/>
              <a:ext cx="1156975" cy="584775"/>
            </a:xfrm>
            <a:prstGeom prst="rect">
              <a:avLst/>
            </a:prstGeom>
            <a:solidFill>
              <a:schemeClr val="accent1">
                <a:lumMod val="60000"/>
                <a:lumOff val="40000"/>
                <a:alpha val="35000"/>
              </a:schemeClr>
            </a:solidFill>
            <a:ln>
              <a:solidFill>
                <a:srgbClr val="4472C4">
                  <a:shade val="50000"/>
                </a:srgbClr>
              </a:solidFill>
            </a:ln>
          </p:spPr>
          <p:txBody>
            <a:bodyPr wrap="square">
              <a:spAutoFit/>
            </a:bodyPr>
            <a:lstStyle/>
            <a:p>
              <a:pPr marL="0" marR="0" lvl="0" indent="0" defTabSz="914400" eaLnBrk="1" fontAlgn="auto" latinLnBrk="0" hangingPunct="1">
                <a:lnSpc>
                  <a:spcPct val="100000"/>
                </a:lnSpc>
                <a:spcBef>
                  <a:spcPts val="0"/>
                </a:spcBef>
                <a:spcAft>
                  <a:spcPts val="0"/>
                </a:spcAft>
                <a:buClr>
                  <a:srgbClr val="4F81BD"/>
                </a:buClr>
                <a:buSzTx/>
                <a:buFontTx/>
                <a:buNone/>
                <a:tabLst/>
                <a:defRPr/>
              </a:pPr>
              <a:r>
                <a:rPr lang="en-US" sz="1600" b="1" i="1" kern="0" dirty="0">
                  <a:solidFill>
                    <a:prstClr val="black"/>
                  </a:solidFill>
                  <a:latin typeface="Arial" panose="020B0604020202020204" pitchFamily="34" charset="0"/>
                  <a:cs typeface="Arial" panose="020B0604020202020204" pitchFamily="34" charset="0"/>
                </a:rPr>
                <a:t>Focusing magnets</a:t>
              </a:r>
              <a:r>
                <a:rPr kumimoji="0" lang="en-US" sz="1600" b="1" i="1"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p:txBody>
        </p:sp>
        <p:sp>
          <p:nvSpPr>
            <p:cNvPr id="154" name="Trapezio 153">
              <a:extLst>
                <a:ext uri="{FF2B5EF4-FFF2-40B4-BE49-F238E27FC236}">
                  <a16:creationId xmlns:a16="http://schemas.microsoft.com/office/drawing/2014/main" id="{97CDCE5D-584B-8275-7DC4-516FDB89305D}"/>
                </a:ext>
              </a:extLst>
            </p:cNvPr>
            <p:cNvSpPr/>
            <p:nvPr/>
          </p:nvSpPr>
          <p:spPr>
            <a:xfrm rot="10800000">
              <a:off x="7846428" y="894553"/>
              <a:ext cx="1050000" cy="611220"/>
            </a:xfrm>
            <a:prstGeom prst="trapezoid">
              <a:avLst>
                <a:gd name="adj" fmla="val 53526"/>
              </a:avLst>
            </a:prstGeom>
            <a:solidFill>
              <a:schemeClr val="accent1">
                <a:lumMod val="60000"/>
                <a:lumOff val="40000"/>
                <a:alpha val="3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5" name="CasellaDiTesto 154">
              <a:extLst>
                <a:ext uri="{FF2B5EF4-FFF2-40B4-BE49-F238E27FC236}">
                  <a16:creationId xmlns:a16="http://schemas.microsoft.com/office/drawing/2014/main" id="{3DD2092E-1A23-6191-78EA-745675AFB901}"/>
                </a:ext>
              </a:extLst>
            </p:cNvPr>
            <p:cNvSpPr txBox="1"/>
            <p:nvPr/>
          </p:nvSpPr>
          <p:spPr>
            <a:xfrm>
              <a:off x="7869584" y="840121"/>
              <a:ext cx="1113593" cy="646331"/>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
                  <a:srgbClr val="4F81BD"/>
                </a:buClr>
                <a:buSzTx/>
                <a:buFontTx/>
                <a:buNone/>
                <a:tabLst/>
                <a:defRPr/>
              </a:pPr>
              <a:r>
                <a:rPr lang="en-US" b="1" i="1" kern="0" dirty="0">
                  <a:solidFill>
                    <a:prstClr val="black"/>
                  </a:solidFill>
                  <a:latin typeface="Arial" panose="020B0604020202020204" pitchFamily="34" charset="0"/>
                  <a:cs typeface="Arial" panose="020B0604020202020204" pitchFamily="34" charset="0"/>
                </a:rPr>
                <a:t>Bending Magnets</a:t>
              </a:r>
              <a:endParaRPr kumimoji="0" lang="en-US" sz="1800" b="1" i="1"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cxnSp>
          <p:nvCxnSpPr>
            <p:cNvPr id="156" name="Straight Arrow Connector 15">
              <a:extLst>
                <a:ext uri="{FF2B5EF4-FFF2-40B4-BE49-F238E27FC236}">
                  <a16:creationId xmlns:a16="http://schemas.microsoft.com/office/drawing/2014/main" id="{3019587A-F569-370F-DD6E-CF2B27ABAC47}"/>
                </a:ext>
              </a:extLst>
            </p:cNvPr>
            <p:cNvCxnSpPr>
              <a:cxnSpLocks/>
            </p:cNvCxnSpPr>
            <p:nvPr/>
          </p:nvCxnSpPr>
          <p:spPr>
            <a:xfrm>
              <a:off x="8775950" y="1377831"/>
              <a:ext cx="524008" cy="407426"/>
            </a:xfrm>
            <a:prstGeom prst="straightConnector1">
              <a:avLst/>
            </a:prstGeom>
            <a:noFill/>
            <a:ln w="31750" cap="flat" cmpd="sng" algn="ctr">
              <a:solidFill>
                <a:srgbClr val="4472C4"/>
              </a:solidFill>
              <a:prstDash val="solid"/>
              <a:miter lim="800000"/>
              <a:tailEnd type="triangle" w="lg" len="lg"/>
            </a:ln>
            <a:effectLst/>
          </p:spPr>
        </p:cxnSp>
        <p:sp>
          <p:nvSpPr>
            <p:cNvPr id="157" name="Rectangle 13">
              <a:extLst>
                <a:ext uri="{FF2B5EF4-FFF2-40B4-BE49-F238E27FC236}">
                  <a16:creationId xmlns:a16="http://schemas.microsoft.com/office/drawing/2014/main" id="{3970DA55-FEB4-5125-76AE-F885E4F072ED}"/>
                </a:ext>
              </a:extLst>
            </p:cNvPr>
            <p:cNvSpPr/>
            <p:nvPr/>
          </p:nvSpPr>
          <p:spPr>
            <a:xfrm>
              <a:off x="9368304" y="1592396"/>
              <a:ext cx="1129908" cy="369332"/>
            </a:xfrm>
            <a:prstGeom prst="rect">
              <a:avLst/>
            </a:prstGeom>
            <a:solidFill>
              <a:srgbClr val="4472C4">
                <a:lumMod val="20000"/>
                <a:lumOff val="80000"/>
              </a:srgbClr>
            </a:solidFill>
            <a:ln>
              <a:solidFill>
                <a:srgbClr val="4472C4">
                  <a:shade val="50000"/>
                </a:srgbClr>
              </a:solidFill>
            </a:ln>
          </p:spPr>
          <p:txBody>
            <a:bodyPr wrap="square">
              <a:spAutoFit/>
            </a:bodyPr>
            <a:lstStyle/>
            <a:p>
              <a:pPr marL="0" marR="0" lvl="0" indent="0" defTabSz="914400" eaLnBrk="1" fontAlgn="auto" latinLnBrk="0" hangingPunct="1">
                <a:lnSpc>
                  <a:spcPct val="100000"/>
                </a:lnSpc>
                <a:spcBef>
                  <a:spcPts val="0"/>
                </a:spcBef>
                <a:spcAft>
                  <a:spcPts val="0"/>
                </a:spcAft>
                <a:buClr>
                  <a:srgbClr val="4F81BD"/>
                </a:buClr>
                <a:buSzTx/>
                <a:buFontTx/>
                <a:buNone/>
                <a:tabLst/>
                <a:defRPr/>
              </a:pPr>
              <a:r>
                <a:rPr kumimoji="0" lang="en-US" sz="1800" b="1" i="1"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FEL 2 </a:t>
              </a:r>
            </a:p>
          </p:txBody>
        </p:sp>
        <p:cxnSp>
          <p:nvCxnSpPr>
            <p:cNvPr id="158" name="Straight Arrow Connector 11">
              <a:extLst>
                <a:ext uri="{FF2B5EF4-FFF2-40B4-BE49-F238E27FC236}">
                  <a16:creationId xmlns:a16="http://schemas.microsoft.com/office/drawing/2014/main" id="{8C0A8E5E-9039-FA4F-8758-BFA6BB5C094B}"/>
                </a:ext>
              </a:extLst>
            </p:cNvPr>
            <p:cNvCxnSpPr/>
            <p:nvPr/>
          </p:nvCxnSpPr>
          <p:spPr>
            <a:xfrm>
              <a:off x="10498212" y="1233508"/>
              <a:ext cx="416373" cy="0"/>
            </a:xfrm>
            <a:prstGeom prst="straightConnector1">
              <a:avLst/>
            </a:prstGeom>
            <a:noFill/>
            <a:ln w="31750" cap="flat" cmpd="sng" algn="ctr">
              <a:solidFill>
                <a:srgbClr val="4472C4"/>
              </a:solidFill>
              <a:prstDash val="solid"/>
              <a:miter lim="800000"/>
              <a:tailEnd type="triangle" w="lg" len="lg"/>
            </a:ln>
            <a:effectLst/>
          </p:spPr>
        </p:cxnSp>
        <p:sp>
          <p:nvSpPr>
            <p:cNvPr id="159" name="Rectangle 12">
              <a:extLst>
                <a:ext uri="{FF2B5EF4-FFF2-40B4-BE49-F238E27FC236}">
                  <a16:creationId xmlns:a16="http://schemas.microsoft.com/office/drawing/2014/main" id="{B8DDEB92-F79C-929F-87A9-95B3879079CE}"/>
                </a:ext>
              </a:extLst>
            </p:cNvPr>
            <p:cNvSpPr/>
            <p:nvPr/>
          </p:nvSpPr>
          <p:spPr>
            <a:xfrm>
              <a:off x="4475586" y="790844"/>
              <a:ext cx="1517754" cy="830997"/>
            </a:xfrm>
            <a:prstGeom prst="rect">
              <a:avLst/>
            </a:prstGeom>
            <a:solidFill>
              <a:srgbClr val="FF0000">
                <a:alpha val="35000"/>
              </a:srgbClr>
            </a:solidFill>
            <a:ln>
              <a:solidFill>
                <a:srgbClr val="4472C4">
                  <a:shade val="50000"/>
                </a:srgbClr>
              </a:solidFill>
            </a:ln>
          </p:spPr>
          <p:txBody>
            <a:bodyPr wrap="square">
              <a:spAutoFit/>
            </a:bodyPr>
            <a:lstStyle/>
            <a:p>
              <a:pPr marL="0" marR="0" lvl="0" indent="0" defTabSz="914400" eaLnBrk="1" fontAlgn="auto" latinLnBrk="0" hangingPunct="1">
                <a:lnSpc>
                  <a:spcPct val="100000"/>
                </a:lnSpc>
                <a:spcBef>
                  <a:spcPts val="0"/>
                </a:spcBef>
                <a:spcAft>
                  <a:spcPts val="0"/>
                </a:spcAft>
                <a:buClr>
                  <a:srgbClr val="4F81BD"/>
                </a:buClr>
                <a:buSzTx/>
                <a:buFontTx/>
                <a:buNone/>
                <a:tabLst/>
                <a:defRPr/>
              </a:pPr>
              <a:r>
                <a:rPr kumimoji="0" lang="en-US" sz="1600" b="1" i="1"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Plasma accelerating  module </a:t>
              </a:r>
            </a:p>
          </p:txBody>
        </p:sp>
        <p:sp>
          <p:nvSpPr>
            <p:cNvPr id="160" name="Rectangle 9">
              <a:extLst>
                <a:ext uri="{FF2B5EF4-FFF2-40B4-BE49-F238E27FC236}">
                  <a16:creationId xmlns:a16="http://schemas.microsoft.com/office/drawing/2014/main" id="{6796FE41-5023-CB9E-0A14-316C5E29D394}"/>
                </a:ext>
              </a:extLst>
            </p:cNvPr>
            <p:cNvSpPr/>
            <p:nvPr/>
          </p:nvSpPr>
          <p:spPr>
            <a:xfrm>
              <a:off x="2951564" y="928713"/>
              <a:ext cx="1156975" cy="584775"/>
            </a:xfrm>
            <a:prstGeom prst="rect">
              <a:avLst/>
            </a:prstGeom>
            <a:solidFill>
              <a:schemeClr val="accent1">
                <a:lumMod val="60000"/>
                <a:lumOff val="40000"/>
                <a:alpha val="35000"/>
              </a:schemeClr>
            </a:solidFill>
            <a:ln>
              <a:solidFill>
                <a:srgbClr val="4472C4">
                  <a:shade val="50000"/>
                </a:srgbClr>
              </a:solidFill>
            </a:ln>
          </p:spPr>
          <p:txBody>
            <a:bodyPr wrap="square">
              <a:spAutoFit/>
            </a:bodyPr>
            <a:lstStyle/>
            <a:p>
              <a:pPr marL="0" marR="0" lvl="0" indent="0" defTabSz="914400" eaLnBrk="1" fontAlgn="auto" latinLnBrk="0" hangingPunct="1">
                <a:lnSpc>
                  <a:spcPct val="100000"/>
                </a:lnSpc>
                <a:spcBef>
                  <a:spcPts val="0"/>
                </a:spcBef>
                <a:spcAft>
                  <a:spcPts val="0"/>
                </a:spcAft>
                <a:buClr>
                  <a:srgbClr val="4F81BD"/>
                </a:buClr>
                <a:buSzTx/>
                <a:buFontTx/>
                <a:buNone/>
                <a:tabLst/>
                <a:defRPr/>
              </a:pPr>
              <a:r>
                <a:rPr lang="en-US" sz="1600" b="1" i="1" kern="0" dirty="0">
                  <a:solidFill>
                    <a:prstClr val="black"/>
                  </a:solidFill>
                  <a:latin typeface="Arial" panose="020B0604020202020204" pitchFamily="34" charset="0"/>
                  <a:cs typeface="Arial" panose="020B0604020202020204" pitchFamily="34" charset="0"/>
                </a:rPr>
                <a:t>Focusing magnets</a:t>
              </a:r>
              <a:endParaRPr kumimoji="0" lang="en-US" sz="1600" b="1" i="1"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cxnSp>
          <p:nvCxnSpPr>
            <p:cNvPr id="161" name="Straight Arrow Connector 11">
              <a:extLst>
                <a:ext uri="{FF2B5EF4-FFF2-40B4-BE49-F238E27FC236}">
                  <a16:creationId xmlns:a16="http://schemas.microsoft.com/office/drawing/2014/main" id="{F2EFCE41-E6CB-BE16-41D1-0E44D33D5773}"/>
                </a:ext>
              </a:extLst>
            </p:cNvPr>
            <p:cNvCxnSpPr>
              <a:cxnSpLocks/>
            </p:cNvCxnSpPr>
            <p:nvPr/>
          </p:nvCxnSpPr>
          <p:spPr>
            <a:xfrm>
              <a:off x="2643665" y="1233508"/>
              <a:ext cx="307899" cy="0"/>
            </a:xfrm>
            <a:prstGeom prst="straightConnector1">
              <a:avLst/>
            </a:prstGeom>
            <a:noFill/>
            <a:ln w="31750" cap="flat" cmpd="sng" algn="ctr">
              <a:solidFill>
                <a:srgbClr val="4472C4"/>
              </a:solidFill>
              <a:prstDash val="solid"/>
              <a:miter lim="800000"/>
              <a:tailEnd type="triangle" w="lg" len="lg"/>
            </a:ln>
            <a:effectLst/>
          </p:spPr>
        </p:cxnSp>
        <p:cxnSp>
          <p:nvCxnSpPr>
            <p:cNvPr id="162" name="Straight Arrow Connector 11">
              <a:extLst>
                <a:ext uri="{FF2B5EF4-FFF2-40B4-BE49-F238E27FC236}">
                  <a16:creationId xmlns:a16="http://schemas.microsoft.com/office/drawing/2014/main" id="{002A7A5F-DE57-9BFC-360F-CD2F4BCC4C50}"/>
                </a:ext>
              </a:extLst>
            </p:cNvPr>
            <p:cNvCxnSpPr>
              <a:cxnSpLocks/>
            </p:cNvCxnSpPr>
            <p:nvPr/>
          </p:nvCxnSpPr>
          <p:spPr>
            <a:xfrm>
              <a:off x="1288385" y="1233508"/>
              <a:ext cx="307899" cy="0"/>
            </a:xfrm>
            <a:prstGeom prst="straightConnector1">
              <a:avLst/>
            </a:prstGeom>
            <a:noFill/>
            <a:ln w="31750" cap="flat" cmpd="sng" algn="ctr">
              <a:solidFill>
                <a:srgbClr val="4472C4"/>
              </a:solidFill>
              <a:prstDash val="solid"/>
              <a:miter lim="800000"/>
              <a:tailEnd type="triangle" w="lg" len="lg"/>
            </a:ln>
            <a:effectLst/>
          </p:spPr>
        </p:cxnSp>
      </p:grpSp>
      <p:sp>
        <p:nvSpPr>
          <p:cNvPr id="13" name="Rectangle 6">
            <a:extLst>
              <a:ext uri="{FF2B5EF4-FFF2-40B4-BE49-F238E27FC236}">
                <a16:creationId xmlns:a16="http://schemas.microsoft.com/office/drawing/2014/main" id="{B0887A5C-03CC-2435-1FDF-2A9E9F4CE32F}"/>
              </a:ext>
            </a:extLst>
          </p:cNvPr>
          <p:cNvSpPr/>
          <p:nvPr/>
        </p:nvSpPr>
        <p:spPr>
          <a:xfrm>
            <a:off x="9403483" y="2587155"/>
            <a:ext cx="2531717" cy="646331"/>
          </a:xfrm>
          <a:prstGeom prst="rect">
            <a:avLst/>
          </a:prstGeom>
          <a:solidFill>
            <a:sysClr val="window" lastClr="FFFFFF"/>
          </a:solidFill>
          <a:ln>
            <a:solidFill>
              <a:sysClr val="windowText" lastClr="000000"/>
            </a:solidFill>
          </a:ln>
        </p:spPr>
        <p:txBody>
          <a:bodyPr wrap="square">
            <a:spAutoFit/>
          </a:bodyPr>
          <a:lstStyle/>
          <a:p>
            <a:pPr lvl="0">
              <a:defRPr/>
            </a:pPr>
            <a:r>
              <a:rPr lang="en-US" i="1" kern="0" dirty="0" err="1">
                <a:solidFill>
                  <a:prstClr val="black"/>
                </a:solidFill>
                <a:latin typeface="Calibri Light" panose="020F0302020204030204"/>
                <a:cs typeface="Arial" panose="020B0604020202020204" pitchFamily="34" charset="0"/>
              </a:rPr>
              <a:t>EuPRAXIA@SPARC_LAB</a:t>
            </a:r>
            <a:r>
              <a:rPr lang="en-US" i="1" kern="0" dirty="0">
                <a:solidFill>
                  <a:prstClr val="black"/>
                </a:solidFill>
                <a:latin typeface="Calibri Light" panose="020F0302020204030204"/>
                <a:cs typeface="Arial" panose="020B0604020202020204" pitchFamily="34" charset="0"/>
              </a:rPr>
              <a:t> user facility</a:t>
            </a:r>
          </a:p>
        </p:txBody>
      </p:sp>
      <p:grpSp>
        <p:nvGrpSpPr>
          <p:cNvPr id="41" name="Gruppo 40">
            <a:extLst>
              <a:ext uri="{FF2B5EF4-FFF2-40B4-BE49-F238E27FC236}">
                <a16:creationId xmlns:a16="http://schemas.microsoft.com/office/drawing/2014/main" id="{39D9C48D-4A64-EFED-F520-581085F9C0D6}"/>
              </a:ext>
            </a:extLst>
          </p:cNvPr>
          <p:cNvGrpSpPr/>
          <p:nvPr/>
        </p:nvGrpSpPr>
        <p:grpSpPr>
          <a:xfrm>
            <a:off x="3463329" y="450008"/>
            <a:ext cx="8717140" cy="6267291"/>
            <a:chOff x="3463329" y="450008"/>
            <a:chExt cx="8717140" cy="6267291"/>
          </a:xfrm>
        </p:grpSpPr>
        <p:grpSp>
          <p:nvGrpSpPr>
            <p:cNvPr id="12" name="Gruppo 11">
              <a:extLst>
                <a:ext uri="{FF2B5EF4-FFF2-40B4-BE49-F238E27FC236}">
                  <a16:creationId xmlns:a16="http://schemas.microsoft.com/office/drawing/2014/main" id="{6988F3D4-828D-A26C-FE46-55664ED76B0F}"/>
                </a:ext>
              </a:extLst>
            </p:cNvPr>
            <p:cNvGrpSpPr/>
            <p:nvPr/>
          </p:nvGrpSpPr>
          <p:grpSpPr>
            <a:xfrm>
              <a:off x="3463329" y="450008"/>
              <a:ext cx="8717140" cy="6267291"/>
              <a:chOff x="3238529" y="430488"/>
              <a:chExt cx="8717140" cy="6267291"/>
            </a:xfrm>
          </p:grpSpPr>
          <p:sp>
            <p:nvSpPr>
              <p:cNvPr id="11" name="Rectangle 6">
                <a:extLst>
                  <a:ext uri="{FF2B5EF4-FFF2-40B4-BE49-F238E27FC236}">
                    <a16:creationId xmlns:a16="http://schemas.microsoft.com/office/drawing/2014/main" id="{3568E5C4-47BE-0C3B-6A62-6044C32F950C}"/>
                  </a:ext>
                </a:extLst>
              </p:cNvPr>
              <p:cNvSpPr/>
              <p:nvPr/>
            </p:nvSpPr>
            <p:spPr>
              <a:xfrm>
                <a:off x="6746695" y="4705407"/>
                <a:ext cx="5208974" cy="1477328"/>
              </a:xfrm>
              <a:prstGeom prst="rect">
                <a:avLst/>
              </a:prstGeom>
              <a:noFill/>
              <a:ln>
                <a:solidFill>
                  <a:schemeClr val="bg1"/>
                </a:solidFill>
              </a:ln>
            </p:spPr>
            <p:txBody>
              <a:bodyPr wrap="square">
                <a:spAutoFit/>
              </a:bodyPr>
              <a:lstStyle/>
              <a:p>
                <a:pPr marL="285750" lvl="0" indent="-285750">
                  <a:buClr>
                    <a:srgbClr val="4F81BD"/>
                  </a:buClr>
                  <a:buFont typeface="Arial" panose="020B0604020202020204" pitchFamily="34" charset="0"/>
                  <a:buChar char="•"/>
                  <a:defRPr/>
                </a:pPr>
                <a:r>
                  <a:rPr lang="en-US" i="1" kern="0" dirty="0">
                    <a:solidFill>
                      <a:prstClr val="black"/>
                    </a:solidFill>
                    <a:latin typeface="Calibri Light" panose="020F0302020204030204"/>
                    <a:cs typeface="Arial" panose="020B0604020202020204" pitchFamily="34" charset="0"/>
                  </a:rPr>
                  <a:t>Valid for plasma-based accelerators, maximum compactness as several components can be driven by the same HV-sources (</a:t>
                </a:r>
                <a:r>
                  <a:rPr lang="en-US" i="1" kern="0" dirty="0" err="1">
                    <a:solidFill>
                      <a:prstClr val="black"/>
                    </a:solidFill>
                    <a:latin typeface="Calibri Light" panose="020F0302020204030204"/>
                    <a:cs typeface="Arial" panose="020B0604020202020204" pitchFamily="34" charset="0"/>
                  </a:rPr>
                  <a:t>EuPRAXIA@SPARC_LAB</a:t>
                </a:r>
                <a:r>
                  <a:rPr lang="en-US" i="1" kern="0" dirty="0">
                    <a:solidFill>
                      <a:prstClr val="black"/>
                    </a:solidFill>
                    <a:latin typeface="Calibri Light" panose="020F0302020204030204"/>
                    <a:cs typeface="Arial" panose="020B0604020202020204" pitchFamily="34" charset="0"/>
                  </a:rPr>
                  <a:t>)</a:t>
                </a:r>
              </a:p>
              <a:p>
                <a:pPr marL="285750" lvl="0" indent="-285750">
                  <a:buClr>
                    <a:srgbClr val="4F81BD"/>
                  </a:buClr>
                  <a:buFont typeface="Arial" panose="020B0604020202020204" pitchFamily="34" charset="0"/>
                  <a:buChar char="•"/>
                  <a:defRPr/>
                </a:pPr>
                <a:endParaRPr lang="en-US" i="1" kern="0" dirty="0">
                  <a:solidFill>
                    <a:prstClr val="black"/>
                  </a:solidFill>
                  <a:latin typeface="Calibri Light" panose="020F0302020204030204"/>
                  <a:cs typeface="Arial" panose="020B0604020202020204" pitchFamily="34" charset="0"/>
                </a:endParaRPr>
              </a:p>
              <a:p>
                <a:pPr marL="285750" lvl="0" indent="-285750">
                  <a:buClr>
                    <a:srgbClr val="4F81BD"/>
                  </a:buClr>
                  <a:buFont typeface="Arial" panose="020B0604020202020204" pitchFamily="34" charset="0"/>
                  <a:buChar char="•"/>
                  <a:defRPr/>
                </a:pPr>
                <a:r>
                  <a:rPr lang="en-US" i="1" kern="0" dirty="0">
                    <a:solidFill>
                      <a:prstClr val="black"/>
                    </a:solidFill>
                    <a:latin typeface="Calibri Light" panose="020F0302020204030204"/>
                    <a:cs typeface="Arial" panose="020B0604020202020204" pitchFamily="34" charset="0"/>
                  </a:rPr>
                  <a:t>Can also be applied to conventional accelerators</a:t>
                </a:r>
              </a:p>
            </p:txBody>
          </p:sp>
          <p:grpSp>
            <p:nvGrpSpPr>
              <p:cNvPr id="8" name="Gruppo 7">
                <a:extLst>
                  <a:ext uri="{FF2B5EF4-FFF2-40B4-BE49-F238E27FC236}">
                    <a16:creationId xmlns:a16="http://schemas.microsoft.com/office/drawing/2014/main" id="{C55676C6-2AF5-4CC3-759B-7BEAC5ED5FF8}"/>
                  </a:ext>
                </a:extLst>
              </p:cNvPr>
              <p:cNvGrpSpPr/>
              <p:nvPr/>
            </p:nvGrpSpPr>
            <p:grpSpPr>
              <a:xfrm>
                <a:off x="3238529" y="430488"/>
                <a:ext cx="5224951" cy="2911318"/>
                <a:chOff x="3238529" y="430488"/>
                <a:chExt cx="5224951" cy="2911318"/>
              </a:xfrm>
            </p:grpSpPr>
            <p:grpSp>
              <p:nvGrpSpPr>
                <p:cNvPr id="51" name="Gruppo 50">
                  <a:extLst>
                    <a:ext uri="{FF2B5EF4-FFF2-40B4-BE49-F238E27FC236}">
                      <a16:creationId xmlns:a16="http://schemas.microsoft.com/office/drawing/2014/main" id="{DC79B560-657B-BD5B-AD7A-C5C202B2565E}"/>
                    </a:ext>
                  </a:extLst>
                </p:cNvPr>
                <p:cNvGrpSpPr/>
                <p:nvPr/>
              </p:nvGrpSpPr>
              <p:grpSpPr>
                <a:xfrm>
                  <a:off x="3599853" y="430488"/>
                  <a:ext cx="3645761" cy="2438253"/>
                  <a:chOff x="157658" y="3882194"/>
                  <a:chExt cx="4060335" cy="2656194"/>
                </a:xfrm>
              </p:grpSpPr>
              <p:pic>
                <p:nvPicPr>
                  <p:cNvPr id="52" name="Picture 5">
                    <a:extLst>
                      <a:ext uri="{FF2B5EF4-FFF2-40B4-BE49-F238E27FC236}">
                        <a16:creationId xmlns:a16="http://schemas.microsoft.com/office/drawing/2014/main" id="{099EA157-6BD7-BBD2-2991-ABC5B4E1214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116" t="4529" r="2417" b="2893"/>
                  <a:stretch/>
                </p:blipFill>
                <p:spPr>
                  <a:xfrm>
                    <a:off x="169796" y="4094545"/>
                    <a:ext cx="3677132" cy="2443843"/>
                  </a:xfrm>
                  <a:prstGeom prst="rect">
                    <a:avLst/>
                  </a:prstGeom>
                </p:spPr>
              </p:pic>
              <p:grpSp>
                <p:nvGrpSpPr>
                  <p:cNvPr id="53" name="Gruppo 52">
                    <a:extLst>
                      <a:ext uri="{FF2B5EF4-FFF2-40B4-BE49-F238E27FC236}">
                        <a16:creationId xmlns:a16="http://schemas.microsoft.com/office/drawing/2014/main" id="{844D8545-E2ED-4470-921D-6373019D6668}"/>
                      </a:ext>
                    </a:extLst>
                  </p:cNvPr>
                  <p:cNvGrpSpPr/>
                  <p:nvPr/>
                </p:nvGrpSpPr>
                <p:grpSpPr>
                  <a:xfrm>
                    <a:off x="838108" y="4582871"/>
                    <a:ext cx="1594856" cy="800289"/>
                    <a:chOff x="5876184" y="4559562"/>
                    <a:chExt cx="1594856" cy="800289"/>
                  </a:xfrm>
                </p:grpSpPr>
                <p:sp>
                  <p:nvSpPr>
                    <p:cNvPr id="72" name="Ovale 71">
                      <a:extLst>
                        <a:ext uri="{FF2B5EF4-FFF2-40B4-BE49-F238E27FC236}">
                          <a16:creationId xmlns:a16="http://schemas.microsoft.com/office/drawing/2014/main" id="{52F171E9-D1AD-8B4A-EB98-1DEF90AA5860}"/>
                        </a:ext>
                      </a:extLst>
                    </p:cNvPr>
                    <p:cNvSpPr/>
                    <p:nvPr/>
                  </p:nvSpPr>
                  <p:spPr>
                    <a:xfrm>
                      <a:off x="5876185" y="5231525"/>
                      <a:ext cx="127000" cy="128326"/>
                    </a:xfrm>
                    <a:prstGeom prst="ellipse">
                      <a:avLst/>
                    </a:prstGeom>
                    <a:solidFill>
                      <a:srgbClr val="FF0000">
                        <a:alpha val="6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3" name="Ovale 72">
                      <a:extLst>
                        <a:ext uri="{FF2B5EF4-FFF2-40B4-BE49-F238E27FC236}">
                          <a16:creationId xmlns:a16="http://schemas.microsoft.com/office/drawing/2014/main" id="{5A8D409F-8230-B060-BC96-51664FE6515F}"/>
                        </a:ext>
                      </a:extLst>
                    </p:cNvPr>
                    <p:cNvSpPr/>
                    <p:nvPr/>
                  </p:nvSpPr>
                  <p:spPr>
                    <a:xfrm>
                      <a:off x="6102443" y="5227265"/>
                      <a:ext cx="134182" cy="130058"/>
                    </a:xfrm>
                    <a:prstGeom prst="ellipse">
                      <a:avLst/>
                    </a:prstGeom>
                    <a:solidFill>
                      <a:srgbClr val="FF0000">
                        <a:alpha val="6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4" name="Connettore 2 73">
                      <a:extLst>
                        <a:ext uri="{FF2B5EF4-FFF2-40B4-BE49-F238E27FC236}">
                          <a16:creationId xmlns:a16="http://schemas.microsoft.com/office/drawing/2014/main" id="{9CFAA6F9-2227-1ACE-19EB-5C54320FD4AE}"/>
                        </a:ext>
                      </a:extLst>
                    </p:cNvPr>
                    <p:cNvCxnSpPr>
                      <a:cxnSpLocks/>
                    </p:cNvCxnSpPr>
                    <p:nvPr/>
                  </p:nvCxnSpPr>
                  <p:spPr>
                    <a:xfrm flipH="1">
                      <a:off x="5938245" y="4688417"/>
                      <a:ext cx="1440" cy="546657"/>
                    </a:xfrm>
                    <a:prstGeom prst="straightConnector1">
                      <a:avLst/>
                    </a:prstGeom>
                    <a:ln w="127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5" name="Connettore 2 74">
                      <a:extLst>
                        <a:ext uri="{FF2B5EF4-FFF2-40B4-BE49-F238E27FC236}">
                          <a16:creationId xmlns:a16="http://schemas.microsoft.com/office/drawing/2014/main" id="{5DFF3CC1-0499-B61B-F867-E3CCAB3E6FB9}"/>
                        </a:ext>
                      </a:extLst>
                    </p:cNvPr>
                    <p:cNvCxnSpPr>
                      <a:cxnSpLocks/>
                    </p:cNvCxnSpPr>
                    <p:nvPr/>
                  </p:nvCxnSpPr>
                  <p:spPr>
                    <a:xfrm>
                      <a:off x="6161918" y="4852710"/>
                      <a:ext cx="0" cy="391168"/>
                    </a:xfrm>
                    <a:prstGeom prst="straightConnector1">
                      <a:avLst/>
                    </a:prstGeom>
                    <a:ln w="12700">
                      <a:prstDash val="dash"/>
                      <a:tailEnd type="triangle"/>
                    </a:ln>
                  </p:spPr>
                  <p:style>
                    <a:lnRef idx="1">
                      <a:schemeClr val="accent1"/>
                    </a:lnRef>
                    <a:fillRef idx="0">
                      <a:schemeClr val="accent1"/>
                    </a:fillRef>
                    <a:effectRef idx="0">
                      <a:schemeClr val="accent1"/>
                    </a:effectRef>
                    <a:fontRef idx="minor">
                      <a:schemeClr val="tx1"/>
                    </a:fontRef>
                  </p:style>
                </p:cxnSp>
                <p:sp>
                  <p:nvSpPr>
                    <p:cNvPr id="76" name="CasellaDiTesto 75">
                      <a:extLst>
                        <a:ext uri="{FF2B5EF4-FFF2-40B4-BE49-F238E27FC236}">
                          <a16:creationId xmlns:a16="http://schemas.microsoft.com/office/drawing/2014/main" id="{203E3176-1EC5-8241-235C-715C50B91403}"/>
                        </a:ext>
                      </a:extLst>
                    </p:cNvPr>
                    <p:cNvSpPr txBox="1"/>
                    <p:nvPr/>
                  </p:nvSpPr>
                  <p:spPr>
                    <a:xfrm>
                      <a:off x="5876184" y="4559562"/>
                      <a:ext cx="1594856" cy="301758"/>
                    </a:xfrm>
                    <a:prstGeom prst="rect">
                      <a:avLst/>
                    </a:prstGeom>
                    <a:noFill/>
                  </p:spPr>
                  <p:txBody>
                    <a:bodyPr wrap="square">
                      <a:spAutoFit/>
                    </a:bodyPr>
                    <a:lstStyle/>
                    <a:p>
                      <a:r>
                        <a:rPr lang="it-IT" sz="1200" b="1" dirty="0" err="1">
                          <a:solidFill>
                            <a:schemeClr val="bg1"/>
                          </a:solidFill>
                        </a:rPr>
                        <a:t>Focusing</a:t>
                      </a:r>
                      <a:r>
                        <a:rPr lang="it-IT" sz="1200" b="1" dirty="0">
                          <a:solidFill>
                            <a:schemeClr val="bg1"/>
                          </a:solidFill>
                        </a:rPr>
                        <a:t>/Bending</a:t>
                      </a:r>
                      <a:endParaRPr lang="it-IT" sz="1200" dirty="0"/>
                    </a:p>
                  </p:txBody>
                </p:sp>
              </p:grpSp>
              <p:sp>
                <p:nvSpPr>
                  <p:cNvPr id="54" name="CasellaDiTesto 53">
                    <a:extLst>
                      <a:ext uri="{FF2B5EF4-FFF2-40B4-BE49-F238E27FC236}">
                        <a16:creationId xmlns:a16="http://schemas.microsoft.com/office/drawing/2014/main" id="{9A991AEE-CEF1-21D8-249F-78E549818A75}"/>
                      </a:ext>
                    </a:extLst>
                  </p:cNvPr>
                  <p:cNvSpPr txBox="1"/>
                  <p:nvPr/>
                </p:nvSpPr>
                <p:spPr>
                  <a:xfrm>
                    <a:off x="2538971" y="3882194"/>
                    <a:ext cx="1679022" cy="368815"/>
                  </a:xfrm>
                  <a:prstGeom prst="rect">
                    <a:avLst/>
                  </a:prstGeom>
                  <a:noFill/>
                </p:spPr>
                <p:txBody>
                  <a:bodyPr wrap="square">
                    <a:spAutoFit/>
                  </a:bodyPr>
                  <a:lstStyle/>
                  <a:p>
                    <a:r>
                      <a:rPr lang="it-IT" sz="1600" b="1" i="1" dirty="0">
                        <a:solidFill>
                          <a:schemeClr val="bg1"/>
                        </a:solidFill>
                      </a:rPr>
                      <a:t>Time </a:t>
                    </a:r>
                    <a:r>
                      <a:rPr lang="it-IT" sz="1600" b="1" i="1" dirty="0" err="1">
                        <a:solidFill>
                          <a:schemeClr val="bg1"/>
                        </a:solidFill>
                      </a:rPr>
                      <a:t>profile</a:t>
                    </a:r>
                    <a:endParaRPr lang="it-IT" sz="1600" b="1" i="1" dirty="0">
                      <a:solidFill>
                        <a:schemeClr val="bg1"/>
                      </a:solidFill>
                    </a:endParaRPr>
                  </a:p>
                </p:txBody>
              </p:sp>
              <p:grpSp>
                <p:nvGrpSpPr>
                  <p:cNvPr id="55" name="Gruppo 54">
                    <a:extLst>
                      <a:ext uri="{FF2B5EF4-FFF2-40B4-BE49-F238E27FC236}">
                        <a16:creationId xmlns:a16="http://schemas.microsoft.com/office/drawing/2014/main" id="{7544E7B8-C0B7-6235-5652-400AE5F631C8}"/>
                      </a:ext>
                    </a:extLst>
                  </p:cNvPr>
                  <p:cNvGrpSpPr/>
                  <p:nvPr/>
                </p:nvGrpSpPr>
                <p:grpSpPr>
                  <a:xfrm>
                    <a:off x="157658" y="5240824"/>
                    <a:ext cx="3017636" cy="182630"/>
                    <a:chOff x="4551868" y="5205465"/>
                    <a:chExt cx="3017636" cy="182630"/>
                  </a:xfrm>
                </p:grpSpPr>
                <p:cxnSp>
                  <p:nvCxnSpPr>
                    <p:cNvPr id="56" name="Connettore 2 55">
                      <a:extLst>
                        <a:ext uri="{FF2B5EF4-FFF2-40B4-BE49-F238E27FC236}">
                          <a16:creationId xmlns:a16="http://schemas.microsoft.com/office/drawing/2014/main" id="{51573B80-C6B3-F9DA-A59B-BE07A3D65AF2}"/>
                        </a:ext>
                      </a:extLst>
                    </p:cNvPr>
                    <p:cNvCxnSpPr/>
                    <p:nvPr/>
                  </p:nvCxnSpPr>
                  <p:spPr>
                    <a:xfrm>
                      <a:off x="4551868" y="5281707"/>
                      <a:ext cx="2881745" cy="0"/>
                    </a:xfrm>
                    <a:prstGeom prst="straightConnector1">
                      <a:avLst/>
                    </a:prstGeom>
                    <a:ln w="12700">
                      <a:tailEnd type="none"/>
                    </a:ln>
                  </p:spPr>
                  <p:style>
                    <a:lnRef idx="1">
                      <a:schemeClr val="accent1"/>
                    </a:lnRef>
                    <a:fillRef idx="0">
                      <a:schemeClr val="accent1"/>
                    </a:fillRef>
                    <a:effectRef idx="0">
                      <a:schemeClr val="accent1"/>
                    </a:effectRef>
                    <a:fontRef idx="minor">
                      <a:schemeClr val="tx1"/>
                    </a:fontRef>
                  </p:style>
                </p:cxnSp>
                <p:grpSp>
                  <p:nvGrpSpPr>
                    <p:cNvPr id="57" name="Gruppo 56">
                      <a:extLst>
                        <a:ext uri="{FF2B5EF4-FFF2-40B4-BE49-F238E27FC236}">
                          <a16:creationId xmlns:a16="http://schemas.microsoft.com/office/drawing/2014/main" id="{72BA2FC5-4B32-A198-B381-0DB8ECE67E1D}"/>
                        </a:ext>
                      </a:extLst>
                    </p:cNvPr>
                    <p:cNvGrpSpPr/>
                    <p:nvPr/>
                  </p:nvGrpSpPr>
                  <p:grpSpPr>
                    <a:xfrm>
                      <a:off x="7290865" y="5205465"/>
                      <a:ext cx="278639" cy="182630"/>
                      <a:chOff x="5764558" y="5431419"/>
                      <a:chExt cx="549901" cy="293556"/>
                    </a:xfrm>
                  </p:grpSpPr>
                  <p:grpSp>
                    <p:nvGrpSpPr>
                      <p:cNvPr id="58" name="Gruppo 57">
                        <a:extLst>
                          <a:ext uri="{FF2B5EF4-FFF2-40B4-BE49-F238E27FC236}">
                            <a16:creationId xmlns:a16="http://schemas.microsoft.com/office/drawing/2014/main" id="{136F6265-C51E-6208-CFDD-03AC527EF02B}"/>
                          </a:ext>
                        </a:extLst>
                      </p:cNvPr>
                      <p:cNvGrpSpPr/>
                      <p:nvPr/>
                    </p:nvGrpSpPr>
                    <p:grpSpPr>
                      <a:xfrm>
                        <a:off x="5786772" y="5512508"/>
                        <a:ext cx="241092" cy="126619"/>
                        <a:chOff x="5786772" y="5512508"/>
                        <a:chExt cx="241092" cy="126619"/>
                      </a:xfrm>
                    </p:grpSpPr>
                    <p:sp>
                      <p:nvSpPr>
                        <p:cNvPr id="61" name="Ovale 60">
                          <a:extLst>
                            <a:ext uri="{FF2B5EF4-FFF2-40B4-BE49-F238E27FC236}">
                              <a16:creationId xmlns:a16="http://schemas.microsoft.com/office/drawing/2014/main" id="{68ABEDBB-52FA-18C3-A6B8-30EDCEE088B0}"/>
                            </a:ext>
                          </a:extLst>
                        </p:cNvPr>
                        <p:cNvSpPr/>
                        <p:nvPr/>
                      </p:nvSpPr>
                      <p:spPr>
                        <a:xfrm>
                          <a:off x="5945693" y="5580518"/>
                          <a:ext cx="51875" cy="45719"/>
                        </a:xfrm>
                        <a:prstGeom prst="ellips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2" name="Ovale 61">
                          <a:extLst>
                            <a:ext uri="{FF2B5EF4-FFF2-40B4-BE49-F238E27FC236}">
                              <a16:creationId xmlns:a16="http://schemas.microsoft.com/office/drawing/2014/main" id="{B8281514-7593-F0C7-4FF4-9B877A0143AF}"/>
                            </a:ext>
                          </a:extLst>
                        </p:cNvPr>
                        <p:cNvSpPr/>
                        <p:nvPr/>
                      </p:nvSpPr>
                      <p:spPr>
                        <a:xfrm>
                          <a:off x="5975989" y="5539635"/>
                          <a:ext cx="51875" cy="45719"/>
                        </a:xfrm>
                        <a:prstGeom prst="ellips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3" name="Ovale 62">
                          <a:extLst>
                            <a:ext uri="{FF2B5EF4-FFF2-40B4-BE49-F238E27FC236}">
                              <a16:creationId xmlns:a16="http://schemas.microsoft.com/office/drawing/2014/main" id="{C093472B-1610-5E34-58C7-F60D84479EDA}"/>
                            </a:ext>
                          </a:extLst>
                        </p:cNvPr>
                        <p:cNvSpPr/>
                        <p:nvPr/>
                      </p:nvSpPr>
                      <p:spPr>
                        <a:xfrm>
                          <a:off x="5843482" y="5593408"/>
                          <a:ext cx="51875" cy="45719"/>
                        </a:xfrm>
                        <a:prstGeom prst="ellips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4" name="Ovale 63">
                          <a:extLst>
                            <a:ext uri="{FF2B5EF4-FFF2-40B4-BE49-F238E27FC236}">
                              <a16:creationId xmlns:a16="http://schemas.microsoft.com/office/drawing/2014/main" id="{78CD9713-8C41-EEB7-EB26-7409E7F659FA}"/>
                            </a:ext>
                          </a:extLst>
                        </p:cNvPr>
                        <p:cNvSpPr/>
                        <p:nvPr/>
                      </p:nvSpPr>
                      <p:spPr>
                        <a:xfrm>
                          <a:off x="5832827" y="5515821"/>
                          <a:ext cx="51875" cy="45719"/>
                        </a:xfrm>
                        <a:prstGeom prst="ellips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5" name="Ovale 64">
                          <a:extLst>
                            <a:ext uri="{FF2B5EF4-FFF2-40B4-BE49-F238E27FC236}">
                              <a16:creationId xmlns:a16="http://schemas.microsoft.com/office/drawing/2014/main" id="{C1FC26B3-63DF-2D15-6BD3-B4941AEA96EF}"/>
                            </a:ext>
                          </a:extLst>
                        </p:cNvPr>
                        <p:cNvSpPr/>
                        <p:nvPr/>
                      </p:nvSpPr>
                      <p:spPr>
                        <a:xfrm>
                          <a:off x="5887276" y="5589607"/>
                          <a:ext cx="51875" cy="45719"/>
                        </a:xfrm>
                        <a:prstGeom prst="ellips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6" name="Ovale 65">
                          <a:extLst>
                            <a:ext uri="{FF2B5EF4-FFF2-40B4-BE49-F238E27FC236}">
                              <a16:creationId xmlns:a16="http://schemas.microsoft.com/office/drawing/2014/main" id="{9F11DCF4-A3CA-F1E4-B486-3033BB11D91B}"/>
                            </a:ext>
                          </a:extLst>
                        </p:cNvPr>
                        <p:cNvSpPr/>
                        <p:nvPr/>
                      </p:nvSpPr>
                      <p:spPr>
                        <a:xfrm>
                          <a:off x="5786772" y="5541686"/>
                          <a:ext cx="51765" cy="45719"/>
                        </a:xfrm>
                        <a:prstGeom prst="ellips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7" name="Ovale 66">
                          <a:extLst>
                            <a:ext uri="{FF2B5EF4-FFF2-40B4-BE49-F238E27FC236}">
                              <a16:creationId xmlns:a16="http://schemas.microsoft.com/office/drawing/2014/main" id="{1BC865B7-55B5-B679-8D8C-D2D031B0E1F4}"/>
                            </a:ext>
                          </a:extLst>
                        </p:cNvPr>
                        <p:cNvSpPr/>
                        <p:nvPr/>
                      </p:nvSpPr>
                      <p:spPr>
                        <a:xfrm>
                          <a:off x="5808241" y="5582781"/>
                          <a:ext cx="51875" cy="45719"/>
                        </a:xfrm>
                        <a:prstGeom prst="ellips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8" name="Ovale 67">
                          <a:extLst>
                            <a:ext uri="{FF2B5EF4-FFF2-40B4-BE49-F238E27FC236}">
                              <a16:creationId xmlns:a16="http://schemas.microsoft.com/office/drawing/2014/main" id="{6BB4D5DD-3DF7-6A91-E8E3-A1D6C8753622}"/>
                            </a:ext>
                          </a:extLst>
                        </p:cNvPr>
                        <p:cNvSpPr/>
                        <p:nvPr/>
                      </p:nvSpPr>
                      <p:spPr>
                        <a:xfrm>
                          <a:off x="5909828" y="5553391"/>
                          <a:ext cx="51875" cy="45719"/>
                        </a:xfrm>
                        <a:prstGeom prst="ellips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9" name="Ovale 68">
                          <a:extLst>
                            <a:ext uri="{FF2B5EF4-FFF2-40B4-BE49-F238E27FC236}">
                              <a16:creationId xmlns:a16="http://schemas.microsoft.com/office/drawing/2014/main" id="{F87E72BE-3754-6730-2EF6-4F4DE9D8C6DF}"/>
                            </a:ext>
                          </a:extLst>
                        </p:cNvPr>
                        <p:cNvSpPr/>
                        <p:nvPr/>
                      </p:nvSpPr>
                      <p:spPr>
                        <a:xfrm>
                          <a:off x="5883689" y="5512508"/>
                          <a:ext cx="51875" cy="45719"/>
                        </a:xfrm>
                        <a:prstGeom prst="ellips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0" name="Ovale 69">
                          <a:extLst>
                            <a:ext uri="{FF2B5EF4-FFF2-40B4-BE49-F238E27FC236}">
                              <a16:creationId xmlns:a16="http://schemas.microsoft.com/office/drawing/2014/main" id="{EA469A2A-7F14-27F4-D7E2-838CE448D375}"/>
                            </a:ext>
                          </a:extLst>
                        </p:cNvPr>
                        <p:cNvSpPr/>
                        <p:nvPr/>
                      </p:nvSpPr>
                      <p:spPr>
                        <a:xfrm>
                          <a:off x="5853393" y="5548148"/>
                          <a:ext cx="51875" cy="45719"/>
                        </a:xfrm>
                        <a:prstGeom prst="ellips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1" name="Ovale 70">
                          <a:extLst>
                            <a:ext uri="{FF2B5EF4-FFF2-40B4-BE49-F238E27FC236}">
                              <a16:creationId xmlns:a16="http://schemas.microsoft.com/office/drawing/2014/main" id="{4D3F40E2-4D12-C62C-05DC-A24E98DA9C52}"/>
                            </a:ext>
                          </a:extLst>
                        </p:cNvPr>
                        <p:cNvSpPr/>
                        <p:nvPr/>
                      </p:nvSpPr>
                      <p:spPr>
                        <a:xfrm>
                          <a:off x="5928793" y="5517287"/>
                          <a:ext cx="51875" cy="45719"/>
                        </a:xfrm>
                        <a:prstGeom prst="ellips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59" name="Freccia a destra 58">
                        <a:extLst>
                          <a:ext uri="{FF2B5EF4-FFF2-40B4-BE49-F238E27FC236}">
                            <a16:creationId xmlns:a16="http://schemas.microsoft.com/office/drawing/2014/main" id="{1ABB4F39-079D-5D44-E709-F7CEC14A0D60}"/>
                          </a:ext>
                        </a:extLst>
                      </p:cNvPr>
                      <p:cNvSpPr/>
                      <p:nvPr/>
                    </p:nvSpPr>
                    <p:spPr>
                      <a:xfrm>
                        <a:off x="5835291" y="5431419"/>
                        <a:ext cx="479168" cy="293556"/>
                      </a:xfrm>
                      <a:prstGeom prst="rightArrow">
                        <a:avLst/>
                      </a:prstGeom>
                      <a:solidFill>
                        <a:schemeClr val="accent1">
                          <a:lumMod val="75000"/>
                          <a:alpha val="3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0" name="Ovale 59">
                        <a:extLst>
                          <a:ext uri="{FF2B5EF4-FFF2-40B4-BE49-F238E27FC236}">
                            <a16:creationId xmlns:a16="http://schemas.microsoft.com/office/drawing/2014/main" id="{ACB3DD8B-9442-60D7-B92C-6AD0515A9289}"/>
                          </a:ext>
                        </a:extLst>
                      </p:cNvPr>
                      <p:cNvSpPr/>
                      <p:nvPr/>
                    </p:nvSpPr>
                    <p:spPr>
                      <a:xfrm>
                        <a:off x="5764558" y="5473794"/>
                        <a:ext cx="281419" cy="208794"/>
                      </a:xfrm>
                      <a:prstGeom prst="ellipse">
                        <a:avLst/>
                      </a:prstGeom>
                      <a:gradFill flip="none" rotWithShape="1">
                        <a:gsLst>
                          <a:gs pos="0">
                            <a:schemeClr val="accent3">
                              <a:lumMod val="84000"/>
                              <a:alpha val="0"/>
                            </a:schemeClr>
                          </a:gs>
                          <a:gs pos="74000">
                            <a:schemeClr val="accent3">
                              <a:lumMod val="45000"/>
                              <a:lumOff val="55000"/>
                            </a:schemeClr>
                          </a:gs>
                          <a:gs pos="83000">
                            <a:schemeClr val="accent3">
                              <a:lumMod val="45000"/>
                              <a:lumOff val="55000"/>
                            </a:schemeClr>
                          </a:gs>
                          <a:gs pos="100000">
                            <a:schemeClr val="accent3">
                              <a:lumMod val="30000"/>
                              <a:lumOff val="70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sp>
              <p:nvSpPr>
                <p:cNvPr id="3" name="Freccia angolare in su 2">
                  <a:extLst>
                    <a:ext uri="{FF2B5EF4-FFF2-40B4-BE49-F238E27FC236}">
                      <a16:creationId xmlns:a16="http://schemas.microsoft.com/office/drawing/2014/main" id="{E78B90AB-E17A-4677-67FF-479C7D7D2DFC}"/>
                    </a:ext>
                  </a:extLst>
                </p:cNvPr>
                <p:cNvSpPr/>
                <p:nvPr/>
              </p:nvSpPr>
              <p:spPr>
                <a:xfrm rot="10800000">
                  <a:off x="3238529" y="1664713"/>
                  <a:ext cx="294246" cy="1677093"/>
                </a:xfrm>
                <a:prstGeom prst="ben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Freccia angolare in su 3">
                  <a:extLst>
                    <a:ext uri="{FF2B5EF4-FFF2-40B4-BE49-F238E27FC236}">
                      <a16:creationId xmlns:a16="http://schemas.microsoft.com/office/drawing/2014/main" id="{C6DA6E6B-0FDA-23FE-89AB-0E39582EBCEE}"/>
                    </a:ext>
                  </a:extLst>
                </p:cNvPr>
                <p:cNvSpPr/>
                <p:nvPr/>
              </p:nvSpPr>
              <p:spPr>
                <a:xfrm rot="10800000" flipH="1">
                  <a:off x="6941000" y="1638835"/>
                  <a:ext cx="316736" cy="1677093"/>
                </a:xfrm>
                <a:prstGeom prst="ben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Freccia angolare in su 4">
                  <a:extLst>
                    <a:ext uri="{FF2B5EF4-FFF2-40B4-BE49-F238E27FC236}">
                      <a16:creationId xmlns:a16="http://schemas.microsoft.com/office/drawing/2014/main" id="{FE3382D9-C873-AB6B-BDB7-BA6EC38E36D6}"/>
                    </a:ext>
                  </a:extLst>
                </p:cNvPr>
                <p:cNvSpPr/>
                <p:nvPr/>
              </p:nvSpPr>
              <p:spPr>
                <a:xfrm rot="10800000" flipH="1">
                  <a:off x="7349887" y="1638834"/>
                  <a:ext cx="1113593" cy="1687983"/>
                </a:xfrm>
                <a:prstGeom prst="bentUpArrow">
                  <a:avLst>
                    <a:gd name="adj1" fmla="val 7595"/>
                    <a:gd name="adj2" fmla="val 7121"/>
                    <a:gd name="adj3" fmla="val 788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9" name="Gruppo 8">
                <a:extLst>
                  <a:ext uri="{FF2B5EF4-FFF2-40B4-BE49-F238E27FC236}">
                    <a16:creationId xmlns:a16="http://schemas.microsoft.com/office/drawing/2014/main" id="{FBB9F579-1F0C-48E5-4BEA-BEFC297690B4}"/>
                  </a:ext>
                </a:extLst>
              </p:cNvPr>
              <p:cNvGrpSpPr/>
              <p:nvPr/>
            </p:nvGrpSpPr>
            <p:grpSpPr>
              <a:xfrm>
                <a:off x="3240450" y="4140318"/>
                <a:ext cx="3864024" cy="2557461"/>
                <a:chOff x="3240450" y="4140318"/>
                <a:chExt cx="3864024" cy="2557461"/>
              </a:xfrm>
            </p:grpSpPr>
            <p:grpSp>
              <p:nvGrpSpPr>
                <p:cNvPr id="48" name="Gruppo 47">
                  <a:extLst>
                    <a:ext uri="{FF2B5EF4-FFF2-40B4-BE49-F238E27FC236}">
                      <a16:creationId xmlns:a16="http://schemas.microsoft.com/office/drawing/2014/main" id="{D85D2EBD-77C9-F767-EF1A-41BE1B20DCCC}"/>
                    </a:ext>
                  </a:extLst>
                </p:cNvPr>
                <p:cNvGrpSpPr/>
                <p:nvPr/>
              </p:nvGrpSpPr>
              <p:grpSpPr>
                <a:xfrm>
                  <a:off x="3240450" y="4269788"/>
                  <a:ext cx="3864024" cy="2427991"/>
                  <a:chOff x="4522778" y="3968606"/>
                  <a:chExt cx="3864024" cy="2427991"/>
                </a:xfrm>
              </p:grpSpPr>
              <p:pic>
                <p:nvPicPr>
                  <p:cNvPr id="39" name="Picture 5">
                    <a:extLst>
                      <a:ext uri="{FF2B5EF4-FFF2-40B4-BE49-F238E27FC236}">
                        <a16:creationId xmlns:a16="http://schemas.microsoft.com/office/drawing/2014/main" id="{55052858-FD8C-CCD9-5D8A-E0E354149C4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116" t="4529" r="2417" b="2893"/>
                  <a:stretch/>
                </p:blipFill>
                <p:spPr>
                  <a:xfrm>
                    <a:off x="4522778" y="4184999"/>
                    <a:ext cx="3327684" cy="2211598"/>
                  </a:xfrm>
                  <a:prstGeom prst="rect">
                    <a:avLst/>
                  </a:prstGeom>
                </p:spPr>
              </p:pic>
              <p:sp>
                <p:nvSpPr>
                  <p:cNvPr id="40" name="CasellaDiTesto 39">
                    <a:extLst>
                      <a:ext uri="{FF2B5EF4-FFF2-40B4-BE49-F238E27FC236}">
                        <a16:creationId xmlns:a16="http://schemas.microsoft.com/office/drawing/2014/main" id="{0EBDFEC2-8098-03F2-989D-93DD789750C4}"/>
                      </a:ext>
                    </a:extLst>
                  </p:cNvPr>
                  <p:cNvSpPr txBox="1"/>
                  <p:nvPr/>
                </p:nvSpPr>
                <p:spPr>
                  <a:xfrm>
                    <a:off x="6695644" y="3968606"/>
                    <a:ext cx="1691158" cy="338554"/>
                  </a:xfrm>
                  <a:prstGeom prst="rect">
                    <a:avLst/>
                  </a:prstGeom>
                  <a:noFill/>
                </p:spPr>
                <p:txBody>
                  <a:bodyPr wrap="square">
                    <a:spAutoFit/>
                  </a:bodyPr>
                  <a:lstStyle/>
                  <a:p>
                    <a:r>
                      <a:rPr lang="it-IT" sz="1600" b="1" i="1" dirty="0">
                        <a:solidFill>
                          <a:schemeClr val="bg1"/>
                        </a:solidFill>
                      </a:rPr>
                      <a:t>Time </a:t>
                    </a:r>
                    <a:r>
                      <a:rPr lang="it-IT" sz="1600" b="1" i="1" dirty="0" err="1">
                        <a:solidFill>
                          <a:schemeClr val="bg1"/>
                        </a:solidFill>
                      </a:rPr>
                      <a:t>profile</a:t>
                    </a:r>
                    <a:endParaRPr lang="it-IT" sz="1600" b="1" i="1" dirty="0">
                      <a:solidFill>
                        <a:schemeClr val="bg1"/>
                      </a:solidFill>
                    </a:endParaRPr>
                  </a:p>
                </p:txBody>
              </p:sp>
              <p:cxnSp>
                <p:nvCxnSpPr>
                  <p:cNvPr id="22" name="Connettore 2 21">
                    <a:extLst>
                      <a:ext uri="{FF2B5EF4-FFF2-40B4-BE49-F238E27FC236}">
                        <a16:creationId xmlns:a16="http://schemas.microsoft.com/office/drawing/2014/main" id="{D050C37C-11D5-5C66-2D62-1D97C7136A7F}"/>
                      </a:ext>
                    </a:extLst>
                  </p:cNvPr>
                  <p:cNvCxnSpPr/>
                  <p:nvPr/>
                </p:nvCxnSpPr>
                <p:spPr>
                  <a:xfrm>
                    <a:off x="4551868" y="5281707"/>
                    <a:ext cx="2881745" cy="0"/>
                  </a:xfrm>
                  <a:prstGeom prst="straightConnector1">
                    <a:avLst/>
                  </a:prstGeom>
                  <a:ln w="12700">
                    <a:tailEnd type="none"/>
                  </a:ln>
                </p:spPr>
                <p:style>
                  <a:lnRef idx="1">
                    <a:schemeClr val="accent1"/>
                  </a:lnRef>
                  <a:fillRef idx="0">
                    <a:schemeClr val="accent1"/>
                  </a:fillRef>
                  <a:effectRef idx="0">
                    <a:schemeClr val="accent1"/>
                  </a:effectRef>
                  <a:fontRef idx="minor">
                    <a:schemeClr val="tx1"/>
                  </a:fontRef>
                </p:style>
              </p:cxnSp>
              <p:grpSp>
                <p:nvGrpSpPr>
                  <p:cNvPr id="23" name="Gruppo 22">
                    <a:extLst>
                      <a:ext uri="{FF2B5EF4-FFF2-40B4-BE49-F238E27FC236}">
                        <a16:creationId xmlns:a16="http://schemas.microsoft.com/office/drawing/2014/main" id="{BBC756F9-FFD5-5D79-6EB1-EF0B36B4E7AF}"/>
                      </a:ext>
                    </a:extLst>
                  </p:cNvPr>
                  <p:cNvGrpSpPr/>
                  <p:nvPr/>
                </p:nvGrpSpPr>
                <p:grpSpPr>
                  <a:xfrm>
                    <a:off x="7290865" y="5205465"/>
                    <a:ext cx="278639" cy="182630"/>
                    <a:chOff x="5764558" y="5431419"/>
                    <a:chExt cx="549901" cy="293556"/>
                  </a:xfrm>
                </p:grpSpPr>
                <p:grpSp>
                  <p:nvGrpSpPr>
                    <p:cNvPr id="24" name="Gruppo 23">
                      <a:extLst>
                        <a:ext uri="{FF2B5EF4-FFF2-40B4-BE49-F238E27FC236}">
                          <a16:creationId xmlns:a16="http://schemas.microsoft.com/office/drawing/2014/main" id="{7C37D242-3FAC-234C-5C4F-A6CEC3AC8749}"/>
                        </a:ext>
                      </a:extLst>
                    </p:cNvPr>
                    <p:cNvGrpSpPr/>
                    <p:nvPr/>
                  </p:nvGrpSpPr>
                  <p:grpSpPr>
                    <a:xfrm>
                      <a:off x="5786772" y="5512508"/>
                      <a:ext cx="241092" cy="126619"/>
                      <a:chOff x="5786772" y="5512508"/>
                      <a:chExt cx="241092" cy="126619"/>
                    </a:xfrm>
                  </p:grpSpPr>
                  <p:sp>
                    <p:nvSpPr>
                      <p:cNvPr id="27" name="Ovale 26">
                        <a:extLst>
                          <a:ext uri="{FF2B5EF4-FFF2-40B4-BE49-F238E27FC236}">
                            <a16:creationId xmlns:a16="http://schemas.microsoft.com/office/drawing/2014/main" id="{222B57F8-0109-6BA9-F9A4-64466A77764A}"/>
                          </a:ext>
                        </a:extLst>
                      </p:cNvPr>
                      <p:cNvSpPr/>
                      <p:nvPr/>
                    </p:nvSpPr>
                    <p:spPr>
                      <a:xfrm>
                        <a:off x="5945693" y="5580518"/>
                        <a:ext cx="51875" cy="45719"/>
                      </a:xfrm>
                      <a:prstGeom prst="ellips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Ovale 27">
                        <a:extLst>
                          <a:ext uri="{FF2B5EF4-FFF2-40B4-BE49-F238E27FC236}">
                            <a16:creationId xmlns:a16="http://schemas.microsoft.com/office/drawing/2014/main" id="{BE7D8404-ED99-5CD2-DB4A-02E713212786}"/>
                          </a:ext>
                        </a:extLst>
                      </p:cNvPr>
                      <p:cNvSpPr/>
                      <p:nvPr/>
                    </p:nvSpPr>
                    <p:spPr>
                      <a:xfrm>
                        <a:off x="5975989" y="5539635"/>
                        <a:ext cx="51875" cy="45719"/>
                      </a:xfrm>
                      <a:prstGeom prst="ellips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Ovale 28">
                        <a:extLst>
                          <a:ext uri="{FF2B5EF4-FFF2-40B4-BE49-F238E27FC236}">
                            <a16:creationId xmlns:a16="http://schemas.microsoft.com/office/drawing/2014/main" id="{F26AE37C-A877-D74A-72A4-607C1181AA05}"/>
                          </a:ext>
                        </a:extLst>
                      </p:cNvPr>
                      <p:cNvSpPr/>
                      <p:nvPr/>
                    </p:nvSpPr>
                    <p:spPr>
                      <a:xfrm>
                        <a:off x="5843482" y="5593408"/>
                        <a:ext cx="51875" cy="45719"/>
                      </a:xfrm>
                      <a:prstGeom prst="ellips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Ovale 29">
                        <a:extLst>
                          <a:ext uri="{FF2B5EF4-FFF2-40B4-BE49-F238E27FC236}">
                            <a16:creationId xmlns:a16="http://schemas.microsoft.com/office/drawing/2014/main" id="{8CF9D994-8092-0CFF-D1F3-3A1FF5DB7256}"/>
                          </a:ext>
                        </a:extLst>
                      </p:cNvPr>
                      <p:cNvSpPr/>
                      <p:nvPr/>
                    </p:nvSpPr>
                    <p:spPr>
                      <a:xfrm>
                        <a:off x="5832827" y="5515821"/>
                        <a:ext cx="51875" cy="45719"/>
                      </a:xfrm>
                      <a:prstGeom prst="ellips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Ovale 30">
                        <a:extLst>
                          <a:ext uri="{FF2B5EF4-FFF2-40B4-BE49-F238E27FC236}">
                            <a16:creationId xmlns:a16="http://schemas.microsoft.com/office/drawing/2014/main" id="{4137EC11-09AB-75D6-5E3C-CC8C7A18F718}"/>
                          </a:ext>
                        </a:extLst>
                      </p:cNvPr>
                      <p:cNvSpPr/>
                      <p:nvPr/>
                    </p:nvSpPr>
                    <p:spPr>
                      <a:xfrm>
                        <a:off x="5887276" y="5589607"/>
                        <a:ext cx="51875" cy="45719"/>
                      </a:xfrm>
                      <a:prstGeom prst="ellips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Ovale 31">
                        <a:extLst>
                          <a:ext uri="{FF2B5EF4-FFF2-40B4-BE49-F238E27FC236}">
                            <a16:creationId xmlns:a16="http://schemas.microsoft.com/office/drawing/2014/main" id="{4D40B948-5385-86DF-475F-1A0817C268A9}"/>
                          </a:ext>
                        </a:extLst>
                      </p:cNvPr>
                      <p:cNvSpPr/>
                      <p:nvPr/>
                    </p:nvSpPr>
                    <p:spPr>
                      <a:xfrm>
                        <a:off x="5786772" y="5541686"/>
                        <a:ext cx="51765" cy="45719"/>
                      </a:xfrm>
                      <a:prstGeom prst="ellips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Ovale 32">
                        <a:extLst>
                          <a:ext uri="{FF2B5EF4-FFF2-40B4-BE49-F238E27FC236}">
                            <a16:creationId xmlns:a16="http://schemas.microsoft.com/office/drawing/2014/main" id="{120AFB12-3848-499D-8A6B-F2519A81333A}"/>
                          </a:ext>
                        </a:extLst>
                      </p:cNvPr>
                      <p:cNvSpPr/>
                      <p:nvPr/>
                    </p:nvSpPr>
                    <p:spPr>
                      <a:xfrm>
                        <a:off x="5808241" y="5582781"/>
                        <a:ext cx="51875" cy="45719"/>
                      </a:xfrm>
                      <a:prstGeom prst="ellips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 name="Ovale 33">
                        <a:extLst>
                          <a:ext uri="{FF2B5EF4-FFF2-40B4-BE49-F238E27FC236}">
                            <a16:creationId xmlns:a16="http://schemas.microsoft.com/office/drawing/2014/main" id="{D0692BD5-171D-C1A6-7F60-423DE0300F9C}"/>
                          </a:ext>
                        </a:extLst>
                      </p:cNvPr>
                      <p:cNvSpPr/>
                      <p:nvPr/>
                    </p:nvSpPr>
                    <p:spPr>
                      <a:xfrm>
                        <a:off x="5909828" y="5553391"/>
                        <a:ext cx="51875" cy="45719"/>
                      </a:xfrm>
                      <a:prstGeom prst="ellips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5" name="Ovale 34">
                        <a:extLst>
                          <a:ext uri="{FF2B5EF4-FFF2-40B4-BE49-F238E27FC236}">
                            <a16:creationId xmlns:a16="http://schemas.microsoft.com/office/drawing/2014/main" id="{78F54295-425C-EC69-F057-134F49D26940}"/>
                          </a:ext>
                        </a:extLst>
                      </p:cNvPr>
                      <p:cNvSpPr/>
                      <p:nvPr/>
                    </p:nvSpPr>
                    <p:spPr>
                      <a:xfrm>
                        <a:off x="5883689" y="5512508"/>
                        <a:ext cx="51875" cy="45719"/>
                      </a:xfrm>
                      <a:prstGeom prst="ellips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 name="Ovale 35">
                        <a:extLst>
                          <a:ext uri="{FF2B5EF4-FFF2-40B4-BE49-F238E27FC236}">
                            <a16:creationId xmlns:a16="http://schemas.microsoft.com/office/drawing/2014/main" id="{4909121E-4570-8FC8-9916-C79C8979BC31}"/>
                          </a:ext>
                        </a:extLst>
                      </p:cNvPr>
                      <p:cNvSpPr/>
                      <p:nvPr/>
                    </p:nvSpPr>
                    <p:spPr>
                      <a:xfrm>
                        <a:off x="5853393" y="5548148"/>
                        <a:ext cx="51875" cy="45719"/>
                      </a:xfrm>
                      <a:prstGeom prst="ellips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 name="Ovale 36">
                        <a:extLst>
                          <a:ext uri="{FF2B5EF4-FFF2-40B4-BE49-F238E27FC236}">
                            <a16:creationId xmlns:a16="http://schemas.microsoft.com/office/drawing/2014/main" id="{0350783E-9286-063B-B02C-1590BEFA916A}"/>
                          </a:ext>
                        </a:extLst>
                      </p:cNvPr>
                      <p:cNvSpPr/>
                      <p:nvPr/>
                    </p:nvSpPr>
                    <p:spPr>
                      <a:xfrm>
                        <a:off x="5928793" y="5517287"/>
                        <a:ext cx="51875" cy="45719"/>
                      </a:xfrm>
                      <a:prstGeom prst="ellips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25" name="Freccia a destra 24">
                      <a:extLst>
                        <a:ext uri="{FF2B5EF4-FFF2-40B4-BE49-F238E27FC236}">
                          <a16:creationId xmlns:a16="http://schemas.microsoft.com/office/drawing/2014/main" id="{64C9DDF3-DE50-4021-B973-16C7EB8E6086}"/>
                        </a:ext>
                      </a:extLst>
                    </p:cNvPr>
                    <p:cNvSpPr/>
                    <p:nvPr/>
                  </p:nvSpPr>
                  <p:spPr>
                    <a:xfrm>
                      <a:off x="5835291" y="5431419"/>
                      <a:ext cx="479168" cy="293556"/>
                    </a:xfrm>
                    <a:prstGeom prst="rightArrow">
                      <a:avLst/>
                    </a:prstGeom>
                    <a:solidFill>
                      <a:schemeClr val="accent1">
                        <a:lumMod val="75000"/>
                        <a:alpha val="3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Ovale 25">
                      <a:extLst>
                        <a:ext uri="{FF2B5EF4-FFF2-40B4-BE49-F238E27FC236}">
                          <a16:creationId xmlns:a16="http://schemas.microsoft.com/office/drawing/2014/main" id="{BC21C987-11C3-1FC7-C677-3BB860FF8224}"/>
                        </a:ext>
                      </a:extLst>
                    </p:cNvPr>
                    <p:cNvSpPr/>
                    <p:nvPr/>
                  </p:nvSpPr>
                  <p:spPr>
                    <a:xfrm>
                      <a:off x="5764558" y="5473794"/>
                      <a:ext cx="281419" cy="208794"/>
                    </a:xfrm>
                    <a:prstGeom prst="ellipse">
                      <a:avLst/>
                    </a:prstGeom>
                    <a:gradFill flip="none" rotWithShape="1">
                      <a:gsLst>
                        <a:gs pos="0">
                          <a:schemeClr val="accent3">
                            <a:lumMod val="84000"/>
                            <a:alpha val="0"/>
                          </a:schemeClr>
                        </a:gs>
                        <a:gs pos="74000">
                          <a:schemeClr val="accent3">
                            <a:lumMod val="45000"/>
                            <a:lumOff val="55000"/>
                          </a:schemeClr>
                        </a:gs>
                        <a:gs pos="83000">
                          <a:schemeClr val="accent3">
                            <a:lumMod val="45000"/>
                            <a:lumOff val="55000"/>
                          </a:schemeClr>
                        </a:gs>
                        <a:gs pos="100000">
                          <a:schemeClr val="accent3">
                            <a:lumMod val="30000"/>
                            <a:lumOff val="70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4" name="Ovale 13">
                    <a:extLst>
                      <a:ext uri="{FF2B5EF4-FFF2-40B4-BE49-F238E27FC236}">
                        <a16:creationId xmlns:a16="http://schemas.microsoft.com/office/drawing/2014/main" id="{17A5D09C-DAF9-A1FB-2E32-5B4911985136}"/>
                      </a:ext>
                    </a:extLst>
                  </p:cNvPr>
                  <p:cNvSpPr/>
                  <p:nvPr/>
                </p:nvSpPr>
                <p:spPr>
                  <a:xfrm>
                    <a:off x="5876185" y="5210356"/>
                    <a:ext cx="127000" cy="128326"/>
                  </a:xfrm>
                  <a:prstGeom prst="ellipse">
                    <a:avLst/>
                  </a:prstGeom>
                  <a:solidFill>
                    <a:srgbClr val="FF0000">
                      <a:alpha val="6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Ovale 16">
                    <a:extLst>
                      <a:ext uri="{FF2B5EF4-FFF2-40B4-BE49-F238E27FC236}">
                        <a16:creationId xmlns:a16="http://schemas.microsoft.com/office/drawing/2014/main" id="{39862EE3-8AC7-110C-8C2F-53836D52E1A9}"/>
                      </a:ext>
                    </a:extLst>
                  </p:cNvPr>
                  <p:cNvSpPr/>
                  <p:nvPr/>
                </p:nvSpPr>
                <p:spPr>
                  <a:xfrm>
                    <a:off x="6729827" y="5216678"/>
                    <a:ext cx="134182" cy="130058"/>
                  </a:xfrm>
                  <a:prstGeom prst="ellipse">
                    <a:avLst/>
                  </a:prstGeom>
                  <a:solidFill>
                    <a:srgbClr val="FF0000">
                      <a:alpha val="6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8" name="Connettore 2 17">
                    <a:extLst>
                      <a:ext uri="{FF2B5EF4-FFF2-40B4-BE49-F238E27FC236}">
                        <a16:creationId xmlns:a16="http://schemas.microsoft.com/office/drawing/2014/main" id="{6D62EFF1-B505-9055-7C4E-AFC04685EC41}"/>
                      </a:ext>
                    </a:extLst>
                  </p:cNvPr>
                  <p:cNvCxnSpPr>
                    <a:cxnSpLocks/>
                  </p:cNvCxnSpPr>
                  <p:nvPr/>
                </p:nvCxnSpPr>
                <p:spPr>
                  <a:xfrm flipH="1">
                    <a:off x="5938245" y="4688417"/>
                    <a:ext cx="1440" cy="546657"/>
                  </a:xfrm>
                  <a:prstGeom prst="straightConnector1">
                    <a:avLst/>
                  </a:prstGeom>
                  <a:ln w="127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0" name="Connettore 2 19">
                    <a:extLst>
                      <a:ext uri="{FF2B5EF4-FFF2-40B4-BE49-F238E27FC236}">
                        <a16:creationId xmlns:a16="http://schemas.microsoft.com/office/drawing/2014/main" id="{02459D33-9ED5-EDD8-13B8-1434CCD799D0}"/>
                      </a:ext>
                    </a:extLst>
                  </p:cNvPr>
                  <p:cNvCxnSpPr>
                    <a:cxnSpLocks/>
                  </p:cNvCxnSpPr>
                  <p:nvPr/>
                </p:nvCxnSpPr>
                <p:spPr>
                  <a:xfrm>
                    <a:off x="6796918" y="4853517"/>
                    <a:ext cx="0" cy="391168"/>
                  </a:xfrm>
                  <a:prstGeom prst="straightConnector1">
                    <a:avLst/>
                  </a:prstGeom>
                  <a:ln w="12700">
                    <a:prstDash val="dash"/>
                    <a:tailEnd type="triangle"/>
                  </a:ln>
                </p:spPr>
                <p:style>
                  <a:lnRef idx="1">
                    <a:schemeClr val="accent1"/>
                  </a:lnRef>
                  <a:fillRef idx="0">
                    <a:schemeClr val="accent1"/>
                  </a:fillRef>
                  <a:effectRef idx="0">
                    <a:schemeClr val="accent1"/>
                  </a:effectRef>
                  <a:fontRef idx="minor">
                    <a:schemeClr val="tx1"/>
                  </a:fontRef>
                </p:style>
              </p:cxnSp>
              <p:sp>
                <p:nvSpPr>
                  <p:cNvPr id="21" name="CasellaDiTesto 20">
                    <a:extLst>
                      <a:ext uri="{FF2B5EF4-FFF2-40B4-BE49-F238E27FC236}">
                        <a16:creationId xmlns:a16="http://schemas.microsoft.com/office/drawing/2014/main" id="{45B36FF1-7FD5-8D32-1378-0949C6267EB3}"/>
                      </a:ext>
                    </a:extLst>
                  </p:cNvPr>
                  <p:cNvSpPr txBox="1"/>
                  <p:nvPr/>
                </p:nvSpPr>
                <p:spPr>
                  <a:xfrm>
                    <a:off x="5890811" y="4559013"/>
                    <a:ext cx="988351" cy="276999"/>
                  </a:xfrm>
                  <a:prstGeom prst="rect">
                    <a:avLst/>
                  </a:prstGeom>
                  <a:noFill/>
                </p:spPr>
                <p:txBody>
                  <a:bodyPr wrap="square">
                    <a:spAutoFit/>
                  </a:bodyPr>
                  <a:lstStyle/>
                  <a:p>
                    <a:r>
                      <a:rPr lang="it-IT" sz="1200" b="1" dirty="0">
                        <a:solidFill>
                          <a:schemeClr val="bg1"/>
                        </a:solidFill>
                      </a:rPr>
                      <a:t>Acceleration</a:t>
                    </a:r>
                    <a:endParaRPr lang="it-IT" sz="1200" dirty="0"/>
                  </a:p>
                </p:txBody>
              </p:sp>
            </p:grpSp>
            <p:sp>
              <p:nvSpPr>
                <p:cNvPr id="7" name="Freccia in su 6">
                  <a:extLst>
                    <a:ext uri="{FF2B5EF4-FFF2-40B4-BE49-F238E27FC236}">
                      <a16:creationId xmlns:a16="http://schemas.microsoft.com/office/drawing/2014/main" id="{9D18A6E7-FF27-E95C-2652-142A762452E8}"/>
                    </a:ext>
                  </a:extLst>
                </p:cNvPr>
                <p:cNvSpPr/>
                <p:nvPr/>
              </p:nvSpPr>
              <p:spPr>
                <a:xfrm>
                  <a:off x="5198270" y="4140318"/>
                  <a:ext cx="150767" cy="458242"/>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grpSp>
        <p:cxnSp>
          <p:nvCxnSpPr>
            <p:cNvPr id="19" name="Connettore 2 18">
              <a:extLst>
                <a:ext uri="{FF2B5EF4-FFF2-40B4-BE49-F238E27FC236}">
                  <a16:creationId xmlns:a16="http://schemas.microsoft.com/office/drawing/2014/main" id="{1A88C4EB-A0A1-95CA-953C-1B6EB445E0AB}"/>
                </a:ext>
              </a:extLst>
            </p:cNvPr>
            <p:cNvCxnSpPr>
              <a:cxnSpLocks/>
            </p:cNvCxnSpPr>
            <p:nvPr/>
          </p:nvCxnSpPr>
          <p:spPr>
            <a:xfrm>
              <a:off x="8403029" y="3983475"/>
              <a:ext cx="0" cy="741452"/>
            </a:xfrm>
            <a:prstGeom prst="straightConnector1">
              <a:avLst/>
            </a:prstGeom>
            <a:ln w="952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17332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43"/>
                                        </p:tgtEl>
                                      </p:cBhvr>
                                    </p:animEffect>
                                    <p:set>
                                      <p:cBhvr>
                                        <p:cTn id="7" dur="1" fill="hold">
                                          <p:stCondLst>
                                            <p:cond delay="499"/>
                                          </p:stCondLst>
                                        </p:cTn>
                                        <p:tgtEl>
                                          <p:spTgt spid="143"/>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42"/>
                                        </p:tgtEl>
                                        <p:attrNameLst>
                                          <p:attrName>style.visibility</p:attrName>
                                        </p:attrNameLst>
                                      </p:cBhvr>
                                      <p:to>
                                        <p:strVal val="visible"/>
                                      </p:to>
                                    </p:set>
                                    <p:animEffect transition="in" filter="fade">
                                      <p:cBhvr>
                                        <p:cTn id="10" dur="500"/>
                                        <p:tgtEl>
                                          <p:spTgt spid="14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barn(outHorizontal)">
                                      <p:cBhvr>
                                        <p:cTn id="1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09AAF9E-6AF5-B0A8-CE31-82C4CC4F7857}"/>
            </a:ext>
          </a:extLst>
        </p:cNvPr>
        <p:cNvGrpSpPr/>
        <p:nvPr/>
      </p:nvGrpSpPr>
      <p:grpSpPr>
        <a:xfrm>
          <a:off x="0" y="0"/>
          <a:ext cx="0" cy="0"/>
          <a:chOff x="0" y="0"/>
          <a:chExt cx="0" cy="0"/>
        </a:xfrm>
      </p:grpSpPr>
      <p:pic>
        <p:nvPicPr>
          <p:cNvPr id="9" name="Immagine 8" descr="Immagine che contiene testo, schermata, diagramma, Carattere">
            <a:extLst>
              <a:ext uri="{FF2B5EF4-FFF2-40B4-BE49-F238E27FC236}">
                <a16:creationId xmlns:a16="http://schemas.microsoft.com/office/drawing/2014/main" id="{0C421468-C51F-7B70-39A3-D895A377B7D1}"/>
              </a:ext>
            </a:extLst>
          </p:cNvPr>
          <p:cNvPicPr>
            <a:picLocks noChangeAspect="1"/>
          </p:cNvPicPr>
          <p:nvPr/>
        </p:nvPicPr>
        <p:blipFill>
          <a:blip r:embed="rId2"/>
          <a:srcRect r="56759" b="49141"/>
          <a:stretch>
            <a:fillRect/>
          </a:stretch>
        </p:blipFill>
        <p:spPr>
          <a:xfrm>
            <a:off x="476998" y="365758"/>
            <a:ext cx="6337688" cy="3377099"/>
          </a:xfrm>
          <a:prstGeom prst="rect">
            <a:avLst/>
          </a:prstGeom>
        </p:spPr>
      </p:pic>
      <p:sp>
        <p:nvSpPr>
          <p:cNvPr id="6" name="Rectangle 1">
            <a:extLst>
              <a:ext uri="{FF2B5EF4-FFF2-40B4-BE49-F238E27FC236}">
                <a16:creationId xmlns:a16="http://schemas.microsoft.com/office/drawing/2014/main" id="{B58E133F-4BE6-5E12-59D9-E4D990A81EA0}"/>
              </a:ext>
            </a:extLst>
          </p:cNvPr>
          <p:cNvSpPr/>
          <p:nvPr/>
        </p:nvSpPr>
        <p:spPr>
          <a:xfrm>
            <a:off x="8412174" y="6550223"/>
            <a:ext cx="3724096" cy="307777"/>
          </a:xfrm>
          <a:prstGeom prst="rect">
            <a:avLst/>
          </a:prstGeom>
        </p:spPr>
        <p:txBody>
          <a:bodyPr wrap="none">
            <a:spAutoFit/>
          </a:bodyPr>
          <a:lstStyle/>
          <a:p>
            <a:pPr algn="r"/>
            <a:r>
              <a:rPr lang="it-IT" sz="1200" dirty="0">
                <a:solidFill>
                  <a:schemeClr val="bg1"/>
                </a:solidFill>
                <a:latin typeface="Arial" panose="020B0604020202020204" pitchFamily="34" charset="0"/>
                <a:ea typeface="Microsoft JhengHei UI Light" panose="020B0304030504040204" pitchFamily="34" charset="-120"/>
                <a:cs typeface="Arial" panose="020B0604020202020204" pitchFamily="34" charset="0"/>
              </a:rPr>
              <a:t>Angelo.Biagioni@lnf.infn.it | 19 June 2025 | </a:t>
            </a:r>
            <a:r>
              <a:rPr lang="it-IT" sz="1400" dirty="0">
                <a:solidFill>
                  <a:schemeClr val="bg1"/>
                </a:solidFill>
                <a:latin typeface="Arial" panose="020B0604020202020204" pitchFamily="34" charset="0"/>
                <a:ea typeface="Microsoft JhengHei UI Light" panose="020B0304030504040204" pitchFamily="34" charset="-120"/>
                <a:cs typeface="Arial" panose="020B0604020202020204" pitchFamily="34" charset="0"/>
              </a:rPr>
              <a:t>Page 6</a:t>
            </a:r>
          </a:p>
        </p:txBody>
      </p:sp>
      <p:sp>
        <p:nvSpPr>
          <p:cNvPr id="10" name="Rectangle 4">
            <a:extLst>
              <a:ext uri="{FF2B5EF4-FFF2-40B4-BE49-F238E27FC236}">
                <a16:creationId xmlns:a16="http://schemas.microsoft.com/office/drawing/2014/main" id="{FADF2074-8A47-3857-A37B-7660DB1E5B4A}"/>
              </a:ext>
            </a:extLst>
          </p:cNvPr>
          <p:cNvSpPr/>
          <p:nvPr/>
        </p:nvSpPr>
        <p:spPr>
          <a:xfrm>
            <a:off x="0" y="0"/>
            <a:ext cx="12192000" cy="438664"/>
          </a:xfrm>
          <a:prstGeom prst="rect">
            <a:avLst/>
          </a:prstGeom>
          <a:solidFill>
            <a:schemeClr val="tx1">
              <a:lumMod val="50000"/>
              <a:alpha val="42000"/>
            </a:schemeClr>
          </a:solidFill>
          <a:ln w="19050">
            <a:noFill/>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it-IT" sz="2000" b="0" i="1" u="none" strike="noStrike" kern="1200" cap="none" spc="0" normalizeH="0" baseline="0" noProof="0" dirty="0">
              <a:ln>
                <a:noFill/>
              </a:ln>
              <a:solidFill>
                <a:srgbClr val="002060"/>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pic>
        <p:nvPicPr>
          <p:cNvPr id="2" name="Picture 425" descr="http://www.lnf.infn.it/logo/logo_infn_lnf_1_sigla_lnf.png">
            <a:extLst>
              <a:ext uri="{FF2B5EF4-FFF2-40B4-BE49-F238E27FC236}">
                <a16:creationId xmlns:a16="http://schemas.microsoft.com/office/drawing/2014/main" id="{88B17615-72B1-6971-6DCE-DE455F016DE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82000"/>
                    </a14:imgEffect>
                  </a14:imgLayer>
                </a14:imgProps>
              </a:ext>
              <a:ext uri="{28A0092B-C50C-407E-A947-70E740481C1C}">
                <a14:useLocalDpi xmlns:a14="http://schemas.microsoft.com/office/drawing/2010/main" val="0"/>
              </a:ext>
            </a:extLst>
          </a:blip>
          <a:srcRect/>
          <a:stretch>
            <a:fillRect/>
          </a:stretch>
        </p:blipFill>
        <p:spPr bwMode="auto">
          <a:xfrm>
            <a:off x="0" y="19069"/>
            <a:ext cx="680552" cy="430939"/>
          </a:xfrm>
          <a:prstGeom prst="rect">
            <a:avLst/>
          </a:prstGeom>
          <a:noFill/>
          <a:ln w="6350">
            <a:noFill/>
          </a:ln>
          <a:extLst>
            <a:ext uri="{909E8E84-426E-40DD-AFC4-6F175D3DCCD1}">
              <a14:hiddenFill xmlns:a14="http://schemas.microsoft.com/office/drawing/2010/main">
                <a:solidFill>
                  <a:srgbClr val="FFFFFF"/>
                </a:solidFill>
              </a14:hiddenFill>
            </a:ext>
          </a:extLst>
        </p:spPr>
      </p:pic>
      <p:sp>
        <p:nvSpPr>
          <p:cNvPr id="4" name="Rectangle 1">
            <a:extLst>
              <a:ext uri="{FF2B5EF4-FFF2-40B4-BE49-F238E27FC236}">
                <a16:creationId xmlns:a16="http://schemas.microsoft.com/office/drawing/2014/main" id="{BE439D62-B66F-75E8-94D6-C267979480AC}"/>
              </a:ext>
            </a:extLst>
          </p:cNvPr>
          <p:cNvSpPr/>
          <p:nvPr/>
        </p:nvSpPr>
        <p:spPr>
          <a:xfrm>
            <a:off x="6814686" y="34666"/>
            <a:ext cx="5377314" cy="369332"/>
          </a:xfrm>
          <a:prstGeom prst="rect">
            <a:avLst/>
          </a:prstGeom>
        </p:spPr>
        <p:txBody>
          <a:bodyPr wrap="square">
            <a:spAutoFit/>
          </a:bodyPr>
          <a:lstStyle/>
          <a:p>
            <a:pPr>
              <a:defRPr/>
            </a:pPr>
            <a:r>
              <a:rPr lang="it-IT" b="1" i="1" kern="0" dirty="0">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Active </a:t>
            </a:r>
            <a:r>
              <a:rPr lang="it-IT" b="1" i="1" kern="0" dirty="0" err="1">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pLAsma</a:t>
            </a:r>
            <a:r>
              <a:rPr lang="it-IT" b="1" i="1" kern="0" dirty="0">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 for </a:t>
            </a:r>
            <a:r>
              <a:rPr lang="it-IT" b="1" i="1" kern="0" dirty="0" err="1">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beNding</a:t>
            </a:r>
            <a:r>
              <a:rPr lang="it-IT" b="1" i="1" kern="0" dirty="0">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 (ALAN)_</a:t>
            </a:r>
            <a:r>
              <a:rPr lang="it-IT" b="1" kern="0" dirty="0">
                <a:solidFill>
                  <a:prstClr val="black"/>
                </a:solidFill>
                <a:latin typeface="Arial" panose="020B0604020202020204" pitchFamily="34" charset="0"/>
                <a:ea typeface="Microsoft JhengHei UI Light" panose="020B0304030504040204" pitchFamily="34" charset="-120"/>
                <a:cs typeface="Arial" panose="020B0604020202020204" pitchFamily="34" charset="0"/>
              </a:rPr>
              <a:t>How </a:t>
            </a:r>
            <a:r>
              <a:rPr lang="it-IT" b="1" kern="0" dirty="0" err="1">
                <a:solidFill>
                  <a:prstClr val="black"/>
                </a:solidFill>
                <a:latin typeface="Arial" panose="020B0604020202020204" pitchFamily="34" charset="0"/>
                <a:ea typeface="Microsoft JhengHei UI Light" panose="020B0304030504040204" pitchFamily="34" charset="-120"/>
                <a:cs typeface="Arial" panose="020B0604020202020204" pitchFamily="34" charset="0"/>
              </a:rPr>
              <a:t>it</a:t>
            </a:r>
            <a:r>
              <a:rPr lang="it-IT" b="1" kern="0" dirty="0">
                <a:solidFill>
                  <a:prstClr val="black"/>
                </a:solidFill>
                <a:latin typeface="Arial" panose="020B0604020202020204" pitchFamily="34" charset="0"/>
                <a:ea typeface="Microsoft JhengHei UI Light" panose="020B0304030504040204" pitchFamily="34" charset="-120"/>
                <a:cs typeface="Arial" panose="020B0604020202020204" pitchFamily="34" charset="0"/>
              </a:rPr>
              <a:t> works</a:t>
            </a:r>
            <a:endParaRPr lang="it-IT" b="1" dirty="0">
              <a:solidFill>
                <a:prstClr val="black"/>
              </a:solidFill>
              <a:latin typeface="Arial" panose="020B0604020202020204" pitchFamily="34" charset="0"/>
              <a:ea typeface="Microsoft JhengHei UI Light" panose="020B0304030504040204" pitchFamily="34" charset="-120"/>
              <a:cs typeface="Arial" panose="020B0604020202020204" pitchFamily="34" charset="0"/>
            </a:endParaRPr>
          </a:p>
        </p:txBody>
      </p:sp>
      <p:pic>
        <p:nvPicPr>
          <p:cNvPr id="8" name="Immagine 7" descr="Immagine che contiene diagramma, testo, design">
            <a:extLst>
              <a:ext uri="{FF2B5EF4-FFF2-40B4-BE49-F238E27FC236}">
                <a16:creationId xmlns:a16="http://schemas.microsoft.com/office/drawing/2014/main" id="{743B275B-6E5D-F98F-5753-246E3D067E77}"/>
              </a:ext>
            </a:extLst>
          </p:cNvPr>
          <p:cNvPicPr>
            <a:picLocks noChangeAspect="1"/>
          </p:cNvPicPr>
          <p:nvPr/>
        </p:nvPicPr>
        <p:blipFill>
          <a:blip r:embed="rId5"/>
          <a:stretch>
            <a:fillRect/>
          </a:stretch>
        </p:blipFill>
        <p:spPr>
          <a:xfrm>
            <a:off x="7291684" y="603814"/>
            <a:ext cx="4637649" cy="4326552"/>
          </a:xfrm>
          <a:prstGeom prst="rect">
            <a:avLst/>
          </a:prstGeom>
        </p:spPr>
      </p:pic>
      <p:pic>
        <p:nvPicPr>
          <p:cNvPr id="7" name="Immagine 6" descr="Immagine che contiene testo, schermata, diagramma, Carattere">
            <a:extLst>
              <a:ext uri="{FF2B5EF4-FFF2-40B4-BE49-F238E27FC236}">
                <a16:creationId xmlns:a16="http://schemas.microsoft.com/office/drawing/2014/main" id="{50C28856-B93F-DF8A-AAB2-F4B494CC2BD0}"/>
              </a:ext>
            </a:extLst>
          </p:cNvPr>
          <p:cNvPicPr>
            <a:picLocks noChangeAspect="1"/>
          </p:cNvPicPr>
          <p:nvPr/>
        </p:nvPicPr>
        <p:blipFill>
          <a:blip r:embed="rId2"/>
          <a:srcRect t="53607" r="33638"/>
          <a:stretch>
            <a:fillRect/>
          </a:stretch>
        </p:blipFill>
        <p:spPr>
          <a:xfrm>
            <a:off x="106469" y="4090910"/>
            <a:ext cx="7581942" cy="2401332"/>
          </a:xfrm>
          <a:prstGeom prst="rect">
            <a:avLst/>
          </a:prstGeom>
        </p:spPr>
      </p:pic>
      <mc:AlternateContent xmlns:mc="http://schemas.openxmlformats.org/markup-compatibility/2006">
        <mc:Choice xmlns:a14="http://schemas.microsoft.com/office/drawing/2010/main" Requires="a14">
          <p:sp>
            <p:nvSpPr>
              <p:cNvPr id="5" name="CasellaDiTesto 4">
                <a:extLst>
                  <a:ext uri="{FF2B5EF4-FFF2-40B4-BE49-F238E27FC236}">
                    <a16:creationId xmlns:a16="http://schemas.microsoft.com/office/drawing/2014/main" id="{DB6F3C22-7512-151D-328B-D1C403DF7424}"/>
                  </a:ext>
                </a:extLst>
              </p:cNvPr>
              <p:cNvSpPr txBox="1">
                <a:spLocks noResize="1"/>
              </p:cNvSpPr>
              <p:nvPr/>
            </p:nvSpPr>
            <p:spPr>
              <a:xfrm>
                <a:off x="8202119" y="5291576"/>
                <a:ext cx="3366360" cy="831959"/>
              </a:xfrm>
              <a:prstGeom prst="rect">
                <a:avLst/>
              </a:prstGeom>
              <a:noFill/>
              <a:ln>
                <a:noFill/>
              </a:ln>
            </p:spPr>
            <p:txBody>
              <a:bodyPr wrap="none" lIns="90000" tIns="45000" rIns="90000" bIns="45000" anchor="ctr" anchorCtr="0" compatLnSpc="0">
                <a:noAutofit/>
              </a:bodyPr>
              <a:lstStyle/>
              <a:p>
                <a:pPr marL="0" marR="0" lvl="0" indent="0" hangingPunct="1">
                  <a:lnSpc>
                    <a:spcPct val="100000"/>
                  </a:lnSpc>
                  <a:spcBef>
                    <a:spcPts val="0"/>
                  </a:spcBef>
                  <a:spcAft>
                    <a:spcPts val="0"/>
                  </a:spcAft>
                  <a:buNone/>
                  <a:tabLst/>
                </a:pPr>
                <a14:m>
                  <m:oMathPara xmlns:m="http://schemas.openxmlformats.org/officeDocument/2006/math">
                    <m:oMathParaPr>
                      <m:jc m:val="centerGroup"/>
                    </m:oMathParaPr>
                    <m:oMath xmlns:m="http://schemas.openxmlformats.org/officeDocument/2006/math">
                      <m:sSub>
                        <m:sSubPr>
                          <m:ctrlPr>
                            <a:rPr lang="it-IT" sz="2400" b="1" smtClean="0">
                              <a:solidFill>
                                <a:schemeClr val="bg1"/>
                              </a:solidFill>
                              <a:latin typeface="Cambria Math" panose="02040503050406030204" pitchFamily="18" charset="0"/>
                            </a:rPr>
                          </m:ctrlPr>
                        </m:sSubPr>
                        <m:e>
                          <m:r>
                            <a:rPr lang="it-IT" sz="2400" b="1" i="1">
                              <a:solidFill>
                                <a:schemeClr val="bg1"/>
                              </a:solidFill>
                              <a:latin typeface="Cambria Math" panose="02040503050406030204" pitchFamily="18" charset="0"/>
                            </a:rPr>
                            <m:t>𝑩</m:t>
                          </m:r>
                        </m:e>
                        <m:sub>
                          <m:r>
                            <a:rPr lang="it-IT" sz="2400" b="1" i="0">
                              <a:solidFill>
                                <a:schemeClr val="bg1"/>
                              </a:solidFill>
                              <a:latin typeface="Cambria Math" panose="02040503050406030204" pitchFamily="18" charset="0"/>
                            </a:rPr>
                            <m:t>𝛟</m:t>
                          </m:r>
                        </m:sub>
                      </m:sSub>
                      <m:d>
                        <m:dPr>
                          <m:ctrlPr>
                            <a:rPr lang="it-IT" sz="2400" b="1" i="1">
                              <a:solidFill>
                                <a:schemeClr val="bg1"/>
                              </a:solidFill>
                              <a:latin typeface="Cambria Math" panose="02040503050406030204" pitchFamily="18" charset="0"/>
                            </a:rPr>
                          </m:ctrlPr>
                        </m:dPr>
                        <m:e>
                          <m:r>
                            <a:rPr lang="it-IT" sz="2400" b="1" i="1">
                              <a:solidFill>
                                <a:schemeClr val="bg1"/>
                              </a:solidFill>
                              <a:latin typeface="Cambria Math" panose="02040503050406030204" pitchFamily="18" charset="0"/>
                            </a:rPr>
                            <m:t>𝒓</m:t>
                          </m:r>
                        </m:e>
                      </m:d>
                      <m:r>
                        <a:rPr lang="it-IT" sz="2400" b="1" i="0">
                          <a:solidFill>
                            <a:schemeClr val="bg1"/>
                          </a:solidFill>
                          <a:latin typeface="Cambria Math" panose="02040503050406030204" pitchFamily="18" charset="0"/>
                        </a:rPr>
                        <m:t>=</m:t>
                      </m:r>
                      <m:f>
                        <m:fPr>
                          <m:ctrlPr>
                            <a:rPr lang="it-IT" sz="2400" b="1" i="1">
                              <a:solidFill>
                                <a:schemeClr val="bg1"/>
                              </a:solidFill>
                              <a:latin typeface="Cambria Math" panose="02040503050406030204" pitchFamily="18" charset="0"/>
                            </a:rPr>
                          </m:ctrlPr>
                        </m:fPr>
                        <m:num>
                          <m:sSub>
                            <m:sSubPr>
                              <m:ctrlPr>
                                <a:rPr lang="it-IT" sz="2400" b="1" i="1">
                                  <a:solidFill>
                                    <a:schemeClr val="bg1"/>
                                  </a:solidFill>
                                  <a:latin typeface="Cambria Math" panose="02040503050406030204" pitchFamily="18" charset="0"/>
                                </a:rPr>
                              </m:ctrlPr>
                            </m:sSubPr>
                            <m:e>
                              <m:r>
                                <a:rPr lang="it-IT" sz="2400" b="1" i="0">
                                  <a:solidFill>
                                    <a:schemeClr val="bg1"/>
                                  </a:solidFill>
                                  <a:latin typeface="Cambria Math" panose="02040503050406030204" pitchFamily="18" charset="0"/>
                                </a:rPr>
                                <m:t>𝛍</m:t>
                              </m:r>
                            </m:e>
                            <m:sub>
                              <m:r>
                                <a:rPr lang="it-IT" sz="2400" b="1" i="0">
                                  <a:solidFill>
                                    <a:schemeClr val="bg1"/>
                                  </a:solidFill>
                                  <a:latin typeface="Cambria Math" panose="02040503050406030204" pitchFamily="18" charset="0"/>
                                </a:rPr>
                                <m:t>𝟎</m:t>
                              </m:r>
                            </m:sub>
                          </m:sSub>
                        </m:num>
                        <m:den>
                          <m:r>
                            <a:rPr lang="it-IT" sz="2400" b="1" i="1">
                              <a:solidFill>
                                <a:schemeClr val="bg1"/>
                              </a:solidFill>
                              <a:latin typeface="Cambria Math" panose="02040503050406030204" pitchFamily="18" charset="0"/>
                            </a:rPr>
                            <m:t>𝒓</m:t>
                          </m:r>
                        </m:den>
                      </m:f>
                      <m:nary>
                        <m:naryPr>
                          <m:limLoc m:val="undOvr"/>
                          <m:ctrlPr>
                            <a:rPr lang="it-IT" sz="2400" b="1" i="1">
                              <a:solidFill>
                                <a:schemeClr val="bg1"/>
                              </a:solidFill>
                              <a:latin typeface="Cambria Math" panose="02040503050406030204" pitchFamily="18" charset="0"/>
                            </a:rPr>
                          </m:ctrlPr>
                        </m:naryPr>
                        <m:sub>
                          <m:r>
                            <a:rPr lang="it-IT" sz="2400" b="1" i="0">
                              <a:solidFill>
                                <a:schemeClr val="bg1"/>
                              </a:solidFill>
                              <a:latin typeface="Cambria Math" panose="02040503050406030204" pitchFamily="18" charset="0"/>
                            </a:rPr>
                            <m:t>𝟎</m:t>
                          </m:r>
                        </m:sub>
                        <m:sup>
                          <m:r>
                            <a:rPr lang="it-IT" sz="2400" b="1" i="1">
                              <a:solidFill>
                                <a:schemeClr val="bg1"/>
                              </a:solidFill>
                              <a:latin typeface="Cambria Math" panose="02040503050406030204" pitchFamily="18" charset="0"/>
                            </a:rPr>
                            <m:t>𝒓</m:t>
                          </m:r>
                        </m:sup>
                        <m:e>
                          <m:r>
                            <a:rPr lang="it-IT" sz="2400" b="1" i="1">
                              <a:solidFill>
                                <a:schemeClr val="bg1"/>
                              </a:solidFill>
                              <a:latin typeface="Cambria Math" panose="02040503050406030204" pitchFamily="18" charset="0"/>
                            </a:rPr>
                            <m:t>𝑱</m:t>
                          </m:r>
                        </m:e>
                      </m:nary>
                      <m:d>
                        <m:dPr>
                          <m:ctrlPr>
                            <a:rPr lang="it-IT" sz="2400" b="1" i="1">
                              <a:solidFill>
                                <a:schemeClr val="bg1"/>
                              </a:solidFill>
                              <a:latin typeface="Cambria Math" panose="02040503050406030204" pitchFamily="18" charset="0"/>
                            </a:rPr>
                          </m:ctrlPr>
                        </m:dPr>
                        <m:e>
                          <m:r>
                            <a:rPr lang="it-IT" sz="2400" b="1" i="1">
                              <a:solidFill>
                                <a:schemeClr val="bg1"/>
                              </a:solidFill>
                              <a:latin typeface="Cambria Math" panose="02040503050406030204" pitchFamily="18" charset="0"/>
                            </a:rPr>
                            <m:t>𝒓</m:t>
                          </m:r>
                          <m:r>
                            <a:rPr lang="it-IT" sz="2400" b="1" i="0">
                              <a:solidFill>
                                <a:schemeClr val="bg1"/>
                              </a:solidFill>
                              <a:latin typeface="Cambria Math" panose="02040503050406030204" pitchFamily="18" charset="0"/>
                            </a:rPr>
                            <m:t>′</m:t>
                          </m:r>
                        </m:e>
                      </m:d>
                      <m:r>
                        <a:rPr lang="it-IT" sz="2400" b="1" i="1">
                          <a:solidFill>
                            <a:schemeClr val="bg1"/>
                          </a:solidFill>
                          <a:latin typeface="Cambria Math" panose="02040503050406030204" pitchFamily="18" charset="0"/>
                        </a:rPr>
                        <m:t>𝒓</m:t>
                      </m:r>
                      <m:r>
                        <a:rPr lang="it-IT" sz="2400" b="1" i="0">
                          <a:solidFill>
                            <a:schemeClr val="bg1"/>
                          </a:solidFill>
                          <a:latin typeface="Cambria Math" panose="02040503050406030204" pitchFamily="18" charset="0"/>
                        </a:rPr>
                        <m:t>′</m:t>
                      </m:r>
                      <m:r>
                        <a:rPr lang="it-IT" sz="2400" b="1" i="1">
                          <a:solidFill>
                            <a:schemeClr val="bg1"/>
                          </a:solidFill>
                          <a:latin typeface="Cambria Math" panose="02040503050406030204" pitchFamily="18" charset="0"/>
                        </a:rPr>
                        <m:t>𝒅𝒓</m:t>
                      </m:r>
                      <m:r>
                        <a:rPr lang="it-IT" sz="2400" b="1" i="0">
                          <a:solidFill>
                            <a:schemeClr val="bg1"/>
                          </a:solidFill>
                          <a:latin typeface="Cambria Math" panose="02040503050406030204" pitchFamily="18" charset="0"/>
                        </a:rPr>
                        <m:t>′</m:t>
                      </m:r>
                    </m:oMath>
                  </m:oMathPara>
                </a14:m>
                <a:endParaRPr lang="it-IT" sz="2400" b="1" dirty="0">
                  <a:solidFill>
                    <a:schemeClr val="bg1"/>
                  </a:solidFill>
                  <a:latin typeface="Cabin" pitchFamily="2"/>
                </a:endParaRPr>
              </a:p>
            </p:txBody>
          </p:sp>
        </mc:Choice>
        <mc:Fallback>
          <p:sp>
            <p:nvSpPr>
              <p:cNvPr id="5" name="CasellaDiTesto 4">
                <a:extLst>
                  <a:ext uri="{FF2B5EF4-FFF2-40B4-BE49-F238E27FC236}">
                    <a16:creationId xmlns:a16="http://schemas.microsoft.com/office/drawing/2014/main" id="{DB6F3C22-7512-151D-328B-D1C403DF7424}"/>
                  </a:ext>
                </a:extLst>
              </p:cNvPr>
              <p:cNvSpPr txBox="1">
                <a:spLocks noRot="1" noChangeAspect="1" noMove="1" noResize="1" noEditPoints="1" noAdjustHandles="1" noChangeArrowheads="1" noChangeShapeType="1" noTextEdit="1"/>
              </p:cNvSpPr>
              <p:nvPr/>
            </p:nvSpPr>
            <p:spPr>
              <a:xfrm>
                <a:off x="8202119" y="5291576"/>
                <a:ext cx="3366360" cy="831959"/>
              </a:xfrm>
              <a:prstGeom prst="rect">
                <a:avLst/>
              </a:prstGeom>
              <a:blipFill>
                <a:blip r:embed="rId6"/>
                <a:stretch>
                  <a:fillRect t="-9489" b="-13869"/>
                </a:stretch>
              </a:blipFill>
              <a:ln>
                <a:noFill/>
              </a:ln>
            </p:spPr>
            <p:txBody>
              <a:bodyPr/>
              <a:lstStyle/>
              <a:p>
                <a:r>
                  <a:rPr lang="it-IT">
                    <a:noFill/>
                  </a:rPr>
                  <a:t> </a:t>
                </a:r>
              </a:p>
            </p:txBody>
          </p:sp>
        </mc:Fallback>
      </mc:AlternateContent>
    </p:spTree>
    <p:extLst>
      <p:ext uri="{BB962C8B-B14F-4D97-AF65-F5344CB8AC3E}">
        <p14:creationId xmlns:p14="http://schemas.microsoft.com/office/powerpoint/2010/main" val="22978128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2097617-8F04-B497-867B-294436697AA3}"/>
            </a:ext>
          </a:extLst>
        </p:cNvPr>
        <p:cNvGrpSpPr/>
        <p:nvPr/>
      </p:nvGrpSpPr>
      <p:grpSpPr>
        <a:xfrm>
          <a:off x="0" y="0"/>
          <a:ext cx="0" cy="0"/>
          <a:chOff x="0" y="0"/>
          <a:chExt cx="0" cy="0"/>
        </a:xfrm>
      </p:grpSpPr>
      <p:sp>
        <p:nvSpPr>
          <p:cNvPr id="6" name="Rectangle 1">
            <a:extLst>
              <a:ext uri="{FF2B5EF4-FFF2-40B4-BE49-F238E27FC236}">
                <a16:creationId xmlns:a16="http://schemas.microsoft.com/office/drawing/2014/main" id="{1019911F-9B6D-6C2E-2235-61A41FF9848B}"/>
              </a:ext>
            </a:extLst>
          </p:cNvPr>
          <p:cNvSpPr/>
          <p:nvPr/>
        </p:nvSpPr>
        <p:spPr>
          <a:xfrm>
            <a:off x="8412174" y="6550223"/>
            <a:ext cx="3724096" cy="307777"/>
          </a:xfrm>
          <a:prstGeom prst="rect">
            <a:avLst/>
          </a:prstGeom>
        </p:spPr>
        <p:txBody>
          <a:bodyPr wrap="none">
            <a:spAutoFit/>
          </a:bodyPr>
          <a:lstStyle/>
          <a:p>
            <a:pPr algn="r"/>
            <a:r>
              <a:rPr lang="it-IT" sz="1200" dirty="0">
                <a:solidFill>
                  <a:schemeClr val="bg1"/>
                </a:solidFill>
                <a:latin typeface="Arial" panose="020B0604020202020204" pitchFamily="34" charset="0"/>
                <a:ea typeface="Microsoft JhengHei UI Light" panose="020B0304030504040204" pitchFamily="34" charset="-120"/>
                <a:cs typeface="Arial" panose="020B0604020202020204" pitchFamily="34" charset="0"/>
              </a:rPr>
              <a:t>Angelo.Biagioni@lnf.infn.it | 19 June 2025 | </a:t>
            </a:r>
            <a:r>
              <a:rPr lang="it-IT" sz="1400" dirty="0">
                <a:solidFill>
                  <a:schemeClr val="bg1"/>
                </a:solidFill>
                <a:latin typeface="Arial" panose="020B0604020202020204" pitchFamily="34" charset="0"/>
                <a:ea typeface="Microsoft JhengHei UI Light" panose="020B0304030504040204" pitchFamily="34" charset="-120"/>
                <a:cs typeface="Arial" panose="020B0604020202020204" pitchFamily="34" charset="0"/>
              </a:rPr>
              <a:t>Page 7</a:t>
            </a:r>
          </a:p>
        </p:txBody>
      </p:sp>
      <p:sp>
        <p:nvSpPr>
          <p:cNvPr id="10" name="Rectangle 4">
            <a:extLst>
              <a:ext uri="{FF2B5EF4-FFF2-40B4-BE49-F238E27FC236}">
                <a16:creationId xmlns:a16="http://schemas.microsoft.com/office/drawing/2014/main" id="{6DB73097-4147-1867-AEDF-302E54241B7B}"/>
              </a:ext>
            </a:extLst>
          </p:cNvPr>
          <p:cNvSpPr/>
          <p:nvPr/>
        </p:nvSpPr>
        <p:spPr>
          <a:xfrm>
            <a:off x="0" y="0"/>
            <a:ext cx="12192000" cy="438664"/>
          </a:xfrm>
          <a:prstGeom prst="rect">
            <a:avLst/>
          </a:prstGeom>
          <a:solidFill>
            <a:schemeClr val="tx1">
              <a:lumMod val="50000"/>
              <a:alpha val="42000"/>
            </a:schemeClr>
          </a:solidFill>
          <a:ln w="19050">
            <a:noFill/>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it-IT" sz="2000" b="0" i="1" u="none" strike="noStrike" kern="1200" cap="none" spc="0" normalizeH="0" baseline="0" noProof="0" dirty="0">
              <a:ln>
                <a:noFill/>
              </a:ln>
              <a:solidFill>
                <a:srgbClr val="002060"/>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pic>
        <p:nvPicPr>
          <p:cNvPr id="2" name="Picture 425" descr="http://www.lnf.infn.it/logo/logo_infn_lnf_1_sigla_lnf.png">
            <a:extLst>
              <a:ext uri="{FF2B5EF4-FFF2-40B4-BE49-F238E27FC236}">
                <a16:creationId xmlns:a16="http://schemas.microsoft.com/office/drawing/2014/main" id="{6628A9C1-5254-F886-9B9E-5A32D5A6A37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82000"/>
                    </a14:imgEffect>
                  </a14:imgLayer>
                </a14:imgProps>
              </a:ext>
              <a:ext uri="{28A0092B-C50C-407E-A947-70E740481C1C}">
                <a14:useLocalDpi xmlns:a14="http://schemas.microsoft.com/office/drawing/2010/main" val="0"/>
              </a:ext>
            </a:extLst>
          </a:blip>
          <a:srcRect/>
          <a:stretch>
            <a:fillRect/>
          </a:stretch>
        </p:blipFill>
        <p:spPr bwMode="auto">
          <a:xfrm>
            <a:off x="0" y="19069"/>
            <a:ext cx="680552" cy="430939"/>
          </a:xfrm>
          <a:prstGeom prst="rect">
            <a:avLst/>
          </a:prstGeom>
          <a:noFill/>
          <a:ln w="6350">
            <a:noFill/>
          </a:ln>
          <a:extLst>
            <a:ext uri="{909E8E84-426E-40DD-AFC4-6F175D3DCCD1}">
              <a14:hiddenFill xmlns:a14="http://schemas.microsoft.com/office/drawing/2010/main">
                <a:solidFill>
                  <a:srgbClr val="FFFFFF"/>
                </a:solidFill>
              </a14:hiddenFill>
            </a:ext>
          </a:extLst>
        </p:spPr>
      </p:pic>
      <p:sp>
        <p:nvSpPr>
          <p:cNvPr id="15" name="Rectangle 1">
            <a:extLst>
              <a:ext uri="{FF2B5EF4-FFF2-40B4-BE49-F238E27FC236}">
                <a16:creationId xmlns:a16="http://schemas.microsoft.com/office/drawing/2014/main" id="{102D6E7B-3FD4-5ED7-8194-CD0546D5EDE0}"/>
              </a:ext>
            </a:extLst>
          </p:cNvPr>
          <p:cNvSpPr/>
          <p:nvPr/>
        </p:nvSpPr>
        <p:spPr>
          <a:xfrm>
            <a:off x="6256962" y="29296"/>
            <a:ext cx="5955359" cy="369332"/>
          </a:xfrm>
          <a:prstGeom prst="rect">
            <a:avLst/>
          </a:prstGeom>
        </p:spPr>
        <p:txBody>
          <a:bodyPr wrap="square">
            <a:spAutoFit/>
          </a:bodyPr>
          <a:lstStyle/>
          <a:p>
            <a:pPr>
              <a:defRPr/>
            </a:pPr>
            <a:r>
              <a:rPr lang="it-IT" b="1" i="1" kern="0" dirty="0">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Active </a:t>
            </a:r>
            <a:r>
              <a:rPr lang="it-IT" b="1" i="1" kern="0" dirty="0" err="1">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pLAsma</a:t>
            </a:r>
            <a:r>
              <a:rPr lang="it-IT" b="1" i="1" kern="0" dirty="0">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 for </a:t>
            </a:r>
            <a:r>
              <a:rPr lang="it-IT" b="1" i="1" kern="0" dirty="0" err="1">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beNding</a:t>
            </a:r>
            <a:r>
              <a:rPr lang="it-IT" b="1" i="1" kern="0" dirty="0">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 (ALAN)_</a:t>
            </a:r>
            <a:r>
              <a:rPr lang="it-IT" b="1" kern="0" dirty="0" err="1">
                <a:solidFill>
                  <a:prstClr val="black"/>
                </a:solidFill>
                <a:latin typeface="Arial" panose="020B0604020202020204" pitchFamily="34" charset="0"/>
                <a:ea typeface="Microsoft JhengHei UI Light" panose="020B0304030504040204" pitchFamily="34" charset="-120"/>
                <a:cs typeface="Arial" panose="020B0604020202020204" pitchFamily="34" charset="0"/>
              </a:rPr>
              <a:t>Research</a:t>
            </a:r>
            <a:r>
              <a:rPr lang="it-IT" b="1" kern="0" dirty="0">
                <a:solidFill>
                  <a:prstClr val="black"/>
                </a:solidFill>
                <a:latin typeface="Arial" panose="020B0604020202020204" pitchFamily="34" charset="0"/>
                <a:ea typeface="Microsoft JhengHei UI Light" panose="020B0304030504040204" pitchFamily="34" charset="-120"/>
                <a:cs typeface="Arial" panose="020B0604020202020204" pitchFamily="34" charset="0"/>
              </a:rPr>
              <a:t> activity</a:t>
            </a:r>
            <a:endParaRPr lang="it-IT" b="1" dirty="0">
              <a:solidFill>
                <a:prstClr val="black"/>
              </a:solidFill>
              <a:latin typeface="Arial" panose="020B0604020202020204" pitchFamily="34" charset="0"/>
              <a:ea typeface="Microsoft JhengHei UI Light" panose="020B0304030504040204" pitchFamily="34" charset="-120"/>
              <a:cs typeface="Arial" panose="020B0604020202020204" pitchFamily="34" charset="0"/>
            </a:endParaRPr>
          </a:p>
        </p:txBody>
      </p:sp>
      <p:sp>
        <p:nvSpPr>
          <p:cNvPr id="4" name="CasellaDiTesto 3">
            <a:extLst>
              <a:ext uri="{FF2B5EF4-FFF2-40B4-BE49-F238E27FC236}">
                <a16:creationId xmlns:a16="http://schemas.microsoft.com/office/drawing/2014/main" id="{CAAE58EB-4A24-F8A5-BAE3-32F2C3F791E8}"/>
              </a:ext>
            </a:extLst>
          </p:cNvPr>
          <p:cNvSpPr txBox="1"/>
          <p:nvPr/>
        </p:nvSpPr>
        <p:spPr>
          <a:xfrm>
            <a:off x="193040" y="658882"/>
            <a:ext cx="7307218" cy="5355312"/>
          </a:xfrm>
          <a:prstGeom prst="rect">
            <a:avLst/>
          </a:prstGeom>
          <a:noFill/>
        </p:spPr>
        <p:txBody>
          <a:bodyPr wrap="square">
            <a:spAutoFit/>
          </a:bodyPr>
          <a:lstStyle/>
          <a:p>
            <a:pPr>
              <a:buNone/>
            </a:pPr>
            <a:r>
              <a:rPr lang="it-IT" sz="2400" b="1" kern="100" dirty="0" err="1">
                <a:solidFill>
                  <a:srgbClr val="071320"/>
                </a:solidFill>
                <a:effectLst/>
                <a:latin typeface="Arial" panose="020B0604020202020204" pitchFamily="34" charset="0"/>
                <a:ea typeface="Aptos" panose="020B0004020202020204" pitchFamily="34" charset="0"/>
                <a:cs typeface="Arial" panose="020B0604020202020204" pitchFamily="34" charset="0"/>
              </a:rPr>
              <a:t>Requests</a:t>
            </a:r>
            <a:r>
              <a:rPr lang="it-IT" sz="2400" b="1" kern="100" dirty="0">
                <a:solidFill>
                  <a:srgbClr val="071320"/>
                </a:solidFill>
                <a:effectLst/>
                <a:latin typeface="Arial" panose="020B0604020202020204" pitchFamily="34" charset="0"/>
                <a:ea typeface="Aptos" panose="020B0004020202020204" pitchFamily="34" charset="0"/>
                <a:cs typeface="Arial" panose="020B0604020202020204" pitchFamily="34" charset="0"/>
              </a:rPr>
              <a:t> for </a:t>
            </a:r>
            <a:r>
              <a:rPr lang="it-IT" sz="2400" b="1" kern="100" dirty="0">
                <a:solidFill>
                  <a:srgbClr val="071320"/>
                </a:solidFill>
                <a:latin typeface="Arial" panose="020B0604020202020204" pitchFamily="34" charset="0"/>
                <a:ea typeface="Aptos" panose="020B0004020202020204" pitchFamily="34" charset="0"/>
                <a:cs typeface="Arial" panose="020B0604020202020204" pitchFamily="34" charset="0"/>
              </a:rPr>
              <a:t>the use of</a:t>
            </a:r>
            <a:r>
              <a:rPr lang="it-IT" sz="2400" b="1" kern="100" dirty="0">
                <a:solidFill>
                  <a:srgbClr val="071320"/>
                </a:solidFill>
                <a:effectLst/>
                <a:latin typeface="Arial" panose="020B0604020202020204" pitchFamily="34" charset="0"/>
                <a:ea typeface="Aptos" panose="020B0004020202020204" pitchFamily="34" charset="0"/>
                <a:cs typeface="Arial" panose="020B0604020202020204" pitchFamily="34" charset="0"/>
              </a:rPr>
              <a:t> </a:t>
            </a:r>
            <a:r>
              <a:rPr lang="it-IT" sz="2400" b="1" i="1" kern="100" dirty="0">
                <a:solidFill>
                  <a:srgbClr val="071320"/>
                </a:solidFill>
                <a:effectLst/>
                <a:latin typeface="Arial" panose="020B0604020202020204" pitchFamily="34" charset="0"/>
                <a:ea typeface="Aptos" panose="020B0004020202020204" pitchFamily="34" charset="0"/>
                <a:cs typeface="Arial" panose="020B0604020202020204" pitchFamily="34" charset="0"/>
              </a:rPr>
              <a:t>Plasma </a:t>
            </a:r>
            <a:r>
              <a:rPr lang="it-IT" sz="2400" b="1" i="1" kern="100" dirty="0" err="1">
                <a:solidFill>
                  <a:srgbClr val="071320"/>
                </a:solidFill>
                <a:effectLst/>
                <a:latin typeface="Arial" panose="020B0604020202020204" pitchFamily="34" charset="0"/>
                <a:ea typeface="Aptos" panose="020B0004020202020204" pitchFamily="34" charset="0"/>
                <a:cs typeface="Arial" panose="020B0604020202020204" pitchFamily="34" charset="0"/>
              </a:rPr>
              <a:t>dipoles</a:t>
            </a:r>
            <a:endParaRPr lang="it-IT" sz="2400" b="1" i="1" kern="100" dirty="0">
              <a:solidFill>
                <a:srgbClr val="071320"/>
              </a:solidFill>
              <a:effectLst/>
              <a:latin typeface="Arial" panose="020B0604020202020204" pitchFamily="34" charset="0"/>
              <a:ea typeface="Aptos" panose="020B0004020202020204" pitchFamily="34" charset="0"/>
              <a:cs typeface="Arial" panose="020B0604020202020204" pitchFamily="34" charset="0"/>
            </a:endParaRPr>
          </a:p>
          <a:p>
            <a:pPr>
              <a:buNone/>
            </a:pPr>
            <a:endParaRPr lang="it-IT" kern="100" dirty="0">
              <a:solidFill>
                <a:srgbClr val="071320"/>
              </a:solidFill>
              <a:latin typeface="Arial" panose="020B0604020202020204" pitchFamily="34" charset="0"/>
              <a:ea typeface="Aptos" panose="020B0004020202020204" pitchFamily="34" charset="0"/>
              <a:cs typeface="Arial" panose="020B0604020202020204" pitchFamily="34" charset="0"/>
            </a:endParaRPr>
          </a:p>
          <a:p>
            <a:pPr marL="742950" lvl="1" indent="-285750">
              <a:buFont typeface="Wingdings" panose="05000000000000000000" pitchFamily="2" charset="2"/>
              <a:buChar char="§"/>
            </a:pPr>
            <a:r>
              <a:rPr lang="it-IT" sz="2000" kern="100" dirty="0" err="1">
                <a:solidFill>
                  <a:srgbClr val="071320"/>
                </a:solidFill>
                <a:latin typeface="Arial" panose="020B0604020202020204" pitchFamily="34" charset="0"/>
                <a:ea typeface="Aptos" panose="020B0004020202020204" pitchFamily="34" charset="0"/>
                <a:cs typeface="Arial" panose="020B0604020202020204" pitchFamily="34" charset="0"/>
              </a:rPr>
              <a:t>Very</a:t>
            </a:r>
            <a:r>
              <a:rPr lang="it-IT" sz="2000" kern="100" dirty="0">
                <a:solidFill>
                  <a:srgbClr val="071320"/>
                </a:solidFill>
                <a:latin typeface="Arial" panose="020B0604020202020204" pitchFamily="34" charset="0"/>
                <a:ea typeface="Aptos" panose="020B0004020202020204" pitchFamily="34" charset="0"/>
                <a:cs typeface="Arial" panose="020B0604020202020204" pitchFamily="34" charset="0"/>
              </a:rPr>
              <a:t> high </a:t>
            </a:r>
            <a:r>
              <a:rPr lang="it-IT" sz="2000" kern="100" dirty="0" err="1">
                <a:solidFill>
                  <a:srgbClr val="071320"/>
                </a:solidFill>
                <a:latin typeface="Arial" panose="020B0604020202020204" pitchFamily="34" charset="0"/>
                <a:ea typeface="Aptos" panose="020B0004020202020204" pitchFamily="34" charset="0"/>
                <a:cs typeface="Arial" panose="020B0604020202020204" pitchFamily="34" charset="0"/>
              </a:rPr>
              <a:t>voltage</a:t>
            </a:r>
            <a:r>
              <a:rPr lang="it-IT" sz="2000" kern="100" dirty="0">
                <a:solidFill>
                  <a:srgbClr val="071320"/>
                </a:solidFill>
                <a:latin typeface="Arial" panose="020B0604020202020204" pitchFamily="34" charset="0"/>
                <a:ea typeface="Aptos" panose="020B0004020202020204" pitchFamily="34" charset="0"/>
                <a:cs typeface="Arial" panose="020B0604020202020204" pitchFamily="34" charset="0"/>
              </a:rPr>
              <a:t> </a:t>
            </a:r>
            <a:r>
              <a:rPr lang="it-IT" sz="2000" kern="100" dirty="0" err="1">
                <a:solidFill>
                  <a:srgbClr val="071320"/>
                </a:solidFill>
                <a:latin typeface="Arial" panose="020B0604020202020204" pitchFamily="34" charset="0"/>
                <a:ea typeface="Aptos" panose="020B0004020202020204" pitchFamily="34" charset="0"/>
                <a:cs typeface="Arial" panose="020B0604020202020204" pitchFamily="34" charset="0"/>
              </a:rPr>
              <a:t>pulses</a:t>
            </a:r>
            <a:r>
              <a:rPr lang="it-IT" sz="2000" kern="100" dirty="0">
                <a:solidFill>
                  <a:srgbClr val="071320"/>
                </a:solidFill>
                <a:latin typeface="Arial" panose="020B0604020202020204" pitchFamily="34" charset="0"/>
                <a:ea typeface="Aptos" panose="020B0004020202020204" pitchFamily="34" charset="0"/>
                <a:cs typeface="Arial" panose="020B0604020202020204" pitchFamily="34" charset="0"/>
              </a:rPr>
              <a:t> and </a:t>
            </a:r>
            <a:r>
              <a:rPr lang="it-IT" sz="2000" kern="100" dirty="0" err="1">
                <a:solidFill>
                  <a:srgbClr val="071320"/>
                </a:solidFill>
                <a:latin typeface="Arial" panose="020B0604020202020204" pitchFamily="34" charset="0"/>
                <a:ea typeface="Aptos" panose="020B0004020202020204" pitchFamily="34" charset="0"/>
                <a:cs typeface="Arial" panose="020B0604020202020204" pitchFamily="34" charset="0"/>
              </a:rPr>
              <a:t>especially</a:t>
            </a:r>
            <a:r>
              <a:rPr lang="it-IT" sz="2000" kern="100" dirty="0">
                <a:solidFill>
                  <a:srgbClr val="071320"/>
                </a:solidFill>
                <a:latin typeface="Arial" panose="020B0604020202020204" pitchFamily="34" charset="0"/>
                <a:ea typeface="Aptos" panose="020B0004020202020204" pitchFamily="34" charset="0"/>
                <a:cs typeface="Arial" panose="020B0604020202020204" pitchFamily="34" charset="0"/>
              </a:rPr>
              <a:t> </a:t>
            </a:r>
            <a:r>
              <a:rPr lang="it-IT" sz="2000" kern="100" dirty="0" err="1">
                <a:solidFill>
                  <a:srgbClr val="071320"/>
                </a:solidFill>
                <a:latin typeface="Arial" panose="020B0604020202020204" pitchFamily="34" charset="0"/>
                <a:ea typeface="Aptos" panose="020B0004020202020204" pitchFamily="34" charset="0"/>
                <a:cs typeface="Arial" panose="020B0604020202020204" pitchFamily="34" charset="0"/>
              </a:rPr>
              <a:t>currents</a:t>
            </a:r>
            <a:r>
              <a:rPr lang="it-IT" sz="2000" kern="100" dirty="0">
                <a:solidFill>
                  <a:srgbClr val="071320"/>
                </a:solidFill>
                <a:latin typeface="Arial" panose="020B0604020202020204" pitchFamily="34" charset="0"/>
                <a:ea typeface="Aptos" panose="020B0004020202020204" pitchFamily="34" charset="0"/>
                <a:cs typeface="Arial" panose="020B0604020202020204" pitchFamily="34" charset="0"/>
              </a:rPr>
              <a:t> (from </a:t>
            </a:r>
            <a:r>
              <a:rPr lang="it-IT" sz="2000" kern="100" dirty="0" err="1">
                <a:solidFill>
                  <a:srgbClr val="071320"/>
                </a:solidFill>
                <a:latin typeface="Arial" panose="020B0604020202020204" pitchFamily="34" charset="0"/>
                <a:ea typeface="Aptos" panose="020B0004020202020204" pitchFamily="34" charset="0"/>
                <a:cs typeface="Arial" panose="020B0604020202020204" pitchFamily="34" charset="0"/>
              </a:rPr>
              <a:t>few</a:t>
            </a:r>
            <a:r>
              <a:rPr lang="it-IT" sz="2000" kern="100" dirty="0">
                <a:solidFill>
                  <a:srgbClr val="071320"/>
                </a:solidFill>
                <a:latin typeface="Arial" panose="020B0604020202020204" pitchFamily="34" charset="0"/>
                <a:ea typeface="Aptos" panose="020B0004020202020204" pitchFamily="34" charset="0"/>
                <a:cs typeface="Arial" panose="020B0604020202020204" pitchFamily="34" charset="0"/>
              </a:rPr>
              <a:t> </a:t>
            </a:r>
            <a:r>
              <a:rPr lang="it-IT" sz="2000" kern="100" dirty="0" err="1">
                <a:solidFill>
                  <a:srgbClr val="071320"/>
                </a:solidFill>
                <a:latin typeface="Arial" panose="020B0604020202020204" pitchFamily="34" charset="0"/>
                <a:ea typeface="Aptos" panose="020B0004020202020204" pitchFamily="34" charset="0"/>
                <a:cs typeface="Arial" panose="020B0604020202020204" pitchFamily="34" charset="0"/>
              </a:rPr>
              <a:t>kA</a:t>
            </a:r>
            <a:r>
              <a:rPr lang="it-IT" sz="2000" kern="100" dirty="0">
                <a:solidFill>
                  <a:srgbClr val="071320"/>
                </a:solidFill>
                <a:latin typeface="Arial" panose="020B0604020202020204" pitchFamily="34" charset="0"/>
                <a:ea typeface="Aptos" panose="020B0004020202020204" pitchFamily="34" charset="0"/>
                <a:cs typeface="Arial" panose="020B0604020202020204" pitchFamily="34" charset="0"/>
              </a:rPr>
              <a:t> up to </a:t>
            </a:r>
            <a:r>
              <a:rPr lang="it-IT" sz="2000" kern="100" dirty="0" err="1">
                <a:solidFill>
                  <a:srgbClr val="071320"/>
                </a:solidFill>
                <a:latin typeface="Arial" panose="020B0604020202020204" pitchFamily="34" charset="0"/>
                <a:ea typeface="Aptos" panose="020B0004020202020204" pitchFamily="34" charset="0"/>
                <a:cs typeface="Arial" panose="020B0604020202020204" pitchFamily="34" charset="0"/>
              </a:rPr>
              <a:t>tens</a:t>
            </a:r>
            <a:r>
              <a:rPr lang="it-IT" sz="2000" kern="100" dirty="0">
                <a:solidFill>
                  <a:srgbClr val="071320"/>
                </a:solidFill>
                <a:latin typeface="Arial" panose="020B0604020202020204" pitchFamily="34" charset="0"/>
                <a:ea typeface="Aptos" panose="020B0004020202020204" pitchFamily="34" charset="0"/>
                <a:cs typeface="Arial" panose="020B0604020202020204" pitchFamily="34" charset="0"/>
              </a:rPr>
              <a:t> of </a:t>
            </a:r>
            <a:r>
              <a:rPr lang="it-IT" sz="2000" kern="100" dirty="0" err="1">
                <a:solidFill>
                  <a:srgbClr val="071320"/>
                </a:solidFill>
                <a:latin typeface="Arial" panose="020B0604020202020204" pitchFamily="34" charset="0"/>
                <a:ea typeface="Aptos" panose="020B0004020202020204" pitchFamily="34" charset="0"/>
                <a:cs typeface="Arial" panose="020B0604020202020204" pitchFamily="34" charset="0"/>
              </a:rPr>
              <a:t>kA</a:t>
            </a:r>
            <a:r>
              <a:rPr lang="it-IT" sz="2000" kern="100" dirty="0">
                <a:solidFill>
                  <a:srgbClr val="071320"/>
                </a:solidFill>
                <a:latin typeface="Arial" panose="020B0604020202020204" pitchFamily="34" charset="0"/>
                <a:ea typeface="Aptos" panose="020B0004020202020204" pitchFamily="34" charset="0"/>
                <a:cs typeface="Arial" panose="020B0604020202020204" pitchFamily="34" charset="0"/>
              </a:rPr>
              <a:t>)</a:t>
            </a:r>
          </a:p>
          <a:p>
            <a:pPr lvl="1"/>
            <a:endParaRPr lang="it-IT" sz="2000" kern="100" dirty="0">
              <a:solidFill>
                <a:srgbClr val="071320"/>
              </a:solidFill>
              <a:latin typeface="Arial" panose="020B0604020202020204" pitchFamily="34" charset="0"/>
              <a:ea typeface="Aptos" panose="020B0004020202020204" pitchFamily="34" charset="0"/>
              <a:cs typeface="Arial" panose="020B0604020202020204" pitchFamily="34" charset="0"/>
            </a:endParaRPr>
          </a:p>
          <a:p>
            <a:pPr marL="742950" lvl="1" indent="-285750">
              <a:buFont typeface="Wingdings" panose="05000000000000000000" pitchFamily="2" charset="2"/>
              <a:buChar char="§"/>
            </a:pPr>
            <a:r>
              <a:rPr lang="it-IT" sz="2000" kern="100" dirty="0">
                <a:solidFill>
                  <a:srgbClr val="071320"/>
                </a:solidFill>
                <a:latin typeface="Arial" panose="020B0604020202020204" pitchFamily="34" charset="0"/>
                <a:ea typeface="Aptos" panose="020B0004020202020204" pitchFamily="34" charset="0"/>
                <a:cs typeface="Arial" panose="020B0604020202020204" pitchFamily="34" charset="0"/>
              </a:rPr>
              <a:t>Design of HV systems to produce appropriate </a:t>
            </a:r>
            <a:r>
              <a:rPr lang="it-IT" sz="2000" kern="100" dirty="0" err="1">
                <a:solidFill>
                  <a:srgbClr val="071320"/>
                </a:solidFill>
                <a:latin typeface="Arial" panose="020B0604020202020204" pitchFamily="34" charset="0"/>
                <a:ea typeface="Aptos" panose="020B0004020202020204" pitchFamily="34" charset="0"/>
                <a:cs typeface="Arial" panose="020B0604020202020204" pitchFamily="34" charset="0"/>
              </a:rPr>
              <a:t>current</a:t>
            </a:r>
            <a:r>
              <a:rPr lang="it-IT" sz="2000" kern="100" dirty="0">
                <a:solidFill>
                  <a:srgbClr val="071320"/>
                </a:solidFill>
                <a:latin typeface="Arial" panose="020B0604020202020204" pitchFamily="34" charset="0"/>
                <a:ea typeface="Aptos" panose="020B0004020202020204" pitchFamily="34" charset="0"/>
                <a:cs typeface="Arial" panose="020B0604020202020204" pitchFamily="34" charset="0"/>
              </a:rPr>
              <a:t> </a:t>
            </a:r>
            <a:r>
              <a:rPr lang="it-IT" sz="2000" kern="100" dirty="0" err="1">
                <a:solidFill>
                  <a:srgbClr val="071320"/>
                </a:solidFill>
                <a:latin typeface="Arial" panose="020B0604020202020204" pitchFamily="34" charset="0"/>
                <a:ea typeface="Aptos" panose="020B0004020202020204" pitchFamily="34" charset="0"/>
                <a:cs typeface="Arial" panose="020B0604020202020204" pitchFamily="34" charset="0"/>
              </a:rPr>
              <a:t>pulses</a:t>
            </a:r>
            <a:r>
              <a:rPr lang="it-IT" sz="2000" kern="100" dirty="0">
                <a:solidFill>
                  <a:srgbClr val="071320"/>
                </a:solidFill>
                <a:latin typeface="Arial" panose="020B0604020202020204" pitchFamily="34" charset="0"/>
                <a:ea typeface="Aptos" panose="020B0004020202020204" pitchFamily="34" charset="0"/>
                <a:cs typeface="Arial" panose="020B0604020202020204" pitchFamily="34" charset="0"/>
              </a:rPr>
              <a:t> </a:t>
            </a:r>
          </a:p>
          <a:p>
            <a:pPr marL="2114550" lvl="4" indent="-285750">
              <a:buFont typeface="Arial" panose="020B0604020202020204" pitchFamily="34" charset="0"/>
              <a:buChar char="•"/>
            </a:pPr>
            <a:r>
              <a:rPr lang="it-IT" sz="2000" kern="100" dirty="0">
                <a:solidFill>
                  <a:srgbClr val="071320"/>
                </a:solidFill>
                <a:latin typeface="Arial" panose="020B0604020202020204" pitchFamily="34" charset="0"/>
                <a:ea typeface="Aptos" panose="020B0004020202020204" pitchFamily="34" charset="0"/>
                <a:cs typeface="Arial" panose="020B0604020202020204" pitchFamily="34" charset="0"/>
              </a:rPr>
              <a:t> High </a:t>
            </a:r>
            <a:r>
              <a:rPr lang="it-IT" sz="2000" kern="100" dirty="0" err="1">
                <a:solidFill>
                  <a:srgbClr val="071320"/>
                </a:solidFill>
                <a:latin typeface="Arial" panose="020B0604020202020204" pitchFamily="34" charset="0"/>
                <a:ea typeface="Aptos" panose="020B0004020202020204" pitchFamily="34" charset="0"/>
                <a:cs typeface="Arial" panose="020B0604020202020204" pitchFamily="34" charset="0"/>
              </a:rPr>
              <a:t>peak</a:t>
            </a:r>
            <a:r>
              <a:rPr lang="it-IT" sz="2000" kern="100" dirty="0">
                <a:solidFill>
                  <a:srgbClr val="071320"/>
                </a:solidFill>
                <a:latin typeface="Arial" panose="020B0604020202020204" pitchFamily="34" charset="0"/>
                <a:ea typeface="Aptos" panose="020B0004020202020204" pitchFamily="34" charset="0"/>
                <a:cs typeface="Arial" panose="020B0604020202020204" pitchFamily="34" charset="0"/>
              </a:rPr>
              <a:t> </a:t>
            </a:r>
            <a:r>
              <a:rPr lang="it-IT" sz="2000" kern="100" dirty="0" err="1">
                <a:solidFill>
                  <a:srgbClr val="071320"/>
                </a:solidFill>
                <a:latin typeface="Arial" panose="020B0604020202020204" pitchFamily="34" charset="0"/>
                <a:ea typeface="Aptos" panose="020B0004020202020204" pitchFamily="34" charset="0"/>
                <a:cs typeface="Arial" panose="020B0604020202020204" pitchFamily="34" charset="0"/>
              </a:rPr>
              <a:t>currents</a:t>
            </a:r>
            <a:endParaRPr lang="it-IT" sz="2000" kern="100" dirty="0">
              <a:solidFill>
                <a:srgbClr val="071320"/>
              </a:solidFill>
              <a:latin typeface="Arial" panose="020B0604020202020204" pitchFamily="34" charset="0"/>
              <a:ea typeface="Aptos" panose="020B0004020202020204" pitchFamily="34" charset="0"/>
              <a:cs typeface="Arial" panose="020B0604020202020204" pitchFamily="34" charset="0"/>
            </a:endParaRPr>
          </a:p>
          <a:p>
            <a:pPr marL="2114550" lvl="4" indent="-285750">
              <a:buFont typeface="Arial" panose="020B0604020202020204" pitchFamily="34" charset="0"/>
              <a:buChar char="•"/>
            </a:pPr>
            <a:r>
              <a:rPr lang="it-IT" sz="2000" kern="100" dirty="0">
                <a:solidFill>
                  <a:srgbClr val="071320"/>
                </a:solidFill>
                <a:latin typeface="Arial" panose="020B0604020202020204" pitchFamily="34" charset="0"/>
                <a:ea typeface="Aptos" panose="020B0004020202020204" pitchFamily="34" charset="0"/>
                <a:cs typeface="Arial" panose="020B0604020202020204" pitchFamily="34" charset="0"/>
              </a:rPr>
              <a:t> short </a:t>
            </a:r>
            <a:r>
              <a:rPr lang="it-IT" sz="2000" kern="100" dirty="0" err="1">
                <a:solidFill>
                  <a:srgbClr val="071320"/>
                </a:solidFill>
                <a:latin typeface="Arial" panose="020B0604020202020204" pitchFamily="34" charset="0"/>
                <a:ea typeface="Aptos" panose="020B0004020202020204" pitchFamily="34" charset="0"/>
                <a:cs typeface="Arial" panose="020B0604020202020204" pitchFamily="34" charset="0"/>
              </a:rPr>
              <a:t>pulses</a:t>
            </a:r>
            <a:r>
              <a:rPr lang="it-IT" sz="2000" kern="100" dirty="0">
                <a:solidFill>
                  <a:srgbClr val="071320"/>
                </a:solidFill>
                <a:latin typeface="Arial" panose="020B0604020202020204" pitchFamily="34" charset="0"/>
                <a:ea typeface="Aptos" panose="020B0004020202020204" pitchFamily="34" charset="0"/>
                <a:cs typeface="Arial" panose="020B0604020202020204" pitchFamily="34" charset="0"/>
              </a:rPr>
              <a:t> to </a:t>
            </a:r>
            <a:r>
              <a:rPr lang="it-IT" sz="2000" kern="100" dirty="0" err="1">
                <a:solidFill>
                  <a:srgbClr val="071320"/>
                </a:solidFill>
                <a:latin typeface="Arial" panose="020B0604020202020204" pitchFamily="34" charset="0"/>
                <a:ea typeface="Aptos" panose="020B0004020202020204" pitchFamily="34" charset="0"/>
                <a:cs typeface="Arial" panose="020B0604020202020204" pitchFamily="34" charset="0"/>
              </a:rPr>
              <a:t>preserve</a:t>
            </a:r>
            <a:r>
              <a:rPr lang="it-IT" sz="2000" kern="100" dirty="0">
                <a:solidFill>
                  <a:srgbClr val="071320"/>
                </a:solidFill>
                <a:latin typeface="Arial" panose="020B0604020202020204" pitchFamily="34" charset="0"/>
                <a:ea typeface="Aptos" panose="020B0004020202020204" pitchFamily="34" charset="0"/>
                <a:cs typeface="Arial" panose="020B0604020202020204" pitchFamily="34" charset="0"/>
              </a:rPr>
              <a:t> </a:t>
            </a:r>
            <a:r>
              <a:rPr lang="it-IT" sz="2000" kern="100" dirty="0" err="1">
                <a:solidFill>
                  <a:srgbClr val="071320"/>
                </a:solidFill>
                <a:latin typeface="Arial" panose="020B0604020202020204" pitchFamily="34" charset="0"/>
                <a:ea typeface="Aptos" panose="020B0004020202020204" pitchFamily="34" charset="0"/>
                <a:cs typeface="Arial" panose="020B0604020202020204" pitchFamily="34" charset="0"/>
              </a:rPr>
              <a:t>capillary</a:t>
            </a:r>
            <a:r>
              <a:rPr lang="it-IT" sz="2000" kern="100" dirty="0">
                <a:solidFill>
                  <a:srgbClr val="071320"/>
                </a:solidFill>
                <a:latin typeface="Arial" panose="020B0604020202020204" pitchFamily="34" charset="0"/>
                <a:ea typeface="Aptos" panose="020B0004020202020204" pitchFamily="34" charset="0"/>
                <a:cs typeface="Arial" panose="020B0604020202020204" pitchFamily="34" charset="0"/>
              </a:rPr>
              <a:t> </a:t>
            </a:r>
            <a:r>
              <a:rPr lang="it-IT" sz="2000" kern="100" dirty="0" err="1">
                <a:solidFill>
                  <a:srgbClr val="071320"/>
                </a:solidFill>
                <a:latin typeface="Arial" panose="020B0604020202020204" pitchFamily="34" charset="0"/>
                <a:ea typeface="Aptos" panose="020B0004020202020204" pitchFamily="34" charset="0"/>
                <a:cs typeface="Arial" panose="020B0604020202020204" pitchFamily="34" charset="0"/>
              </a:rPr>
              <a:t>structures</a:t>
            </a:r>
            <a:endParaRPr lang="it-IT" sz="2000" kern="100" dirty="0">
              <a:solidFill>
                <a:srgbClr val="071320"/>
              </a:solidFill>
              <a:latin typeface="Arial" panose="020B0604020202020204" pitchFamily="34" charset="0"/>
              <a:ea typeface="Aptos" panose="020B0004020202020204" pitchFamily="34" charset="0"/>
              <a:cs typeface="Arial" panose="020B0604020202020204" pitchFamily="34" charset="0"/>
            </a:endParaRPr>
          </a:p>
          <a:p>
            <a:pPr lvl="1"/>
            <a:endParaRPr lang="it-IT" sz="2000" kern="100" dirty="0">
              <a:solidFill>
                <a:srgbClr val="071320"/>
              </a:solidFill>
              <a:latin typeface="Arial" panose="020B0604020202020204" pitchFamily="34" charset="0"/>
              <a:ea typeface="Aptos" panose="020B0004020202020204" pitchFamily="34" charset="0"/>
              <a:cs typeface="Arial" panose="020B0604020202020204" pitchFamily="34" charset="0"/>
            </a:endParaRPr>
          </a:p>
          <a:p>
            <a:pPr marL="742950" lvl="1" indent="-285750">
              <a:buFont typeface="Wingdings" panose="05000000000000000000" pitchFamily="2" charset="2"/>
              <a:buChar char="§"/>
            </a:pPr>
            <a:r>
              <a:rPr lang="it-IT" sz="2000" kern="100" dirty="0" err="1">
                <a:solidFill>
                  <a:srgbClr val="071320"/>
                </a:solidFill>
                <a:latin typeface="Arial" panose="020B0604020202020204" pitchFamily="34" charset="0"/>
                <a:ea typeface="Aptos" panose="020B0004020202020204" pitchFamily="34" charset="0"/>
                <a:cs typeface="Arial" panose="020B0604020202020204" pitchFamily="34" charset="0"/>
              </a:rPr>
              <a:t>Capillary</a:t>
            </a:r>
            <a:r>
              <a:rPr lang="it-IT" sz="2000" kern="100" dirty="0">
                <a:solidFill>
                  <a:srgbClr val="071320"/>
                </a:solidFill>
                <a:latin typeface="Arial" panose="020B0604020202020204" pitchFamily="34" charset="0"/>
                <a:ea typeface="Aptos" panose="020B0004020202020204" pitchFamily="34" charset="0"/>
                <a:cs typeface="Arial" panose="020B0604020202020204" pitchFamily="34" charset="0"/>
              </a:rPr>
              <a:t> </a:t>
            </a:r>
            <a:r>
              <a:rPr lang="it-IT" sz="2000" kern="100" dirty="0" err="1">
                <a:solidFill>
                  <a:srgbClr val="071320"/>
                </a:solidFill>
                <a:latin typeface="Arial" panose="020B0604020202020204" pitchFamily="34" charset="0"/>
                <a:ea typeface="Aptos" panose="020B0004020202020204" pitchFamily="34" charset="0"/>
                <a:cs typeface="Arial" panose="020B0604020202020204" pitchFamily="34" charset="0"/>
              </a:rPr>
              <a:t>structure</a:t>
            </a:r>
            <a:r>
              <a:rPr lang="it-IT" sz="2000" kern="100" dirty="0">
                <a:solidFill>
                  <a:srgbClr val="071320"/>
                </a:solidFill>
                <a:latin typeface="Arial" panose="020B0604020202020204" pitchFamily="34" charset="0"/>
                <a:ea typeface="Aptos" panose="020B0004020202020204" pitchFamily="34" charset="0"/>
                <a:cs typeface="Arial" panose="020B0604020202020204" pitchFamily="34" charset="0"/>
              </a:rPr>
              <a:t> design</a:t>
            </a:r>
          </a:p>
          <a:p>
            <a:pPr marL="2114550" lvl="4" indent="-285750">
              <a:buFont typeface="Arial" panose="020B0604020202020204" pitchFamily="34" charset="0"/>
              <a:buChar char="•"/>
            </a:pPr>
            <a:r>
              <a:rPr lang="it-IT" sz="2000" kern="100" dirty="0" err="1">
                <a:solidFill>
                  <a:srgbClr val="071320"/>
                </a:solidFill>
                <a:latin typeface="Arial" panose="020B0604020202020204" pitchFamily="34" charset="0"/>
                <a:ea typeface="Aptos" panose="020B0004020202020204" pitchFamily="34" charset="0"/>
                <a:cs typeface="Arial" panose="020B0604020202020204" pitchFamily="34" charset="0"/>
              </a:rPr>
              <a:t>Geometry</a:t>
            </a:r>
            <a:r>
              <a:rPr lang="it-IT" sz="2000" kern="100" dirty="0">
                <a:solidFill>
                  <a:srgbClr val="071320"/>
                </a:solidFill>
                <a:latin typeface="Arial" panose="020B0604020202020204" pitchFamily="34" charset="0"/>
                <a:ea typeface="Aptos" panose="020B0004020202020204" pitchFamily="34" charset="0"/>
                <a:cs typeface="Arial" panose="020B0604020202020204" pitchFamily="34" charset="0"/>
              </a:rPr>
              <a:t> of the </a:t>
            </a:r>
            <a:r>
              <a:rPr lang="it-IT" sz="2000" kern="100" dirty="0" err="1">
                <a:solidFill>
                  <a:srgbClr val="071320"/>
                </a:solidFill>
                <a:latin typeface="Arial" panose="020B0604020202020204" pitchFamily="34" charset="0"/>
                <a:ea typeface="Aptos" panose="020B0004020202020204" pitchFamily="34" charset="0"/>
                <a:cs typeface="Arial" panose="020B0604020202020204" pitchFamily="34" charset="0"/>
              </a:rPr>
              <a:t>plamsa</a:t>
            </a:r>
            <a:r>
              <a:rPr lang="it-IT" sz="2000" kern="100" dirty="0">
                <a:solidFill>
                  <a:srgbClr val="071320"/>
                </a:solidFill>
                <a:latin typeface="Arial" panose="020B0604020202020204" pitchFamily="34" charset="0"/>
                <a:ea typeface="Aptos" panose="020B0004020202020204" pitchFamily="34" charset="0"/>
                <a:cs typeface="Arial" panose="020B0604020202020204" pitchFamily="34" charset="0"/>
              </a:rPr>
              <a:t> source</a:t>
            </a:r>
          </a:p>
          <a:p>
            <a:pPr marL="2114550" lvl="4" indent="-285750">
              <a:buFont typeface="Arial" panose="020B0604020202020204" pitchFamily="34" charset="0"/>
              <a:buChar char="•"/>
            </a:pPr>
            <a:r>
              <a:rPr lang="en-US" sz="2000" kern="100" dirty="0">
                <a:solidFill>
                  <a:srgbClr val="071320"/>
                </a:solidFill>
                <a:latin typeface="Arial" panose="020B0604020202020204" pitchFamily="34" charset="0"/>
                <a:ea typeface="Aptos" panose="020B0004020202020204" pitchFamily="34" charset="0"/>
                <a:cs typeface="Arial" panose="020B0604020202020204" pitchFamily="34" charset="0"/>
              </a:rPr>
              <a:t>Studies on new materials that can withstand both high currents and, in the future, high repetition rates.</a:t>
            </a:r>
          </a:p>
          <a:p>
            <a:pPr marL="2114550" lvl="4" indent="-285750">
              <a:buFont typeface="Arial" panose="020B0604020202020204" pitchFamily="34" charset="0"/>
              <a:buChar char="•"/>
            </a:pPr>
            <a:endParaRPr lang="it-IT" sz="2000" kern="100" dirty="0">
              <a:solidFill>
                <a:srgbClr val="071320"/>
              </a:solidFill>
              <a:latin typeface="Arial" panose="020B0604020202020204" pitchFamily="34" charset="0"/>
              <a:ea typeface="Aptos" panose="020B0004020202020204" pitchFamily="34" charset="0"/>
              <a:cs typeface="Arial" panose="020B0604020202020204" pitchFamily="34" charset="0"/>
            </a:endParaRPr>
          </a:p>
          <a:p>
            <a:pPr marL="742950" lvl="1" indent="-285750">
              <a:buFont typeface="Wingdings" panose="05000000000000000000" pitchFamily="2" charset="2"/>
              <a:buChar char="§"/>
            </a:pPr>
            <a:r>
              <a:rPr lang="en-US" sz="2000" kern="100" dirty="0">
                <a:solidFill>
                  <a:srgbClr val="071320"/>
                </a:solidFill>
                <a:latin typeface="Arial" panose="020B0604020202020204" pitchFamily="34" charset="0"/>
                <a:ea typeface="Aptos" panose="020B0004020202020204" pitchFamily="34" charset="0"/>
                <a:cs typeface="Arial" panose="020B0604020202020204" pitchFamily="34" charset="0"/>
              </a:rPr>
              <a:t>These topics are closely linked to the </a:t>
            </a:r>
            <a:r>
              <a:rPr lang="en-US" sz="2000" kern="100" dirty="0" err="1">
                <a:solidFill>
                  <a:srgbClr val="071320"/>
                </a:solidFill>
                <a:latin typeface="Arial" panose="020B0604020202020204" pitchFamily="34" charset="0"/>
                <a:ea typeface="Aptos" panose="020B0004020202020204" pitchFamily="34" charset="0"/>
                <a:cs typeface="Arial" panose="020B0604020202020204" pitchFamily="34" charset="0"/>
              </a:rPr>
              <a:t>EuPRAXIA</a:t>
            </a:r>
            <a:r>
              <a:rPr lang="en-US" sz="2000" kern="100" dirty="0">
                <a:solidFill>
                  <a:srgbClr val="071320"/>
                </a:solidFill>
                <a:latin typeface="Arial" panose="020B0604020202020204" pitchFamily="34" charset="0"/>
                <a:ea typeface="Aptos" panose="020B0004020202020204" pitchFamily="34" charset="0"/>
                <a:cs typeface="Arial" panose="020B0604020202020204" pitchFamily="34" charset="0"/>
              </a:rPr>
              <a:t> project.</a:t>
            </a:r>
          </a:p>
        </p:txBody>
      </p:sp>
      <p:sp>
        <p:nvSpPr>
          <p:cNvPr id="3" name="Rettangolo 2">
            <a:extLst>
              <a:ext uri="{FF2B5EF4-FFF2-40B4-BE49-F238E27FC236}">
                <a16:creationId xmlns:a16="http://schemas.microsoft.com/office/drawing/2014/main" id="{DF067ED8-DC84-9D0B-2EA1-55AD930C8F3F}"/>
              </a:ext>
            </a:extLst>
          </p:cNvPr>
          <p:cNvSpPr/>
          <p:nvPr/>
        </p:nvSpPr>
        <p:spPr>
          <a:xfrm>
            <a:off x="413658" y="2072640"/>
            <a:ext cx="7086600" cy="3312161"/>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4" name="Gruppo 13">
            <a:extLst>
              <a:ext uri="{FF2B5EF4-FFF2-40B4-BE49-F238E27FC236}">
                <a16:creationId xmlns:a16="http://schemas.microsoft.com/office/drawing/2014/main" id="{9A702984-ADD7-E556-159D-8DCAEAC6E836}"/>
              </a:ext>
            </a:extLst>
          </p:cNvPr>
          <p:cNvGrpSpPr/>
          <p:nvPr/>
        </p:nvGrpSpPr>
        <p:grpSpPr>
          <a:xfrm>
            <a:off x="7784528" y="763814"/>
            <a:ext cx="4214432" cy="5005614"/>
            <a:chOff x="7784528" y="763814"/>
            <a:chExt cx="4214432" cy="5005614"/>
          </a:xfrm>
        </p:grpSpPr>
        <p:pic>
          <p:nvPicPr>
            <p:cNvPr id="7" name="Immagine 6">
              <a:extLst>
                <a:ext uri="{FF2B5EF4-FFF2-40B4-BE49-F238E27FC236}">
                  <a16:creationId xmlns:a16="http://schemas.microsoft.com/office/drawing/2014/main" id="{4B98FDA5-39BB-D00D-E3FE-20DC8E95111F}"/>
                </a:ext>
              </a:extLst>
            </p:cNvPr>
            <p:cNvPicPr>
              <a:picLocks noChangeAspect="1"/>
            </p:cNvPicPr>
            <p:nvPr/>
          </p:nvPicPr>
          <p:blipFill>
            <a:blip r:embed="rId4"/>
            <a:stretch>
              <a:fillRect/>
            </a:stretch>
          </p:blipFill>
          <p:spPr>
            <a:xfrm>
              <a:off x="7784528" y="763814"/>
              <a:ext cx="4214432" cy="3755571"/>
            </a:xfrm>
            <a:prstGeom prst="rect">
              <a:avLst/>
            </a:prstGeom>
          </p:spPr>
        </p:pic>
        <p:sp>
          <p:nvSpPr>
            <p:cNvPr id="13" name="CasellaDiTesto 12">
              <a:extLst>
                <a:ext uri="{FF2B5EF4-FFF2-40B4-BE49-F238E27FC236}">
                  <a16:creationId xmlns:a16="http://schemas.microsoft.com/office/drawing/2014/main" id="{7C5B8DD5-5326-8547-CDD1-9D712DC0A462}"/>
                </a:ext>
              </a:extLst>
            </p:cNvPr>
            <p:cNvSpPr txBox="1"/>
            <p:nvPr/>
          </p:nvSpPr>
          <p:spPr>
            <a:xfrm>
              <a:off x="8032464" y="4569099"/>
              <a:ext cx="3718560" cy="1200329"/>
            </a:xfrm>
            <a:prstGeom prst="rect">
              <a:avLst/>
            </a:prstGeom>
            <a:solidFill>
              <a:schemeClr val="accent3">
                <a:lumMod val="20000"/>
                <a:lumOff val="80000"/>
              </a:schemeClr>
            </a:solidFill>
            <a:ln>
              <a:solidFill>
                <a:schemeClr val="bg1"/>
              </a:solidFill>
            </a:ln>
          </p:spPr>
          <p:txBody>
            <a:bodyPr wrap="square">
              <a:spAutoFit/>
            </a:bodyPr>
            <a:lstStyle/>
            <a:p>
              <a:pPr marL="285750" indent="-285750">
                <a:buFont typeface="Arial" panose="020B0604020202020204" pitchFamily="34" charset="0"/>
                <a:buChar char="•"/>
              </a:pPr>
              <a:r>
                <a:rPr lang="it-IT" sz="2400" dirty="0">
                  <a:solidFill>
                    <a:schemeClr val="bg1"/>
                  </a:solidFill>
                </a:rPr>
                <a:t>Cost </a:t>
              </a:r>
              <a:r>
                <a:rPr lang="it-IT" sz="2400" dirty="0" err="1">
                  <a:solidFill>
                    <a:schemeClr val="bg1"/>
                  </a:solidFill>
                </a:rPr>
                <a:t>reduction</a:t>
              </a:r>
              <a:endParaRPr lang="it-IT" sz="2400" dirty="0">
                <a:solidFill>
                  <a:schemeClr val="bg1"/>
                </a:solidFill>
              </a:endParaRPr>
            </a:p>
            <a:p>
              <a:pPr marL="285750" indent="-285750">
                <a:buFont typeface="Arial" panose="020B0604020202020204" pitchFamily="34" charset="0"/>
                <a:buChar char="•"/>
              </a:pPr>
              <a:r>
                <a:rPr lang="it-IT" sz="2400" dirty="0" err="1">
                  <a:solidFill>
                    <a:schemeClr val="bg1"/>
                  </a:solidFill>
                </a:rPr>
                <a:t>Compactness</a:t>
              </a:r>
              <a:endParaRPr lang="it-IT" sz="2400" dirty="0">
                <a:solidFill>
                  <a:schemeClr val="bg1"/>
                </a:solidFill>
              </a:endParaRPr>
            </a:p>
            <a:p>
              <a:pPr marL="285750" indent="-285750">
                <a:buFont typeface="Arial" panose="020B0604020202020204" pitchFamily="34" charset="0"/>
                <a:buChar char="•"/>
              </a:pPr>
              <a:r>
                <a:rPr lang="it-IT" sz="2400" dirty="0">
                  <a:solidFill>
                    <a:schemeClr val="bg1"/>
                  </a:solidFill>
                </a:rPr>
                <a:t>Low energy </a:t>
              </a:r>
              <a:r>
                <a:rPr lang="it-IT" sz="2400" dirty="0" err="1">
                  <a:solidFill>
                    <a:schemeClr val="bg1"/>
                  </a:solidFill>
                </a:rPr>
                <a:t>consumption</a:t>
              </a:r>
              <a:endParaRPr lang="it-IT" sz="2400" dirty="0">
                <a:solidFill>
                  <a:schemeClr val="bg1"/>
                </a:solidFill>
              </a:endParaRPr>
            </a:p>
          </p:txBody>
        </p:sp>
      </p:grpSp>
    </p:spTree>
    <p:extLst>
      <p:ext uri="{BB962C8B-B14F-4D97-AF65-F5344CB8AC3E}">
        <p14:creationId xmlns:p14="http://schemas.microsoft.com/office/powerpoint/2010/main" val="31969826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6AA974D-E9E8-83EE-FCE0-22D3A36AA7D6}"/>
            </a:ext>
          </a:extLst>
        </p:cNvPr>
        <p:cNvGrpSpPr/>
        <p:nvPr/>
      </p:nvGrpSpPr>
      <p:grpSpPr>
        <a:xfrm>
          <a:off x="0" y="0"/>
          <a:ext cx="0" cy="0"/>
          <a:chOff x="0" y="0"/>
          <a:chExt cx="0" cy="0"/>
        </a:xfrm>
      </p:grpSpPr>
      <p:pic>
        <p:nvPicPr>
          <p:cNvPr id="8" name="Immagine 7" descr="Immagine che contiene diagramma, testo, Piano, linea&#10;&#10;Descrizione generata automaticamente">
            <a:extLst>
              <a:ext uri="{FF2B5EF4-FFF2-40B4-BE49-F238E27FC236}">
                <a16:creationId xmlns:a16="http://schemas.microsoft.com/office/drawing/2014/main" id="{354DF1FD-80B1-E819-51CB-342FF64A125C}"/>
              </a:ext>
            </a:extLst>
          </p:cNvPr>
          <p:cNvPicPr>
            <a:picLocks noChangeAspect="1"/>
          </p:cNvPicPr>
          <p:nvPr/>
        </p:nvPicPr>
        <p:blipFill>
          <a:blip r:embed="rId2"/>
          <a:stretch>
            <a:fillRect/>
          </a:stretch>
        </p:blipFill>
        <p:spPr>
          <a:xfrm>
            <a:off x="3091650" y="504639"/>
            <a:ext cx="7587600" cy="2343000"/>
          </a:xfrm>
          <a:prstGeom prst="rect">
            <a:avLst/>
          </a:prstGeom>
        </p:spPr>
      </p:pic>
      <p:sp>
        <p:nvSpPr>
          <p:cNvPr id="3" name="Rectangle 47">
            <a:extLst>
              <a:ext uri="{FF2B5EF4-FFF2-40B4-BE49-F238E27FC236}">
                <a16:creationId xmlns:a16="http://schemas.microsoft.com/office/drawing/2014/main" id="{5B14892A-8FB0-9912-6A4A-49BE1E925428}"/>
              </a:ext>
            </a:extLst>
          </p:cNvPr>
          <p:cNvSpPr/>
          <p:nvPr/>
        </p:nvSpPr>
        <p:spPr>
          <a:xfrm>
            <a:off x="394539" y="2568049"/>
            <a:ext cx="2645810" cy="1200329"/>
          </a:xfrm>
          <a:prstGeom prst="rect">
            <a:avLst/>
          </a:prstGeom>
          <a:ln>
            <a:solidFill>
              <a:srgbClr val="4472C4">
                <a:lumMod val="75000"/>
              </a:srgbClr>
            </a:solid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i="0" u="none" strike="noStrike" kern="0" cap="none" spc="0" normalizeH="0" baseline="0" noProof="0" dirty="0">
                <a:ln>
                  <a:noFill/>
                </a:ln>
                <a:solidFill>
                  <a:prstClr val="black"/>
                </a:solidFill>
                <a:effectLst/>
                <a:uLnTx/>
                <a:uFillTx/>
              </a:rPr>
              <a:t>HV generator</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i="0" u="none" strike="noStrike" kern="0" cap="none" spc="0" normalizeH="0" baseline="0" noProof="0" dirty="0">
              <a:ln>
                <a:noFill/>
              </a:ln>
              <a:solidFill>
                <a:prstClr val="black"/>
              </a:solidFill>
              <a:effectLst/>
              <a:uLnTx/>
              <a:uFillTx/>
            </a:endParaRP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1" i="0" u="none" strike="noStrike" kern="0" cap="none" spc="0" normalizeH="0" baseline="0" noProof="0" dirty="0">
                <a:ln>
                  <a:noFill/>
                </a:ln>
                <a:solidFill>
                  <a:prstClr val="black"/>
                </a:solidFill>
                <a:effectLst/>
                <a:uLnTx/>
                <a:uFillTx/>
              </a:rPr>
              <a:t>High voltage for plasma formation (Max 30 kV)</a:t>
            </a:r>
          </a:p>
        </p:txBody>
      </p:sp>
      <p:sp>
        <p:nvSpPr>
          <p:cNvPr id="5" name="Rectangle 23">
            <a:extLst>
              <a:ext uri="{FF2B5EF4-FFF2-40B4-BE49-F238E27FC236}">
                <a16:creationId xmlns:a16="http://schemas.microsoft.com/office/drawing/2014/main" id="{F2BB7185-F03B-4AA3-7C74-43F97FCD2D5A}"/>
              </a:ext>
            </a:extLst>
          </p:cNvPr>
          <p:cNvSpPr/>
          <p:nvPr/>
        </p:nvSpPr>
        <p:spPr>
          <a:xfrm>
            <a:off x="3730037" y="3183603"/>
            <a:ext cx="3202631" cy="584775"/>
          </a:xfrm>
          <a:prstGeom prst="rect">
            <a:avLst/>
          </a:prstGeom>
          <a:ln w="6350">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Q=CV=10kV x 40nF = 0.4x10</a:t>
            </a:r>
            <a:r>
              <a:rPr kumimoji="0" lang="it-IT" sz="160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-3</a:t>
            </a:r>
            <a:r>
              <a:rPr kumimoji="0" lang="it-IT" sz="160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600" dirty="0">
                <a:solidFill>
                  <a:prstClr val="black"/>
                </a:solidFill>
                <a:latin typeface="Arial" panose="020B0604020202020204" pitchFamily="34" charset="0"/>
                <a:cs typeface="Arial" panose="020B0604020202020204" pitchFamily="34" charset="0"/>
              </a:rPr>
              <a:t>I=</a:t>
            </a:r>
            <a:r>
              <a:rPr lang="it-IT" sz="1600" dirty="0" err="1">
                <a:solidFill>
                  <a:prstClr val="black"/>
                </a:solidFill>
                <a:latin typeface="Arial" panose="020B0604020202020204" pitchFamily="34" charset="0"/>
                <a:cs typeface="Arial" panose="020B0604020202020204" pitchFamily="34" charset="0"/>
              </a:rPr>
              <a:t>dQ</a:t>
            </a:r>
            <a:r>
              <a:rPr lang="it-IT" sz="1600" dirty="0">
                <a:solidFill>
                  <a:prstClr val="black"/>
                </a:solidFill>
                <a:latin typeface="Arial" panose="020B0604020202020204" pitchFamily="34" charset="0"/>
                <a:cs typeface="Arial" panose="020B0604020202020204" pitchFamily="34" charset="0"/>
              </a:rPr>
              <a:t>/</a:t>
            </a:r>
            <a:r>
              <a:rPr lang="it-IT" sz="1600" dirty="0" err="1">
                <a:solidFill>
                  <a:prstClr val="black"/>
                </a:solidFill>
                <a:latin typeface="Arial" panose="020B0604020202020204" pitchFamily="34" charset="0"/>
                <a:cs typeface="Arial" panose="020B0604020202020204" pitchFamily="34" charset="0"/>
              </a:rPr>
              <a:t>dt</a:t>
            </a:r>
            <a:endParaRPr kumimoji="0" lang="it-IT" sz="160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23">
            <a:extLst>
              <a:ext uri="{FF2B5EF4-FFF2-40B4-BE49-F238E27FC236}">
                <a16:creationId xmlns:a16="http://schemas.microsoft.com/office/drawing/2014/main" id="{6FE632C0-1A2A-33FF-BA4A-F10D0B96517D}"/>
              </a:ext>
            </a:extLst>
          </p:cNvPr>
          <p:cNvSpPr/>
          <p:nvPr/>
        </p:nvSpPr>
        <p:spPr>
          <a:xfrm>
            <a:off x="7245429" y="3157069"/>
            <a:ext cx="2011666" cy="830997"/>
          </a:xfrm>
          <a:prstGeom prst="rect">
            <a:avLst/>
          </a:prstGeom>
          <a:ln>
            <a:solidFill>
              <a:schemeClr val="accent1">
                <a:lumMod val="60000"/>
                <a:lumOff val="40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 = 25 kV</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600" i="1" dirty="0" err="1">
                <a:solidFill>
                  <a:prstClr val="black"/>
                </a:solidFill>
                <a:latin typeface="Arial" panose="020B0604020202020204" pitchFamily="34" charset="0"/>
                <a:cs typeface="Arial" panose="020B0604020202020204" pitchFamily="34" charset="0"/>
              </a:rPr>
              <a:t>I</a:t>
            </a:r>
            <a:r>
              <a:rPr lang="it-IT" sz="1600" dirty="0" err="1">
                <a:solidFill>
                  <a:prstClr val="black"/>
                </a:solidFill>
                <a:latin typeface="Arial" panose="020B0604020202020204" pitchFamily="34" charset="0"/>
                <a:cs typeface="Arial" panose="020B0604020202020204" pitchFamily="34" charset="0"/>
              </a:rPr>
              <a:t>p</a:t>
            </a:r>
            <a:r>
              <a:rPr lang="it-IT" sz="1600" dirty="0">
                <a:solidFill>
                  <a:prstClr val="black"/>
                </a:solidFill>
                <a:latin typeface="Arial" panose="020B0604020202020204" pitchFamily="34" charset="0"/>
                <a:cs typeface="Arial" panose="020B0604020202020204" pitchFamily="34" charset="0"/>
              </a:rPr>
              <a:t> = 2.5 </a:t>
            </a:r>
            <a:r>
              <a:rPr lang="it-IT" sz="1600" dirty="0" err="1">
                <a:solidFill>
                  <a:prstClr val="black"/>
                </a:solidFill>
                <a:latin typeface="Arial" panose="020B0604020202020204" pitchFamily="34" charset="0"/>
                <a:cs typeface="Arial" panose="020B0604020202020204" pitchFamily="34" charset="0"/>
              </a:rPr>
              <a:t>kA</a:t>
            </a:r>
            <a:endParaRPr lang="it-IT" sz="1600"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Δt</a:t>
            </a:r>
            <a:r>
              <a:rPr kumimoji="0" lang="it-IT" sz="160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600 ns FWHM </a:t>
            </a:r>
            <a:endParaRPr kumimoji="0" lang="it-IT" sz="160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16">
            <a:extLst>
              <a:ext uri="{FF2B5EF4-FFF2-40B4-BE49-F238E27FC236}">
                <a16:creationId xmlns:a16="http://schemas.microsoft.com/office/drawing/2014/main" id="{9FC7699E-717D-970A-37CA-9298D0B64C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138" t="14553" r="16138" b="25630"/>
          <a:stretch/>
        </p:blipFill>
        <p:spPr>
          <a:xfrm>
            <a:off x="9460996" y="3033960"/>
            <a:ext cx="2428299" cy="954106"/>
          </a:xfrm>
          <a:prstGeom prst="rect">
            <a:avLst/>
          </a:prstGeom>
          <a:ln w="19050">
            <a:solidFill>
              <a:schemeClr val="accent1"/>
            </a:solidFill>
          </a:ln>
        </p:spPr>
      </p:pic>
      <p:cxnSp>
        <p:nvCxnSpPr>
          <p:cNvPr id="13" name="Connettore a gomito 12">
            <a:extLst>
              <a:ext uri="{FF2B5EF4-FFF2-40B4-BE49-F238E27FC236}">
                <a16:creationId xmlns:a16="http://schemas.microsoft.com/office/drawing/2014/main" id="{1B6DB61B-47F5-2812-7C9F-294A1CFA4B77}"/>
              </a:ext>
            </a:extLst>
          </p:cNvPr>
          <p:cNvCxnSpPr>
            <a:cxnSpLocks/>
            <a:endCxn id="3" idx="0"/>
          </p:cNvCxnSpPr>
          <p:nvPr/>
        </p:nvCxnSpPr>
        <p:spPr>
          <a:xfrm rot="10800000" flipV="1">
            <a:off x="1717445" y="1665525"/>
            <a:ext cx="1519487" cy="902524"/>
          </a:xfrm>
          <a:prstGeom prst="bentConnector2">
            <a:avLst/>
          </a:prstGeom>
          <a:ln w="25400">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21" name="Connettore 2 20">
            <a:extLst>
              <a:ext uri="{FF2B5EF4-FFF2-40B4-BE49-F238E27FC236}">
                <a16:creationId xmlns:a16="http://schemas.microsoft.com/office/drawing/2014/main" id="{01F1798A-90C8-7E6F-A8FE-A7C62CBC13BE}"/>
              </a:ext>
            </a:extLst>
          </p:cNvPr>
          <p:cNvCxnSpPr>
            <a:cxnSpLocks/>
          </p:cNvCxnSpPr>
          <p:nvPr/>
        </p:nvCxnSpPr>
        <p:spPr>
          <a:xfrm>
            <a:off x="5634857" y="2630184"/>
            <a:ext cx="0" cy="535266"/>
          </a:xfrm>
          <a:prstGeom prst="straightConnector1">
            <a:avLst/>
          </a:prstGeom>
          <a:ln w="25400">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27" name="Connettore a gomito 26">
            <a:extLst>
              <a:ext uri="{FF2B5EF4-FFF2-40B4-BE49-F238E27FC236}">
                <a16:creationId xmlns:a16="http://schemas.microsoft.com/office/drawing/2014/main" id="{2E605755-D512-D0A5-1CE7-DACE5DCCA4E9}"/>
              </a:ext>
            </a:extLst>
          </p:cNvPr>
          <p:cNvCxnSpPr>
            <a:cxnSpLocks/>
            <a:endCxn id="7" idx="0"/>
          </p:cNvCxnSpPr>
          <p:nvPr/>
        </p:nvCxnSpPr>
        <p:spPr>
          <a:xfrm rot="16200000" flipH="1">
            <a:off x="7821311" y="2727118"/>
            <a:ext cx="745772" cy="114130"/>
          </a:xfrm>
          <a:prstGeom prst="bentConnector3">
            <a:avLst>
              <a:gd name="adj1" fmla="val 405"/>
            </a:avLst>
          </a:prstGeom>
          <a:ln w="25400">
            <a:prstDash val="dash"/>
            <a:tailEnd type="triangle" w="lg" len="lg"/>
          </a:ln>
        </p:spPr>
        <p:style>
          <a:lnRef idx="1">
            <a:schemeClr val="accent1"/>
          </a:lnRef>
          <a:fillRef idx="0">
            <a:schemeClr val="accent1"/>
          </a:fillRef>
          <a:effectRef idx="0">
            <a:schemeClr val="accent1"/>
          </a:effectRef>
          <a:fontRef idx="minor">
            <a:schemeClr val="tx1"/>
          </a:fontRef>
        </p:style>
      </p:cxnSp>
      <p:sp>
        <p:nvSpPr>
          <p:cNvPr id="16" name="Rectangle 4">
            <a:extLst>
              <a:ext uri="{FF2B5EF4-FFF2-40B4-BE49-F238E27FC236}">
                <a16:creationId xmlns:a16="http://schemas.microsoft.com/office/drawing/2014/main" id="{A121C28E-ED28-8FAD-FBDC-1EB356304F71}"/>
              </a:ext>
            </a:extLst>
          </p:cNvPr>
          <p:cNvSpPr/>
          <p:nvPr/>
        </p:nvSpPr>
        <p:spPr>
          <a:xfrm>
            <a:off x="0" y="0"/>
            <a:ext cx="12192000" cy="438664"/>
          </a:xfrm>
          <a:prstGeom prst="rect">
            <a:avLst/>
          </a:prstGeom>
          <a:solidFill>
            <a:schemeClr val="tx1">
              <a:lumMod val="50000"/>
              <a:alpha val="42000"/>
            </a:schemeClr>
          </a:solidFill>
          <a:ln w="19050">
            <a:noFill/>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it-IT" sz="2000" b="0" i="1" u="none" strike="noStrike" kern="1200" cap="none" spc="0" normalizeH="0" baseline="0" noProof="0" dirty="0">
              <a:ln>
                <a:noFill/>
              </a:ln>
              <a:solidFill>
                <a:srgbClr val="002060"/>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pic>
        <p:nvPicPr>
          <p:cNvPr id="18" name="Picture 425" descr="http://www.lnf.infn.it/logo/logo_infn_lnf_1_sigla_lnf.png">
            <a:extLst>
              <a:ext uri="{FF2B5EF4-FFF2-40B4-BE49-F238E27FC236}">
                <a16:creationId xmlns:a16="http://schemas.microsoft.com/office/drawing/2014/main" id="{B0E28B1E-A552-5894-A23E-48DA5EE859EE}"/>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contrast="82000"/>
                    </a14:imgEffect>
                  </a14:imgLayer>
                </a14:imgProps>
              </a:ext>
              <a:ext uri="{28A0092B-C50C-407E-A947-70E740481C1C}">
                <a14:useLocalDpi xmlns:a14="http://schemas.microsoft.com/office/drawing/2010/main" val="0"/>
              </a:ext>
            </a:extLst>
          </a:blip>
          <a:srcRect/>
          <a:stretch>
            <a:fillRect/>
          </a:stretch>
        </p:blipFill>
        <p:spPr bwMode="auto">
          <a:xfrm>
            <a:off x="0" y="19069"/>
            <a:ext cx="680552" cy="430939"/>
          </a:xfrm>
          <a:prstGeom prst="rect">
            <a:avLst/>
          </a:prstGeom>
          <a:noFill/>
          <a:ln w="6350">
            <a:noFill/>
          </a:ln>
          <a:extLst>
            <a:ext uri="{909E8E84-426E-40DD-AFC4-6F175D3DCCD1}">
              <a14:hiddenFill xmlns:a14="http://schemas.microsoft.com/office/drawing/2010/main">
                <a:solidFill>
                  <a:srgbClr val="FFFFFF"/>
                </a:solidFill>
              </a14:hiddenFill>
            </a:ext>
          </a:extLst>
        </p:spPr>
      </p:pic>
      <p:sp>
        <p:nvSpPr>
          <p:cNvPr id="20" name="Rectangle 1">
            <a:extLst>
              <a:ext uri="{FF2B5EF4-FFF2-40B4-BE49-F238E27FC236}">
                <a16:creationId xmlns:a16="http://schemas.microsoft.com/office/drawing/2014/main" id="{2EDECAC1-2927-3495-AD65-C420F2C7FF33}"/>
              </a:ext>
            </a:extLst>
          </p:cNvPr>
          <p:cNvSpPr/>
          <p:nvPr/>
        </p:nvSpPr>
        <p:spPr>
          <a:xfrm>
            <a:off x="8412174" y="6550223"/>
            <a:ext cx="3724096" cy="307777"/>
          </a:xfrm>
          <a:prstGeom prst="rect">
            <a:avLst/>
          </a:prstGeom>
        </p:spPr>
        <p:txBody>
          <a:bodyPr wrap="none">
            <a:spAutoFit/>
          </a:bodyPr>
          <a:lstStyle/>
          <a:p>
            <a:pPr algn="r"/>
            <a:r>
              <a:rPr lang="it-IT" sz="1200" dirty="0">
                <a:solidFill>
                  <a:schemeClr val="bg1"/>
                </a:solidFill>
                <a:latin typeface="Arial" panose="020B0604020202020204" pitchFamily="34" charset="0"/>
                <a:ea typeface="Microsoft JhengHei UI Light" panose="020B0304030504040204" pitchFamily="34" charset="-120"/>
                <a:cs typeface="Arial" panose="020B0604020202020204" pitchFamily="34" charset="0"/>
              </a:rPr>
              <a:t>Angelo.Biagioni@lnf.infn.it | 19 June 2025 | </a:t>
            </a:r>
            <a:r>
              <a:rPr lang="it-IT" sz="1400" dirty="0">
                <a:solidFill>
                  <a:schemeClr val="bg1"/>
                </a:solidFill>
                <a:latin typeface="Arial" panose="020B0604020202020204" pitchFamily="34" charset="0"/>
                <a:ea typeface="Microsoft JhengHei UI Light" panose="020B0304030504040204" pitchFamily="34" charset="-120"/>
                <a:cs typeface="Arial" panose="020B0604020202020204" pitchFamily="34" charset="0"/>
              </a:rPr>
              <a:t>Page 8</a:t>
            </a:r>
          </a:p>
        </p:txBody>
      </p:sp>
      <p:sp>
        <p:nvSpPr>
          <p:cNvPr id="4" name="CasellaDiTesto 3">
            <a:extLst>
              <a:ext uri="{FF2B5EF4-FFF2-40B4-BE49-F238E27FC236}">
                <a16:creationId xmlns:a16="http://schemas.microsoft.com/office/drawing/2014/main" id="{4388C7A9-D56D-31BD-7BEE-6133C929C804}"/>
              </a:ext>
            </a:extLst>
          </p:cNvPr>
          <p:cNvSpPr txBox="1"/>
          <p:nvPr/>
        </p:nvSpPr>
        <p:spPr>
          <a:xfrm>
            <a:off x="9521266" y="2621092"/>
            <a:ext cx="2307758" cy="369332"/>
          </a:xfrm>
          <a:prstGeom prst="rect">
            <a:avLst/>
          </a:prstGeom>
          <a:noFill/>
        </p:spPr>
        <p:txBody>
          <a:bodyPr wrap="square">
            <a:spAutoFit/>
          </a:bodyPr>
          <a:lstStyle/>
          <a:p>
            <a:r>
              <a:rPr lang="en-US" kern="0" dirty="0">
                <a:solidFill>
                  <a:prstClr val="black"/>
                </a:solidFill>
              </a:rPr>
              <a:t>Acceleration/focusing</a:t>
            </a:r>
            <a:endParaRPr lang="it-IT" dirty="0"/>
          </a:p>
        </p:txBody>
      </p:sp>
      <p:grpSp>
        <p:nvGrpSpPr>
          <p:cNvPr id="25" name="Gruppo 24">
            <a:extLst>
              <a:ext uri="{FF2B5EF4-FFF2-40B4-BE49-F238E27FC236}">
                <a16:creationId xmlns:a16="http://schemas.microsoft.com/office/drawing/2014/main" id="{6ACEAA50-7D16-9833-A5E7-024E43BFF5D7}"/>
              </a:ext>
            </a:extLst>
          </p:cNvPr>
          <p:cNvGrpSpPr/>
          <p:nvPr/>
        </p:nvGrpSpPr>
        <p:grpSpPr>
          <a:xfrm>
            <a:off x="7245429" y="4549544"/>
            <a:ext cx="4643865" cy="1447956"/>
            <a:chOff x="7245429" y="4274718"/>
            <a:chExt cx="4643865" cy="1447956"/>
          </a:xfrm>
        </p:grpSpPr>
        <p:pic>
          <p:nvPicPr>
            <p:cNvPr id="12" name="Immagine 11" descr="Immagine che contiene lavandino, interno, fornello, cucina">
              <a:extLst>
                <a:ext uri="{FF2B5EF4-FFF2-40B4-BE49-F238E27FC236}">
                  <a16:creationId xmlns:a16="http://schemas.microsoft.com/office/drawing/2014/main" id="{3102F1AC-C67D-BD0E-45ED-56C26DDC6FEB}"/>
                </a:ext>
              </a:extLst>
            </p:cNvPr>
            <p:cNvPicPr>
              <a:picLocks noChangeAspect="1"/>
            </p:cNvPicPr>
            <p:nvPr/>
          </p:nvPicPr>
          <p:blipFill>
            <a:blip r:embed="rId6"/>
            <a:srcRect l="31405" t="44240" r="24146" b="40339"/>
            <a:stretch>
              <a:fillRect/>
            </a:stretch>
          </p:blipFill>
          <p:spPr>
            <a:xfrm>
              <a:off x="9460995" y="4665070"/>
              <a:ext cx="2428299" cy="1057604"/>
            </a:xfrm>
            <a:prstGeom prst="rect">
              <a:avLst/>
            </a:prstGeom>
          </p:spPr>
        </p:pic>
        <p:sp>
          <p:nvSpPr>
            <p:cNvPr id="15" name="CasellaDiTesto 14">
              <a:extLst>
                <a:ext uri="{FF2B5EF4-FFF2-40B4-BE49-F238E27FC236}">
                  <a16:creationId xmlns:a16="http://schemas.microsoft.com/office/drawing/2014/main" id="{0596B7AE-930A-82E3-B2CC-E294B9892266}"/>
                </a:ext>
              </a:extLst>
            </p:cNvPr>
            <p:cNvSpPr txBox="1"/>
            <p:nvPr/>
          </p:nvSpPr>
          <p:spPr>
            <a:xfrm>
              <a:off x="10182000" y="4274718"/>
              <a:ext cx="986288" cy="369332"/>
            </a:xfrm>
            <a:prstGeom prst="rect">
              <a:avLst/>
            </a:prstGeom>
            <a:noFill/>
          </p:spPr>
          <p:txBody>
            <a:bodyPr wrap="square">
              <a:spAutoFit/>
            </a:bodyPr>
            <a:lstStyle/>
            <a:p>
              <a:r>
                <a:rPr lang="en-US" kern="0" dirty="0">
                  <a:solidFill>
                    <a:prstClr val="black"/>
                  </a:solidFill>
                </a:rPr>
                <a:t>Dipole</a:t>
              </a:r>
              <a:endParaRPr lang="it-IT" dirty="0"/>
            </a:p>
          </p:txBody>
        </p:sp>
        <p:sp>
          <p:nvSpPr>
            <p:cNvPr id="22" name="Rectangle 23">
              <a:extLst>
                <a:ext uri="{FF2B5EF4-FFF2-40B4-BE49-F238E27FC236}">
                  <a16:creationId xmlns:a16="http://schemas.microsoft.com/office/drawing/2014/main" id="{F1DA4816-1021-4FAC-55F6-CF7E7C6CB88E}"/>
                </a:ext>
              </a:extLst>
            </p:cNvPr>
            <p:cNvSpPr/>
            <p:nvPr/>
          </p:nvSpPr>
          <p:spPr>
            <a:xfrm>
              <a:off x="7245429" y="4665070"/>
              <a:ext cx="2011666" cy="830997"/>
            </a:xfrm>
            <a:prstGeom prst="rect">
              <a:avLst/>
            </a:prstGeom>
            <a:ln>
              <a:solidFill>
                <a:schemeClr val="accent1">
                  <a:lumMod val="60000"/>
                  <a:lumOff val="40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 = </a:t>
              </a:r>
              <a:r>
                <a:rPr lang="it-IT" sz="1600" dirty="0">
                  <a:solidFill>
                    <a:prstClr val="black"/>
                  </a:solidFill>
                  <a:latin typeface="Arial" panose="020B0604020202020204" pitchFamily="34" charset="0"/>
                  <a:cs typeface="Arial" panose="020B0604020202020204" pitchFamily="34" charset="0"/>
                </a:rPr>
                <a:t>30-50 kV</a:t>
              </a:r>
              <a:endParaRPr kumimoji="0" lang="it-IT" sz="160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600" i="1" dirty="0" err="1">
                  <a:solidFill>
                    <a:prstClr val="black"/>
                  </a:solidFill>
                  <a:latin typeface="Arial" panose="020B0604020202020204" pitchFamily="34" charset="0"/>
                  <a:cs typeface="Arial" panose="020B0604020202020204" pitchFamily="34" charset="0"/>
                </a:rPr>
                <a:t>I</a:t>
              </a:r>
              <a:r>
                <a:rPr lang="it-IT" sz="1600" dirty="0" err="1">
                  <a:solidFill>
                    <a:prstClr val="black"/>
                  </a:solidFill>
                  <a:latin typeface="Arial" panose="020B0604020202020204" pitchFamily="34" charset="0"/>
                  <a:cs typeface="Arial" panose="020B0604020202020204" pitchFamily="34" charset="0"/>
                </a:rPr>
                <a:t>p</a:t>
              </a:r>
              <a:r>
                <a:rPr lang="it-IT" sz="1600" dirty="0">
                  <a:solidFill>
                    <a:prstClr val="black"/>
                  </a:solidFill>
                  <a:latin typeface="Arial" panose="020B0604020202020204" pitchFamily="34" charset="0"/>
                  <a:cs typeface="Arial" panose="020B0604020202020204" pitchFamily="34" charset="0"/>
                </a:rPr>
                <a:t> = 10-15 </a:t>
              </a:r>
              <a:r>
                <a:rPr lang="it-IT" sz="1600" dirty="0" err="1">
                  <a:solidFill>
                    <a:prstClr val="black"/>
                  </a:solidFill>
                  <a:latin typeface="Arial" panose="020B0604020202020204" pitchFamily="34" charset="0"/>
                  <a:cs typeface="Arial" panose="020B0604020202020204" pitchFamily="34" charset="0"/>
                </a:rPr>
                <a:t>kA</a:t>
              </a:r>
              <a:endParaRPr lang="it-IT" sz="1600"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Δt</a:t>
              </a:r>
              <a:r>
                <a:rPr kumimoji="0" lang="it-IT" sz="160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100 ns FWHM </a:t>
              </a:r>
              <a:endParaRPr kumimoji="0" lang="it-IT" sz="160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0" name="Gruppo 9">
            <a:extLst>
              <a:ext uri="{FF2B5EF4-FFF2-40B4-BE49-F238E27FC236}">
                <a16:creationId xmlns:a16="http://schemas.microsoft.com/office/drawing/2014/main" id="{97C03640-6D15-4016-E019-95A270697FDF}"/>
              </a:ext>
            </a:extLst>
          </p:cNvPr>
          <p:cNvGrpSpPr/>
          <p:nvPr/>
        </p:nvGrpSpPr>
        <p:grpSpPr>
          <a:xfrm>
            <a:off x="2695101" y="4755228"/>
            <a:ext cx="4448377" cy="1200329"/>
            <a:chOff x="2695101" y="4755228"/>
            <a:chExt cx="4448377" cy="1200329"/>
          </a:xfrm>
        </p:grpSpPr>
        <p:sp>
          <p:nvSpPr>
            <p:cNvPr id="2" name="Rectangle 47">
              <a:extLst>
                <a:ext uri="{FF2B5EF4-FFF2-40B4-BE49-F238E27FC236}">
                  <a16:creationId xmlns:a16="http://schemas.microsoft.com/office/drawing/2014/main" id="{CD087E3F-868D-1BFF-8206-B6A25BF4F20E}"/>
                </a:ext>
              </a:extLst>
            </p:cNvPr>
            <p:cNvSpPr/>
            <p:nvPr/>
          </p:nvSpPr>
          <p:spPr>
            <a:xfrm>
              <a:off x="2695101" y="4755228"/>
              <a:ext cx="3922143" cy="1200329"/>
            </a:xfrm>
            <a:prstGeom prst="rect">
              <a:avLst/>
            </a:prstGeom>
            <a:solidFill>
              <a:schemeClr val="accent1">
                <a:lumMod val="20000"/>
                <a:lumOff val="80000"/>
              </a:schemeClr>
            </a:solidFill>
            <a:ln>
              <a:solidFill>
                <a:srgbClr val="4472C4">
                  <a:lumMod val="75000"/>
                </a:srgbClr>
              </a:solidFill>
            </a:ln>
          </p:spPr>
          <p:txBody>
            <a:bodyPr wrap="square">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1" i="0" u="none" strike="noStrike" kern="0" cap="none" spc="0" normalizeH="0" baseline="0" noProof="0" dirty="0">
                  <a:ln>
                    <a:noFill/>
                  </a:ln>
                  <a:solidFill>
                    <a:prstClr val="black"/>
                  </a:solidFill>
                  <a:effectLst/>
                  <a:uLnTx/>
                  <a:uFillTx/>
                </a:rPr>
                <a:t>New design of the HV pulser</a:t>
              </a:r>
              <a:endParaRPr lang="en-US" b="1" kern="0" dirty="0">
                <a:solidFill>
                  <a:prstClr val="black"/>
                </a:solidFill>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1" i="0" u="none" strike="noStrike" kern="0" cap="none" spc="0" normalizeH="0" baseline="0" noProof="0" dirty="0">
                  <a:ln>
                    <a:noFill/>
                  </a:ln>
                  <a:solidFill>
                    <a:prstClr val="black"/>
                  </a:solidFill>
                  <a:effectLst/>
                  <a:uLnTx/>
                  <a:uFillTx/>
                </a:rPr>
                <a:t>Materials</a:t>
              </a:r>
            </a:p>
            <a:p>
              <a:pPr marL="285750" lvl="0" indent="-285750">
                <a:buFont typeface="Arial" panose="020B0604020202020204" pitchFamily="34" charset="0"/>
                <a:buChar char="•"/>
                <a:defRPr/>
              </a:pPr>
              <a:r>
                <a:rPr lang="en-US" b="1" kern="0" dirty="0">
                  <a:solidFill>
                    <a:prstClr val="black"/>
                  </a:solidFill>
                </a:rPr>
                <a:t>machining for curved channels in hard materials (ceramics)</a:t>
              </a:r>
            </a:p>
          </p:txBody>
        </p:sp>
        <p:sp>
          <p:nvSpPr>
            <p:cNvPr id="6" name="Freccia a sinistra 5">
              <a:extLst>
                <a:ext uri="{FF2B5EF4-FFF2-40B4-BE49-F238E27FC236}">
                  <a16:creationId xmlns:a16="http://schemas.microsoft.com/office/drawing/2014/main" id="{A142CA70-A4B5-7113-0585-4DE467CF8277}"/>
                </a:ext>
              </a:extLst>
            </p:cNvPr>
            <p:cNvSpPr/>
            <p:nvPr/>
          </p:nvSpPr>
          <p:spPr>
            <a:xfrm>
              <a:off x="6617243" y="5239820"/>
              <a:ext cx="526235" cy="275162"/>
            </a:xfrm>
            <a:prstGeom prst="leftArrow">
              <a:avLst/>
            </a:prstGeom>
            <a:solidFill>
              <a:srgbClr val="FFFF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grpSp>
      <p:sp>
        <p:nvSpPr>
          <p:cNvPr id="11" name="Rectangle 1">
            <a:extLst>
              <a:ext uri="{FF2B5EF4-FFF2-40B4-BE49-F238E27FC236}">
                <a16:creationId xmlns:a16="http://schemas.microsoft.com/office/drawing/2014/main" id="{10FA87D0-3DD4-47F4-F857-9497B6F3DC10}"/>
              </a:ext>
            </a:extLst>
          </p:cNvPr>
          <p:cNvSpPr/>
          <p:nvPr/>
        </p:nvSpPr>
        <p:spPr>
          <a:xfrm>
            <a:off x="6256962" y="51068"/>
            <a:ext cx="5955359" cy="369332"/>
          </a:xfrm>
          <a:prstGeom prst="rect">
            <a:avLst/>
          </a:prstGeom>
        </p:spPr>
        <p:txBody>
          <a:bodyPr wrap="square">
            <a:spAutoFit/>
          </a:bodyPr>
          <a:lstStyle/>
          <a:p>
            <a:pPr>
              <a:defRPr/>
            </a:pPr>
            <a:r>
              <a:rPr lang="it-IT" b="1" i="1" kern="0" dirty="0">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Active </a:t>
            </a:r>
            <a:r>
              <a:rPr lang="it-IT" b="1" i="1" kern="0" dirty="0" err="1">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pLAsma</a:t>
            </a:r>
            <a:r>
              <a:rPr lang="it-IT" b="1" i="1" kern="0" dirty="0">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 for </a:t>
            </a:r>
            <a:r>
              <a:rPr lang="it-IT" b="1" i="1" kern="0" dirty="0" err="1">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beNding</a:t>
            </a:r>
            <a:r>
              <a:rPr lang="it-IT" b="1" i="1" kern="0" dirty="0">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 (ALAN)_</a:t>
            </a:r>
            <a:r>
              <a:rPr lang="it-IT" b="1" kern="0" dirty="0" err="1">
                <a:solidFill>
                  <a:prstClr val="black"/>
                </a:solidFill>
                <a:latin typeface="Arial" panose="020B0604020202020204" pitchFamily="34" charset="0"/>
                <a:ea typeface="Microsoft JhengHei UI Light" panose="020B0304030504040204" pitchFamily="34" charset="-120"/>
                <a:cs typeface="Arial" panose="020B0604020202020204" pitchFamily="34" charset="0"/>
              </a:rPr>
              <a:t>Research</a:t>
            </a:r>
            <a:r>
              <a:rPr lang="it-IT" b="1" kern="0" dirty="0">
                <a:solidFill>
                  <a:prstClr val="black"/>
                </a:solidFill>
                <a:latin typeface="Arial" panose="020B0604020202020204" pitchFamily="34" charset="0"/>
                <a:ea typeface="Microsoft JhengHei UI Light" panose="020B0304030504040204" pitchFamily="34" charset="-120"/>
                <a:cs typeface="Arial" panose="020B0604020202020204" pitchFamily="34" charset="0"/>
              </a:rPr>
              <a:t> activity</a:t>
            </a:r>
            <a:endParaRPr lang="it-IT" b="1" dirty="0">
              <a:solidFill>
                <a:prstClr val="black"/>
              </a:solidFill>
              <a:latin typeface="Arial" panose="020B0604020202020204" pitchFamily="34" charset="0"/>
              <a:ea typeface="Microsoft JhengHei UI Light" panose="020B0304030504040204" pitchFamily="34" charset="-120"/>
              <a:cs typeface="Arial" panose="020B0604020202020204" pitchFamily="34" charset="0"/>
            </a:endParaRPr>
          </a:p>
        </p:txBody>
      </p:sp>
    </p:spTree>
    <p:extLst>
      <p:ext uri="{BB962C8B-B14F-4D97-AF65-F5344CB8AC3E}">
        <p14:creationId xmlns:p14="http://schemas.microsoft.com/office/powerpoint/2010/main" val="1429490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1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righ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55D65-DB19-BB4B-291F-099733C20D1A}"/>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6719763-9A99-D0D1-97E0-0DC3470F18D8}"/>
              </a:ext>
            </a:extLst>
          </p:cNvPr>
          <p:cNvSpPr/>
          <p:nvPr/>
        </p:nvSpPr>
        <p:spPr>
          <a:xfrm>
            <a:off x="0" y="0"/>
            <a:ext cx="12192000" cy="438664"/>
          </a:xfrm>
          <a:prstGeom prst="rect">
            <a:avLst/>
          </a:prstGeom>
          <a:solidFill>
            <a:schemeClr val="bg2">
              <a:lumMod val="75000"/>
              <a:alpha val="42000"/>
            </a:schemeClr>
          </a:solidFill>
          <a:ln w="19050">
            <a:noFill/>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it-IT" sz="2000" b="0" i="1" u="none" strike="noStrike" kern="1200" cap="none" spc="0" normalizeH="0" baseline="0" noProof="0" dirty="0">
              <a:ln>
                <a:noFill/>
              </a:ln>
              <a:solidFill>
                <a:srgbClr val="002060"/>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pic>
        <p:nvPicPr>
          <p:cNvPr id="2" name="Picture 425" descr="http://www.lnf.infn.it/logo/logo_infn_lnf_1_sigla_lnf.png">
            <a:extLst>
              <a:ext uri="{FF2B5EF4-FFF2-40B4-BE49-F238E27FC236}">
                <a16:creationId xmlns:a16="http://schemas.microsoft.com/office/drawing/2014/main" id="{A5829815-E9E5-F1E4-192F-00C323B69C16}"/>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82000"/>
                    </a14:imgEffect>
                  </a14:imgLayer>
                </a14:imgProps>
              </a:ext>
              <a:ext uri="{28A0092B-C50C-407E-A947-70E740481C1C}">
                <a14:useLocalDpi xmlns:a14="http://schemas.microsoft.com/office/drawing/2010/main" val="0"/>
              </a:ext>
            </a:extLst>
          </a:blip>
          <a:srcRect/>
          <a:stretch>
            <a:fillRect/>
          </a:stretch>
        </p:blipFill>
        <p:spPr bwMode="auto">
          <a:xfrm>
            <a:off x="0" y="29296"/>
            <a:ext cx="680552" cy="430939"/>
          </a:xfrm>
          <a:prstGeom prst="rect">
            <a:avLst/>
          </a:prstGeom>
          <a:noFill/>
          <a:ln w="6350">
            <a:noFill/>
          </a:ln>
          <a:extLst>
            <a:ext uri="{909E8E84-426E-40DD-AFC4-6F175D3DCCD1}">
              <a14:hiddenFill xmlns:a14="http://schemas.microsoft.com/office/drawing/2010/main">
                <a:solidFill>
                  <a:srgbClr val="FFFFFF"/>
                </a:solidFill>
              </a14:hiddenFill>
            </a:ext>
          </a:extLst>
        </p:spPr>
      </p:pic>
      <p:sp>
        <p:nvSpPr>
          <p:cNvPr id="13" name="CasellaDiTesto 12">
            <a:extLst>
              <a:ext uri="{FF2B5EF4-FFF2-40B4-BE49-F238E27FC236}">
                <a16:creationId xmlns:a16="http://schemas.microsoft.com/office/drawing/2014/main" id="{C7066085-EE86-40DE-8E9B-7BF20726E61C}"/>
              </a:ext>
            </a:extLst>
          </p:cNvPr>
          <p:cNvSpPr txBox="1"/>
          <p:nvPr/>
        </p:nvSpPr>
        <p:spPr>
          <a:xfrm>
            <a:off x="6355858" y="967998"/>
            <a:ext cx="4301069" cy="1785104"/>
          </a:xfrm>
          <a:prstGeom prst="rect">
            <a:avLst/>
          </a:prstGeom>
          <a:noFill/>
        </p:spPr>
        <p:txBody>
          <a:bodyPr wrap="square">
            <a:spAutoFit/>
          </a:bodyPr>
          <a:lstStyle/>
          <a:p>
            <a:pPr lvl="1" algn="r">
              <a:defRPr/>
            </a:pPr>
            <a:r>
              <a:rPr lang="en-US" b="1" kern="0" dirty="0">
                <a:solidFill>
                  <a:prstClr val="black"/>
                </a:solidFill>
                <a:latin typeface="Arial" panose="020B0604020202020204" pitchFamily="34" charset="0"/>
                <a:cs typeface="Arial" panose="020B0604020202020204" pitchFamily="34" charset="0"/>
              </a:rPr>
              <a:t>3</a:t>
            </a:r>
            <a:r>
              <a:rPr kumimoji="0" lang="en-US" sz="18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cm long capillary</a:t>
            </a:r>
          </a:p>
          <a:p>
            <a:pPr lvl="1" algn="r">
              <a:defRPr/>
            </a:pPr>
            <a:r>
              <a:rPr lang="en-US" b="1" kern="0" dirty="0">
                <a:solidFill>
                  <a:prstClr val="black"/>
                </a:solidFill>
                <a:latin typeface="Arial" panose="020B0604020202020204" pitchFamily="34" charset="0"/>
                <a:cs typeface="Arial" panose="020B0604020202020204" pitchFamily="34" charset="0"/>
              </a:rPr>
              <a:t>Positive pick </a:t>
            </a:r>
            <a:r>
              <a:rPr lang="en-US" sz="2800" b="1" kern="0" dirty="0">
                <a:solidFill>
                  <a:prstClr val="black"/>
                </a:solidFill>
                <a:latin typeface="Arial" panose="020B0604020202020204" pitchFamily="34" charset="0"/>
                <a:cs typeface="Arial" panose="020B0604020202020204" pitchFamily="34" charset="0"/>
              </a:rPr>
              <a:t>5</a:t>
            </a:r>
            <a:r>
              <a:rPr kumimoji="0" lang="en-US" sz="28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.54 kA</a:t>
            </a:r>
          </a:p>
          <a:p>
            <a:pPr lvl="1" algn="r">
              <a:defRPr/>
            </a:pPr>
            <a:r>
              <a:rPr lang="en-US" b="1" kern="0" dirty="0">
                <a:solidFill>
                  <a:prstClr val="black"/>
                </a:solidFill>
                <a:latin typeface="Arial" panose="020B0604020202020204" pitchFamily="34" charset="0"/>
                <a:cs typeface="Arial" panose="020B0604020202020204" pitchFamily="34" charset="0"/>
              </a:rPr>
              <a:t>Negative pick </a:t>
            </a:r>
            <a:r>
              <a:rPr lang="en-US" sz="2800" b="1" kern="0" dirty="0">
                <a:solidFill>
                  <a:prstClr val="black"/>
                </a:solidFill>
                <a:latin typeface="Arial" panose="020B0604020202020204" pitchFamily="34" charset="0"/>
                <a:cs typeface="Arial" panose="020B0604020202020204" pitchFamily="34" charset="0"/>
              </a:rPr>
              <a:t>2.5 kA</a:t>
            </a:r>
            <a:endParaRPr kumimoji="0" lang="en-US" sz="28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lvl="1" algn="r">
              <a:defRPr/>
            </a:pPr>
            <a:r>
              <a:rPr lang="en-US" b="1" kern="0" dirty="0">
                <a:solidFill>
                  <a:prstClr val="black"/>
                </a:solidFill>
                <a:latin typeface="Arial" panose="020B0604020202020204" pitchFamily="34" charset="0"/>
                <a:cs typeface="Arial" panose="020B0604020202020204" pitchFamily="34" charset="0"/>
              </a:rPr>
              <a:t>C = 1 </a:t>
            </a:r>
            <a:r>
              <a:rPr lang="en-US" b="1" kern="0" dirty="0" err="1">
                <a:solidFill>
                  <a:prstClr val="black"/>
                </a:solidFill>
                <a:latin typeface="Arial" panose="020B0604020202020204" pitchFamily="34" charset="0"/>
                <a:cs typeface="Arial" panose="020B0604020202020204" pitchFamily="34" charset="0"/>
              </a:rPr>
              <a:t>uF</a:t>
            </a:r>
            <a:endParaRPr lang="en-US" b="1" kern="0" dirty="0">
              <a:solidFill>
                <a:prstClr val="black"/>
              </a:solidFill>
              <a:latin typeface="Arial" panose="020B0604020202020204" pitchFamily="34" charset="0"/>
              <a:cs typeface="Arial" panose="020B0604020202020204" pitchFamily="34" charset="0"/>
            </a:endParaRPr>
          </a:p>
          <a:p>
            <a:pPr lvl="1" algn="r">
              <a:defRPr/>
            </a:pPr>
            <a:r>
              <a:rPr lang="en-US" b="1" kern="0" dirty="0" err="1">
                <a:solidFill>
                  <a:prstClr val="black"/>
                </a:solidFill>
                <a:latin typeface="Arial" panose="020B0604020202020204" pitchFamily="34" charset="0"/>
                <a:cs typeface="Arial" panose="020B0604020202020204" pitchFamily="34" charset="0"/>
              </a:rPr>
              <a:t>Δt</a:t>
            </a:r>
            <a:r>
              <a:rPr lang="en-US" b="1" kern="0" dirty="0">
                <a:solidFill>
                  <a:prstClr val="black"/>
                </a:solidFill>
                <a:latin typeface="Arial" panose="020B0604020202020204" pitchFamily="34" charset="0"/>
                <a:cs typeface="Arial" panose="020B0604020202020204" pitchFamily="34" charset="0"/>
              </a:rPr>
              <a:t> &gt; 5 us</a:t>
            </a:r>
          </a:p>
        </p:txBody>
      </p:sp>
      <p:pic>
        <p:nvPicPr>
          <p:cNvPr id="5" name="Immagine 4" descr="Immagine che contiene testo, schermata, diagramma, linea&#10;&#10;Descrizione generata automaticamente">
            <a:extLst>
              <a:ext uri="{FF2B5EF4-FFF2-40B4-BE49-F238E27FC236}">
                <a16:creationId xmlns:a16="http://schemas.microsoft.com/office/drawing/2014/main" id="{ACF9DF07-6A3E-FDDF-D85C-14ACBC3DB20E}"/>
              </a:ext>
            </a:extLst>
          </p:cNvPr>
          <p:cNvPicPr>
            <a:picLocks noChangeAspect="1"/>
          </p:cNvPicPr>
          <p:nvPr/>
        </p:nvPicPr>
        <p:blipFill>
          <a:blip r:embed="rId4"/>
          <a:srcRect l="8569" t="8558" b="2390"/>
          <a:stretch/>
        </p:blipFill>
        <p:spPr>
          <a:xfrm>
            <a:off x="742030" y="1202728"/>
            <a:ext cx="5353970" cy="3685965"/>
          </a:xfrm>
          <a:prstGeom prst="rect">
            <a:avLst/>
          </a:prstGeom>
        </p:spPr>
      </p:pic>
      <p:pic>
        <p:nvPicPr>
          <p:cNvPr id="8" name="Immagine 7" descr="Immagine che contiene testo, schermata, schermo, Software multimediale">
            <a:extLst>
              <a:ext uri="{FF2B5EF4-FFF2-40B4-BE49-F238E27FC236}">
                <a16:creationId xmlns:a16="http://schemas.microsoft.com/office/drawing/2014/main" id="{32BF8C49-2AB6-C343-1807-0C43CF850555}"/>
              </a:ext>
            </a:extLst>
          </p:cNvPr>
          <p:cNvPicPr>
            <a:picLocks noChangeAspect="1"/>
          </p:cNvPicPr>
          <p:nvPr/>
        </p:nvPicPr>
        <p:blipFill>
          <a:blip r:embed="rId5"/>
          <a:stretch>
            <a:fillRect/>
          </a:stretch>
        </p:blipFill>
        <p:spPr>
          <a:xfrm>
            <a:off x="5766298" y="2881749"/>
            <a:ext cx="6015971" cy="3383984"/>
          </a:xfrm>
          <a:prstGeom prst="rect">
            <a:avLst/>
          </a:prstGeom>
          <a:ln w="28575">
            <a:solidFill>
              <a:srgbClr val="FF0000"/>
            </a:solidFill>
          </a:ln>
        </p:spPr>
      </p:pic>
      <p:cxnSp>
        <p:nvCxnSpPr>
          <p:cNvPr id="14" name="Connettore 2 13">
            <a:extLst>
              <a:ext uri="{FF2B5EF4-FFF2-40B4-BE49-F238E27FC236}">
                <a16:creationId xmlns:a16="http://schemas.microsoft.com/office/drawing/2014/main" id="{2FB029A8-1EC3-8226-F262-B96D2120A772}"/>
              </a:ext>
            </a:extLst>
          </p:cNvPr>
          <p:cNvCxnSpPr>
            <a:cxnSpLocks/>
          </p:cNvCxnSpPr>
          <p:nvPr/>
        </p:nvCxnSpPr>
        <p:spPr>
          <a:xfrm>
            <a:off x="2983832" y="2060680"/>
            <a:ext cx="2782466" cy="902496"/>
          </a:xfrm>
          <a:prstGeom prst="straightConnector1">
            <a:avLst/>
          </a:prstGeom>
          <a:ln w="1270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sp>
        <p:nvSpPr>
          <p:cNvPr id="17" name="Rettangolo con angoli arrotondati 16">
            <a:extLst>
              <a:ext uri="{FF2B5EF4-FFF2-40B4-BE49-F238E27FC236}">
                <a16:creationId xmlns:a16="http://schemas.microsoft.com/office/drawing/2014/main" id="{D01AA0CF-8CF4-0161-A4E1-FF613A2B06AD}"/>
              </a:ext>
            </a:extLst>
          </p:cNvPr>
          <p:cNvSpPr/>
          <p:nvPr/>
        </p:nvSpPr>
        <p:spPr>
          <a:xfrm>
            <a:off x="7664850" y="1316449"/>
            <a:ext cx="2997929" cy="832549"/>
          </a:xfrm>
          <a:prstGeom prst="roundRect">
            <a:avLst/>
          </a:prstGeom>
          <a:noFill/>
          <a:ln w="254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CasellaDiTesto 19">
            <a:extLst>
              <a:ext uri="{FF2B5EF4-FFF2-40B4-BE49-F238E27FC236}">
                <a16:creationId xmlns:a16="http://schemas.microsoft.com/office/drawing/2014/main" id="{8DFCAB45-48FB-DE50-B33A-F5AEF8590F1A}"/>
              </a:ext>
            </a:extLst>
          </p:cNvPr>
          <p:cNvSpPr txBox="1"/>
          <p:nvPr/>
        </p:nvSpPr>
        <p:spPr>
          <a:xfrm>
            <a:off x="2276376" y="1386893"/>
            <a:ext cx="814099" cy="369332"/>
          </a:xfrm>
          <a:prstGeom prst="rect">
            <a:avLst/>
          </a:prstGeom>
          <a:noFill/>
        </p:spPr>
        <p:txBody>
          <a:bodyPr wrap="square">
            <a:spAutoFit/>
          </a:bodyPr>
          <a:lstStyle/>
          <a:p>
            <a:r>
              <a:rPr kumimoji="0" lang="en-US" sz="18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3cm</a:t>
            </a:r>
            <a:endParaRPr lang="it-IT" dirty="0"/>
          </a:p>
        </p:txBody>
      </p:sp>
      <p:sp>
        <p:nvSpPr>
          <p:cNvPr id="23" name="CasellaDiTesto 22">
            <a:extLst>
              <a:ext uri="{FF2B5EF4-FFF2-40B4-BE49-F238E27FC236}">
                <a16:creationId xmlns:a16="http://schemas.microsoft.com/office/drawing/2014/main" id="{C92542E3-D5C8-9771-5880-0D50754717AF}"/>
              </a:ext>
            </a:extLst>
          </p:cNvPr>
          <p:cNvSpPr txBox="1"/>
          <p:nvPr/>
        </p:nvSpPr>
        <p:spPr>
          <a:xfrm>
            <a:off x="3020310" y="2735457"/>
            <a:ext cx="814099" cy="369332"/>
          </a:xfrm>
          <a:prstGeom prst="rect">
            <a:avLst/>
          </a:prstGeom>
          <a:noFill/>
        </p:spPr>
        <p:txBody>
          <a:bodyPr wrap="square">
            <a:spAutoFit/>
          </a:bodyPr>
          <a:lstStyle/>
          <a:p>
            <a:r>
              <a:rPr lang="en-US" b="1" kern="0" dirty="0">
                <a:solidFill>
                  <a:prstClr val="black"/>
                </a:solidFill>
                <a:latin typeface="Arial" panose="020B0604020202020204" pitchFamily="34" charset="0"/>
                <a:cs typeface="Arial" panose="020B0604020202020204" pitchFamily="34" charset="0"/>
              </a:rPr>
              <a:t>40</a:t>
            </a:r>
            <a:r>
              <a:rPr kumimoji="0" lang="en-US" sz="18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cm</a:t>
            </a:r>
            <a:endParaRPr lang="it-IT" dirty="0"/>
          </a:p>
        </p:txBody>
      </p:sp>
      <p:sp>
        <p:nvSpPr>
          <p:cNvPr id="24" name="CasellaDiTesto 23">
            <a:extLst>
              <a:ext uri="{FF2B5EF4-FFF2-40B4-BE49-F238E27FC236}">
                <a16:creationId xmlns:a16="http://schemas.microsoft.com/office/drawing/2014/main" id="{1FF52CD1-CA76-0CBB-8079-969B22ADB835}"/>
              </a:ext>
            </a:extLst>
          </p:cNvPr>
          <p:cNvSpPr txBox="1"/>
          <p:nvPr/>
        </p:nvSpPr>
        <p:spPr>
          <a:xfrm>
            <a:off x="4275222" y="3568006"/>
            <a:ext cx="814099" cy="369332"/>
          </a:xfrm>
          <a:prstGeom prst="rect">
            <a:avLst/>
          </a:prstGeom>
          <a:noFill/>
        </p:spPr>
        <p:txBody>
          <a:bodyPr wrap="square">
            <a:spAutoFit/>
          </a:bodyPr>
          <a:lstStyle/>
          <a:p>
            <a:r>
              <a:rPr lang="en-US" b="1" kern="0" dirty="0">
                <a:solidFill>
                  <a:prstClr val="black"/>
                </a:solidFill>
                <a:latin typeface="Arial" panose="020B0604020202020204" pitchFamily="34" charset="0"/>
                <a:cs typeface="Arial" panose="020B0604020202020204" pitchFamily="34" charset="0"/>
              </a:rPr>
              <a:t>40</a:t>
            </a:r>
            <a:r>
              <a:rPr kumimoji="0" lang="en-US" sz="18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cm</a:t>
            </a:r>
            <a:endParaRPr lang="it-IT" dirty="0"/>
          </a:p>
        </p:txBody>
      </p:sp>
      <p:sp>
        <p:nvSpPr>
          <p:cNvPr id="26" name="CasellaDiTesto 25">
            <a:extLst>
              <a:ext uri="{FF2B5EF4-FFF2-40B4-BE49-F238E27FC236}">
                <a16:creationId xmlns:a16="http://schemas.microsoft.com/office/drawing/2014/main" id="{04D8C481-173D-ED94-18BB-E290D6E2BDAD}"/>
              </a:ext>
            </a:extLst>
          </p:cNvPr>
          <p:cNvSpPr txBox="1"/>
          <p:nvPr/>
        </p:nvSpPr>
        <p:spPr>
          <a:xfrm>
            <a:off x="409730" y="5319249"/>
            <a:ext cx="5179411" cy="1200329"/>
          </a:xfrm>
          <a:prstGeom prst="rect">
            <a:avLst/>
          </a:prstGeom>
          <a:noFill/>
        </p:spPr>
        <p:txBody>
          <a:bodyPr wrap="square">
            <a:spAutoFit/>
          </a:bodyPr>
          <a:lstStyle/>
          <a:p>
            <a:pPr marL="285750" indent="-285750">
              <a:buFont typeface="Arial" panose="020B0604020202020204" pitchFamily="34" charset="0"/>
              <a:buChar char="•"/>
            </a:pPr>
            <a:r>
              <a:rPr lang="en-US" b="1" kern="0" dirty="0">
                <a:solidFill>
                  <a:prstClr val="black"/>
                </a:solidFill>
                <a:latin typeface="Arial" panose="020B0604020202020204" pitchFamily="34" charset="0"/>
                <a:cs typeface="Arial" panose="020B0604020202020204" pitchFamily="34" charset="0"/>
              </a:rPr>
              <a:t>Optimization of the current shape</a:t>
            </a:r>
          </a:p>
          <a:p>
            <a:pPr marL="285750" indent="-285750">
              <a:buFont typeface="Arial" panose="020B0604020202020204" pitchFamily="34" charset="0"/>
              <a:buChar char="•"/>
            </a:pPr>
            <a:r>
              <a:rPr lang="en-US" b="1" kern="0" dirty="0">
                <a:solidFill>
                  <a:prstClr val="black"/>
                </a:solidFill>
                <a:latin typeface="Arial" panose="020B0604020202020204" pitchFamily="34" charset="0"/>
                <a:cs typeface="Arial" panose="020B0604020202020204" pitchFamily="34" charset="0"/>
              </a:rPr>
              <a:t>Negative oscillations</a:t>
            </a:r>
            <a:endParaRPr lang="it-IT" b="1" kern="0" dirty="0">
              <a:solidFill>
                <a:prstClr val="black"/>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1" kern="0" dirty="0">
                <a:solidFill>
                  <a:prstClr val="black"/>
                </a:solidFill>
                <a:latin typeface="Arial" panose="020B0604020202020204" pitchFamily="34" charset="0"/>
                <a:cs typeface="Arial" panose="020B0604020202020204" pitchFamily="34" charset="0"/>
              </a:rPr>
              <a:t>C = 1 </a:t>
            </a:r>
            <a:r>
              <a:rPr lang="en-US" b="1" kern="0" dirty="0" err="1">
                <a:solidFill>
                  <a:prstClr val="black"/>
                </a:solidFill>
                <a:latin typeface="Arial" panose="020B0604020202020204" pitchFamily="34" charset="0"/>
                <a:cs typeface="Arial" panose="020B0604020202020204" pitchFamily="34" charset="0"/>
              </a:rPr>
              <a:t>uF</a:t>
            </a:r>
            <a:r>
              <a:rPr lang="en-US" b="1" kern="0" dirty="0">
                <a:solidFill>
                  <a:prstClr val="black"/>
                </a:solidFill>
                <a:latin typeface="Arial" panose="020B0604020202020204" pitchFamily="34" charset="0"/>
                <a:cs typeface="Arial" panose="020B0604020202020204" pitchFamily="34" charset="0"/>
              </a:rPr>
              <a:t>, </a:t>
            </a:r>
            <a:r>
              <a:rPr lang="en-US" b="1" kern="0" dirty="0" err="1">
                <a:solidFill>
                  <a:prstClr val="black"/>
                </a:solidFill>
                <a:latin typeface="Arial" panose="020B0604020202020204" pitchFamily="34" charset="0"/>
                <a:cs typeface="Arial" panose="020B0604020202020204" pitchFamily="34" charset="0"/>
              </a:rPr>
              <a:t>Δt</a:t>
            </a:r>
            <a:r>
              <a:rPr lang="en-US" b="1" kern="0" dirty="0">
                <a:solidFill>
                  <a:prstClr val="black"/>
                </a:solidFill>
                <a:latin typeface="Arial" panose="020B0604020202020204" pitchFamily="34" charset="0"/>
                <a:cs typeface="Arial" panose="020B0604020202020204" pitchFamily="34" charset="0"/>
              </a:rPr>
              <a:t> &gt; 5 us             Capillary damage</a:t>
            </a:r>
          </a:p>
          <a:p>
            <a:pPr marL="285750" indent="-285750">
              <a:buFont typeface="Arial" panose="020B0604020202020204" pitchFamily="34" charset="0"/>
              <a:buChar char="•"/>
            </a:pPr>
            <a:endParaRPr lang="en-US" b="1" kern="0" dirty="0">
              <a:solidFill>
                <a:prstClr val="black"/>
              </a:solidFill>
              <a:latin typeface="Arial" panose="020B0604020202020204" pitchFamily="34" charset="0"/>
              <a:cs typeface="Arial" panose="020B0604020202020204" pitchFamily="34" charset="0"/>
            </a:endParaRPr>
          </a:p>
        </p:txBody>
      </p:sp>
      <p:sp>
        <p:nvSpPr>
          <p:cNvPr id="7" name="Rettangolo 6">
            <a:extLst>
              <a:ext uri="{FF2B5EF4-FFF2-40B4-BE49-F238E27FC236}">
                <a16:creationId xmlns:a16="http://schemas.microsoft.com/office/drawing/2014/main" id="{40911D6B-F4D3-37C0-3398-9636DEAB5A83}"/>
              </a:ext>
            </a:extLst>
          </p:cNvPr>
          <p:cNvSpPr/>
          <p:nvPr/>
        </p:nvSpPr>
        <p:spPr>
          <a:xfrm>
            <a:off x="672672" y="5916262"/>
            <a:ext cx="2216989" cy="258792"/>
          </a:xfrm>
          <a:prstGeom prst="rect">
            <a:avLst/>
          </a:prstGeom>
          <a:solidFill>
            <a:srgbClr val="FFFF00">
              <a:alpha val="2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 name="Rectangle 1">
            <a:extLst>
              <a:ext uri="{FF2B5EF4-FFF2-40B4-BE49-F238E27FC236}">
                <a16:creationId xmlns:a16="http://schemas.microsoft.com/office/drawing/2014/main" id="{9374BBA4-A4D7-A22B-83A2-5A548C50DA1B}"/>
              </a:ext>
            </a:extLst>
          </p:cNvPr>
          <p:cNvSpPr/>
          <p:nvPr/>
        </p:nvSpPr>
        <p:spPr>
          <a:xfrm>
            <a:off x="8163708" y="6550223"/>
            <a:ext cx="3972562" cy="307777"/>
          </a:xfrm>
          <a:prstGeom prst="rect">
            <a:avLst/>
          </a:prstGeom>
        </p:spPr>
        <p:txBody>
          <a:bodyPr wrap="none">
            <a:spAutoFit/>
          </a:bodyPr>
          <a:lstStyle/>
          <a:p>
            <a:pPr algn="r"/>
            <a:r>
              <a:rPr lang="it-IT" sz="1200" dirty="0">
                <a:solidFill>
                  <a:schemeClr val="bg1"/>
                </a:solidFill>
                <a:latin typeface="Arial" panose="020B0604020202020204" pitchFamily="34" charset="0"/>
                <a:ea typeface="Microsoft JhengHei UI Light" panose="020B0304030504040204" pitchFamily="34" charset="-120"/>
                <a:cs typeface="Arial" panose="020B0604020202020204" pitchFamily="34" charset="0"/>
              </a:rPr>
              <a:t>Angelo.Biagioni@lnf.infn.it | 19 June 2025 | </a:t>
            </a:r>
            <a:r>
              <a:rPr lang="it-IT" sz="1400" dirty="0">
                <a:solidFill>
                  <a:schemeClr val="bg1"/>
                </a:solidFill>
                <a:latin typeface="Arial" panose="020B0604020202020204" pitchFamily="34" charset="0"/>
                <a:ea typeface="Microsoft JhengHei UI Light" panose="020B0304030504040204" pitchFamily="34" charset="-120"/>
                <a:cs typeface="Arial" panose="020B0604020202020204" pitchFamily="34" charset="0"/>
              </a:rPr>
              <a:t>Page 4/17</a:t>
            </a:r>
          </a:p>
        </p:txBody>
      </p:sp>
      <p:sp>
        <p:nvSpPr>
          <p:cNvPr id="11" name="Freccia a destra 10">
            <a:extLst>
              <a:ext uri="{FF2B5EF4-FFF2-40B4-BE49-F238E27FC236}">
                <a16:creationId xmlns:a16="http://schemas.microsoft.com/office/drawing/2014/main" id="{7E37CFC0-F197-59C7-6ED1-AB6F801F46D1}"/>
              </a:ext>
            </a:extLst>
          </p:cNvPr>
          <p:cNvSpPr/>
          <p:nvPr/>
        </p:nvSpPr>
        <p:spPr>
          <a:xfrm>
            <a:off x="2982663" y="5916262"/>
            <a:ext cx="513240" cy="24507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ctangle 1">
            <a:extLst>
              <a:ext uri="{FF2B5EF4-FFF2-40B4-BE49-F238E27FC236}">
                <a16:creationId xmlns:a16="http://schemas.microsoft.com/office/drawing/2014/main" id="{319DD461-BEF7-69F9-51E0-143F571FE599}"/>
              </a:ext>
            </a:extLst>
          </p:cNvPr>
          <p:cNvSpPr/>
          <p:nvPr/>
        </p:nvSpPr>
        <p:spPr>
          <a:xfrm>
            <a:off x="6256962" y="29296"/>
            <a:ext cx="5955359" cy="369332"/>
          </a:xfrm>
          <a:prstGeom prst="rect">
            <a:avLst/>
          </a:prstGeom>
        </p:spPr>
        <p:txBody>
          <a:bodyPr wrap="square">
            <a:spAutoFit/>
          </a:bodyPr>
          <a:lstStyle/>
          <a:p>
            <a:pPr>
              <a:defRPr/>
            </a:pPr>
            <a:r>
              <a:rPr lang="it-IT" b="1" i="1" kern="0" dirty="0">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Active </a:t>
            </a:r>
            <a:r>
              <a:rPr lang="it-IT" b="1" i="1" kern="0" dirty="0" err="1">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pLAsma</a:t>
            </a:r>
            <a:r>
              <a:rPr lang="it-IT" b="1" i="1" kern="0" dirty="0">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 for </a:t>
            </a:r>
            <a:r>
              <a:rPr lang="it-IT" b="1" i="1" kern="0" dirty="0" err="1">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beNding</a:t>
            </a:r>
            <a:r>
              <a:rPr lang="it-IT" b="1" i="1" kern="0" dirty="0">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 (ALAN)_</a:t>
            </a:r>
            <a:r>
              <a:rPr lang="it-IT" b="1" kern="0" dirty="0" err="1">
                <a:solidFill>
                  <a:prstClr val="black"/>
                </a:solidFill>
                <a:latin typeface="Arial" panose="020B0604020202020204" pitchFamily="34" charset="0"/>
                <a:ea typeface="Microsoft JhengHei UI Light" panose="020B0304030504040204" pitchFamily="34" charset="-120"/>
                <a:cs typeface="Arial" panose="020B0604020202020204" pitchFamily="34" charset="0"/>
              </a:rPr>
              <a:t>Research</a:t>
            </a:r>
            <a:r>
              <a:rPr lang="it-IT" b="1" kern="0" dirty="0">
                <a:solidFill>
                  <a:prstClr val="black"/>
                </a:solidFill>
                <a:latin typeface="Arial" panose="020B0604020202020204" pitchFamily="34" charset="0"/>
                <a:ea typeface="Microsoft JhengHei UI Light" panose="020B0304030504040204" pitchFamily="34" charset="-120"/>
                <a:cs typeface="Arial" panose="020B0604020202020204" pitchFamily="34" charset="0"/>
              </a:rPr>
              <a:t> activity</a:t>
            </a:r>
            <a:endParaRPr lang="it-IT" b="1" dirty="0">
              <a:solidFill>
                <a:prstClr val="black"/>
              </a:solidFill>
              <a:latin typeface="Arial" panose="020B0604020202020204" pitchFamily="34" charset="0"/>
              <a:ea typeface="Microsoft JhengHei UI Light" panose="020B0304030504040204" pitchFamily="34" charset="-120"/>
              <a:cs typeface="Arial" panose="020B0604020202020204" pitchFamily="34" charset="0"/>
            </a:endParaRPr>
          </a:p>
        </p:txBody>
      </p:sp>
      <p:sp>
        <p:nvSpPr>
          <p:cNvPr id="6" name="Rectangle 1">
            <a:extLst>
              <a:ext uri="{FF2B5EF4-FFF2-40B4-BE49-F238E27FC236}">
                <a16:creationId xmlns:a16="http://schemas.microsoft.com/office/drawing/2014/main" id="{293A3076-8DBE-1CCA-B1E5-B8896E9AEEDE}"/>
              </a:ext>
            </a:extLst>
          </p:cNvPr>
          <p:cNvSpPr/>
          <p:nvPr/>
        </p:nvSpPr>
        <p:spPr>
          <a:xfrm>
            <a:off x="8412174" y="6550223"/>
            <a:ext cx="3724096" cy="307777"/>
          </a:xfrm>
          <a:prstGeom prst="rect">
            <a:avLst/>
          </a:prstGeom>
        </p:spPr>
        <p:txBody>
          <a:bodyPr wrap="none">
            <a:spAutoFit/>
          </a:bodyPr>
          <a:lstStyle/>
          <a:p>
            <a:pPr algn="r"/>
            <a:r>
              <a:rPr lang="it-IT" sz="1200" dirty="0">
                <a:latin typeface="Arial" panose="020B0604020202020204" pitchFamily="34" charset="0"/>
                <a:ea typeface="Microsoft JhengHei UI Light" panose="020B0304030504040204" pitchFamily="34" charset="-120"/>
                <a:cs typeface="Arial" panose="020B0604020202020204" pitchFamily="34" charset="0"/>
              </a:rPr>
              <a:t>Angelo.Biagioni@lnf.infn.it | 19 June 2025 | </a:t>
            </a:r>
            <a:r>
              <a:rPr lang="it-IT" sz="1400" dirty="0">
                <a:latin typeface="Arial" panose="020B0604020202020204" pitchFamily="34" charset="0"/>
                <a:ea typeface="Microsoft JhengHei UI Light" panose="020B0304030504040204" pitchFamily="34" charset="-120"/>
                <a:cs typeface="Arial" panose="020B0604020202020204" pitchFamily="34" charset="0"/>
              </a:rPr>
              <a:t>Page 9</a:t>
            </a:r>
          </a:p>
        </p:txBody>
      </p:sp>
      <p:sp>
        <p:nvSpPr>
          <p:cNvPr id="12" name="CasellaDiTesto 11">
            <a:extLst>
              <a:ext uri="{FF2B5EF4-FFF2-40B4-BE49-F238E27FC236}">
                <a16:creationId xmlns:a16="http://schemas.microsoft.com/office/drawing/2014/main" id="{B631510B-075B-2B95-BD86-63A19BFFA845}"/>
              </a:ext>
            </a:extLst>
          </p:cNvPr>
          <p:cNvSpPr txBox="1"/>
          <p:nvPr/>
        </p:nvSpPr>
        <p:spPr>
          <a:xfrm>
            <a:off x="213302" y="622829"/>
            <a:ext cx="5179410" cy="338554"/>
          </a:xfrm>
          <a:prstGeom prst="rect">
            <a:avLst/>
          </a:prstGeom>
          <a:solidFill>
            <a:srgbClr val="FFFF00"/>
          </a:solidFill>
          <a:ln>
            <a:solidFill>
              <a:schemeClr val="accent1"/>
            </a:solidFill>
          </a:ln>
        </p:spPr>
        <p:txBody>
          <a:bodyPr wrap="square">
            <a:spAutoFit/>
          </a:bodyPr>
          <a:lstStyle/>
          <a:p>
            <a:r>
              <a:rPr lang="it-IT" sz="1600" b="1" kern="100" dirty="0">
                <a:solidFill>
                  <a:srgbClr val="071320"/>
                </a:solidFill>
                <a:latin typeface="Arial" panose="020B0604020202020204" pitchFamily="34" charset="0"/>
                <a:ea typeface="Aptos" panose="020B0004020202020204" pitchFamily="34" charset="0"/>
                <a:cs typeface="Arial" panose="020B0604020202020204" pitchFamily="34" charset="0"/>
              </a:rPr>
              <a:t>Design of HV systems to </a:t>
            </a:r>
            <a:r>
              <a:rPr lang="it-IT" sz="1600" b="1" kern="100" dirty="0" err="1">
                <a:solidFill>
                  <a:srgbClr val="071320"/>
                </a:solidFill>
                <a:latin typeface="Arial" panose="020B0604020202020204" pitchFamily="34" charset="0"/>
                <a:ea typeface="Aptos" panose="020B0004020202020204" pitchFamily="34" charset="0"/>
                <a:cs typeface="Arial" panose="020B0604020202020204" pitchFamily="34" charset="0"/>
              </a:rPr>
              <a:t>reach</a:t>
            </a:r>
            <a:r>
              <a:rPr lang="it-IT" sz="1600" b="1" kern="100" dirty="0">
                <a:solidFill>
                  <a:srgbClr val="071320"/>
                </a:solidFill>
                <a:latin typeface="Arial" panose="020B0604020202020204" pitchFamily="34" charset="0"/>
                <a:ea typeface="Aptos" panose="020B0004020202020204" pitchFamily="34" charset="0"/>
                <a:cs typeface="Arial" panose="020B0604020202020204" pitchFamily="34" charset="0"/>
              </a:rPr>
              <a:t> </a:t>
            </a:r>
            <a:r>
              <a:rPr lang="it-IT" sz="1600" b="1" kern="100" dirty="0" err="1">
                <a:solidFill>
                  <a:srgbClr val="071320"/>
                </a:solidFill>
                <a:latin typeface="Arial" panose="020B0604020202020204" pitchFamily="34" charset="0"/>
                <a:ea typeface="Aptos" panose="020B0004020202020204" pitchFamily="34" charset="0"/>
                <a:cs typeface="Arial" panose="020B0604020202020204" pitchFamily="34" charset="0"/>
              </a:rPr>
              <a:t>very</a:t>
            </a:r>
            <a:r>
              <a:rPr lang="it-IT" sz="1600" b="1" kern="100" dirty="0">
                <a:solidFill>
                  <a:srgbClr val="071320"/>
                </a:solidFill>
                <a:latin typeface="Arial" panose="020B0604020202020204" pitchFamily="34" charset="0"/>
                <a:ea typeface="Aptos" panose="020B0004020202020204" pitchFamily="34" charset="0"/>
                <a:cs typeface="Arial" panose="020B0604020202020204" pitchFamily="34" charset="0"/>
              </a:rPr>
              <a:t> High </a:t>
            </a:r>
            <a:r>
              <a:rPr lang="it-IT" sz="1600" b="1" kern="100" dirty="0" err="1">
                <a:solidFill>
                  <a:srgbClr val="071320"/>
                </a:solidFill>
                <a:latin typeface="Arial" panose="020B0604020202020204" pitchFamily="34" charset="0"/>
                <a:ea typeface="Aptos" panose="020B0004020202020204" pitchFamily="34" charset="0"/>
                <a:cs typeface="Arial" panose="020B0604020202020204" pitchFamily="34" charset="0"/>
              </a:rPr>
              <a:t>currents</a:t>
            </a:r>
            <a:endParaRPr lang="it-IT"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6757126"/>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12815</TotalTime>
  <Words>1952</Words>
  <Application>Microsoft Office PowerPoint</Application>
  <PresentationFormat>Widescreen</PresentationFormat>
  <Paragraphs>393</Paragraphs>
  <Slides>17</Slides>
  <Notes>0</Notes>
  <HiddenSlides>1</HiddenSlides>
  <MMClips>0</MMClips>
  <ScaleCrop>false</ScaleCrop>
  <HeadingPairs>
    <vt:vector size="6" baseType="variant">
      <vt:variant>
        <vt:lpstr>Caratteri utilizzati</vt:lpstr>
      </vt:variant>
      <vt:variant>
        <vt:i4>14</vt:i4>
      </vt:variant>
      <vt:variant>
        <vt:lpstr>Tema</vt:lpstr>
      </vt:variant>
      <vt:variant>
        <vt:i4>3</vt:i4>
      </vt:variant>
      <vt:variant>
        <vt:lpstr>Titoli diapositive</vt:lpstr>
      </vt:variant>
      <vt:variant>
        <vt:i4>17</vt:i4>
      </vt:variant>
    </vt:vector>
  </HeadingPairs>
  <TitlesOfParts>
    <vt:vector size="34" baseType="lpstr">
      <vt:lpstr>Microsoft JhengHei</vt:lpstr>
      <vt:lpstr>Microsoft JhengHei UI Light</vt:lpstr>
      <vt:lpstr>Abadi</vt:lpstr>
      <vt:lpstr>Aptos</vt:lpstr>
      <vt:lpstr>Arial</vt:lpstr>
      <vt:lpstr>Cabin</vt:lpstr>
      <vt:lpstr>CabinBoldItalic</vt:lpstr>
      <vt:lpstr>Calibri</vt:lpstr>
      <vt:lpstr>Calibri Light</vt:lpstr>
      <vt:lpstr>Cambria Math</vt:lpstr>
      <vt:lpstr>NimbusRomNo9L-Regu</vt:lpstr>
      <vt:lpstr>StarSymbol</vt:lpstr>
      <vt:lpstr>Times New Roman</vt:lpstr>
      <vt:lpstr>Wingdings</vt:lpstr>
      <vt:lpstr>1_Office Theme</vt:lpstr>
      <vt:lpstr>Office Theme</vt:lpstr>
      <vt:lpstr>2_Office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Cristina Mariani</dc:creator>
  <cp:lastModifiedBy>Angelo Biagioni</cp:lastModifiedBy>
  <cp:revision>491</cp:revision>
  <dcterms:created xsi:type="dcterms:W3CDTF">2023-03-27T15:13:24Z</dcterms:created>
  <dcterms:modified xsi:type="dcterms:W3CDTF">2025-07-14T11:45:03Z</dcterms:modified>
</cp:coreProperties>
</file>