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301" r:id="rId3"/>
    <p:sldId id="303" r:id="rId4"/>
    <p:sldId id="302" r:id="rId5"/>
    <p:sldId id="306" r:id="rId6"/>
    <p:sldId id="295" r:id="rId7"/>
    <p:sldId id="281" r:id="rId8"/>
    <p:sldId id="271" r:id="rId9"/>
    <p:sldId id="284" r:id="rId10"/>
    <p:sldId id="275" r:id="rId11"/>
    <p:sldId id="287" r:id="rId12"/>
    <p:sldId id="286" r:id="rId13"/>
    <p:sldId id="288" r:id="rId14"/>
    <p:sldId id="309" r:id="rId15"/>
    <p:sldId id="308" r:id="rId16"/>
    <p:sldId id="296" r:id="rId17"/>
    <p:sldId id="311"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48"/>
    <a:srgbClr val="FFD866"/>
    <a:srgbClr val="90A9DE"/>
    <a:srgbClr val="DEEBF7"/>
    <a:srgbClr val="BDD7EE"/>
    <a:srgbClr val="DC2621"/>
    <a:srgbClr val="DD2722"/>
    <a:srgbClr val="2E75B6"/>
    <a:srgbClr val="DD272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B0EB4-90BD-9117-FA96-385C912BE34F}" v="2" dt="2025-07-13T15:03:35.93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4" autoAdjust="0"/>
    <p:restoredTop sz="96433" autoAdjust="0"/>
  </p:normalViewPr>
  <p:slideViewPr>
    <p:cSldViewPr snapToGrid="0">
      <p:cViewPr varScale="1">
        <p:scale>
          <a:sx n="78" d="100"/>
          <a:sy n="78" d="100"/>
        </p:scale>
        <p:origin x="766"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S::urn:spo:tenantanon#2e10e44d-c7b9-43e3-b020-1292482e504a::" providerId="AD" clId="Web-{DE7B0EB4-90BD-9117-FA96-385C912BE34F}"/>
    <pc:docChg chg="sldOrd">
      <pc:chgData name="Utente guest" userId="S::urn:spo:tenantanon#2e10e44d-c7b9-43e3-b020-1292482e504a::" providerId="AD" clId="Web-{DE7B0EB4-90BD-9117-FA96-385C912BE34F}" dt="2025-07-13T15:03:35.931" v="1"/>
      <pc:docMkLst>
        <pc:docMk/>
      </pc:docMkLst>
      <pc:sldChg chg="ord">
        <pc:chgData name="Utente guest" userId="S::urn:spo:tenantanon#2e10e44d-c7b9-43e3-b020-1292482e504a::" providerId="AD" clId="Web-{DE7B0EB4-90BD-9117-FA96-385C912BE34F}" dt="2025-07-13T15:03:35.931" v="1"/>
        <pc:sldMkLst>
          <pc:docMk/>
          <pc:sldMk cId="2673797094" sldId="281"/>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E7174B-2FED-4446-B591-F61443D712F0}" type="datetimeFigureOut">
              <a:rPr lang="en-US" smtClean="0"/>
              <a:t>7/17/2025</a:t>
            </a:fld>
            <a:endParaRPr lang="en-US"/>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4B96DD-57F2-4B97-B6E8-572C239DB03A}" type="slidenum">
              <a:rPr lang="en-US" smtClean="0"/>
              <a:t>‹N›</a:t>
            </a:fld>
            <a:endParaRPr lang="en-US"/>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92" y="8713823"/>
            <a:ext cx="591015" cy="430177"/>
          </a:xfrm>
          <a:prstGeom prst="rect">
            <a:avLst/>
          </a:prstGeom>
        </p:spPr>
      </p:pic>
    </p:spTree>
    <p:extLst>
      <p:ext uri="{BB962C8B-B14F-4D97-AF65-F5344CB8AC3E}">
        <p14:creationId xmlns:p14="http://schemas.microsoft.com/office/powerpoint/2010/main" val="226604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62F91-7BF3-4CD8-A2FD-8558B3ADED97}" type="datetimeFigureOut">
              <a:rPr lang="en-US" smtClean="0"/>
              <a:t>7/17/2025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994B8-4E78-4114-AA51-B03C37AF4554}" type="slidenum">
              <a:rPr lang="en-US" smtClean="0"/>
              <a:t>‹N›</a:t>
            </a:fld>
            <a:endParaRPr lang="en-US"/>
          </a:p>
        </p:txBody>
      </p:sp>
    </p:spTree>
    <p:extLst>
      <p:ext uri="{BB962C8B-B14F-4D97-AF65-F5344CB8AC3E}">
        <p14:creationId xmlns:p14="http://schemas.microsoft.com/office/powerpoint/2010/main" val="155808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a:t>
            </a:fld>
            <a:endParaRPr lang="en-US"/>
          </a:p>
        </p:txBody>
      </p:sp>
    </p:spTree>
    <p:extLst>
      <p:ext uri="{BB962C8B-B14F-4D97-AF65-F5344CB8AC3E}">
        <p14:creationId xmlns:p14="http://schemas.microsoft.com/office/powerpoint/2010/main" val="306289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10</a:t>
            </a:fld>
            <a:endParaRPr lang="en-US"/>
          </a:p>
        </p:txBody>
      </p:sp>
    </p:spTree>
    <p:extLst>
      <p:ext uri="{BB962C8B-B14F-4D97-AF65-F5344CB8AC3E}">
        <p14:creationId xmlns:p14="http://schemas.microsoft.com/office/powerpoint/2010/main" val="200619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11</a:t>
            </a:fld>
            <a:endParaRPr lang="en-US"/>
          </a:p>
        </p:txBody>
      </p:sp>
    </p:spTree>
    <p:extLst>
      <p:ext uri="{BB962C8B-B14F-4D97-AF65-F5344CB8AC3E}">
        <p14:creationId xmlns:p14="http://schemas.microsoft.com/office/powerpoint/2010/main" val="401223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12</a:t>
            </a:fld>
            <a:endParaRPr lang="en-US"/>
          </a:p>
        </p:txBody>
      </p:sp>
    </p:spTree>
    <p:extLst>
      <p:ext uri="{BB962C8B-B14F-4D97-AF65-F5344CB8AC3E}">
        <p14:creationId xmlns:p14="http://schemas.microsoft.com/office/powerpoint/2010/main" val="169640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13</a:t>
            </a:fld>
            <a:endParaRPr lang="en-US"/>
          </a:p>
        </p:txBody>
      </p:sp>
    </p:spTree>
    <p:extLst>
      <p:ext uri="{BB962C8B-B14F-4D97-AF65-F5344CB8AC3E}">
        <p14:creationId xmlns:p14="http://schemas.microsoft.com/office/powerpoint/2010/main" val="392753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14</a:t>
            </a:fld>
            <a:endParaRPr lang="en-US"/>
          </a:p>
        </p:txBody>
      </p:sp>
    </p:spTree>
    <p:extLst>
      <p:ext uri="{BB962C8B-B14F-4D97-AF65-F5344CB8AC3E}">
        <p14:creationId xmlns:p14="http://schemas.microsoft.com/office/powerpoint/2010/main" val="62328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65994B8-4E78-4114-AA51-B03C37AF4554}" type="slidenum">
              <a:rPr lang="en-US" smtClean="0"/>
              <a:t>15</a:t>
            </a:fld>
            <a:endParaRPr lang="en-US"/>
          </a:p>
        </p:txBody>
      </p:sp>
    </p:spTree>
    <p:extLst>
      <p:ext uri="{BB962C8B-B14F-4D97-AF65-F5344CB8AC3E}">
        <p14:creationId xmlns:p14="http://schemas.microsoft.com/office/powerpoint/2010/main" val="273996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16</a:t>
            </a:fld>
            <a:endParaRPr lang="en-US"/>
          </a:p>
        </p:txBody>
      </p:sp>
    </p:spTree>
    <p:extLst>
      <p:ext uri="{BB962C8B-B14F-4D97-AF65-F5344CB8AC3E}">
        <p14:creationId xmlns:p14="http://schemas.microsoft.com/office/powerpoint/2010/main" val="270748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65994B8-4E78-4114-AA51-B03C37AF4554}" type="slidenum">
              <a:rPr lang="en-US" smtClean="0"/>
              <a:t>17</a:t>
            </a:fld>
            <a:endParaRPr lang="en-US"/>
          </a:p>
        </p:txBody>
      </p:sp>
    </p:spTree>
    <p:extLst>
      <p:ext uri="{BB962C8B-B14F-4D97-AF65-F5344CB8AC3E}">
        <p14:creationId xmlns:p14="http://schemas.microsoft.com/office/powerpoint/2010/main" val="107223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18</a:t>
            </a:fld>
            <a:endParaRPr lang="en-US"/>
          </a:p>
        </p:txBody>
      </p:sp>
    </p:spTree>
    <p:extLst>
      <p:ext uri="{BB962C8B-B14F-4D97-AF65-F5344CB8AC3E}">
        <p14:creationId xmlns:p14="http://schemas.microsoft.com/office/powerpoint/2010/main" val="184575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2</a:t>
            </a:fld>
            <a:endParaRPr lang="en-US"/>
          </a:p>
        </p:txBody>
      </p:sp>
    </p:spTree>
    <p:extLst>
      <p:ext uri="{BB962C8B-B14F-4D97-AF65-F5344CB8AC3E}">
        <p14:creationId xmlns:p14="http://schemas.microsoft.com/office/powerpoint/2010/main" val="216692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65994B8-4E78-4114-AA51-B03C37AF4554}" type="slidenum">
              <a:rPr lang="en-US" smtClean="0"/>
              <a:t>3</a:t>
            </a:fld>
            <a:endParaRPr lang="en-US"/>
          </a:p>
        </p:txBody>
      </p:sp>
    </p:spTree>
    <p:extLst>
      <p:ext uri="{BB962C8B-B14F-4D97-AF65-F5344CB8AC3E}">
        <p14:creationId xmlns:p14="http://schemas.microsoft.com/office/powerpoint/2010/main" val="261226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65994B8-4E78-4114-AA51-B03C37AF4554}" type="slidenum">
              <a:rPr lang="en-US" smtClean="0"/>
              <a:t>4</a:t>
            </a:fld>
            <a:endParaRPr lang="en-US"/>
          </a:p>
        </p:txBody>
      </p:sp>
    </p:spTree>
    <p:extLst>
      <p:ext uri="{BB962C8B-B14F-4D97-AF65-F5344CB8AC3E}">
        <p14:creationId xmlns:p14="http://schemas.microsoft.com/office/powerpoint/2010/main" val="137054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65994B8-4E78-4114-AA51-B03C37AF4554}" type="slidenum">
              <a:rPr lang="en-US" smtClean="0"/>
              <a:t>5</a:t>
            </a:fld>
            <a:endParaRPr lang="en-US"/>
          </a:p>
        </p:txBody>
      </p:sp>
    </p:spTree>
    <p:extLst>
      <p:ext uri="{BB962C8B-B14F-4D97-AF65-F5344CB8AC3E}">
        <p14:creationId xmlns:p14="http://schemas.microsoft.com/office/powerpoint/2010/main" val="45979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6</a:t>
            </a:fld>
            <a:endParaRPr lang="en-US"/>
          </a:p>
        </p:txBody>
      </p:sp>
    </p:spTree>
    <p:extLst>
      <p:ext uri="{BB962C8B-B14F-4D97-AF65-F5344CB8AC3E}">
        <p14:creationId xmlns:p14="http://schemas.microsoft.com/office/powerpoint/2010/main" val="414183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7</a:t>
            </a:fld>
            <a:endParaRPr lang="en-US"/>
          </a:p>
        </p:txBody>
      </p:sp>
    </p:spTree>
    <p:extLst>
      <p:ext uri="{BB962C8B-B14F-4D97-AF65-F5344CB8AC3E}">
        <p14:creationId xmlns:p14="http://schemas.microsoft.com/office/powerpoint/2010/main" val="256254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8</a:t>
            </a:fld>
            <a:endParaRPr lang="en-US"/>
          </a:p>
        </p:txBody>
      </p:sp>
    </p:spTree>
    <p:extLst>
      <p:ext uri="{BB962C8B-B14F-4D97-AF65-F5344CB8AC3E}">
        <p14:creationId xmlns:p14="http://schemas.microsoft.com/office/powerpoint/2010/main" val="362539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65994B8-4E78-4114-AA51-B03C37AF4554}" type="slidenum">
              <a:rPr lang="en-US" smtClean="0"/>
              <a:t>9</a:t>
            </a:fld>
            <a:endParaRPr lang="en-US"/>
          </a:p>
        </p:txBody>
      </p:sp>
    </p:spTree>
    <p:extLst>
      <p:ext uri="{BB962C8B-B14F-4D97-AF65-F5344CB8AC3E}">
        <p14:creationId xmlns:p14="http://schemas.microsoft.com/office/powerpoint/2010/main" val="234756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E7583723-F4C4-462A-928E-915BCC2BA876}" type="datetime1">
              <a:rPr lang="en-US" smtClean="0"/>
              <a:t>7/17/2025</a:t>
            </a:fld>
            <a:endParaRPr lang="en-US"/>
          </a:p>
        </p:txBody>
      </p:sp>
      <p:sp>
        <p:nvSpPr>
          <p:cNvPr id="5" name="Segnaposto piè di pagina 4"/>
          <p:cNvSpPr>
            <a:spLocks noGrp="1"/>
          </p:cNvSpPr>
          <p:nvPr>
            <p:ph type="ftr" sz="quarter" idx="11"/>
          </p:nvPr>
        </p:nvSpPr>
        <p:spPr/>
        <p:txBody>
          <a:bodyPr/>
          <a:lstStyle/>
          <a:p>
            <a:r>
              <a:rPr lang="it-IT"/>
              <a:t>HARMONIQ Project Proposal to CSN for 2026 - Alessandro Vannozzi</a:t>
            </a:r>
            <a:endParaRPr lang="en-US"/>
          </a:p>
        </p:txBody>
      </p:sp>
      <p:sp>
        <p:nvSpPr>
          <p:cNvPr id="6" name="Segnaposto numero diapositiva 5"/>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11679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D6DB3DE5-73C7-4DCD-8C21-4FC42FB3FC81}" type="datetime1">
              <a:rPr lang="en-US" smtClean="0"/>
              <a:t>7/17/2025</a:t>
            </a:fld>
            <a:endParaRPr lang="en-US"/>
          </a:p>
        </p:txBody>
      </p:sp>
      <p:sp>
        <p:nvSpPr>
          <p:cNvPr id="5" name="Segnaposto piè di pagina 4"/>
          <p:cNvSpPr>
            <a:spLocks noGrp="1"/>
          </p:cNvSpPr>
          <p:nvPr>
            <p:ph type="ftr" sz="quarter" idx="11"/>
          </p:nvPr>
        </p:nvSpPr>
        <p:spPr/>
        <p:txBody>
          <a:bodyPr/>
          <a:lstStyle/>
          <a:p>
            <a:r>
              <a:rPr lang="it-IT"/>
              <a:t>HARMONIQ Project Proposal to CSN for 2026 - Alessandro Vannozzi</a:t>
            </a:r>
            <a:endParaRPr lang="en-US"/>
          </a:p>
        </p:txBody>
      </p:sp>
      <p:sp>
        <p:nvSpPr>
          <p:cNvPr id="6" name="Segnaposto numero diapositiva 5"/>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197987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2F1FE344-633D-43F9-A727-75A77273C995}" type="datetime1">
              <a:rPr lang="en-US" smtClean="0"/>
              <a:t>7/17/2025</a:t>
            </a:fld>
            <a:endParaRPr lang="en-US"/>
          </a:p>
        </p:txBody>
      </p:sp>
      <p:sp>
        <p:nvSpPr>
          <p:cNvPr id="5" name="Segnaposto piè di pagina 4"/>
          <p:cNvSpPr>
            <a:spLocks noGrp="1"/>
          </p:cNvSpPr>
          <p:nvPr>
            <p:ph type="ftr" sz="quarter" idx="11"/>
          </p:nvPr>
        </p:nvSpPr>
        <p:spPr/>
        <p:txBody>
          <a:bodyPr/>
          <a:lstStyle/>
          <a:p>
            <a:r>
              <a:rPr lang="it-IT"/>
              <a:t>HARMONIQ Project Proposal to CSN for 2026 - Alessandro Vannozzi</a:t>
            </a:r>
            <a:endParaRPr lang="en-US"/>
          </a:p>
        </p:txBody>
      </p:sp>
      <p:sp>
        <p:nvSpPr>
          <p:cNvPr id="6" name="Segnaposto numero diapositiva 5"/>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269776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37EE778-99A6-4A96-9847-E0A414BA9A8E}" type="datetime1">
              <a:rPr lang="en-US" smtClean="0"/>
              <a:t>7/17/2025</a:t>
            </a:fld>
            <a:endParaRPr lang="en-US"/>
          </a:p>
        </p:txBody>
      </p:sp>
      <p:sp>
        <p:nvSpPr>
          <p:cNvPr id="5" name="Segnaposto piè di pagina 4"/>
          <p:cNvSpPr>
            <a:spLocks noGrp="1"/>
          </p:cNvSpPr>
          <p:nvPr>
            <p:ph type="ftr" sz="quarter" idx="11"/>
          </p:nvPr>
        </p:nvSpPr>
        <p:spPr/>
        <p:txBody>
          <a:bodyPr/>
          <a:lstStyle/>
          <a:p>
            <a:r>
              <a:rPr lang="it-IT"/>
              <a:t>HARMONIQ Project Proposal to CSN for 2026 - Alessandro Vannozzi</a:t>
            </a:r>
            <a:endParaRPr lang="en-US"/>
          </a:p>
        </p:txBody>
      </p:sp>
      <p:sp>
        <p:nvSpPr>
          <p:cNvPr id="6" name="Segnaposto numero diapositiva 5"/>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203215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DEB9485-6E33-42ED-92DE-26E30AEEBADB}" type="datetime1">
              <a:rPr lang="en-US" smtClean="0"/>
              <a:t>7/17/2025</a:t>
            </a:fld>
            <a:endParaRPr lang="en-US"/>
          </a:p>
        </p:txBody>
      </p:sp>
      <p:sp>
        <p:nvSpPr>
          <p:cNvPr id="5" name="Segnaposto piè di pagina 4"/>
          <p:cNvSpPr>
            <a:spLocks noGrp="1"/>
          </p:cNvSpPr>
          <p:nvPr>
            <p:ph type="ftr" sz="quarter" idx="11"/>
          </p:nvPr>
        </p:nvSpPr>
        <p:spPr/>
        <p:txBody>
          <a:bodyPr/>
          <a:lstStyle/>
          <a:p>
            <a:r>
              <a:rPr lang="it-IT"/>
              <a:t>HARMONIQ Project Proposal to CSN for 2026 - Alessandro Vannozzi</a:t>
            </a:r>
            <a:endParaRPr lang="en-US"/>
          </a:p>
        </p:txBody>
      </p:sp>
      <p:sp>
        <p:nvSpPr>
          <p:cNvPr id="6" name="Segnaposto numero diapositiva 5"/>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195560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0F72200A-1F07-429B-BAA9-88EE7BDBC981}" type="datetime1">
              <a:rPr lang="en-US" smtClean="0"/>
              <a:t>7/17/2025</a:t>
            </a:fld>
            <a:endParaRPr lang="en-US"/>
          </a:p>
        </p:txBody>
      </p:sp>
      <p:sp>
        <p:nvSpPr>
          <p:cNvPr id="6" name="Segnaposto piè di pagina 5"/>
          <p:cNvSpPr>
            <a:spLocks noGrp="1"/>
          </p:cNvSpPr>
          <p:nvPr>
            <p:ph type="ftr" sz="quarter" idx="11"/>
          </p:nvPr>
        </p:nvSpPr>
        <p:spPr/>
        <p:txBody>
          <a:bodyPr/>
          <a:lstStyle/>
          <a:p>
            <a:r>
              <a:rPr lang="it-IT"/>
              <a:t>HARMONIQ Project Proposal to CSN for 2026 - Alessandro Vannozzi</a:t>
            </a:r>
            <a:endParaRPr lang="en-US"/>
          </a:p>
        </p:txBody>
      </p:sp>
      <p:sp>
        <p:nvSpPr>
          <p:cNvPr id="7" name="Segnaposto numero diapositiva 6"/>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334326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FC7D3798-9504-416E-919E-8412FDFE8608}" type="datetime1">
              <a:rPr lang="en-US" smtClean="0"/>
              <a:t>7/17/2025</a:t>
            </a:fld>
            <a:endParaRPr lang="en-US"/>
          </a:p>
        </p:txBody>
      </p:sp>
      <p:sp>
        <p:nvSpPr>
          <p:cNvPr id="8" name="Segnaposto piè di pagina 7"/>
          <p:cNvSpPr>
            <a:spLocks noGrp="1"/>
          </p:cNvSpPr>
          <p:nvPr>
            <p:ph type="ftr" sz="quarter" idx="11"/>
          </p:nvPr>
        </p:nvSpPr>
        <p:spPr/>
        <p:txBody>
          <a:bodyPr/>
          <a:lstStyle/>
          <a:p>
            <a:r>
              <a:rPr lang="it-IT"/>
              <a:t>HARMONIQ Project Proposal to CSN for 2026 - Alessandro Vannozzi</a:t>
            </a:r>
            <a:endParaRPr lang="en-US"/>
          </a:p>
        </p:txBody>
      </p:sp>
      <p:sp>
        <p:nvSpPr>
          <p:cNvPr id="9" name="Segnaposto numero diapositiva 8"/>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235162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D084058A-50FE-46FA-AAD8-C39417970309}" type="datetime1">
              <a:rPr lang="en-US" smtClean="0"/>
              <a:t>7/17/2025</a:t>
            </a:fld>
            <a:endParaRPr lang="en-US"/>
          </a:p>
        </p:txBody>
      </p:sp>
      <p:sp>
        <p:nvSpPr>
          <p:cNvPr id="4" name="Segnaposto piè di pagina 3"/>
          <p:cNvSpPr>
            <a:spLocks noGrp="1"/>
          </p:cNvSpPr>
          <p:nvPr>
            <p:ph type="ftr" sz="quarter" idx="11"/>
          </p:nvPr>
        </p:nvSpPr>
        <p:spPr/>
        <p:txBody>
          <a:bodyPr/>
          <a:lstStyle/>
          <a:p>
            <a:r>
              <a:rPr lang="it-IT"/>
              <a:t>HARMONIQ Project Proposal to CSN for 2026 - Alessandro Vannozzi</a:t>
            </a:r>
            <a:endParaRPr lang="en-US"/>
          </a:p>
        </p:txBody>
      </p:sp>
      <p:sp>
        <p:nvSpPr>
          <p:cNvPr id="5" name="Segnaposto numero diapositiva 4"/>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39057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B3A645-0170-4D27-97BD-A695EB8990CA}" type="datetime1">
              <a:rPr lang="en-US" smtClean="0"/>
              <a:t>7/17/2025</a:t>
            </a:fld>
            <a:endParaRPr lang="en-US"/>
          </a:p>
        </p:txBody>
      </p:sp>
      <p:sp>
        <p:nvSpPr>
          <p:cNvPr id="3" name="Segnaposto piè di pagina 2"/>
          <p:cNvSpPr>
            <a:spLocks noGrp="1"/>
          </p:cNvSpPr>
          <p:nvPr>
            <p:ph type="ftr" sz="quarter" idx="11"/>
          </p:nvPr>
        </p:nvSpPr>
        <p:spPr/>
        <p:txBody>
          <a:bodyPr/>
          <a:lstStyle/>
          <a:p>
            <a:r>
              <a:rPr lang="it-IT"/>
              <a:t>HARMONIQ Project Proposal to CSN for 2026 - Alessandro Vannozzi</a:t>
            </a:r>
            <a:endParaRPr lang="en-US"/>
          </a:p>
        </p:txBody>
      </p:sp>
      <p:sp>
        <p:nvSpPr>
          <p:cNvPr id="4" name="Segnaposto numero diapositiva 3"/>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272339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7212B76-D97C-4F66-ABB1-8DB74A13FF12}" type="datetime1">
              <a:rPr lang="en-US" smtClean="0"/>
              <a:t>7/17/2025</a:t>
            </a:fld>
            <a:endParaRPr lang="en-US"/>
          </a:p>
        </p:txBody>
      </p:sp>
      <p:sp>
        <p:nvSpPr>
          <p:cNvPr id="6" name="Segnaposto piè di pagina 5"/>
          <p:cNvSpPr>
            <a:spLocks noGrp="1"/>
          </p:cNvSpPr>
          <p:nvPr>
            <p:ph type="ftr" sz="quarter" idx="11"/>
          </p:nvPr>
        </p:nvSpPr>
        <p:spPr/>
        <p:txBody>
          <a:bodyPr/>
          <a:lstStyle/>
          <a:p>
            <a:r>
              <a:rPr lang="it-IT"/>
              <a:t>HARMONIQ Project Proposal to CSN for 2026 - Alessandro Vannozzi</a:t>
            </a:r>
            <a:endParaRPr lang="en-US"/>
          </a:p>
        </p:txBody>
      </p:sp>
      <p:sp>
        <p:nvSpPr>
          <p:cNvPr id="7" name="Segnaposto numero diapositiva 6"/>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27811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4C86D4D-967E-4953-96FF-9F3F9E1ECBE4}" type="datetime1">
              <a:rPr lang="en-US" smtClean="0"/>
              <a:t>7/17/2025</a:t>
            </a:fld>
            <a:endParaRPr lang="en-US"/>
          </a:p>
        </p:txBody>
      </p:sp>
      <p:sp>
        <p:nvSpPr>
          <p:cNvPr id="6" name="Segnaposto piè di pagina 5"/>
          <p:cNvSpPr>
            <a:spLocks noGrp="1"/>
          </p:cNvSpPr>
          <p:nvPr>
            <p:ph type="ftr" sz="quarter" idx="11"/>
          </p:nvPr>
        </p:nvSpPr>
        <p:spPr/>
        <p:txBody>
          <a:bodyPr/>
          <a:lstStyle/>
          <a:p>
            <a:r>
              <a:rPr lang="it-IT"/>
              <a:t>HARMONIQ Project Proposal to CSN for 2026 - Alessandro Vannozzi</a:t>
            </a:r>
            <a:endParaRPr lang="en-US"/>
          </a:p>
        </p:txBody>
      </p:sp>
      <p:sp>
        <p:nvSpPr>
          <p:cNvPr id="7" name="Segnaposto numero diapositiva 6"/>
          <p:cNvSpPr>
            <a:spLocks noGrp="1"/>
          </p:cNvSpPr>
          <p:nvPr>
            <p:ph type="sldNum" sz="quarter" idx="12"/>
          </p:nvPr>
        </p:nvSpPr>
        <p:spPr/>
        <p:txBody>
          <a:bodyPr/>
          <a:lstStyle/>
          <a:p>
            <a:fld id="{261B6567-75CF-4B12-ABCE-C77D982F079C}" type="slidenum">
              <a:rPr lang="en-US" smtClean="0"/>
              <a:t>‹N›</a:t>
            </a:fld>
            <a:endParaRPr lang="en-US"/>
          </a:p>
        </p:txBody>
      </p:sp>
    </p:spTree>
    <p:extLst>
      <p:ext uri="{BB962C8B-B14F-4D97-AF65-F5344CB8AC3E}">
        <p14:creationId xmlns:p14="http://schemas.microsoft.com/office/powerpoint/2010/main" val="370200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27FB7-1AA4-4AD3-98EC-AA68542A8BE8}" type="datetime1">
              <a:rPr lang="en-US" smtClean="0"/>
              <a:t>7/17/2025</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HARMONIQ Project Proposal to CSN for 2026 - Alessandro Vannozzi</a:t>
            </a:r>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6567-75CF-4B12-ABCE-C77D982F079C}" type="slidenum">
              <a:rPr lang="en-US" smtClean="0"/>
              <a:t>‹N›</a:t>
            </a:fld>
            <a:endParaRPr lang="en-US"/>
          </a:p>
        </p:txBody>
      </p:sp>
    </p:spTree>
    <p:extLst>
      <p:ext uri="{BB962C8B-B14F-4D97-AF65-F5344CB8AC3E}">
        <p14:creationId xmlns:p14="http://schemas.microsoft.com/office/powerpoint/2010/main" val="260758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1.png"/><Relationship Id="rId10" Type="http://schemas.openxmlformats.org/officeDocument/2006/relationships/image" Target="../media/image29.jpg"/><Relationship Id="rId4" Type="http://schemas.openxmlformats.org/officeDocument/2006/relationships/image" Target="../media/image24.jp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7433" y="4776494"/>
            <a:ext cx="12033009" cy="646331"/>
          </a:xfrm>
          <a:prstGeom prst="rect">
            <a:avLst/>
          </a:prstGeom>
        </p:spPr>
        <p:txBody>
          <a:bodyPr wrap="square">
            <a:spAutoFit/>
          </a:bodyPr>
          <a:lstStyle/>
          <a:p>
            <a:pPr algn="ctr"/>
            <a:r>
              <a:rPr lang="en-US" b="1" dirty="0">
                <a:solidFill>
                  <a:srgbClr val="002A48"/>
                </a:solidFill>
              </a:rPr>
              <a:t>Project Proposal to CSN5 for </a:t>
            </a:r>
            <a:r>
              <a:rPr lang="en-US" b="1" dirty="0" smtClean="0">
                <a:solidFill>
                  <a:srgbClr val="002A48"/>
                </a:solidFill>
              </a:rPr>
              <a:t>2026</a:t>
            </a:r>
          </a:p>
          <a:p>
            <a:pPr algn="ctr"/>
            <a:r>
              <a:rPr lang="en-US" b="1" dirty="0" smtClean="0">
                <a:solidFill>
                  <a:srgbClr val="002A48"/>
                </a:solidFill>
              </a:rPr>
              <a:t>Alessandro Vannozzi</a:t>
            </a:r>
            <a:endParaRPr lang="en-US" dirty="0">
              <a:solidFill>
                <a:srgbClr val="002A48"/>
              </a:solidFill>
            </a:endParaRPr>
          </a:p>
        </p:txBody>
      </p:sp>
      <p:pic>
        <p:nvPicPr>
          <p:cNvPr id="12" name="Immagine 11"/>
          <p:cNvPicPr>
            <a:picLocks noChangeAspect="1"/>
          </p:cNvPicPr>
          <p:nvPr/>
        </p:nvPicPr>
        <p:blipFill>
          <a:blip r:embed="rId3"/>
          <a:stretch>
            <a:fillRect/>
          </a:stretch>
        </p:blipFill>
        <p:spPr>
          <a:xfrm>
            <a:off x="10321820" y="208750"/>
            <a:ext cx="1567926" cy="1203239"/>
          </a:xfrm>
          <a:prstGeom prst="rect">
            <a:avLst/>
          </a:prstGeom>
        </p:spPr>
      </p:pic>
      <p:pic>
        <p:nvPicPr>
          <p:cNvPr id="1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9" t="18933" r="4264" b="17629"/>
          <a:stretch/>
        </p:blipFill>
        <p:spPr bwMode="auto">
          <a:xfrm>
            <a:off x="9620009" y="5678072"/>
            <a:ext cx="2413000" cy="76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magine 14"/>
          <p:cNvPicPr>
            <a:picLocks noChangeAspect="1"/>
          </p:cNvPicPr>
          <p:nvPr/>
        </p:nvPicPr>
        <p:blipFill rotWithShape="1">
          <a:blip r:embed="rId5" cstate="print">
            <a:extLst>
              <a:ext uri="{28A0092B-C50C-407E-A947-70E740481C1C}">
                <a14:useLocalDpi xmlns:a14="http://schemas.microsoft.com/office/drawing/2010/main" val="0"/>
              </a:ext>
            </a:extLst>
          </a:blip>
          <a:srcRect l="7845" t="8996" r="10497" b="30801"/>
          <a:stretch/>
        </p:blipFill>
        <p:spPr>
          <a:xfrm>
            <a:off x="4693163" y="1525504"/>
            <a:ext cx="3281316" cy="2419194"/>
          </a:xfrm>
          <a:prstGeom prst="rect">
            <a:avLst/>
          </a:prstGeom>
        </p:spPr>
      </p:pic>
      <p:pic>
        <p:nvPicPr>
          <p:cNvPr id="17" name="Immagine 16"/>
          <p:cNvPicPr>
            <a:picLocks noChangeAspect="1"/>
          </p:cNvPicPr>
          <p:nvPr/>
        </p:nvPicPr>
        <p:blipFill>
          <a:blip r:embed="rId6"/>
          <a:stretch>
            <a:fillRect/>
          </a:stretch>
        </p:blipFill>
        <p:spPr>
          <a:xfrm>
            <a:off x="5351648" y="39689"/>
            <a:ext cx="1544581" cy="1372300"/>
          </a:xfrm>
          <a:prstGeom prst="rect">
            <a:avLst/>
          </a:prstGeom>
        </p:spPr>
      </p:pic>
      <p:pic>
        <p:nvPicPr>
          <p:cNvPr id="1032" name="Picture 8" descr="https://roadmap2021.esfri.eu/media/1122/eupraxia-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80" y="5500590"/>
            <a:ext cx="2332014" cy="1001293"/>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p:cNvSpPr/>
          <p:nvPr/>
        </p:nvSpPr>
        <p:spPr>
          <a:xfrm>
            <a:off x="812799" y="4173024"/>
            <a:ext cx="10784840" cy="477054"/>
          </a:xfrm>
          <a:prstGeom prst="rect">
            <a:avLst/>
          </a:prstGeom>
        </p:spPr>
        <p:txBody>
          <a:bodyPr wrap="square">
            <a:spAutoFit/>
          </a:bodyPr>
          <a:lstStyle/>
          <a:p>
            <a:pPr algn="ctr"/>
            <a:r>
              <a:rPr lang="en-US" sz="2500" b="1" dirty="0" err="1">
                <a:solidFill>
                  <a:srgbClr val="DC2621"/>
                </a:solidFill>
              </a:rPr>
              <a:t>H</a:t>
            </a:r>
            <a:r>
              <a:rPr lang="en-US" sz="2500" dirty="0" err="1"/>
              <a:t>albach</a:t>
            </a:r>
            <a:r>
              <a:rPr lang="en-US" sz="2500" dirty="0"/>
              <a:t> </a:t>
            </a:r>
            <a:r>
              <a:rPr lang="en-US" sz="2500" b="1" dirty="0">
                <a:solidFill>
                  <a:srgbClr val="DC2621"/>
                </a:solidFill>
              </a:rPr>
              <a:t>A</a:t>
            </a:r>
            <a:r>
              <a:rPr lang="en-US" sz="2500" dirty="0"/>
              <a:t>rray for </a:t>
            </a:r>
            <a:r>
              <a:rPr lang="en-US" sz="2500" b="1" dirty="0">
                <a:solidFill>
                  <a:srgbClr val="DC2621"/>
                </a:solidFill>
              </a:rPr>
              <a:t>R</a:t>
            </a:r>
            <a:r>
              <a:rPr lang="en-US" sz="2500" dirty="0"/>
              <a:t>otational </a:t>
            </a:r>
            <a:r>
              <a:rPr lang="en-US" sz="2500" b="1" dirty="0" err="1">
                <a:solidFill>
                  <a:srgbClr val="DC2621"/>
                </a:solidFill>
              </a:rPr>
              <a:t>MO</a:t>
            </a:r>
            <a:r>
              <a:rPr lang="en-US" sz="2500" dirty="0" err="1"/>
              <a:t>dulation</a:t>
            </a:r>
            <a:r>
              <a:rPr lang="en-US" sz="2500" dirty="0"/>
              <a:t> of </a:t>
            </a:r>
            <a:r>
              <a:rPr lang="en-US" sz="2500" b="1" dirty="0" err="1">
                <a:solidFill>
                  <a:srgbClr val="DC2621"/>
                </a:solidFill>
              </a:rPr>
              <a:t>N</a:t>
            </a:r>
            <a:r>
              <a:rPr lang="en-US" sz="2500" dirty="0" err="1"/>
              <a:t>dFeB</a:t>
            </a:r>
            <a:r>
              <a:rPr lang="en-US" sz="2500" dirty="0"/>
              <a:t> </a:t>
            </a:r>
            <a:r>
              <a:rPr lang="en-US" sz="2500" b="1" dirty="0">
                <a:solidFill>
                  <a:srgbClr val="DC2621"/>
                </a:solidFill>
              </a:rPr>
              <a:t>I</a:t>
            </a:r>
            <a:r>
              <a:rPr lang="en-US" sz="2500" dirty="0"/>
              <a:t>ntegrated </a:t>
            </a:r>
            <a:r>
              <a:rPr lang="en-US" sz="2500" b="1" dirty="0">
                <a:solidFill>
                  <a:srgbClr val="DC2621"/>
                </a:solidFill>
              </a:rPr>
              <a:t>Q</a:t>
            </a:r>
            <a:r>
              <a:rPr lang="en-US" sz="2500" dirty="0"/>
              <a:t>uadrupoles</a:t>
            </a:r>
            <a:endParaRPr lang="it-IT" sz="2500" dirty="0"/>
          </a:p>
        </p:txBody>
      </p:sp>
      <p:grpSp>
        <p:nvGrpSpPr>
          <p:cNvPr id="4" name="Gruppo 3"/>
          <p:cNvGrpSpPr/>
          <p:nvPr/>
        </p:nvGrpSpPr>
        <p:grpSpPr>
          <a:xfrm>
            <a:off x="340099" y="267681"/>
            <a:ext cx="1478541" cy="1173924"/>
            <a:chOff x="319779" y="167195"/>
            <a:chExt cx="1478541" cy="1173924"/>
          </a:xfrm>
        </p:grpSpPr>
        <p:pic>
          <p:nvPicPr>
            <p:cNvPr id="3" name="Immagine 2"/>
            <p:cNvPicPr>
              <a:picLocks noChangeAspect="1"/>
            </p:cNvPicPr>
            <p:nvPr/>
          </p:nvPicPr>
          <p:blipFill>
            <a:blip r:embed="rId8"/>
            <a:stretch>
              <a:fillRect/>
            </a:stretch>
          </p:blipFill>
          <p:spPr>
            <a:xfrm>
              <a:off x="319779" y="1061599"/>
              <a:ext cx="1478541" cy="279520"/>
            </a:xfrm>
            <a:prstGeom prst="rect">
              <a:avLst/>
            </a:prstGeom>
          </p:spPr>
        </p:pic>
        <p:pic>
          <p:nvPicPr>
            <p:cNvPr id="2" name="Immagine 1"/>
            <p:cNvPicPr>
              <a:picLocks noChangeAspect="1"/>
            </p:cNvPicPr>
            <p:nvPr/>
          </p:nvPicPr>
          <p:blipFill rotWithShape="1">
            <a:blip r:embed="rId9"/>
            <a:srcRect l="5884" t="11212"/>
            <a:stretch/>
          </p:blipFill>
          <p:spPr>
            <a:xfrm>
              <a:off x="319779" y="167195"/>
              <a:ext cx="1478541" cy="776048"/>
            </a:xfrm>
            <a:prstGeom prst="rect">
              <a:avLst/>
            </a:prstGeom>
          </p:spPr>
        </p:pic>
      </p:grpSp>
      <p:pic>
        <p:nvPicPr>
          <p:cNvPr id="13" name="Immagine 12"/>
          <p:cNvPicPr>
            <a:picLocks noChangeAspect="1"/>
          </p:cNvPicPr>
          <p:nvPr/>
        </p:nvPicPr>
        <p:blipFill>
          <a:blip r:embed="rId10"/>
          <a:stretch>
            <a:fillRect/>
          </a:stretch>
        </p:blipFill>
        <p:spPr>
          <a:xfrm>
            <a:off x="5351648" y="5735852"/>
            <a:ext cx="1505735" cy="707012"/>
          </a:xfrm>
          <a:prstGeom prst="rect">
            <a:avLst/>
          </a:prstGeom>
        </p:spPr>
      </p:pic>
    </p:spTree>
    <p:extLst>
      <p:ext uri="{BB962C8B-B14F-4D97-AF65-F5344CB8AC3E}">
        <p14:creationId xmlns:p14="http://schemas.microsoft.com/office/powerpoint/2010/main" val="98595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HARMONIQ «Compact» Design Baseline</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22"/>
          <p:cNvPicPr>
            <a:picLocks noChangeAspect="1"/>
          </p:cNvPicPr>
          <p:nvPr/>
        </p:nvPicPr>
        <p:blipFill>
          <a:blip r:embed="rId4">
            <a:extLst>
              <a:ext uri="{BEBA8EAE-BF5A-486C-A8C5-ECC9F3942E4B}">
                <a14:imgProps xmlns:a14="http://schemas.microsoft.com/office/drawing/2010/main">
                  <a14:imgLayer r:embed="rId5">
                    <a14:imgEffect>
                      <a14:brightnessContrast bright="22000"/>
                    </a14:imgEffect>
                  </a14:imgLayer>
                </a14:imgProps>
              </a:ext>
            </a:extLst>
          </a:blip>
          <a:stretch>
            <a:fillRect/>
          </a:stretch>
        </p:blipFill>
        <p:spPr>
          <a:xfrm>
            <a:off x="9109650" y="1108902"/>
            <a:ext cx="2866591" cy="3067805"/>
          </a:xfrm>
          <a:prstGeom prst="rect">
            <a:avLst/>
          </a:prstGeom>
        </p:spPr>
      </p:pic>
      <p:grpSp>
        <p:nvGrpSpPr>
          <p:cNvPr id="5" name="Gruppo 4"/>
          <p:cNvGrpSpPr/>
          <p:nvPr/>
        </p:nvGrpSpPr>
        <p:grpSpPr>
          <a:xfrm>
            <a:off x="6232783" y="965875"/>
            <a:ext cx="3084326" cy="3616163"/>
            <a:chOff x="6171037" y="1259280"/>
            <a:chExt cx="3084326" cy="3616163"/>
          </a:xfrm>
        </p:grpSpPr>
        <p:pic>
          <p:nvPicPr>
            <p:cNvPr id="3" name="Immagine 2"/>
            <p:cNvPicPr>
              <a:picLocks noChangeAspect="1"/>
            </p:cNvPicPr>
            <p:nvPr/>
          </p:nvPicPr>
          <p:blipFill>
            <a:blip r:embed="rId6"/>
            <a:stretch>
              <a:fillRect/>
            </a:stretch>
          </p:blipFill>
          <p:spPr>
            <a:xfrm>
              <a:off x="6235699" y="1529185"/>
              <a:ext cx="2951841" cy="3077029"/>
            </a:xfrm>
            <a:prstGeom prst="rect">
              <a:avLst/>
            </a:prstGeom>
          </p:spPr>
        </p:pic>
        <p:sp>
          <p:nvSpPr>
            <p:cNvPr id="11" name="Freccia curva 10"/>
            <p:cNvSpPr/>
            <p:nvPr/>
          </p:nvSpPr>
          <p:spPr>
            <a:xfrm>
              <a:off x="6171037" y="1334683"/>
              <a:ext cx="639951" cy="59313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in su 16"/>
            <p:cNvSpPr/>
            <p:nvPr/>
          </p:nvSpPr>
          <p:spPr>
            <a:xfrm rot="13500000">
              <a:off x="8489482" y="1828152"/>
              <a:ext cx="251860" cy="60530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in su 17"/>
            <p:cNvSpPr/>
            <p:nvPr/>
          </p:nvSpPr>
          <p:spPr>
            <a:xfrm rot="8100000" flipV="1">
              <a:off x="6708080" y="1792110"/>
              <a:ext cx="251860" cy="60530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su 18"/>
            <p:cNvSpPr/>
            <p:nvPr/>
          </p:nvSpPr>
          <p:spPr>
            <a:xfrm rot="13500000" flipV="1">
              <a:off x="6708059" y="3701229"/>
              <a:ext cx="253934" cy="60035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su 19"/>
            <p:cNvSpPr/>
            <p:nvPr/>
          </p:nvSpPr>
          <p:spPr>
            <a:xfrm rot="18900000" flipV="1">
              <a:off x="8489484" y="3697741"/>
              <a:ext cx="251860" cy="60530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su 21"/>
            <p:cNvSpPr/>
            <p:nvPr/>
          </p:nvSpPr>
          <p:spPr>
            <a:xfrm>
              <a:off x="8472615" y="2857398"/>
              <a:ext cx="253934" cy="41639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ccia in su 23"/>
            <p:cNvSpPr/>
            <p:nvPr/>
          </p:nvSpPr>
          <p:spPr>
            <a:xfrm rot="10800000">
              <a:off x="6721729" y="2913871"/>
              <a:ext cx="253934" cy="41639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in su 24"/>
            <p:cNvSpPr/>
            <p:nvPr/>
          </p:nvSpPr>
          <p:spPr>
            <a:xfrm rot="16200000">
              <a:off x="7590718" y="3769700"/>
              <a:ext cx="251860" cy="41982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ccia in su 25"/>
            <p:cNvSpPr/>
            <p:nvPr/>
          </p:nvSpPr>
          <p:spPr>
            <a:xfrm rot="5400000">
              <a:off x="7590717" y="2061970"/>
              <a:ext cx="251860" cy="41982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curva 13"/>
            <p:cNvSpPr/>
            <p:nvPr/>
          </p:nvSpPr>
          <p:spPr>
            <a:xfrm rot="10800000">
              <a:off x="8615412" y="4282313"/>
              <a:ext cx="639951" cy="59313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ccia curva 14"/>
            <p:cNvSpPr/>
            <p:nvPr/>
          </p:nvSpPr>
          <p:spPr>
            <a:xfrm flipV="1">
              <a:off x="6184799" y="4280274"/>
              <a:ext cx="659615" cy="57544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ccia curva 9"/>
            <p:cNvSpPr/>
            <p:nvPr/>
          </p:nvSpPr>
          <p:spPr>
            <a:xfrm flipH="1">
              <a:off x="8598490" y="1259280"/>
              <a:ext cx="639950" cy="59313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ttangolo 26"/>
          <p:cNvSpPr/>
          <p:nvPr/>
        </p:nvSpPr>
        <p:spPr>
          <a:xfrm>
            <a:off x="214526" y="1226064"/>
            <a:ext cx="5965474" cy="1754326"/>
          </a:xfrm>
          <a:prstGeom prst="rect">
            <a:avLst/>
          </a:prstGeom>
        </p:spPr>
        <p:txBody>
          <a:bodyPr wrap="square">
            <a:spAutoFit/>
          </a:bodyPr>
          <a:lstStyle/>
          <a:p>
            <a:pPr marL="285750" indent="-285750">
              <a:buFont typeface="Arial" panose="020B0604020202020204" pitchFamily="34" charset="0"/>
              <a:buChar char="•"/>
            </a:pPr>
            <a:r>
              <a:rPr lang="en-US" b="1" dirty="0"/>
              <a:t>For the downstream short quadrupole, a compact design has been done approaching the rotating cylinders towards the PMQ axis and shaping the AISI 1010 pole blocks to house them.</a:t>
            </a:r>
          </a:p>
          <a:p>
            <a:pPr marL="285750" indent="-285750">
              <a:buFont typeface="Arial" panose="020B0604020202020204" pitchFamily="34" charset="0"/>
              <a:buChar char="•"/>
            </a:pPr>
            <a:r>
              <a:rPr lang="en-US" dirty="0"/>
              <a:t> Higher gradients achieved with a more compact and lighter magnet. </a:t>
            </a:r>
          </a:p>
        </p:txBody>
      </p:sp>
      <p:grpSp>
        <p:nvGrpSpPr>
          <p:cNvPr id="28" name="Gruppo 27"/>
          <p:cNvGrpSpPr/>
          <p:nvPr/>
        </p:nvGrpSpPr>
        <p:grpSpPr>
          <a:xfrm>
            <a:off x="6592703" y="4749925"/>
            <a:ext cx="5102270" cy="1464450"/>
            <a:chOff x="4405230" y="4063025"/>
            <a:chExt cx="2927059" cy="1663917"/>
          </a:xfrm>
        </p:grpSpPr>
        <p:grpSp>
          <p:nvGrpSpPr>
            <p:cNvPr id="29" name="Gruppo 28"/>
            <p:cNvGrpSpPr/>
            <p:nvPr/>
          </p:nvGrpSpPr>
          <p:grpSpPr>
            <a:xfrm>
              <a:off x="4478661" y="4063025"/>
              <a:ext cx="2853628" cy="1569544"/>
              <a:chOff x="6637733" y="1168226"/>
              <a:chExt cx="2978803" cy="1656898"/>
            </a:xfrm>
          </p:grpSpPr>
          <p:sp>
            <p:nvSpPr>
              <p:cNvPr id="31" name="Rettangolo 30"/>
              <p:cNvSpPr/>
              <p:nvPr/>
            </p:nvSpPr>
            <p:spPr>
              <a:xfrm>
                <a:off x="6637733" y="1622585"/>
                <a:ext cx="665236" cy="230566"/>
              </a:xfrm>
              <a:prstGeom prst="rect">
                <a:avLst/>
              </a:prstGeom>
              <a:solidFill>
                <a:srgbClr val="73BD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7349438" y="1621547"/>
                <a:ext cx="1199559" cy="276999"/>
              </a:xfrm>
              <a:prstGeom prst="rect">
                <a:avLst/>
              </a:prstGeom>
            </p:spPr>
            <p:txBody>
              <a:bodyPr wrap="none">
                <a:spAutoFit/>
              </a:bodyPr>
              <a:lstStyle/>
              <a:p>
                <a:r>
                  <a:rPr lang="it-IT" sz="1200" dirty="0"/>
                  <a:t>AISI 1010 </a:t>
                </a:r>
                <a:r>
                  <a:rPr lang="it-IT" sz="1200" dirty="0" err="1"/>
                  <a:t>blocks</a:t>
                </a:r>
                <a:endParaRPr lang="en-US" sz="1200" dirty="0"/>
              </a:p>
            </p:txBody>
          </p:sp>
          <p:sp>
            <p:nvSpPr>
              <p:cNvPr id="33" name="Rettangolo 32"/>
              <p:cNvSpPr/>
              <p:nvPr/>
            </p:nvSpPr>
            <p:spPr>
              <a:xfrm>
                <a:off x="6637734" y="2022480"/>
                <a:ext cx="665235" cy="298650"/>
              </a:xfrm>
              <a:prstGeom prst="rect">
                <a:avLst/>
              </a:prstGeom>
              <a:solidFill>
                <a:srgbClr val="04AE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7349438" y="2018962"/>
                <a:ext cx="1020985" cy="276999"/>
              </a:xfrm>
              <a:prstGeom prst="rect">
                <a:avLst/>
              </a:prstGeom>
            </p:spPr>
            <p:txBody>
              <a:bodyPr wrap="none">
                <a:spAutoFit/>
              </a:bodyPr>
              <a:lstStyle/>
              <a:p>
                <a:r>
                  <a:rPr lang="it-IT" sz="1200" dirty="0" err="1"/>
                  <a:t>NdFeB</a:t>
                </a:r>
                <a:r>
                  <a:rPr lang="it-IT" sz="1200" dirty="0"/>
                  <a:t> </a:t>
                </a:r>
                <a:r>
                  <a:rPr lang="it-IT" sz="1200" dirty="0" err="1"/>
                  <a:t>blocks</a:t>
                </a:r>
                <a:endParaRPr lang="en-US" sz="1200" dirty="0"/>
              </a:p>
            </p:txBody>
          </p:sp>
          <p:sp>
            <p:nvSpPr>
              <p:cNvPr id="35" name="Rettangolo 34"/>
              <p:cNvSpPr/>
              <p:nvPr/>
            </p:nvSpPr>
            <p:spPr>
              <a:xfrm>
                <a:off x="8165408" y="1700070"/>
                <a:ext cx="652067" cy="276617"/>
              </a:xfrm>
              <a:prstGeom prst="rect">
                <a:avLst/>
              </a:prstGeom>
              <a:solidFill>
                <a:srgbClr val="0454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8940329" y="1700071"/>
                <a:ext cx="630777" cy="332244"/>
              </a:xfrm>
              <a:prstGeom prst="rect">
                <a:avLst/>
              </a:prstGeom>
            </p:spPr>
            <p:txBody>
              <a:bodyPr wrap="square">
                <a:spAutoFit/>
              </a:bodyPr>
              <a:lstStyle/>
              <a:p>
                <a:r>
                  <a:rPr lang="it-IT" sz="1200" dirty="0" err="1"/>
                  <a:t>NdFeB</a:t>
                </a:r>
                <a:r>
                  <a:rPr lang="it-IT" sz="1200" dirty="0"/>
                  <a:t> </a:t>
                </a:r>
                <a:r>
                  <a:rPr lang="it-IT" sz="1200" dirty="0" err="1"/>
                  <a:t>blocks</a:t>
                </a:r>
                <a:endParaRPr lang="en-US" sz="1200" dirty="0"/>
              </a:p>
            </p:txBody>
          </p:sp>
          <p:sp>
            <p:nvSpPr>
              <p:cNvPr id="37" name="Freccia in su 36"/>
              <p:cNvSpPr/>
              <p:nvPr/>
            </p:nvSpPr>
            <p:spPr>
              <a:xfrm rot="5400000" flipV="1">
                <a:off x="6686032" y="2496105"/>
                <a:ext cx="334663" cy="32337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p:cNvSpPr/>
              <p:nvPr/>
            </p:nvSpPr>
            <p:spPr>
              <a:xfrm>
                <a:off x="7064068" y="2490461"/>
                <a:ext cx="1116905" cy="332244"/>
              </a:xfrm>
              <a:prstGeom prst="rect">
                <a:avLst/>
              </a:prstGeom>
            </p:spPr>
            <p:txBody>
              <a:bodyPr wrap="square">
                <a:spAutoFit/>
              </a:bodyPr>
              <a:lstStyle/>
              <a:p>
                <a:r>
                  <a:rPr lang="it-IT" sz="1200" dirty="0" err="1"/>
                  <a:t>Magnetization</a:t>
                </a:r>
                <a:r>
                  <a:rPr lang="it-IT" sz="1200" dirty="0"/>
                  <a:t> </a:t>
                </a:r>
                <a:r>
                  <a:rPr lang="it-IT" sz="1200" dirty="0" err="1"/>
                  <a:t>direction</a:t>
                </a:r>
                <a:endParaRPr lang="en-US" sz="1200" dirty="0"/>
              </a:p>
            </p:txBody>
          </p:sp>
          <p:sp>
            <p:nvSpPr>
              <p:cNvPr id="39" name="Freccia in su 38"/>
              <p:cNvSpPr/>
              <p:nvPr/>
            </p:nvSpPr>
            <p:spPr>
              <a:xfrm rot="5400000" flipV="1">
                <a:off x="8164980" y="2465944"/>
                <a:ext cx="329547" cy="32337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ttangolo 39"/>
              <p:cNvSpPr/>
              <p:nvPr/>
            </p:nvSpPr>
            <p:spPr>
              <a:xfrm>
                <a:off x="8514684" y="2460160"/>
                <a:ext cx="1101852" cy="332244"/>
              </a:xfrm>
              <a:prstGeom prst="rect">
                <a:avLst/>
              </a:prstGeom>
            </p:spPr>
            <p:txBody>
              <a:bodyPr wrap="square">
                <a:spAutoFit/>
              </a:bodyPr>
              <a:lstStyle/>
              <a:p>
                <a:r>
                  <a:rPr lang="it-IT" sz="1200" dirty="0" err="1"/>
                  <a:t>Cylinders</a:t>
                </a:r>
                <a:r>
                  <a:rPr lang="it-IT" sz="1200" dirty="0"/>
                  <a:t> </a:t>
                </a:r>
                <a:r>
                  <a:rPr lang="it-IT" sz="1200" dirty="0" err="1"/>
                  <a:t>Rotation</a:t>
                </a:r>
                <a:r>
                  <a:rPr lang="it-IT" sz="1200" dirty="0"/>
                  <a:t> </a:t>
                </a:r>
                <a:r>
                  <a:rPr lang="it-IT" sz="1200" dirty="0" err="1"/>
                  <a:t>senses</a:t>
                </a:r>
                <a:endParaRPr lang="en-US" sz="1200" dirty="0"/>
              </a:p>
            </p:txBody>
          </p:sp>
          <p:sp>
            <p:nvSpPr>
              <p:cNvPr id="41" name="Rettangolo 40"/>
              <p:cNvSpPr/>
              <p:nvPr/>
            </p:nvSpPr>
            <p:spPr>
              <a:xfrm>
                <a:off x="7861054" y="1168226"/>
                <a:ext cx="510493" cy="387618"/>
              </a:xfrm>
              <a:prstGeom prst="rect">
                <a:avLst/>
              </a:prstGeom>
            </p:spPr>
            <p:txBody>
              <a:bodyPr wrap="square">
                <a:spAutoFit/>
              </a:bodyPr>
              <a:lstStyle/>
              <a:p>
                <a:r>
                  <a:rPr lang="it-IT" sz="1500" u="sng" dirty="0"/>
                  <a:t>LEGEND</a:t>
                </a:r>
                <a:endParaRPr lang="en-US" sz="1500" u="sng" dirty="0"/>
              </a:p>
            </p:txBody>
          </p:sp>
        </p:grpSp>
        <p:sp>
          <p:nvSpPr>
            <p:cNvPr id="30" name="Rettangolo 29"/>
            <p:cNvSpPr/>
            <p:nvPr/>
          </p:nvSpPr>
          <p:spPr>
            <a:xfrm>
              <a:off x="4405230" y="4071365"/>
              <a:ext cx="2869388" cy="1655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Immagine 41"/>
          <p:cNvPicPr>
            <a:picLocks noChangeAspect="1"/>
          </p:cNvPicPr>
          <p:nvPr/>
        </p:nvPicPr>
        <p:blipFill rotWithShape="1">
          <a:blip r:embed="rId7"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graphicFrame>
        <p:nvGraphicFramePr>
          <p:cNvPr id="43" name="Tabella 42"/>
          <p:cNvGraphicFramePr>
            <a:graphicFrameLocks noGrp="1"/>
          </p:cNvGraphicFramePr>
          <p:nvPr>
            <p:extLst>
              <p:ext uri="{D42A27DB-BD31-4B8C-83A1-F6EECF244321}">
                <p14:modId xmlns:p14="http://schemas.microsoft.com/office/powerpoint/2010/main" val="3729288892"/>
              </p:ext>
            </p:extLst>
          </p:nvPr>
        </p:nvGraphicFramePr>
        <p:xfrm>
          <a:off x="441133" y="3105029"/>
          <a:ext cx="5563921" cy="2954020"/>
        </p:xfrm>
        <a:graphic>
          <a:graphicData uri="http://schemas.openxmlformats.org/drawingml/2006/table">
            <a:tbl>
              <a:tblPr>
                <a:tableStyleId>{5C22544A-7EE6-4342-B048-85BDC9FD1C3A}</a:tableStyleId>
              </a:tblPr>
              <a:tblGrid>
                <a:gridCol w="2236407">
                  <a:extLst>
                    <a:ext uri="{9D8B030D-6E8A-4147-A177-3AD203B41FA5}">
                      <a16:colId xmlns:a16="http://schemas.microsoft.com/office/drawing/2014/main" val="20000"/>
                    </a:ext>
                  </a:extLst>
                </a:gridCol>
                <a:gridCol w="1703558">
                  <a:extLst>
                    <a:ext uri="{9D8B030D-6E8A-4147-A177-3AD203B41FA5}">
                      <a16:colId xmlns:a16="http://schemas.microsoft.com/office/drawing/2014/main" val="20001"/>
                    </a:ext>
                  </a:extLst>
                </a:gridCol>
                <a:gridCol w="1623956">
                  <a:extLst>
                    <a:ext uri="{9D8B030D-6E8A-4147-A177-3AD203B41FA5}">
                      <a16:colId xmlns:a16="http://schemas.microsoft.com/office/drawing/2014/main" val="20002"/>
                    </a:ext>
                  </a:extLst>
                </a:gridCol>
              </a:tblGrid>
              <a:tr h="258311">
                <a:tc>
                  <a:txBody>
                    <a:bodyPr/>
                    <a:lstStyle/>
                    <a:p>
                      <a:pPr>
                        <a:spcAft>
                          <a:spcPts val="0"/>
                        </a:spcAft>
                      </a:pP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Noto Serif CJK SC"/>
                          <a:cs typeface="Lohit Devanagari"/>
                        </a:rPr>
                        <a:t>Short</a:t>
                      </a:r>
                      <a:r>
                        <a:rPr lang="it-IT" sz="1400" b="1" kern="100" baseline="0" dirty="0">
                          <a:solidFill>
                            <a:schemeClr val="bg1"/>
                          </a:solidFill>
                          <a:effectLst/>
                          <a:latin typeface="+mj-lt"/>
                          <a:ea typeface="Noto Serif CJK SC"/>
                          <a:cs typeface="Lohit Devanagari"/>
                        </a:rPr>
                        <a:t> Compact Design</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a:solidFill>
                            <a:schemeClr val="bg1"/>
                          </a:solidFill>
                          <a:effectLst/>
                          <a:latin typeface="+mn-lt"/>
                          <a:ea typeface="Noto Serif CJK SC"/>
                          <a:cs typeface="Lohit Devanagari"/>
                        </a:rPr>
                        <a:t>Short</a:t>
                      </a:r>
                      <a:r>
                        <a:rPr lang="it-IT" sz="1400" b="1" kern="100" baseline="0" dirty="0">
                          <a:solidFill>
                            <a:schemeClr val="bg1"/>
                          </a:solidFill>
                          <a:effectLst/>
                          <a:latin typeface="+mn-lt"/>
                          <a:ea typeface="Noto Serif CJK SC"/>
                          <a:cs typeface="Lohit Devanagari"/>
                        </a:rPr>
                        <a:t> </a:t>
                      </a:r>
                      <a:r>
                        <a:rPr lang="it-IT" sz="1400" b="1" kern="100" baseline="0" dirty="0" err="1">
                          <a:solidFill>
                            <a:schemeClr val="bg1"/>
                          </a:solidFill>
                          <a:effectLst/>
                          <a:latin typeface="+mn-lt"/>
                          <a:ea typeface="Noto Serif CJK SC"/>
                          <a:cs typeface="Lohit Devanagari"/>
                        </a:rPr>
                        <a:t>Normal</a:t>
                      </a:r>
                      <a:r>
                        <a:rPr lang="it-IT" sz="1400" b="1" kern="100" baseline="0" dirty="0">
                          <a:solidFill>
                            <a:schemeClr val="bg1"/>
                          </a:solidFill>
                          <a:effectLst/>
                          <a:latin typeface="+mn-lt"/>
                          <a:ea typeface="Noto Serif CJK SC"/>
                          <a:cs typeface="Lohit Devanagari"/>
                        </a:rPr>
                        <a:t> Design</a:t>
                      </a:r>
                      <a:endParaRPr lang="en-US" sz="1400" b="1" kern="100" dirty="0">
                        <a:solidFill>
                          <a:schemeClr val="bg1"/>
                        </a:solidFill>
                        <a:effectLst/>
                        <a:latin typeface="+mn-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extLst>
                  <a:ext uri="{0D108BD9-81ED-4DB2-BD59-A6C34878D82A}">
                    <a16:rowId xmlns:a16="http://schemas.microsoft.com/office/drawing/2014/main" val="10000"/>
                  </a:ext>
                </a:extLst>
              </a:tr>
              <a:tr h="258311">
                <a:tc>
                  <a:txBody>
                    <a:bodyPr/>
                    <a:lstStyle/>
                    <a:p>
                      <a:pPr>
                        <a:spcAft>
                          <a:spcPts val="0"/>
                        </a:spcAft>
                      </a:pPr>
                      <a:r>
                        <a:rPr lang="en-US" sz="1400" b="1" kern="100" dirty="0">
                          <a:solidFill>
                            <a:schemeClr val="bg1"/>
                          </a:solidFill>
                          <a:effectLst/>
                          <a:latin typeface="+mj-lt"/>
                        </a:rPr>
                        <a:t> PARAMETER</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01"/>
                  </a:ext>
                </a:extLst>
              </a:tr>
              <a:tr h="297198">
                <a:tc>
                  <a:txBody>
                    <a:bodyPr/>
                    <a:lstStyle/>
                    <a:p>
                      <a:pPr>
                        <a:spcAft>
                          <a:spcPts val="0"/>
                        </a:spcAft>
                      </a:pPr>
                      <a:r>
                        <a:rPr lang="en-US" sz="1500" kern="100" dirty="0">
                          <a:effectLst/>
                          <a:latin typeface="+mj-lt"/>
                        </a:rPr>
                        <a:t>Energy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1GeV</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00" dirty="0">
                          <a:solidFill>
                            <a:schemeClr val="dk1"/>
                          </a:solidFill>
                          <a:effectLst/>
                          <a:latin typeface="+mn-lt"/>
                          <a:ea typeface="+mn-ea"/>
                          <a:cs typeface="+mn-cs"/>
                        </a:rPr>
                        <a:t>1GeV</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7198">
                <a:tc>
                  <a:txBody>
                    <a:bodyPr/>
                    <a:lstStyle/>
                    <a:p>
                      <a:pPr>
                        <a:spcAft>
                          <a:spcPts val="0"/>
                        </a:spcAft>
                      </a:pPr>
                      <a:r>
                        <a:rPr lang="it-IT" sz="1500" kern="100" dirty="0">
                          <a:effectLst/>
                          <a:latin typeface="+mj-lt"/>
                          <a:ea typeface="Noto Serif CJK SC"/>
                          <a:cs typeface="Lohit Devanagari"/>
                        </a:rPr>
                        <a:t>Aperture</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Diameter</a:t>
                      </a:r>
                      <a:r>
                        <a:rPr lang="it-IT" sz="1500" kern="100" baseline="0" dirty="0">
                          <a:effectLst/>
                          <a:latin typeface="+mj-lt"/>
                          <a:ea typeface="Noto Serif CJK SC"/>
                          <a:cs typeface="Lohit Devanagari"/>
                        </a:rPr>
                        <a:t> </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7198">
                <a:tc>
                  <a:txBody>
                    <a:bodyPr/>
                    <a:lstStyle/>
                    <a:p>
                      <a:pPr>
                        <a:spcAft>
                          <a:spcPts val="0"/>
                        </a:spcAft>
                      </a:pPr>
                      <a:r>
                        <a:rPr lang="it-IT" sz="1500" kern="100" dirty="0" err="1">
                          <a:effectLst/>
                          <a:latin typeface="+mj-lt"/>
                          <a:ea typeface="+mn-ea"/>
                          <a:cs typeface="+mn-cs"/>
                        </a:rPr>
                        <a:t>Average</a:t>
                      </a:r>
                      <a:r>
                        <a:rPr lang="it-IT" sz="1500" kern="100" baseline="0" dirty="0">
                          <a:effectLst/>
                          <a:latin typeface="+mj-lt"/>
                          <a:ea typeface="+mn-ea"/>
                          <a:cs typeface="+mn-cs"/>
                        </a:rPr>
                        <a:t> </a:t>
                      </a:r>
                      <a:r>
                        <a:rPr lang="it-IT" sz="1500" kern="100" dirty="0" err="1">
                          <a:effectLst/>
                          <a:latin typeface="+mj-lt"/>
                          <a:ea typeface="+mn-ea"/>
                          <a:cs typeface="+mn-cs"/>
                        </a:rPr>
                        <a:t>Gradient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495 </a:t>
                      </a:r>
                      <a:r>
                        <a:rPr lang="it-IT" sz="1500" kern="100" baseline="0" dirty="0">
                          <a:effectLst/>
                          <a:latin typeface="+mj-lt"/>
                          <a:ea typeface="+mn-ea"/>
                          <a:cs typeface="+mn-cs"/>
                        </a:rPr>
                        <a:t>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433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7198">
                <a:tc>
                  <a:txBody>
                    <a:bodyPr/>
                    <a:lstStyle/>
                    <a:p>
                      <a:pPr>
                        <a:spcAft>
                          <a:spcPts val="0"/>
                        </a:spcAft>
                      </a:pPr>
                      <a:r>
                        <a:rPr lang="it-IT" sz="1500" kern="100" dirty="0" err="1">
                          <a:effectLst/>
                          <a:latin typeface="+mj-lt"/>
                          <a:ea typeface="Noto Serif CJK SC"/>
                          <a:cs typeface="Lohit Devanagari"/>
                        </a:rPr>
                        <a:t>Tuna</a:t>
                      </a:r>
                      <a:r>
                        <a:rPr lang="it-IT" sz="1500" kern="100" baseline="0" dirty="0" err="1">
                          <a:effectLst/>
                          <a:latin typeface="+mj-lt"/>
                          <a:ea typeface="Noto Serif CJK SC"/>
                          <a:cs typeface="Lohit Devanagari"/>
                        </a:rPr>
                        <a:t>bility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15% (± 72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22% (± </a:t>
                      </a:r>
                      <a:r>
                        <a:rPr lang="it-IT" sz="1500" kern="100" dirty="0">
                          <a:solidFill>
                            <a:schemeClr val="dk1"/>
                          </a:solidFill>
                          <a:effectLst/>
                          <a:latin typeface="+mn-lt"/>
                          <a:ea typeface="+mn-ea"/>
                          <a:cs typeface="+mn-cs"/>
                        </a:rPr>
                        <a:t>94.5</a:t>
                      </a:r>
                      <a:r>
                        <a:rPr lang="en-US" sz="1500" kern="100" dirty="0">
                          <a:effectLst/>
                          <a:latin typeface="+mj-lt"/>
                        </a:rPr>
                        <a:t>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7198">
                <a:tc>
                  <a:txBody>
                    <a:bodyPr/>
                    <a:lstStyle/>
                    <a:p>
                      <a:pPr>
                        <a:spcAft>
                          <a:spcPts val="0"/>
                        </a:spcAft>
                      </a:pPr>
                      <a:r>
                        <a:rPr lang="it-IT" sz="1500" kern="100" dirty="0" err="1">
                          <a:effectLst/>
                          <a:latin typeface="+mj-lt"/>
                        </a:rPr>
                        <a:t>Magnetic</a:t>
                      </a:r>
                      <a:r>
                        <a:rPr lang="it-IT" sz="1500" kern="100" dirty="0">
                          <a:effectLst/>
                          <a:latin typeface="+mj-lt"/>
                        </a:rPr>
                        <a:t> </a:t>
                      </a:r>
                      <a:r>
                        <a:rPr lang="it-IT" sz="1500" kern="100" dirty="0" err="1">
                          <a:effectLst/>
                          <a:latin typeface="+mj-lt"/>
                        </a:rPr>
                        <a:t>Length</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23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21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7198">
                <a:tc>
                  <a:txBody>
                    <a:bodyPr/>
                    <a:lstStyle/>
                    <a:p>
                      <a:pPr>
                        <a:spcAft>
                          <a:spcPts val="0"/>
                        </a:spcAft>
                      </a:pPr>
                      <a:r>
                        <a:rPr lang="it-IT" sz="1500" b="1" kern="100" dirty="0" err="1">
                          <a:effectLst/>
                          <a:latin typeface="+mj-lt"/>
                          <a:ea typeface="Noto Serif CJK SC"/>
                          <a:cs typeface="Lohit Devanagari"/>
                        </a:rPr>
                        <a:t>Integrated</a:t>
                      </a:r>
                      <a:r>
                        <a:rPr lang="it-IT" sz="1500" b="1" kern="100" dirty="0">
                          <a:effectLst/>
                          <a:latin typeface="+mj-lt"/>
                          <a:ea typeface="Noto Serif CJK SC"/>
                          <a:cs typeface="Lohit Devanagari"/>
                        </a:rPr>
                        <a:t> </a:t>
                      </a:r>
                      <a:r>
                        <a:rPr lang="it-IT" sz="1500" b="1" kern="100" dirty="0" err="1">
                          <a:effectLst/>
                          <a:latin typeface="+mj-lt"/>
                          <a:ea typeface="Noto Serif CJK SC"/>
                          <a:cs typeface="Lohit Devanagari"/>
                        </a:rPr>
                        <a:t>Gradient</a:t>
                      </a:r>
                      <a:r>
                        <a:rPr lang="it-IT" sz="1500" b="1" kern="100" dirty="0">
                          <a:effectLst/>
                          <a:latin typeface="+mj-lt"/>
                          <a:ea typeface="Noto Serif CJK SC"/>
                          <a:cs typeface="Lohit Devanagari"/>
                        </a:rPr>
                        <a:t> </a:t>
                      </a:r>
                      <a:r>
                        <a:rPr lang="it-IT" sz="1500" b="1" kern="100" dirty="0" err="1">
                          <a:effectLst/>
                          <a:latin typeface="+mj-lt"/>
                          <a:ea typeface="Noto Serif CJK SC"/>
                          <a:cs typeface="Lohit Devanagari"/>
                        </a:rPr>
                        <a:t>range</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effectLst/>
                          <a:latin typeface="+mj-lt"/>
                          <a:ea typeface="Noto Serif CJK SC"/>
                          <a:cs typeface="Lohit Devanagari"/>
                        </a:rPr>
                        <a:t>11.385 ± 1.7 T</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it-IT" sz="1500" b="1" kern="100" dirty="0">
                          <a:effectLst/>
                          <a:latin typeface="+mj-lt"/>
                          <a:ea typeface="Noto Serif CJK SC"/>
                          <a:cs typeface="Lohit Devanagari"/>
                        </a:rPr>
                        <a:t>8,82 </a:t>
                      </a:r>
                      <a:r>
                        <a:rPr lang="it-IT" sz="1500" b="1" kern="100" baseline="0" dirty="0">
                          <a:effectLst/>
                          <a:latin typeface="+mj-lt"/>
                          <a:ea typeface="Noto Serif CJK SC"/>
                          <a:cs typeface="Lohit Devanagari"/>
                        </a:rPr>
                        <a:t>± 1,7 T</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97198">
                <a:tc>
                  <a:txBody>
                    <a:bodyPr/>
                    <a:lstStyle/>
                    <a:p>
                      <a:pPr>
                        <a:spcAft>
                          <a:spcPts val="0"/>
                        </a:spcAft>
                      </a:pPr>
                      <a:r>
                        <a:rPr lang="it-IT" sz="1500" b="1" kern="100" dirty="0" err="1">
                          <a:effectLst/>
                          <a:latin typeface="+mj-lt"/>
                          <a:ea typeface="Noto Serif CJK SC"/>
                          <a:cs typeface="Lohit Devanagari"/>
                        </a:rPr>
                        <a:t>Overall</a:t>
                      </a:r>
                      <a:r>
                        <a:rPr lang="it-IT" sz="1500" b="1" kern="100" dirty="0">
                          <a:effectLst/>
                          <a:latin typeface="+mj-lt"/>
                          <a:ea typeface="Noto Serif CJK SC"/>
                          <a:cs typeface="Lohit Devanagari"/>
                        </a:rPr>
                        <a:t> </a:t>
                      </a:r>
                      <a:r>
                        <a:rPr lang="it-IT" sz="1500" b="1" kern="100" dirty="0" err="1">
                          <a:effectLst/>
                          <a:latin typeface="+mj-lt"/>
                          <a:ea typeface="Noto Serif CJK SC"/>
                          <a:cs typeface="Lohit Devanagari"/>
                        </a:rPr>
                        <a:t>Dimensions</a:t>
                      </a:r>
                      <a:r>
                        <a:rPr lang="it-IT" sz="1500" b="1" kern="100" dirty="0">
                          <a:effectLst/>
                          <a:latin typeface="+mj-lt"/>
                          <a:ea typeface="Noto Serif CJK SC"/>
                          <a:cs typeface="Lohit Devanagari"/>
                        </a:rPr>
                        <a:t> (</a:t>
                      </a:r>
                      <a:r>
                        <a:rPr lang="it-IT" sz="1500" b="1" kern="100" dirty="0" err="1">
                          <a:effectLst/>
                          <a:latin typeface="+mj-lt"/>
                          <a:ea typeface="Noto Serif CJK SC"/>
                          <a:cs typeface="Lohit Devanagari"/>
                        </a:rPr>
                        <a:t>WxHxL</a:t>
                      </a:r>
                      <a:r>
                        <a:rPr lang="it-IT" sz="1500" b="1" kern="100" dirty="0">
                          <a:effectLst/>
                          <a:latin typeface="+mj-lt"/>
                          <a:ea typeface="Noto Serif CJK SC"/>
                          <a:cs typeface="Lohit Devanagari"/>
                        </a:rPr>
                        <a:t>)</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it-IT" sz="1500" b="1" kern="100" dirty="0">
                          <a:effectLst/>
                          <a:latin typeface="+mj-lt"/>
                          <a:ea typeface="Noto Serif CJK SC"/>
                          <a:cs typeface="Lohit Devanagari"/>
                        </a:rPr>
                        <a:t>45x45x20</a:t>
                      </a:r>
                      <a:r>
                        <a:rPr lang="it-IT" sz="1500" b="1" kern="100" baseline="0" dirty="0">
                          <a:effectLst/>
                          <a:latin typeface="+mj-lt"/>
                          <a:ea typeface="Noto Serif CJK SC"/>
                          <a:cs typeface="Lohit Devanagari"/>
                        </a:rPr>
                        <a:t> mm</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effectLst/>
                          <a:latin typeface="+mj-lt"/>
                          <a:ea typeface="Noto Serif CJK SC"/>
                          <a:cs typeface="Lohit Devanagari"/>
                        </a:rPr>
                        <a:t>125x125x17 mm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297198">
                <a:tc>
                  <a:txBody>
                    <a:bodyPr/>
                    <a:lstStyle/>
                    <a:p>
                      <a:pPr>
                        <a:spcAft>
                          <a:spcPts val="0"/>
                        </a:spcAft>
                      </a:pPr>
                      <a:r>
                        <a:rPr lang="it-IT" sz="1500" b="1" kern="100" dirty="0" err="1">
                          <a:effectLst/>
                          <a:latin typeface="+mj-lt"/>
                          <a:ea typeface="Noto Serif CJK SC"/>
                          <a:cs typeface="Lohit Devanagari"/>
                        </a:rPr>
                        <a:t>Weigth</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spcAft>
                          <a:spcPts val="0"/>
                        </a:spcAft>
                      </a:pPr>
                      <a:r>
                        <a:rPr lang="it-IT" sz="1500" b="1" kern="100" dirty="0">
                          <a:effectLst/>
                          <a:latin typeface="+mj-lt"/>
                          <a:ea typeface="Noto Serif CJK SC"/>
                          <a:cs typeface="Lohit Devanagari"/>
                        </a:rPr>
                        <a:t>1,0</a:t>
                      </a:r>
                      <a:r>
                        <a:rPr lang="it-IT" sz="1500" b="1" kern="100" baseline="0" dirty="0">
                          <a:effectLst/>
                          <a:latin typeface="+mj-lt"/>
                          <a:ea typeface="Noto Serif CJK SC"/>
                          <a:cs typeface="Lohit Devanagari"/>
                        </a:rPr>
                        <a:t> kg</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spcAft>
                          <a:spcPts val="0"/>
                        </a:spcAft>
                      </a:pPr>
                      <a:r>
                        <a:rPr lang="it-IT" sz="1500" b="1" kern="100" dirty="0">
                          <a:effectLst/>
                          <a:latin typeface="+mj-lt"/>
                          <a:ea typeface="Noto Serif CJK SC"/>
                          <a:cs typeface="Lohit Devanagari"/>
                        </a:rPr>
                        <a:t>1,2 kg</a:t>
                      </a:r>
                      <a:endParaRPr lang="en-US" sz="1500" b="1"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bl>
          </a:graphicData>
        </a:graphic>
      </p:graphicFrame>
      <p:sp>
        <p:nvSpPr>
          <p:cNvPr id="6" name="Segnaposto numero diapositiva 5"/>
          <p:cNvSpPr>
            <a:spLocks noGrp="1"/>
          </p:cNvSpPr>
          <p:nvPr>
            <p:ph type="sldNum" sz="quarter" idx="12"/>
          </p:nvPr>
        </p:nvSpPr>
        <p:spPr/>
        <p:txBody>
          <a:bodyPr/>
          <a:lstStyle/>
          <a:p>
            <a:fld id="{261B6567-75CF-4B12-ABCE-C77D982F079C}" type="slidenum">
              <a:rPr lang="en-US" smtClean="0"/>
              <a:t>10</a:t>
            </a:fld>
            <a:endParaRPr lang="en-US"/>
          </a:p>
        </p:txBody>
      </p:sp>
      <p:sp>
        <p:nvSpPr>
          <p:cNvPr id="45"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2583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a:t>Methodology</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13074" y="1400370"/>
            <a:ext cx="7637005" cy="4247317"/>
          </a:xfrm>
          <a:prstGeom prst="rect">
            <a:avLst/>
          </a:prstGeom>
        </p:spPr>
        <p:txBody>
          <a:bodyPr wrap="square">
            <a:spAutoFit/>
          </a:bodyPr>
          <a:lstStyle/>
          <a:p>
            <a:pPr marL="285750" indent="-285750" algn="just">
              <a:buFont typeface="Arial" panose="020B0604020202020204" pitchFamily="34" charset="0"/>
              <a:buChar char="•"/>
            </a:pPr>
            <a:r>
              <a:rPr lang="en-US" b="1" dirty="0"/>
              <a:t>Complete magnetic design </a:t>
            </a:r>
            <a:r>
              <a:rPr lang="en-US" dirty="0"/>
              <a:t>with cross talks between magnets and completing a block stress preliminary analysis.</a:t>
            </a:r>
          </a:p>
          <a:p>
            <a:pPr marL="285750" indent="-285750" algn="just">
              <a:buFont typeface="Arial" panose="020B0604020202020204" pitchFamily="34" charset="0"/>
              <a:buChar char="•"/>
            </a:pPr>
            <a:r>
              <a:rPr lang="en-US" b="1" dirty="0"/>
              <a:t>Beam Dynamics </a:t>
            </a:r>
            <a:r>
              <a:rPr lang="en-US" dirty="0"/>
              <a:t>(BD) </a:t>
            </a:r>
            <a:r>
              <a:rPr lang="en-US" b="1" dirty="0"/>
              <a:t>design validation  </a:t>
            </a:r>
            <a:r>
              <a:rPr lang="en-US" dirty="0"/>
              <a:t>inserting field maps and/or integrated harmonics in Elegant BD code where </a:t>
            </a:r>
            <a:r>
              <a:rPr lang="en-US" b="1" dirty="0" err="1"/>
              <a:t>EuPRAXIA</a:t>
            </a:r>
            <a:r>
              <a:rPr lang="en-US" b="1" dirty="0"/>
              <a:t> </a:t>
            </a:r>
            <a:r>
              <a:rPr lang="en-US" b="1" dirty="0" err="1"/>
              <a:t>linac</a:t>
            </a:r>
            <a:r>
              <a:rPr lang="en-US" b="1" dirty="0"/>
              <a:t> </a:t>
            </a:r>
            <a:r>
              <a:rPr lang="en-US" dirty="0"/>
              <a:t>have been modelled.</a:t>
            </a:r>
          </a:p>
          <a:p>
            <a:pPr marL="285750" indent="-285750" algn="just">
              <a:buFont typeface="Arial" panose="020B0604020202020204" pitchFamily="34" charset="0"/>
              <a:buChar char="•"/>
            </a:pPr>
            <a:r>
              <a:rPr lang="en-US" dirty="0"/>
              <a:t>Magnetic blocks and servomotors purchasing.</a:t>
            </a:r>
          </a:p>
          <a:p>
            <a:pPr marL="285750" indent="-285750" algn="just">
              <a:buFont typeface="Arial" panose="020B0604020202020204" pitchFamily="34" charset="0"/>
              <a:buChar char="•"/>
            </a:pPr>
            <a:r>
              <a:rPr lang="en-US" b="1" dirty="0"/>
              <a:t>Mechanical design and production</a:t>
            </a:r>
            <a:r>
              <a:rPr lang="en-US" dirty="0"/>
              <a:t> performed by CECOM </a:t>
            </a:r>
            <a:r>
              <a:rPr lang="en-US" dirty="0" err="1"/>
              <a:t>srl</a:t>
            </a:r>
            <a:r>
              <a:rPr lang="en-US" dirty="0"/>
              <a:t> company of one PMQ per type starting from the compact and the short design downstream the plasma.</a:t>
            </a:r>
          </a:p>
          <a:p>
            <a:pPr marL="285750" indent="-285750" algn="just">
              <a:buFont typeface="Arial" panose="020B0604020202020204" pitchFamily="34" charset="0"/>
              <a:buChar char="•"/>
            </a:pPr>
            <a:r>
              <a:rPr lang="it-IT" b="1" dirty="0"/>
              <a:t>Full </a:t>
            </a:r>
            <a:r>
              <a:rPr lang="it-IT" b="1" dirty="0" err="1"/>
              <a:t>magnetic</a:t>
            </a:r>
            <a:r>
              <a:rPr lang="it-IT" b="1" dirty="0"/>
              <a:t> </a:t>
            </a:r>
            <a:r>
              <a:rPr lang="it-IT" b="1" dirty="0" err="1"/>
              <a:t>characterization</a:t>
            </a:r>
            <a:r>
              <a:rPr lang="it-IT" b="1" dirty="0"/>
              <a:t> at</a:t>
            </a:r>
            <a:r>
              <a:rPr lang="it-IT" dirty="0"/>
              <a:t> </a:t>
            </a:r>
            <a:r>
              <a:rPr lang="en-US" b="1" dirty="0"/>
              <a:t>LNF magnetic measurement facility </a:t>
            </a:r>
            <a:r>
              <a:rPr lang="en-US" dirty="0"/>
              <a:t>by means of Single Stretched Wire (SSW) bench (available) and a Vibrating Wire (VW) bench (available from half of 2026) to crosscheck the </a:t>
            </a:r>
            <a:r>
              <a:rPr lang="en-US" b="1" dirty="0"/>
              <a:t>magnetic axis position</a:t>
            </a:r>
            <a:r>
              <a:rPr lang="en-US" dirty="0"/>
              <a:t> repeatability in the full range of gradient tuning. In this phase a </a:t>
            </a:r>
            <a:r>
              <a:rPr lang="en-US" b="1" dirty="0"/>
              <a:t>INFN-Na</a:t>
            </a:r>
            <a:r>
              <a:rPr lang="en-US" dirty="0"/>
              <a:t> support will be crucial for measurement data analysis.</a:t>
            </a:r>
          </a:p>
          <a:p>
            <a:pPr marL="285750" indent="-285750" algn="just">
              <a:buFont typeface="Arial" panose="020B0604020202020204" pitchFamily="34" charset="0"/>
              <a:buChar char="•"/>
            </a:pPr>
            <a:r>
              <a:rPr lang="it-IT" dirty="0"/>
              <a:t>BD </a:t>
            </a:r>
            <a:r>
              <a:rPr lang="it-IT" dirty="0" err="1"/>
              <a:t>validations</a:t>
            </a:r>
            <a:r>
              <a:rPr lang="it-IT" dirty="0"/>
              <a:t> of </a:t>
            </a:r>
            <a:r>
              <a:rPr lang="it-IT" dirty="0" err="1"/>
              <a:t>measured</a:t>
            </a:r>
            <a:r>
              <a:rPr lang="it-IT" dirty="0"/>
              <a:t> </a:t>
            </a:r>
            <a:r>
              <a:rPr lang="it-IT" dirty="0" err="1"/>
              <a:t>PMQs</a:t>
            </a:r>
            <a:r>
              <a:rPr lang="en-US" dirty="0"/>
              <a:t> on the </a:t>
            </a:r>
            <a:r>
              <a:rPr lang="en-US" dirty="0" err="1"/>
              <a:t>Eupraxia</a:t>
            </a:r>
            <a:r>
              <a:rPr lang="en-US" dirty="0"/>
              <a:t> requirements</a:t>
            </a:r>
            <a:endParaRPr lang="it-IT" dirty="0"/>
          </a:p>
        </p:txBody>
      </p:sp>
      <p:pic>
        <p:nvPicPr>
          <p:cNvPr id="7" name="Immagine 6" descr="Immagine che contiene macchina, interno, ingegneria&#10;&#10;Descrizione generata automaticamente">
            <a:extLst>
              <a:ext uri="{FF2B5EF4-FFF2-40B4-BE49-F238E27FC236}">
                <a16:creationId xmlns:a16="http://schemas.microsoft.com/office/drawing/2014/main" id="{AD447B8C-17FF-DA66-3DA0-655F07A56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032" y="1066748"/>
            <a:ext cx="3206846" cy="1999820"/>
          </a:xfrm>
          <a:prstGeom prst="rect">
            <a:avLst/>
          </a:prstGeom>
        </p:spPr>
      </p:pic>
      <p:sp>
        <p:nvSpPr>
          <p:cNvPr id="2" name="Rettangolo 1"/>
          <p:cNvSpPr/>
          <p:nvPr/>
        </p:nvSpPr>
        <p:spPr>
          <a:xfrm>
            <a:off x="8201382" y="2990375"/>
            <a:ext cx="3012363" cy="261610"/>
          </a:xfrm>
          <a:prstGeom prst="rect">
            <a:avLst/>
          </a:prstGeom>
        </p:spPr>
        <p:txBody>
          <a:bodyPr wrap="none">
            <a:spAutoFit/>
          </a:bodyPr>
          <a:lstStyle/>
          <a:p>
            <a:r>
              <a:rPr lang="en-US" sz="1100" i="1" dirty="0"/>
              <a:t>SSW bench @LNF Magnetic Measurement facility</a:t>
            </a:r>
            <a:endParaRPr lang="it-IT" sz="1100" i="1" dirty="0"/>
          </a:p>
        </p:txBody>
      </p:sp>
      <p:sp>
        <p:nvSpPr>
          <p:cNvPr id="13" name="Rettangolo 12"/>
          <p:cNvSpPr/>
          <p:nvPr/>
        </p:nvSpPr>
        <p:spPr>
          <a:xfrm>
            <a:off x="8109032" y="6140906"/>
            <a:ext cx="3197040" cy="430887"/>
          </a:xfrm>
          <a:prstGeom prst="rect">
            <a:avLst/>
          </a:prstGeom>
        </p:spPr>
        <p:txBody>
          <a:bodyPr wrap="square">
            <a:spAutoFit/>
          </a:bodyPr>
          <a:lstStyle/>
          <a:p>
            <a:pPr algn="ctr"/>
            <a:r>
              <a:rPr lang="en-US" sz="1100" i="1" dirty="0"/>
              <a:t>VW3D view and granite blocks (down) @LNF Magnetic Measurement facility</a:t>
            </a:r>
            <a:endParaRPr lang="it-IT" sz="1100" i="1" dirty="0"/>
          </a:p>
        </p:txBody>
      </p:sp>
      <p:pic>
        <p:nvPicPr>
          <p:cNvPr id="14" name="Immagine 13"/>
          <p:cNvPicPr>
            <a:picLocks noChangeAspect="1"/>
          </p:cNvPicPr>
          <p:nvPr/>
        </p:nvPicPr>
        <p:blipFill rotWithShape="1">
          <a:blip r:embed="rId5"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grpSp>
        <p:nvGrpSpPr>
          <p:cNvPr id="5" name="Gruppo 4"/>
          <p:cNvGrpSpPr/>
          <p:nvPr/>
        </p:nvGrpSpPr>
        <p:grpSpPr>
          <a:xfrm>
            <a:off x="8440950" y="4992030"/>
            <a:ext cx="1080996" cy="1165126"/>
            <a:chOff x="8510992" y="5002900"/>
            <a:chExt cx="1080996" cy="1165126"/>
          </a:xfrm>
        </p:grpSpPr>
        <p:pic>
          <p:nvPicPr>
            <p:cNvPr id="12" name="Immagine 11"/>
            <p:cNvPicPr>
              <a:picLocks noChangeAspect="1"/>
            </p:cNvPicPr>
            <p:nvPr/>
          </p:nvPicPr>
          <p:blipFill rotWithShape="1">
            <a:blip r:embed="rId6"/>
            <a:srcRect l="5113" t="9174" r="3784" b="3275"/>
            <a:stretch/>
          </p:blipFill>
          <p:spPr>
            <a:xfrm>
              <a:off x="8510992" y="5002900"/>
              <a:ext cx="1080996" cy="1165126"/>
            </a:xfrm>
            <a:prstGeom prst="rect">
              <a:avLst/>
            </a:prstGeom>
          </p:spPr>
        </p:pic>
        <p:pic>
          <p:nvPicPr>
            <p:cNvPr id="16" name="Picture 4" descr="PNRR - IRIS · Agenda (Indi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0992" y="5005249"/>
              <a:ext cx="334728" cy="292888"/>
            </a:xfrm>
            <a:prstGeom prst="rect">
              <a:avLst/>
            </a:prstGeom>
            <a:solidFill>
              <a:schemeClr val="bg1"/>
            </a:solidFill>
            <a:ln>
              <a:solidFill>
                <a:srgbClr val="002A48"/>
              </a:solidFill>
            </a:ln>
          </p:spPr>
        </p:pic>
      </p:grpSp>
      <p:grpSp>
        <p:nvGrpSpPr>
          <p:cNvPr id="6" name="Gruppo 5"/>
          <p:cNvGrpSpPr/>
          <p:nvPr/>
        </p:nvGrpSpPr>
        <p:grpSpPr>
          <a:xfrm>
            <a:off x="9773135" y="4988627"/>
            <a:ext cx="1227660" cy="1173814"/>
            <a:chOff x="9727109" y="4959955"/>
            <a:chExt cx="1227660" cy="1191946"/>
          </a:xfrm>
        </p:grpSpPr>
        <p:pic>
          <p:nvPicPr>
            <p:cNvPr id="11" name="Immagine 10"/>
            <p:cNvPicPr>
              <a:picLocks noChangeAspect="1"/>
            </p:cNvPicPr>
            <p:nvPr/>
          </p:nvPicPr>
          <p:blipFill>
            <a:blip r:embed="rId8"/>
            <a:stretch>
              <a:fillRect/>
            </a:stretch>
          </p:blipFill>
          <p:spPr>
            <a:xfrm>
              <a:off x="9727109" y="4959955"/>
              <a:ext cx="1227660" cy="1191946"/>
            </a:xfrm>
            <a:prstGeom prst="rect">
              <a:avLst/>
            </a:prstGeom>
          </p:spPr>
        </p:pic>
        <p:pic>
          <p:nvPicPr>
            <p:cNvPr id="17" name="Picture 4" descr="PNRR - IRIS · Agenda (Indic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12277" y="5841895"/>
              <a:ext cx="334728" cy="292888"/>
            </a:xfrm>
            <a:prstGeom prst="rect">
              <a:avLst/>
            </a:prstGeom>
            <a:solidFill>
              <a:schemeClr val="bg1"/>
            </a:solidFill>
            <a:ln>
              <a:solidFill>
                <a:srgbClr val="002A48"/>
              </a:solidFill>
            </a:ln>
          </p:spPr>
        </p:pic>
      </p:grpSp>
      <p:grpSp>
        <p:nvGrpSpPr>
          <p:cNvPr id="3" name="Gruppo 2"/>
          <p:cNvGrpSpPr/>
          <p:nvPr/>
        </p:nvGrpSpPr>
        <p:grpSpPr>
          <a:xfrm>
            <a:off x="8427209" y="3251985"/>
            <a:ext cx="2573586" cy="1634302"/>
            <a:chOff x="8406570" y="3218916"/>
            <a:chExt cx="2601989" cy="1728328"/>
          </a:xfrm>
        </p:grpSpPr>
        <p:pic>
          <p:nvPicPr>
            <p:cNvPr id="9" name="Immagine 8" descr="Immagine che contiene macchina&#10;&#10;Descrizione generata automaticamente">
              <a:extLst>
                <a:ext uri="{FF2B5EF4-FFF2-40B4-BE49-F238E27FC236}">
                  <a16:creationId xmlns:a16="http://schemas.microsoft.com/office/drawing/2014/main" id="{A4BDD109-49F6-96F5-0712-FDD8C273E0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6570" y="3218916"/>
              <a:ext cx="2601989" cy="1728328"/>
            </a:xfrm>
            <a:prstGeom prst="rect">
              <a:avLst/>
            </a:prstGeom>
          </p:spPr>
        </p:pic>
        <p:pic>
          <p:nvPicPr>
            <p:cNvPr id="18" name="Picture 4" descr="PNRR - IRIS · Agenda (Indic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73831" y="4643778"/>
              <a:ext cx="334728" cy="292888"/>
            </a:xfrm>
            <a:prstGeom prst="rect">
              <a:avLst/>
            </a:prstGeom>
            <a:solidFill>
              <a:schemeClr val="bg1"/>
            </a:solidFill>
            <a:ln>
              <a:solidFill>
                <a:srgbClr val="002A48"/>
              </a:solidFill>
            </a:ln>
          </p:spPr>
        </p:pic>
      </p:grpSp>
      <p:sp>
        <p:nvSpPr>
          <p:cNvPr id="10" name="Segnaposto numero diapositiva 9"/>
          <p:cNvSpPr>
            <a:spLocks noGrp="1"/>
          </p:cNvSpPr>
          <p:nvPr>
            <p:ph type="sldNum" sz="quarter" idx="12"/>
          </p:nvPr>
        </p:nvSpPr>
        <p:spPr/>
        <p:txBody>
          <a:bodyPr/>
          <a:lstStyle/>
          <a:p>
            <a:fld id="{261B6567-75CF-4B12-ABCE-C77D982F079C}" type="slidenum">
              <a:rPr lang="en-US" smtClean="0"/>
              <a:t>11</a:t>
            </a:fld>
            <a:endParaRPr lang="en-US"/>
          </a:p>
        </p:txBody>
      </p:sp>
      <p:sp>
        <p:nvSpPr>
          <p:cNvPr id="20"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274052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Methodology</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94099" y="1096218"/>
            <a:ext cx="6900273" cy="4801314"/>
          </a:xfrm>
          <a:prstGeom prst="rect">
            <a:avLst/>
          </a:prstGeom>
        </p:spPr>
        <p:txBody>
          <a:bodyPr wrap="square">
            <a:spAutoFit/>
          </a:bodyPr>
          <a:lstStyle/>
          <a:p>
            <a:pPr marL="285750" indent="-285750" algn="just">
              <a:buFont typeface="Arial" panose="020B0604020202020204" pitchFamily="34" charset="0"/>
              <a:buChar char="•"/>
            </a:pPr>
            <a:r>
              <a:rPr lang="en-AU" b="1" dirty="0"/>
              <a:t>Installation in an electron beam </a:t>
            </a:r>
            <a:r>
              <a:rPr lang="en-AU" b="1" dirty="0" err="1"/>
              <a:t>linac</a:t>
            </a:r>
            <a:r>
              <a:rPr lang="en-AU" dirty="0"/>
              <a:t> to check the PMQ performances on a real beam. </a:t>
            </a:r>
          </a:p>
          <a:p>
            <a:pPr marL="742950" lvl="1" indent="-285750" algn="just">
              <a:buFont typeface="Arial" panose="020B0604020202020204" pitchFamily="34" charset="0"/>
              <a:buChar char="•"/>
            </a:pPr>
            <a:r>
              <a:rPr lang="en-AU" dirty="0"/>
              <a:t>Main candidate is </a:t>
            </a:r>
            <a:r>
              <a:rPr lang="en-AU" b="1" dirty="0"/>
              <a:t>SPARC_LAB </a:t>
            </a:r>
            <a:r>
              <a:rPr lang="en-AU" b="1" dirty="0" err="1"/>
              <a:t>linac</a:t>
            </a:r>
            <a:r>
              <a:rPr lang="en-AU" b="1" dirty="0"/>
              <a:t> @LNF </a:t>
            </a:r>
            <a:r>
              <a:rPr lang="en-AU" dirty="0"/>
              <a:t>where it will be available the EXIN line or it could be implemented in the COMB vacuum chamber.</a:t>
            </a:r>
          </a:p>
          <a:p>
            <a:pPr marL="742950" lvl="1" indent="-285750" algn="just">
              <a:buFont typeface="Arial" panose="020B0604020202020204" pitchFamily="34" charset="0"/>
              <a:buChar char="•"/>
            </a:pPr>
            <a:r>
              <a:rPr lang="en-AU" dirty="0"/>
              <a:t>In alternative also the </a:t>
            </a:r>
            <a:r>
              <a:rPr lang="en-AU" b="1" dirty="0"/>
              <a:t>BTF @LNF</a:t>
            </a:r>
            <a:r>
              <a:rPr lang="en-AU" dirty="0"/>
              <a:t>. In this case a vacuum chamber and diagnostic station will be produced to host the PMQs and the diagnostic.</a:t>
            </a:r>
          </a:p>
          <a:p>
            <a:pPr marL="285750" indent="-285750" algn="just">
              <a:buFont typeface="Arial" panose="020B0604020202020204" pitchFamily="34" charset="0"/>
              <a:buChar char="•"/>
            </a:pPr>
            <a:r>
              <a:rPr lang="en-AU" dirty="0"/>
              <a:t>A preliminary check with Beam Dynamics machine teams will be done (respectively INFN-LNF and INF-MI who is in charge of STAR BD)  for HARMONIQ implementation.</a:t>
            </a:r>
          </a:p>
          <a:p>
            <a:pPr marL="285750" indent="-285750" algn="just">
              <a:buFont typeface="Arial" panose="020B0604020202020204" pitchFamily="34" charset="0"/>
              <a:buChar char="•"/>
            </a:pPr>
            <a:r>
              <a:rPr lang="en-AU" dirty="0"/>
              <a:t>HARMONIQ machine installation will give the </a:t>
            </a:r>
            <a:r>
              <a:rPr lang="en-US" dirty="0"/>
              <a:t>chance for a first machine implementation test of the Genetic Interface for </a:t>
            </a:r>
            <a:r>
              <a:rPr lang="en-US" dirty="0" err="1"/>
              <a:t>OpTimising</a:t>
            </a:r>
            <a:r>
              <a:rPr lang="en-US" dirty="0"/>
              <a:t> Tracking with Optics (</a:t>
            </a:r>
            <a:r>
              <a:rPr lang="en-US" b="1" dirty="0"/>
              <a:t>GIOTTO</a:t>
            </a:r>
            <a:r>
              <a:rPr lang="en-US" dirty="0"/>
              <a:t>) AI driven software to perform a PMQ magnetic axis beam base alignment and to test GIOTTO implementation under EPICS control system. The software will be developed by</a:t>
            </a:r>
            <a:r>
              <a:rPr lang="en-US" b="1" dirty="0"/>
              <a:t> INFN-MI </a:t>
            </a:r>
            <a:r>
              <a:rPr lang="en-US" dirty="0"/>
              <a:t>staff who made a dedicated proposal to CSN5</a:t>
            </a:r>
            <a:endParaRPr lang="en-AU" dirty="0"/>
          </a:p>
        </p:txBody>
      </p:sp>
      <p:grpSp>
        <p:nvGrpSpPr>
          <p:cNvPr id="11" name="Gruppo 10"/>
          <p:cNvGrpSpPr/>
          <p:nvPr/>
        </p:nvGrpSpPr>
        <p:grpSpPr>
          <a:xfrm>
            <a:off x="7198360" y="996510"/>
            <a:ext cx="4738281" cy="2865176"/>
            <a:chOff x="6717621" y="1224280"/>
            <a:chExt cx="5073368" cy="2952785"/>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t="12313"/>
            <a:stretch/>
          </p:blipFill>
          <p:spPr>
            <a:xfrm>
              <a:off x="6717621" y="1400841"/>
              <a:ext cx="4895952" cy="2757709"/>
            </a:xfrm>
            <a:prstGeom prst="rect">
              <a:avLst/>
            </a:prstGeom>
          </p:spPr>
        </p:pic>
        <p:sp>
          <p:nvSpPr>
            <p:cNvPr id="9" name="Rettangolo 8"/>
            <p:cNvSpPr/>
            <p:nvPr/>
          </p:nvSpPr>
          <p:spPr>
            <a:xfrm>
              <a:off x="8829301" y="3796440"/>
              <a:ext cx="2961688" cy="380625"/>
            </a:xfrm>
            <a:prstGeom prst="rect">
              <a:avLst/>
            </a:prstGeom>
          </p:spPr>
          <p:txBody>
            <a:bodyPr wrap="square">
              <a:spAutoFit/>
            </a:bodyPr>
            <a:lstStyle/>
            <a:p>
              <a:r>
                <a:rPr lang="en-US" sz="900" i="1" dirty="0"/>
                <a:t>SPARC_LAB@LNF layout. Red arrows indicate HARMONIQ possible installation positions</a:t>
              </a:r>
              <a:endParaRPr lang="it-IT" sz="900" i="1" dirty="0"/>
            </a:p>
          </p:txBody>
        </p:sp>
        <p:cxnSp>
          <p:nvCxnSpPr>
            <p:cNvPr id="10" name="Connettore 2 9"/>
            <p:cNvCxnSpPr/>
            <p:nvPr/>
          </p:nvCxnSpPr>
          <p:spPr>
            <a:xfrm>
              <a:off x="10266632" y="1224280"/>
              <a:ext cx="0" cy="665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9570672" y="2306320"/>
              <a:ext cx="0" cy="665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Immagine 26"/>
          <p:cNvPicPr>
            <a:picLocks noChangeAspect="1"/>
          </p:cNvPicPr>
          <p:nvPr/>
        </p:nvPicPr>
        <p:blipFill rotWithShape="1">
          <a:blip r:embed="rId5"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25" name="Segnaposto numero diapositiva 24"/>
          <p:cNvSpPr>
            <a:spLocks noGrp="1"/>
          </p:cNvSpPr>
          <p:nvPr>
            <p:ph type="sldNum" sz="quarter" idx="12"/>
          </p:nvPr>
        </p:nvSpPr>
        <p:spPr/>
        <p:txBody>
          <a:bodyPr/>
          <a:lstStyle/>
          <a:p>
            <a:fld id="{261B6567-75CF-4B12-ABCE-C77D982F079C}" type="slidenum">
              <a:rPr lang="en-US" smtClean="0"/>
              <a:t>12</a:t>
            </a:fld>
            <a:endParaRPr lang="en-US"/>
          </a:p>
        </p:txBody>
      </p:sp>
      <p:pic>
        <p:nvPicPr>
          <p:cNvPr id="17" name="Immagine 16"/>
          <p:cNvPicPr>
            <a:picLocks noChangeAspect="1"/>
          </p:cNvPicPr>
          <p:nvPr/>
        </p:nvPicPr>
        <p:blipFill>
          <a:blip r:embed="rId6"/>
          <a:stretch>
            <a:fillRect/>
          </a:stretch>
        </p:blipFill>
        <p:spPr>
          <a:xfrm>
            <a:off x="7806356" y="3949488"/>
            <a:ext cx="3012440" cy="2205039"/>
          </a:xfrm>
          <a:prstGeom prst="rect">
            <a:avLst/>
          </a:prstGeom>
        </p:spPr>
      </p:pic>
      <p:sp>
        <p:nvSpPr>
          <p:cNvPr id="18" name="Rettangolo 17"/>
          <p:cNvSpPr/>
          <p:nvPr/>
        </p:nvSpPr>
        <p:spPr>
          <a:xfrm>
            <a:off x="9982200" y="5580608"/>
            <a:ext cx="1954441" cy="507831"/>
          </a:xfrm>
          <a:prstGeom prst="rect">
            <a:avLst/>
          </a:prstGeom>
          <a:solidFill>
            <a:schemeClr val="bg1"/>
          </a:solidFill>
          <a:ln>
            <a:solidFill>
              <a:schemeClr val="tx1"/>
            </a:solidFill>
          </a:ln>
        </p:spPr>
        <p:txBody>
          <a:bodyPr wrap="square">
            <a:spAutoFit/>
          </a:bodyPr>
          <a:lstStyle/>
          <a:p>
            <a:pPr algn="ctr"/>
            <a:r>
              <a:rPr lang="en-US" sz="900" i="1" dirty="0"/>
              <a:t>BTF @LNF layout. Red arrow indicate HARMONIQ possible installation position</a:t>
            </a:r>
            <a:endParaRPr lang="it-IT" sz="900" i="1" dirty="0"/>
          </a:p>
        </p:txBody>
      </p:sp>
      <p:pic>
        <p:nvPicPr>
          <p:cNvPr id="1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19" t="18933" r="4264" b="17629"/>
          <a:stretch/>
        </p:blipFill>
        <p:spPr bwMode="auto">
          <a:xfrm>
            <a:off x="10333748" y="3106240"/>
            <a:ext cx="1520044" cy="48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mmagine 25"/>
          <p:cNvPicPr>
            <a:picLocks noChangeAspect="1"/>
          </p:cNvPicPr>
          <p:nvPr/>
        </p:nvPicPr>
        <p:blipFill>
          <a:blip r:embed="rId8"/>
          <a:stretch>
            <a:fillRect/>
          </a:stretch>
        </p:blipFill>
        <p:spPr>
          <a:xfrm>
            <a:off x="10818796" y="5124323"/>
            <a:ext cx="1060720" cy="438319"/>
          </a:xfrm>
          <a:prstGeom prst="rect">
            <a:avLst/>
          </a:prstGeom>
        </p:spPr>
      </p:pic>
      <p:cxnSp>
        <p:nvCxnSpPr>
          <p:cNvPr id="28" name="Connettore 2 27"/>
          <p:cNvCxnSpPr/>
          <p:nvPr/>
        </p:nvCxnSpPr>
        <p:spPr>
          <a:xfrm>
            <a:off x="9472103" y="3949488"/>
            <a:ext cx="0" cy="6457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108636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HARMONIQ Work </a:t>
            </a:r>
            <a:r>
              <a:rPr lang="it-IT" sz="4000" b="1" dirty="0" err="1"/>
              <a:t>Packages</a:t>
            </a:r>
            <a:r>
              <a:rPr lang="it-IT" sz="4000" b="1" dirty="0"/>
              <a:t> Breakdown</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arrotondato 7"/>
          <p:cNvSpPr/>
          <p:nvPr/>
        </p:nvSpPr>
        <p:spPr>
          <a:xfrm>
            <a:off x="230014" y="1209286"/>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it-IT" b="1" u="sng" spc="-5" dirty="0">
                <a:ea typeface="Cambria" panose="02040503050406030204" pitchFamily="18" charset="0"/>
                <a:cs typeface="Times New Roman" panose="02020603050405020304" pitchFamily="18" charset="0"/>
              </a:rPr>
              <a:t>WP1 - </a:t>
            </a:r>
            <a:r>
              <a:rPr lang="it-IT" b="1" u="sng" spc="-5" dirty="0" err="1">
                <a:ea typeface="Cambria" panose="02040503050406030204" pitchFamily="18" charset="0"/>
                <a:cs typeface="Times New Roman" panose="02020603050405020304" pitchFamily="18" charset="0"/>
              </a:rPr>
              <a:t>Magnetic</a:t>
            </a:r>
            <a:r>
              <a:rPr lang="it-IT" b="1" u="sng" spc="-5" dirty="0">
                <a:ea typeface="Cambria" panose="02040503050406030204" pitchFamily="18" charset="0"/>
                <a:cs typeface="Times New Roman" panose="02020603050405020304" pitchFamily="18" charset="0"/>
              </a:rPr>
              <a:t> Design</a:t>
            </a:r>
          </a:p>
          <a:p>
            <a:pPr marL="70485">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Responsible: </a:t>
            </a:r>
            <a:r>
              <a:rPr lang="it-IT" b="1" spc="-5" dirty="0">
                <a:ea typeface="Cambria" panose="02040503050406030204" pitchFamily="18" charset="0"/>
                <a:cs typeface="Times New Roman" panose="02020603050405020304" pitchFamily="18" charset="0"/>
              </a:rPr>
              <a:t>A. Vannozzi (LNF)</a:t>
            </a:r>
            <a:br>
              <a:rPr lang="it-IT" b="1" spc="-5" dirty="0">
                <a:ea typeface="Cambria" panose="02040503050406030204" pitchFamily="18" charset="0"/>
                <a:cs typeface="Times New Roman" panose="02020603050405020304" pitchFamily="18" charset="0"/>
              </a:rPr>
            </a:br>
            <a:r>
              <a:rPr lang="it-IT" spc="-5" dirty="0">
                <a:ea typeface="Cambria" panose="02040503050406030204" pitchFamily="18" charset="0"/>
                <a:cs typeface="Times New Roman" panose="02020603050405020304" pitchFamily="18" charset="0"/>
              </a:rPr>
              <a:t>Staff: L. Sabbatini (LNF), A. </a:t>
            </a:r>
            <a:r>
              <a:rPr lang="it-IT" spc="-5" dirty="0" err="1">
                <a:ea typeface="Cambria" panose="02040503050406030204" pitchFamily="18" charset="0"/>
                <a:cs typeface="Times New Roman" panose="02020603050405020304" pitchFamily="18" charset="0"/>
              </a:rPr>
              <a:t>Trigilio</a:t>
            </a:r>
            <a:r>
              <a:rPr lang="it-IT" spc="-5" dirty="0">
                <a:ea typeface="Cambria" panose="02040503050406030204" pitchFamily="18" charset="0"/>
                <a:cs typeface="Times New Roman" panose="02020603050405020304" pitchFamily="18" charset="0"/>
              </a:rPr>
              <a:t> (LNF)</a:t>
            </a:r>
          </a:p>
        </p:txBody>
      </p:sp>
      <p:sp>
        <p:nvSpPr>
          <p:cNvPr id="9" name="Rettangolo arrotondato 8"/>
          <p:cNvSpPr/>
          <p:nvPr/>
        </p:nvSpPr>
        <p:spPr>
          <a:xfrm>
            <a:off x="230014" y="2431518"/>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spc="-5" dirty="0">
                <a:ea typeface="Cambria" panose="02040503050406030204" pitchFamily="18" charset="0"/>
                <a:cs typeface="Times New Roman" panose="02020603050405020304" pitchFamily="18" charset="0"/>
              </a:rPr>
              <a:t>WP2 - Magnetic Measurements</a:t>
            </a:r>
            <a:endParaRPr lang="it-IT" u="sng" dirty="0">
              <a:ea typeface="Cambria" panose="02040503050406030204" pitchFamily="18" charset="0"/>
              <a:cs typeface="Times New Roman" panose="02020603050405020304" pitchFamily="18" charset="0"/>
            </a:endParaRPr>
          </a:p>
          <a:p>
            <a:pPr marL="70485">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Responsible</a:t>
            </a:r>
            <a:r>
              <a:rPr lang="it-IT" b="1" spc="-5" dirty="0">
                <a:ea typeface="Cambria" panose="02040503050406030204" pitchFamily="18" charset="0"/>
                <a:cs typeface="Times New Roman" panose="02020603050405020304" pitchFamily="18" charset="0"/>
              </a:rPr>
              <a:t>: A. Esposito (NA)</a:t>
            </a:r>
            <a:br>
              <a:rPr lang="it-IT" b="1" spc="-5" dirty="0">
                <a:ea typeface="Cambria" panose="02040503050406030204" pitchFamily="18" charset="0"/>
                <a:cs typeface="Times New Roman" panose="02020603050405020304" pitchFamily="18" charset="0"/>
              </a:rPr>
            </a:br>
            <a:r>
              <a:rPr lang="it-IT" spc="-5" dirty="0">
                <a:ea typeface="Cambria" panose="02040503050406030204" pitchFamily="18" charset="0"/>
                <a:cs typeface="Times New Roman" panose="02020603050405020304" pitchFamily="18" charset="0"/>
              </a:rPr>
              <a:t>Staff: P. Arpaia (NA)</a:t>
            </a:r>
          </a:p>
        </p:txBody>
      </p:sp>
      <p:sp>
        <p:nvSpPr>
          <p:cNvPr id="10" name="Rettangolo arrotondato 9"/>
          <p:cNvSpPr/>
          <p:nvPr/>
        </p:nvSpPr>
        <p:spPr>
          <a:xfrm>
            <a:off x="230014" y="3653750"/>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spc="-5" dirty="0">
                <a:ea typeface="Cambria" panose="02040503050406030204" pitchFamily="18" charset="0"/>
                <a:cs typeface="Times New Roman" panose="02020603050405020304" pitchFamily="18" charset="0"/>
              </a:rPr>
              <a:t> WP3 - Servomotors Control</a:t>
            </a:r>
          </a:p>
          <a:p>
            <a:pPr marL="70485">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Responsible</a:t>
            </a:r>
            <a:r>
              <a:rPr lang="it-IT" b="1" spc="-5" dirty="0">
                <a:ea typeface="Cambria" panose="02040503050406030204" pitchFamily="18" charset="0"/>
                <a:cs typeface="Times New Roman" panose="02020603050405020304" pitchFamily="18" charset="0"/>
              </a:rPr>
              <a:t>: S. Pioli (LNF)</a:t>
            </a:r>
            <a:br>
              <a:rPr lang="it-IT" b="1" spc="-5" dirty="0">
                <a:ea typeface="Cambria" panose="02040503050406030204" pitchFamily="18" charset="0"/>
                <a:cs typeface="Times New Roman" panose="02020603050405020304" pitchFamily="18" charset="0"/>
              </a:rPr>
            </a:br>
            <a:r>
              <a:rPr lang="it-IT" spc="-5" dirty="0">
                <a:ea typeface="Cambria" panose="02040503050406030204" pitchFamily="18" charset="0"/>
                <a:cs typeface="Times New Roman" panose="02020603050405020304" pitchFamily="18" charset="0"/>
              </a:rPr>
              <a:t>Staff: G. Latini (LNF)</a:t>
            </a:r>
          </a:p>
        </p:txBody>
      </p:sp>
      <p:sp>
        <p:nvSpPr>
          <p:cNvPr id="11" name="Rettangolo arrotondato 10"/>
          <p:cNvSpPr/>
          <p:nvPr/>
        </p:nvSpPr>
        <p:spPr>
          <a:xfrm>
            <a:off x="230014" y="4863036"/>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spc="-5" dirty="0">
                <a:ea typeface="Cambria" panose="02040503050406030204" pitchFamily="18" charset="0"/>
                <a:cs typeface="Times New Roman" panose="02020603050405020304" pitchFamily="18" charset="0"/>
              </a:rPr>
              <a:t>WP4 - HARMONIQ for </a:t>
            </a:r>
            <a:r>
              <a:rPr lang="en-US" b="1" u="sng" spc="-5" dirty="0" err="1">
                <a:ea typeface="Cambria" panose="02040503050406030204" pitchFamily="18" charset="0"/>
                <a:cs typeface="Times New Roman" panose="02020603050405020304" pitchFamily="18" charset="0"/>
              </a:rPr>
              <a:t>EuPRAXIA</a:t>
            </a:r>
            <a:r>
              <a:rPr lang="en-US" b="1" u="sng" spc="-5" dirty="0">
                <a:ea typeface="Cambria" panose="02040503050406030204" pitchFamily="18" charset="0"/>
                <a:cs typeface="Times New Roman" panose="02020603050405020304" pitchFamily="18" charset="0"/>
              </a:rPr>
              <a:t> Beam Dynamics Simulations</a:t>
            </a:r>
            <a:endParaRPr lang="it-IT" u="sng" spc="-5" dirty="0">
              <a:ea typeface="Cambria" panose="02040503050406030204" pitchFamily="18" charset="0"/>
              <a:cs typeface="Times New Roman" panose="02020603050405020304" pitchFamily="18" charset="0"/>
            </a:endParaRPr>
          </a:p>
          <a:p>
            <a:pPr marL="70485">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Responsible</a:t>
            </a:r>
            <a:r>
              <a:rPr lang="it-IT" b="1" spc="-5" dirty="0">
                <a:ea typeface="Cambria" panose="02040503050406030204" pitchFamily="18" charset="0"/>
                <a:cs typeface="Times New Roman" panose="02020603050405020304" pitchFamily="18" charset="0"/>
              </a:rPr>
              <a:t>: A. </a:t>
            </a:r>
            <a:r>
              <a:rPr lang="it-IT" b="1" spc="-5" dirty="0" err="1">
                <a:ea typeface="Cambria" panose="02040503050406030204" pitchFamily="18" charset="0"/>
                <a:cs typeface="Times New Roman" panose="02020603050405020304" pitchFamily="18" charset="0"/>
              </a:rPr>
              <a:t>Giribono</a:t>
            </a:r>
            <a:r>
              <a:rPr lang="it-IT" b="1" spc="-5" dirty="0">
                <a:ea typeface="Cambria" panose="02040503050406030204" pitchFamily="18" charset="0"/>
                <a:cs typeface="Times New Roman" panose="02020603050405020304" pitchFamily="18" charset="0"/>
              </a:rPr>
              <a:t> (LNF) | </a:t>
            </a:r>
            <a:r>
              <a:rPr lang="it-IT" spc="-5" dirty="0">
                <a:ea typeface="Cambria" panose="02040503050406030204" pitchFamily="18" charset="0"/>
                <a:cs typeface="Times New Roman" panose="02020603050405020304" pitchFamily="18" charset="0"/>
              </a:rPr>
              <a:t>Staff: C. Vaccarezza (LNF)</a:t>
            </a:r>
          </a:p>
        </p:txBody>
      </p:sp>
      <p:sp>
        <p:nvSpPr>
          <p:cNvPr id="13" name="Rettangolo arrotondato 12"/>
          <p:cNvSpPr/>
          <p:nvPr/>
        </p:nvSpPr>
        <p:spPr>
          <a:xfrm>
            <a:off x="6140594" y="1209286"/>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a:ea typeface="Cambria" panose="02040503050406030204" pitchFamily="18" charset="0"/>
                <a:cs typeface="Times New Roman" panose="02020603050405020304" pitchFamily="18" charset="0"/>
              </a:rPr>
              <a:t>WP5 Mechanical Machine Integration and Installations</a:t>
            </a:r>
            <a:endParaRPr lang="it-IT" u="sng">
              <a:ea typeface="Cambria" panose="02040503050406030204" pitchFamily="18" charset="0"/>
              <a:cs typeface="Times New Roman" panose="02020603050405020304" pitchFamily="18" charset="0"/>
            </a:endParaRPr>
          </a:p>
          <a:p>
            <a:pPr marL="70485">
              <a:spcBef>
                <a:spcPts val="25"/>
              </a:spcBef>
              <a:spcAft>
                <a:spcPts val="0"/>
              </a:spcAft>
              <a:tabLst>
                <a:tab pos="528320" algn="l"/>
              </a:tabLst>
            </a:pPr>
            <a:r>
              <a:rPr lang="it-IT" spc="-5">
                <a:ea typeface="Cambria" panose="02040503050406030204" pitchFamily="18" charset="0"/>
                <a:cs typeface="Times New Roman" panose="02020603050405020304" pitchFamily="18" charset="0"/>
              </a:rPr>
              <a:t>Responsible: </a:t>
            </a:r>
            <a:r>
              <a:rPr lang="it-IT" b="1" spc="-5">
                <a:ea typeface="Cambria" panose="02040503050406030204" pitchFamily="18" charset="0"/>
                <a:cs typeface="Times New Roman" panose="02020603050405020304" pitchFamily="18" charset="0"/>
              </a:rPr>
              <a:t>A. Liedl (LNF)</a:t>
            </a:r>
            <a:endParaRPr lang="it-IT" spc="-5" dirty="0">
              <a:ea typeface="Cambria" panose="02040503050406030204" pitchFamily="18" charset="0"/>
              <a:cs typeface="Times New Roman" panose="02020603050405020304" pitchFamily="18" charset="0"/>
            </a:endParaRPr>
          </a:p>
        </p:txBody>
      </p:sp>
      <p:sp>
        <p:nvSpPr>
          <p:cNvPr id="14" name="Rettangolo arrotondato 13"/>
          <p:cNvSpPr/>
          <p:nvPr/>
        </p:nvSpPr>
        <p:spPr>
          <a:xfrm>
            <a:off x="6140594" y="2418572"/>
            <a:ext cx="5733906" cy="927346"/>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fr-FR" b="1" u="sng" dirty="0">
                <a:ea typeface="Cambria" panose="02040503050406030204" pitchFamily="18" charset="0"/>
                <a:cs typeface="Times New Roman" panose="02020603050405020304" pitchFamily="18" charset="0"/>
              </a:rPr>
              <a:t>WP6 HARMONIQ </a:t>
            </a:r>
            <a:r>
              <a:rPr lang="fr-FR" b="1" u="sng" dirty="0" err="1">
                <a:ea typeface="Cambria" panose="02040503050406030204" pitchFamily="18" charset="0"/>
                <a:cs typeface="Times New Roman" panose="02020603050405020304" pitchFamily="18" charset="0"/>
              </a:rPr>
              <a:t>implementation</a:t>
            </a:r>
            <a:r>
              <a:rPr lang="fr-FR" b="1" u="sng" dirty="0">
                <a:ea typeface="Cambria" panose="02040503050406030204" pitchFamily="18" charset="0"/>
                <a:cs typeface="Times New Roman" panose="02020603050405020304" pitchFamily="18" charset="0"/>
              </a:rPr>
              <a:t> at SPARC_LAB</a:t>
            </a:r>
          </a:p>
          <a:p>
            <a:pPr marL="70485" algn="ctr">
              <a:spcBef>
                <a:spcPts val="25"/>
              </a:spcBef>
              <a:spcAft>
                <a:spcPts val="0"/>
              </a:spcAft>
              <a:tabLst>
                <a:tab pos="528320" algn="l"/>
              </a:tabLst>
            </a:pPr>
            <a:r>
              <a:rPr lang="it-IT" spc="-5" dirty="0" err="1">
                <a:ea typeface="Cambria" panose="02040503050406030204" pitchFamily="18" charset="0"/>
                <a:cs typeface="Times New Roman" panose="02020603050405020304" pitchFamily="18" charset="0"/>
              </a:rPr>
              <a:t>Responsible</a:t>
            </a:r>
            <a:r>
              <a:rPr lang="it-IT" spc="-5" dirty="0">
                <a:ea typeface="Cambria" panose="02040503050406030204" pitchFamily="18" charset="0"/>
                <a:cs typeface="Times New Roman" panose="02020603050405020304" pitchFamily="18" charset="0"/>
              </a:rPr>
              <a:t>:</a:t>
            </a:r>
            <a:r>
              <a:rPr lang="it-IT" b="1" dirty="0">
                <a:ea typeface="Cambria" panose="02040503050406030204" pitchFamily="18" charset="0"/>
                <a:cs typeface="Times New Roman" panose="02020603050405020304" pitchFamily="18" charset="0"/>
              </a:rPr>
              <a:t> R. Pompili (LNF)</a:t>
            </a:r>
            <a:endParaRPr lang="it-IT" b="1" spc="-5" dirty="0">
              <a:ea typeface="Cambria" panose="02040503050406030204" pitchFamily="18" charset="0"/>
              <a:cs typeface="Times New Roman" panose="02020603050405020304" pitchFamily="18" charset="0"/>
            </a:endParaRPr>
          </a:p>
        </p:txBody>
      </p:sp>
      <p:sp>
        <p:nvSpPr>
          <p:cNvPr id="16" name="Rettangolo arrotondato 15"/>
          <p:cNvSpPr/>
          <p:nvPr/>
        </p:nvSpPr>
        <p:spPr>
          <a:xfrm>
            <a:off x="6140594" y="3653750"/>
            <a:ext cx="5733906" cy="914400"/>
          </a:xfrm>
          <a:prstGeom prst="roundRect">
            <a:avLst/>
          </a:prstGeom>
          <a:solidFill>
            <a:srgbClr val="4397B5"/>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dirty="0">
                <a:ea typeface="Cambria" panose="02040503050406030204" pitchFamily="18" charset="0"/>
                <a:cs typeface="Times New Roman" panose="02020603050405020304" pitchFamily="18" charset="0"/>
              </a:rPr>
              <a:t>WP7 PMQs Beam Based Alignment with GIOTTO SW </a:t>
            </a:r>
          </a:p>
          <a:p>
            <a:pPr marL="70485">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Responsible:</a:t>
            </a:r>
            <a:r>
              <a:rPr lang="it-IT" b="1" dirty="0">
                <a:ea typeface="Cambria" panose="02040503050406030204" pitchFamily="18" charset="0"/>
                <a:cs typeface="Times New Roman" panose="02020603050405020304" pitchFamily="18" charset="0"/>
              </a:rPr>
              <a:t> </a:t>
            </a:r>
            <a:r>
              <a:rPr lang="it-IT" b="1" dirty="0" err="1">
                <a:ea typeface="Cambria" panose="02040503050406030204" pitchFamily="18" charset="0"/>
                <a:cs typeface="Times New Roman" panose="02020603050405020304" pitchFamily="18" charset="0"/>
              </a:rPr>
              <a:t>Illya</a:t>
            </a:r>
            <a:r>
              <a:rPr lang="it-IT" b="1" dirty="0">
                <a:ea typeface="Cambria" panose="02040503050406030204" pitchFamily="18" charset="0"/>
                <a:cs typeface="Times New Roman" panose="02020603050405020304" pitchFamily="18" charset="0"/>
              </a:rPr>
              <a:t> </a:t>
            </a:r>
            <a:r>
              <a:rPr lang="it-IT" b="1" dirty="0" err="1">
                <a:ea typeface="Cambria" panose="02040503050406030204" pitchFamily="18" charset="0"/>
                <a:cs typeface="Times New Roman" panose="02020603050405020304" pitchFamily="18" charset="0"/>
              </a:rPr>
              <a:t>Drebot</a:t>
            </a:r>
            <a:r>
              <a:rPr lang="it-IT" b="1" dirty="0">
                <a:ea typeface="Cambria" panose="02040503050406030204" pitchFamily="18" charset="0"/>
                <a:cs typeface="Times New Roman" panose="02020603050405020304" pitchFamily="18" charset="0"/>
              </a:rPr>
              <a:t> (MI) </a:t>
            </a:r>
            <a:r>
              <a:rPr lang="it-IT" dirty="0">
                <a:ea typeface="Cambria" panose="02040503050406030204" pitchFamily="18" charset="0"/>
                <a:cs typeface="Times New Roman" panose="02020603050405020304" pitchFamily="18" charset="0"/>
              </a:rPr>
              <a:t/>
            </a:r>
            <a:br>
              <a:rPr lang="it-IT" dirty="0">
                <a:ea typeface="Cambria" panose="02040503050406030204" pitchFamily="18" charset="0"/>
                <a:cs typeface="Times New Roman" panose="02020603050405020304" pitchFamily="18" charset="0"/>
              </a:rPr>
            </a:br>
            <a:r>
              <a:rPr lang="it-IT" dirty="0">
                <a:ea typeface="Cambria" panose="02040503050406030204" pitchFamily="18" charset="0"/>
                <a:cs typeface="Times New Roman" panose="02020603050405020304" pitchFamily="18" charset="0"/>
              </a:rPr>
              <a:t>Staff: A. Bacci, E. </a:t>
            </a:r>
            <a:r>
              <a:rPr lang="it-IT" dirty="0" err="1">
                <a:ea typeface="Cambria" panose="02040503050406030204" pitchFamily="18" charset="0"/>
                <a:cs typeface="Times New Roman" panose="02020603050405020304" pitchFamily="18" charset="0"/>
              </a:rPr>
              <a:t>Puppin</a:t>
            </a:r>
            <a:r>
              <a:rPr lang="it-IT" dirty="0">
                <a:ea typeface="Cambria" panose="02040503050406030204" pitchFamily="18" charset="0"/>
                <a:cs typeface="Times New Roman" panose="02020603050405020304" pitchFamily="18" charset="0"/>
              </a:rPr>
              <a:t> (MI)</a:t>
            </a:r>
            <a:endParaRPr lang="it-IT" b="1" spc="-5" dirty="0">
              <a:ea typeface="Cambria" panose="02040503050406030204" pitchFamily="18" charset="0"/>
              <a:cs typeface="Times New Roman" panose="02020603050405020304" pitchFamily="18" charset="0"/>
            </a:endParaRPr>
          </a:p>
        </p:txBody>
      </p:sp>
      <p:pic>
        <p:nvPicPr>
          <p:cNvPr id="17" name="Immagine 16"/>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3" name="Segnaposto numero diapositiva 2"/>
          <p:cNvSpPr>
            <a:spLocks noGrp="1"/>
          </p:cNvSpPr>
          <p:nvPr>
            <p:ph type="sldNum" sz="quarter" idx="12"/>
          </p:nvPr>
        </p:nvSpPr>
        <p:spPr/>
        <p:txBody>
          <a:bodyPr/>
          <a:lstStyle/>
          <a:p>
            <a:fld id="{261B6567-75CF-4B12-ABCE-C77D982F079C}" type="slidenum">
              <a:rPr lang="en-US" smtClean="0"/>
              <a:t>13</a:t>
            </a:fld>
            <a:endParaRPr lang="en-US" dirty="0"/>
          </a:p>
        </p:txBody>
      </p:sp>
      <p:sp>
        <p:nvSpPr>
          <p:cNvPr id="15" name="Rettangolo arrotondato 14"/>
          <p:cNvSpPr/>
          <p:nvPr/>
        </p:nvSpPr>
        <p:spPr>
          <a:xfrm>
            <a:off x="6140594" y="4863036"/>
            <a:ext cx="5733906" cy="914400"/>
          </a:xfrm>
          <a:prstGeom prst="roundRect">
            <a:avLst/>
          </a:prstGeom>
          <a:solidFill>
            <a:srgbClr val="4397B5"/>
          </a:solidFill>
          <a:ln w="19050">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485" algn="ctr">
              <a:spcBef>
                <a:spcPts val="25"/>
              </a:spcBef>
              <a:spcAft>
                <a:spcPts val="0"/>
              </a:spcAft>
              <a:tabLst>
                <a:tab pos="528320" algn="l"/>
              </a:tabLst>
            </a:pPr>
            <a:r>
              <a:rPr lang="en-US" b="1" u="sng" spc="-5" dirty="0">
                <a:ea typeface="Cambria" panose="02040503050406030204" pitchFamily="18" charset="0"/>
                <a:cs typeface="Times New Roman" panose="02020603050405020304" pitchFamily="18" charset="0"/>
              </a:rPr>
              <a:t>WP8 HARMONIQ implementation in BTF</a:t>
            </a:r>
            <a:endParaRPr lang="it-IT" u="sng" dirty="0">
              <a:ea typeface="Cambria" panose="02040503050406030204" pitchFamily="18" charset="0"/>
              <a:cs typeface="Times New Roman" panose="02020603050405020304" pitchFamily="18" charset="0"/>
            </a:endParaRPr>
          </a:p>
          <a:p>
            <a:pPr marL="70485" algn="just">
              <a:spcBef>
                <a:spcPts val="25"/>
              </a:spcBef>
              <a:spcAft>
                <a:spcPts val="0"/>
              </a:spcAft>
              <a:tabLst>
                <a:tab pos="528320" algn="l"/>
              </a:tabLst>
            </a:pPr>
            <a:r>
              <a:rPr lang="it-IT" spc="-5" dirty="0" err="1">
                <a:ea typeface="Cambria" panose="02040503050406030204" pitchFamily="18" charset="0"/>
                <a:cs typeface="Times New Roman" panose="02020603050405020304" pitchFamily="18" charset="0"/>
              </a:rPr>
              <a:t>Responsible</a:t>
            </a:r>
            <a:r>
              <a:rPr lang="it-IT" spc="-5" dirty="0">
                <a:ea typeface="Cambria" panose="02040503050406030204" pitchFamily="18" charset="0"/>
                <a:cs typeface="Times New Roman" panose="02020603050405020304" pitchFamily="18" charset="0"/>
              </a:rPr>
              <a:t>: </a:t>
            </a:r>
            <a:r>
              <a:rPr lang="it-IT" b="1" spc="-5" dirty="0">
                <a:ea typeface="Cambria" panose="02040503050406030204" pitchFamily="18" charset="0"/>
                <a:cs typeface="Times New Roman" panose="02020603050405020304" pitchFamily="18" charset="0"/>
              </a:rPr>
              <a:t>L. </a:t>
            </a:r>
            <a:r>
              <a:rPr lang="it-IT" b="1" spc="-5" dirty="0" err="1">
                <a:ea typeface="Cambria" panose="02040503050406030204" pitchFamily="18" charset="0"/>
                <a:cs typeface="Times New Roman" panose="02020603050405020304" pitchFamily="18" charset="0"/>
              </a:rPr>
              <a:t>Foggetta</a:t>
            </a:r>
            <a:r>
              <a:rPr lang="it-IT" b="1" spc="-5" dirty="0">
                <a:ea typeface="Cambria" panose="02040503050406030204" pitchFamily="18" charset="0"/>
                <a:cs typeface="Times New Roman" panose="02020603050405020304" pitchFamily="18" charset="0"/>
              </a:rPr>
              <a:t> (LNF)</a:t>
            </a:r>
          </a:p>
          <a:p>
            <a:pPr marL="70485" algn="just">
              <a:spcBef>
                <a:spcPts val="25"/>
              </a:spcBef>
              <a:spcAft>
                <a:spcPts val="0"/>
              </a:spcAft>
              <a:tabLst>
                <a:tab pos="528320" algn="l"/>
              </a:tabLst>
            </a:pPr>
            <a:r>
              <a:rPr lang="it-IT" spc="-5" dirty="0">
                <a:ea typeface="Cambria" panose="02040503050406030204" pitchFamily="18" charset="0"/>
                <a:cs typeface="Times New Roman" panose="02020603050405020304" pitchFamily="18" charset="0"/>
              </a:rPr>
              <a:t>Staff: </a:t>
            </a:r>
            <a:r>
              <a:rPr lang="it-IT" spc="-5" dirty="0" err="1">
                <a:ea typeface="Cambria" panose="02040503050406030204" pitchFamily="18" charset="0"/>
                <a:cs typeface="Times New Roman" panose="02020603050405020304" pitchFamily="18" charset="0"/>
              </a:rPr>
              <a:t>B.Buonomo</a:t>
            </a:r>
            <a:endParaRPr lang="it-IT" dirty="0"/>
          </a:p>
        </p:txBody>
      </p:sp>
      <p:sp>
        <p:nvSpPr>
          <p:cNvPr id="18"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51894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Resources</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p:cNvGraphicFramePr>
            <a:graphicFrameLocks noGrp="1"/>
          </p:cNvGraphicFramePr>
          <p:nvPr>
            <p:extLst>
              <p:ext uri="{D42A27DB-BD31-4B8C-83A1-F6EECF244321}">
                <p14:modId xmlns:p14="http://schemas.microsoft.com/office/powerpoint/2010/main" val="1342140198"/>
              </p:ext>
            </p:extLst>
          </p:nvPr>
        </p:nvGraphicFramePr>
        <p:xfrm>
          <a:off x="8645476" y="2507857"/>
          <a:ext cx="2380057" cy="1429131"/>
        </p:xfrm>
        <a:graphic>
          <a:graphicData uri="http://schemas.openxmlformats.org/drawingml/2006/table">
            <a:tbl>
              <a:tblPr firstRow="1" bandRow="1">
                <a:tableStyleId>{5C22544A-7EE6-4342-B048-85BDC9FD1C3A}</a:tableStyleId>
              </a:tblPr>
              <a:tblGrid>
                <a:gridCol w="1356303">
                  <a:extLst>
                    <a:ext uri="{9D8B030D-6E8A-4147-A177-3AD203B41FA5}">
                      <a16:colId xmlns:a16="http://schemas.microsoft.com/office/drawing/2014/main" val="119013398"/>
                    </a:ext>
                  </a:extLst>
                </a:gridCol>
                <a:gridCol w="1023754">
                  <a:extLst>
                    <a:ext uri="{9D8B030D-6E8A-4147-A177-3AD203B41FA5}">
                      <a16:colId xmlns:a16="http://schemas.microsoft.com/office/drawing/2014/main" val="3404985997"/>
                    </a:ext>
                  </a:extLst>
                </a:gridCol>
              </a:tblGrid>
              <a:tr h="202565">
                <a:tc gridSpan="2">
                  <a:txBody>
                    <a:bodyPr/>
                    <a:lstStyle/>
                    <a:p>
                      <a:pPr algn="ctr">
                        <a:spcBef>
                          <a:spcPts val="600"/>
                        </a:spcBef>
                        <a:spcAft>
                          <a:spcPts val="0"/>
                        </a:spcAft>
                      </a:pPr>
                      <a:r>
                        <a:rPr lang="it-IT" sz="1600" noProof="0" dirty="0">
                          <a:solidFill>
                            <a:schemeClr val="bg1"/>
                          </a:solidFill>
                          <a:effectLst/>
                          <a:latin typeface="Avenir Book"/>
                          <a:ea typeface="MS Mincho"/>
                          <a:cs typeface="Times New Roman" panose="02020603050405020304" pitchFamily="18" charset="0"/>
                        </a:rPr>
                        <a:t>Ripartizione</a:t>
                      </a:r>
                      <a:r>
                        <a:rPr lang="it-IT" sz="1600" baseline="0" noProof="0" dirty="0">
                          <a:solidFill>
                            <a:schemeClr val="bg1"/>
                          </a:solidFill>
                          <a:effectLst/>
                          <a:latin typeface="Avenir Book"/>
                          <a:ea typeface="MS Mincho"/>
                          <a:cs typeface="Times New Roman" panose="02020603050405020304" pitchFamily="18" charset="0"/>
                        </a:rPr>
                        <a:t> FTE</a:t>
                      </a:r>
                      <a:endParaRPr lang="it-IT" sz="1600" noProof="0" dirty="0">
                        <a:solidFill>
                          <a:schemeClr val="bg1"/>
                        </a:solidFill>
                        <a:effectLst/>
                        <a:latin typeface="Avenir Book"/>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hMerge="1">
                  <a:txBody>
                    <a:bodyPr/>
                    <a:lstStyle/>
                    <a:p>
                      <a:pPr algn="ctr">
                        <a:spcBef>
                          <a:spcPts val="600"/>
                        </a:spcBef>
                        <a:spcAft>
                          <a:spcPts val="0"/>
                        </a:spcAft>
                      </a:pPr>
                      <a:endParaRPr lang="en-GB" sz="1600" dirty="0">
                        <a:effectLst/>
                        <a:latin typeface="Avenir Book"/>
                        <a:ea typeface="MS Mincho"/>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21620665"/>
                  </a:ext>
                </a:extLst>
              </a:tr>
              <a:tr h="202565">
                <a:tc>
                  <a:txBody>
                    <a:bodyPr/>
                    <a:lstStyle/>
                    <a:p>
                      <a:pPr algn="ctr">
                        <a:spcBef>
                          <a:spcPts val="600"/>
                        </a:spcBef>
                        <a:spcAft>
                          <a:spcPts val="0"/>
                        </a:spcAft>
                      </a:pPr>
                      <a:r>
                        <a:rPr lang="it-IT" sz="1600" b="1">
                          <a:solidFill>
                            <a:schemeClr val="bg1"/>
                          </a:solidFill>
                          <a:effectLst/>
                        </a:rPr>
                        <a:t>Struttura</a:t>
                      </a:r>
                      <a:endParaRPr lang="en-GB" sz="1600" b="1" dirty="0">
                        <a:solidFill>
                          <a:schemeClr val="bg1"/>
                        </a:solidFill>
                        <a:effectLst/>
                        <a:latin typeface="Avenir Book"/>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lgn="ctr">
                        <a:spcBef>
                          <a:spcPts val="600"/>
                        </a:spcBef>
                        <a:spcAft>
                          <a:spcPts val="0"/>
                        </a:spcAft>
                      </a:pPr>
                      <a:r>
                        <a:rPr lang="it-IT" sz="1600" b="1">
                          <a:solidFill>
                            <a:schemeClr val="bg1"/>
                          </a:solidFill>
                          <a:effectLst/>
                        </a:rPr>
                        <a:t>FTE</a:t>
                      </a:r>
                      <a:endParaRPr lang="en-GB" sz="1600" b="1" dirty="0">
                        <a:solidFill>
                          <a:schemeClr val="bg1"/>
                        </a:solidFill>
                        <a:effectLst/>
                        <a:latin typeface="Avenir Book"/>
                        <a:ea typeface="MS Mincho"/>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4651989"/>
                  </a:ext>
                </a:extLst>
              </a:tr>
              <a:tr h="231267">
                <a:tc>
                  <a:txBody>
                    <a:bodyPr/>
                    <a:lstStyle/>
                    <a:p>
                      <a:pPr marL="0" indent="0" algn="ctr" fontAlgn="b">
                        <a:buNone/>
                      </a:pPr>
                      <a:r>
                        <a:rPr lang="it-IT" sz="1400" b="0" i="0" u="none" strike="noStrike" dirty="0">
                          <a:solidFill>
                            <a:srgbClr val="000000"/>
                          </a:solidFill>
                          <a:effectLst/>
                          <a:latin typeface="Calibri" panose="020F0502020204030204" pitchFamily="34" charset="0"/>
                        </a:rPr>
                        <a:t>LNF</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it-IT" sz="1400" b="0" i="0" u="none" strike="noStrike" dirty="0">
                          <a:solidFill>
                            <a:srgbClr val="000000"/>
                          </a:solidFill>
                          <a:effectLst/>
                          <a:latin typeface="Calibri" panose="020F0502020204030204" pitchFamily="34" charset="0"/>
                        </a:rPr>
                        <a:t>2,0</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978"/>
                  </a:ext>
                </a:extLst>
              </a:tr>
              <a:tr h="231267">
                <a:tc>
                  <a:txBody>
                    <a:bodyPr/>
                    <a:lstStyle/>
                    <a:p>
                      <a:pPr algn="ctr" fontAlgn="b"/>
                      <a:r>
                        <a:rPr lang="it-IT" sz="1400" b="0" i="0" u="none" strike="noStrike" dirty="0">
                          <a:solidFill>
                            <a:srgbClr val="000000"/>
                          </a:solidFill>
                          <a:effectLst/>
                          <a:latin typeface="Calibri" panose="020F0502020204030204" pitchFamily="34" charset="0"/>
                        </a:rPr>
                        <a:t>NA</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it-IT" sz="1400" b="0" i="0" u="none" strike="noStrike" dirty="0">
                          <a:solidFill>
                            <a:srgbClr val="000000"/>
                          </a:solidFill>
                          <a:effectLst/>
                          <a:latin typeface="Calibri" panose="020F0502020204030204" pitchFamily="34" charset="0"/>
                        </a:rPr>
                        <a:t>0,3</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4926"/>
                  </a:ext>
                </a:extLst>
              </a:tr>
              <a:tr h="231267">
                <a:tc>
                  <a:txBody>
                    <a:bodyPr/>
                    <a:lstStyle/>
                    <a:p>
                      <a:pPr algn="ctr" fontAlgn="b"/>
                      <a:r>
                        <a:rPr lang="it-IT" sz="1400" b="0" i="0" u="none" strike="noStrike" dirty="0">
                          <a:solidFill>
                            <a:srgbClr val="000000"/>
                          </a:solidFill>
                          <a:effectLst/>
                          <a:latin typeface="Calibri" panose="020F0502020204030204" pitchFamily="34" charset="0"/>
                        </a:rPr>
                        <a:t>MI</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it-IT" sz="1400" b="0" i="0" u="none" strike="noStrike" dirty="0">
                          <a:solidFill>
                            <a:srgbClr val="000000"/>
                          </a:solidFill>
                          <a:effectLst/>
                          <a:latin typeface="Calibri" panose="020F0502020204030204" pitchFamily="34" charset="0"/>
                        </a:rPr>
                        <a:t>0,5</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564841"/>
                  </a:ext>
                </a:extLst>
              </a:tr>
              <a:tr h="231267">
                <a:tc>
                  <a:txBody>
                    <a:bodyPr/>
                    <a:lstStyle/>
                    <a:p>
                      <a:pPr algn="r" fontAlgn="b"/>
                      <a:r>
                        <a:rPr lang="it-IT" sz="1600" b="1" i="0" u="none" strike="noStrike" dirty="0">
                          <a:solidFill>
                            <a:srgbClr val="000000"/>
                          </a:solidFill>
                          <a:effectLst/>
                          <a:latin typeface="Calibri" panose="020F0502020204030204" pitchFamily="34" charset="0"/>
                        </a:rPr>
                        <a:t>TOTALE</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it-IT" sz="1600" b="1" i="0" u="none" strike="noStrike" dirty="0">
                          <a:solidFill>
                            <a:srgbClr val="000000"/>
                          </a:solidFill>
                          <a:effectLst/>
                          <a:latin typeface="Calibri" panose="020F0502020204030204" pitchFamily="34" charset="0"/>
                        </a:rPr>
                        <a:t>2,8</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462057"/>
                  </a:ext>
                </a:extLst>
              </a:tr>
            </a:tbl>
          </a:graphicData>
        </a:graphic>
      </p:graphicFrame>
      <p:sp>
        <p:nvSpPr>
          <p:cNvPr id="3" name="Rettangolo 2"/>
          <p:cNvSpPr/>
          <p:nvPr/>
        </p:nvSpPr>
        <p:spPr>
          <a:xfrm>
            <a:off x="547663" y="5442443"/>
            <a:ext cx="10624565" cy="646331"/>
          </a:xfrm>
          <a:prstGeom prst="rect">
            <a:avLst/>
          </a:prstGeom>
        </p:spPr>
        <p:txBody>
          <a:bodyPr wrap="square">
            <a:spAutoFit/>
          </a:bodyPr>
          <a:lstStyle/>
          <a:p>
            <a:pPr algn="just"/>
            <a:r>
              <a:rPr lang="en-AU" dirty="0"/>
              <a:t>During LNF Magnetic Measurement Facility measurements, there will be a support of the technical staff of Accelerator Division Electrical Engineering Service</a:t>
            </a:r>
            <a:endParaRPr lang="it-IT" dirty="0"/>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5" name="Segnaposto numero diapositiva 4"/>
          <p:cNvSpPr>
            <a:spLocks noGrp="1"/>
          </p:cNvSpPr>
          <p:nvPr>
            <p:ph type="sldNum" sz="quarter" idx="12"/>
          </p:nvPr>
        </p:nvSpPr>
        <p:spPr/>
        <p:txBody>
          <a:bodyPr/>
          <a:lstStyle/>
          <a:p>
            <a:fld id="{261B6567-75CF-4B12-ABCE-C77D982F079C}" type="slidenum">
              <a:rPr lang="en-US" smtClean="0"/>
              <a:t>14</a:t>
            </a:fld>
            <a:endParaRPr lang="en-US"/>
          </a:p>
        </p:txBody>
      </p:sp>
      <p:sp>
        <p:nvSpPr>
          <p:cNvPr id="10"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graphicFrame>
        <p:nvGraphicFramePr>
          <p:cNvPr id="7" name="Tabella 6"/>
          <p:cNvGraphicFramePr>
            <a:graphicFrameLocks noGrp="1"/>
          </p:cNvGraphicFramePr>
          <p:nvPr>
            <p:extLst>
              <p:ext uri="{D42A27DB-BD31-4B8C-83A1-F6EECF244321}">
                <p14:modId xmlns:p14="http://schemas.microsoft.com/office/powerpoint/2010/main" val="3455833244"/>
              </p:ext>
            </p:extLst>
          </p:nvPr>
        </p:nvGraphicFramePr>
        <p:xfrm>
          <a:off x="685697" y="1138655"/>
          <a:ext cx="7157606" cy="4171714"/>
        </p:xfrm>
        <a:graphic>
          <a:graphicData uri="http://schemas.openxmlformats.org/drawingml/2006/table">
            <a:tbl>
              <a:tblPr firstRow="1" firstCol="1" bandRow="1">
                <a:tableStyleId>{5C22544A-7EE6-4342-B048-85BDC9FD1C3A}</a:tableStyleId>
              </a:tblPr>
              <a:tblGrid>
                <a:gridCol w="2127938">
                  <a:extLst>
                    <a:ext uri="{9D8B030D-6E8A-4147-A177-3AD203B41FA5}">
                      <a16:colId xmlns:a16="http://schemas.microsoft.com/office/drawing/2014/main" val="1502867447"/>
                    </a:ext>
                  </a:extLst>
                </a:gridCol>
                <a:gridCol w="1074715">
                  <a:extLst>
                    <a:ext uri="{9D8B030D-6E8A-4147-A177-3AD203B41FA5}">
                      <a16:colId xmlns:a16="http://schemas.microsoft.com/office/drawing/2014/main" val="3323062077"/>
                    </a:ext>
                  </a:extLst>
                </a:gridCol>
                <a:gridCol w="2880238">
                  <a:extLst>
                    <a:ext uri="{9D8B030D-6E8A-4147-A177-3AD203B41FA5}">
                      <a16:colId xmlns:a16="http://schemas.microsoft.com/office/drawing/2014/main" val="2389483628"/>
                    </a:ext>
                  </a:extLst>
                </a:gridCol>
                <a:gridCol w="1074715">
                  <a:extLst>
                    <a:ext uri="{9D8B030D-6E8A-4147-A177-3AD203B41FA5}">
                      <a16:colId xmlns:a16="http://schemas.microsoft.com/office/drawing/2014/main" val="1009872086"/>
                    </a:ext>
                  </a:extLst>
                </a:gridCol>
              </a:tblGrid>
              <a:tr h="278114">
                <a:tc>
                  <a:txBody>
                    <a:bodyPr/>
                    <a:lstStyle/>
                    <a:p>
                      <a:pPr marL="0" algn="ctr" defTabSz="914400" rtl="0" eaLnBrk="1" fontAlgn="b" latinLnBrk="0" hangingPunct="1">
                        <a:spcBef>
                          <a:spcPts val="600"/>
                        </a:spcBef>
                        <a:spcAft>
                          <a:spcPts val="0"/>
                        </a:spcAft>
                      </a:pPr>
                      <a:r>
                        <a:rPr lang="it-IT" sz="1600" b="1" kern="1200" dirty="0">
                          <a:solidFill>
                            <a:schemeClr val="lt1"/>
                          </a:solidFill>
                          <a:effectLst/>
                          <a:latin typeface="+mn-lt"/>
                          <a:ea typeface="+mn-ea"/>
                          <a:cs typeface="+mn-cs"/>
                        </a:rPr>
                        <a:t>Risorsa</a:t>
                      </a:r>
                    </a:p>
                  </a:txBody>
                  <a:tcPr marL="44450" marR="44450" marT="0" marB="0" anchor="b">
                    <a:lnB w="12700" cap="flat" cmpd="sng" algn="ctr">
                      <a:solidFill>
                        <a:schemeClr val="tx1"/>
                      </a:solidFill>
                      <a:prstDash val="solid"/>
                      <a:round/>
                      <a:headEnd type="none" w="med" len="med"/>
                      <a:tailEnd type="none" w="med" len="med"/>
                    </a:lnB>
                    <a:solidFill>
                      <a:srgbClr val="002A48"/>
                    </a:solidFill>
                  </a:tcPr>
                </a:tc>
                <a:tc>
                  <a:txBody>
                    <a:bodyPr/>
                    <a:lstStyle/>
                    <a:p>
                      <a:pPr marL="0" algn="ctr" defTabSz="914400" rtl="0" eaLnBrk="1" fontAlgn="b" latinLnBrk="0" hangingPunct="1">
                        <a:spcBef>
                          <a:spcPts val="600"/>
                        </a:spcBef>
                        <a:spcAft>
                          <a:spcPts val="0"/>
                        </a:spcAft>
                      </a:pPr>
                      <a:r>
                        <a:rPr lang="it-IT" sz="1600" b="1" kern="1200" dirty="0">
                          <a:solidFill>
                            <a:schemeClr val="lt1"/>
                          </a:solidFill>
                          <a:effectLst/>
                          <a:latin typeface="+mn-lt"/>
                          <a:ea typeface="+mn-ea"/>
                          <a:cs typeface="+mn-cs"/>
                        </a:rPr>
                        <a:t>Struttura</a:t>
                      </a:r>
                    </a:p>
                  </a:txBody>
                  <a:tcPr marL="44450" marR="44450" marT="0" marB="0" anchor="b">
                    <a:lnB w="12700" cap="flat" cmpd="sng" algn="ctr">
                      <a:solidFill>
                        <a:schemeClr val="tx1"/>
                      </a:solidFill>
                      <a:prstDash val="solid"/>
                      <a:round/>
                      <a:headEnd type="none" w="med" len="med"/>
                      <a:tailEnd type="none" w="med" len="med"/>
                    </a:lnB>
                    <a:solidFill>
                      <a:srgbClr val="002A48"/>
                    </a:solidFill>
                  </a:tcPr>
                </a:tc>
                <a:tc>
                  <a:txBody>
                    <a:bodyPr/>
                    <a:lstStyle/>
                    <a:p>
                      <a:pPr marL="0" algn="ctr" defTabSz="914400" rtl="0" eaLnBrk="1" fontAlgn="b" latinLnBrk="0" hangingPunct="1">
                        <a:spcBef>
                          <a:spcPts val="600"/>
                        </a:spcBef>
                        <a:spcAft>
                          <a:spcPts val="0"/>
                        </a:spcAft>
                      </a:pPr>
                      <a:r>
                        <a:rPr lang="it-IT" sz="1600" b="1" kern="1200" dirty="0">
                          <a:solidFill>
                            <a:schemeClr val="lt1"/>
                          </a:solidFill>
                          <a:effectLst/>
                          <a:latin typeface="+mn-lt"/>
                          <a:ea typeface="+mn-ea"/>
                          <a:cs typeface="+mn-cs"/>
                        </a:rPr>
                        <a:t>Ruolo</a:t>
                      </a:r>
                    </a:p>
                  </a:txBody>
                  <a:tcPr marL="44450" marR="44450" marT="0" marB="0" anchor="b">
                    <a:lnB w="12700" cap="flat" cmpd="sng" algn="ctr">
                      <a:solidFill>
                        <a:schemeClr val="tx1"/>
                      </a:solidFill>
                      <a:prstDash val="solid"/>
                      <a:round/>
                      <a:headEnd type="none" w="med" len="med"/>
                      <a:tailEnd type="none" w="med" len="med"/>
                    </a:lnB>
                    <a:solidFill>
                      <a:srgbClr val="002A48"/>
                    </a:solidFill>
                  </a:tcPr>
                </a:tc>
                <a:tc>
                  <a:txBody>
                    <a:bodyPr/>
                    <a:lstStyle/>
                    <a:p>
                      <a:pPr marL="0" algn="ctr" defTabSz="914400" rtl="0" eaLnBrk="1" fontAlgn="b" latinLnBrk="0" hangingPunct="1">
                        <a:spcBef>
                          <a:spcPts val="600"/>
                        </a:spcBef>
                        <a:spcAft>
                          <a:spcPts val="0"/>
                        </a:spcAft>
                      </a:pPr>
                      <a:r>
                        <a:rPr lang="it-IT" sz="1600" b="1" kern="1200" dirty="0">
                          <a:solidFill>
                            <a:schemeClr val="lt1"/>
                          </a:solidFill>
                          <a:effectLst/>
                          <a:latin typeface="+mn-lt"/>
                          <a:ea typeface="+mn-ea"/>
                          <a:cs typeface="+mn-cs"/>
                        </a:rPr>
                        <a:t>FTE</a:t>
                      </a:r>
                    </a:p>
                  </a:txBody>
                  <a:tcPr marL="44450" marR="44450" marT="0" marB="0" anchor="b">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3949883373"/>
                  </a:ext>
                </a:extLst>
              </a:tr>
              <a:tr h="243350">
                <a:tc>
                  <a:txBody>
                    <a:bodyPr/>
                    <a:lstStyle/>
                    <a:p>
                      <a:pPr marL="0" algn="l" defTabSz="914400" rtl="0" eaLnBrk="1" fontAlgn="b" latinLnBrk="0" hangingPunct="1">
                        <a:spcAft>
                          <a:spcPts val="0"/>
                        </a:spcAft>
                      </a:pPr>
                      <a:r>
                        <a:rPr lang="it-IT" sz="1400" b="1" i="0" u="none" strike="noStrike" kern="1200" dirty="0" err="1">
                          <a:solidFill>
                            <a:srgbClr val="000000"/>
                          </a:solidFill>
                          <a:effectLst/>
                          <a:latin typeface="Calibri" panose="020F0502020204030204" pitchFamily="34" charset="0"/>
                          <a:ea typeface="+mn-ea"/>
                          <a:cs typeface="+mn-cs"/>
                        </a:rPr>
                        <a:t>A.Vannozzi</a:t>
                      </a:r>
                      <a:r>
                        <a:rPr lang="it-IT" sz="1400" b="1" i="0" u="none" strike="noStrike" kern="1200" dirty="0">
                          <a:solidFill>
                            <a:srgbClr val="000000"/>
                          </a:solidFill>
                          <a:effectLst/>
                          <a:latin typeface="Calibri" panose="020F0502020204030204" pitchFamily="34" charset="0"/>
                          <a:ea typeface="+mn-ea"/>
                          <a:cs typeface="+mn-cs"/>
                        </a:rPr>
                        <a:t> (RN)</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Tecnologo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0,5</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076519"/>
                  </a:ext>
                </a:extLst>
              </a:tr>
              <a:tr h="243350">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L. Sabbatini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Tecnologa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452304"/>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A.Trigilio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Assegnista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581733"/>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P. Arpaia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NA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Prof. Ordinario Associato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709835"/>
                  </a:ext>
                </a:extLst>
              </a:tr>
              <a:tr h="243350">
                <a:tc>
                  <a:txBody>
                    <a:bodyPr/>
                    <a:lstStyle/>
                    <a:p>
                      <a:pPr marL="0" algn="l" defTabSz="914400" rtl="0" eaLnBrk="1" fontAlgn="b" latinLnBrk="0" hangingPunct="1">
                        <a:spcAft>
                          <a:spcPts val="0"/>
                        </a:spcAft>
                      </a:pPr>
                      <a:r>
                        <a:rPr lang="it-IT" sz="1400" b="1" i="0" u="none" strike="noStrike" kern="1200" dirty="0" err="1">
                          <a:solidFill>
                            <a:srgbClr val="000000"/>
                          </a:solidFill>
                          <a:effectLst/>
                          <a:latin typeface="Calibri" panose="020F0502020204030204" pitchFamily="34" charset="0"/>
                          <a:ea typeface="+mn-ea"/>
                          <a:cs typeface="+mn-cs"/>
                        </a:rPr>
                        <a:t>A.Esposito</a:t>
                      </a:r>
                      <a:r>
                        <a:rPr lang="it-IT" sz="1400" b="1" i="0" u="none" strike="noStrike" kern="1200" dirty="0">
                          <a:solidFill>
                            <a:srgbClr val="000000"/>
                          </a:solidFill>
                          <a:effectLst/>
                          <a:latin typeface="Calibri" panose="020F0502020204030204" pitchFamily="34" charset="0"/>
                          <a:ea typeface="+mn-ea"/>
                          <a:cs typeface="+mn-cs"/>
                        </a:rPr>
                        <a:t> (RL)</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NA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RTD A - Associato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699893"/>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S. Pioli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Tecnologo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917781"/>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G. Latini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Assegnista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068637"/>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A.Giribono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Ricercatrice</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077887"/>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C. Vaccarezza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Tecnologa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500461"/>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A.Liedl</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Tecnologo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726937"/>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R. Pompili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Ricercatore</a:t>
                      </a:r>
                      <a:endParaRPr lang="it-IT" sz="1400" b="0" i="0" u="none" strike="noStrike" kern="1200" dirty="0">
                        <a:solidFill>
                          <a:srgbClr val="000000"/>
                        </a:solidFill>
                        <a:effectLst/>
                        <a:latin typeface="Calibri" panose="020F0502020204030204" pitchFamily="34" charset="0"/>
                        <a:ea typeface="+mn-ea"/>
                        <a:cs typeface="+mn-cs"/>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381540"/>
                  </a:ext>
                </a:extLst>
              </a:tr>
              <a:tr h="243350">
                <a:tc>
                  <a:txBody>
                    <a:bodyPr/>
                    <a:lstStyle/>
                    <a:p>
                      <a:pPr marL="0" algn="l" defTabSz="914400" rtl="0" eaLnBrk="1" fontAlgn="b" latinLnBrk="0" hangingPunct="1">
                        <a:spcAft>
                          <a:spcPts val="0"/>
                        </a:spcAft>
                      </a:pPr>
                      <a:r>
                        <a:rPr lang="it-IT" sz="1400" b="1" i="0" u="none" strike="noStrike" kern="1200" dirty="0">
                          <a:solidFill>
                            <a:srgbClr val="000000"/>
                          </a:solidFill>
                          <a:effectLst/>
                          <a:latin typeface="Calibri" panose="020F0502020204030204" pitchFamily="34" charset="0"/>
                          <a:ea typeface="+mn-ea"/>
                          <a:cs typeface="+mn-cs"/>
                        </a:rPr>
                        <a:t>I. </a:t>
                      </a:r>
                      <a:r>
                        <a:rPr lang="it-IT" sz="1400" b="1" i="0" u="none" strike="noStrike" kern="1200" dirty="0" err="1">
                          <a:solidFill>
                            <a:srgbClr val="000000"/>
                          </a:solidFill>
                          <a:effectLst/>
                          <a:latin typeface="Calibri" panose="020F0502020204030204" pitchFamily="34" charset="0"/>
                          <a:ea typeface="+mn-ea"/>
                          <a:cs typeface="+mn-cs"/>
                        </a:rPr>
                        <a:t>Drebot</a:t>
                      </a:r>
                      <a:r>
                        <a:rPr lang="it-IT" sz="1400" b="1" i="0" u="none" strike="noStrike" kern="1200" dirty="0">
                          <a:solidFill>
                            <a:srgbClr val="000000"/>
                          </a:solidFill>
                          <a:effectLst/>
                          <a:latin typeface="Calibri" panose="020F0502020204030204" pitchFamily="34" charset="0"/>
                          <a:ea typeface="+mn-ea"/>
                          <a:cs typeface="+mn-cs"/>
                        </a:rPr>
                        <a:t> (RL)</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MI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Ricercatore</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0,3</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224490"/>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E. Puppin</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MI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Prof. Ordinario Associato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2417771"/>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A. Bacci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MI</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Ricercatore</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101834"/>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 Foggetta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Tecnologo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363719"/>
                  </a:ext>
                </a:extLst>
              </a:tr>
              <a:tr h="243350">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B. Buonomo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a:solidFill>
                            <a:srgbClr val="000000"/>
                          </a:solidFill>
                          <a:effectLst/>
                          <a:latin typeface="Calibri" panose="020F0502020204030204" pitchFamily="34" charset="0"/>
                          <a:ea typeface="+mn-ea"/>
                          <a:cs typeface="+mn-cs"/>
                        </a:rPr>
                        <a:t>LNF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Tecnologo</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spcAft>
                          <a:spcPts val="0"/>
                        </a:spcAft>
                      </a:pPr>
                      <a:r>
                        <a:rPr lang="it-IT" sz="1400" b="0" i="0" u="none" strike="noStrike" kern="1200" dirty="0">
                          <a:solidFill>
                            <a:srgbClr val="000000"/>
                          </a:solidFill>
                          <a:effectLst/>
                          <a:latin typeface="Calibri" panose="020F0502020204030204" pitchFamily="34" charset="0"/>
                          <a:ea typeface="+mn-ea"/>
                          <a:cs typeface="+mn-cs"/>
                        </a:rPr>
                        <a:t>0,2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222996"/>
                  </a:ext>
                </a:extLst>
              </a:tr>
            </a:tbl>
          </a:graphicData>
        </a:graphic>
      </p:graphicFrame>
    </p:spTree>
    <p:extLst>
      <p:ext uri="{BB962C8B-B14F-4D97-AF65-F5344CB8AC3E}">
        <p14:creationId xmlns:p14="http://schemas.microsoft.com/office/powerpoint/2010/main" val="262717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Gantt</a:t>
            </a:r>
            <a:r>
              <a:rPr lang="it-IT" sz="4000" b="1" dirty="0"/>
              <a:t> Chart</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22"/>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18" name="Segnaposto numero diapositiva 17"/>
          <p:cNvSpPr>
            <a:spLocks noGrp="1"/>
          </p:cNvSpPr>
          <p:nvPr>
            <p:ph type="sldNum" sz="quarter" idx="12"/>
          </p:nvPr>
        </p:nvSpPr>
        <p:spPr/>
        <p:txBody>
          <a:bodyPr/>
          <a:lstStyle/>
          <a:p>
            <a:fld id="{261B6567-75CF-4B12-ABCE-C77D982F079C}" type="slidenum">
              <a:rPr lang="en-US" smtClean="0"/>
              <a:t>15</a:t>
            </a:fld>
            <a:endParaRPr lang="en-US"/>
          </a:p>
        </p:txBody>
      </p:sp>
      <p:sp>
        <p:nvSpPr>
          <p:cNvPr id="41"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grpSp>
        <p:nvGrpSpPr>
          <p:cNvPr id="7" name="Gruppo 6"/>
          <p:cNvGrpSpPr/>
          <p:nvPr/>
        </p:nvGrpSpPr>
        <p:grpSpPr>
          <a:xfrm>
            <a:off x="210217" y="982235"/>
            <a:ext cx="11672244" cy="5330794"/>
            <a:chOff x="210217" y="982235"/>
            <a:chExt cx="11672244" cy="5330794"/>
          </a:xfrm>
        </p:grpSpPr>
        <p:sp>
          <p:nvSpPr>
            <p:cNvPr id="38" name="Rettangolo 37"/>
            <p:cNvSpPr/>
            <p:nvPr/>
          </p:nvSpPr>
          <p:spPr>
            <a:xfrm>
              <a:off x="7102472" y="6097029"/>
              <a:ext cx="1332000" cy="216000"/>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solidFill>
                    <a:schemeClr val="tx1"/>
                  </a:solidFill>
                </a:rPr>
                <a:t>Milestones</a:t>
              </a:r>
              <a:endParaRPr lang="it-IT" sz="1500" b="1" dirty="0">
                <a:solidFill>
                  <a:schemeClr val="tx1"/>
                </a:solidFill>
              </a:endParaRPr>
            </a:p>
          </p:txBody>
        </p:sp>
        <p:grpSp>
          <p:nvGrpSpPr>
            <p:cNvPr id="5" name="Gruppo 4"/>
            <p:cNvGrpSpPr/>
            <p:nvPr/>
          </p:nvGrpSpPr>
          <p:grpSpPr>
            <a:xfrm>
              <a:off x="210217" y="982235"/>
              <a:ext cx="11672244" cy="5330794"/>
              <a:chOff x="210217" y="982235"/>
              <a:chExt cx="11672244" cy="5330794"/>
            </a:xfrm>
          </p:grpSpPr>
          <p:grpSp>
            <p:nvGrpSpPr>
              <p:cNvPr id="25" name="Gruppo 24"/>
              <p:cNvGrpSpPr/>
              <p:nvPr/>
            </p:nvGrpSpPr>
            <p:grpSpPr>
              <a:xfrm>
                <a:off x="210217" y="982235"/>
                <a:ext cx="11672244" cy="5330794"/>
                <a:chOff x="210217" y="982235"/>
                <a:chExt cx="11672244" cy="5330794"/>
              </a:xfrm>
            </p:grpSpPr>
            <p:grpSp>
              <p:nvGrpSpPr>
                <p:cNvPr id="24" name="Gruppo 23"/>
                <p:cNvGrpSpPr/>
                <p:nvPr/>
              </p:nvGrpSpPr>
              <p:grpSpPr>
                <a:xfrm>
                  <a:off x="368114" y="1168755"/>
                  <a:ext cx="11091441" cy="4905357"/>
                  <a:chOff x="-12434775" y="-4819199"/>
                  <a:chExt cx="11091441" cy="5245231"/>
                </a:xfrm>
              </p:grpSpPr>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6056" y="-4537276"/>
                    <a:ext cx="10792721" cy="4963308"/>
                  </a:xfrm>
                  <a:prstGeom prst="rect">
                    <a:avLst/>
                  </a:prstGeom>
                </p:spPr>
              </p:pic>
              <p:pic>
                <p:nvPicPr>
                  <p:cNvPr id="2" name="Immagine 1"/>
                  <p:cNvPicPr>
                    <a:picLocks noChangeAspect="1"/>
                  </p:cNvPicPr>
                  <p:nvPr/>
                </p:nvPicPr>
                <p:blipFill rotWithShape="1">
                  <a:blip r:embed="rId6" cstate="print">
                    <a:extLst>
                      <a:ext uri="{28A0092B-C50C-407E-A947-70E740481C1C}">
                        <a14:useLocalDpi xmlns:a14="http://schemas.microsoft.com/office/drawing/2010/main" val="0"/>
                      </a:ext>
                    </a:extLst>
                  </a:blip>
                  <a:srcRect b="94213"/>
                  <a:stretch/>
                </p:blipFill>
                <p:spPr>
                  <a:xfrm>
                    <a:off x="-12416594" y="-4819199"/>
                    <a:ext cx="11073260" cy="281923"/>
                  </a:xfrm>
                  <a:prstGeom prst="rect">
                    <a:avLst/>
                  </a:prstGeom>
                </p:spPr>
              </p:pic>
              <p:pic>
                <p:nvPicPr>
                  <p:cNvPr id="36" name="Immagine 35"/>
                  <p:cNvPicPr>
                    <a:picLocks noChangeAspect="1"/>
                  </p:cNvPicPr>
                  <p:nvPr/>
                </p:nvPicPr>
                <p:blipFill rotWithShape="1">
                  <a:blip r:embed="rId6" cstate="print">
                    <a:extLst>
                      <a:ext uri="{28A0092B-C50C-407E-A947-70E740481C1C}">
                        <a14:useLocalDpi xmlns:a14="http://schemas.microsoft.com/office/drawing/2010/main" val="0"/>
                      </a:ext>
                    </a:extLst>
                  </a:blip>
                  <a:srcRect r="97369" b="636"/>
                  <a:stretch/>
                </p:blipFill>
                <p:spPr>
                  <a:xfrm>
                    <a:off x="-12434775" y="-4537276"/>
                    <a:ext cx="298719" cy="4963308"/>
                  </a:xfrm>
                  <a:prstGeom prst="rect">
                    <a:avLst/>
                  </a:prstGeom>
                </p:spPr>
              </p:pic>
            </p:grpSp>
            <p:sp>
              <p:nvSpPr>
                <p:cNvPr id="3" name="Rettangolo 2"/>
                <p:cNvSpPr/>
                <p:nvPr/>
              </p:nvSpPr>
              <p:spPr>
                <a:xfrm>
                  <a:off x="6256472" y="982236"/>
                  <a:ext cx="1692000" cy="1676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1</a:t>
                  </a:r>
                  <a:r>
                    <a:rPr lang="it-IT" sz="1500" b="1" baseline="30000" dirty="0"/>
                    <a:t>st</a:t>
                  </a:r>
                  <a:r>
                    <a:rPr lang="it-IT" sz="1500" b="1" dirty="0"/>
                    <a:t> </a:t>
                  </a:r>
                  <a:r>
                    <a:rPr lang="it-IT" sz="1500" b="1" dirty="0" err="1"/>
                    <a:t>Year</a:t>
                  </a:r>
                  <a:endParaRPr lang="it-IT" sz="1500" b="1" dirty="0"/>
                </a:p>
              </p:txBody>
            </p:sp>
            <p:sp>
              <p:nvSpPr>
                <p:cNvPr id="8" name="Rettangolo 7"/>
                <p:cNvSpPr/>
                <p:nvPr/>
              </p:nvSpPr>
              <p:spPr>
                <a:xfrm>
                  <a:off x="8007981" y="982235"/>
                  <a:ext cx="1692000" cy="16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2</a:t>
                  </a:r>
                  <a:r>
                    <a:rPr lang="it-IT" sz="1500" b="1" baseline="30000" dirty="0"/>
                    <a:t>nd </a:t>
                  </a:r>
                  <a:r>
                    <a:rPr lang="it-IT" sz="1500" b="1" dirty="0" err="1"/>
                    <a:t>Year</a:t>
                  </a:r>
                  <a:endParaRPr lang="it-IT" sz="1500" b="1" dirty="0"/>
                </a:p>
              </p:txBody>
            </p:sp>
            <p:sp>
              <p:nvSpPr>
                <p:cNvPr id="9" name="Rettangolo 8"/>
                <p:cNvSpPr/>
                <p:nvPr/>
              </p:nvSpPr>
              <p:spPr>
                <a:xfrm>
                  <a:off x="9759490" y="982235"/>
                  <a:ext cx="1692000" cy="16760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3</a:t>
                  </a:r>
                  <a:r>
                    <a:rPr lang="it-IT" sz="1500" b="1" baseline="30000" dirty="0"/>
                    <a:t>rd</a:t>
                  </a:r>
                  <a:r>
                    <a:rPr lang="it-IT" sz="1500" b="1" dirty="0"/>
                    <a:t> </a:t>
                  </a:r>
                  <a:r>
                    <a:rPr lang="it-IT" sz="1500" b="1" dirty="0" err="1"/>
                    <a:t>Year</a:t>
                  </a:r>
                  <a:endParaRPr lang="it-IT" sz="1500" b="1" dirty="0"/>
                </a:p>
              </p:txBody>
            </p:sp>
            <p:cxnSp>
              <p:nvCxnSpPr>
                <p:cNvPr id="6" name="Connettore diritto 5"/>
                <p:cNvCxnSpPr/>
                <p:nvPr/>
              </p:nvCxnSpPr>
              <p:spPr>
                <a:xfrm flipV="1">
                  <a:off x="384315" y="2907556"/>
                  <a:ext cx="5364000" cy="0"/>
                </a:xfrm>
                <a:prstGeom prst="line">
                  <a:avLst/>
                </a:prstGeom>
                <a:ln w="38100">
                  <a:solidFill>
                    <a:srgbClr val="BDD7EE"/>
                  </a:solidFill>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rot="5400000">
                  <a:off x="-535328" y="1977754"/>
                  <a:ext cx="1692000" cy="1676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1</a:t>
                  </a:r>
                  <a:r>
                    <a:rPr lang="it-IT" sz="1500" b="1" baseline="30000" dirty="0"/>
                    <a:t>st</a:t>
                  </a:r>
                  <a:r>
                    <a:rPr lang="it-IT" sz="1500" b="1" dirty="0"/>
                    <a:t> </a:t>
                  </a:r>
                  <a:r>
                    <a:rPr lang="it-IT" sz="1500" b="1" dirty="0" err="1"/>
                    <a:t>Year</a:t>
                  </a:r>
                  <a:endParaRPr lang="it-IT" sz="1500" b="1" dirty="0"/>
                </a:p>
              </p:txBody>
            </p:sp>
            <p:sp>
              <p:nvSpPr>
                <p:cNvPr id="13" name="Rettangolo 12"/>
                <p:cNvSpPr/>
                <p:nvPr/>
              </p:nvSpPr>
              <p:spPr>
                <a:xfrm rot="5400000">
                  <a:off x="-301329" y="3501471"/>
                  <a:ext cx="1224000" cy="16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2</a:t>
                  </a:r>
                  <a:r>
                    <a:rPr lang="it-IT" sz="1500" b="1" baseline="30000" dirty="0"/>
                    <a:t>nd </a:t>
                  </a:r>
                  <a:r>
                    <a:rPr lang="it-IT" sz="1500" b="1" dirty="0" err="1"/>
                    <a:t>Year</a:t>
                  </a:r>
                  <a:endParaRPr lang="it-IT" sz="1500" b="1" dirty="0"/>
                </a:p>
              </p:txBody>
            </p:sp>
            <p:cxnSp>
              <p:nvCxnSpPr>
                <p:cNvPr id="14" name="Connettore diritto 13"/>
                <p:cNvCxnSpPr/>
                <p:nvPr/>
              </p:nvCxnSpPr>
              <p:spPr>
                <a:xfrm flipV="1">
                  <a:off x="377821" y="4197273"/>
                  <a:ext cx="5436000" cy="0"/>
                </a:xfrm>
                <a:prstGeom prst="line">
                  <a:avLst/>
                </a:prstGeom>
                <a:ln w="38100">
                  <a:solidFill>
                    <a:srgbClr val="5B9BD5"/>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rot="5400000">
                  <a:off x="-605981" y="5104875"/>
                  <a:ext cx="1800000" cy="16760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3</a:t>
                  </a:r>
                  <a:r>
                    <a:rPr lang="it-IT" sz="1500" b="1" baseline="30000" dirty="0"/>
                    <a:t>rd</a:t>
                  </a:r>
                  <a:r>
                    <a:rPr lang="it-IT" sz="1500" b="1" dirty="0"/>
                    <a:t> </a:t>
                  </a:r>
                  <a:r>
                    <a:rPr lang="it-IT" sz="1500" b="1" dirty="0" err="1"/>
                    <a:t>Year</a:t>
                  </a:r>
                  <a:endParaRPr lang="it-IT" sz="1500" b="1" dirty="0"/>
                </a:p>
              </p:txBody>
            </p:sp>
            <p:cxnSp>
              <p:nvCxnSpPr>
                <p:cNvPr id="16" name="Connettore diritto 15"/>
                <p:cNvCxnSpPr/>
                <p:nvPr/>
              </p:nvCxnSpPr>
              <p:spPr>
                <a:xfrm flipV="1">
                  <a:off x="377821" y="6141189"/>
                  <a:ext cx="5436000" cy="0"/>
                </a:xfrm>
                <a:prstGeom prst="line">
                  <a:avLst/>
                </a:prstGeom>
                <a:ln w="38100">
                  <a:solidFill>
                    <a:srgbClr val="2E75B6"/>
                  </a:solidFill>
                </a:ln>
              </p:spPr>
              <p:style>
                <a:lnRef idx="1">
                  <a:schemeClr val="accent1"/>
                </a:lnRef>
                <a:fillRef idx="0">
                  <a:schemeClr val="accent1"/>
                </a:fillRef>
                <a:effectRef idx="0">
                  <a:schemeClr val="accent1"/>
                </a:effectRef>
                <a:fontRef idx="minor">
                  <a:schemeClr val="tx1"/>
                </a:fontRef>
              </p:style>
            </p:cxnSp>
            <p:pic>
              <p:nvPicPr>
                <p:cNvPr id="20" name="Immagine 19"/>
                <p:cNvPicPr>
                  <a:picLocks noChangeAspect="1"/>
                </p:cNvPicPr>
                <p:nvPr/>
              </p:nvPicPr>
              <p:blipFill rotWithShape="1">
                <a:blip r:embed="rId7"/>
                <a:srcRect l="59988" t="-13422" b="1"/>
                <a:stretch/>
              </p:blipFill>
              <p:spPr>
                <a:xfrm>
                  <a:off x="11407593" y="5761905"/>
                  <a:ext cx="474868" cy="139252"/>
                </a:xfrm>
                <a:prstGeom prst="rect">
                  <a:avLst/>
                </a:prstGeom>
              </p:spPr>
            </p:pic>
            <p:sp>
              <p:nvSpPr>
                <p:cNvPr id="22" name="Rettangolo 21"/>
                <p:cNvSpPr/>
                <p:nvPr/>
              </p:nvSpPr>
              <p:spPr>
                <a:xfrm>
                  <a:off x="764992" y="2572350"/>
                  <a:ext cx="2160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27" name="Rettangolo 26"/>
                <p:cNvSpPr/>
                <p:nvPr/>
              </p:nvSpPr>
              <p:spPr>
                <a:xfrm>
                  <a:off x="764992" y="2724569"/>
                  <a:ext cx="2700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28" name="Rettangolo 27"/>
                <p:cNvSpPr/>
                <p:nvPr/>
              </p:nvSpPr>
              <p:spPr>
                <a:xfrm>
                  <a:off x="764992" y="3059775"/>
                  <a:ext cx="2160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29" name="Rettangolo 28"/>
                <p:cNvSpPr/>
                <p:nvPr/>
              </p:nvSpPr>
              <p:spPr>
                <a:xfrm>
                  <a:off x="764992" y="3394981"/>
                  <a:ext cx="1332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0" name="Rettangolo 29"/>
                <p:cNvSpPr/>
                <p:nvPr/>
              </p:nvSpPr>
              <p:spPr>
                <a:xfrm>
                  <a:off x="764992" y="3878032"/>
                  <a:ext cx="1800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1" name="Rettangolo 30"/>
                <p:cNvSpPr/>
                <p:nvPr/>
              </p:nvSpPr>
              <p:spPr>
                <a:xfrm>
                  <a:off x="724189" y="5139915"/>
                  <a:ext cx="1728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2" name="Rettangolo 31"/>
                <p:cNvSpPr/>
                <p:nvPr/>
              </p:nvSpPr>
              <p:spPr>
                <a:xfrm>
                  <a:off x="724189" y="5459157"/>
                  <a:ext cx="2520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3" name="Rettangolo 32"/>
                <p:cNvSpPr/>
                <p:nvPr/>
              </p:nvSpPr>
              <p:spPr>
                <a:xfrm>
                  <a:off x="764992" y="4209092"/>
                  <a:ext cx="1332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4" name="Rettangolo 33"/>
                <p:cNvSpPr/>
                <p:nvPr/>
              </p:nvSpPr>
              <p:spPr>
                <a:xfrm>
                  <a:off x="782992" y="5954991"/>
                  <a:ext cx="972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5" name="Rettangolo 34"/>
                <p:cNvSpPr/>
                <p:nvPr/>
              </p:nvSpPr>
              <p:spPr>
                <a:xfrm>
                  <a:off x="782992" y="1772298"/>
                  <a:ext cx="1656000" cy="167603"/>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7" name="Rettangolo 36"/>
                <p:cNvSpPr/>
                <p:nvPr/>
              </p:nvSpPr>
              <p:spPr>
                <a:xfrm>
                  <a:off x="8671531" y="6097029"/>
                  <a:ext cx="1332000" cy="216000"/>
                </a:xfrm>
                <a:prstGeom prst="rect">
                  <a:avLst/>
                </a:prstGeom>
                <a:solidFill>
                  <a:schemeClr val="accent6">
                    <a:lumMod val="50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solidFill>
                        <a:schemeClr val="tx1"/>
                      </a:solidFill>
                    </a:rPr>
                    <a:t>Deliverables</a:t>
                  </a:r>
                  <a:endParaRPr lang="it-IT" sz="1500" b="1" dirty="0">
                    <a:solidFill>
                      <a:schemeClr val="tx1"/>
                    </a:solidFill>
                  </a:endParaRPr>
                </a:p>
              </p:txBody>
            </p:sp>
          </p:grpSp>
          <p:sp>
            <p:nvSpPr>
              <p:cNvPr id="39" name="Rettangolo 38"/>
              <p:cNvSpPr/>
              <p:nvPr/>
            </p:nvSpPr>
            <p:spPr>
              <a:xfrm>
                <a:off x="782992" y="1446354"/>
                <a:ext cx="1332000" cy="180000"/>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0" name="Rettangolo 39"/>
              <p:cNvSpPr/>
              <p:nvPr/>
            </p:nvSpPr>
            <p:spPr>
              <a:xfrm>
                <a:off x="4981026" y="1455341"/>
                <a:ext cx="684000" cy="180000"/>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2" name="Rettangolo 41"/>
              <p:cNvSpPr/>
              <p:nvPr/>
            </p:nvSpPr>
            <p:spPr>
              <a:xfrm>
                <a:off x="764991" y="2420130"/>
                <a:ext cx="2808000" cy="15166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3" name="Rettangolo 42"/>
              <p:cNvSpPr/>
              <p:nvPr/>
            </p:nvSpPr>
            <p:spPr>
              <a:xfrm>
                <a:off x="4981026" y="3222325"/>
                <a:ext cx="684000" cy="180000"/>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4" name="Rettangolo 43"/>
              <p:cNvSpPr/>
              <p:nvPr/>
            </p:nvSpPr>
            <p:spPr>
              <a:xfrm>
                <a:off x="764991" y="3236495"/>
                <a:ext cx="2808000" cy="15166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5" name="Rettangolo 44"/>
              <p:cNvSpPr/>
              <p:nvPr/>
            </p:nvSpPr>
            <p:spPr>
              <a:xfrm>
                <a:off x="764991" y="3725791"/>
                <a:ext cx="1908000" cy="15166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7" name="Rettangolo 46"/>
              <p:cNvSpPr/>
              <p:nvPr/>
            </p:nvSpPr>
            <p:spPr>
              <a:xfrm>
                <a:off x="5011213" y="3718759"/>
                <a:ext cx="684000" cy="180000"/>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8" name="Rettangolo 47"/>
              <p:cNvSpPr/>
              <p:nvPr/>
            </p:nvSpPr>
            <p:spPr>
              <a:xfrm>
                <a:off x="782992" y="4033612"/>
                <a:ext cx="1908000" cy="15166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49" name="Rettangolo 48"/>
              <p:cNvSpPr/>
              <p:nvPr/>
            </p:nvSpPr>
            <p:spPr>
              <a:xfrm>
                <a:off x="4999296" y="4045635"/>
                <a:ext cx="684000" cy="151638"/>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50" name="Rettangolo 49"/>
              <p:cNvSpPr/>
              <p:nvPr/>
            </p:nvSpPr>
            <p:spPr>
              <a:xfrm>
                <a:off x="782992" y="4854752"/>
                <a:ext cx="3436940" cy="23668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51" name="Rettangolo 50"/>
              <p:cNvSpPr/>
              <p:nvPr/>
            </p:nvSpPr>
            <p:spPr>
              <a:xfrm>
                <a:off x="5011212" y="4854752"/>
                <a:ext cx="672083" cy="23668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52" name="Rettangolo 51"/>
              <p:cNvSpPr/>
              <p:nvPr/>
            </p:nvSpPr>
            <p:spPr>
              <a:xfrm>
                <a:off x="787219" y="5761905"/>
                <a:ext cx="900000" cy="151661"/>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sp>
            <p:nvSpPr>
              <p:cNvPr id="53" name="Rettangolo 52"/>
              <p:cNvSpPr/>
              <p:nvPr/>
            </p:nvSpPr>
            <p:spPr>
              <a:xfrm>
                <a:off x="5011213" y="5755712"/>
                <a:ext cx="684000" cy="151638"/>
              </a:xfrm>
              <a:prstGeom prst="rect">
                <a:avLst/>
              </a:prstGeom>
              <a:solidFill>
                <a:schemeClr val="accent2">
                  <a:lumMod val="75000"/>
                  <a:alpha val="2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solidFill>
                    <a:schemeClr val="tx1"/>
                  </a:solidFill>
                </a:endParaRPr>
              </a:p>
            </p:txBody>
          </p:sp>
        </p:grpSp>
      </p:grpSp>
    </p:spTree>
    <p:extLst>
      <p:ext uri="{BB962C8B-B14F-4D97-AF65-F5344CB8AC3E}">
        <p14:creationId xmlns:p14="http://schemas.microsoft.com/office/powerpoint/2010/main" val="11500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Risk</a:t>
            </a:r>
            <a:r>
              <a:rPr lang="it-IT" sz="4000" b="1" dirty="0"/>
              <a:t> Analysis</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8" name="Segnaposto numero diapositiva 7"/>
          <p:cNvSpPr>
            <a:spLocks noGrp="1"/>
          </p:cNvSpPr>
          <p:nvPr>
            <p:ph type="sldNum" sz="quarter" idx="12"/>
          </p:nvPr>
        </p:nvSpPr>
        <p:spPr/>
        <p:txBody>
          <a:bodyPr/>
          <a:lstStyle/>
          <a:p>
            <a:fld id="{261B6567-75CF-4B12-ABCE-C77D982F079C}" type="slidenum">
              <a:rPr lang="en-US" smtClean="0"/>
              <a:t>16</a:t>
            </a:fld>
            <a:endParaRPr lang="en-US"/>
          </a:p>
        </p:txBody>
      </p:sp>
      <p:sp>
        <p:nvSpPr>
          <p:cNvPr id="12"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pic>
        <p:nvPicPr>
          <p:cNvPr id="16" name="Immagine 15"/>
          <p:cNvPicPr>
            <a:picLocks noChangeAspect="1"/>
          </p:cNvPicPr>
          <p:nvPr/>
        </p:nvPicPr>
        <p:blipFill>
          <a:blip r:embed="rId5"/>
          <a:stretch>
            <a:fillRect/>
          </a:stretch>
        </p:blipFill>
        <p:spPr>
          <a:xfrm>
            <a:off x="788077" y="966787"/>
            <a:ext cx="10615846" cy="5333391"/>
          </a:xfrm>
          <a:prstGeom prst="rect">
            <a:avLst/>
          </a:prstGeom>
        </p:spPr>
      </p:pic>
    </p:spTree>
    <p:extLst>
      <p:ext uri="{BB962C8B-B14F-4D97-AF65-F5344CB8AC3E}">
        <p14:creationId xmlns:p14="http://schemas.microsoft.com/office/powerpoint/2010/main" val="309191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Cost</a:t>
            </a:r>
            <a:r>
              <a:rPr lang="it-IT" sz="4000" b="1" dirty="0"/>
              <a:t> </a:t>
            </a:r>
            <a:r>
              <a:rPr lang="it-IT" sz="4000" b="1" dirty="0" err="1"/>
              <a:t>Estimation</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p:cNvGraphicFramePr>
            <a:graphicFrameLocks noGrp="1"/>
          </p:cNvGraphicFramePr>
          <p:nvPr/>
        </p:nvGraphicFramePr>
        <p:xfrm>
          <a:off x="827502" y="2520950"/>
          <a:ext cx="5268498" cy="2476500"/>
        </p:xfrm>
        <a:graphic>
          <a:graphicData uri="http://schemas.openxmlformats.org/drawingml/2006/table">
            <a:tbl>
              <a:tblPr>
                <a:tableStyleId>{5C22544A-7EE6-4342-B048-85BDC9FD1C3A}</a:tableStyleId>
              </a:tblPr>
              <a:tblGrid>
                <a:gridCol w="3715678">
                  <a:extLst>
                    <a:ext uri="{9D8B030D-6E8A-4147-A177-3AD203B41FA5}">
                      <a16:colId xmlns:a16="http://schemas.microsoft.com/office/drawing/2014/main" val="732586694"/>
                    </a:ext>
                  </a:extLst>
                </a:gridCol>
                <a:gridCol w="1552820">
                  <a:extLst>
                    <a:ext uri="{9D8B030D-6E8A-4147-A177-3AD203B41FA5}">
                      <a16:colId xmlns:a16="http://schemas.microsoft.com/office/drawing/2014/main" val="3603608434"/>
                    </a:ext>
                  </a:extLst>
                </a:gridCol>
              </a:tblGrid>
              <a:tr h="201930">
                <a:tc gridSpan="2">
                  <a:txBody>
                    <a:bodyPr/>
                    <a:lstStyle/>
                    <a:p>
                      <a:pPr marL="0" algn="ctr" defTabSz="914400" rtl="0" eaLnBrk="1" fontAlgn="b" latinLnBrk="0" hangingPunct="1"/>
                      <a:r>
                        <a:rPr lang="it-IT" sz="1600" b="1" i="0" u="none" strike="noStrike" kern="1200" dirty="0">
                          <a:solidFill>
                            <a:schemeClr val="bg1"/>
                          </a:solidFill>
                          <a:effectLst/>
                          <a:latin typeface="Calibri" panose="020F0502020204030204" pitchFamily="34" charset="0"/>
                          <a:ea typeface="+mn-ea"/>
                          <a:cs typeface="+mn-cs"/>
                        </a:rPr>
                        <a:t>COSTS OVER 3 YEARS</a:t>
                      </a:r>
                    </a:p>
                  </a:txBody>
                  <a:tcPr marL="3810" marR="3810" marT="3810" marB="0" anchor="b">
                    <a:solidFill>
                      <a:srgbClr val="002A48"/>
                    </a:solidFill>
                  </a:tcPr>
                </a:tc>
                <a:tc hMerge="1">
                  <a:txBody>
                    <a:bodyPr/>
                    <a:lstStyle/>
                    <a:p>
                      <a:endParaRPr lang="it-IT"/>
                    </a:p>
                  </a:txBody>
                  <a:tcPr/>
                </a:tc>
                <a:extLst>
                  <a:ext uri="{0D108BD9-81ED-4DB2-BD59-A6C34878D82A}">
                    <a16:rowId xmlns:a16="http://schemas.microsoft.com/office/drawing/2014/main" val="3476708761"/>
                  </a:ext>
                </a:extLst>
              </a:tr>
              <a:tr h="201930">
                <a:tc>
                  <a:txBody>
                    <a:bodyPr/>
                    <a:lstStyle/>
                    <a:p>
                      <a:pPr marL="0" algn="ctr" defTabSz="914400" rtl="0" eaLnBrk="1" fontAlgn="b" latinLnBrk="0" hangingPunct="1"/>
                      <a:r>
                        <a:rPr lang="it-IT" sz="1600" b="1" i="0" u="none" strike="noStrike" kern="1200" dirty="0">
                          <a:solidFill>
                            <a:schemeClr val="bg1"/>
                          </a:solidFill>
                          <a:effectLst/>
                          <a:latin typeface="Calibri" panose="020F0502020204030204" pitchFamily="34" charset="0"/>
                          <a:ea typeface="+mn-ea"/>
                          <a:cs typeface="+mn-cs"/>
                        </a:rPr>
                        <a:t>Item</a:t>
                      </a:r>
                    </a:p>
                  </a:txBody>
                  <a:tcPr marL="3810" marR="3810" marT="3810" marB="0" anchor="ctr">
                    <a:lnB w="12700" cap="flat" cmpd="sng" algn="ctr">
                      <a:solidFill>
                        <a:schemeClr val="tx1"/>
                      </a:solidFill>
                      <a:prstDash val="solid"/>
                      <a:round/>
                      <a:headEnd type="none" w="med" len="med"/>
                      <a:tailEnd type="none" w="med" len="med"/>
                    </a:lnB>
                    <a:solidFill>
                      <a:srgbClr val="002A48"/>
                    </a:solidFill>
                  </a:tcPr>
                </a:tc>
                <a:tc>
                  <a:txBody>
                    <a:bodyPr/>
                    <a:lstStyle/>
                    <a:p>
                      <a:pPr marL="0" algn="ctr" defTabSz="914400" rtl="0" eaLnBrk="1" fontAlgn="b" latinLnBrk="0" hangingPunct="1"/>
                      <a:r>
                        <a:rPr lang="it-IT" sz="1600" b="1" i="0" u="none" strike="noStrike" kern="1200" dirty="0" err="1">
                          <a:solidFill>
                            <a:schemeClr val="bg1"/>
                          </a:solidFill>
                          <a:effectLst/>
                          <a:latin typeface="Calibri" panose="020F0502020204030204" pitchFamily="34" charset="0"/>
                          <a:ea typeface="+mn-ea"/>
                          <a:cs typeface="+mn-cs"/>
                        </a:rPr>
                        <a:t>Cost</a:t>
                      </a:r>
                      <a:endParaRPr lang="it-IT" sz="1600" b="1" i="0" u="none" strike="noStrike" kern="1200" dirty="0">
                        <a:solidFill>
                          <a:schemeClr val="bg1"/>
                        </a:solidFill>
                        <a:effectLst/>
                        <a:latin typeface="Calibri" panose="020F0502020204030204" pitchFamily="34" charset="0"/>
                        <a:ea typeface="+mn-ea"/>
                        <a:cs typeface="+mn-cs"/>
                      </a:endParaRPr>
                    </a:p>
                  </a:txBody>
                  <a:tcPr marL="3810" marR="3810" marT="3810" marB="0" anchor="ctr">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2491969925"/>
                  </a:ext>
                </a:extLst>
              </a:tr>
              <a:tr h="198120">
                <a:tc>
                  <a:txBody>
                    <a:bodyPr/>
                    <a:lstStyle/>
                    <a:p>
                      <a:pPr marL="0" algn="just" defTabSz="914400" rtl="0" eaLnBrk="1" fontAlgn="b" latinLnBrk="0" hangingPunct="1"/>
                      <a:r>
                        <a:rPr lang="it-IT" sz="1600" b="0" i="0" u="none" strike="noStrike" kern="1200" dirty="0" err="1">
                          <a:solidFill>
                            <a:srgbClr val="000000"/>
                          </a:solidFill>
                          <a:effectLst/>
                          <a:latin typeface="Calibri" panose="020F0502020204030204" pitchFamily="34" charset="0"/>
                          <a:ea typeface="+mn-ea"/>
                          <a:cs typeface="+mn-cs"/>
                        </a:rPr>
                        <a:t>Motors+encoders</a:t>
                      </a:r>
                      <a:endParaRPr lang="it-IT" sz="1600" b="0" i="0" u="none" strike="noStrike" kern="1200" dirty="0">
                        <a:solidFill>
                          <a:srgbClr val="000000"/>
                        </a:solidFill>
                        <a:effectLst/>
                        <a:latin typeface="Calibri" panose="020F0502020204030204" pitchFamily="34" charset="0"/>
                        <a:ea typeface="+mn-ea"/>
                        <a:cs typeface="+mn-cs"/>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37.000,00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669193"/>
                  </a:ext>
                </a:extLst>
              </a:tr>
              <a:tr h="198120">
                <a:tc>
                  <a:txBody>
                    <a:bodyPr/>
                    <a:lstStyle/>
                    <a:p>
                      <a:pPr marL="0" algn="just" defTabSz="914400" rtl="0" eaLnBrk="1" fontAlgn="b" latinLnBrk="0" hangingPunct="1"/>
                      <a:r>
                        <a:rPr lang="it-IT" sz="1600" b="0" i="0" u="none" strike="noStrike" kern="1200" dirty="0" err="1">
                          <a:solidFill>
                            <a:srgbClr val="000000"/>
                          </a:solidFill>
                          <a:effectLst/>
                          <a:latin typeface="Calibri" panose="020F0502020204030204" pitchFamily="34" charset="0"/>
                          <a:ea typeface="+mn-ea"/>
                          <a:cs typeface="+mn-cs"/>
                        </a:rPr>
                        <a:t>Magnetic</a:t>
                      </a:r>
                      <a:r>
                        <a:rPr lang="it-IT" sz="1600" b="0" i="0" u="none" strike="noStrike" kern="1200" dirty="0">
                          <a:solidFill>
                            <a:srgbClr val="000000"/>
                          </a:solidFill>
                          <a:effectLst/>
                          <a:latin typeface="Calibri" panose="020F0502020204030204" pitchFamily="34" charset="0"/>
                          <a:ea typeface="+mn-ea"/>
                          <a:cs typeface="+mn-cs"/>
                        </a:rPr>
                        <a:t> </a:t>
                      </a:r>
                      <a:r>
                        <a:rPr lang="it-IT" sz="1600" b="0" i="0" u="none" strike="noStrike" kern="1200" dirty="0" err="1">
                          <a:solidFill>
                            <a:srgbClr val="000000"/>
                          </a:solidFill>
                          <a:effectLst/>
                          <a:latin typeface="Calibri" panose="020F0502020204030204" pitchFamily="34" charset="0"/>
                          <a:ea typeface="+mn-ea"/>
                          <a:cs typeface="+mn-cs"/>
                        </a:rPr>
                        <a:t>Blocks</a:t>
                      </a:r>
                      <a:endParaRPr lang="it-IT" sz="1600" b="0" i="0" u="none" strike="noStrike" kern="1200" dirty="0">
                        <a:solidFill>
                          <a:srgbClr val="000000"/>
                        </a:solidFill>
                        <a:effectLst/>
                        <a:latin typeface="Calibri" panose="020F0502020204030204" pitchFamily="34" charset="0"/>
                        <a:ea typeface="+mn-ea"/>
                        <a:cs typeface="+mn-cs"/>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13.000,00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234131"/>
                  </a:ext>
                </a:extLst>
              </a:tr>
              <a:tr h="198120">
                <a:tc>
                  <a:txBody>
                    <a:bodyPr/>
                    <a:lstStyle/>
                    <a:p>
                      <a:pPr marL="0" algn="just"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Personal Computers</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6.000,00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259703"/>
                  </a:ext>
                </a:extLst>
              </a:tr>
              <a:tr h="198120">
                <a:tc>
                  <a:txBody>
                    <a:bodyPr/>
                    <a:lstStyle/>
                    <a:p>
                      <a:pPr marL="0" algn="just"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PMQs Design Production and Assembly</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171.000,00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777651"/>
                  </a:ext>
                </a:extLst>
              </a:tr>
              <a:tr h="198120">
                <a:tc>
                  <a:txBody>
                    <a:bodyPr/>
                    <a:lstStyle/>
                    <a:p>
                      <a:pPr marL="0" algn="just" defTabSz="914400" rtl="0" eaLnBrk="1" fontAlgn="b" latinLnBrk="0" hangingPunct="1"/>
                      <a:r>
                        <a:rPr lang="it-IT" sz="1600" b="0" i="0" u="none" strike="noStrike" kern="1200" dirty="0" err="1">
                          <a:solidFill>
                            <a:srgbClr val="000000"/>
                          </a:solidFill>
                          <a:effectLst/>
                          <a:latin typeface="Calibri" panose="020F0502020204030204" pitchFamily="34" charset="0"/>
                          <a:ea typeface="+mn-ea"/>
                          <a:cs typeface="+mn-cs"/>
                        </a:rPr>
                        <a:t>Vacuum</a:t>
                      </a:r>
                      <a:r>
                        <a:rPr lang="it-IT" sz="1600" b="0" i="0" u="none" strike="noStrike" kern="1200" dirty="0">
                          <a:solidFill>
                            <a:srgbClr val="000000"/>
                          </a:solidFill>
                          <a:effectLst/>
                          <a:latin typeface="Calibri" panose="020F0502020204030204" pitchFamily="34" charset="0"/>
                          <a:ea typeface="+mn-ea"/>
                          <a:cs typeface="+mn-cs"/>
                        </a:rPr>
                        <a:t> </a:t>
                      </a:r>
                      <a:r>
                        <a:rPr lang="it-IT" sz="1600" b="0" i="0" u="none" strike="noStrike" kern="1200" dirty="0" err="1">
                          <a:solidFill>
                            <a:srgbClr val="000000"/>
                          </a:solidFill>
                          <a:effectLst/>
                          <a:latin typeface="Calibri" panose="020F0502020204030204" pitchFamily="34" charset="0"/>
                          <a:ea typeface="+mn-ea"/>
                          <a:cs typeface="+mn-cs"/>
                        </a:rPr>
                        <a:t>Chamber</a:t>
                      </a:r>
                      <a:endParaRPr lang="it-IT" sz="1600" b="0" i="0" u="none" strike="noStrike" kern="1200" dirty="0">
                        <a:solidFill>
                          <a:srgbClr val="000000"/>
                        </a:solidFill>
                        <a:effectLst/>
                        <a:latin typeface="Calibri" panose="020F0502020204030204" pitchFamily="34" charset="0"/>
                        <a:ea typeface="+mn-ea"/>
                        <a:cs typeface="+mn-cs"/>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30.000,00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68784"/>
                  </a:ext>
                </a:extLst>
              </a:tr>
              <a:tr h="198120">
                <a:tc>
                  <a:txBody>
                    <a:bodyPr/>
                    <a:lstStyle/>
                    <a:p>
                      <a:pPr marL="0" algn="just" defTabSz="914400" rtl="0" eaLnBrk="1" fontAlgn="b" latinLnBrk="0" hangingPunct="1"/>
                      <a:r>
                        <a:rPr lang="it-IT" sz="1600" b="0" i="0" u="none" strike="noStrike" kern="1200" dirty="0" err="1">
                          <a:solidFill>
                            <a:srgbClr val="000000"/>
                          </a:solidFill>
                          <a:effectLst/>
                          <a:latin typeface="Calibri" panose="020F0502020204030204" pitchFamily="34" charset="0"/>
                          <a:ea typeface="+mn-ea"/>
                          <a:cs typeface="+mn-cs"/>
                        </a:rPr>
                        <a:t>Diagnostic</a:t>
                      </a:r>
                      <a:r>
                        <a:rPr lang="it-IT" sz="1600" b="0" i="0" u="none" strike="noStrike" kern="1200" dirty="0">
                          <a:solidFill>
                            <a:srgbClr val="000000"/>
                          </a:solidFill>
                          <a:effectLst/>
                          <a:latin typeface="Calibri" panose="020F0502020204030204" pitchFamily="34" charset="0"/>
                          <a:ea typeface="+mn-ea"/>
                          <a:cs typeface="+mn-cs"/>
                        </a:rPr>
                        <a:t> Station</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10.000,00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448528"/>
                  </a:ext>
                </a:extLst>
              </a:tr>
              <a:tr h="201930">
                <a:tc>
                  <a:txBody>
                    <a:bodyPr/>
                    <a:lstStyle/>
                    <a:p>
                      <a:pPr marL="0" algn="just" defTabSz="914400" rtl="0" eaLnBrk="1" fontAlgn="b" latinLnBrk="0" hangingPunct="1"/>
                      <a:r>
                        <a:rPr lang="it-IT" sz="1600" b="0" i="0" u="none" strike="noStrike" kern="1200" dirty="0" err="1">
                          <a:solidFill>
                            <a:srgbClr val="000000"/>
                          </a:solidFill>
                          <a:effectLst/>
                          <a:latin typeface="Calibri" panose="020F0502020204030204" pitchFamily="34" charset="0"/>
                          <a:ea typeface="+mn-ea"/>
                          <a:cs typeface="+mn-cs"/>
                        </a:rPr>
                        <a:t>Missions</a:t>
                      </a:r>
                      <a:endParaRPr lang="it-IT" sz="1600" b="0" i="0" u="none" strike="noStrike" kern="1200" dirty="0">
                        <a:solidFill>
                          <a:srgbClr val="000000"/>
                        </a:solidFill>
                        <a:effectLst/>
                        <a:latin typeface="Calibri" panose="020F0502020204030204" pitchFamily="34" charset="0"/>
                        <a:ea typeface="+mn-ea"/>
                        <a:cs typeface="+mn-cs"/>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24.000,00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050794"/>
                  </a:ext>
                </a:extLst>
              </a:tr>
              <a:tr h="201930">
                <a:tc>
                  <a:txBody>
                    <a:bodyPr/>
                    <a:lstStyle/>
                    <a:p>
                      <a:pPr marL="0" algn="r" defTabSz="914400" rtl="0" eaLnBrk="1" fontAlgn="b" latinLnBrk="0" hangingPunct="1"/>
                      <a:r>
                        <a:rPr lang="it-IT" sz="1600" b="1" i="0" u="none" strike="noStrike" kern="1200" dirty="0">
                          <a:solidFill>
                            <a:srgbClr val="000000"/>
                          </a:solidFill>
                          <a:effectLst/>
                          <a:latin typeface="Calibri" panose="020F0502020204030204" pitchFamily="34" charset="0"/>
                          <a:ea typeface="+mn-ea"/>
                          <a:cs typeface="+mn-cs"/>
                        </a:rPr>
                        <a:t>TOTAL</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a:t>
                      </a:r>
                      <a:r>
                        <a:rPr lang="it-IT" sz="1600" b="1" i="0" u="none" strike="noStrike" kern="1200" dirty="0">
                          <a:solidFill>
                            <a:srgbClr val="000000"/>
                          </a:solidFill>
                          <a:effectLst/>
                          <a:latin typeface="Calibri" panose="020F0502020204030204" pitchFamily="34" charset="0"/>
                          <a:ea typeface="+mn-ea"/>
                          <a:cs typeface="+mn-cs"/>
                        </a:rPr>
                        <a:t>€     291.000,00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461658"/>
                  </a:ext>
                </a:extLst>
              </a:tr>
            </a:tbl>
          </a:graphicData>
        </a:graphic>
      </p:graphicFrame>
      <p:graphicFrame>
        <p:nvGraphicFramePr>
          <p:cNvPr id="8" name="Tabella 7"/>
          <p:cNvGraphicFramePr>
            <a:graphicFrameLocks noGrp="1"/>
          </p:cNvGraphicFramePr>
          <p:nvPr/>
        </p:nvGraphicFramePr>
        <p:xfrm>
          <a:off x="6817490" y="994553"/>
          <a:ext cx="4681958" cy="1981200"/>
        </p:xfrm>
        <a:graphic>
          <a:graphicData uri="http://schemas.openxmlformats.org/drawingml/2006/table">
            <a:tbl>
              <a:tblPr>
                <a:tableStyleId>{5C22544A-7EE6-4342-B048-85BDC9FD1C3A}</a:tableStyleId>
              </a:tblPr>
              <a:tblGrid>
                <a:gridCol w="3321933">
                  <a:extLst>
                    <a:ext uri="{9D8B030D-6E8A-4147-A177-3AD203B41FA5}">
                      <a16:colId xmlns:a16="http://schemas.microsoft.com/office/drawing/2014/main" val="732586694"/>
                    </a:ext>
                  </a:extLst>
                </a:gridCol>
                <a:gridCol w="1360025">
                  <a:extLst>
                    <a:ext uri="{9D8B030D-6E8A-4147-A177-3AD203B41FA5}">
                      <a16:colId xmlns:a16="http://schemas.microsoft.com/office/drawing/2014/main" val="3603608434"/>
                    </a:ext>
                  </a:extLst>
                </a:gridCol>
              </a:tblGrid>
              <a:tr h="201930">
                <a:tc gridSpan="2">
                  <a:txBody>
                    <a:bodyPr/>
                    <a:lstStyle/>
                    <a:p>
                      <a:pPr algn="ctr" fontAlgn="b"/>
                      <a:r>
                        <a:rPr lang="it-IT" sz="1600" b="1" i="0" u="none" strike="noStrike" dirty="0">
                          <a:solidFill>
                            <a:schemeClr val="bg1"/>
                          </a:solidFill>
                          <a:effectLst/>
                          <a:latin typeface="Calibri" panose="020F0502020204030204" pitchFamily="34" charset="0"/>
                        </a:rPr>
                        <a:t>1</a:t>
                      </a:r>
                      <a:r>
                        <a:rPr lang="it-IT" sz="1600" b="1" i="0" u="none" strike="noStrike" baseline="30000" dirty="0">
                          <a:solidFill>
                            <a:schemeClr val="bg1"/>
                          </a:solidFill>
                          <a:effectLst/>
                          <a:latin typeface="Calibri" panose="020F0502020204030204" pitchFamily="34" charset="0"/>
                        </a:rPr>
                        <a:t>st</a:t>
                      </a:r>
                      <a:r>
                        <a:rPr lang="it-IT" sz="1600" b="1" i="0" u="none" strike="noStrike" dirty="0">
                          <a:solidFill>
                            <a:schemeClr val="bg1"/>
                          </a:solidFill>
                          <a:effectLst/>
                          <a:latin typeface="Calibri" panose="020F0502020204030204" pitchFamily="34" charset="0"/>
                        </a:rPr>
                        <a:t> </a:t>
                      </a:r>
                      <a:r>
                        <a:rPr lang="it-IT" sz="1600" b="1" i="0" u="none" strike="noStrike" dirty="0" err="1">
                          <a:solidFill>
                            <a:schemeClr val="bg1"/>
                          </a:solidFill>
                          <a:effectLst/>
                          <a:latin typeface="Calibri" panose="020F0502020204030204" pitchFamily="34" charset="0"/>
                        </a:rPr>
                        <a:t>year</a:t>
                      </a:r>
                      <a:endParaRPr lang="it-IT" sz="1600" b="1" i="0" u="none" strike="noStrike" dirty="0">
                        <a:solidFill>
                          <a:schemeClr val="bg1"/>
                        </a:solidFill>
                        <a:effectLst/>
                        <a:latin typeface="Calibri" panose="020F0502020204030204" pitchFamily="34" charset="0"/>
                      </a:endParaRPr>
                    </a:p>
                  </a:txBody>
                  <a:tcPr marL="3810" marR="3810" marT="3810" marB="0" anchor="b">
                    <a:solidFill>
                      <a:srgbClr val="002A48"/>
                    </a:solidFill>
                  </a:tcPr>
                </a:tc>
                <a:tc hMerge="1">
                  <a:txBody>
                    <a:bodyPr/>
                    <a:lstStyle/>
                    <a:p>
                      <a:endParaRPr lang="it-IT"/>
                    </a:p>
                  </a:txBody>
                  <a:tcPr/>
                </a:tc>
                <a:extLst>
                  <a:ext uri="{0D108BD9-81ED-4DB2-BD59-A6C34878D82A}">
                    <a16:rowId xmlns:a16="http://schemas.microsoft.com/office/drawing/2014/main" val="3476708761"/>
                  </a:ext>
                </a:extLst>
              </a:tr>
              <a:tr h="201930">
                <a:tc>
                  <a:txBody>
                    <a:bodyPr/>
                    <a:lstStyle/>
                    <a:p>
                      <a:pPr algn="ctr" fontAlgn="b"/>
                      <a:r>
                        <a:rPr lang="it-IT" sz="1600" b="1" i="0" u="none" strike="noStrike" dirty="0">
                          <a:solidFill>
                            <a:schemeClr val="bg1"/>
                          </a:solidFill>
                          <a:effectLst/>
                          <a:latin typeface="Calibri" panose="020F0502020204030204" pitchFamily="34" charset="0"/>
                        </a:rPr>
                        <a:t>Item</a:t>
                      </a:r>
                    </a:p>
                  </a:txBody>
                  <a:tcPr marL="3810" marR="3810" marT="3810" marB="0" anchor="b">
                    <a:lnB w="12700" cap="flat" cmpd="sng" algn="ctr">
                      <a:solidFill>
                        <a:schemeClr val="tx1"/>
                      </a:solidFill>
                      <a:prstDash val="solid"/>
                      <a:round/>
                      <a:headEnd type="none" w="med" len="med"/>
                      <a:tailEnd type="none" w="med" len="med"/>
                    </a:lnB>
                    <a:solidFill>
                      <a:srgbClr val="002A48"/>
                    </a:solidFill>
                  </a:tcPr>
                </a:tc>
                <a:tc>
                  <a:txBody>
                    <a:bodyPr/>
                    <a:lstStyle/>
                    <a:p>
                      <a:pPr algn="ctr" fontAlgn="b"/>
                      <a:r>
                        <a:rPr lang="it-IT" sz="1600" b="1" i="0" u="none" strike="noStrike" dirty="0" err="1">
                          <a:solidFill>
                            <a:schemeClr val="bg1"/>
                          </a:solidFill>
                          <a:effectLst/>
                          <a:latin typeface="Calibri" panose="020F0502020204030204" pitchFamily="34" charset="0"/>
                        </a:rPr>
                        <a:t>Cost</a:t>
                      </a:r>
                      <a:endParaRPr lang="it-IT" sz="1600" b="1" i="0" u="none" strike="noStrike" dirty="0">
                        <a:solidFill>
                          <a:schemeClr val="bg1"/>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2491969925"/>
                  </a:ext>
                </a:extLst>
              </a:tr>
              <a:tr h="198120">
                <a:tc>
                  <a:txBody>
                    <a:bodyPr/>
                    <a:lstStyle/>
                    <a:p>
                      <a:pPr algn="l" fontAlgn="b"/>
                      <a:r>
                        <a:rPr lang="en-US" sz="1600" b="0" i="0" u="none" strike="noStrike" dirty="0">
                          <a:solidFill>
                            <a:srgbClr val="000000"/>
                          </a:solidFill>
                          <a:effectLst/>
                          <a:latin typeface="Calibri" panose="020F0502020204030204" pitchFamily="34" charset="0"/>
                        </a:rPr>
                        <a:t>PMQs Design Production and Assembly</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74.000,00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669193"/>
                  </a:ext>
                </a:extLst>
              </a:tr>
              <a:tr h="198120">
                <a:tc>
                  <a:txBody>
                    <a:bodyPr/>
                    <a:lstStyle/>
                    <a:p>
                      <a:pPr algn="l" fontAlgn="b"/>
                      <a:r>
                        <a:rPr lang="it-IT" sz="1600" b="0" i="0" u="none" strike="noStrike" dirty="0" err="1">
                          <a:solidFill>
                            <a:srgbClr val="000000"/>
                          </a:solidFill>
                          <a:effectLst/>
                          <a:latin typeface="Calibri" panose="020F0502020204030204" pitchFamily="34" charset="0"/>
                        </a:rPr>
                        <a:t>Magnetic</a:t>
                      </a:r>
                      <a:r>
                        <a:rPr lang="it-IT" sz="1600" b="0" i="0" u="none" strike="noStrike" dirty="0">
                          <a:solidFill>
                            <a:srgbClr val="000000"/>
                          </a:solidFill>
                          <a:effectLst/>
                          <a:latin typeface="Calibri" panose="020F0502020204030204" pitchFamily="34" charset="0"/>
                        </a:rPr>
                        <a:t> </a:t>
                      </a:r>
                      <a:r>
                        <a:rPr lang="it-IT" sz="1600" b="0" i="0" u="none" strike="noStrike" dirty="0" err="1">
                          <a:solidFill>
                            <a:srgbClr val="000000"/>
                          </a:solidFill>
                          <a:effectLst/>
                          <a:latin typeface="Calibri" panose="020F0502020204030204" pitchFamily="34" charset="0"/>
                        </a:rPr>
                        <a:t>Blocks</a:t>
                      </a:r>
                      <a:endParaRPr lang="it-IT"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13.000,00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234131"/>
                  </a:ext>
                </a:extLst>
              </a:tr>
              <a:tr h="198120">
                <a:tc>
                  <a:txBody>
                    <a:bodyPr/>
                    <a:lstStyle/>
                    <a:p>
                      <a:pPr algn="l" fontAlgn="b"/>
                      <a:r>
                        <a:rPr lang="it-IT" sz="1600" b="0" i="0" u="none" strike="noStrike">
                          <a:solidFill>
                            <a:srgbClr val="000000"/>
                          </a:solidFill>
                          <a:effectLst/>
                          <a:latin typeface="Calibri" panose="020F0502020204030204" pitchFamily="34" charset="0"/>
                        </a:rPr>
                        <a:t>Motors+encoders</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37.000,00</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777651"/>
                  </a:ext>
                </a:extLst>
              </a:tr>
              <a:tr h="198120">
                <a:tc>
                  <a:txBody>
                    <a:bodyPr/>
                    <a:lstStyle/>
                    <a:p>
                      <a:pPr marL="0" algn="just"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Personal Computers</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 €         6.000,00</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164324"/>
                  </a:ext>
                </a:extLst>
              </a:tr>
              <a:tr h="198120">
                <a:tc>
                  <a:txBody>
                    <a:bodyPr/>
                    <a:lstStyle/>
                    <a:p>
                      <a:pPr marL="0" algn="just"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Missions</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Calibri" panose="020F0502020204030204" pitchFamily="34" charset="0"/>
                        </a:rPr>
                        <a:t> €         4.000,00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900011"/>
                  </a:ext>
                </a:extLst>
              </a:tr>
              <a:tr h="198120">
                <a:tc>
                  <a:txBody>
                    <a:bodyPr/>
                    <a:lstStyle/>
                    <a:p>
                      <a:pPr algn="r" fontAlgn="b"/>
                      <a:r>
                        <a:rPr lang="it-IT" sz="1600" b="1" i="0" u="none" strike="noStrike" dirty="0">
                          <a:solidFill>
                            <a:srgbClr val="000000"/>
                          </a:solidFill>
                          <a:effectLst/>
                          <a:latin typeface="Calibri" panose="020F0502020204030204" pitchFamily="34" charset="0"/>
                        </a:rPr>
                        <a:t>TOTAL</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1" i="0" u="none" strike="noStrike" dirty="0">
                          <a:solidFill>
                            <a:srgbClr val="000000"/>
                          </a:solidFill>
                          <a:effectLst/>
                          <a:latin typeface="Calibri" panose="020F0502020204030204" pitchFamily="34" charset="0"/>
                        </a:rPr>
                        <a:t> €     134.000,00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68784"/>
                  </a:ext>
                </a:extLst>
              </a:tr>
            </a:tbl>
          </a:graphicData>
        </a:graphic>
      </p:graphicFrame>
      <p:graphicFrame>
        <p:nvGraphicFramePr>
          <p:cNvPr id="9" name="Tabella 8"/>
          <p:cNvGraphicFramePr>
            <a:graphicFrameLocks noGrp="1"/>
          </p:cNvGraphicFramePr>
          <p:nvPr/>
        </p:nvGraphicFramePr>
        <p:xfrm>
          <a:off x="6817490" y="3178058"/>
          <a:ext cx="4681958" cy="1269834"/>
        </p:xfrm>
        <a:graphic>
          <a:graphicData uri="http://schemas.openxmlformats.org/drawingml/2006/table">
            <a:tbl>
              <a:tblPr>
                <a:tableStyleId>{5C22544A-7EE6-4342-B048-85BDC9FD1C3A}</a:tableStyleId>
              </a:tblPr>
              <a:tblGrid>
                <a:gridCol w="3296995">
                  <a:extLst>
                    <a:ext uri="{9D8B030D-6E8A-4147-A177-3AD203B41FA5}">
                      <a16:colId xmlns:a16="http://schemas.microsoft.com/office/drawing/2014/main" val="732586694"/>
                    </a:ext>
                  </a:extLst>
                </a:gridCol>
                <a:gridCol w="1384963">
                  <a:extLst>
                    <a:ext uri="{9D8B030D-6E8A-4147-A177-3AD203B41FA5}">
                      <a16:colId xmlns:a16="http://schemas.microsoft.com/office/drawing/2014/main" val="3603608434"/>
                    </a:ext>
                  </a:extLst>
                </a:gridCol>
              </a:tblGrid>
              <a:tr h="249286">
                <a:tc gridSpan="2">
                  <a:txBody>
                    <a:bodyPr/>
                    <a:lstStyle/>
                    <a:p>
                      <a:pPr algn="ctr" fontAlgn="b"/>
                      <a:r>
                        <a:rPr lang="it-IT" sz="1600" b="1" i="0" u="none" strike="noStrike" dirty="0">
                          <a:solidFill>
                            <a:schemeClr val="bg1"/>
                          </a:solidFill>
                          <a:effectLst/>
                          <a:latin typeface="Calibri" panose="020F0502020204030204" pitchFamily="34" charset="0"/>
                        </a:rPr>
                        <a:t>2</a:t>
                      </a:r>
                      <a:r>
                        <a:rPr lang="it-IT" sz="1600" b="1" i="0" u="none" strike="noStrike" baseline="30000" dirty="0">
                          <a:solidFill>
                            <a:schemeClr val="bg1"/>
                          </a:solidFill>
                          <a:effectLst/>
                          <a:latin typeface="Calibri" panose="020F0502020204030204" pitchFamily="34" charset="0"/>
                        </a:rPr>
                        <a:t>nd</a:t>
                      </a:r>
                      <a:r>
                        <a:rPr lang="it-IT" sz="1600" b="1" i="0" u="none" strike="noStrike" dirty="0">
                          <a:solidFill>
                            <a:schemeClr val="bg1"/>
                          </a:solidFill>
                          <a:effectLst/>
                          <a:latin typeface="Calibri" panose="020F0502020204030204" pitchFamily="34" charset="0"/>
                        </a:rPr>
                        <a:t> </a:t>
                      </a:r>
                      <a:r>
                        <a:rPr lang="it-IT" sz="1600" b="1" i="0" u="none" strike="noStrike" dirty="0" err="1">
                          <a:solidFill>
                            <a:schemeClr val="bg1"/>
                          </a:solidFill>
                          <a:effectLst/>
                          <a:latin typeface="Calibri" panose="020F0502020204030204" pitchFamily="34" charset="0"/>
                        </a:rPr>
                        <a:t>year</a:t>
                      </a:r>
                      <a:endParaRPr lang="it-IT" sz="1600" b="1" i="0" u="none" strike="noStrike" dirty="0">
                        <a:solidFill>
                          <a:schemeClr val="bg1"/>
                        </a:solidFill>
                        <a:effectLst/>
                        <a:latin typeface="Calibri" panose="020F0502020204030204" pitchFamily="34" charset="0"/>
                      </a:endParaRPr>
                    </a:p>
                  </a:txBody>
                  <a:tcPr marL="3810" marR="3810" marT="3810" marB="0" anchor="b">
                    <a:solidFill>
                      <a:srgbClr val="002A48"/>
                    </a:solidFill>
                  </a:tcPr>
                </a:tc>
                <a:tc hMerge="1">
                  <a:txBody>
                    <a:bodyPr/>
                    <a:lstStyle/>
                    <a:p>
                      <a:endParaRPr lang="it-IT"/>
                    </a:p>
                  </a:txBody>
                  <a:tcPr/>
                </a:tc>
                <a:extLst>
                  <a:ext uri="{0D108BD9-81ED-4DB2-BD59-A6C34878D82A}">
                    <a16:rowId xmlns:a16="http://schemas.microsoft.com/office/drawing/2014/main" val="3476708761"/>
                  </a:ext>
                </a:extLst>
              </a:tr>
              <a:tr h="249286">
                <a:tc>
                  <a:txBody>
                    <a:bodyPr/>
                    <a:lstStyle/>
                    <a:p>
                      <a:pPr algn="ctr" fontAlgn="b"/>
                      <a:r>
                        <a:rPr lang="it-IT" sz="1600" b="1" i="0" u="none" strike="noStrike" dirty="0">
                          <a:solidFill>
                            <a:schemeClr val="bg1"/>
                          </a:solidFill>
                          <a:effectLst/>
                          <a:latin typeface="Calibri" panose="020F0502020204030204" pitchFamily="34" charset="0"/>
                        </a:rPr>
                        <a:t>Item</a:t>
                      </a:r>
                    </a:p>
                  </a:txBody>
                  <a:tcPr marL="3810" marR="3810" marT="3810" marB="0" anchor="b">
                    <a:lnB w="12700" cap="flat" cmpd="sng" algn="ctr">
                      <a:solidFill>
                        <a:schemeClr val="tx1"/>
                      </a:solidFill>
                      <a:prstDash val="solid"/>
                      <a:round/>
                      <a:headEnd type="none" w="med" len="med"/>
                      <a:tailEnd type="none" w="med" len="med"/>
                    </a:lnB>
                    <a:solidFill>
                      <a:srgbClr val="002A48"/>
                    </a:solidFill>
                  </a:tcPr>
                </a:tc>
                <a:tc>
                  <a:txBody>
                    <a:bodyPr/>
                    <a:lstStyle/>
                    <a:p>
                      <a:pPr algn="ctr" fontAlgn="b"/>
                      <a:r>
                        <a:rPr lang="it-IT" sz="1600" b="1" i="0" u="none" strike="noStrike" dirty="0" err="1">
                          <a:solidFill>
                            <a:schemeClr val="bg1"/>
                          </a:solidFill>
                          <a:effectLst/>
                          <a:latin typeface="Calibri" panose="020F0502020204030204" pitchFamily="34" charset="0"/>
                        </a:rPr>
                        <a:t>Cost</a:t>
                      </a:r>
                      <a:endParaRPr lang="it-IT" sz="1600" b="1" i="0" u="none" strike="noStrike" dirty="0">
                        <a:solidFill>
                          <a:schemeClr val="bg1"/>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2491969925"/>
                  </a:ext>
                </a:extLst>
              </a:tr>
              <a:tr h="272690">
                <a:tc>
                  <a:txBody>
                    <a:bodyPr/>
                    <a:lstStyle/>
                    <a:p>
                      <a:pPr algn="l" fontAlgn="b"/>
                      <a:r>
                        <a:rPr lang="en-US" sz="1600" b="0" i="0" u="none" strike="noStrike" dirty="0">
                          <a:solidFill>
                            <a:srgbClr val="000000"/>
                          </a:solidFill>
                          <a:effectLst/>
                          <a:latin typeface="Calibri" panose="020F0502020204030204" pitchFamily="34" charset="0"/>
                        </a:rPr>
                        <a:t>PMQs Design Production and Assembly</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97.000,00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669193"/>
                  </a:ext>
                </a:extLst>
              </a:tr>
              <a:tr h="249286">
                <a:tc>
                  <a:txBody>
                    <a:bodyPr/>
                    <a:lstStyle/>
                    <a:p>
                      <a:pPr algn="l" fontAlgn="b"/>
                      <a:r>
                        <a:rPr lang="it-IT" sz="1600" b="0" i="0" u="none" strike="noStrike" dirty="0" err="1">
                          <a:solidFill>
                            <a:srgbClr val="000000"/>
                          </a:solidFill>
                          <a:effectLst/>
                          <a:latin typeface="Calibri" panose="020F0502020204030204" pitchFamily="34" charset="0"/>
                        </a:rPr>
                        <a:t>Missions</a:t>
                      </a:r>
                      <a:endParaRPr lang="it-IT"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8.000,00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234131"/>
                  </a:ext>
                </a:extLst>
              </a:tr>
              <a:tr h="249286">
                <a:tc>
                  <a:txBody>
                    <a:bodyPr/>
                    <a:lstStyle/>
                    <a:p>
                      <a:pPr algn="r" fontAlgn="b"/>
                      <a:r>
                        <a:rPr lang="it-IT" sz="1600" b="1" i="0" u="none" strike="noStrike" dirty="0">
                          <a:solidFill>
                            <a:srgbClr val="000000"/>
                          </a:solidFill>
                          <a:effectLst/>
                          <a:latin typeface="Calibri" panose="020F0502020204030204" pitchFamily="34" charset="0"/>
                        </a:rPr>
                        <a:t>TOTAL</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1" i="0" u="none" strike="noStrike" dirty="0">
                          <a:solidFill>
                            <a:srgbClr val="000000"/>
                          </a:solidFill>
                          <a:effectLst/>
                          <a:latin typeface="Calibri" panose="020F0502020204030204" pitchFamily="34" charset="0"/>
                        </a:rPr>
                        <a:t> €     105.000,00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68784"/>
                  </a:ext>
                </a:extLst>
              </a:tr>
            </a:tbl>
          </a:graphicData>
        </a:graphic>
      </p:graphicFrame>
      <p:graphicFrame>
        <p:nvGraphicFramePr>
          <p:cNvPr id="11" name="Tabella 10"/>
          <p:cNvGraphicFramePr>
            <a:graphicFrameLocks noGrp="1"/>
          </p:cNvGraphicFramePr>
          <p:nvPr/>
        </p:nvGraphicFramePr>
        <p:xfrm>
          <a:off x="6817490" y="4640625"/>
          <a:ext cx="4681958" cy="1522992"/>
        </p:xfrm>
        <a:graphic>
          <a:graphicData uri="http://schemas.openxmlformats.org/drawingml/2006/table">
            <a:tbl>
              <a:tblPr>
                <a:tableStyleId>{5C22544A-7EE6-4342-B048-85BDC9FD1C3A}</a:tableStyleId>
              </a:tblPr>
              <a:tblGrid>
                <a:gridCol w="2967921">
                  <a:extLst>
                    <a:ext uri="{9D8B030D-6E8A-4147-A177-3AD203B41FA5}">
                      <a16:colId xmlns:a16="http://schemas.microsoft.com/office/drawing/2014/main" val="732586694"/>
                    </a:ext>
                  </a:extLst>
                </a:gridCol>
                <a:gridCol w="1714037">
                  <a:extLst>
                    <a:ext uri="{9D8B030D-6E8A-4147-A177-3AD203B41FA5}">
                      <a16:colId xmlns:a16="http://schemas.microsoft.com/office/drawing/2014/main" val="3603608434"/>
                    </a:ext>
                  </a:extLst>
                </a:gridCol>
              </a:tblGrid>
              <a:tr h="224558">
                <a:tc gridSpan="2">
                  <a:txBody>
                    <a:bodyPr/>
                    <a:lstStyle/>
                    <a:p>
                      <a:pPr algn="ctr" fontAlgn="b"/>
                      <a:r>
                        <a:rPr lang="it-IT" sz="1600" b="1" i="0" u="none" strike="noStrike" dirty="0">
                          <a:solidFill>
                            <a:schemeClr val="bg1"/>
                          </a:solidFill>
                          <a:effectLst/>
                          <a:latin typeface="Calibri" panose="020F0502020204030204" pitchFamily="34" charset="0"/>
                        </a:rPr>
                        <a:t>3</a:t>
                      </a:r>
                      <a:r>
                        <a:rPr lang="it-IT" sz="1600" b="1" i="0" u="none" strike="noStrike" baseline="30000" dirty="0">
                          <a:solidFill>
                            <a:schemeClr val="bg1"/>
                          </a:solidFill>
                          <a:effectLst/>
                          <a:latin typeface="Calibri" panose="020F0502020204030204" pitchFamily="34" charset="0"/>
                        </a:rPr>
                        <a:t>rd</a:t>
                      </a:r>
                      <a:r>
                        <a:rPr lang="it-IT" sz="1600" b="1" i="0" u="none" strike="noStrike" dirty="0">
                          <a:solidFill>
                            <a:schemeClr val="bg1"/>
                          </a:solidFill>
                          <a:effectLst/>
                          <a:latin typeface="Calibri" panose="020F0502020204030204" pitchFamily="34" charset="0"/>
                        </a:rPr>
                        <a:t> </a:t>
                      </a:r>
                      <a:r>
                        <a:rPr lang="it-IT" sz="1600" b="1" i="0" u="none" strike="noStrike" dirty="0" err="1">
                          <a:solidFill>
                            <a:schemeClr val="bg1"/>
                          </a:solidFill>
                          <a:effectLst/>
                          <a:latin typeface="Calibri" panose="020F0502020204030204" pitchFamily="34" charset="0"/>
                        </a:rPr>
                        <a:t>year</a:t>
                      </a:r>
                      <a:endParaRPr lang="it-IT" sz="1600" b="1" i="0" u="none" strike="noStrike" dirty="0">
                        <a:solidFill>
                          <a:schemeClr val="bg1"/>
                        </a:solidFill>
                        <a:effectLst/>
                        <a:latin typeface="Calibri" panose="020F0502020204030204" pitchFamily="34" charset="0"/>
                      </a:endParaRPr>
                    </a:p>
                  </a:txBody>
                  <a:tcPr marL="3810" marR="3810" marT="3810" marB="0" anchor="b">
                    <a:solidFill>
                      <a:srgbClr val="002A48"/>
                    </a:solidFill>
                  </a:tcPr>
                </a:tc>
                <a:tc hMerge="1">
                  <a:txBody>
                    <a:bodyPr/>
                    <a:lstStyle/>
                    <a:p>
                      <a:endParaRPr lang="it-IT"/>
                    </a:p>
                  </a:txBody>
                  <a:tcPr/>
                </a:tc>
                <a:extLst>
                  <a:ext uri="{0D108BD9-81ED-4DB2-BD59-A6C34878D82A}">
                    <a16:rowId xmlns:a16="http://schemas.microsoft.com/office/drawing/2014/main" val="3476708761"/>
                  </a:ext>
                </a:extLst>
              </a:tr>
              <a:tr h="224558">
                <a:tc>
                  <a:txBody>
                    <a:bodyPr/>
                    <a:lstStyle/>
                    <a:p>
                      <a:pPr algn="ctr" fontAlgn="b"/>
                      <a:r>
                        <a:rPr lang="it-IT" sz="1600" b="1" i="0" u="none" strike="noStrike" dirty="0">
                          <a:solidFill>
                            <a:schemeClr val="bg1"/>
                          </a:solidFill>
                          <a:effectLst/>
                          <a:latin typeface="Calibri" panose="020F0502020204030204" pitchFamily="34" charset="0"/>
                        </a:rPr>
                        <a:t>Item</a:t>
                      </a:r>
                    </a:p>
                  </a:txBody>
                  <a:tcPr marL="3810" marR="3810" marT="3810" marB="0" anchor="b">
                    <a:lnB w="12700" cap="flat" cmpd="sng" algn="ctr">
                      <a:solidFill>
                        <a:schemeClr val="tx1"/>
                      </a:solidFill>
                      <a:prstDash val="solid"/>
                      <a:round/>
                      <a:headEnd type="none" w="med" len="med"/>
                      <a:tailEnd type="none" w="med" len="med"/>
                    </a:lnB>
                    <a:solidFill>
                      <a:srgbClr val="002A48"/>
                    </a:solidFill>
                  </a:tcPr>
                </a:tc>
                <a:tc>
                  <a:txBody>
                    <a:bodyPr/>
                    <a:lstStyle/>
                    <a:p>
                      <a:pPr algn="ctr" fontAlgn="b"/>
                      <a:r>
                        <a:rPr lang="it-IT" sz="1600" b="1" i="0" u="none" strike="noStrike" dirty="0" err="1">
                          <a:solidFill>
                            <a:schemeClr val="bg1"/>
                          </a:solidFill>
                          <a:effectLst/>
                          <a:latin typeface="Calibri" panose="020F0502020204030204" pitchFamily="34" charset="0"/>
                        </a:rPr>
                        <a:t>Cost</a:t>
                      </a:r>
                      <a:endParaRPr lang="it-IT" sz="1600" b="1" i="0" u="none" strike="noStrike" dirty="0">
                        <a:solidFill>
                          <a:schemeClr val="bg1"/>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2491969925"/>
                  </a:ext>
                </a:extLst>
              </a:tr>
              <a:tr h="256923">
                <a:tc>
                  <a:txBody>
                    <a:bodyPr/>
                    <a:lstStyle/>
                    <a:p>
                      <a:pPr algn="l" fontAlgn="b"/>
                      <a:r>
                        <a:rPr lang="it-IT" sz="1600" b="0" i="0" u="none" strike="noStrike" dirty="0" err="1">
                          <a:solidFill>
                            <a:srgbClr val="000000"/>
                          </a:solidFill>
                          <a:effectLst/>
                          <a:latin typeface="Calibri" panose="020F0502020204030204" pitchFamily="34" charset="0"/>
                        </a:rPr>
                        <a:t>Vacuum</a:t>
                      </a:r>
                      <a:r>
                        <a:rPr lang="it-IT" sz="1600" b="0" i="0" u="none" strike="noStrike" dirty="0">
                          <a:solidFill>
                            <a:srgbClr val="000000"/>
                          </a:solidFill>
                          <a:effectLst/>
                          <a:latin typeface="Calibri" panose="020F0502020204030204" pitchFamily="34" charset="0"/>
                        </a:rPr>
                        <a:t> </a:t>
                      </a:r>
                      <a:r>
                        <a:rPr lang="it-IT" sz="1600" b="0" i="0" u="none" strike="noStrike" dirty="0" err="1">
                          <a:solidFill>
                            <a:srgbClr val="000000"/>
                          </a:solidFill>
                          <a:effectLst/>
                          <a:latin typeface="Calibri" panose="020F0502020204030204" pitchFamily="34" charset="0"/>
                        </a:rPr>
                        <a:t>Chamber</a:t>
                      </a:r>
                      <a:endParaRPr lang="it-IT"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30.000,00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669193"/>
                  </a:ext>
                </a:extLst>
              </a:tr>
              <a:tr h="256923">
                <a:tc>
                  <a:txBody>
                    <a:bodyPr/>
                    <a:lstStyle/>
                    <a:p>
                      <a:pPr algn="l" fontAlgn="b"/>
                      <a:r>
                        <a:rPr lang="it-IT" sz="1600" b="0" i="0" u="none" strike="noStrike" dirty="0" err="1">
                          <a:solidFill>
                            <a:srgbClr val="000000"/>
                          </a:solidFill>
                          <a:effectLst/>
                          <a:latin typeface="Calibri" panose="020F0502020204030204" pitchFamily="34" charset="0"/>
                        </a:rPr>
                        <a:t>Diagnostic</a:t>
                      </a:r>
                      <a:r>
                        <a:rPr lang="it-IT" sz="1600" b="0" i="0" u="none" strike="noStrike" dirty="0">
                          <a:solidFill>
                            <a:srgbClr val="000000"/>
                          </a:solidFill>
                          <a:effectLst/>
                          <a:latin typeface="Calibri" panose="020F0502020204030204" pitchFamily="34" charset="0"/>
                        </a:rPr>
                        <a:t> Station</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10.000,00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234131"/>
                  </a:ext>
                </a:extLst>
              </a:tr>
              <a:tr h="256923">
                <a:tc>
                  <a:txBody>
                    <a:bodyPr/>
                    <a:lstStyle/>
                    <a:p>
                      <a:pPr algn="l" fontAlgn="b"/>
                      <a:r>
                        <a:rPr lang="it-IT" sz="1600" b="0" i="0" u="none" strike="noStrike">
                          <a:solidFill>
                            <a:srgbClr val="000000"/>
                          </a:solidFill>
                          <a:effectLst/>
                          <a:latin typeface="Calibri" panose="020F0502020204030204" pitchFamily="34" charset="0"/>
                        </a:rPr>
                        <a:t>Missions</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Calibri" panose="020F0502020204030204" pitchFamily="34" charset="0"/>
                        </a:rPr>
                        <a:t> €       12.000,00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777651"/>
                  </a:ext>
                </a:extLst>
              </a:tr>
              <a:tr h="256923">
                <a:tc>
                  <a:txBody>
                    <a:bodyPr/>
                    <a:lstStyle/>
                    <a:p>
                      <a:pPr algn="r" fontAlgn="b"/>
                      <a:r>
                        <a:rPr lang="it-IT" sz="1600" b="1" i="0" u="none" strike="noStrike" dirty="0">
                          <a:solidFill>
                            <a:srgbClr val="000000"/>
                          </a:solidFill>
                          <a:effectLst/>
                          <a:latin typeface="Calibri" panose="020F0502020204030204" pitchFamily="34" charset="0"/>
                        </a:rPr>
                        <a:t>TOTAL</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it-IT" sz="1600" b="1" i="0" u="none" strike="noStrike" dirty="0">
                          <a:solidFill>
                            <a:srgbClr val="000000"/>
                          </a:solidFill>
                          <a:effectLst/>
                          <a:latin typeface="Calibri" panose="020F0502020204030204" pitchFamily="34" charset="0"/>
                        </a:rPr>
                        <a:t> €       52.000,00 </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68784"/>
                  </a:ext>
                </a:extLst>
              </a:tr>
            </a:tbl>
          </a:graphicData>
        </a:graphic>
      </p:graphicFrame>
      <p:pic>
        <p:nvPicPr>
          <p:cNvPr id="12" name="Immagine 11"/>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5" name="Segnaposto numero diapositiva 4"/>
          <p:cNvSpPr>
            <a:spLocks noGrp="1"/>
          </p:cNvSpPr>
          <p:nvPr>
            <p:ph type="sldNum" sz="quarter" idx="12"/>
          </p:nvPr>
        </p:nvSpPr>
        <p:spPr/>
        <p:txBody>
          <a:bodyPr/>
          <a:lstStyle/>
          <a:p>
            <a:fld id="{261B6567-75CF-4B12-ABCE-C77D982F079C}" type="slidenum">
              <a:rPr lang="en-US" smtClean="0"/>
              <a:t>17</a:t>
            </a:fld>
            <a:endParaRPr lang="en-US"/>
          </a:p>
        </p:txBody>
      </p:sp>
      <p:sp>
        <p:nvSpPr>
          <p:cNvPr id="13"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114321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smtClean="0"/>
              <a:t>Thank you for the attention</a:t>
            </a:r>
            <a:endParaRPr lang="en-AU" sz="4000" b="1"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950" y="914400"/>
            <a:ext cx="5380672" cy="5380672"/>
          </a:xfrm>
          <a:prstGeom prst="rect">
            <a:avLst/>
          </a:prstGeom>
        </p:spPr>
      </p:pic>
      <p:sp>
        <p:nvSpPr>
          <p:cNvPr id="3" name="Segnaposto numero diapositiva 2"/>
          <p:cNvSpPr>
            <a:spLocks noGrp="1"/>
          </p:cNvSpPr>
          <p:nvPr>
            <p:ph type="sldNum" sz="quarter" idx="12"/>
          </p:nvPr>
        </p:nvSpPr>
        <p:spPr/>
        <p:txBody>
          <a:bodyPr/>
          <a:lstStyle/>
          <a:p>
            <a:fld id="{261B6567-75CF-4B12-ABCE-C77D982F079C}" type="slidenum">
              <a:rPr lang="en-US" smtClean="0"/>
              <a:t>18</a:t>
            </a:fld>
            <a:endParaRPr lang="en-US"/>
          </a:p>
        </p:txBody>
      </p:sp>
      <p:sp>
        <p:nvSpPr>
          <p:cNvPr id="6"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69606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Context: PMQ for Plasma Acceleration</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34230" y="863280"/>
            <a:ext cx="11994776" cy="5355312"/>
          </a:xfrm>
          <a:prstGeom prst="rect">
            <a:avLst/>
          </a:prstGeom>
        </p:spPr>
        <p:txBody>
          <a:bodyPr wrap="square">
            <a:spAutoFit/>
          </a:bodyPr>
          <a:lstStyle/>
          <a:p>
            <a:pPr marL="285750" indent="-285750" algn="just">
              <a:buFont typeface="Arial" panose="020B0604020202020204" pitchFamily="34" charset="0"/>
              <a:buChar char="•"/>
            </a:pPr>
            <a:r>
              <a:rPr lang="en-US" dirty="0"/>
              <a:t>Laser Plasma Accelerators (LPA) have exhibited considerable promise through the utilization of plasma </a:t>
            </a:r>
            <a:r>
              <a:rPr lang="en-US" dirty="0" err="1"/>
              <a:t>wakefields</a:t>
            </a:r>
            <a:r>
              <a:rPr lang="en-US" dirty="0"/>
              <a:t>, enabling the attainment of gradients on the order of </a:t>
            </a:r>
            <a:r>
              <a:rPr lang="en-US" b="1" dirty="0"/>
              <a:t>several GeV/cm</a:t>
            </a:r>
            <a:endParaRPr lang="en-CA" b="1" dirty="0"/>
          </a:p>
          <a:p>
            <a:pPr marL="285750" indent="-285750" algn="just">
              <a:buFont typeface="Arial" panose="020B0604020202020204" pitchFamily="34" charset="0"/>
              <a:buChar char="•"/>
            </a:pPr>
            <a:r>
              <a:rPr lang="en-CA" dirty="0"/>
              <a:t>Beams entering in the plasma require for µm scale beams to be achieved in very compact (cm scale) focusing sections.</a:t>
            </a:r>
          </a:p>
          <a:p>
            <a:pPr marL="285750" indent="-285750" algn="just">
              <a:buFont typeface="Arial" panose="020B0604020202020204" pitchFamily="34" charset="0"/>
              <a:buChar char="•"/>
            </a:pPr>
            <a:r>
              <a:rPr lang="en-CA" dirty="0"/>
              <a:t>Beams exiting from plasma accelerator module show high divergence (few </a:t>
            </a:r>
            <a:r>
              <a:rPr lang="en-CA" dirty="0" err="1"/>
              <a:t>mrads</a:t>
            </a:r>
            <a:r>
              <a:rPr lang="en-CA" dirty="0"/>
              <a:t>) and high energy spread (few %) and need </a:t>
            </a:r>
            <a:r>
              <a:rPr lang="en-CA" dirty="0" err="1"/>
              <a:t>trasfer</a:t>
            </a:r>
            <a:r>
              <a:rPr lang="en-CA" dirty="0"/>
              <a:t> line to experimental station able to avoid chromatic effects convert in emittance dilution and/or charge losses through the downstream beamline</a:t>
            </a:r>
          </a:p>
          <a:p>
            <a:pPr marL="285750" indent="-285750" algn="just">
              <a:buFont typeface="Arial" panose="020B0604020202020204" pitchFamily="34" charset="0"/>
              <a:buChar char="•"/>
            </a:pPr>
            <a:r>
              <a:rPr lang="en-CA" dirty="0"/>
              <a:t>A </a:t>
            </a:r>
            <a:r>
              <a:rPr lang="en-CA" b="1" dirty="0"/>
              <a:t>strong focusing near the particle beam injection in the plasma and near the extraction from the plasma </a:t>
            </a:r>
            <a:r>
              <a:rPr lang="en-CA" dirty="0">
                <a:sym typeface="Wingdings" panose="05000000000000000000" pitchFamily="2" charset="2"/>
              </a:rPr>
              <a:t>is the more reliable solution to handling these drawbacks. Plasma modules works in </a:t>
            </a:r>
            <a:r>
              <a:rPr lang="en-CA" b="1" dirty="0">
                <a:sym typeface="Wingdings" panose="05000000000000000000" pitchFamily="2" charset="2"/>
              </a:rPr>
              <a:t>UHV</a:t>
            </a:r>
            <a:r>
              <a:rPr lang="en-CA" dirty="0">
                <a:sym typeface="Wingdings" panose="05000000000000000000" pitchFamily="2" charset="2"/>
              </a:rPr>
              <a:t> environment: a compatibility it is crucial.</a:t>
            </a:r>
          </a:p>
          <a:p>
            <a:pPr marL="285750" indent="-285750" algn="just">
              <a:buFont typeface="Arial" panose="020B0604020202020204" pitchFamily="34" charset="0"/>
              <a:buChar char="•"/>
            </a:pPr>
            <a:r>
              <a:rPr lang="en-CA" dirty="0">
                <a:sym typeface="Wingdings" panose="05000000000000000000" pitchFamily="2" charset="2"/>
              </a:rPr>
              <a:t>Currently there are two devices under investigation to fulfill the PA requirements:</a:t>
            </a:r>
          </a:p>
          <a:p>
            <a:pPr marL="742950" lvl="1" indent="-285750" algn="just">
              <a:buFont typeface="Courier New" panose="02070309020205020404" pitchFamily="49" charset="0"/>
              <a:buChar char="o"/>
            </a:pPr>
            <a:r>
              <a:rPr lang="en-CA" b="1" dirty="0">
                <a:sym typeface="Wingdings" panose="05000000000000000000" pitchFamily="2" charset="2"/>
              </a:rPr>
              <a:t>Permanent Magnet Quadrupole (PMQ) </a:t>
            </a:r>
            <a:r>
              <a:rPr lang="en-CA" dirty="0">
                <a:sym typeface="Wingdings" panose="05000000000000000000" pitchFamily="2" charset="2"/>
              </a:rPr>
              <a:t>is the state of the art technology since it makes possible to provide very high gradients (up to hundreds of T/m) with very compact devices. The ones devoted to PA shows exotic design providing </a:t>
            </a:r>
            <a:r>
              <a:rPr lang="en-CA" b="1" dirty="0">
                <a:sym typeface="Wingdings" panose="05000000000000000000" pitchFamily="2" charset="2"/>
              </a:rPr>
              <a:t>«online»</a:t>
            </a:r>
            <a:r>
              <a:rPr lang="en-CA" dirty="0">
                <a:sym typeface="Wingdings" panose="05000000000000000000" pitchFamily="2" charset="2"/>
              </a:rPr>
              <a:t> </a:t>
            </a:r>
            <a:r>
              <a:rPr lang="en-CA" b="1" dirty="0">
                <a:sym typeface="Wingdings" panose="05000000000000000000" pitchFamily="2" charset="2"/>
              </a:rPr>
              <a:t>tunable gradients in a wide range</a:t>
            </a:r>
            <a:r>
              <a:rPr lang="en-CA" dirty="0">
                <a:sym typeface="Wingdings" panose="05000000000000000000" pitchFamily="2" charset="2"/>
              </a:rPr>
              <a:t>,</a:t>
            </a:r>
            <a:r>
              <a:rPr lang="en-CA" b="1" dirty="0">
                <a:sym typeface="Wingdings" panose="05000000000000000000" pitchFamily="2" charset="2"/>
              </a:rPr>
              <a:t> </a:t>
            </a:r>
            <a:r>
              <a:rPr lang="en-CA" dirty="0">
                <a:sym typeface="Wingdings" panose="05000000000000000000" pitchFamily="2" charset="2"/>
              </a:rPr>
              <a:t>in order to increase the</a:t>
            </a:r>
            <a:r>
              <a:rPr lang="en-CA" b="1" dirty="0">
                <a:sym typeface="Wingdings" panose="05000000000000000000" pitchFamily="2" charset="2"/>
              </a:rPr>
              <a:t> machine energy acceptance</a:t>
            </a:r>
            <a:r>
              <a:rPr lang="en-CA" dirty="0">
                <a:sym typeface="Wingdings" panose="05000000000000000000" pitchFamily="2" charset="2"/>
              </a:rPr>
              <a:t>. On the other side the «online» </a:t>
            </a:r>
            <a:r>
              <a:rPr lang="en-CA" dirty="0" err="1">
                <a:sym typeface="Wingdings" panose="05000000000000000000" pitchFamily="2" charset="2"/>
              </a:rPr>
              <a:t>tunability</a:t>
            </a:r>
            <a:r>
              <a:rPr lang="en-CA" dirty="0">
                <a:sym typeface="Wingdings" panose="05000000000000000000" pitchFamily="2" charset="2"/>
              </a:rPr>
              <a:t> led to </a:t>
            </a:r>
            <a:r>
              <a:rPr lang="en-CA" b="1" dirty="0">
                <a:sym typeface="Wingdings" panose="05000000000000000000" pitchFamily="2" charset="2"/>
              </a:rPr>
              <a:t>undesired multipolar skew components , </a:t>
            </a:r>
            <a:r>
              <a:rPr lang="en-CA" dirty="0">
                <a:sym typeface="Wingdings" panose="05000000000000000000" pitchFamily="2" charset="2"/>
              </a:rPr>
              <a:t>magnetic axis stability and </a:t>
            </a:r>
            <a:r>
              <a:rPr lang="en-CA" b="1" dirty="0">
                <a:sym typeface="Wingdings" panose="05000000000000000000" pitchFamily="2" charset="2"/>
              </a:rPr>
              <a:t>higher transverse dimensions </a:t>
            </a:r>
            <a:r>
              <a:rPr lang="en-CA" dirty="0">
                <a:sym typeface="Wingdings" panose="05000000000000000000" pitchFamily="2" charset="2"/>
              </a:rPr>
              <a:t>with respect to the constant gradient PMQ.</a:t>
            </a:r>
          </a:p>
          <a:p>
            <a:pPr marL="742950" lvl="1" indent="-285750" algn="just">
              <a:buFont typeface="Courier New" panose="02070309020205020404" pitchFamily="49" charset="0"/>
              <a:buChar char="o"/>
            </a:pPr>
            <a:r>
              <a:rPr lang="en-CA" b="1" dirty="0">
                <a:sym typeface="Wingdings" panose="05000000000000000000" pitchFamily="2" charset="2"/>
              </a:rPr>
              <a:t>Plasma Lens: </a:t>
            </a:r>
            <a:r>
              <a:rPr lang="en-CA" dirty="0">
                <a:sym typeface="Wingdings" panose="05000000000000000000" pitchFamily="2" charset="2"/>
              </a:rPr>
              <a:t>not yet state of the art technology, </a:t>
            </a:r>
            <a:r>
              <a:rPr lang="en-CA" b="1" dirty="0">
                <a:sym typeface="Wingdings" panose="05000000000000000000" pitchFamily="2" charset="2"/>
              </a:rPr>
              <a:t>APL</a:t>
            </a:r>
            <a:r>
              <a:rPr lang="en-CA" dirty="0">
                <a:sym typeface="Wingdings" panose="05000000000000000000" pitchFamily="2" charset="2"/>
              </a:rPr>
              <a:t> are subjected to emittance degradation and charge reduction due to highly non-linear focusing arising from current discharge non-uniformity. For </a:t>
            </a:r>
            <a:r>
              <a:rPr lang="en-CA" b="1" dirty="0">
                <a:sym typeface="Wingdings" panose="05000000000000000000" pitchFamily="2" charset="2"/>
              </a:rPr>
              <a:t>PPL</a:t>
            </a:r>
            <a:r>
              <a:rPr lang="en-CA" dirty="0">
                <a:sym typeface="Wingdings" panose="05000000000000000000" pitchFamily="2" charset="2"/>
              </a:rPr>
              <a:t> </a:t>
            </a:r>
            <a:r>
              <a:rPr lang="en-US" dirty="0">
                <a:sym typeface="Wingdings" panose="05000000000000000000" pitchFamily="2" charset="2"/>
              </a:rPr>
              <a:t>focusing properties depend on the electron beam itself and can present aberrations.</a:t>
            </a:r>
            <a:endParaRPr lang="en-CA" dirty="0">
              <a:sym typeface="Wingdings" panose="05000000000000000000" pitchFamily="2" charset="2"/>
            </a:endParaRPr>
          </a:p>
          <a:p>
            <a:pPr marL="285750" indent="-285750" algn="just">
              <a:buFont typeface="Arial" panose="020B0604020202020204" pitchFamily="34" charset="0"/>
              <a:buChar char="•"/>
            </a:pPr>
            <a:r>
              <a:rPr lang="en-CA" dirty="0">
                <a:sym typeface="Wingdings" panose="05000000000000000000" pitchFamily="2" charset="2"/>
              </a:rPr>
              <a:t>The main purpose of this proposal is to overcome the tunable PMQ drawbacks, in particular </a:t>
            </a:r>
            <a:r>
              <a:rPr lang="en-CA" b="1" dirty="0">
                <a:sym typeface="Wingdings" panose="05000000000000000000" pitchFamily="2" charset="2"/>
              </a:rPr>
              <a:t>reducing the multipolar </a:t>
            </a:r>
            <a:r>
              <a:rPr lang="en-CA" dirty="0">
                <a:sym typeface="Wingdings" panose="05000000000000000000" pitchFamily="2" charset="2"/>
              </a:rPr>
              <a:t>skew components with </a:t>
            </a:r>
            <a:r>
              <a:rPr lang="en-CA" b="1" dirty="0">
                <a:sym typeface="Wingdings" panose="05000000000000000000" pitchFamily="2" charset="2"/>
              </a:rPr>
              <a:t>more compact </a:t>
            </a:r>
            <a:r>
              <a:rPr lang="en-CA" dirty="0">
                <a:sym typeface="Wingdings" panose="05000000000000000000" pitchFamily="2" charset="2"/>
              </a:rPr>
              <a:t>devices offering an energy acceptance higher than 40%.</a:t>
            </a:r>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8" name="Segnaposto piè di pagina 1"/>
          <p:cNvSpPr>
            <a:spLocks noGrp="1"/>
          </p:cNvSpPr>
          <p:nvPr>
            <p:ph type="ftr" sz="quarter" idx="11"/>
          </p:nvPr>
        </p:nvSpPr>
        <p:spPr>
          <a:xfrm>
            <a:off x="3467389" y="6313029"/>
            <a:ext cx="4508138" cy="365125"/>
          </a:xfrm>
        </p:spPr>
        <p:txBody>
          <a:bodyPr/>
          <a:lstStyle/>
          <a:p>
            <a:r>
              <a:rPr lang="en-CA" dirty="0"/>
              <a:t>HARMONIQ Project Proposal to CSN5 for 2026 - Alessandro Vannozzi</a:t>
            </a:r>
          </a:p>
        </p:txBody>
      </p:sp>
      <p:sp>
        <p:nvSpPr>
          <p:cNvPr id="3" name="Segnaposto numero diapositiva 2"/>
          <p:cNvSpPr>
            <a:spLocks noGrp="1"/>
          </p:cNvSpPr>
          <p:nvPr>
            <p:ph type="sldNum" sz="quarter" idx="12"/>
          </p:nvPr>
        </p:nvSpPr>
        <p:spPr>
          <a:xfrm>
            <a:off x="8610600" y="6313030"/>
            <a:ext cx="2743200" cy="365125"/>
          </a:xfrm>
        </p:spPr>
        <p:txBody>
          <a:bodyPr/>
          <a:lstStyle/>
          <a:p>
            <a:fld id="{261B6567-75CF-4B12-ABCE-C77D982F079C}" type="slidenum">
              <a:rPr lang="en-US" smtClean="0"/>
              <a:t>2</a:t>
            </a:fld>
            <a:endParaRPr lang="en-US"/>
          </a:p>
        </p:txBody>
      </p:sp>
    </p:spTree>
    <p:extLst>
      <p:ext uri="{BB962C8B-B14F-4D97-AF65-F5344CB8AC3E}">
        <p14:creationId xmlns:p14="http://schemas.microsoft.com/office/powerpoint/2010/main" val="40852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Context</a:t>
            </a:r>
            <a:r>
              <a:rPr lang="it-IT" sz="4000" b="1" dirty="0"/>
              <a:t>: PMQ </a:t>
            </a:r>
            <a:r>
              <a:rPr lang="it-IT" sz="4000" b="1" dirty="0" err="1"/>
              <a:t>Focusing</a:t>
            </a:r>
            <a:r>
              <a:rPr lang="it-IT" sz="4000" b="1" dirty="0"/>
              <a:t> </a:t>
            </a:r>
            <a:r>
              <a:rPr lang="it-IT" sz="4000" b="1" dirty="0" err="1"/>
              <a:t>Tuning</a:t>
            </a:r>
            <a:r>
              <a:rPr lang="it-IT" sz="4000" b="1" dirty="0"/>
              <a:t> </a:t>
            </a:r>
            <a:r>
              <a:rPr lang="it-IT" sz="4000" b="1" dirty="0" err="1"/>
              <a:t>Techniques</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3" name="Segnaposto numero diapositiva 2"/>
          <p:cNvSpPr>
            <a:spLocks noGrp="1"/>
          </p:cNvSpPr>
          <p:nvPr>
            <p:ph type="sldNum" sz="quarter" idx="12"/>
          </p:nvPr>
        </p:nvSpPr>
        <p:spPr/>
        <p:txBody>
          <a:bodyPr/>
          <a:lstStyle/>
          <a:p>
            <a:fld id="{261B6567-75CF-4B12-ABCE-C77D982F079C}" type="slidenum">
              <a:rPr lang="en-US" smtClean="0"/>
              <a:t>3</a:t>
            </a:fld>
            <a:endParaRPr lang="en-US" dirty="0"/>
          </a:p>
        </p:txBody>
      </p:sp>
      <p:grpSp>
        <p:nvGrpSpPr>
          <p:cNvPr id="5" name="Gruppo 4"/>
          <p:cNvGrpSpPr/>
          <p:nvPr/>
        </p:nvGrpSpPr>
        <p:grpSpPr>
          <a:xfrm>
            <a:off x="2875881" y="1485291"/>
            <a:ext cx="2242628" cy="2131781"/>
            <a:chOff x="2518092" y="1112357"/>
            <a:chExt cx="2242628" cy="2131781"/>
          </a:xfrm>
        </p:grpSpPr>
        <p:pic>
          <p:nvPicPr>
            <p:cNvPr id="2" name="Immagine 1"/>
            <p:cNvPicPr>
              <a:picLocks noChangeAspect="1"/>
            </p:cNvPicPr>
            <p:nvPr/>
          </p:nvPicPr>
          <p:blipFill>
            <a:blip r:embed="rId5"/>
            <a:stretch>
              <a:fillRect/>
            </a:stretch>
          </p:blipFill>
          <p:spPr>
            <a:xfrm>
              <a:off x="2518092" y="1112357"/>
              <a:ext cx="2242628" cy="1854782"/>
            </a:xfrm>
            <a:prstGeom prst="rect">
              <a:avLst/>
            </a:prstGeom>
          </p:spPr>
        </p:pic>
        <p:sp>
          <p:nvSpPr>
            <p:cNvPr id="15" name="Rettangolo 14"/>
            <p:cNvSpPr/>
            <p:nvPr/>
          </p:nvSpPr>
          <p:spPr>
            <a:xfrm>
              <a:off x="2518092" y="2967139"/>
              <a:ext cx="2168324" cy="276999"/>
            </a:xfrm>
            <a:prstGeom prst="rect">
              <a:avLst/>
            </a:prstGeom>
          </p:spPr>
          <p:txBody>
            <a:bodyPr wrap="square">
              <a:spAutoFit/>
            </a:bodyPr>
            <a:lstStyle/>
            <a:p>
              <a:pPr algn="ctr"/>
              <a:r>
                <a:rPr lang="en-US" sz="1200" dirty="0"/>
                <a:t>QD0 for CLIC final focus</a:t>
              </a:r>
              <a:endParaRPr lang="it-IT" sz="1200" dirty="0"/>
            </a:p>
          </p:txBody>
        </p:sp>
      </p:grpSp>
      <p:grpSp>
        <p:nvGrpSpPr>
          <p:cNvPr id="16" name="Gruppo 15"/>
          <p:cNvGrpSpPr/>
          <p:nvPr/>
        </p:nvGrpSpPr>
        <p:grpSpPr>
          <a:xfrm>
            <a:off x="9705989" y="1288988"/>
            <a:ext cx="2168324" cy="2612565"/>
            <a:chOff x="9787269" y="2225040"/>
            <a:chExt cx="2168324" cy="2612565"/>
          </a:xfrm>
        </p:grpSpPr>
        <p:pic>
          <p:nvPicPr>
            <p:cNvPr id="7" name="Immagine 6"/>
            <p:cNvPicPr>
              <a:picLocks noChangeAspect="1"/>
            </p:cNvPicPr>
            <p:nvPr/>
          </p:nvPicPr>
          <p:blipFill rotWithShape="1">
            <a:blip r:embed="rId6"/>
            <a:srcRect t="31595"/>
            <a:stretch/>
          </p:blipFill>
          <p:spPr>
            <a:xfrm>
              <a:off x="9992985" y="2225040"/>
              <a:ext cx="1756892" cy="2198804"/>
            </a:xfrm>
            <a:prstGeom prst="rect">
              <a:avLst/>
            </a:prstGeom>
          </p:spPr>
        </p:pic>
        <p:sp>
          <p:nvSpPr>
            <p:cNvPr id="17" name="Rettangolo 16"/>
            <p:cNvSpPr/>
            <p:nvPr/>
          </p:nvSpPr>
          <p:spPr>
            <a:xfrm>
              <a:off x="9787269" y="4375940"/>
              <a:ext cx="2168324" cy="461665"/>
            </a:xfrm>
            <a:prstGeom prst="rect">
              <a:avLst/>
            </a:prstGeom>
          </p:spPr>
          <p:txBody>
            <a:bodyPr wrap="square">
              <a:spAutoFit/>
            </a:bodyPr>
            <a:lstStyle/>
            <a:p>
              <a:pPr algn="ctr"/>
              <a:r>
                <a:rPr lang="en-US" sz="1200" dirty="0"/>
                <a:t>High-energy quadrupole prototype for CLIC at STFC</a:t>
              </a:r>
              <a:endParaRPr lang="it-IT" sz="1200" dirty="0"/>
            </a:p>
          </p:txBody>
        </p:sp>
      </p:grpSp>
      <p:grpSp>
        <p:nvGrpSpPr>
          <p:cNvPr id="19" name="Gruppo 18"/>
          <p:cNvGrpSpPr/>
          <p:nvPr/>
        </p:nvGrpSpPr>
        <p:grpSpPr>
          <a:xfrm>
            <a:off x="75295" y="1384100"/>
            <a:ext cx="2828807" cy="2235466"/>
            <a:chOff x="4640869" y="1031869"/>
            <a:chExt cx="3049500" cy="2666936"/>
          </a:xfrm>
        </p:grpSpPr>
        <p:pic>
          <p:nvPicPr>
            <p:cNvPr id="18" name="Immagine 17"/>
            <p:cNvPicPr>
              <a:picLocks noChangeAspect="1"/>
            </p:cNvPicPr>
            <p:nvPr/>
          </p:nvPicPr>
          <p:blipFill>
            <a:blip r:embed="rId7"/>
            <a:stretch>
              <a:fillRect/>
            </a:stretch>
          </p:blipFill>
          <p:spPr>
            <a:xfrm>
              <a:off x="5271185" y="1031869"/>
              <a:ext cx="2078831" cy="2035577"/>
            </a:xfrm>
            <a:prstGeom prst="rect">
              <a:avLst/>
            </a:prstGeom>
          </p:spPr>
        </p:pic>
        <p:sp>
          <p:nvSpPr>
            <p:cNvPr id="20" name="Rettangolo 19"/>
            <p:cNvSpPr/>
            <p:nvPr/>
          </p:nvSpPr>
          <p:spPr>
            <a:xfrm>
              <a:off x="4640869" y="3148034"/>
              <a:ext cx="3049500" cy="550771"/>
            </a:xfrm>
            <a:prstGeom prst="rect">
              <a:avLst/>
            </a:prstGeom>
          </p:spPr>
          <p:txBody>
            <a:bodyPr wrap="square">
              <a:spAutoFit/>
            </a:bodyPr>
            <a:lstStyle/>
            <a:p>
              <a:pPr algn="ctr"/>
              <a:r>
                <a:rPr lang="en-US" sz="1200" dirty="0"/>
                <a:t>Quadrupole for an interdigital H-mode drift tube linear accelerator (Peking Univ.)</a:t>
              </a:r>
              <a:endParaRPr lang="it-IT" sz="1200" dirty="0"/>
            </a:p>
          </p:txBody>
        </p:sp>
      </p:grpSp>
      <p:sp>
        <p:nvSpPr>
          <p:cNvPr id="10" name="Rettangolo 9"/>
          <p:cNvSpPr/>
          <p:nvPr/>
        </p:nvSpPr>
        <p:spPr>
          <a:xfrm>
            <a:off x="47772" y="912309"/>
            <a:ext cx="5505950" cy="369332"/>
          </a:xfrm>
          <a:prstGeom prst="rect">
            <a:avLst/>
          </a:prstGeom>
        </p:spPr>
        <p:txBody>
          <a:bodyPr wrap="square">
            <a:spAutoFit/>
          </a:bodyPr>
          <a:lstStyle/>
          <a:p>
            <a:pPr algn="ctr"/>
            <a:r>
              <a:rPr lang="en-AU" b="1" u="sng" dirty="0">
                <a:sym typeface="Wingdings" panose="05000000000000000000" pitchFamily="2" charset="2"/>
              </a:rPr>
              <a:t>COMBINATION PERMANENT MAGNETS + NC Coils</a:t>
            </a:r>
            <a:endParaRPr lang="it-IT" b="1" u="sng" dirty="0"/>
          </a:p>
        </p:txBody>
      </p:sp>
      <p:sp>
        <p:nvSpPr>
          <p:cNvPr id="33" name="Rettangolo 32"/>
          <p:cNvSpPr/>
          <p:nvPr/>
        </p:nvSpPr>
        <p:spPr>
          <a:xfrm>
            <a:off x="153534" y="4894265"/>
            <a:ext cx="5382093" cy="1323439"/>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accent6"/>
                </a:solidFill>
                <a:sym typeface="Wingdings" panose="05000000000000000000" pitchFamily="2" charset="2"/>
              </a:rPr>
              <a:t>Easy tuning</a:t>
            </a:r>
          </a:p>
          <a:p>
            <a:pPr marL="285750" indent="-285750">
              <a:buFont typeface="Arial" panose="020B0604020202020204" pitchFamily="34" charset="0"/>
              <a:buChar char="•"/>
            </a:pPr>
            <a:r>
              <a:rPr lang="en-US" sz="1600" dirty="0">
                <a:solidFill>
                  <a:schemeClr val="accent6"/>
                </a:solidFill>
                <a:sym typeface="Wingdings" panose="05000000000000000000" pitchFamily="2" charset="2"/>
              </a:rPr>
              <a:t>Stability of magnetic axis for quadrupoles</a:t>
            </a:r>
          </a:p>
          <a:p>
            <a:pPr marL="285750" indent="-285750">
              <a:buFont typeface="Arial" panose="020B0604020202020204" pitchFamily="34" charset="0"/>
              <a:buChar char="•"/>
            </a:pPr>
            <a:r>
              <a:rPr lang="en-US" sz="1600" b="1" dirty="0">
                <a:solidFill>
                  <a:srgbClr val="FF0000"/>
                </a:solidFill>
                <a:sym typeface="Wingdings" panose="05000000000000000000" pitchFamily="2" charset="2"/>
              </a:rPr>
              <a:t>Coils not compatible with Ultra High Vacuum environment</a:t>
            </a:r>
          </a:p>
          <a:p>
            <a:pPr marL="285750" indent="-285750">
              <a:buFont typeface="Arial" panose="020B0604020202020204" pitchFamily="34" charset="0"/>
              <a:buChar char="•"/>
            </a:pPr>
            <a:r>
              <a:rPr lang="en-US" sz="1600" dirty="0">
                <a:solidFill>
                  <a:srgbClr val="FF0000"/>
                </a:solidFill>
                <a:sym typeface="Wingdings" panose="05000000000000000000" pitchFamily="2" charset="2"/>
              </a:rPr>
              <a:t>Necessity of electric power and possible water cooling</a:t>
            </a:r>
          </a:p>
          <a:p>
            <a:pPr marL="285750" indent="-285750">
              <a:buFont typeface="Arial" panose="020B0604020202020204" pitchFamily="34" charset="0"/>
              <a:buChar char="•"/>
            </a:pPr>
            <a:r>
              <a:rPr lang="en-US" sz="1600" dirty="0">
                <a:solidFill>
                  <a:srgbClr val="FF0000"/>
                </a:solidFill>
                <a:sym typeface="Wingdings" panose="05000000000000000000" pitchFamily="2" charset="2"/>
              </a:rPr>
              <a:t>Less compactness</a:t>
            </a:r>
            <a:endParaRPr lang="it-IT" sz="1600" dirty="0"/>
          </a:p>
        </p:txBody>
      </p:sp>
      <p:graphicFrame>
        <p:nvGraphicFramePr>
          <p:cNvPr id="34" name="Tabella 33"/>
          <p:cNvGraphicFramePr>
            <a:graphicFrameLocks noGrp="1"/>
          </p:cNvGraphicFramePr>
          <p:nvPr>
            <p:extLst>
              <p:ext uri="{D42A27DB-BD31-4B8C-83A1-F6EECF244321}">
                <p14:modId xmlns:p14="http://schemas.microsoft.com/office/powerpoint/2010/main" val="2019401245"/>
              </p:ext>
            </p:extLst>
          </p:nvPr>
        </p:nvGraphicFramePr>
        <p:xfrm>
          <a:off x="195459" y="3648749"/>
          <a:ext cx="5032059" cy="1216690"/>
        </p:xfrm>
        <a:graphic>
          <a:graphicData uri="http://schemas.openxmlformats.org/drawingml/2006/table">
            <a:tbl>
              <a:tblPr>
                <a:tableStyleId>{5C22544A-7EE6-4342-B048-85BDC9FD1C3A}</a:tableStyleId>
              </a:tblPr>
              <a:tblGrid>
                <a:gridCol w="337534">
                  <a:extLst>
                    <a:ext uri="{9D8B030D-6E8A-4147-A177-3AD203B41FA5}">
                      <a16:colId xmlns:a16="http://schemas.microsoft.com/office/drawing/2014/main" val="20000"/>
                    </a:ext>
                  </a:extLst>
                </a:gridCol>
                <a:gridCol w="1317277">
                  <a:extLst>
                    <a:ext uri="{9D8B030D-6E8A-4147-A177-3AD203B41FA5}">
                      <a16:colId xmlns:a16="http://schemas.microsoft.com/office/drawing/2014/main" val="20001"/>
                    </a:ext>
                  </a:extLst>
                </a:gridCol>
                <a:gridCol w="1789113">
                  <a:extLst>
                    <a:ext uri="{9D8B030D-6E8A-4147-A177-3AD203B41FA5}">
                      <a16:colId xmlns:a16="http://schemas.microsoft.com/office/drawing/2014/main" val="20002"/>
                    </a:ext>
                  </a:extLst>
                </a:gridCol>
                <a:gridCol w="747967">
                  <a:extLst>
                    <a:ext uri="{9D8B030D-6E8A-4147-A177-3AD203B41FA5}">
                      <a16:colId xmlns:a16="http://schemas.microsoft.com/office/drawing/2014/main" val="4187591620"/>
                    </a:ext>
                  </a:extLst>
                </a:gridCol>
                <a:gridCol w="840168">
                  <a:extLst>
                    <a:ext uri="{9D8B030D-6E8A-4147-A177-3AD203B41FA5}">
                      <a16:colId xmlns:a16="http://schemas.microsoft.com/office/drawing/2014/main" val="3354725604"/>
                    </a:ext>
                  </a:extLst>
                </a:gridCol>
              </a:tblGrid>
              <a:tr h="389620">
                <a:tc>
                  <a:txBody>
                    <a:bodyPr/>
                    <a:lstStyle/>
                    <a:p>
                      <a:pPr>
                        <a:spcAft>
                          <a:spcPts val="0"/>
                        </a:spcAft>
                      </a:pP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spcAft>
                          <a:spcPts val="0"/>
                        </a:spcAft>
                      </a:pPr>
                      <a:r>
                        <a:rPr lang="en-US" sz="1400" b="1" kern="100" dirty="0">
                          <a:solidFill>
                            <a:schemeClr val="bg1"/>
                          </a:solidFill>
                          <a:effectLst/>
                          <a:latin typeface="+mj-lt"/>
                        </a:rPr>
                        <a:t>PROJECT</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mj-lt"/>
                          <a:ea typeface="+mn-ea"/>
                          <a:cs typeface="+mn-cs"/>
                        </a:rPr>
                        <a:t>Radius</a:t>
                      </a:r>
                      <a:r>
                        <a:rPr lang="it-IT" sz="1400" b="1" kern="100" dirty="0">
                          <a:solidFill>
                            <a:schemeClr val="bg1"/>
                          </a:solidFill>
                          <a:effectLst/>
                          <a:latin typeface="+mj-lt"/>
                          <a:ea typeface="+mn-ea"/>
                          <a:cs typeface="+mn-cs"/>
                        </a:rPr>
                        <a:t> – </a:t>
                      </a:r>
                      <a:r>
                        <a:rPr lang="it-IT" sz="1400" b="1" kern="100" dirty="0" err="1">
                          <a:solidFill>
                            <a:schemeClr val="bg1"/>
                          </a:solidFill>
                          <a:effectLst/>
                          <a:latin typeface="+mj-lt"/>
                          <a:ea typeface="+mn-ea"/>
                          <a:cs typeface="+mn-cs"/>
                        </a:rPr>
                        <a:t>WxHx</a:t>
                      </a:r>
                      <a:r>
                        <a:rPr lang="it-IT" sz="1400" b="1" kern="100" baseline="0" dirty="0">
                          <a:solidFill>
                            <a:schemeClr val="bg1"/>
                          </a:solidFill>
                          <a:effectLst/>
                          <a:latin typeface="+mj-lt"/>
                          <a:ea typeface="+mn-ea"/>
                          <a:cs typeface="+mn-cs"/>
                        </a:rPr>
                        <a:t> L [mm]</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solidFill>
                          <a:effectLst/>
                          <a:latin typeface="+mj-lt"/>
                          <a:ea typeface="Noto Serif CJK SC"/>
                          <a:cs typeface="Lohit Devanagari"/>
                        </a:rPr>
                        <a:t>Mean</a:t>
                      </a:r>
                      <a:r>
                        <a:rPr lang="en-US" sz="1400" b="1" kern="100" baseline="0" dirty="0">
                          <a:solidFill>
                            <a:schemeClr val="bg1"/>
                          </a:solidFill>
                          <a:effectLst/>
                          <a:latin typeface="+mj-lt"/>
                          <a:ea typeface="Noto Serif CJK SC"/>
                          <a:cs typeface="Lohit Devanagari"/>
                        </a:rPr>
                        <a:t> G</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Calibri" panose="020F0502020204030204" pitchFamily="34" charset="0"/>
                          <a:ea typeface="Noto Serif CJK SC"/>
                          <a:cs typeface="Calibri" panose="020F0502020204030204" pitchFamily="34" charset="0"/>
                        </a:rPr>
                        <a:t>Tunability</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01"/>
                  </a:ext>
                </a:extLst>
              </a:tr>
              <a:tr h="413535">
                <a:tc>
                  <a:txBody>
                    <a:bodyPr/>
                    <a:lstStyle/>
                    <a:p>
                      <a:pPr algn="ctr">
                        <a:spcAft>
                          <a:spcPts val="0"/>
                        </a:spcAft>
                      </a:pPr>
                      <a:r>
                        <a:rPr lang="en-US" sz="1500" kern="100" dirty="0">
                          <a:effectLst/>
                          <a:latin typeface="+mj-lt"/>
                          <a:ea typeface="Noto Serif CJK SC"/>
                          <a:cs typeface="Lohit Devanagari"/>
                        </a:rPr>
                        <a:t>a</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500" kern="100" dirty="0" err="1">
                          <a:effectLst/>
                          <a:latin typeface="+mj-lt"/>
                          <a:ea typeface="Noto Serif CJK SC"/>
                          <a:cs typeface="Lohit Devanagari"/>
                        </a:rPr>
                        <a:t>Linac</a:t>
                      </a:r>
                      <a:r>
                        <a:rPr lang="en-US" sz="1500" kern="100" baseline="0" dirty="0">
                          <a:effectLst/>
                          <a:latin typeface="+mj-lt"/>
                          <a:ea typeface="Noto Serif CJK SC"/>
                          <a:cs typeface="Lohit Devanagari"/>
                        </a:rPr>
                        <a:t> Acc.</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12,5- 40x40x -</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84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±30%</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3535">
                <a:tc>
                  <a:txBody>
                    <a:bodyPr/>
                    <a:lstStyle/>
                    <a:p>
                      <a:pPr algn="ctr">
                        <a:spcAft>
                          <a:spcPts val="0"/>
                        </a:spcAft>
                      </a:pPr>
                      <a:r>
                        <a:rPr lang="it-IT" sz="1500" kern="100" dirty="0">
                          <a:effectLst/>
                          <a:latin typeface="+mj-lt"/>
                          <a:ea typeface="Noto Serif CJK SC"/>
                          <a:cs typeface="Lohit Devanagari"/>
                        </a:rPr>
                        <a:t>b</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it-IT" sz="1500" kern="100" dirty="0">
                          <a:effectLst/>
                          <a:latin typeface="+mj-lt"/>
                          <a:ea typeface="Noto Serif CJK SC"/>
                          <a:cs typeface="Lohit Devanagari"/>
                        </a:rPr>
                        <a:t>CLIC</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4,13</a:t>
                      </a:r>
                      <a:r>
                        <a:rPr lang="it-IT" sz="1500" kern="100" baseline="0" dirty="0">
                          <a:effectLst/>
                          <a:latin typeface="+mj-lt"/>
                          <a:ea typeface="Noto Serif CJK SC"/>
                          <a:cs typeface="Lohit Devanagari"/>
                        </a:rPr>
                        <a:t> – </a:t>
                      </a:r>
                      <a:r>
                        <a:rPr lang="it-IT" sz="1500" b="1" kern="100" baseline="0" dirty="0">
                          <a:effectLst/>
                          <a:latin typeface="+mj-lt"/>
                          <a:ea typeface="Noto Serif CJK SC"/>
                          <a:cs typeface="Lohit Devanagari"/>
                        </a:rPr>
                        <a:t>436x 436</a:t>
                      </a:r>
                      <a:r>
                        <a:rPr lang="it-IT" sz="1500" kern="100" baseline="0" dirty="0">
                          <a:effectLst/>
                          <a:latin typeface="+mj-lt"/>
                          <a:ea typeface="Noto Serif CJK SC"/>
                          <a:cs typeface="Lohit Devanagari"/>
                        </a:rPr>
                        <a:t>x2700</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338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solidFill>
                            <a:schemeClr val="dk1"/>
                          </a:solidFill>
                          <a:effectLst/>
                          <a:latin typeface="+mn-lt"/>
                          <a:ea typeface="Noto Serif CJK SC"/>
                          <a:cs typeface="Lohit Devanagari"/>
                        </a:rPr>
                        <a:t>±55</a:t>
                      </a:r>
                      <a:r>
                        <a:rPr lang="en-US" sz="1500" kern="100" dirty="0">
                          <a:effectLst/>
                          <a:latin typeface="+mj-lt"/>
                          <a:ea typeface="Noto Serif CJK SC"/>
                          <a:cs typeface="Lohit Devanagari"/>
                        </a:rPr>
                        <a:t>%</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6" name="CasellaDiTesto 35"/>
          <p:cNvSpPr txBox="1"/>
          <p:nvPr/>
        </p:nvSpPr>
        <p:spPr>
          <a:xfrm>
            <a:off x="2875881" y="3009664"/>
            <a:ext cx="234036" cy="323165"/>
          </a:xfrm>
          <a:prstGeom prst="rect">
            <a:avLst/>
          </a:prstGeom>
          <a:solidFill>
            <a:schemeClr val="bg1"/>
          </a:solidFill>
          <a:ln>
            <a:solidFill>
              <a:schemeClr val="tx1"/>
            </a:solidFill>
          </a:ln>
        </p:spPr>
        <p:txBody>
          <a:bodyPr wrap="square" rtlCol="0">
            <a:spAutoFit/>
          </a:bodyPr>
          <a:lstStyle/>
          <a:p>
            <a:r>
              <a:rPr lang="it-IT" sz="1500" b="1" dirty="0"/>
              <a:t>b</a:t>
            </a:r>
          </a:p>
        </p:txBody>
      </p:sp>
      <p:sp>
        <p:nvSpPr>
          <p:cNvPr id="37" name="CasellaDiTesto 36"/>
          <p:cNvSpPr txBox="1"/>
          <p:nvPr/>
        </p:nvSpPr>
        <p:spPr>
          <a:xfrm>
            <a:off x="372495" y="2834736"/>
            <a:ext cx="269418" cy="323165"/>
          </a:xfrm>
          <a:prstGeom prst="rect">
            <a:avLst/>
          </a:prstGeom>
          <a:solidFill>
            <a:schemeClr val="bg1"/>
          </a:solidFill>
          <a:ln>
            <a:solidFill>
              <a:schemeClr val="tx1"/>
            </a:solidFill>
          </a:ln>
        </p:spPr>
        <p:txBody>
          <a:bodyPr wrap="square" rtlCol="0">
            <a:spAutoFit/>
          </a:bodyPr>
          <a:lstStyle/>
          <a:p>
            <a:r>
              <a:rPr lang="it-IT" sz="1500" b="1" dirty="0"/>
              <a:t>a</a:t>
            </a:r>
          </a:p>
        </p:txBody>
      </p:sp>
      <p:cxnSp>
        <p:nvCxnSpPr>
          <p:cNvPr id="38" name="Connettore 1 24"/>
          <p:cNvCxnSpPr/>
          <p:nvPr/>
        </p:nvCxnSpPr>
        <p:spPr>
          <a:xfrm>
            <a:off x="5553722" y="1128749"/>
            <a:ext cx="0" cy="5040000"/>
          </a:xfrm>
          <a:prstGeom prst="line">
            <a:avLst/>
          </a:prstGeom>
          <a:ln w="28575">
            <a:solidFill>
              <a:srgbClr val="002A48"/>
            </a:solidFill>
          </a:ln>
        </p:spPr>
        <p:style>
          <a:lnRef idx="1">
            <a:schemeClr val="accent1"/>
          </a:lnRef>
          <a:fillRef idx="0">
            <a:schemeClr val="accent1"/>
          </a:fillRef>
          <a:effectRef idx="0">
            <a:schemeClr val="accent1"/>
          </a:effectRef>
          <a:fontRef idx="minor">
            <a:schemeClr val="tx1"/>
          </a:fontRef>
        </p:style>
      </p:cxnSp>
      <p:grpSp>
        <p:nvGrpSpPr>
          <p:cNvPr id="45" name="Gruppo 44"/>
          <p:cNvGrpSpPr/>
          <p:nvPr/>
        </p:nvGrpSpPr>
        <p:grpSpPr>
          <a:xfrm>
            <a:off x="5885380" y="1273778"/>
            <a:ext cx="3918821" cy="2675679"/>
            <a:chOff x="5885380" y="1649954"/>
            <a:chExt cx="3918821" cy="2675679"/>
          </a:xfrm>
        </p:grpSpPr>
        <p:pic>
          <p:nvPicPr>
            <p:cNvPr id="40" name="Immagine 39"/>
            <p:cNvPicPr>
              <a:picLocks noChangeAspect="1"/>
            </p:cNvPicPr>
            <p:nvPr/>
          </p:nvPicPr>
          <p:blipFill>
            <a:blip r:embed="rId8"/>
            <a:stretch>
              <a:fillRect/>
            </a:stretch>
          </p:blipFill>
          <p:spPr>
            <a:xfrm>
              <a:off x="6311877" y="1649954"/>
              <a:ext cx="2874910" cy="2060422"/>
            </a:xfrm>
            <a:prstGeom prst="rect">
              <a:avLst/>
            </a:prstGeom>
          </p:spPr>
        </p:pic>
        <p:sp>
          <p:nvSpPr>
            <p:cNvPr id="41" name="Rettangolo 40"/>
            <p:cNvSpPr/>
            <p:nvPr/>
          </p:nvSpPr>
          <p:spPr>
            <a:xfrm>
              <a:off x="5885380" y="3863968"/>
              <a:ext cx="3918821" cy="461665"/>
            </a:xfrm>
            <a:prstGeom prst="rect">
              <a:avLst/>
            </a:prstGeom>
          </p:spPr>
          <p:txBody>
            <a:bodyPr wrap="square">
              <a:spAutoFit/>
            </a:bodyPr>
            <a:lstStyle/>
            <a:p>
              <a:pPr algn="ctr"/>
              <a:r>
                <a:rPr lang="en-US" sz="1200" dirty="0"/>
                <a:t>High-energy quadrupole design for CLIC at STFC at maximum (left) and </a:t>
              </a:r>
              <a:r>
                <a:rPr lang="en-US" sz="1200" dirty="0" err="1"/>
                <a:t>minmum</a:t>
              </a:r>
              <a:r>
                <a:rPr lang="en-US" sz="1200" dirty="0"/>
                <a:t> (right) gradient configuration.</a:t>
              </a:r>
              <a:endParaRPr lang="it-IT" sz="1200" dirty="0"/>
            </a:p>
          </p:txBody>
        </p:sp>
      </p:grpSp>
      <p:sp>
        <p:nvSpPr>
          <p:cNvPr id="43" name="Rettangolo 42"/>
          <p:cNvSpPr/>
          <p:nvPr/>
        </p:nvSpPr>
        <p:spPr>
          <a:xfrm>
            <a:off x="5535627" y="4615907"/>
            <a:ext cx="6808773"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6"/>
                </a:solidFill>
                <a:sym typeface="Wingdings" panose="05000000000000000000" pitchFamily="2" charset="2"/>
              </a:rPr>
              <a:t>Less power demand</a:t>
            </a:r>
          </a:p>
          <a:p>
            <a:pPr marL="285750" indent="-285750">
              <a:buFont typeface="Arial" panose="020B0604020202020204" pitchFamily="34" charset="0"/>
              <a:buChar char="•"/>
            </a:pPr>
            <a:r>
              <a:rPr lang="en-US" dirty="0">
                <a:solidFill>
                  <a:schemeClr val="accent6"/>
                </a:solidFill>
                <a:sym typeface="Wingdings" panose="05000000000000000000" pitchFamily="2" charset="2"/>
              </a:rPr>
              <a:t>Compatibility with Ultra High Vacuum environment</a:t>
            </a:r>
          </a:p>
          <a:p>
            <a:pPr marL="285750" indent="-285750">
              <a:buFont typeface="Arial" panose="020B0604020202020204" pitchFamily="34" charset="0"/>
              <a:buChar char="•"/>
            </a:pPr>
            <a:r>
              <a:rPr lang="en-US" dirty="0">
                <a:solidFill>
                  <a:schemeClr val="accent6"/>
                </a:solidFill>
                <a:sym typeface="Wingdings" panose="05000000000000000000" pitchFamily="2" charset="2"/>
              </a:rPr>
              <a:t>High field quality</a:t>
            </a:r>
          </a:p>
          <a:p>
            <a:pPr marL="285750" indent="-285750">
              <a:buFont typeface="Arial" panose="020B0604020202020204" pitchFamily="34" charset="0"/>
              <a:buChar char="•"/>
            </a:pPr>
            <a:r>
              <a:rPr lang="en-US" dirty="0">
                <a:solidFill>
                  <a:srgbClr val="FF0000"/>
                </a:solidFill>
                <a:sym typeface="Wingdings" panose="05000000000000000000" pitchFamily="2" charset="2"/>
              </a:rPr>
              <a:t>Difficult tuning, dealing with high forces (tens </a:t>
            </a:r>
            <a:r>
              <a:rPr lang="en-US" dirty="0" err="1">
                <a:solidFill>
                  <a:srgbClr val="FF0000"/>
                </a:solidFill>
                <a:sym typeface="Wingdings" panose="05000000000000000000" pitchFamily="2" charset="2"/>
              </a:rPr>
              <a:t>kN</a:t>
            </a:r>
            <a:r>
              <a:rPr lang="en-US" dirty="0">
                <a:solidFill>
                  <a:srgbClr val="FF0000"/>
                </a:solidFill>
                <a:sym typeface="Wingdings" panose="05000000000000000000" pitchFamily="2" charset="2"/>
              </a:rPr>
              <a:t>)</a:t>
            </a:r>
          </a:p>
          <a:p>
            <a:pPr marL="285750" indent="-285750">
              <a:buFont typeface="Arial" panose="020B0604020202020204" pitchFamily="34" charset="0"/>
              <a:buChar char="•"/>
            </a:pPr>
            <a:r>
              <a:rPr lang="en-US" dirty="0">
                <a:solidFill>
                  <a:srgbClr val="FF0000"/>
                </a:solidFill>
                <a:sym typeface="Wingdings" panose="05000000000000000000" pitchFamily="2" charset="2"/>
              </a:rPr>
              <a:t>Less compactness</a:t>
            </a:r>
          </a:p>
          <a:p>
            <a:pPr marL="285750" indent="-285750">
              <a:buFont typeface="Arial" panose="020B0604020202020204" pitchFamily="34" charset="0"/>
              <a:buChar char="•"/>
            </a:pPr>
            <a:r>
              <a:rPr lang="en-US" dirty="0">
                <a:solidFill>
                  <a:srgbClr val="FF0000"/>
                </a:solidFill>
                <a:sym typeface="Wingdings" panose="05000000000000000000" pitchFamily="2" charset="2"/>
              </a:rPr>
              <a:t>Need transverse shift to adjust magnetic axis position on the beam</a:t>
            </a:r>
            <a:endParaRPr lang="it-IT" dirty="0"/>
          </a:p>
        </p:txBody>
      </p:sp>
      <p:graphicFrame>
        <p:nvGraphicFramePr>
          <p:cNvPr id="44" name="Tabella 43"/>
          <p:cNvGraphicFramePr>
            <a:graphicFrameLocks noGrp="1"/>
          </p:cNvGraphicFramePr>
          <p:nvPr>
            <p:extLst>
              <p:ext uri="{D42A27DB-BD31-4B8C-83A1-F6EECF244321}">
                <p14:modId xmlns:p14="http://schemas.microsoft.com/office/powerpoint/2010/main" val="2807994162"/>
              </p:ext>
            </p:extLst>
          </p:nvPr>
        </p:nvGraphicFramePr>
        <p:xfrm>
          <a:off x="5737035" y="3954029"/>
          <a:ext cx="5931562" cy="715172"/>
        </p:xfrm>
        <a:graphic>
          <a:graphicData uri="http://schemas.openxmlformats.org/drawingml/2006/table">
            <a:tbl>
              <a:tblPr>
                <a:tableStyleId>{5C22544A-7EE6-4342-B048-85BDC9FD1C3A}</a:tableStyleId>
              </a:tblPr>
              <a:tblGrid>
                <a:gridCol w="1385086">
                  <a:extLst>
                    <a:ext uri="{9D8B030D-6E8A-4147-A177-3AD203B41FA5}">
                      <a16:colId xmlns:a16="http://schemas.microsoft.com/office/drawing/2014/main" val="3760476824"/>
                    </a:ext>
                  </a:extLst>
                </a:gridCol>
                <a:gridCol w="2539858">
                  <a:extLst>
                    <a:ext uri="{9D8B030D-6E8A-4147-A177-3AD203B41FA5}">
                      <a16:colId xmlns:a16="http://schemas.microsoft.com/office/drawing/2014/main" val="3273366172"/>
                    </a:ext>
                  </a:extLst>
                </a:gridCol>
                <a:gridCol w="945061">
                  <a:extLst>
                    <a:ext uri="{9D8B030D-6E8A-4147-A177-3AD203B41FA5}">
                      <a16:colId xmlns:a16="http://schemas.microsoft.com/office/drawing/2014/main" val="2857974324"/>
                    </a:ext>
                  </a:extLst>
                </a:gridCol>
                <a:gridCol w="1061557">
                  <a:extLst>
                    <a:ext uri="{9D8B030D-6E8A-4147-A177-3AD203B41FA5}">
                      <a16:colId xmlns:a16="http://schemas.microsoft.com/office/drawing/2014/main" val="2673347425"/>
                    </a:ext>
                  </a:extLst>
                </a:gridCol>
              </a:tblGrid>
              <a:tr h="389620">
                <a:tc>
                  <a:txBody>
                    <a:bodyPr/>
                    <a:lstStyle/>
                    <a:p>
                      <a:pPr>
                        <a:spcAft>
                          <a:spcPts val="0"/>
                        </a:spcAft>
                      </a:pPr>
                      <a:r>
                        <a:rPr lang="en-US" sz="1400" b="1" kern="100" dirty="0">
                          <a:solidFill>
                            <a:schemeClr val="bg1"/>
                          </a:solidFill>
                          <a:effectLst/>
                          <a:latin typeface="+mj-lt"/>
                        </a:rPr>
                        <a:t>PROJECT</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mj-lt"/>
                          <a:ea typeface="+mn-ea"/>
                          <a:cs typeface="+mn-cs"/>
                        </a:rPr>
                        <a:t>Radius</a:t>
                      </a:r>
                      <a:r>
                        <a:rPr lang="it-IT" sz="1400" b="1" kern="100" dirty="0">
                          <a:solidFill>
                            <a:schemeClr val="bg1"/>
                          </a:solidFill>
                          <a:effectLst/>
                          <a:latin typeface="+mj-lt"/>
                          <a:ea typeface="+mn-ea"/>
                          <a:cs typeface="+mn-cs"/>
                        </a:rPr>
                        <a:t> – PM</a:t>
                      </a:r>
                      <a:r>
                        <a:rPr lang="it-IT" sz="1400" b="1" kern="100" baseline="0" dirty="0">
                          <a:solidFill>
                            <a:schemeClr val="bg1"/>
                          </a:solidFill>
                          <a:effectLst/>
                          <a:latin typeface="+mj-lt"/>
                          <a:ea typeface="+mn-ea"/>
                          <a:cs typeface="+mn-cs"/>
                        </a:rPr>
                        <a:t> </a:t>
                      </a:r>
                      <a:r>
                        <a:rPr lang="it-IT" sz="1400" b="1" kern="100" baseline="0" dirty="0" err="1">
                          <a:solidFill>
                            <a:schemeClr val="bg1"/>
                          </a:solidFill>
                          <a:effectLst/>
                          <a:latin typeface="+mj-lt"/>
                          <a:ea typeface="+mn-ea"/>
                          <a:cs typeface="+mn-cs"/>
                        </a:rPr>
                        <a:t>size</a:t>
                      </a:r>
                      <a:r>
                        <a:rPr lang="it-IT" sz="1400" b="1" kern="100" baseline="0" dirty="0">
                          <a:solidFill>
                            <a:schemeClr val="bg1"/>
                          </a:solidFill>
                          <a:effectLst/>
                          <a:latin typeface="+mj-lt"/>
                          <a:ea typeface="+mn-ea"/>
                          <a:cs typeface="+mn-cs"/>
                        </a:rPr>
                        <a:t> (</a:t>
                      </a:r>
                      <a:r>
                        <a:rPr lang="it-IT" sz="1400" b="1" kern="100" dirty="0" err="1">
                          <a:solidFill>
                            <a:schemeClr val="bg1"/>
                          </a:solidFill>
                          <a:effectLst/>
                          <a:latin typeface="+mj-lt"/>
                          <a:ea typeface="+mn-ea"/>
                          <a:cs typeface="+mn-cs"/>
                        </a:rPr>
                        <a:t>WxHx</a:t>
                      </a:r>
                      <a:r>
                        <a:rPr lang="it-IT" sz="1400" b="1" kern="100" baseline="0" dirty="0">
                          <a:solidFill>
                            <a:schemeClr val="bg1"/>
                          </a:solidFill>
                          <a:effectLst/>
                          <a:latin typeface="+mj-lt"/>
                          <a:ea typeface="+mn-ea"/>
                          <a:cs typeface="+mn-cs"/>
                        </a:rPr>
                        <a:t> L) [mm]</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solidFill>
                          <a:effectLst/>
                          <a:latin typeface="+mj-lt"/>
                          <a:ea typeface="Noto Serif CJK SC"/>
                          <a:cs typeface="Lohit Devanagari"/>
                        </a:rPr>
                        <a:t>Max</a:t>
                      </a:r>
                      <a:r>
                        <a:rPr lang="en-US" sz="1400" b="1" kern="100" baseline="0" dirty="0">
                          <a:solidFill>
                            <a:schemeClr val="bg1"/>
                          </a:solidFill>
                          <a:effectLst/>
                          <a:latin typeface="+mj-lt"/>
                          <a:ea typeface="Noto Serif CJK SC"/>
                          <a:cs typeface="Lohit Devanagari"/>
                        </a:rPr>
                        <a:t> G</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Calibri" panose="020F0502020204030204" pitchFamily="34" charset="0"/>
                          <a:ea typeface="Noto Serif CJK SC"/>
                          <a:cs typeface="Calibri" panose="020F0502020204030204" pitchFamily="34" charset="0"/>
                        </a:rPr>
                        <a:t>Tunability</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998605573"/>
                  </a:ext>
                </a:extLst>
              </a:tr>
              <a:tr h="325552">
                <a:tc>
                  <a:txBody>
                    <a:bodyPr/>
                    <a:lstStyle/>
                    <a:p>
                      <a:pPr>
                        <a:spcAft>
                          <a:spcPts val="0"/>
                        </a:spcAft>
                      </a:pPr>
                      <a:r>
                        <a:rPr lang="en-US" sz="1500" kern="100" dirty="0">
                          <a:effectLst/>
                          <a:latin typeface="+mj-lt"/>
                          <a:ea typeface="Noto Serif CJK SC"/>
                          <a:cs typeface="Lohit Devanagari"/>
                        </a:rPr>
                        <a:t>CLIC</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13,6 – 18x100x230</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97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±30%</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961785"/>
                  </a:ext>
                </a:extLst>
              </a:tr>
            </a:tbl>
          </a:graphicData>
        </a:graphic>
      </p:graphicFrame>
      <p:cxnSp>
        <p:nvCxnSpPr>
          <p:cNvPr id="48" name="Connettore 2 47"/>
          <p:cNvCxnSpPr/>
          <p:nvPr/>
        </p:nvCxnSpPr>
        <p:spPr>
          <a:xfrm flipH="1">
            <a:off x="7386577" y="3042490"/>
            <a:ext cx="0" cy="50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flipV="1">
            <a:off x="7386577" y="1316397"/>
            <a:ext cx="0" cy="50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ttangolo 38"/>
          <p:cNvSpPr/>
          <p:nvPr/>
        </p:nvSpPr>
        <p:spPr>
          <a:xfrm>
            <a:off x="6209785" y="892823"/>
            <a:ext cx="5458812" cy="369332"/>
          </a:xfrm>
          <a:prstGeom prst="rect">
            <a:avLst/>
          </a:prstGeom>
        </p:spPr>
        <p:txBody>
          <a:bodyPr wrap="square">
            <a:spAutoFit/>
          </a:bodyPr>
          <a:lstStyle/>
          <a:p>
            <a:pPr algn="ctr"/>
            <a:r>
              <a:rPr lang="en-AU" b="1" u="sng" dirty="0">
                <a:sym typeface="Wingdings" panose="05000000000000000000" pitchFamily="2" charset="2"/>
              </a:rPr>
              <a:t>BLOCKS SHIFT</a:t>
            </a:r>
            <a:endParaRPr lang="it-IT" b="1" u="sng" dirty="0"/>
          </a:p>
        </p:txBody>
      </p:sp>
      <p:sp>
        <p:nvSpPr>
          <p:cNvPr id="30"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26690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Context</a:t>
            </a:r>
            <a:r>
              <a:rPr lang="it-IT" sz="4000" b="1" dirty="0"/>
              <a:t>: PMQ </a:t>
            </a:r>
            <a:r>
              <a:rPr lang="it-IT" sz="4000" b="1" dirty="0" err="1"/>
              <a:t>Focusing</a:t>
            </a:r>
            <a:r>
              <a:rPr lang="it-IT" sz="4000" b="1" dirty="0"/>
              <a:t> </a:t>
            </a:r>
            <a:r>
              <a:rPr lang="it-IT" sz="4000" b="1" dirty="0" err="1"/>
              <a:t>Tuning</a:t>
            </a:r>
            <a:r>
              <a:rPr lang="it-IT" sz="4000" b="1" dirty="0"/>
              <a:t> </a:t>
            </a:r>
            <a:r>
              <a:rPr lang="it-IT" sz="4000" b="1" dirty="0" err="1"/>
              <a:t>Techniques</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3" name="Segnaposto numero diapositiva 2"/>
          <p:cNvSpPr>
            <a:spLocks noGrp="1"/>
          </p:cNvSpPr>
          <p:nvPr>
            <p:ph type="sldNum" sz="quarter" idx="12"/>
          </p:nvPr>
        </p:nvSpPr>
        <p:spPr/>
        <p:txBody>
          <a:bodyPr/>
          <a:lstStyle/>
          <a:p>
            <a:fld id="{261B6567-75CF-4B12-ABCE-C77D982F079C}" type="slidenum">
              <a:rPr lang="en-US" smtClean="0"/>
              <a:t>4</a:t>
            </a:fld>
            <a:endParaRPr lang="en-US" dirty="0"/>
          </a:p>
        </p:txBody>
      </p:sp>
      <p:sp>
        <p:nvSpPr>
          <p:cNvPr id="29" name="Rettangolo 28"/>
          <p:cNvSpPr/>
          <p:nvPr/>
        </p:nvSpPr>
        <p:spPr>
          <a:xfrm>
            <a:off x="2983223" y="1312517"/>
            <a:ext cx="9076179" cy="2862322"/>
          </a:xfrm>
          <a:prstGeom prst="rect">
            <a:avLst/>
          </a:prstGeom>
        </p:spPr>
        <p:txBody>
          <a:bodyPr wrap="square">
            <a:spAutoFit/>
          </a:bodyPr>
          <a:lstStyle/>
          <a:p>
            <a:pPr marL="285750" indent="-285750" algn="just">
              <a:buFont typeface="Arial" panose="020B0604020202020204" pitchFamily="34" charset="0"/>
              <a:buChar char="•"/>
            </a:pPr>
            <a:r>
              <a:rPr lang="en-US" dirty="0">
                <a:sym typeface="Wingdings" panose="05000000000000000000" pitchFamily="2" charset="2"/>
              </a:rPr>
              <a:t>In the SPARC_LAB (LNF) test facility it is installed the COMB beam driven plasma acceleration experiment.</a:t>
            </a:r>
          </a:p>
          <a:p>
            <a:pPr marL="285750" indent="-285750" algn="just">
              <a:buFont typeface="Arial" panose="020B0604020202020204" pitchFamily="34" charset="0"/>
              <a:buChar char="•"/>
            </a:pPr>
            <a:r>
              <a:rPr lang="en-US" dirty="0">
                <a:sym typeface="Wingdings" panose="05000000000000000000" pitchFamily="2" charset="2"/>
              </a:rPr>
              <a:t>A focusing system of two PMQ triplets have been installed both upstream and downstream a plasma acceleration module where the tuning of the gradient is gained keeping the PMQ1 fixed on the main support, while the other two are held on two mechanical sledges that can be moved by two </a:t>
            </a:r>
            <a:r>
              <a:rPr lang="en-US" dirty="0" err="1">
                <a:sym typeface="Wingdings" panose="05000000000000000000" pitchFamily="2" charset="2"/>
              </a:rPr>
              <a:t>piezoactuators</a:t>
            </a:r>
            <a:r>
              <a:rPr lang="en-US" dirty="0">
                <a:sym typeface="Wingdings" panose="05000000000000000000" pitchFamily="2" charset="2"/>
              </a:rPr>
              <a:t> along the beam trajectories.</a:t>
            </a:r>
          </a:p>
          <a:p>
            <a:pPr marL="285750" indent="-285750" algn="just">
              <a:buFont typeface="Arial" panose="020B0604020202020204" pitchFamily="34" charset="0"/>
              <a:buChar char="•"/>
            </a:pPr>
            <a:r>
              <a:rPr lang="en-US" dirty="0">
                <a:sym typeface="Wingdings" panose="05000000000000000000" pitchFamily="2" charset="2"/>
              </a:rPr>
              <a:t>With this method is possible to </a:t>
            </a:r>
            <a:r>
              <a:rPr lang="en-US" b="1" dirty="0">
                <a:sym typeface="Wingdings" panose="05000000000000000000" pitchFamily="2" charset="2"/>
              </a:rPr>
              <a:t>tune</a:t>
            </a:r>
            <a:r>
              <a:rPr lang="en-US" dirty="0">
                <a:sym typeface="Wingdings" panose="05000000000000000000" pitchFamily="2" charset="2"/>
              </a:rPr>
              <a:t> the triplet focus </a:t>
            </a:r>
            <a:r>
              <a:rPr lang="en-US" b="1" dirty="0">
                <a:sym typeface="Wingdings" panose="05000000000000000000" pitchFamily="2" charset="2"/>
              </a:rPr>
              <a:t>length only for some%</a:t>
            </a:r>
            <a:r>
              <a:rPr lang="en-US" dirty="0">
                <a:sym typeface="Wingdings" panose="05000000000000000000" pitchFamily="2" charset="2"/>
              </a:rPr>
              <a:t> considering also the limited longitudinal space availability.</a:t>
            </a:r>
          </a:p>
          <a:p>
            <a:pPr marL="285750" indent="-285750" algn="just">
              <a:buFont typeface="Arial" panose="020B0604020202020204" pitchFamily="34" charset="0"/>
              <a:buChar char="•"/>
            </a:pPr>
            <a:r>
              <a:rPr lang="en-US" dirty="0">
                <a:sym typeface="Wingdings" panose="05000000000000000000" pitchFamily="2" charset="2"/>
              </a:rPr>
              <a:t>Magnets shifts vary the attractive force between magnets leading to possible errors in the longitudinal position shifting.</a:t>
            </a:r>
            <a:endParaRPr lang="en-AU" dirty="0">
              <a:sym typeface="Wingdings" panose="05000000000000000000" pitchFamily="2" charset="2"/>
            </a:endParaRPr>
          </a:p>
        </p:txBody>
      </p:sp>
      <p:grpSp>
        <p:nvGrpSpPr>
          <p:cNvPr id="36" name="Gruppo 35"/>
          <p:cNvGrpSpPr/>
          <p:nvPr/>
        </p:nvGrpSpPr>
        <p:grpSpPr>
          <a:xfrm>
            <a:off x="362094" y="1757942"/>
            <a:ext cx="2503825" cy="3642523"/>
            <a:chOff x="677963" y="1803976"/>
            <a:chExt cx="2273802" cy="3339323"/>
          </a:xfrm>
        </p:grpSpPr>
        <p:pic>
          <p:nvPicPr>
            <p:cNvPr id="32" name="Immagine 31"/>
            <p:cNvPicPr>
              <a:picLocks noChangeAspect="1"/>
            </p:cNvPicPr>
            <p:nvPr/>
          </p:nvPicPr>
          <p:blipFill>
            <a:blip r:embed="rId5"/>
            <a:stretch>
              <a:fillRect/>
            </a:stretch>
          </p:blipFill>
          <p:spPr>
            <a:xfrm>
              <a:off x="677963" y="1803976"/>
              <a:ext cx="2273802" cy="2663998"/>
            </a:xfrm>
            <a:prstGeom prst="rect">
              <a:avLst/>
            </a:prstGeom>
          </p:spPr>
        </p:pic>
        <p:sp>
          <p:nvSpPr>
            <p:cNvPr id="34" name="Rettangolo 33"/>
            <p:cNvSpPr/>
            <p:nvPr/>
          </p:nvSpPr>
          <p:spPr>
            <a:xfrm>
              <a:off x="801122" y="4550768"/>
              <a:ext cx="2128545" cy="592531"/>
            </a:xfrm>
            <a:prstGeom prst="rect">
              <a:avLst/>
            </a:prstGeom>
          </p:spPr>
          <p:txBody>
            <a:bodyPr wrap="square">
              <a:spAutoFit/>
            </a:bodyPr>
            <a:lstStyle/>
            <a:p>
              <a:pPr algn="ctr"/>
              <a:r>
                <a:rPr lang="en-US" sz="1200" dirty="0"/>
                <a:t>Mechanical layout of the PMQ movable system</a:t>
              </a:r>
            </a:p>
            <a:p>
              <a:pPr algn="ctr"/>
              <a:r>
                <a:rPr lang="en-US" sz="1200" dirty="0"/>
                <a:t>@SPARC_LAB</a:t>
              </a:r>
            </a:p>
          </p:txBody>
        </p:sp>
      </p:grpSp>
      <p:sp>
        <p:nvSpPr>
          <p:cNvPr id="35" name="Rettangolo 34"/>
          <p:cNvSpPr/>
          <p:nvPr/>
        </p:nvSpPr>
        <p:spPr>
          <a:xfrm>
            <a:off x="0" y="981620"/>
            <a:ext cx="12062447" cy="369332"/>
          </a:xfrm>
          <a:prstGeom prst="rect">
            <a:avLst/>
          </a:prstGeom>
        </p:spPr>
        <p:txBody>
          <a:bodyPr wrap="square">
            <a:spAutoFit/>
          </a:bodyPr>
          <a:lstStyle/>
          <a:p>
            <a:pPr algn="ctr"/>
            <a:r>
              <a:rPr lang="en-AU" b="1" u="sng" dirty="0">
                <a:sym typeface="Wingdings" panose="05000000000000000000" pitchFamily="2" charset="2"/>
              </a:rPr>
              <a:t>LONGITUDINAL SHIFT OF THE QUADRUPOLES</a:t>
            </a:r>
            <a:endParaRPr lang="it-IT" b="1" u="sng" dirty="0"/>
          </a:p>
        </p:txBody>
      </p:sp>
      <p:sp>
        <p:nvSpPr>
          <p:cNvPr id="37" name="Rettangolo 36"/>
          <p:cNvSpPr/>
          <p:nvPr/>
        </p:nvSpPr>
        <p:spPr>
          <a:xfrm>
            <a:off x="2983223" y="4851576"/>
            <a:ext cx="6096000" cy="1477328"/>
          </a:xfrm>
          <a:prstGeom prst="rect">
            <a:avLst/>
          </a:prstGeom>
        </p:spPr>
        <p:txBody>
          <a:bodyPr>
            <a:spAutoFit/>
          </a:bodyPr>
          <a:lstStyle/>
          <a:p>
            <a:pPr marL="285750" indent="-285750">
              <a:buFont typeface="Arial" panose="020B0604020202020204" pitchFamily="34" charset="0"/>
              <a:buChar char="•"/>
            </a:pPr>
            <a:r>
              <a:rPr lang="en-US" dirty="0">
                <a:solidFill>
                  <a:schemeClr val="accent6"/>
                </a:solidFill>
                <a:sym typeface="Wingdings" panose="05000000000000000000" pitchFamily="2" charset="2"/>
              </a:rPr>
              <a:t>Less power demand</a:t>
            </a:r>
          </a:p>
          <a:p>
            <a:pPr marL="285750" indent="-285750">
              <a:buFont typeface="Arial" panose="020B0604020202020204" pitchFamily="34" charset="0"/>
              <a:buChar char="•"/>
            </a:pPr>
            <a:r>
              <a:rPr lang="en-US" dirty="0">
                <a:solidFill>
                  <a:schemeClr val="accent6"/>
                </a:solidFill>
                <a:sym typeface="Wingdings" panose="05000000000000000000" pitchFamily="2" charset="2"/>
              </a:rPr>
              <a:t>Compatibility with Ultra High Vacuum environment</a:t>
            </a:r>
          </a:p>
          <a:p>
            <a:pPr marL="285750" indent="-285750">
              <a:buFont typeface="Arial" panose="020B0604020202020204" pitchFamily="34" charset="0"/>
              <a:buChar char="•"/>
            </a:pPr>
            <a:r>
              <a:rPr lang="en-US" dirty="0">
                <a:solidFill>
                  <a:srgbClr val="FF0000"/>
                </a:solidFill>
                <a:sym typeface="Wingdings" panose="05000000000000000000" pitchFamily="2" charset="2"/>
              </a:rPr>
              <a:t>Very low </a:t>
            </a:r>
            <a:r>
              <a:rPr lang="en-US" dirty="0" err="1">
                <a:solidFill>
                  <a:srgbClr val="FF0000"/>
                </a:solidFill>
                <a:sym typeface="Wingdings" panose="05000000000000000000" pitchFamily="2" charset="2"/>
              </a:rPr>
              <a:t>tunability</a:t>
            </a:r>
            <a:endParaRPr lang="en-US" dirty="0">
              <a:solidFill>
                <a:srgbClr val="FF0000"/>
              </a:solidFill>
              <a:sym typeface="Wingdings" panose="05000000000000000000" pitchFamily="2" charset="2"/>
            </a:endParaRPr>
          </a:p>
          <a:p>
            <a:pPr marL="285750" indent="-285750">
              <a:buFont typeface="Arial" panose="020B0604020202020204" pitchFamily="34" charset="0"/>
              <a:buChar char="•"/>
            </a:pPr>
            <a:r>
              <a:rPr lang="en-US" dirty="0">
                <a:solidFill>
                  <a:srgbClr val="FF0000"/>
                </a:solidFill>
                <a:sym typeface="Wingdings" panose="05000000000000000000" pitchFamily="2" charset="2"/>
              </a:rPr>
              <a:t>Difficulties in positions reproducibility</a:t>
            </a:r>
          </a:p>
          <a:p>
            <a:pPr marL="285750" indent="-285750">
              <a:buFont typeface="Arial" panose="020B0604020202020204" pitchFamily="34" charset="0"/>
              <a:buChar char="•"/>
            </a:pPr>
            <a:r>
              <a:rPr lang="en-US" dirty="0">
                <a:solidFill>
                  <a:srgbClr val="FF0000"/>
                </a:solidFill>
                <a:sym typeface="Wingdings" panose="05000000000000000000" pitchFamily="2" charset="2"/>
              </a:rPr>
              <a:t>Low longitudinal compactness</a:t>
            </a:r>
          </a:p>
        </p:txBody>
      </p:sp>
      <p:graphicFrame>
        <p:nvGraphicFramePr>
          <p:cNvPr id="38" name="Tabella 37"/>
          <p:cNvGraphicFramePr>
            <a:graphicFrameLocks noGrp="1"/>
          </p:cNvGraphicFramePr>
          <p:nvPr>
            <p:extLst>
              <p:ext uri="{D42A27DB-BD31-4B8C-83A1-F6EECF244321}">
                <p14:modId xmlns:p14="http://schemas.microsoft.com/office/powerpoint/2010/main" val="2200812524"/>
              </p:ext>
            </p:extLst>
          </p:nvPr>
        </p:nvGraphicFramePr>
        <p:xfrm>
          <a:off x="4374934" y="4136404"/>
          <a:ext cx="6978866" cy="715172"/>
        </p:xfrm>
        <a:graphic>
          <a:graphicData uri="http://schemas.openxmlformats.org/drawingml/2006/table">
            <a:tbl>
              <a:tblPr>
                <a:tableStyleId>{5C22544A-7EE6-4342-B048-85BDC9FD1C3A}</a:tableStyleId>
              </a:tblPr>
              <a:tblGrid>
                <a:gridCol w="1629643">
                  <a:extLst>
                    <a:ext uri="{9D8B030D-6E8A-4147-A177-3AD203B41FA5}">
                      <a16:colId xmlns:a16="http://schemas.microsoft.com/office/drawing/2014/main" val="3760476824"/>
                    </a:ext>
                  </a:extLst>
                </a:gridCol>
                <a:gridCol w="2988307">
                  <a:extLst>
                    <a:ext uri="{9D8B030D-6E8A-4147-A177-3AD203B41FA5}">
                      <a16:colId xmlns:a16="http://schemas.microsoft.com/office/drawing/2014/main" val="3273366172"/>
                    </a:ext>
                  </a:extLst>
                </a:gridCol>
                <a:gridCol w="1111925">
                  <a:extLst>
                    <a:ext uri="{9D8B030D-6E8A-4147-A177-3AD203B41FA5}">
                      <a16:colId xmlns:a16="http://schemas.microsoft.com/office/drawing/2014/main" val="2857974324"/>
                    </a:ext>
                  </a:extLst>
                </a:gridCol>
                <a:gridCol w="1248991">
                  <a:extLst>
                    <a:ext uri="{9D8B030D-6E8A-4147-A177-3AD203B41FA5}">
                      <a16:colId xmlns:a16="http://schemas.microsoft.com/office/drawing/2014/main" val="2673347425"/>
                    </a:ext>
                  </a:extLst>
                </a:gridCol>
              </a:tblGrid>
              <a:tr h="389620">
                <a:tc>
                  <a:txBody>
                    <a:bodyPr/>
                    <a:lstStyle/>
                    <a:p>
                      <a:pPr>
                        <a:spcAft>
                          <a:spcPts val="0"/>
                        </a:spcAft>
                      </a:pPr>
                      <a:r>
                        <a:rPr lang="en-US" sz="1400" b="1" kern="100" dirty="0">
                          <a:solidFill>
                            <a:schemeClr val="bg1"/>
                          </a:solidFill>
                          <a:effectLst/>
                          <a:latin typeface="+mj-lt"/>
                        </a:rPr>
                        <a:t>PROJECT</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mj-lt"/>
                          <a:ea typeface="+mn-ea"/>
                          <a:cs typeface="+mn-cs"/>
                        </a:rPr>
                        <a:t>Radius</a:t>
                      </a:r>
                      <a:r>
                        <a:rPr lang="it-IT" sz="1400" b="1" kern="100" dirty="0">
                          <a:solidFill>
                            <a:schemeClr val="bg1"/>
                          </a:solidFill>
                          <a:effectLst/>
                          <a:latin typeface="+mj-lt"/>
                          <a:ea typeface="+mn-ea"/>
                          <a:cs typeface="+mn-cs"/>
                        </a:rPr>
                        <a:t> – single</a:t>
                      </a:r>
                      <a:r>
                        <a:rPr lang="it-IT" sz="1400" b="1" kern="100" baseline="0" dirty="0">
                          <a:solidFill>
                            <a:schemeClr val="bg1"/>
                          </a:solidFill>
                          <a:effectLst/>
                          <a:latin typeface="+mj-lt"/>
                          <a:ea typeface="+mn-ea"/>
                          <a:cs typeface="+mn-cs"/>
                        </a:rPr>
                        <a:t> PMQ </a:t>
                      </a:r>
                      <a:r>
                        <a:rPr lang="it-IT" sz="1400" b="1" kern="100" baseline="0" dirty="0" err="1">
                          <a:solidFill>
                            <a:schemeClr val="bg1"/>
                          </a:solidFill>
                          <a:effectLst/>
                          <a:latin typeface="+mj-lt"/>
                          <a:ea typeface="+mn-ea"/>
                          <a:cs typeface="+mn-cs"/>
                        </a:rPr>
                        <a:t>size</a:t>
                      </a:r>
                      <a:r>
                        <a:rPr lang="it-IT" sz="1400" b="1" kern="100" baseline="0" dirty="0">
                          <a:solidFill>
                            <a:schemeClr val="bg1"/>
                          </a:solidFill>
                          <a:effectLst/>
                          <a:latin typeface="+mj-lt"/>
                          <a:ea typeface="+mn-ea"/>
                          <a:cs typeface="+mn-cs"/>
                        </a:rPr>
                        <a:t> (</a:t>
                      </a:r>
                      <a:r>
                        <a:rPr lang="it-IT" sz="1400" b="1" kern="100" dirty="0" err="1">
                          <a:solidFill>
                            <a:schemeClr val="bg1"/>
                          </a:solidFill>
                          <a:effectLst/>
                          <a:latin typeface="+mj-lt"/>
                          <a:ea typeface="+mn-ea"/>
                          <a:cs typeface="+mn-cs"/>
                        </a:rPr>
                        <a:t>WxHx</a:t>
                      </a:r>
                      <a:r>
                        <a:rPr lang="it-IT" sz="1400" b="1" kern="100" baseline="0" dirty="0">
                          <a:solidFill>
                            <a:schemeClr val="bg1"/>
                          </a:solidFill>
                          <a:effectLst/>
                          <a:latin typeface="+mj-lt"/>
                          <a:ea typeface="+mn-ea"/>
                          <a:cs typeface="+mn-cs"/>
                        </a:rPr>
                        <a:t> L) [mm]</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solidFill>
                          <a:effectLst/>
                          <a:latin typeface="+mj-lt"/>
                          <a:ea typeface="Noto Serif CJK SC"/>
                          <a:cs typeface="Lohit Devanagari"/>
                        </a:rPr>
                        <a:t>Max</a:t>
                      </a:r>
                      <a:r>
                        <a:rPr lang="en-US" sz="1400" b="1" kern="100" baseline="0" dirty="0">
                          <a:solidFill>
                            <a:schemeClr val="bg1"/>
                          </a:solidFill>
                          <a:effectLst/>
                          <a:latin typeface="+mj-lt"/>
                          <a:ea typeface="Noto Serif CJK SC"/>
                          <a:cs typeface="Lohit Devanagari"/>
                        </a:rPr>
                        <a:t> G</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Calibri" panose="020F0502020204030204" pitchFamily="34" charset="0"/>
                          <a:ea typeface="Noto Serif CJK SC"/>
                          <a:cs typeface="Calibri" panose="020F0502020204030204" pitchFamily="34" charset="0"/>
                        </a:rPr>
                        <a:t>Tunability</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998605573"/>
                  </a:ext>
                </a:extLst>
              </a:tr>
              <a:tr h="325552">
                <a:tc>
                  <a:txBody>
                    <a:bodyPr/>
                    <a:lstStyle/>
                    <a:p>
                      <a:pPr>
                        <a:spcAft>
                          <a:spcPts val="0"/>
                        </a:spcAft>
                      </a:pPr>
                      <a:r>
                        <a:rPr lang="en-US" sz="1500" kern="100" dirty="0">
                          <a:effectLst/>
                          <a:latin typeface="+mj-lt"/>
                          <a:ea typeface="Noto Serif CJK SC"/>
                          <a:cs typeface="Lohit Devanagari"/>
                        </a:rPr>
                        <a:t>SPARC</a:t>
                      </a:r>
                      <a:r>
                        <a:rPr lang="en-US" sz="1500" kern="100" baseline="0" dirty="0">
                          <a:effectLst/>
                          <a:latin typeface="+mj-lt"/>
                          <a:ea typeface="Noto Serif CJK SC"/>
                          <a:cs typeface="Lohit Devanagari"/>
                        </a:rPr>
                        <a:t>_LAB</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3 – 40x40x10/20</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520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±2,5%</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961785"/>
                  </a:ext>
                </a:extLst>
              </a:tr>
            </a:tbl>
          </a:graphicData>
        </a:graphic>
      </p:graphicFrame>
      <p:sp>
        <p:nvSpPr>
          <p:cNvPr id="14"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09519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a:t>Context</a:t>
            </a:r>
            <a:r>
              <a:rPr lang="it-IT" sz="4000" b="1" dirty="0"/>
              <a:t>: PMQ </a:t>
            </a:r>
            <a:r>
              <a:rPr lang="it-IT" sz="4000" b="1" dirty="0" err="1"/>
              <a:t>Focusing</a:t>
            </a:r>
            <a:r>
              <a:rPr lang="it-IT" sz="4000" b="1" dirty="0"/>
              <a:t> </a:t>
            </a:r>
            <a:r>
              <a:rPr lang="it-IT" sz="4000" b="1" dirty="0" err="1"/>
              <a:t>Tuning</a:t>
            </a:r>
            <a:r>
              <a:rPr lang="it-IT" sz="4000" b="1" dirty="0"/>
              <a:t> </a:t>
            </a:r>
            <a:r>
              <a:rPr lang="it-IT" sz="4000" b="1" dirty="0" err="1"/>
              <a:t>Techniques</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3" name="Segnaposto numero diapositiva 2"/>
          <p:cNvSpPr>
            <a:spLocks noGrp="1"/>
          </p:cNvSpPr>
          <p:nvPr>
            <p:ph type="sldNum" sz="quarter" idx="12"/>
          </p:nvPr>
        </p:nvSpPr>
        <p:spPr/>
        <p:txBody>
          <a:bodyPr/>
          <a:lstStyle/>
          <a:p>
            <a:fld id="{261B6567-75CF-4B12-ABCE-C77D982F079C}" type="slidenum">
              <a:rPr lang="en-US" smtClean="0"/>
              <a:t>5</a:t>
            </a:fld>
            <a:endParaRPr lang="en-US" dirty="0"/>
          </a:p>
        </p:txBody>
      </p:sp>
      <p:sp>
        <p:nvSpPr>
          <p:cNvPr id="35" name="Rettangolo 34"/>
          <p:cNvSpPr/>
          <p:nvPr/>
        </p:nvSpPr>
        <p:spPr>
          <a:xfrm>
            <a:off x="0" y="981620"/>
            <a:ext cx="12062447" cy="369332"/>
          </a:xfrm>
          <a:prstGeom prst="rect">
            <a:avLst/>
          </a:prstGeom>
        </p:spPr>
        <p:txBody>
          <a:bodyPr wrap="square">
            <a:spAutoFit/>
          </a:bodyPr>
          <a:lstStyle/>
          <a:p>
            <a:pPr algn="ctr"/>
            <a:r>
              <a:rPr lang="en-AU" b="1" u="sng" dirty="0">
                <a:sym typeface="Wingdings" panose="05000000000000000000" pitchFamily="2" charset="2"/>
              </a:rPr>
              <a:t>BLOCK ROTATIONS</a:t>
            </a:r>
            <a:endParaRPr lang="it-IT" b="1" u="sng" dirty="0"/>
          </a:p>
        </p:txBody>
      </p:sp>
      <p:sp>
        <p:nvSpPr>
          <p:cNvPr id="37" name="Rettangolo 36"/>
          <p:cNvSpPr/>
          <p:nvPr/>
        </p:nvSpPr>
        <p:spPr>
          <a:xfrm>
            <a:off x="3264149" y="2748206"/>
            <a:ext cx="7923834" cy="1200329"/>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6"/>
                </a:solidFill>
                <a:sym typeface="Wingdings" panose="05000000000000000000" pitchFamily="2" charset="2"/>
              </a:rPr>
              <a:t>High compactness (particularly for QUAPEVA)</a:t>
            </a:r>
          </a:p>
          <a:p>
            <a:pPr marL="285750" indent="-285750">
              <a:buFont typeface="Arial" panose="020B0604020202020204" pitchFamily="34" charset="0"/>
              <a:buChar char="•"/>
            </a:pPr>
            <a:r>
              <a:rPr lang="en-US" dirty="0">
                <a:solidFill>
                  <a:schemeClr val="accent6"/>
                </a:solidFill>
                <a:sym typeface="Wingdings" panose="05000000000000000000" pitchFamily="2" charset="2"/>
              </a:rPr>
              <a:t>High </a:t>
            </a:r>
            <a:r>
              <a:rPr lang="en-US" dirty="0" err="1">
                <a:solidFill>
                  <a:schemeClr val="accent6"/>
                </a:solidFill>
                <a:sym typeface="Wingdings" panose="05000000000000000000" pitchFamily="2" charset="2"/>
              </a:rPr>
              <a:t>Tunability</a:t>
            </a:r>
            <a:endParaRPr lang="en-US" dirty="0">
              <a:solidFill>
                <a:schemeClr val="accent6"/>
              </a:solidFill>
              <a:sym typeface="Wingdings" panose="05000000000000000000" pitchFamily="2" charset="2"/>
            </a:endParaRPr>
          </a:p>
          <a:p>
            <a:pPr marL="285750" indent="-285750">
              <a:buFont typeface="Arial" panose="020B0604020202020204" pitchFamily="34" charset="0"/>
              <a:buChar char="•"/>
            </a:pPr>
            <a:r>
              <a:rPr lang="en-US" dirty="0">
                <a:solidFill>
                  <a:schemeClr val="accent6"/>
                </a:solidFill>
                <a:sym typeface="Wingdings" panose="05000000000000000000" pitchFamily="2" charset="2"/>
              </a:rPr>
              <a:t>Compatibility with Ultra High Vacuum environment</a:t>
            </a:r>
          </a:p>
          <a:p>
            <a:pPr marL="285750" indent="-285750">
              <a:buFont typeface="Arial" panose="020B0604020202020204" pitchFamily="34" charset="0"/>
              <a:buChar char="•"/>
            </a:pPr>
            <a:r>
              <a:rPr lang="en-US" dirty="0">
                <a:solidFill>
                  <a:srgbClr val="FF0000"/>
                </a:solidFill>
                <a:sym typeface="Wingdings" panose="05000000000000000000" pitchFamily="2" charset="2"/>
              </a:rPr>
              <a:t>Need transverse shift to adjust magnetic axis position on the beam</a:t>
            </a:r>
            <a:endParaRPr lang="it-IT" dirty="0"/>
          </a:p>
        </p:txBody>
      </p:sp>
      <p:graphicFrame>
        <p:nvGraphicFramePr>
          <p:cNvPr id="23" name="Tabella 22"/>
          <p:cNvGraphicFramePr>
            <a:graphicFrameLocks noGrp="1"/>
          </p:cNvGraphicFramePr>
          <p:nvPr>
            <p:extLst>
              <p:ext uri="{D42A27DB-BD31-4B8C-83A1-F6EECF244321}">
                <p14:modId xmlns:p14="http://schemas.microsoft.com/office/powerpoint/2010/main" val="287646062"/>
              </p:ext>
            </p:extLst>
          </p:nvPr>
        </p:nvGraphicFramePr>
        <p:xfrm>
          <a:off x="3349906" y="1456845"/>
          <a:ext cx="8056462" cy="1216690"/>
        </p:xfrm>
        <a:graphic>
          <a:graphicData uri="http://schemas.openxmlformats.org/drawingml/2006/table">
            <a:tbl>
              <a:tblPr>
                <a:tableStyleId>{5C22544A-7EE6-4342-B048-85BDC9FD1C3A}</a:tableStyleId>
              </a:tblPr>
              <a:tblGrid>
                <a:gridCol w="540401">
                  <a:extLst>
                    <a:ext uri="{9D8B030D-6E8A-4147-A177-3AD203B41FA5}">
                      <a16:colId xmlns:a16="http://schemas.microsoft.com/office/drawing/2014/main" val="20000"/>
                    </a:ext>
                  </a:extLst>
                </a:gridCol>
                <a:gridCol w="2108996">
                  <a:extLst>
                    <a:ext uri="{9D8B030D-6E8A-4147-A177-3AD203B41FA5}">
                      <a16:colId xmlns:a16="http://schemas.microsoft.com/office/drawing/2014/main" val="20001"/>
                    </a:ext>
                  </a:extLst>
                </a:gridCol>
                <a:gridCol w="2864418">
                  <a:extLst>
                    <a:ext uri="{9D8B030D-6E8A-4147-A177-3AD203B41FA5}">
                      <a16:colId xmlns:a16="http://schemas.microsoft.com/office/drawing/2014/main" val="20002"/>
                    </a:ext>
                  </a:extLst>
                </a:gridCol>
                <a:gridCol w="1197515">
                  <a:extLst>
                    <a:ext uri="{9D8B030D-6E8A-4147-A177-3AD203B41FA5}">
                      <a16:colId xmlns:a16="http://schemas.microsoft.com/office/drawing/2014/main" val="4187591620"/>
                    </a:ext>
                  </a:extLst>
                </a:gridCol>
                <a:gridCol w="1345132">
                  <a:extLst>
                    <a:ext uri="{9D8B030D-6E8A-4147-A177-3AD203B41FA5}">
                      <a16:colId xmlns:a16="http://schemas.microsoft.com/office/drawing/2014/main" val="3354725604"/>
                    </a:ext>
                  </a:extLst>
                </a:gridCol>
              </a:tblGrid>
              <a:tr h="389620">
                <a:tc>
                  <a:txBody>
                    <a:bodyPr/>
                    <a:lstStyle/>
                    <a:p>
                      <a:pPr>
                        <a:spcAft>
                          <a:spcPts val="0"/>
                        </a:spcAft>
                      </a:pP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spcAft>
                          <a:spcPts val="0"/>
                        </a:spcAft>
                      </a:pPr>
                      <a:r>
                        <a:rPr lang="en-US" sz="1400" b="1" kern="100" dirty="0">
                          <a:solidFill>
                            <a:schemeClr val="bg1"/>
                          </a:solidFill>
                          <a:effectLst/>
                          <a:latin typeface="+mj-lt"/>
                        </a:rPr>
                        <a:t>PROJECT</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mj-lt"/>
                          <a:ea typeface="+mn-ea"/>
                          <a:cs typeface="+mn-cs"/>
                        </a:rPr>
                        <a:t>Radius</a:t>
                      </a:r>
                      <a:r>
                        <a:rPr lang="it-IT" sz="1400" b="1" kern="100" dirty="0">
                          <a:solidFill>
                            <a:schemeClr val="bg1"/>
                          </a:solidFill>
                          <a:effectLst/>
                          <a:latin typeface="+mj-lt"/>
                          <a:ea typeface="+mn-ea"/>
                          <a:cs typeface="+mn-cs"/>
                        </a:rPr>
                        <a:t> – </a:t>
                      </a:r>
                      <a:r>
                        <a:rPr lang="it-IT" sz="1400" b="1" kern="100" dirty="0" err="1">
                          <a:solidFill>
                            <a:schemeClr val="bg1"/>
                          </a:solidFill>
                          <a:effectLst/>
                          <a:latin typeface="+mj-lt"/>
                          <a:ea typeface="+mn-ea"/>
                          <a:cs typeface="+mn-cs"/>
                        </a:rPr>
                        <a:t>WxHx</a:t>
                      </a:r>
                      <a:r>
                        <a:rPr lang="it-IT" sz="1400" b="1" kern="100" baseline="0" dirty="0">
                          <a:solidFill>
                            <a:schemeClr val="bg1"/>
                          </a:solidFill>
                          <a:effectLst/>
                          <a:latin typeface="+mj-lt"/>
                          <a:ea typeface="+mn-ea"/>
                          <a:cs typeface="+mn-cs"/>
                        </a:rPr>
                        <a:t> L [mm]</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solidFill>
                          <a:effectLst/>
                          <a:latin typeface="+mj-lt"/>
                          <a:ea typeface="Noto Serif CJK SC"/>
                          <a:cs typeface="Lohit Devanagari"/>
                        </a:rPr>
                        <a:t>Mean</a:t>
                      </a:r>
                      <a:r>
                        <a:rPr lang="en-US" sz="1400" b="1" kern="100" baseline="0" dirty="0">
                          <a:solidFill>
                            <a:schemeClr val="bg1"/>
                          </a:solidFill>
                          <a:effectLst/>
                          <a:latin typeface="+mj-lt"/>
                          <a:ea typeface="Noto Serif CJK SC"/>
                          <a:cs typeface="Lohit Devanagari"/>
                        </a:rPr>
                        <a:t> G</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err="1">
                          <a:solidFill>
                            <a:schemeClr val="bg1"/>
                          </a:solidFill>
                          <a:effectLst/>
                          <a:latin typeface="Calibri" panose="020F0502020204030204" pitchFamily="34" charset="0"/>
                          <a:ea typeface="Noto Serif CJK SC"/>
                          <a:cs typeface="Calibri" panose="020F0502020204030204" pitchFamily="34" charset="0"/>
                        </a:rPr>
                        <a:t>Tunability</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01"/>
                  </a:ext>
                </a:extLst>
              </a:tr>
              <a:tr h="413535">
                <a:tc>
                  <a:txBody>
                    <a:bodyPr/>
                    <a:lstStyle/>
                    <a:p>
                      <a:pPr algn="ctr">
                        <a:spcAft>
                          <a:spcPts val="0"/>
                        </a:spcAft>
                      </a:pPr>
                      <a:r>
                        <a:rPr lang="en-US" sz="1500" kern="100" dirty="0">
                          <a:effectLst/>
                          <a:latin typeface="+mj-lt"/>
                          <a:ea typeface="Noto Serif CJK SC"/>
                          <a:cs typeface="Lohit Devanagari"/>
                        </a:rPr>
                        <a:t>a</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500" kern="100" dirty="0">
                          <a:solidFill>
                            <a:schemeClr val="dk1"/>
                          </a:solidFill>
                          <a:effectLst/>
                          <a:latin typeface="+mn-lt"/>
                          <a:ea typeface="Noto Serif CJK SC"/>
                          <a:cs typeface="Lohit Devanagari"/>
                        </a:rPr>
                        <a:t>Linear Collider</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10- 50x50x230</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50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±45%</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3535">
                <a:tc>
                  <a:txBody>
                    <a:bodyPr/>
                    <a:lstStyle/>
                    <a:p>
                      <a:pPr algn="ctr">
                        <a:spcAft>
                          <a:spcPts val="0"/>
                        </a:spcAft>
                      </a:pPr>
                      <a:r>
                        <a:rPr lang="it-IT" sz="1500" kern="100" dirty="0">
                          <a:effectLst/>
                          <a:latin typeface="+mj-lt"/>
                          <a:ea typeface="Noto Serif CJK SC"/>
                          <a:cs typeface="Lohit Devanagari"/>
                        </a:rPr>
                        <a:t>b</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it-IT" sz="1500" kern="100" dirty="0">
                          <a:effectLst/>
                          <a:latin typeface="+mj-lt"/>
                          <a:ea typeface="Noto Serif CJK SC"/>
                          <a:cs typeface="Lohit Devanagari"/>
                        </a:rPr>
                        <a:t>SOLEIL</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6</a:t>
                      </a:r>
                      <a:r>
                        <a:rPr lang="it-IT" sz="1500" kern="100" baseline="0" dirty="0">
                          <a:effectLst/>
                          <a:latin typeface="+mj-lt"/>
                          <a:ea typeface="Noto Serif CJK SC"/>
                          <a:cs typeface="Lohit Devanagari"/>
                        </a:rPr>
                        <a:t> – </a:t>
                      </a:r>
                      <a:r>
                        <a:rPr lang="it-IT" sz="1500" b="1" kern="100" baseline="0" dirty="0">
                          <a:effectLst/>
                          <a:latin typeface="+mj-lt"/>
                          <a:ea typeface="Noto Serif CJK SC"/>
                          <a:cs typeface="Lohit Devanagari"/>
                        </a:rPr>
                        <a:t>100x100x100</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ea typeface="Noto Serif CJK SC"/>
                          <a:cs typeface="Lohit Devanagari"/>
                        </a:rPr>
                        <a:t>160 T/m</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solidFill>
                            <a:schemeClr val="dk1"/>
                          </a:solidFill>
                          <a:effectLst/>
                          <a:latin typeface="+mn-lt"/>
                          <a:ea typeface="Noto Serif CJK SC"/>
                          <a:cs typeface="Lohit Devanagari"/>
                        </a:rPr>
                        <a:t>±22</a:t>
                      </a:r>
                      <a:r>
                        <a:rPr lang="en-US" sz="1500" kern="100" dirty="0">
                          <a:effectLst/>
                          <a:latin typeface="+mj-lt"/>
                          <a:ea typeface="Noto Serif CJK SC"/>
                          <a:cs typeface="Lohit Devanagari"/>
                        </a:rPr>
                        <a:t>%</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10" name="Gruppo 9"/>
          <p:cNvGrpSpPr/>
          <p:nvPr/>
        </p:nvGrpSpPr>
        <p:grpSpPr>
          <a:xfrm>
            <a:off x="195459" y="940338"/>
            <a:ext cx="3406639" cy="2638865"/>
            <a:chOff x="195459" y="940338"/>
            <a:chExt cx="3406639" cy="2638865"/>
          </a:xfrm>
        </p:grpSpPr>
        <p:grpSp>
          <p:nvGrpSpPr>
            <p:cNvPr id="9" name="Gruppo 8"/>
            <p:cNvGrpSpPr/>
            <p:nvPr/>
          </p:nvGrpSpPr>
          <p:grpSpPr>
            <a:xfrm>
              <a:off x="195459" y="940338"/>
              <a:ext cx="2650703" cy="2638865"/>
              <a:chOff x="332521" y="596370"/>
              <a:chExt cx="2650703" cy="2638865"/>
            </a:xfrm>
          </p:grpSpPr>
          <p:grpSp>
            <p:nvGrpSpPr>
              <p:cNvPr id="14" name="Gruppo 13"/>
              <p:cNvGrpSpPr/>
              <p:nvPr/>
            </p:nvGrpSpPr>
            <p:grpSpPr>
              <a:xfrm>
                <a:off x="332521" y="2741314"/>
                <a:ext cx="2650703" cy="493921"/>
                <a:chOff x="7061615" y="2772511"/>
                <a:chExt cx="2870474" cy="538181"/>
              </a:xfrm>
            </p:grpSpPr>
            <p:sp>
              <p:nvSpPr>
                <p:cNvPr id="18" name="Triangolo isoscele 17"/>
                <p:cNvSpPr/>
                <p:nvPr/>
              </p:nvSpPr>
              <p:spPr>
                <a:xfrm rot="13516842">
                  <a:off x="7373752" y="2736916"/>
                  <a:ext cx="411839" cy="483030"/>
                </a:xfrm>
                <a:prstGeom prst="triangle">
                  <a:avLst>
                    <a:gd name="adj" fmla="val 496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7061615" y="2807659"/>
                  <a:ext cx="2870474" cy="503033"/>
                </a:xfrm>
                <a:prstGeom prst="rect">
                  <a:avLst/>
                </a:prstGeom>
              </p:spPr>
              <p:txBody>
                <a:bodyPr wrap="square">
                  <a:spAutoFit/>
                </a:bodyPr>
                <a:lstStyle/>
                <a:p>
                  <a:pPr algn="ctr"/>
                  <a:r>
                    <a:rPr lang="en-US" sz="1200" dirty="0"/>
                    <a:t>Kyoto / NIRS PMQ. Outer ring front (up) and side (down) views</a:t>
                  </a:r>
                  <a:endParaRPr lang="it-IT" sz="1200" dirty="0"/>
                </a:p>
              </p:txBody>
            </p:sp>
          </p:grpSp>
          <p:pic>
            <p:nvPicPr>
              <p:cNvPr id="7" name="Immagine 6"/>
              <p:cNvPicPr>
                <a:picLocks noChangeAspect="1"/>
              </p:cNvPicPr>
              <p:nvPr/>
            </p:nvPicPr>
            <p:blipFill>
              <a:blip r:embed="rId5"/>
              <a:stretch>
                <a:fillRect/>
              </a:stretch>
            </p:blipFill>
            <p:spPr>
              <a:xfrm>
                <a:off x="332521" y="596370"/>
                <a:ext cx="2650702" cy="2255597"/>
              </a:xfrm>
              <a:prstGeom prst="rect">
                <a:avLst/>
              </a:prstGeom>
            </p:spPr>
          </p:pic>
        </p:grpSp>
        <p:sp>
          <p:nvSpPr>
            <p:cNvPr id="27" name="CasellaDiTesto 26"/>
            <p:cNvSpPr txBox="1"/>
            <p:nvPr/>
          </p:nvSpPr>
          <p:spPr>
            <a:xfrm>
              <a:off x="3332680" y="1048682"/>
              <a:ext cx="269418" cy="323165"/>
            </a:xfrm>
            <a:prstGeom prst="rect">
              <a:avLst/>
            </a:prstGeom>
            <a:solidFill>
              <a:schemeClr val="bg1"/>
            </a:solidFill>
            <a:ln>
              <a:solidFill>
                <a:schemeClr val="tx1"/>
              </a:solidFill>
            </a:ln>
          </p:spPr>
          <p:txBody>
            <a:bodyPr wrap="square" rtlCol="0">
              <a:spAutoFit/>
            </a:bodyPr>
            <a:lstStyle/>
            <a:p>
              <a:r>
                <a:rPr lang="it-IT" sz="1500" b="1" dirty="0"/>
                <a:t>a</a:t>
              </a:r>
            </a:p>
          </p:txBody>
        </p:sp>
      </p:grpSp>
      <p:grpSp>
        <p:nvGrpSpPr>
          <p:cNvPr id="11" name="Gruppo 10"/>
          <p:cNvGrpSpPr/>
          <p:nvPr/>
        </p:nvGrpSpPr>
        <p:grpSpPr>
          <a:xfrm>
            <a:off x="478607" y="3984684"/>
            <a:ext cx="2785542" cy="2252814"/>
            <a:chOff x="478607" y="3984684"/>
            <a:chExt cx="2785542" cy="2252814"/>
          </a:xfrm>
        </p:grpSpPr>
        <p:grpSp>
          <p:nvGrpSpPr>
            <p:cNvPr id="2" name="Gruppo 1"/>
            <p:cNvGrpSpPr/>
            <p:nvPr/>
          </p:nvGrpSpPr>
          <p:grpSpPr>
            <a:xfrm>
              <a:off x="478607" y="3984684"/>
              <a:ext cx="1927722" cy="2252814"/>
              <a:chOff x="478607" y="3828179"/>
              <a:chExt cx="1927722" cy="2252814"/>
            </a:xfrm>
          </p:grpSpPr>
          <p:pic>
            <p:nvPicPr>
              <p:cNvPr id="19" name="Immagine 18"/>
              <p:cNvPicPr>
                <a:picLocks noChangeAspect="1"/>
              </p:cNvPicPr>
              <p:nvPr/>
            </p:nvPicPr>
            <p:blipFill rotWithShape="1">
              <a:blip r:embed="rId6"/>
              <a:srcRect b="52126"/>
              <a:stretch/>
            </p:blipFill>
            <p:spPr>
              <a:xfrm>
                <a:off x="478607" y="3828179"/>
                <a:ext cx="1927722" cy="1756378"/>
              </a:xfrm>
              <a:prstGeom prst="rect">
                <a:avLst/>
              </a:prstGeom>
            </p:spPr>
          </p:pic>
          <p:sp>
            <p:nvSpPr>
              <p:cNvPr id="20" name="Rettangolo 19"/>
              <p:cNvSpPr/>
              <p:nvPr/>
            </p:nvSpPr>
            <p:spPr>
              <a:xfrm>
                <a:off x="540490" y="5619328"/>
                <a:ext cx="1803955" cy="461665"/>
              </a:xfrm>
              <a:prstGeom prst="rect">
                <a:avLst/>
              </a:prstGeom>
            </p:spPr>
            <p:txBody>
              <a:bodyPr wrap="square">
                <a:spAutoFit/>
              </a:bodyPr>
              <a:lstStyle/>
              <a:p>
                <a:pPr algn="ctr"/>
                <a:r>
                  <a:rPr lang="en-US" sz="1200" dirty="0"/>
                  <a:t>QUAPEVAs for COXINEL facility (SOLEIL)</a:t>
                </a:r>
                <a:endParaRPr lang="it-IT" sz="1200" dirty="0"/>
              </a:p>
            </p:txBody>
          </p:sp>
        </p:grpSp>
        <p:sp>
          <p:nvSpPr>
            <p:cNvPr id="30" name="CasellaDiTesto 29"/>
            <p:cNvSpPr txBox="1"/>
            <p:nvPr/>
          </p:nvSpPr>
          <p:spPr>
            <a:xfrm>
              <a:off x="2994731" y="3986156"/>
              <a:ext cx="269418" cy="323165"/>
            </a:xfrm>
            <a:prstGeom prst="rect">
              <a:avLst/>
            </a:prstGeom>
            <a:solidFill>
              <a:schemeClr val="bg1"/>
            </a:solidFill>
            <a:ln>
              <a:solidFill>
                <a:schemeClr val="tx1"/>
              </a:solidFill>
            </a:ln>
          </p:spPr>
          <p:txBody>
            <a:bodyPr wrap="square" rtlCol="0">
              <a:spAutoFit/>
            </a:bodyPr>
            <a:lstStyle/>
            <a:p>
              <a:r>
                <a:rPr lang="it-IT" sz="1500" b="1" dirty="0"/>
                <a:t>b</a:t>
              </a:r>
            </a:p>
          </p:txBody>
        </p:sp>
      </p:grpSp>
      <p:sp>
        <p:nvSpPr>
          <p:cNvPr id="12" name="Rettangolo 11"/>
          <p:cNvSpPr/>
          <p:nvPr/>
        </p:nvSpPr>
        <p:spPr>
          <a:xfrm>
            <a:off x="3264149" y="3852189"/>
            <a:ext cx="8142220" cy="2585323"/>
          </a:xfrm>
          <a:prstGeom prst="rect">
            <a:avLst/>
          </a:prstGeom>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Kyoto NIRS PMQ solution (a) shows a very high </a:t>
            </a:r>
            <a:r>
              <a:rPr lang="en-US" dirty="0" err="1">
                <a:sym typeface="Wingdings" panose="05000000000000000000" pitchFamily="2" charset="2"/>
              </a:rPr>
              <a:t>tunability</a:t>
            </a:r>
            <a:r>
              <a:rPr lang="en-US" dirty="0">
                <a:sym typeface="Wingdings" panose="05000000000000000000" pitchFamily="2" charset="2"/>
              </a:rPr>
              <a:t> but it can be reached by rotating single outer ring longitudinal section (highlighted in red). </a:t>
            </a:r>
            <a:r>
              <a:rPr lang="en-US" b="1" dirty="0">
                <a:sym typeface="Wingdings" panose="05000000000000000000" pitchFamily="2" charset="2"/>
              </a:rPr>
              <a:t>It needs </a:t>
            </a:r>
            <a:r>
              <a:rPr lang="en-US" dirty="0">
                <a:sym typeface="Wingdings" panose="05000000000000000000" pitchFamily="2" charset="2"/>
              </a:rPr>
              <a:t>at least longitudinal length of several cm.</a:t>
            </a:r>
          </a:p>
          <a:p>
            <a:pPr marL="285750" indent="-285750">
              <a:buFont typeface="Arial" panose="020B0604020202020204" pitchFamily="34" charset="0"/>
              <a:buChar char="•"/>
            </a:pPr>
            <a:r>
              <a:rPr lang="en-US" dirty="0">
                <a:sym typeface="Wingdings" panose="05000000000000000000" pitchFamily="2" charset="2"/>
              </a:rPr>
              <a:t>Concerning QUAPEVA the </a:t>
            </a:r>
            <a:r>
              <a:rPr lang="en-US" dirty="0" err="1">
                <a:sym typeface="Wingdings" panose="05000000000000000000" pitchFamily="2" charset="2"/>
              </a:rPr>
              <a:t>tunability</a:t>
            </a:r>
            <a:r>
              <a:rPr lang="en-US" dirty="0">
                <a:sym typeface="Wingdings" panose="05000000000000000000" pitchFamily="2" charset="2"/>
              </a:rPr>
              <a:t> is lower than Kyoto NIRS, but still suitable for several applications, it could be more compact.</a:t>
            </a:r>
          </a:p>
          <a:p>
            <a:pPr marL="285750" indent="-285750">
              <a:buFont typeface="Arial" panose="020B0604020202020204" pitchFamily="34" charset="0"/>
              <a:buChar char="•"/>
            </a:pPr>
            <a:r>
              <a:rPr lang="en-US" dirty="0">
                <a:sym typeface="Wingdings" panose="05000000000000000000" pitchFamily="2" charset="2"/>
              </a:rPr>
              <a:t>High compactness is a crucial allows to get closer the PMQ to the plasma injection and extraction.</a:t>
            </a:r>
          </a:p>
          <a:p>
            <a:pPr marL="285750" indent="-285750">
              <a:buFont typeface="Arial" panose="020B0604020202020204" pitchFamily="34" charset="0"/>
              <a:buChar char="•"/>
            </a:pPr>
            <a:r>
              <a:rPr lang="en-US" b="1" dirty="0">
                <a:sym typeface="Wingdings" panose="05000000000000000000" pitchFamily="2" charset="2"/>
              </a:rPr>
              <a:t>QUAPEVA design has taken into account as design baseline for the HARMONIQ proposal.</a:t>
            </a:r>
            <a:endParaRPr lang="it-IT" b="1" dirty="0"/>
          </a:p>
        </p:txBody>
      </p:sp>
      <p:sp>
        <p:nvSpPr>
          <p:cNvPr id="13" name="Rettangolo 12"/>
          <p:cNvSpPr/>
          <p:nvPr/>
        </p:nvSpPr>
        <p:spPr>
          <a:xfrm>
            <a:off x="1672542" y="2033288"/>
            <a:ext cx="364602" cy="183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638988" y="2033288"/>
            <a:ext cx="628440" cy="183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1448005" y="2033288"/>
            <a:ext cx="180000" cy="183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1300390" y="2023643"/>
            <a:ext cx="107863" cy="192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46902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DD2721"/>
                </a:solidFill>
              </a:rPr>
              <a:t>H</a:t>
            </a:r>
            <a:r>
              <a:rPr lang="en-US" sz="3000" b="1" dirty="0" err="1">
                <a:solidFill>
                  <a:schemeClr val="bg1"/>
                </a:solidFill>
              </a:rPr>
              <a:t>albach</a:t>
            </a:r>
            <a:r>
              <a:rPr lang="en-US" sz="3000" b="1" dirty="0">
                <a:solidFill>
                  <a:schemeClr val="bg1"/>
                </a:solidFill>
              </a:rPr>
              <a:t> </a:t>
            </a:r>
            <a:r>
              <a:rPr lang="en-US" sz="3000" b="1" dirty="0">
                <a:solidFill>
                  <a:srgbClr val="DD2721"/>
                </a:solidFill>
              </a:rPr>
              <a:t>A</a:t>
            </a:r>
            <a:r>
              <a:rPr lang="en-US" sz="3000" b="1" dirty="0">
                <a:solidFill>
                  <a:schemeClr val="bg1"/>
                </a:solidFill>
              </a:rPr>
              <a:t>rray for </a:t>
            </a:r>
            <a:r>
              <a:rPr lang="en-US" sz="3000" b="1" dirty="0">
                <a:solidFill>
                  <a:srgbClr val="DD2721"/>
                </a:solidFill>
              </a:rPr>
              <a:t>R</a:t>
            </a:r>
            <a:r>
              <a:rPr lang="en-US" sz="3000" b="1" dirty="0">
                <a:solidFill>
                  <a:schemeClr val="bg1"/>
                </a:solidFill>
              </a:rPr>
              <a:t>otational </a:t>
            </a:r>
            <a:r>
              <a:rPr lang="en-US" sz="3000" b="1" dirty="0" err="1">
                <a:solidFill>
                  <a:srgbClr val="DD2721"/>
                </a:solidFill>
              </a:rPr>
              <a:t>M</a:t>
            </a:r>
            <a:r>
              <a:rPr lang="en-US" sz="3000" b="1" dirty="0" err="1">
                <a:solidFill>
                  <a:schemeClr val="bg1"/>
                </a:solidFill>
              </a:rPr>
              <a:t>Odulation</a:t>
            </a:r>
            <a:r>
              <a:rPr lang="en-US" sz="3000" b="1" dirty="0">
                <a:solidFill>
                  <a:schemeClr val="bg1"/>
                </a:solidFill>
              </a:rPr>
              <a:t> of </a:t>
            </a:r>
            <a:r>
              <a:rPr lang="en-US" sz="3000" b="1" dirty="0" err="1">
                <a:solidFill>
                  <a:srgbClr val="DD2721"/>
                </a:solidFill>
              </a:rPr>
              <a:t>N</a:t>
            </a:r>
            <a:r>
              <a:rPr lang="en-US" sz="3000" b="1" dirty="0" err="1">
                <a:solidFill>
                  <a:schemeClr val="bg1"/>
                </a:solidFill>
              </a:rPr>
              <a:t>dFeB</a:t>
            </a:r>
            <a:r>
              <a:rPr lang="en-US" sz="3000" b="1" dirty="0">
                <a:solidFill>
                  <a:schemeClr val="bg1"/>
                </a:solidFill>
              </a:rPr>
              <a:t> </a:t>
            </a:r>
            <a:r>
              <a:rPr lang="en-US" sz="3000" b="1" dirty="0">
                <a:solidFill>
                  <a:srgbClr val="DD2721"/>
                </a:solidFill>
              </a:rPr>
              <a:t>I</a:t>
            </a:r>
            <a:r>
              <a:rPr lang="en-US" sz="3000" b="1" dirty="0">
                <a:solidFill>
                  <a:schemeClr val="bg1"/>
                </a:solidFill>
              </a:rPr>
              <a:t>ntegrated </a:t>
            </a:r>
            <a:r>
              <a:rPr lang="en-US" sz="3000" b="1" dirty="0">
                <a:solidFill>
                  <a:srgbClr val="DD2721"/>
                </a:solidFill>
              </a:rPr>
              <a:t>Q</a:t>
            </a:r>
            <a:r>
              <a:rPr lang="en-US" sz="3000" b="1" dirty="0">
                <a:solidFill>
                  <a:schemeClr val="bg1"/>
                </a:solidFill>
              </a:rPr>
              <a:t>uadrupoles (HARMONIQ) project proposal</a:t>
            </a:r>
            <a:endParaRPr lang="it-IT" sz="3000" b="1" dirty="0">
              <a:solidFill>
                <a:schemeClr val="bg1"/>
              </a:solidFill>
            </a:endParaRP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14" name="Rettangolo arrotondato 13"/>
          <p:cNvSpPr/>
          <p:nvPr/>
        </p:nvSpPr>
        <p:spPr>
          <a:xfrm>
            <a:off x="362093" y="2147710"/>
            <a:ext cx="11208643" cy="2311590"/>
          </a:xfrm>
          <a:prstGeom prst="roundRect">
            <a:avLst>
              <a:gd name="adj" fmla="val 6243"/>
            </a:avLst>
          </a:prstGeom>
          <a:solidFill>
            <a:srgbClr val="DC2621">
              <a:alpha val="8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MAIN INNOVATIONS</a:t>
            </a:r>
          </a:p>
          <a:p>
            <a:pPr marL="342900" indent="-342900" algn="just">
              <a:buFont typeface="+mj-lt"/>
              <a:buAutoNum type="arabicPeriod"/>
            </a:pPr>
            <a:r>
              <a:rPr lang="en-US" b="1" dirty="0">
                <a:solidFill>
                  <a:schemeClr val="tx1"/>
                </a:solidFill>
              </a:rPr>
              <a:t>Compactness</a:t>
            </a:r>
            <a:r>
              <a:rPr lang="en-US" dirty="0">
                <a:solidFill>
                  <a:schemeClr val="tx1"/>
                </a:solidFill>
              </a:rPr>
              <a:t>: the optimized design allows to reduce the radial dimensions.</a:t>
            </a:r>
          </a:p>
          <a:p>
            <a:pPr marL="342900" indent="-342900" algn="just">
              <a:buFont typeface="+mj-lt"/>
              <a:buAutoNum type="arabicPeriod"/>
            </a:pPr>
            <a:r>
              <a:rPr lang="en-US" b="1" dirty="0">
                <a:solidFill>
                  <a:schemeClr val="tx1"/>
                </a:solidFill>
              </a:rPr>
              <a:t>Unique gradient and </a:t>
            </a:r>
            <a:r>
              <a:rPr lang="en-US" b="1" dirty="0" err="1">
                <a:solidFill>
                  <a:schemeClr val="tx1"/>
                </a:solidFill>
              </a:rPr>
              <a:t>tunability</a:t>
            </a:r>
            <a:r>
              <a:rPr lang="en-US" b="1" dirty="0">
                <a:solidFill>
                  <a:schemeClr val="tx1"/>
                </a:solidFill>
              </a:rPr>
              <a:t> combination</a:t>
            </a:r>
            <a:r>
              <a:rPr lang="en-US" dirty="0">
                <a:solidFill>
                  <a:schemeClr val="tx1"/>
                </a:solidFill>
              </a:rPr>
              <a:t>: from the </a:t>
            </a:r>
            <a:r>
              <a:rPr lang="en-US" dirty="0" err="1">
                <a:solidFill>
                  <a:schemeClr val="tx1"/>
                </a:solidFill>
              </a:rPr>
              <a:t>litterature</a:t>
            </a:r>
            <a:r>
              <a:rPr lang="en-US" dirty="0">
                <a:solidFill>
                  <a:schemeClr val="tx1"/>
                </a:solidFill>
              </a:rPr>
              <a:t> this design push forward the state of the art in terms of </a:t>
            </a:r>
            <a:r>
              <a:rPr lang="en-US" b="1" dirty="0">
                <a:solidFill>
                  <a:schemeClr val="tx1"/>
                </a:solidFill>
              </a:rPr>
              <a:t>high gradients </a:t>
            </a:r>
            <a:r>
              <a:rPr lang="en-US" dirty="0">
                <a:solidFill>
                  <a:schemeClr val="tx1"/>
                </a:solidFill>
              </a:rPr>
              <a:t>and </a:t>
            </a:r>
            <a:r>
              <a:rPr lang="en-US" b="1" dirty="0">
                <a:solidFill>
                  <a:schemeClr val="tx1"/>
                </a:solidFill>
              </a:rPr>
              <a:t>high </a:t>
            </a:r>
            <a:r>
              <a:rPr lang="en-US" b="1" dirty="0" err="1">
                <a:solidFill>
                  <a:schemeClr val="tx1"/>
                </a:solidFill>
              </a:rPr>
              <a:t>tunability</a:t>
            </a:r>
            <a:r>
              <a:rPr lang="en-US" b="1" dirty="0">
                <a:solidFill>
                  <a:schemeClr val="tx1"/>
                </a:solidFill>
              </a:rPr>
              <a:t> </a:t>
            </a:r>
            <a:r>
              <a:rPr lang="en-US" dirty="0">
                <a:solidFill>
                  <a:schemeClr val="tx1"/>
                </a:solidFill>
              </a:rPr>
              <a:t>offering an </a:t>
            </a:r>
            <a:r>
              <a:rPr lang="en-US" b="1" dirty="0">
                <a:solidFill>
                  <a:schemeClr val="tx1"/>
                </a:solidFill>
              </a:rPr>
              <a:t>energy acceptance larger than 40%.</a:t>
            </a:r>
          </a:p>
          <a:p>
            <a:pPr marL="342900" indent="-342900" algn="just">
              <a:buFont typeface="+mj-lt"/>
              <a:buAutoNum type="arabicPeriod"/>
            </a:pPr>
            <a:r>
              <a:rPr lang="en-US" b="1" dirty="0">
                <a:solidFill>
                  <a:schemeClr val="tx1"/>
                </a:solidFill>
              </a:rPr>
              <a:t>Reduced power cost: </a:t>
            </a:r>
            <a:r>
              <a:rPr lang="en-US" dirty="0">
                <a:solidFill>
                  <a:schemeClr val="tx1"/>
                </a:solidFill>
              </a:rPr>
              <a:t>Very small power demand.</a:t>
            </a:r>
          </a:p>
          <a:p>
            <a:pPr marL="342900" indent="-342900" algn="just">
              <a:buFont typeface="+mj-lt"/>
              <a:buAutoNum type="arabicPeriod"/>
            </a:pPr>
            <a:r>
              <a:rPr lang="en-US" b="1" dirty="0">
                <a:solidFill>
                  <a:schemeClr val="tx1"/>
                </a:solidFill>
              </a:rPr>
              <a:t>Reduced skew components</a:t>
            </a:r>
            <a:r>
              <a:rPr lang="en-US" dirty="0">
                <a:solidFill>
                  <a:schemeClr val="tx1"/>
                </a:solidFill>
              </a:rPr>
              <a:t> with respect to QUAPEVA design.</a:t>
            </a:r>
          </a:p>
          <a:p>
            <a:pPr marL="342900" indent="-342900" algn="just">
              <a:buFont typeface="+mj-lt"/>
              <a:buAutoNum type="arabicPeriod"/>
            </a:pPr>
            <a:r>
              <a:rPr lang="en-US" b="1" dirty="0">
                <a:solidFill>
                  <a:schemeClr val="tx1"/>
                </a:solidFill>
              </a:rPr>
              <a:t>Reduced production cost</a:t>
            </a:r>
            <a:r>
              <a:rPr lang="en-US" dirty="0">
                <a:solidFill>
                  <a:schemeClr val="tx1"/>
                </a:solidFill>
              </a:rPr>
              <a:t>: PMQ performances feasible with </a:t>
            </a:r>
            <a:r>
              <a:rPr lang="en-US" dirty="0" err="1">
                <a:solidFill>
                  <a:schemeClr val="tx1"/>
                </a:solidFill>
              </a:rPr>
              <a:t>NdFeB</a:t>
            </a:r>
            <a:r>
              <a:rPr lang="en-US" dirty="0">
                <a:solidFill>
                  <a:schemeClr val="tx1"/>
                </a:solidFill>
              </a:rPr>
              <a:t> and AISI 1010 materials. Cost reduced compared with other solutions like </a:t>
            </a:r>
            <a:r>
              <a:rPr lang="en-US" dirty="0" err="1">
                <a:solidFill>
                  <a:schemeClr val="tx1"/>
                </a:solidFill>
              </a:rPr>
              <a:t>FeCo</a:t>
            </a:r>
            <a:r>
              <a:rPr lang="en-US" dirty="0">
                <a:solidFill>
                  <a:schemeClr val="tx1"/>
                </a:solidFill>
              </a:rPr>
              <a:t> alloy (higher saturation threshold) instead to AISI1010 (cheaper). </a:t>
            </a:r>
            <a:endParaRPr lang="it-IT" dirty="0">
              <a:solidFill>
                <a:schemeClr val="tx1"/>
              </a:solidFill>
            </a:endParaRPr>
          </a:p>
        </p:txBody>
      </p:sp>
      <p:sp>
        <p:nvSpPr>
          <p:cNvPr id="8" name="Segnaposto numero diapositiva 7"/>
          <p:cNvSpPr>
            <a:spLocks noGrp="1"/>
          </p:cNvSpPr>
          <p:nvPr>
            <p:ph type="sldNum" sz="quarter" idx="12"/>
          </p:nvPr>
        </p:nvSpPr>
        <p:spPr/>
        <p:txBody>
          <a:bodyPr/>
          <a:lstStyle/>
          <a:p>
            <a:fld id="{261B6567-75CF-4B12-ABCE-C77D982F079C}" type="slidenum">
              <a:rPr lang="en-US" smtClean="0"/>
              <a:t>6</a:t>
            </a:fld>
            <a:endParaRPr lang="en-US"/>
          </a:p>
        </p:txBody>
      </p:sp>
      <p:sp>
        <p:nvSpPr>
          <p:cNvPr id="11" name="Rettangolo 10"/>
          <p:cNvSpPr/>
          <p:nvPr/>
        </p:nvSpPr>
        <p:spPr>
          <a:xfrm>
            <a:off x="114255" y="1210850"/>
            <a:ext cx="11704320" cy="646331"/>
          </a:xfrm>
          <a:prstGeom prst="rect">
            <a:avLst/>
          </a:prstGeom>
        </p:spPr>
        <p:txBody>
          <a:bodyPr wrap="square">
            <a:spAutoFit/>
          </a:bodyPr>
          <a:lstStyle/>
          <a:p>
            <a:pPr algn="ctr"/>
            <a:r>
              <a:rPr lang="en-AU" dirty="0">
                <a:sym typeface="Wingdings" panose="05000000000000000000" pitchFamily="2" charset="2"/>
              </a:rPr>
              <a:t>The main goal of HARMONIQ is to realize and test </a:t>
            </a:r>
            <a:r>
              <a:rPr lang="en-US" dirty="0"/>
              <a:t>TPMQs based on QUAPEVA design but optimized in terms of </a:t>
            </a:r>
            <a:r>
              <a:rPr lang="en-US" b="1" dirty="0"/>
              <a:t>compactness </a:t>
            </a:r>
            <a:r>
              <a:rPr lang="en-US" dirty="0"/>
              <a:t>and </a:t>
            </a:r>
            <a:r>
              <a:rPr lang="en-US" b="1" dirty="0"/>
              <a:t>reduced multipolar skew components.</a:t>
            </a:r>
          </a:p>
        </p:txBody>
      </p:sp>
      <p:sp>
        <p:nvSpPr>
          <p:cNvPr id="2" name="Rettangolo 1"/>
          <p:cNvSpPr/>
          <p:nvPr/>
        </p:nvSpPr>
        <p:spPr>
          <a:xfrm>
            <a:off x="362092" y="4761493"/>
            <a:ext cx="11208643" cy="646331"/>
          </a:xfrm>
          <a:prstGeom prst="rect">
            <a:avLst/>
          </a:prstGeom>
        </p:spPr>
        <p:txBody>
          <a:bodyPr wrap="square">
            <a:spAutoFit/>
          </a:bodyPr>
          <a:lstStyle/>
          <a:p>
            <a:pPr algn="ctr"/>
            <a:r>
              <a:rPr lang="en-US" dirty="0"/>
              <a:t>The parameters of the TPMQs will be tailored on the basis of </a:t>
            </a:r>
            <a:r>
              <a:rPr lang="en-US" b="1" dirty="0" err="1"/>
              <a:t>EuPRAXIA</a:t>
            </a:r>
            <a:r>
              <a:rPr lang="en-US" b="1" dirty="0"/>
              <a:t> </a:t>
            </a:r>
            <a:r>
              <a:rPr lang="en-US" dirty="0"/>
              <a:t>project requirements for the beam based plasma acceleration.</a:t>
            </a:r>
            <a:endParaRPr lang="en-AU" dirty="0">
              <a:sym typeface="Wingdings" panose="05000000000000000000" pitchFamily="2" charset="2"/>
            </a:endParaRPr>
          </a:p>
        </p:txBody>
      </p:sp>
      <p:sp>
        <p:nvSpPr>
          <p:cNvPr id="12"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82260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TPMQ for </a:t>
            </a:r>
            <a:r>
              <a:rPr lang="it-IT" sz="4000" b="1" dirty="0" err="1"/>
              <a:t>EuPRAXIA</a:t>
            </a:r>
            <a:r>
              <a:rPr lang="it-IT" sz="4000" b="1" dirty="0"/>
              <a:t> Plasma Acceleration </a:t>
            </a:r>
            <a:r>
              <a:rPr lang="it-IT" sz="4000" b="1" dirty="0" err="1"/>
              <a:t>Module</a:t>
            </a:r>
            <a:endParaRPr lang="it-IT" sz="4000" b="1" dirty="0"/>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ella 21"/>
          <p:cNvGraphicFramePr>
            <a:graphicFrameLocks noGrp="1"/>
          </p:cNvGraphicFramePr>
          <p:nvPr>
            <p:extLst>
              <p:ext uri="{D42A27DB-BD31-4B8C-83A1-F6EECF244321}">
                <p14:modId xmlns:p14="http://schemas.microsoft.com/office/powerpoint/2010/main" val="3187477602"/>
              </p:ext>
            </p:extLst>
          </p:nvPr>
        </p:nvGraphicFramePr>
        <p:xfrm>
          <a:off x="239002" y="3482510"/>
          <a:ext cx="5563920" cy="2655570"/>
        </p:xfrm>
        <a:graphic>
          <a:graphicData uri="http://schemas.openxmlformats.org/drawingml/2006/table">
            <a:tbl>
              <a:tblPr>
                <a:tableStyleId>{5C22544A-7EE6-4342-B048-85BDC9FD1C3A}</a:tableStyleId>
              </a:tblPr>
              <a:tblGrid>
                <a:gridCol w="2049076">
                  <a:extLst>
                    <a:ext uri="{9D8B030D-6E8A-4147-A177-3AD203B41FA5}">
                      <a16:colId xmlns:a16="http://schemas.microsoft.com/office/drawing/2014/main" val="20000"/>
                    </a:ext>
                  </a:extLst>
                </a:gridCol>
                <a:gridCol w="1757422">
                  <a:extLst>
                    <a:ext uri="{9D8B030D-6E8A-4147-A177-3AD203B41FA5}">
                      <a16:colId xmlns:a16="http://schemas.microsoft.com/office/drawing/2014/main" val="20001"/>
                    </a:ext>
                  </a:extLst>
                </a:gridCol>
                <a:gridCol w="1757422">
                  <a:extLst>
                    <a:ext uri="{9D8B030D-6E8A-4147-A177-3AD203B41FA5}">
                      <a16:colId xmlns:a16="http://schemas.microsoft.com/office/drawing/2014/main" val="20002"/>
                    </a:ext>
                  </a:extLst>
                </a:gridCol>
              </a:tblGrid>
              <a:tr h="258311">
                <a:tc>
                  <a:txBody>
                    <a:bodyPr/>
                    <a:lstStyle/>
                    <a:p>
                      <a:pPr>
                        <a:spcAft>
                          <a:spcPts val="0"/>
                        </a:spcAft>
                      </a:pP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Noto Serif CJK SC"/>
                          <a:cs typeface="Lohit Devanagari"/>
                        </a:rPr>
                        <a:t>Short PMQ</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Noto Serif CJK SC"/>
                          <a:cs typeface="Lohit Devanagari"/>
                        </a:rPr>
                        <a:t>Long PMQ</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extLst>
                  <a:ext uri="{0D108BD9-81ED-4DB2-BD59-A6C34878D82A}">
                    <a16:rowId xmlns:a16="http://schemas.microsoft.com/office/drawing/2014/main" val="10000"/>
                  </a:ext>
                </a:extLst>
              </a:tr>
              <a:tr h="258311">
                <a:tc>
                  <a:txBody>
                    <a:bodyPr/>
                    <a:lstStyle/>
                    <a:p>
                      <a:pPr>
                        <a:spcAft>
                          <a:spcPts val="0"/>
                        </a:spcAft>
                      </a:pPr>
                      <a:r>
                        <a:rPr lang="en-US" sz="1400" b="1" kern="100" dirty="0">
                          <a:solidFill>
                            <a:schemeClr val="bg1"/>
                          </a:solidFill>
                          <a:effectLst/>
                          <a:latin typeface="+mj-lt"/>
                        </a:rPr>
                        <a:t> PARAMETER</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01"/>
                  </a:ext>
                </a:extLst>
              </a:tr>
              <a:tr h="297198">
                <a:tc>
                  <a:txBody>
                    <a:bodyPr/>
                    <a:lstStyle/>
                    <a:p>
                      <a:pPr>
                        <a:spcAft>
                          <a:spcPts val="0"/>
                        </a:spcAft>
                      </a:pPr>
                      <a:r>
                        <a:rPr lang="en-US" sz="1500" kern="100" dirty="0">
                          <a:effectLst/>
                          <a:latin typeface="+mj-lt"/>
                        </a:rPr>
                        <a:t>Energy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500 MeV</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500 MeV</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7198">
                <a:tc>
                  <a:txBody>
                    <a:bodyPr/>
                    <a:lstStyle/>
                    <a:p>
                      <a:pPr>
                        <a:spcAft>
                          <a:spcPts val="0"/>
                        </a:spcAft>
                      </a:pPr>
                      <a:r>
                        <a:rPr lang="it-IT" sz="1500" kern="100" dirty="0">
                          <a:effectLst/>
                          <a:latin typeface="+mj-lt"/>
                          <a:ea typeface="Noto Serif CJK SC"/>
                          <a:cs typeface="Lohit Devanagari"/>
                        </a:rPr>
                        <a:t>Aperture</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Diameter</a:t>
                      </a:r>
                      <a:r>
                        <a:rPr lang="it-IT" sz="1500" kern="100" baseline="0" dirty="0">
                          <a:effectLst/>
                          <a:latin typeface="+mj-lt"/>
                          <a:ea typeface="Noto Serif CJK SC"/>
                          <a:cs typeface="Lohit Devanagari"/>
                        </a:rPr>
                        <a:t> </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7198">
                <a:tc>
                  <a:txBody>
                    <a:bodyPr/>
                    <a:lstStyle/>
                    <a:p>
                      <a:pPr>
                        <a:spcAft>
                          <a:spcPts val="0"/>
                        </a:spcAft>
                      </a:pPr>
                      <a:r>
                        <a:rPr lang="it-IT" sz="1500" kern="100" dirty="0" err="1">
                          <a:effectLst/>
                          <a:latin typeface="+mj-lt"/>
                          <a:ea typeface="+mn-ea"/>
                          <a:cs typeface="+mn-cs"/>
                        </a:rPr>
                        <a:t>Average</a:t>
                      </a:r>
                      <a:r>
                        <a:rPr lang="it-IT" sz="1500" kern="100" baseline="0" dirty="0">
                          <a:effectLst/>
                          <a:latin typeface="+mj-lt"/>
                          <a:ea typeface="+mn-ea"/>
                          <a:cs typeface="+mn-cs"/>
                        </a:rPr>
                        <a:t> </a:t>
                      </a:r>
                      <a:r>
                        <a:rPr lang="it-IT" sz="1500" kern="100" dirty="0" err="1">
                          <a:effectLst/>
                          <a:latin typeface="+mj-lt"/>
                          <a:ea typeface="+mn-ea"/>
                          <a:cs typeface="+mn-cs"/>
                        </a:rPr>
                        <a:t>Gradient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300</a:t>
                      </a:r>
                      <a:r>
                        <a:rPr lang="it-IT" sz="1500" kern="100" baseline="0" dirty="0">
                          <a:effectLst/>
                          <a:latin typeface="+mj-lt"/>
                          <a:ea typeface="+mn-ea"/>
                          <a:cs typeface="+mn-cs"/>
                        </a:rPr>
                        <a:t>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300</a:t>
                      </a:r>
                      <a:r>
                        <a:rPr lang="it-IT" sz="1500" kern="100" baseline="0" dirty="0">
                          <a:effectLst/>
                          <a:latin typeface="+mj-lt"/>
                          <a:ea typeface="+mn-ea"/>
                          <a:cs typeface="+mn-cs"/>
                        </a:rPr>
                        <a:t>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7198">
                <a:tc>
                  <a:txBody>
                    <a:bodyPr/>
                    <a:lstStyle/>
                    <a:p>
                      <a:pPr>
                        <a:spcAft>
                          <a:spcPts val="0"/>
                        </a:spcAft>
                      </a:pPr>
                      <a:r>
                        <a:rPr lang="it-IT" sz="1500" kern="100" dirty="0" err="1">
                          <a:effectLst/>
                          <a:latin typeface="+mj-lt"/>
                          <a:ea typeface="Noto Serif CJK SC"/>
                          <a:cs typeface="Lohit Devanagari"/>
                        </a:rPr>
                        <a:t>Tuna</a:t>
                      </a:r>
                      <a:r>
                        <a:rPr lang="it-IT" sz="1500" kern="100" baseline="0" dirty="0" err="1">
                          <a:effectLst/>
                          <a:latin typeface="+mj-lt"/>
                          <a:ea typeface="Noto Serif CJK SC"/>
                          <a:cs typeface="Lohit Devanagari"/>
                        </a:rPr>
                        <a:t>bility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10% (± 30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10% (± 30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7198">
                <a:tc>
                  <a:txBody>
                    <a:bodyPr/>
                    <a:lstStyle/>
                    <a:p>
                      <a:pPr>
                        <a:spcAft>
                          <a:spcPts val="0"/>
                        </a:spcAft>
                      </a:pPr>
                      <a:r>
                        <a:rPr lang="it-IT" sz="1500" kern="100" dirty="0" err="1">
                          <a:effectLst/>
                          <a:latin typeface="+mj-lt"/>
                        </a:rPr>
                        <a:t>Magnetic</a:t>
                      </a:r>
                      <a:r>
                        <a:rPr lang="it-IT" sz="1500" kern="100" dirty="0">
                          <a:effectLst/>
                          <a:latin typeface="+mj-lt"/>
                        </a:rPr>
                        <a:t> </a:t>
                      </a:r>
                      <a:r>
                        <a:rPr lang="it-IT" sz="1500" kern="100" dirty="0" err="1">
                          <a:effectLst/>
                          <a:latin typeface="+mj-lt"/>
                        </a:rPr>
                        <a:t>Length</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55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100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7198">
                <a:tc>
                  <a:txBody>
                    <a:bodyPr/>
                    <a:lstStyle/>
                    <a:p>
                      <a:pPr>
                        <a:spcAft>
                          <a:spcPts val="0"/>
                        </a:spcAft>
                      </a:pPr>
                      <a:r>
                        <a:rPr lang="it-IT" sz="1500" kern="100" dirty="0" err="1">
                          <a:effectLst/>
                          <a:latin typeface="+mj-lt"/>
                          <a:ea typeface="Noto Serif CJK SC"/>
                          <a:cs typeface="Lohit Devanagari"/>
                        </a:rPr>
                        <a:t>Integrated</a:t>
                      </a:r>
                      <a:r>
                        <a:rPr lang="it-IT" sz="1500" kern="100" dirty="0">
                          <a:effectLst/>
                          <a:latin typeface="+mj-lt"/>
                          <a:ea typeface="Noto Serif CJK SC"/>
                          <a:cs typeface="Lohit Devanagari"/>
                        </a:rPr>
                        <a:t> </a:t>
                      </a:r>
                      <a:r>
                        <a:rPr lang="it-IT" sz="1500" kern="100" dirty="0" err="1">
                          <a:effectLst/>
                          <a:latin typeface="+mj-lt"/>
                          <a:ea typeface="Noto Serif CJK SC"/>
                          <a:cs typeface="Lohit Devanagari"/>
                        </a:rPr>
                        <a:t>Gradient</a:t>
                      </a:r>
                      <a:r>
                        <a:rPr lang="it-IT" sz="1500" kern="100" dirty="0">
                          <a:effectLst/>
                          <a:latin typeface="+mj-lt"/>
                          <a:ea typeface="Noto Serif CJK SC"/>
                          <a:cs typeface="Lohit Devanagari"/>
                        </a:rPr>
                        <a:t> </a:t>
                      </a:r>
                      <a:r>
                        <a:rPr lang="it-IT" sz="1500" kern="100" dirty="0" err="1">
                          <a:effectLst/>
                          <a:latin typeface="+mj-lt"/>
                          <a:ea typeface="Noto Serif CJK SC"/>
                          <a:cs typeface="Lohit Devanagari"/>
                        </a:rPr>
                        <a:t>range</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16,5</a:t>
                      </a:r>
                      <a:r>
                        <a:rPr lang="it-IT" sz="1500" kern="100" baseline="0" dirty="0">
                          <a:effectLst/>
                          <a:latin typeface="+mj-lt"/>
                          <a:ea typeface="Noto Serif CJK SC"/>
                          <a:cs typeface="Lohit Devanagari"/>
                        </a:rPr>
                        <a:t> ± 1,7 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30 </a:t>
                      </a:r>
                      <a:r>
                        <a:rPr lang="it-IT" sz="1500" kern="100" baseline="0" dirty="0">
                          <a:effectLst/>
                          <a:latin typeface="+mj-lt"/>
                          <a:ea typeface="Noto Serif CJK SC"/>
                          <a:cs typeface="Lohit Devanagari"/>
                        </a:rPr>
                        <a:t>± 3 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7198">
                <a:tc>
                  <a:txBody>
                    <a:bodyPr/>
                    <a:lstStyle/>
                    <a:p>
                      <a:pPr>
                        <a:spcAft>
                          <a:spcPts val="0"/>
                        </a:spcAft>
                      </a:pPr>
                      <a:r>
                        <a:rPr lang="it-IT" sz="1500" kern="100" dirty="0" err="1">
                          <a:effectLst/>
                          <a:latin typeface="+mj-lt"/>
                          <a:ea typeface="Noto Serif CJK SC"/>
                          <a:cs typeface="Lohit Devanagari"/>
                        </a:rPr>
                        <a:t>Distance</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Between</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PMQs</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10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10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25" name="Connettore 1 24"/>
          <p:cNvCxnSpPr/>
          <p:nvPr/>
        </p:nvCxnSpPr>
        <p:spPr>
          <a:xfrm>
            <a:off x="6091111" y="3167256"/>
            <a:ext cx="0" cy="3024000"/>
          </a:xfrm>
          <a:prstGeom prst="line">
            <a:avLst/>
          </a:prstGeom>
          <a:ln w="28575">
            <a:solidFill>
              <a:srgbClr val="002A48"/>
            </a:solidFill>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1103642" y="3122095"/>
            <a:ext cx="3834639" cy="446276"/>
          </a:xfrm>
          <a:prstGeom prst="rect">
            <a:avLst/>
          </a:prstGeom>
        </p:spPr>
        <p:txBody>
          <a:bodyPr wrap="none">
            <a:spAutoFit/>
          </a:bodyPr>
          <a:lstStyle/>
          <a:p>
            <a:r>
              <a:rPr lang="it-IT" sz="2300" b="1" dirty="0">
                <a:solidFill>
                  <a:srgbClr val="002A48"/>
                </a:solidFill>
                <a:sym typeface="Wingdings" panose="05000000000000000000" pitchFamily="2" charset="2"/>
              </a:rPr>
              <a:t>UPSTREAM PLASMA MODULE</a:t>
            </a:r>
            <a:endParaRPr lang="en-US" sz="2300" b="1" dirty="0">
              <a:solidFill>
                <a:srgbClr val="002A48"/>
              </a:solidFill>
            </a:endParaRPr>
          </a:p>
        </p:txBody>
      </p:sp>
      <p:sp>
        <p:nvSpPr>
          <p:cNvPr id="27" name="Rettangolo 26"/>
          <p:cNvSpPr/>
          <p:nvPr/>
        </p:nvSpPr>
        <p:spPr>
          <a:xfrm>
            <a:off x="7243942" y="3083771"/>
            <a:ext cx="4327980" cy="446276"/>
          </a:xfrm>
          <a:prstGeom prst="rect">
            <a:avLst/>
          </a:prstGeom>
        </p:spPr>
        <p:txBody>
          <a:bodyPr wrap="none">
            <a:spAutoFit/>
          </a:bodyPr>
          <a:lstStyle/>
          <a:p>
            <a:r>
              <a:rPr lang="it-IT" sz="2300" b="1" dirty="0">
                <a:solidFill>
                  <a:srgbClr val="002A48"/>
                </a:solidFill>
                <a:sym typeface="Wingdings" panose="05000000000000000000" pitchFamily="2" charset="2"/>
              </a:rPr>
              <a:t>DOWNSTREAM PLASMA MODULE</a:t>
            </a:r>
            <a:endParaRPr lang="en-US" sz="2300" b="1" dirty="0">
              <a:solidFill>
                <a:srgbClr val="002A48"/>
              </a:solidFill>
            </a:endParaRPr>
          </a:p>
        </p:txBody>
      </p:sp>
      <p:graphicFrame>
        <p:nvGraphicFramePr>
          <p:cNvPr id="28" name="Tabella 27"/>
          <p:cNvGraphicFramePr>
            <a:graphicFrameLocks noGrp="1"/>
          </p:cNvGraphicFramePr>
          <p:nvPr/>
        </p:nvGraphicFramePr>
        <p:xfrm>
          <a:off x="6389079" y="3482510"/>
          <a:ext cx="5563920" cy="2655570"/>
        </p:xfrm>
        <a:graphic>
          <a:graphicData uri="http://schemas.openxmlformats.org/drawingml/2006/table">
            <a:tbl>
              <a:tblPr>
                <a:tableStyleId>{5C22544A-7EE6-4342-B048-85BDC9FD1C3A}</a:tableStyleId>
              </a:tblPr>
              <a:tblGrid>
                <a:gridCol w="2049076">
                  <a:extLst>
                    <a:ext uri="{9D8B030D-6E8A-4147-A177-3AD203B41FA5}">
                      <a16:colId xmlns:a16="http://schemas.microsoft.com/office/drawing/2014/main" val="20000"/>
                    </a:ext>
                  </a:extLst>
                </a:gridCol>
                <a:gridCol w="1757422">
                  <a:extLst>
                    <a:ext uri="{9D8B030D-6E8A-4147-A177-3AD203B41FA5}">
                      <a16:colId xmlns:a16="http://schemas.microsoft.com/office/drawing/2014/main" val="20001"/>
                    </a:ext>
                  </a:extLst>
                </a:gridCol>
                <a:gridCol w="1757422">
                  <a:extLst>
                    <a:ext uri="{9D8B030D-6E8A-4147-A177-3AD203B41FA5}">
                      <a16:colId xmlns:a16="http://schemas.microsoft.com/office/drawing/2014/main" val="20002"/>
                    </a:ext>
                  </a:extLst>
                </a:gridCol>
              </a:tblGrid>
              <a:tr h="258311">
                <a:tc>
                  <a:txBody>
                    <a:bodyPr/>
                    <a:lstStyle/>
                    <a:p>
                      <a:pPr>
                        <a:spcAft>
                          <a:spcPts val="0"/>
                        </a:spcAft>
                      </a:pP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Noto Serif CJK SC"/>
                          <a:cs typeface="Lohit Devanagari"/>
                        </a:rPr>
                        <a:t>Short PMQ</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Noto Serif CJK SC"/>
                          <a:cs typeface="Lohit Devanagari"/>
                        </a:rPr>
                        <a:t>Long PMQ</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extLst>
                  <a:ext uri="{0D108BD9-81ED-4DB2-BD59-A6C34878D82A}">
                    <a16:rowId xmlns:a16="http://schemas.microsoft.com/office/drawing/2014/main" val="10000"/>
                  </a:ext>
                </a:extLst>
              </a:tr>
              <a:tr h="258311">
                <a:tc>
                  <a:txBody>
                    <a:bodyPr/>
                    <a:lstStyle/>
                    <a:p>
                      <a:pPr>
                        <a:spcAft>
                          <a:spcPts val="0"/>
                        </a:spcAft>
                      </a:pPr>
                      <a:r>
                        <a:rPr lang="en-US" sz="1400" b="1" kern="100" dirty="0">
                          <a:solidFill>
                            <a:schemeClr val="bg1"/>
                          </a:solidFill>
                          <a:effectLst/>
                          <a:latin typeface="+mj-lt"/>
                        </a:rPr>
                        <a:t> PARAMETER</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algn="ctr">
                        <a:spcAft>
                          <a:spcPts val="0"/>
                        </a:spcAft>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00" dirty="0">
                          <a:solidFill>
                            <a:schemeClr val="bg1"/>
                          </a:solidFill>
                          <a:effectLst/>
                          <a:latin typeface="+mj-lt"/>
                          <a:ea typeface="+mn-ea"/>
                          <a:cs typeface="+mn-cs"/>
                        </a:rPr>
                        <a:t>Value</a:t>
                      </a:r>
                      <a:endParaRPr lang="en-US" sz="1400" b="1" kern="100" dirty="0">
                        <a:solidFill>
                          <a:schemeClr val="bg1"/>
                        </a:solidFill>
                        <a:effectLst/>
                        <a:latin typeface="+mj-lt"/>
                        <a:ea typeface="Noto Serif CJK SC"/>
                        <a:cs typeface="Lohit Devanagari"/>
                      </a:endParaRPr>
                    </a:p>
                  </a:txBody>
                  <a:tcPr marL="34925" marR="34925" marT="34925" marB="34925">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8"/>
                    </a:solidFill>
                  </a:tcPr>
                </a:tc>
                <a:extLst>
                  <a:ext uri="{0D108BD9-81ED-4DB2-BD59-A6C34878D82A}">
                    <a16:rowId xmlns:a16="http://schemas.microsoft.com/office/drawing/2014/main" val="10001"/>
                  </a:ext>
                </a:extLst>
              </a:tr>
              <a:tr h="297198">
                <a:tc>
                  <a:txBody>
                    <a:bodyPr/>
                    <a:lstStyle/>
                    <a:p>
                      <a:pPr>
                        <a:spcAft>
                          <a:spcPts val="0"/>
                        </a:spcAft>
                      </a:pPr>
                      <a:r>
                        <a:rPr lang="en-US" sz="1500" kern="100" dirty="0">
                          <a:effectLst/>
                          <a:latin typeface="+mj-lt"/>
                        </a:rPr>
                        <a:t>Energy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1GeV</a:t>
                      </a: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00" dirty="0">
                          <a:solidFill>
                            <a:schemeClr val="dk1"/>
                          </a:solidFill>
                          <a:effectLst/>
                          <a:latin typeface="+mn-lt"/>
                          <a:ea typeface="+mn-ea"/>
                          <a:cs typeface="+mn-cs"/>
                        </a:rPr>
                        <a:t>1GeV</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7198">
                <a:tc>
                  <a:txBody>
                    <a:bodyPr/>
                    <a:lstStyle/>
                    <a:p>
                      <a:pPr>
                        <a:spcAft>
                          <a:spcPts val="0"/>
                        </a:spcAft>
                      </a:pPr>
                      <a:r>
                        <a:rPr lang="it-IT" sz="1500" kern="100" dirty="0">
                          <a:effectLst/>
                          <a:latin typeface="+mj-lt"/>
                          <a:ea typeface="Noto Serif CJK SC"/>
                          <a:cs typeface="Lohit Devanagari"/>
                        </a:rPr>
                        <a:t>Aperture</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Diameter</a:t>
                      </a:r>
                      <a:r>
                        <a:rPr lang="it-IT" sz="1500" kern="100" baseline="0" dirty="0">
                          <a:effectLst/>
                          <a:latin typeface="+mj-lt"/>
                          <a:ea typeface="Noto Serif CJK SC"/>
                          <a:cs typeface="Lohit Devanagari"/>
                        </a:rPr>
                        <a:t> </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7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7198">
                <a:tc>
                  <a:txBody>
                    <a:bodyPr/>
                    <a:lstStyle/>
                    <a:p>
                      <a:pPr>
                        <a:spcAft>
                          <a:spcPts val="0"/>
                        </a:spcAft>
                      </a:pPr>
                      <a:r>
                        <a:rPr lang="it-IT" sz="1500" kern="100" dirty="0" err="1">
                          <a:effectLst/>
                          <a:latin typeface="+mj-lt"/>
                          <a:ea typeface="+mn-ea"/>
                          <a:cs typeface="+mn-cs"/>
                        </a:rPr>
                        <a:t>Average</a:t>
                      </a:r>
                      <a:r>
                        <a:rPr lang="it-IT" sz="1500" kern="100" baseline="0" dirty="0">
                          <a:effectLst/>
                          <a:latin typeface="+mj-lt"/>
                          <a:ea typeface="+mn-ea"/>
                          <a:cs typeface="+mn-cs"/>
                        </a:rPr>
                        <a:t> </a:t>
                      </a:r>
                      <a:r>
                        <a:rPr lang="it-IT" sz="1500" kern="100" dirty="0" err="1">
                          <a:effectLst/>
                          <a:latin typeface="+mj-lt"/>
                          <a:ea typeface="+mn-ea"/>
                          <a:cs typeface="+mn-cs"/>
                        </a:rPr>
                        <a:t>Gradient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510 </a:t>
                      </a:r>
                      <a:r>
                        <a:rPr lang="it-IT" sz="1500" kern="100" baseline="0" dirty="0">
                          <a:effectLst/>
                          <a:latin typeface="+mj-lt"/>
                          <a:ea typeface="+mn-ea"/>
                          <a:cs typeface="+mn-cs"/>
                        </a:rPr>
                        <a:t>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mn-ea"/>
                          <a:cs typeface="+mn-cs"/>
                        </a:rPr>
                        <a:t>510 </a:t>
                      </a:r>
                      <a:r>
                        <a:rPr lang="it-IT" sz="1500" kern="100" baseline="0" dirty="0">
                          <a:effectLst/>
                          <a:latin typeface="+mj-lt"/>
                          <a:ea typeface="+mn-ea"/>
                          <a:cs typeface="+mn-cs"/>
                        </a:rPr>
                        <a:t>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7198">
                <a:tc>
                  <a:txBody>
                    <a:bodyPr/>
                    <a:lstStyle/>
                    <a:p>
                      <a:pPr>
                        <a:spcAft>
                          <a:spcPts val="0"/>
                        </a:spcAft>
                      </a:pPr>
                      <a:r>
                        <a:rPr lang="it-IT" sz="1500" kern="100" dirty="0" err="1">
                          <a:effectLst/>
                          <a:latin typeface="+mj-lt"/>
                          <a:ea typeface="Noto Serif CJK SC"/>
                          <a:cs typeface="Lohit Devanagari"/>
                        </a:rPr>
                        <a:t>Tuna</a:t>
                      </a:r>
                      <a:r>
                        <a:rPr lang="it-IT" sz="1500" kern="100" baseline="0" dirty="0" err="1">
                          <a:effectLst/>
                          <a:latin typeface="+mj-lt"/>
                          <a:ea typeface="Noto Serif CJK SC"/>
                          <a:cs typeface="Lohit Devanagari"/>
                        </a:rPr>
                        <a:t>bility</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17% (± 90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 17% (± 90 T/m)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7198">
                <a:tc>
                  <a:txBody>
                    <a:bodyPr/>
                    <a:lstStyle/>
                    <a:p>
                      <a:pPr>
                        <a:spcAft>
                          <a:spcPts val="0"/>
                        </a:spcAft>
                      </a:pPr>
                      <a:r>
                        <a:rPr lang="it-IT" sz="1500" kern="100" dirty="0" err="1">
                          <a:effectLst/>
                          <a:latin typeface="+mj-lt"/>
                        </a:rPr>
                        <a:t>Magnetic</a:t>
                      </a:r>
                      <a:r>
                        <a:rPr lang="it-IT" sz="1500" kern="100" dirty="0">
                          <a:effectLst/>
                          <a:latin typeface="+mj-lt"/>
                        </a:rPr>
                        <a:t> </a:t>
                      </a:r>
                      <a:r>
                        <a:rPr lang="it-IT" sz="1500" kern="100" dirty="0" err="1">
                          <a:effectLst/>
                          <a:latin typeface="+mj-lt"/>
                        </a:rPr>
                        <a:t>Length</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17,5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500" kern="100" dirty="0">
                          <a:effectLst/>
                          <a:latin typeface="+mj-lt"/>
                        </a:rPr>
                        <a:t>35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7198">
                <a:tc>
                  <a:txBody>
                    <a:bodyPr/>
                    <a:lstStyle/>
                    <a:p>
                      <a:pPr>
                        <a:spcAft>
                          <a:spcPts val="0"/>
                        </a:spcAft>
                      </a:pPr>
                      <a:r>
                        <a:rPr lang="it-IT" sz="1500" kern="100" dirty="0" err="1">
                          <a:effectLst/>
                          <a:latin typeface="+mj-lt"/>
                          <a:ea typeface="Noto Serif CJK SC"/>
                          <a:cs typeface="Lohit Devanagari"/>
                        </a:rPr>
                        <a:t>Integrated</a:t>
                      </a:r>
                      <a:r>
                        <a:rPr lang="it-IT" sz="1500" kern="100" dirty="0">
                          <a:effectLst/>
                          <a:latin typeface="+mj-lt"/>
                          <a:ea typeface="Noto Serif CJK SC"/>
                          <a:cs typeface="Lohit Devanagari"/>
                        </a:rPr>
                        <a:t> </a:t>
                      </a:r>
                      <a:r>
                        <a:rPr lang="it-IT" sz="1500" kern="100" dirty="0" err="1">
                          <a:effectLst/>
                          <a:latin typeface="+mj-lt"/>
                          <a:ea typeface="Noto Serif CJK SC"/>
                          <a:cs typeface="Lohit Devanagari"/>
                        </a:rPr>
                        <a:t>Gradient</a:t>
                      </a:r>
                      <a:r>
                        <a:rPr lang="it-IT" sz="1500" kern="100" dirty="0">
                          <a:effectLst/>
                          <a:latin typeface="+mj-lt"/>
                          <a:ea typeface="Noto Serif CJK SC"/>
                          <a:cs typeface="Lohit Devanagari"/>
                        </a:rPr>
                        <a:t> </a:t>
                      </a:r>
                      <a:r>
                        <a:rPr lang="it-IT" sz="1500" kern="100" dirty="0" err="1">
                          <a:effectLst/>
                          <a:latin typeface="+mj-lt"/>
                          <a:ea typeface="Noto Serif CJK SC"/>
                          <a:cs typeface="Lohit Devanagari"/>
                        </a:rPr>
                        <a:t>range</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8,9</a:t>
                      </a:r>
                      <a:r>
                        <a:rPr lang="it-IT" sz="1500" kern="100" baseline="0" dirty="0">
                          <a:effectLst/>
                          <a:latin typeface="+mj-lt"/>
                          <a:ea typeface="Noto Serif CJK SC"/>
                          <a:cs typeface="Lohit Devanagari"/>
                        </a:rPr>
                        <a:t> ± 1,6 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17,85 </a:t>
                      </a:r>
                      <a:r>
                        <a:rPr lang="it-IT" sz="1500" kern="100" baseline="0" dirty="0">
                          <a:effectLst/>
                          <a:latin typeface="+mj-lt"/>
                          <a:ea typeface="Noto Serif CJK SC"/>
                          <a:cs typeface="Lohit Devanagari"/>
                        </a:rPr>
                        <a:t>± 3,2 T</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7198">
                <a:tc>
                  <a:txBody>
                    <a:bodyPr/>
                    <a:lstStyle/>
                    <a:p>
                      <a:pPr>
                        <a:spcAft>
                          <a:spcPts val="0"/>
                        </a:spcAft>
                      </a:pPr>
                      <a:r>
                        <a:rPr lang="it-IT" sz="1500" kern="100" dirty="0" err="1">
                          <a:effectLst/>
                          <a:latin typeface="+mj-lt"/>
                          <a:ea typeface="Noto Serif CJK SC"/>
                          <a:cs typeface="Lohit Devanagari"/>
                        </a:rPr>
                        <a:t>Distance</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Between</a:t>
                      </a:r>
                      <a:r>
                        <a:rPr lang="it-IT" sz="1500" kern="100" baseline="0" dirty="0">
                          <a:effectLst/>
                          <a:latin typeface="+mj-lt"/>
                          <a:ea typeface="Noto Serif CJK SC"/>
                          <a:cs typeface="Lohit Devanagari"/>
                        </a:rPr>
                        <a:t> </a:t>
                      </a:r>
                      <a:r>
                        <a:rPr lang="it-IT" sz="1500" kern="100" baseline="0" dirty="0" err="1">
                          <a:effectLst/>
                          <a:latin typeface="+mj-lt"/>
                          <a:ea typeface="Noto Serif CJK SC"/>
                          <a:cs typeface="Lohit Devanagari"/>
                        </a:rPr>
                        <a:t>PMQs</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40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1500" kern="100" dirty="0">
                          <a:effectLst/>
                          <a:latin typeface="+mj-lt"/>
                          <a:ea typeface="Noto Serif CJK SC"/>
                          <a:cs typeface="Lohit Devanagari"/>
                        </a:rPr>
                        <a:t>40 mm</a:t>
                      </a:r>
                      <a:endParaRPr lang="en-US" sz="1500" kern="100" dirty="0">
                        <a:effectLst/>
                        <a:latin typeface="+mj-lt"/>
                        <a:ea typeface="Noto Serif CJK SC"/>
                        <a:cs typeface="Lohit Devanagari"/>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Rettangolo 1"/>
          <p:cNvSpPr/>
          <p:nvPr/>
        </p:nvSpPr>
        <p:spPr>
          <a:xfrm>
            <a:off x="124867" y="920487"/>
            <a:ext cx="11932488" cy="2246769"/>
          </a:xfrm>
          <a:prstGeom prst="rect">
            <a:avLst/>
          </a:prstGeom>
        </p:spPr>
        <p:txBody>
          <a:bodyPr wrap="square">
            <a:spAutoFit/>
          </a:bodyPr>
          <a:lstStyle/>
          <a:p>
            <a:pPr marL="285750" indent="-285750">
              <a:buFont typeface="Arial" panose="020B0604020202020204" pitchFamily="34" charset="0"/>
              <a:buChar char="•"/>
            </a:pPr>
            <a:r>
              <a:rPr lang="en-US" sz="1750" dirty="0"/>
              <a:t>In the </a:t>
            </a:r>
            <a:r>
              <a:rPr lang="en-US" sz="1750" dirty="0" err="1"/>
              <a:t>Eupraxia</a:t>
            </a:r>
            <a:r>
              <a:rPr lang="en-US" sz="1750" dirty="0"/>
              <a:t> </a:t>
            </a:r>
            <a:r>
              <a:rPr lang="en-US" sz="1750" dirty="0" err="1"/>
              <a:t>linac</a:t>
            </a:r>
            <a:r>
              <a:rPr lang="en-US" sz="1750" dirty="0"/>
              <a:t> the X-band booster upstream the plasma capillary is able to drive the electron beam up to 500 MeV, while in the plasma module it can reach an energy of about 1GeV. </a:t>
            </a:r>
          </a:p>
          <a:p>
            <a:pPr marL="285750" indent="-285750">
              <a:buFont typeface="Arial" panose="020B0604020202020204" pitchFamily="34" charset="0"/>
              <a:buChar char="•"/>
            </a:pPr>
            <a:r>
              <a:rPr lang="en-US" sz="1750" dirty="0"/>
              <a:t>Since the machine could work at several repetition rates, </a:t>
            </a:r>
            <a:r>
              <a:rPr lang="en-US" sz="1750" b="1" dirty="0"/>
              <a:t>up to 400 Hz</a:t>
            </a:r>
            <a:r>
              <a:rPr lang="en-US" sz="1750" dirty="0"/>
              <a:t>, this TPMQ solution show the advantage to work at any repetition rate with respect to other focusing techniques.</a:t>
            </a:r>
          </a:p>
          <a:p>
            <a:pPr marL="285750" indent="-285750">
              <a:buFont typeface="Arial" panose="020B0604020202020204" pitchFamily="34" charset="0"/>
              <a:buChar char="•"/>
            </a:pPr>
            <a:r>
              <a:rPr lang="en-US" sz="1750" dirty="0"/>
              <a:t>FODO quadrupoles have been foreseen in the layout to focus the beam close to the inlet and outlet of plasma capillary. The quadrupoles with “full length” and “half length” have been defined as long and short PMQ.</a:t>
            </a:r>
          </a:p>
          <a:p>
            <a:pPr marL="285750" indent="-285750">
              <a:buFont typeface="Arial" panose="020B0604020202020204" pitchFamily="34" charset="0"/>
              <a:buChar char="•"/>
            </a:pPr>
            <a:r>
              <a:rPr lang="en-US" sz="1750" dirty="0"/>
              <a:t>In details the </a:t>
            </a:r>
            <a:r>
              <a:rPr lang="en-US" sz="1750" dirty="0" err="1"/>
              <a:t>EuPRAXIA</a:t>
            </a:r>
            <a:r>
              <a:rPr lang="en-US" sz="1750" dirty="0"/>
              <a:t> layout foreseen a </a:t>
            </a:r>
            <a:r>
              <a:rPr lang="en-US" sz="1750" b="1" dirty="0"/>
              <a:t>PMQ triplet</a:t>
            </a:r>
            <a:r>
              <a:rPr lang="en-US" sz="1750" dirty="0"/>
              <a:t> upstream the plasma acceleration module and 13 magnets downstream the plasma module: a “short” PMQ for the first and the last magnet while all the others are “long” type</a:t>
            </a:r>
          </a:p>
        </p:txBody>
      </p:sp>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5" name="Segnaposto numero diapositiva 4"/>
          <p:cNvSpPr>
            <a:spLocks noGrp="1"/>
          </p:cNvSpPr>
          <p:nvPr>
            <p:ph type="sldNum" sz="quarter" idx="12"/>
          </p:nvPr>
        </p:nvSpPr>
        <p:spPr/>
        <p:txBody>
          <a:bodyPr/>
          <a:lstStyle/>
          <a:p>
            <a:fld id="{261B6567-75CF-4B12-ABCE-C77D982F079C}" type="slidenum">
              <a:rPr lang="en-US" smtClean="0"/>
              <a:t>7</a:t>
            </a:fld>
            <a:endParaRPr lang="en-US"/>
          </a:p>
        </p:txBody>
      </p:sp>
      <p:sp>
        <p:nvSpPr>
          <p:cNvPr id="13"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267379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HARMONIQ Design Baseline</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37125" y="1314081"/>
            <a:ext cx="5099270" cy="4247317"/>
          </a:xfrm>
          <a:prstGeom prst="rect">
            <a:avLst/>
          </a:prstGeom>
        </p:spPr>
        <p:txBody>
          <a:bodyPr wrap="square">
            <a:spAutoFit/>
          </a:bodyPr>
          <a:lstStyle/>
          <a:p>
            <a:pPr marL="285750" indent="-285750" algn="just">
              <a:buFont typeface="Arial" panose="020B0604020202020204" pitchFamily="34" charset="0"/>
              <a:buChar char="•"/>
            </a:pPr>
            <a:r>
              <a:rPr lang="it-IT" dirty="0" err="1"/>
              <a:t>Each</a:t>
            </a:r>
            <a:r>
              <a:rPr lang="it-IT" dirty="0"/>
              <a:t> PMQ </a:t>
            </a:r>
            <a:r>
              <a:rPr lang="it-IT" dirty="0" err="1"/>
              <a:t>is</a:t>
            </a:r>
            <a:r>
              <a:rPr lang="it-IT" dirty="0"/>
              <a:t> </a:t>
            </a:r>
            <a:r>
              <a:rPr lang="it-IT" dirty="0" err="1"/>
              <a:t>composed</a:t>
            </a:r>
            <a:r>
              <a:rPr lang="it-IT" dirty="0"/>
              <a:t> by a 8 </a:t>
            </a:r>
            <a:r>
              <a:rPr lang="it-IT" dirty="0" err="1"/>
              <a:t>sector</a:t>
            </a:r>
            <a:r>
              <a:rPr lang="it-IT" dirty="0"/>
              <a:t> </a:t>
            </a:r>
            <a:r>
              <a:rPr lang="it-IT" dirty="0" err="1"/>
              <a:t>Halbach</a:t>
            </a:r>
            <a:r>
              <a:rPr lang="it-IT" dirty="0"/>
              <a:t> configuration </a:t>
            </a:r>
            <a:r>
              <a:rPr lang="it-IT" dirty="0" err="1"/>
              <a:t>surrounded</a:t>
            </a:r>
            <a:r>
              <a:rPr lang="it-IT" dirty="0"/>
              <a:t> by 4 </a:t>
            </a:r>
            <a:r>
              <a:rPr lang="it-IT" dirty="0" err="1"/>
              <a:t>NdFeB</a:t>
            </a:r>
            <a:r>
              <a:rPr lang="it-IT" dirty="0"/>
              <a:t> </a:t>
            </a:r>
            <a:r>
              <a:rPr lang="it-IT" dirty="0" err="1"/>
              <a:t>cylinders</a:t>
            </a:r>
            <a:r>
              <a:rPr lang="it-IT" dirty="0"/>
              <a:t> </a:t>
            </a:r>
            <a:r>
              <a:rPr lang="it-IT" dirty="0" err="1"/>
              <a:t>radially</a:t>
            </a:r>
            <a:r>
              <a:rPr lang="it-IT" dirty="0"/>
              <a:t> </a:t>
            </a:r>
            <a:r>
              <a:rPr lang="it-IT" dirty="0" err="1"/>
              <a:t>magnetized</a:t>
            </a:r>
            <a:r>
              <a:rPr lang="it-IT" dirty="0"/>
              <a:t>. </a:t>
            </a:r>
            <a:r>
              <a:rPr lang="it-IT" dirty="0" err="1"/>
              <a:t>Based</a:t>
            </a:r>
            <a:r>
              <a:rPr lang="it-IT" dirty="0"/>
              <a:t> on QUAPEVA design [1].</a:t>
            </a:r>
          </a:p>
          <a:p>
            <a:pPr marL="285750" indent="-285750" algn="just">
              <a:buFont typeface="Arial" panose="020B0604020202020204" pitchFamily="34" charset="0"/>
              <a:buChar char="•"/>
            </a:pPr>
            <a:r>
              <a:rPr lang="it-IT" dirty="0"/>
              <a:t>The </a:t>
            </a:r>
            <a:r>
              <a:rPr lang="it-IT" dirty="0" err="1"/>
              <a:t>fixed</a:t>
            </a:r>
            <a:r>
              <a:rPr lang="it-IT" dirty="0"/>
              <a:t> </a:t>
            </a:r>
            <a:r>
              <a:rPr lang="it-IT" dirty="0" err="1"/>
              <a:t>parts</a:t>
            </a:r>
            <a:r>
              <a:rPr lang="it-IT" dirty="0"/>
              <a:t> alternate </a:t>
            </a:r>
            <a:r>
              <a:rPr lang="it-IT" dirty="0" err="1"/>
              <a:t>NdFeB</a:t>
            </a:r>
            <a:r>
              <a:rPr lang="it-IT" dirty="0"/>
              <a:t> </a:t>
            </a:r>
            <a:r>
              <a:rPr lang="it-IT" dirty="0" err="1"/>
              <a:t>magnetized</a:t>
            </a:r>
            <a:r>
              <a:rPr lang="it-IT" dirty="0"/>
              <a:t> </a:t>
            </a:r>
            <a:r>
              <a:rPr lang="it-IT" dirty="0" err="1"/>
              <a:t>blocks</a:t>
            </a:r>
            <a:r>
              <a:rPr lang="it-IT" dirty="0"/>
              <a:t> with AISI1010 </a:t>
            </a:r>
            <a:r>
              <a:rPr lang="it-IT" dirty="0" err="1"/>
              <a:t>blocks</a:t>
            </a:r>
            <a:r>
              <a:rPr lang="it-IT" dirty="0"/>
              <a:t> </a:t>
            </a:r>
            <a:r>
              <a:rPr lang="it-IT" dirty="0" err="1"/>
              <a:t>that</a:t>
            </a:r>
            <a:r>
              <a:rPr lang="it-IT" dirty="0"/>
              <a:t> </a:t>
            </a:r>
            <a:r>
              <a:rPr lang="it-IT" dirty="0" err="1"/>
              <a:t>act</a:t>
            </a:r>
            <a:r>
              <a:rPr lang="it-IT" dirty="0"/>
              <a:t> </a:t>
            </a:r>
            <a:r>
              <a:rPr lang="it-IT" dirty="0" err="1"/>
              <a:t>as</a:t>
            </a:r>
            <a:r>
              <a:rPr lang="it-IT" dirty="0"/>
              <a:t> </a:t>
            </a:r>
            <a:r>
              <a:rPr lang="it-IT" dirty="0" err="1"/>
              <a:t>poles</a:t>
            </a:r>
            <a:r>
              <a:rPr lang="it-IT" dirty="0"/>
              <a:t>.</a:t>
            </a:r>
          </a:p>
          <a:p>
            <a:pPr marL="285750" indent="-285750" algn="just">
              <a:buFont typeface="Arial" panose="020B0604020202020204" pitchFamily="34" charset="0"/>
              <a:buChar char="•"/>
            </a:pPr>
            <a:r>
              <a:rPr lang="it-IT" dirty="0" err="1"/>
              <a:t>Gradient</a:t>
            </a:r>
            <a:r>
              <a:rPr lang="it-IT" dirty="0"/>
              <a:t> </a:t>
            </a:r>
            <a:r>
              <a:rPr lang="it-IT" dirty="0" err="1"/>
              <a:t>tuning</a:t>
            </a:r>
            <a:r>
              <a:rPr lang="it-IT" dirty="0"/>
              <a:t> by </a:t>
            </a:r>
            <a:r>
              <a:rPr lang="it-IT" dirty="0" err="1"/>
              <a:t>rotating</a:t>
            </a:r>
            <a:r>
              <a:rPr lang="it-IT" dirty="0"/>
              <a:t> the 4 </a:t>
            </a:r>
            <a:r>
              <a:rPr lang="it-IT" dirty="0" err="1"/>
              <a:t>cylinders</a:t>
            </a:r>
            <a:r>
              <a:rPr lang="it-IT" dirty="0"/>
              <a:t> </a:t>
            </a:r>
            <a:r>
              <a:rPr lang="it-IT" dirty="0" err="1"/>
              <a:t>around</a:t>
            </a:r>
            <a:r>
              <a:rPr lang="it-IT" dirty="0"/>
              <a:t> the </a:t>
            </a:r>
            <a:r>
              <a:rPr lang="it-IT" dirty="0" err="1"/>
              <a:t>longitdunal</a:t>
            </a:r>
            <a:r>
              <a:rPr lang="it-IT" dirty="0"/>
              <a:t> PMQ </a:t>
            </a:r>
            <a:r>
              <a:rPr lang="it-IT" dirty="0" err="1"/>
              <a:t>axis</a:t>
            </a:r>
            <a:r>
              <a:rPr lang="it-IT" dirty="0"/>
              <a:t> (</a:t>
            </a:r>
            <a:r>
              <a:rPr lang="it-IT" dirty="0" err="1"/>
              <a:t>parallel</a:t>
            </a:r>
            <a:r>
              <a:rPr lang="it-IT" dirty="0"/>
              <a:t> the </a:t>
            </a:r>
            <a:r>
              <a:rPr lang="it-IT" dirty="0" err="1"/>
              <a:t>beam</a:t>
            </a:r>
            <a:r>
              <a:rPr lang="it-IT" dirty="0"/>
              <a:t> </a:t>
            </a:r>
            <a:r>
              <a:rPr lang="it-IT" dirty="0" err="1"/>
              <a:t>direction</a:t>
            </a:r>
            <a:r>
              <a:rPr lang="it-IT" dirty="0"/>
              <a:t>).</a:t>
            </a:r>
          </a:p>
          <a:p>
            <a:pPr marL="285750" indent="-285750" algn="just">
              <a:buFont typeface="Arial" panose="020B0604020202020204" pitchFamily="34" charset="0"/>
              <a:buChar char="•"/>
            </a:pPr>
            <a:r>
              <a:rPr lang="it-IT" b="1" dirty="0"/>
              <a:t>Opposite </a:t>
            </a:r>
            <a:r>
              <a:rPr lang="it-IT" b="1" dirty="0" err="1"/>
              <a:t>rotation</a:t>
            </a:r>
            <a:r>
              <a:rPr lang="it-IT" b="1" dirty="0"/>
              <a:t> </a:t>
            </a:r>
            <a:r>
              <a:rPr lang="it-IT" b="1" dirty="0" err="1"/>
              <a:t>senses</a:t>
            </a:r>
            <a:r>
              <a:rPr lang="it-IT" b="1" dirty="0"/>
              <a:t> of </a:t>
            </a:r>
            <a:r>
              <a:rPr lang="it-IT" b="1" dirty="0" err="1"/>
              <a:t>cylinders</a:t>
            </a:r>
            <a:r>
              <a:rPr lang="it-IT" b="1" dirty="0"/>
              <a:t> reduce the </a:t>
            </a:r>
            <a:r>
              <a:rPr lang="it-IT" b="1" dirty="0" err="1"/>
              <a:t>skew</a:t>
            </a:r>
            <a:r>
              <a:rPr lang="it-IT" b="1" dirty="0"/>
              <a:t> quadrupole </a:t>
            </a:r>
            <a:r>
              <a:rPr lang="it-IT" b="1" dirty="0" err="1"/>
              <a:t>components</a:t>
            </a:r>
            <a:r>
              <a:rPr lang="it-IT" b="1" dirty="0"/>
              <a:t> w.r.t. the </a:t>
            </a:r>
            <a:r>
              <a:rPr lang="it-IT" b="1" dirty="0" err="1"/>
              <a:t>original</a:t>
            </a:r>
            <a:r>
              <a:rPr lang="it-IT" b="1" dirty="0"/>
              <a:t> QUAPEVA </a:t>
            </a:r>
            <a:r>
              <a:rPr lang="it-IT" b="1" dirty="0" err="1"/>
              <a:t>config</a:t>
            </a:r>
            <a:r>
              <a:rPr lang="it-IT" b="1" dirty="0"/>
              <a:t>. at a 50 % of </a:t>
            </a:r>
            <a:r>
              <a:rPr lang="it-IT" b="1" dirty="0" err="1"/>
              <a:t>gradient</a:t>
            </a:r>
            <a:r>
              <a:rPr lang="it-IT" b="1" dirty="0"/>
              <a:t> </a:t>
            </a:r>
            <a:r>
              <a:rPr lang="it-IT" b="1" dirty="0" err="1"/>
              <a:t>range</a:t>
            </a:r>
            <a:r>
              <a:rPr lang="it-IT" b="1" dirty="0"/>
              <a:t>.</a:t>
            </a:r>
          </a:p>
          <a:p>
            <a:pPr marL="285750" indent="-285750" algn="just">
              <a:buFont typeface="Arial" panose="020B0604020202020204" pitchFamily="34" charset="0"/>
              <a:buChar char="•"/>
            </a:pPr>
            <a:r>
              <a:rPr lang="it-IT" dirty="0" err="1"/>
              <a:t>Aiming</a:t>
            </a:r>
            <a:r>
              <a:rPr lang="it-IT" dirty="0"/>
              <a:t> to </a:t>
            </a:r>
            <a:r>
              <a:rPr lang="it-IT" dirty="0" err="1"/>
              <a:t>increase</a:t>
            </a:r>
            <a:r>
              <a:rPr lang="it-IT" dirty="0"/>
              <a:t> </a:t>
            </a:r>
            <a:r>
              <a:rPr lang="it-IT" dirty="0" err="1"/>
              <a:t>gradients</a:t>
            </a:r>
            <a:r>
              <a:rPr lang="it-IT" dirty="0"/>
              <a:t> </a:t>
            </a:r>
            <a:r>
              <a:rPr lang="it-IT" dirty="0" err="1"/>
              <a:t>it</a:t>
            </a:r>
            <a:r>
              <a:rPr lang="it-IT" dirty="0"/>
              <a:t> </a:t>
            </a:r>
            <a:r>
              <a:rPr lang="it-IT" dirty="0" err="1"/>
              <a:t>would</a:t>
            </a:r>
            <a:r>
              <a:rPr lang="it-IT" dirty="0"/>
              <a:t> be </a:t>
            </a:r>
            <a:r>
              <a:rPr lang="it-IT" dirty="0" err="1"/>
              <a:t>possible</a:t>
            </a:r>
            <a:r>
              <a:rPr lang="it-IT" dirty="0"/>
              <a:t> to </a:t>
            </a:r>
            <a:r>
              <a:rPr lang="it-IT" dirty="0" err="1"/>
              <a:t>change</a:t>
            </a:r>
            <a:r>
              <a:rPr lang="it-IT" dirty="0"/>
              <a:t> AISI 1010 </a:t>
            </a:r>
            <a:r>
              <a:rPr lang="it-IT" dirty="0" err="1"/>
              <a:t>blocks</a:t>
            </a:r>
            <a:r>
              <a:rPr lang="it-IT" dirty="0"/>
              <a:t> with </a:t>
            </a:r>
            <a:r>
              <a:rPr lang="it-IT" dirty="0" err="1"/>
              <a:t>FeCo</a:t>
            </a:r>
            <a:r>
              <a:rPr lang="it-IT" dirty="0"/>
              <a:t> </a:t>
            </a:r>
            <a:r>
              <a:rPr lang="it-IT" dirty="0" err="1"/>
              <a:t>ones</a:t>
            </a:r>
            <a:r>
              <a:rPr lang="it-IT" dirty="0"/>
              <a:t>. </a:t>
            </a:r>
            <a:r>
              <a:rPr lang="it-IT" dirty="0">
                <a:sym typeface="Wingdings" panose="05000000000000000000" pitchFamily="2" charset="2"/>
              </a:rPr>
              <a:t> </a:t>
            </a:r>
            <a:r>
              <a:rPr lang="it-IT" dirty="0" err="1">
                <a:sym typeface="Wingdings" panose="05000000000000000000" pitchFamily="2" charset="2"/>
              </a:rPr>
              <a:t>higher</a:t>
            </a:r>
            <a:r>
              <a:rPr lang="it-IT" dirty="0">
                <a:sym typeface="Wingdings" panose="05000000000000000000" pitchFamily="2" charset="2"/>
              </a:rPr>
              <a:t> </a:t>
            </a:r>
            <a:r>
              <a:rPr lang="it-IT" dirty="0" err="1">
                <a:sym typeface="Wingdings" panose="05000000000000000000" pitchFamily="2" charset="2"/>
              </a:rPr>
              <a:t>costs</a:t>
            </a:r>
            <a:r>
              <a:rPr lang="it-IT" dirty="0">
                <a:sym typeface="Wingdings" panose="05000000000000000000" pitchFamily="2" charset="2"/>
              </a:rPr>
              <a:t> ; </a:t>
            </a:r>
            <a:r>
              <a:rPr lang="it-IT" dirty="0" err="1">
                <a:sym typeface="Wingdings" panose="05000000000000000000" pitchFamily="2" charset="2"/>
              </a:rPr>
              <a:t>FeCo</a:t>
            </a:r>
            <a:r>
              <a:rPr lang="it-IT" dirty="0">
                <a:sym typeface="Wingdings" panose="05000000000000000000" pitchFamily="2" charset="2"/>
              </a:rPr>
              <a:t> </a:t>
            </a:r>
            <a:r>
              <a:rPr lang="it-IT" dirty="0" err="1">
                <a:sym typeface="Wingdings" panose="05000000000000000000" pitchFamily="2" charset="2"/>
              </a:rPr>
              <a:t>activation</a:t>
            </a:r>
            <a:r>
              <a:rPr lang="it-IT" dirty="0">
                <a:sym typeface="Wingdings" panose="05000000000000000000" pitchFamily="2" charset="2"/>
              </a:rPr>
              <a:t>?</a:t>
            </a:r>
          </a:p>
        </p:txBody>
      </p:sp>
      <p:pic>
        <p:nvPicPr>
          <p:cNvPr id="3" name="Immagine 2"/>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2933" t="5334"/>
          <a:stretch/>
        </p:blipFill>
        <p:spPr>
          <a:xfrm>
            <a:off x="5846468" y="1260065"/>
            <a:ext cx="2676768" cy="2710391"/>
          </a:xfrm>
          <a:prstGeom prst="rect">
            <a:avLst/>
          </a:prstGeom>
        </p:spPr>
      </p:pic>
      <p:grpSp>
        <p:nvGrpSpPr>
          <p:cNvPr id="7" name="Gruppo 6"/>
          <p:cNvGrpSpPr/>
          <p:nvPr/>
        </p:nvGrpSpPr>
        <p:grpSpPr>
          <a:xfrm>
            <a:off x="8818686" y="1202215"/>
            <a:ext cx="2751992" cy="2771539"/>
            <a:chOff x="6401377" y="1075639"/>
            <a:chExt cx="3143788" cy="3261058"/>
          </a:xfrm>
        </p:grpSpPr>
        <p:grpSp>
          <p:nvGrpSpPr>
            <p:cNvPr id="11" name="Gruppo 10"/>
            <p:cNvGrpSpPr/>
            <p:nvPr/>
          </p:nvGrpSpPr>
          <p:grpSpPr>
            <a:xfrm>
              <a:off x="6401377" y="1075639"/>
              <a:ext cx="3143788" cy="3261058"/>
              <a:chOff x="8124868" y="1007254"/>
              <a:chExt cx="3459381" cy="3481440"/>
            </a:xfrm>
          </p:grpSpPr>
          <p:sp>
            <p:nvSpPr>
              <p:cNvPr id="8" name="Freccia curva 7"/>
              <p:cNvSpPr/>
              <p:nvPr/>
            </p:nvSpPr>
            <p:spPr>
              <a:xfrm>
                <a:off x="8124868" y="1007254"/>
                <a:ext cx="493881" cy="461517"/>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uppo 9"/>
              <p:cNvGrpSpPr/>
              <p:nvPr/>
            </p:nvGrpSpPr>
            <p:grpSpPr>
              <a:xfrm>
                <a:off x="8125066" y="1216469"/>
                <a:ext cx="3459183" cy="3272225"/>
                <a:chOff x="8125066" y="1216469"/>
                <a:chExt cx="3459183" cy="3272225"/>
              </a:xfrm>
            </p:grpSpPr>
            <p:grpSp>
              <p:nvGrpSpPr>
                <p:cNvPr id="9" name="Gruppo 8"/>
                <p:cNvGrpSpPr/>
                <p:nvPr/>
              </p:nvGrpSpPr>
              <p:grpSpPr>
                <a:xfrm>
                  <a:off x="8280942" y="1216469"/>
                  <a:ext cx="3092562" cy="3075218"/>
                  <a:chOff x="8141242" y="1054469"/>
                  <a:chExt cx="3092562" cy="3075218"/>
                </a:xfrm>
              </p:grpSpPr>
              <p:pic>
                <p:nvPicPr>
                  <p:cNvPr id="5" name="Immagine 4"/>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8141242" y="1054469"/>
                    <a:ext cx="3092562" cy="3075218"/>
                  </a:xfrm>
                  <a:prstGeom prst="rect">
                    <a:avLst/>
                  </a:prstGeom>
                </p:spPr>
              </p:pic>
              <p:sp>
                <p:nvSpPr>
                  <p:cNvPr id="6" name="Freccia in su 5"/>
                  <p:cNvSpPr/>
                  <p:nvPr/>
                </p:nvSpPr>
                <p:spPr>
                  <a:xfrm rot="13500000">
                    <a:off x="10753540" y="1237093"/>
                    <a:ext cx="195973" cy="46714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in su 12"/>
                  <p:cNvSpPr/>
                  <p:nvPr/>
                </p:nvSpPr>
                <p:spPr>
                  <a:xfrm rot="8100000" flipV="1">
                    <a:off x="8396895" y="1188187"/>
                    <a:ext cx="195973" cy="46714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in su 13"/>
                  <p:cNvSpPr/>
                  <p:nvPr/>
                </p:nvSpPr>
                <p:spPr>
                  <a:xfrm rot="13500000" flipV="1">
                    <a:off x="8498494" y="3504815"/>
                    <a:ext cx="195973" cy="46714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ccia in su 14"/>
                  <p:cNvSpPr/>
                  <p:nvPr/>
                </p:nvSpPr>
                <p:spPr>
                  <a:xfrm rot="18900000" flipV="1">
                    <a:off x="10757968" y="3504815"/>
                    <a:ext cx="195973" cy="46714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su 15"/>
                  <p:cNvSpPr/>
                  <p:nvPr/>
                </p:nvSpPr>
                <p:spPr>
                  <a:xfrm>
                    <a:off x="10270940" y="2386136"/>
                    <a:ext cx="195973" cy="3240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in su 16"/>
                  <p:cNvSpPr/>
                  <p:nvPr/>
                </p:nvSpPr>
                <p:spPr>
                  <a:xfrm rot="10800000">
                    <a:off x="8919696" y="2430078"/>
                    <a:ext cx="195973" cy="3240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in su 17"/>
                  <p:cNvSpPr/>
                  <p:nvPr/>
                </p:nvSpPr>
                <p:spPr>
                  <a:xfrm rot="-5400000">
                    <a:off x="9589537" y="3097336"/>
                    <a:ext cx="195973" cy="3240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su 18"/>
                  <p:cNvSpPr/>
                  <p:nvPr/>
                </p:nvSpPr>
                <p:spPr>
                  <a:xfrm rot="5400000">
                    <a:off x="9589536" y="1768545"/>
                    <a:ext cx="195973" cy="3240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ccia curva 23"/>
                <p:cNvSpPr/>
                <p:nvPr/>
              </p:nvSpPr>
              <p:spPr>
                <a:xfrm rot="10800000">
                  <a:off x="11090368" y="4000329"/>
                  <a:ext cx="493881" cy="461517"/>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ccia curva 28"/>
                <p:cNvSpPr/>
                <p:nvPr/>
              </p:nvSpPr>
              <p:spPr>
                <a:xfrm flipV="1">
                  <a:off x="8125066" y="4040936"/>
                  <a:ext cx="509057" cy="44775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0" name="Freccia curva 39"/>
            <p:cNvSpPr/>
            <p:nvPr/>
          </p:nvSpPr>
          <p:spPr>
            <a:xfrm flipH="1">
              <a:off x="9011206" y="1075639"/>
              <a:ext cx="448825" cy="432302"/>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ttangolo 26"/>
          <p:cNvSpPr/>
          <p:nvPr/>
        </p:nvSpPr>
        <p:spPr>
          <a:xfrm>
            <a:off x="420809" y="5977983"/>
            <a:ext cx="11350381" cy="276999"/>
          </a:xfrm>
          <a:prstGeom prst="rect">
            <a:avLst/>
          </a:prstGeom>
        </p:spPr>
        <p:txBody>
          <a:bodyPr wrap="square">
            <a:spAutoFit/>
          </a:bodyPr>
          <a:lstStyle/>
          <a:p>
            <a:r>
              <a:rPr lang="fr-FR" sz="1200" i="1" dirty="0"/>
              <a:t>[1] Marteau, F., et al. "Variable high gradient permanent </a:t>
            </a:r>
            <a:r>
              <a:rPr lang="fr-FR" sz="1200" i="1" dirty="0" err="1"/>
              <a:t>magnet</a:t>
            </a:r>
            <a:r>
              <a:rPr lang="fr-FR" sz="1200" i="1" dirty="0"/>
              <a:t> </a:t>
            </a:r>
            <a:r>
              <a:rPr lang="fr-FR" sz="1200" i="1" dirty="0" err="1"/>
              <a:t>quadrupole</a:t>
            </a:r>
            <a:r>
              <a:rPr lang="fr-FR" sz="1200" i="1" dirty="0"/>
              <a:t> (QUAPEVA)." </a:t>
            </a:r>
            <a:r>
              <a:rPr lang="fr-FR" sz="1200" i="1" dirty="0" err="1"/>
              <a:t>Applied</a:t>
            </a:r>
            <a:r>
              <a:rPr lang="fr-FR" sz="1200" i="1" dirty="0"/>
              <a:t> </a:t>
            </a:r>
            <a:r>
              <a:rPr lang="fr-FR" sz="1200" i="1" dirty="0" err="1"/>
              <a:t>Physics</a:t>
            </a:r>
            <a:r>
              <a:rPr lang="fr-FR" sz="1200" i="1" dirty="0"/>
              <a:t> </a:t>
            </a:r>
            <a:r>
              <a:rPr lang="fr-FR" sz="1200" i="1" dirty="0" err="1"/>
              <a:t>Letters</a:t>
            </a:r>
            <a:r>
              <a:rPr lang="fr-FR" sz="1200" i="1" dirty="0"/>
              <a:t> 111.25 (2017)</a:t>
            </a:r>
          </a:p>
        </p:txBody>
      </p:sp>
      <p:pic>
        <p:nvPicPr>
          <p:cNvPr id="41" name="Immagine 40"/>
          <p:cNvPicPr>
            <a:picLocks noChangeAspect="1"/>
          </p:cNvPicPr>
          <p:nvPr/>
        </p:nvPicPr>
        <p:blipFill rotWithShape="1">
          <a:blip r:embed="rId8"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grpSp>
        <p:nvGrpSpPr>
          <p:cNvPr id="46" name="Gruppo 45"/>
          <p:cNvGrpSpPr/>
          <p:nvPr/>
        </p:nvGrpSpPr>
        <p:grpSpPr>
          <a:xfrm>
            <a:off x="9151582" y="4176348"/>
            <a:ext cx="2598295" cy="1791382"/>
            <a:chOff x="4405230" y="4038153"/>
            <a:chExt cx="1490584" cy="2035377"/>
          </a:xfrm>
        </p:grpSpPr>
        <p:grpSp>
          <p:nvGrpSpPr>
            <p:cNvPr id="47" name="Gruppo 46"/>
            <p:cNvGrpSpPr/>
            <p:nvPr/>
          </p:nvGrpSpPr>
          <p:grpSpPr>
            <a:xfrm>
              <a:off x="4478660" y="4083493"/>
              <a:ext cx="1417154" cy="1885577"/>
              <a:chOff x="6637733" y="1189833"/>
              <a:chExt cx="1479318" cy="1990521"/>
            </a:xfrm>
          </p:grpSpPr>
          <p:sp>
            <p:nvSpPr>
              <p:cNvPr id="49" name="Rettangolo 48"/>
              <p:cNvSpPr/>
              <p:nvPr/>
            </p:nvSpPr>
            <p:spPr>
              <a:xfrm>
                <a:off x="6637733" y="1622585"/>
                <a:ext cx="665236" cy="230566"/>
              </a:xfrm>
              <a:prstGeom prst="rect">
                <a:avLst/>
              </a:prstGeom>
              <a:solidFill>
                <a:srgbClr val="73BD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ttangolo 49"/>
              <p:cNvSpPr/>
              <p:nvPr/>
            </p:nvSpPr>
            <p:spPr>
              <a:xfrm>
                <a:off x="7349437" y="1621547"/>
                <a:ext cx="755739" cy="332244"/>
              </a:xfrm>
              <a:prstGeom prst="rect">
                <a:avLst/>
              </a:prstGeom>
            </p:spPr>
            <p:txBody>
              <a:bodyPr wrap="square">
                <a:spAutoFit/>
              </a:bodyPr>
              <a:lstStyle/>
              <a:p>
                <a:r>
                  <a:rPr lang="it-IT" sz="1200" dirty="0"/>
                  <a:t>AISI 1010 </a:t>
                </a:r>
                <a:r>
                  <a:rPr lang="it-IT" sz="1200" dirty="0" err="1"/>
                  <a:t>blocks</a:t>
                </a:r>
                <a:endParaRPr lang="en-US" sz="1200" dirty="0"/>
              </a:p>
            </p:txBody>
          </p:sp>
          <p:sp>
            <p:nvSpPr>
              <p:cNvPr id="51" name="Rettangolo 50"/>
              <p:cNvSpPr/>
              <p:nvPr/>
            </p:nvSpPr>
            <p:spPr>
              <a:xfrm>
                <a:off x="6637734" y="2022479"/>
                <a:ext cx="301816" cy="298650"/>
              </a:xfrm>
              <a:prstGeom prst="rect">
                <a:avLst/>
              </a:prstGeom>
              <a:solidFill>
                <a:srgbClr val="04AE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ttangolo 51"/>
              <p:cNvSpPr/>
              <p:nvPr/>
            </p:nvSpPr>
            <p:spPr>
              <a:xfrm>
                <a:off x="7349438" y="2018962"/>
                <a:ext cx="664130" cy="332244"/>
              </a:xfrm>
              <a:prstGeom prst="rect">
                <a:avLst/>
              </a:prstGeom>
            </p:spPr>
            <p:txBody>
              <a:bodyPr wrap="square">
                <a:spAutoFit/>
              </a:bodyPr>
              <a:lstStyle/>
              <a:p>
                <a:r>
                  <a:rPr lang="it-IT" sz="1200" dirty="0" err="1"/>
                  <a:t>NdFeB</a:t>
                </a:r>
                <a:r>
                  <a:rPr lang="it-IT" sz="1200" dirty="0"/>
                  <a:t> </a:t>
                </a:r>
                <a:r>
                  <a:rPr lang="it-IT" sz="1200" dirty="0" err="1"/>
                  <a:t>blocks</a:t>
                </a:r>
                <a:endParaRPr lang="en-US" sz="1200" dirty="0"/>
              </a:p>
            </p:txBody>
          </p:sp>
          <p:sp>
            <p:nvSpPr>
              <p:cNvPr id="53" name="Rettangolo 52"/>
              <p:cNvSpPr/>
              <p:nvPr/>
            </p:nvSpPr>
            <p:spPr>
              <a:xfrm>
                <a:off x="7001153" y="2014584"/>
                <a:ext cx="301816" cy="312174"/>
              </a:xfrm>
              <a:prstGeom prst="rect">
                <a:avLst/>
              </a:prstGeom>
              <a:solidFill>
                <a:srgbClr val="0454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ccia in su 54"/>
              <p:cNvSpPr/>
              <p:nvPr/>
            </p:nvSpPr>
            <p:spPr>
              <a:xfrm rot="5400000" flipV="1">
                <a:off x="6639124" y="2442325"/>
                <a:ext cx="334664" cy="32337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ttangolo 55"/>
              <p:cNvSpPr/>
              <p:nvPr/>
            </p:nvSpPr>
            <p:spPr>
              <a:xfrm>
                <a:off x="7017161" y="2436682"/>
                <a:ext cx="1041549" cy="332244"/>
              </a:xfrm>
              <a:prstGeom prst="rect">
                <a:avLst/>
              </a:prstGeom>
            </p:spPr>
            <p:txBody>
              <a:bodyPr wrap="square">
                <a:spAutoFit/>
              </a:bodyPr>
              <a:lstStyle/>
              <a:p>
                <a:r>
                  <a:rPr lang="it-IT" sz="1200" dirty="0" err="1"/>
                  <a:t>Magnetization</a:t>
                </a:r>
                <a:r>
                  <a:rPr lang="it-IT" sz="1200" dirty="0"/>
                  <a:t> </a:t>
                </a:r>
                <a:r>
                  <a:rPr lang="it-IT" sz="1200" dirty="0" err="1"/>
                  <a:t>direction</a:t>
                </a:r>
                <a:endParaRPr lang="en-US" sz="1200" dirty="0"/>
              </a:p>
            </p:txBody>
          </p:sp>
          <p:sp>
            <p:nvSpPr>
              <p:cNvPr id="57" name="Freccia in su 56"/>
              <p:cNvSpPr/>
              <p:nvPr/>
            </p:nvSpPr>
            <p:spPr>
              <a:xfrm rot="5400000" flipV="1">
                <a:off x="6641683" y="2853893"/>
                <a:ext cx="329547" cy="32337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ttangolo 57"/>
              <p:cNvSpPr/>
              <p:nvPr/>
            </p:nvSpPr>
            <p:spPr>
              <a:xfrm>
                <a:off x="7015199" y="2836765"/>
                <a:ext cx="1101852" cy="332244"/>
              </a:xfrm>
              <a:prstGeom prst="rect">
                <a:avLst/>
              </a:prstGeom>
            </p:spPr>
            <p:txBody>
              <a:bodyPr wrap="square">
                <a:spAutoFit/>
              </a:bodyPr>
              <a:lstStyle/>
              <a:p>
                <a:r>
                  <a:rPr lang="it-IT" sz="1200" dirty="0" err="1"/>
                  <a:t>Cylinders</a:t>
                </a:r>
                <a:r>
                  <a:rPr lang="it-IT" sz="1200" dirty="0"/>
                  <a:t> </a:t>
                </a:r>
                <a:r>
                  <a:rPr lang="it-IT" sz="1200" dirty="0" err="1"/>
                  <a:t>Rotation</a:t>
                </a:r>
                <a:r>
                  <a:rPr lang="it-IT" sz="1200" dirty="0"/>
                  <a:t> </a:t>
                </a:r>
                <a:r>
                  <a:rPr lang="it-IT" sz="1200" dirty="0" err="1"/>
                  <a:t>senses</a:t>
                </a:r>
                <a:endParaRPr lang="en-US" sz="1200" dirty="0"/>
              </a:p>
            </p:txBody>
          </p:sp>
          <p:sp>
            <p:nvSpPr>
              <p:cNvPr id="59" name="Rettangolo 58"/>
              <p:cNvSpPr/>
              <p:nvPr/>
            </p:nvSpPr>
            <p:spPr>
              <a:xfrm>
                <a:off x="7055631" y="1189833"/>
                <a:ext cx="510493" cy="387618"/>
              </a:xfrm>
              <a:prstGeom prst="rect">
                <a:avLst/>
              </a:prstGeom>
            </p:spPr>
            <p:txBody>
              <a:bodyPr wrap="square">
                <a:spAutoFit/>
              </a:bodyPr>
              <a:lstStyle/>
              <a:p>
                <a:r>
                  <a:rPr lang="it-IT" sz="1500" u="sng" dirty="0"/>
                  <a:t>LEGEND</a:t>
                </a:r>
                <a:endParaRPr lang="en-US" sz="1500" u="sng" dirty="0"/>
              </a:p>
            </p:txBody>
          </p:sp>
        </p:grpSp>
        <p:sp>
          <p:nvSpPr>
            <p:cNvPr id="48" name="Rettangolo 47"/>
            <p:cNvSpPr/>
            <p:nvPr/>
          </p:nvSpPr>
          <p:spPr>
            <a:xfrm>
              <a:off x="4405230" y="4038153"/>
              <a:ext cx="1434694" cy="20353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Immagine 59"/>
          <p:cNvPicPr>
            <a:picLocks noChangeAspect="1"/>
          </p:cNvPicPr>
          <p:nvPr/>
        </p:nvPicPr>
        <p:blipFill rotWithShape="1">
          <a:blip r:embed="rId9"/>
          <a:srcRect l="2360" t="7600"/>
          <a:stretch/>
        </p:blipFill>
        <p:spPr>
          <a:xfrm>
            <a:off x="5152589" y="4189122"/>
            <a:ext cx="3901660" cy="1782159"/>
          </a:xfrm>
          <a:prstGeom prst="rect">
            <a:avLst/>
          </a:prstGeom>
          <a:ln>
            <a:solidFill>
              <a:schemeClr val="tx1"/>
            </a:solidFill>
          </a:ln>
        </p:spPr>
      </p:pic>
      <p:sp>
        <p:nvSpPr>
          <p:cNvPr id="12" name="Segnaposto numero diapositiva 11"/>
          <p:cNvSpPr>
            <a:spLocks noGrp="1"/>
          </p:cNvSpPr>
          <p:nvPr>
            <p:ph type="sldNum" sz="quarter" idx="12"/>
          </p:nvPr>
        </p:nvSpPr>
        <p:spPr/>
        <p:txBody>
          <a:bodyPr/>
          <a:lstStyle/>
          <a:p>
            <a:fld id="{261B6567-75CF-4B12-ABCE-C77D982F079C}" type="slidenum">
              <a:rPr lang="en-US" smtClean="0"/>
              <a:t>8</a:t>
            </a:fld>
            <a:endParaRPr lang="en-US"/>
          </a:p>
        </p:txBody>
      </p:sp>
      <p:sp>
        <p:nvSpPr>
          <p:cNvPr id="43"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92152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12192000" cy="914400"/>
          </a:xfrm>
          <a:prstGeom prst="rect">
            <a:avLst/>
          </a:prstGeom>
          <a:solidFill>
            <a:srgbClr val="002A48"/>
          </a:solidFill>
          <a:ln>
            <a:solidFill>
              <a:srgbClr val="0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HARMONIQ Design Baseline</a:t>
            </a:r>
          </a:p>
        </p:txBody>
      </p:sp>
      <p:pic>
        <p:nvPicPr>
          <p:cNvPr id="21" name="Picture 2" descr="https://www.lnf.infn.it/logo/logo_infn_lnf_2_este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5357"/>
            <a:ext cx="724189" cy="527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p:cNvGraphicFramePr>
            <a:graphicFrameLocks noGrp="1"/>
          </p:cNvGraphicFramePr>
          <p:nvPr>
            <p:extLst>
              <p:ext uri="{D42A27DB-BD31-4B8C-83A1-F6EECF244321}">
                <p14:modId xmlns:p14="http://schemas.microsoft.com/office/powerpoint/2010/main" val="292282277"/>
              </p:ext>
            </p:extLst>
          </p:nvPr>
        </p:nvGraphicFramePr>
        <p:xfrm>
          <a:off x="3695699" y="1210166"/>
          <a:ext cx="8165625" cy="2254471"/>
        </p:xfrm>
        <a:graphic>
          <a:graphicData uri="http://schemas.openxmlformats.org/drawingml/2006/table">
            <a:tbl>
              <a:tblPr firstRow="1" firstCol="1" bandRow="1">
                <a:tableStyleId>{5C22544A-7EE6-4342-B048-85BDC9FD1C3A}</a:tableStyleId>
              </a:tblPr>
              <a:tblGrid>
                <a:gridCol w="2280877">
                  <a:extLst>
                    <a:ext uri="{9D8B030D-6E8A-4147-A177-3AD203B41FA5}">
                      <a16:colId xmlns:a16="http://schemas.microsoft.com/office/drawing/2014/main" val="20000"/>
                    </a:ext>
                  </a:extLst>
                </a:gridCol>
                <a:gridCol w="1471187">
                  <a:extLst>
                    <a:ext uri="{9D8B030D-6E8A-4147-A177-3AD203B41FA5}">
                      <a16:colId xmlns:a16="http://schemas.microsoft.com/office/drawing/2014/main" val="20001"/>
                    </a:ext>
                  </a:extLst>
                </a:gridCol>
                <a:gridCol w="1471187">
                  <a:extLst>
                    <a:ext uri="{9D8B030D-6E8A-4147-A177-3AD203B41FA5}">
                      <a16:colId xmlns:a16="http://schemas.microsoft.com/office/drawing/2014/main" val="20002"/>
                    </a:ext>
                  </a:extLst>
                </a:gridCol>
                <a:gridCol w="1471187">
                  <a:extLst>
                    <a:ext uri="{9D8B030D-6E8A-4147-A177-3AD203B41FA5}">
                      <a16:colId xmlns:a16="http://schemas.microsoft.com/office/drawing/2014/main" val="20003"/>
                    </a:ext>
                  </a:extLst>
                </a:gridCol>
                <a:gridCol w="1471187">
                  <a:extLst>
                    <a:ext uri="{9D8B030D-6E8A-4147-A177-3AD203B41FA5}">
                      <a16:colId xmlns:a16="http://schemas.microsoft.com/office/drawing/2014/main" val="20004"/>
                    </a:ext>
                  </a:extLst>
                </a:gridCol>
              </a:tblGrid>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kern="100" dirty="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gridSpan="2">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SHORT TPMQ</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4F"/>
                    </a:solidFill>
                  </a:tcPr>
                </a:tc>
                <a:tc hMerge="1">
                  <a:txBody>
                    <a:bodyPr/>
                    <a:lstStyle/>
                    <a:p>
                      <a:endParaRPr lang="en-US"/>
                    </a:p>
                  </a:txBody>
                  <a:tcPr/>
                </a:tc>
                <a:tc gridSpan="2">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LONG TPMQ</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4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algn="ctr" defTabSz="914400" rtl="0" eaLnBrk="1" latinLnBrk="0" hangingPunct="1">
                        <a:lnSpc>
                          <a:spcPct val="107000"/>
                        </a:lnSpc>
                        <a:spcAft>
                          <a:spcPts val="0"/>
                        </a:spcAft>
                      </a:pPr>
                      <a:endParaRPr lang="en-US" sz="1400" b="1" kern="100" dirty="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Requirements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Simulations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Requirements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Simulations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extLst>
                  <a:ext uri="{0D108BD9-81ED-4DB2-BD59-A6C34878D82A}">
                    <a16:rowId xmlns:a16="http://schemas.microsoft.com/office/drawing/2014/main" val="10001"/>
                  </a:ext>
                </a:extLst>
              </a:tr>
              <a:tr h="0">
                <a:tc>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Energy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500 MeV</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500 MeV</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500 MeV</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500 MeV</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Aperture Diameter </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7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7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7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7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Average Gradient</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300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307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300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294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Tunability</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 10% (± 30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 12% (± 36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 10% (± 30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 14% (± 40 T/m)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Magnetic Length</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55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54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100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102 mm</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Integrated Gradient range</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b="1" kern="100">
                          <a:solidFill>
                            <a:schemeClr val="dk1"/>
                          </a:solidFill>
                          <a:effectLst/>
                          <a:latin typeface="+mj-lt"/>
                          <a:ea typeface="Noto Serif CJK SC"/>
                          <a:cs typeface="Lohit Devanagari"/>
                        </a:rPr>
                        <a:t>16,5 ± 1,7 T</a:t>
                      </a:r>
                      <a:endParaRPr lang="en-US" sz="1400" b="1"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it-IT" sz="1400" b="1" kern="100">
                          <a:solidFill>
                            <a:schemeClr val="dk1"/>
                          </a:solidFill>
                          <a:effectLst/>
                          <a:latin typeface="+mj-lt"/>
                          <a:ea typeface="Noto Serif CJK SC"/>
                          <a:cs typeface="Lohit Devanagari"/>
                        </a:rPr>
                        <a:t>16.4 ± 1.75 T</a:t>
                      </a:r>
                      <a:endParaRPr lang="en-US" sz="1400" b="1"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it-IT" sz="1400" b="1" kern="100">
                          <a:solidFill>
                            <a:schemeClr val="dk1"/>
                          </a:solidFill>
                          <a:effectLst/>
                          <a:latin typeface="+mj-lt"/>
                          <a:ea typeface="Noto Serif CJK SC"/>
                          <a:cs typeface="Lohit Devanagari"/>
                        </a:rPr>
                        <a:t>30 ± 3 T</a:t>
                      </a:r>
                      <a:endParaRPr lang="en-US" sz="1400" b="1"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it-IT" sz="1400" b="1" kern="100">
                          <a:solidFill>
                            <a:schemeClr val="dk1"/>
                          </a:solidFill>
                          <a:effectLst/>
                          <a:latin typeface="+mj-lt"/>
                          <a:ea typeface="Noto Serif CJK SC"/>
                          <a:cs typeface="Lohit Devanagari"/>
                        </a:rPr>
                        <a:t>30 ± 4 T</a:t>
                      </a:r>
                      <a:endParaRPr lang="en-US" sz="1400" b="1"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90797">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t>
                      </a:r>
                      <a:r>
                        <a:rPr lang="it-IT" sz="1400" kern="100" dirty="0" err="1">
                          <a:solidFill>
                            <a:schemeClr val="bg1"/>
                          </a:solidFill>
                          <a:effectLst/>
                          <a:latin typeface="+mj-lt"/>
                          <a:ea typeface="Noto Serif CJK SC"/>
                          <a:cs typeface="Lohit Devanagari"/>
                        </a:rPr>
                        <a:t>WxHxL</a:t>
                      </a:r>
                      <a:r>
                        <a:rPr lang="it-IT" sz="1400" kern="100">
                          <a:solidFill>
                            <a:schemeClr val="bg1"/>
                          </a:solidFill>
                          <a:effectLst/>
                          <a:latin typeface="+mj-lt"/>
                          <a:ea typeface="Noto Serif CJK SC"/>
                          <a:cs typeface="Lohit Devanagari"/>
                        </a:rPr>
                        <a:t>) [mm]</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32x32x50</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36x36x100</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Weigth</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A48"/>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200 g</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a:solidFill>
                            <a:schemeClr val="dk1"/>
                          </a:solidFill>
                          <a:effectLst/>
                          <a:latin typeface="+mj-lt"/>
                          <a:ea typeface="Noto Serif CJK SC"/>
                          <a:cs typeface="Lohit Devanagari"/>
                        </a:rPr>
                        <a:t>-</a:t>
                      </a:r>
                      <a:endParaRPr lang="en-US" sz="1400" kern="10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it-IT" sz="1400" kern="100" dirty="0">
                          <a:solidFill>
                            <a:schemeClr val="dk1"/>
                          </a:solidFill>
                          <a:effectLst/>
                          <a:latin typeface="+mj-lt"/>
                          <a:ea typeface="Noto Serif CJK SC"/>
                          <a:cs typeface="Lohit Devanagari"/>
                        </a:rPr>
                        <a:t>400 g</a:t>
                      </a:r>
                      <a:endParaRPr lang="en-US" sz="1400" kern="100" dirty="0">
                        <a:solidFill>
                          <a:schemeClr val="dk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3" name="Rettangolo 2"/>
          <p:cNvSpPr/>
          <p:nvPr/>
        </p:nvSpPr>
        <p:spPr>
          <a:xfrm>
            <a:off x="66675" y="1293352"/>
            <a:ext cx="3429000" cy="4801314"/>
          </a:xfrm>
          <a:prstGeom prst="rect">
            <a:avLst/>
          </a:prstGeom>
        </p:spPr>
        <p:txBody>
          <a:bodyPr wrap="square">
            <a:spAutoFit/>
          </a:bodyPr>
          <a:lstStyle/>
          <a:p>
            <a:pPr marL="285750" indent="-285750" algn="just">
              <a:buFont typeface="Arial" panose="020B0604020202020204" pitchFamily="34" charset="0"/>
              <a:buChar char="•"/>
            </a:pPr>
            <a:r>
              <a:rPr lang="en-US" dirty="0"/>
              <a:t>Simulation campaign performed with Opera 3D software.</a:t>
            </a:r>
          </a:p>
          <a:p>
            <a:pPr marL="285750" indent="-285750" algn="just">
              <a:buFont typeface="Arial" panose="020B0604020202020204" pitchFamily="34" charset="0"/>
              <a:buChar char="•"/>
            </a:pPr>
            <a:r>
              <a:rPr lang="en-US" dirty="0"/>
              <a:t>The integrated gradient range  is taken as the simulations figure of merit. It comply the  required range for all the design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The design is unique  combination for </a:t>
            </a:r>
            <a:r>
              <a:rPr lang="en-US" b="1" dirty="0" err="1"/>
              <a:t>tunability</a:t>
            </a:r>
            <a:r>
              <a:rPr lang="en-US" b="1" dirty="0"/>
              <a:t>, compactness and gradient magnitude. </a:t>
            </a:r>
          </a:p>
          <a:p>
            <a:pPr marL="285750" indent="-285750" algn="just">
              <a:buFont typeface="Arial" panose="020B0604020202020204" pitchFamily="34" charset="0"/>
              <a:buChar char="•"/>
            </a:pPr>
            <a:r>
              <a:rPr lang="en-US" dirty="0"/>
              <a:t>For downstream PMQ the dimensions grows up significantly. A </a:t>
            </a:r>
            <a:r>
              <a:rPr lang="en-US" b="1" dirty="0"/>
              <a:t>more compact </a:t>
            </a:r>
            <a:r>
              <a:rPr lang="en-US" dirty="0"/>
              <a:t>design have been proposed</a:t>
            </a:r>
          </a:p>
        </p:txBody>
      </p:sp>
      <p:sp>
        <p:nvSpPr>
          <p:cNvPr id="11" name="Rettangolo 10"/>
          <p:cNvSpPr/>
          <p:nvPr/>
        </p:nvSpPr>
        <p:spPr>
          <a:xfrm>
            <a:off x="4959612" y="887001"/>
            <a:ext cx="5582364" cy="323165"/>
          </a:xfrm>
          <a:prstGeom prst="rect">
            <a:avLst/>
          </a:prstGeom>
        </p:spPr>
        <p:txBody>
          <a:bodyPr wrap="square">
            <a:spAutoFit/>
          </a:bodyPr>
          <a:lstStyle/>
          <a:p>
            <a:pPr algn="ctr"/>
            <a:r>
              <a:rPr lang="it-IT" sz="1500" b="1" dirty="0">
                <a:solidFill>
                  <a:srgbClr val="002A48"/>
                </a:solidFill>
                <a:sym typeface="Wingdings" panose="05000000000000000000" pitchFamily="2" charset="2"/>
              </a:rPr>
              <a:t>UPSTREAM PLASMA MODULE</a:t>
            </a:r>
            <a:endParaRPr lang="en-US" sz="1500" b="1" dirty="0">
              <a:solidFill>
                <a:srgbClr val="002A48"/>
              </a:solidFill>
            </a:endParaRPr>
          </a:p>
        </p:txBody>
      </p:sp>
      <p:graphicFrame>
        <p:nvGraphicFramePr>
          <p:cNvPr id="14" name="Tabella 13"/>
          <p:cNvGraphicFramePr>
            <a:graphicFrameLocks noGrp="1"/>
          </p:cNvGraphicFramePr>
          <p:nvPr>
            <p:extLst>
              <p:ext uri="{D42A27DB-BD31-4B8C-83A1-F6EECF244321}">
                <p14:modId xmlns:p14="http://schemas.microsoft.com/office/powerpoint/2010/main" val="3861861557"/>
              </p:ext>
            </p:extLst>
          </p:nvPr>
        </p:nvGraphicFramePr>
        <p:xfrm>
          <a:off x="3695700" y="3881207"/>
          <a:ext cx="8165621" cy="2256313"/>
        </p:xfrm>
        <a:graphic>
          <a:graphicData uri="http://schemas.openxmlformats.org/drawingml/2006/table">
            <a:tbl>
              <a:tblPr firstRow="1" firstCol="1" bandRow="1">
                <a:tableStyleId>{5C22544A-7EE6-4342-B048-85BDC9FD1C3A}</a:tableStyleId>
              </a:tblPr>
              <a:tblGrid>
                <a:gridCol w="2280877">
                  <a:extLst>
                    <a:ext uri="{9D8B030D-6E8A-4147-A177-3AD203B41FA5}">
                      <a16:colId xmlns:a16="http://schemas.microsoft.com/office/drawing/2014/main" val="20000"/>
                    </a:ext>
                  </a:extLst>
                </a:gridCol>
                <a:gridCol w="1471186">
                  <a:extLst>
                    <a:ext uri="{9D8B030D-6E8A-4147-A177-3AD203B41FA5}">
                      <a16:colId xmlns:a16="http://schemas.microsoft.com/office/drawing/2014/main" val="20001"/>
                    </a:ext>
                  </a:extLst>
                </a:gridCol>
                <a:gridCol w="1471186">
                  <a:extLst>
                    <a:ext uri="{9D8B030D-6E8A-4147-A177-3AD203B41FA5}">
                      <a16:colId xmlns:a16="http://schemas.microsoft.com/office/drawing/2014/main" val="20002"/>
                    </a:ext>
                  </a:extLst>
                </a:gridCol>
                <a:gridCol w="1471186">
                  <a:extLst>
                    <a:ext uri="{9D8B030D-6E8A-4147-A177-3AD203B41FA5}">
                      <a16:colId xmlns:a16="http://schemas.microsoft.com/office/drawing/2014/main" val="20003"/>
                    </a:ext>
                  </a:extLst>
                </a:gridCol>
                <a:gridCol w="1471186">
                  <a:extLst>
                    <a:ext uri="{9D8B030D-6E8A-4147-A177-3AD203B41FA5}">
                      <a16:colId xmlns:a16="http://schemas.microsoft.com/office/drawing/2014/main" val="20004"/>
                    </a:ext>
                  </a:extLst>
                </a:gridCol>
              </a:tblGrid>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kern="100" dirty="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gridSpan="2">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SHORT TPMQ</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4F"/>
                    </a:solidFill>
                  </a:tcPr>
                </a:tc>
                <a:tc hMerge="1">
                  <a:txBody>
                    <a:bodyPr/>
                    <a:lstStyle/>
                    <a:p>
                      <a:endParaRPr lang="en-US"/>
                    </a:p>
                  </a:txBody>
                  <a:tcPr/>
                </a:tc>
                <a:tc gridSpan="2">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LONG TPMQ</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4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algn="ctr" defTabSz="914400" rtl="0" eaLnBrk="1" latinLnBrk="0" hangingPunct="1">
                        <a:lnSpc>
                          <a:spcPct val="107000"/>
                        </a:lnSpc>
                        <a:spcAft>
                          <a:spcPts val="0"/>
                        </a:spcAft>
                      </a:pPr>
                      <a:endParaRPr lang="en-US" sz="1400" b="1" kern="100" dirty="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A48"/>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Requirements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Simulations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Requirements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tc>
                  <a:txBody>
                    <a:bodyPr/>
                    <a:lstStyle/>
                    <a:p>
                      <a:pPr marL="0" algn="ctr" defTabSz="914400" rtl="0" eaLnBrk="1" latinLnBrk="0" hangingPunct="1">
                        <a:lnSpc>
                          <a:spcPct val="107000"/>
                        </a:lnSpc>
                        <a:spcAft>
                          <a:spcPts val="0"/>
                        </a:spcAft>
                      </a:pPr>
                      <a:r>
                        <a:rPr lang="en-US" sz="1400" b="1" kern="100" dirty="0">
                          <a:solidFill>
                            <a:schemeClr val="bg1"/>
                          </a:solidFill>
                          <a:effectLst/>
                          <a:latin typeface="+mj-lt"/>
                          <a:ea typeface="Noto Serif CJK SC"/>
                          <a:cs typeface="Lohit Devanagari"/>
                        </a:rPr>
                        <a:t>Simulations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64F"/>
                    </a:solidFill>
                  </a:tcPr>
                </a:tc>
                <a:extLst>
                  <a:ext uri="{0D108BD9-81ED-4DB2-BD59-A6C34878D82A}">
                    <a16:rowId xmlns:a16="http://schemas.microsoft.com/office/drawing/2014/main" val="10001"/>
                  </a:ext>
                </a:extLst>
              </a:tr>
              <a:tr h="0">
                <a:tc>
                  <a:txBody>
                    <a:bodyPr/>
                    <a:lstStyle/>
                    <a:p>
                      <a:pPr marL="0" algn="ctr" defTabSz="914400" rtl="0" eaLnBrk="1" latinLnBrk="0" hangingPunct="1">
                        <a:lnSpc>
                          <a:spcPct val="107000"/>
                        </a:lnSpc>
                        <a:spcAft>
                          <a:spcPts val="0"/>
                        </a:spcAft>
                      </a:pPr>
                      <a:r>
                        <a:rPr lang="en-US" sz="1400" kern="100" dirty="0">
                          <a:solidFill>
                            <a:schemeClr val="bg1"/>
                          </a:solidFill>
                          <a:effectLst/>
                          <a:latin typeface="+mj-lt"/>
                          <a:ea typeface="Noto Serif CJK SC"/>
                          <a:cs typeface="Lohit Devanagari"/>
                        </a:rPr>
                        <a:t>Energy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1GeV</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1GeV</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1GeV</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1GeV</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Aperture Diameter </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7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7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7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7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Average Gradient</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510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433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510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Times New Roman" panose="02020603050405020304" pitchFamily="18" charset="0"/>
                          <a:cs typeface="Times New Roman" panose="02020603050405020304" pitchFamily="18" charset="0"/>
                        </a:rPr>
                        <a:t>492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Tunability</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Aptos"/>
                          <a:cs typeface="Arial" panose="020B0604020202020204" pitchFamily="34" charset="0"/>
                        </a:rPr>
                        <a:t>± 17% (± 90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Arial" panose="020B0604020202020204" pitchFamily="34" charset="0"/>
                        </a:rPr>
                        <a:t>± 22% (± </a:t>
                      </a:r>
                      <a:r>
                        <a:rPr lang="it-IT" sz="1400" kern="100">
                          <a:solidFill>
                            <a:srgbClr val="000000"/>
                          </a:solidFill>
                          <a:effectLst/>
                          <a:latin typeface="+mj-lt"/>
                          <a:ea typeface="Times New Roman" panose="02020603050405020304" pitchFamily="18" charset="0"/>
                          <a:cs typeface="Times New Roman" panose="02020603050405020304" pitchFamily="18" charset="0"/>
                        </a:rPr>
                        <a:t>94.5</a:t>
                      </a:r>
                      <a:r>
                        <a:rPr lang="it-IT" sz="1400" kern="100">
                          <a:solidFill>
                            <a:srgbClr val="000000"/>
                          </a:solidFill>
                          <a:effectLst/>
                          <a:latin typeface="+mj-lt"/>
                          <a:ea typeface="Aptos"/>
                          <a:cs typeface="Calibri Light" panose="020F0302020204030204" pitchFamily="34" charset="0"/>
                        </a:rPr>
                        <a:t>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Arial" panose="020B0604020202020204" pitchFamily="34" charset="0"/>
                        </a:rPr>
                        <a:t>± 17% (± 90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Arial" panose="020B0604020202020204" pitchFamily="34" charset="0"/>
                        </a:rPr>
                        <a:t>± 19% (± 92 T/m)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Magnetic Length</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17,5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21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35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Aptos"/>
                          <a:cs typeface="Calibri Light" panose="020F0302020204030204" pitchFamily="34" charset="0"/>
                        </a:rPr>
                        <a:t>35 mm</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Integrated Gradient range</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b="1" kern="100">
                          <a:solidFill>
                            <a:srgbClr val="000000"/>
                          </a:solidFill>
                          <a:effectLst/>
                          <a:latin typeface="+mj-lt"/>
                          <a:ea typeface="Noto Serif CJK SC"/>
                          <a:cs typeface="Lohit Devanagari"/>
                        </a:rPr>
                        <a:t>8,9 ± 1,6 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it-IT" sz="1400" b="1" kern="100">
                          <a:solidFill>
                            <a:srgbClr val="000000"/>
                          </a:solidFill>
                          <a:effectLst/>
                          <a:latin typeface="+mj-lt"/>
                          <a:ea typeface="Noto Serif CJK SC"/>
                          <a:cs typeface="Lohit Devanagari"/>
                        </a:rPr>
                        <a:t>8,82 ± 1,7 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it-IT" sz="1400" b="1" kern="100">
                          <a:solidFill>
                            <a:srgbClr val="000000"/>
                          </a:solidFill>
                          <a:effectLst/>
                          <a:latin typeface="+mj-lt"/>
                          <a:ea typeface="Noto Serif CJK SC"/>
                          <a:cs typeface="Lohit Devanagari"/>
                        </a:rPr>
                        <a:t>17,8 ± 3,2 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it-IT" sz="1400" b="1" kern="100">
                          <a:solidFill>
                            <a:srgbClr val="000000"/>
                          </a:solidFill>
                          <a:effectLst/>
                          <a:latin typeface="+mj-lt"/>
                          <a:ea typeface="Noto Serif CJK SC"/>
                          <a:cs typeface="Lohit Devanagari"/>
                        </a:rPr>
                        <a:t>17,4 ± 3 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90797">
                <a:tc>
                  <a:txBody>
                    <a:bodyPr/>
                    <a:lstStyle/>
                    <a:p>
                      <a:pPr marL="0" algn="ctr" defTabSz="914400" rtl="0" eaLnBrk="1" latinLnBrk="0" hangingPunct="1">
                        <a:lnSpc>
                          <a:spcPct val="107000"/>
                        </a:lnSpc>
                        <a:spcAft>
                          <a:spcPts val="0"/>
                        </a:spcAft>
                      </a:pPr>
                      <a:r>
                        <a:rPr lang="it-IT" sz="1400" kern="100">
                          <a:solidFill>
                            <a:schemeClr val="bg1"/>
                          </a:solidFill>
                          <a:effectLst/>
                          <a:latin typeface="+mj-lt"/>
                          <a:ea typeface="Noto Serif CJK SC"/>
                          <a:cs typeface="Lohit Devanagari"/>
                        </a:rPr>
                        <a:t>(</a:t>
                      </a:r>
                      <a:r>
                        <a:rPr lang="it-IT" sz="1400" kern="100" dirty="0" err="1">
                          <a:solidFill>
                            <a:schemeClr val="bg1"/>
                          </a:solidFill>
                          <a:effectLst/>
                          <a:latin typeface="+mj-lt"/>
                          <a:ea typeface="Noto Serif CJK SC"/>
                          <a:cs typeface="Lohit Devanagari"/>
                        </a:rPr>
                        <a:t>WxHxL</a:t>
                      </a:r>
                      <a:r>
                        <a:rPr lang="it-IT" sz="1400" kern="100">
                          <a:solidFill>
                            <a:schemeClr val="bg1"/>
                          </a:solidFill>
                          <a:effectLst/>
                          <a:latin typeface="+mj-lt"/>
                          <a:ea typeface="Noto Serif CJK SC"/>
                          <a:cs typeface="Lohit Devanagari"/>
                        </a:rPr>
                        <a:t>) [mm]</a:t>
                      </a:r>
                      <a:endParaRPr lang="en-US" sz="1400" kern="10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125x125x17</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dirty="0">
                          <a:solidFill>
                            <a:srgbClr val="000000"/>
                          </a:solidFill>
                          <a:effectLst/>
                          <a:latin typeface="+mj-lt"/>
                          <a:ea typeface="Noto Serif CJK SC"/>
                          <a:cs typeface="Lohit Devanagari"/>
                        </a:rPr>
                        <a:t>125x125x33</a:t>
                      </a:r>
                      <a:endParaRPr lang="en-US" sz="1400" kern="100" dirty="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marL="0" algn="ctr" defTabSz="914400" rtl="0" eaLnBrk="1" latinLnBrk="0" hangingPunct="1">
                        <a:lnSpc>
                          <a:spcPct val="107000"/>
                        </a:lnSpc>
                        <a:spcAft>
                          <a:spcPts val="0"/>
                        </a:spcAft>
                      </a:pPr>
                      <a:r>
                        <a:rPr lang="it-IT" sz="1400" kern="100" dirty="0" err="1">
                          <a:solidFill>
                            <a:schemeClr val="bg1"/>
                          </a:solidFill>
                          <a:effectLst/>
                          <a:latin typeface="+mj-lt"/>
                          <a:ea typeface="Noto Serif CJK SC"/>
                          <a:cs typeface="Lohit Devanagari"/>
                        </a:rPr>
                        <a:t>Weigth</a:t>
                      </a:r>
                      <a:endParaRPr lang="en-US" sz="1400" kern="100" dirty="0">
                        <a:solidFill>
                          <a:schemeClr val="bg1"/>
                        </a:solidFill>
                        <a:effectLst/>
                        <a:latin typeface="+mj-lt"/>
                        <a:ea typeface="Noto Serif CJK SC"/>
                        <a:cs typeface="Lohit Devanaga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A48"/>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1,2 kg</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a:solidFill>
                            <a:srgbClr val="000000"/>
                          </a:solidFill>
                          <a:effectLst/>
                          <a:latin typeface="+mj-lt"/>
                          <a:ea typeface="Noto Serif CJK SC"/>
                          <a:cs typeface="Lohit Devanagari"/>
                        </a:rPr>
                        <a:t>-</a:t>
                      </a:r>
                      <a:endParaRPr lang="en-US" sz="1400" kern="10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400" kern="100" dirty="0">
                          <a:solidFill>
                            <a:srgbClr val="000000"/>
                          </a:solidFill>
                          <a:effectLst/>
                          <a:latin typeface="+mj-lt"/>
                          <a:ea typeface="Noto Serif CJK SC"/>
                          <a:cs typeface="Lohit Devanagari"/>
                        </a:rPr>
                        <a:t>2,3 kg</a:t>
                      </a:r>
                      <a:endParaRPr lang="en-US" sz="1400" kern="100" dirty="0">
                        <a:effectLst/>
                        <a:latin typeface="+mj-lt"/>
                        <a:ea typeface="Apto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7" name="Rettangolo 16"/>
          <p:cNvSpPr/>
          <p:nvPr/>
        </p:nvSpPr>
        <p:spPr>
          <a:xfrm>
            <a:off x="5362218" y="3611682"/>
            <a:ext cx="5582364" cy="323165"/>
          </a:xfrm>
          <a:prstGeom prst="rect">
            <a:avLst/>
          </a:prstGeom>
        </p:spPr>
        <p:txBody>
          <a:bodyPr wrap="square">
            <a:spAutoFit/>
          </a:bodyPr>
          <a:lstStyle/>
          <a:p>
            <a:pPr algn="ctr"/>
            <a:r>
              <a:rPr lang="it-IT" sz="1500" b="1" dirty="0">
                <a:solidFill>
                  <a:srgbClr val="002A48"/>
                </a:solidFill>
                <a:sym typeface="Wingdings" panose="05000000000000000000" pitchFamily="2" charset="2"/>
              </a:rPr>
              <a:t>DOWNSTREAM PLASMA MODULE</a:t>
            </a:r>
            <a:endParaRPr lang="en-US" sz="1500" b="1" dirty="0">
              <a:solidFill>
                <a:srgbClr val="002A48"/>
              </a:solidFill>
            </a:endParaRPr>
          </a:p>
        </p:txBody>
      </p:sp>
      <p:pic>
        <p:nvPicPr>
          <p:cNvPr id="19" name="Immagine 18"/>
          <p:cNvPicPr>
            <a:picLocks noChangeAspect="1"/>
          </p:cNvPicPr>
          <p:nvPr/>
        </p:nvPicPr>
        <p:blipFill rotWithShape="1">
          <a:blip r:embed="rId4" cstate="print">
            <a:extLst>
              <a:ext uri="{28A0092B-C50C-407E-A947-70E740481C1C}">
                <a14:useLocalDpi xmlns:a14="http://schemas.microsoft.com/office/drawing/2010/main" val="0"/>
              </a:ext>
            </a:extLst>
          </a:blip>
          <a:srcRect l="7869" t="10580" r="10158" b="31630"/>
          <a:stretch/>
        </p:blipFill>
        <p:spPr>
          <a:xfrm>
            <a:off x="11353800" y="6244007"/>
            <a:ext cx="792154" cy="558460"/>
          </a:xfrm>
          <a:prstGeom prst="rect">
            <a:avLst/>
          </a:prstGeom>
        </p:spPr>
      </p:pic>
      <p:sp>
        <p:nvSpPr>
          <p:cNvPr id="5" name="Segnaposto numero diapositiva 4"/>
          <p:cNvSpPr>
            <a:spLocks noGrp="1"/>
          </p:cNvSpPr>
          <p:nvPr>
            <p:ph type="sldNum" sz="quarter" idx="12"/>
          </p:nvPr>
        </p:nvSpPr>
        <p:spPr/>
        <p:txBody>
          <a:bodyPr/>
          <a:lstStyle/>
          <a:p>
            <a:fld id="{261B6567-75CF-4B12-ABCE-C77D982F079C}" type="slidenum">
              <a:rPr lang="en-US" smtClean="0"/>
              <a:t>9</a:t>
            </a:fld>
            <a:endParaRPr lang="en-US"/>
          </a:p>
        </p:txBody>
      </p:sp>
      <p:sp>
        <p:nvSpPr>
          <p:cNvPr id="12" name="Segnaposto piè di pagina 1"/>
          <p:cNvSpPr>
            <a:spLocks noGrp="1"/>
          </p:cNvSpPr>
          <p:nvPr>
            <p:ph type="ftr" sz="quarter" idx="11"/>
          </p:nvPr>
        </p:nvSpPr>
        <p:spPr>
          <a:xfrm>
            <a:off x="3467389" y="6313029"/>
            <a:ext cx="4508138" cy="365125"/>
          </a:xfrm>
        </p:spPr>
        <p:txBody>
          <a:bodyPr/>
          <a:lstStyle/>
          <a:p>
            <a:r>
              <a:rPr lang="it-IT" dirty="0"/>
              <a:t>HARMONIQ Project </a:t>
            </a:r>
            <a:r>
              <a:rPr lang="it-IT" dirty="0" err="1"/>
              <a:t>Proposal</a:t>
            </a:r>
            <a:r>
              <a:rPr lang="it-IT" dirty="0"/>
              <a:t> to CSN5 for 2026 - Alessandro Vannozzi</a:t>
            </a:r>
            <a:endParaRPr lang="en-US" dirty="0"/>
          </a:p>
        </p:txBody>
      </p:sp>
    </p:spTree>
    <p:extLst>
      <p:ext uri="{BB962C8B-B14F-4D97-AF65-F5344CB8AC3E}">
        <p14:creationId xmlns:p14="http://schemas.microsoft.com/office/powerpoint/2010/main" val="35675401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INFN</Template>
  <TotalTime>9024</TotalTime>
  <Words>2866</Words>
  <Application>Microsoft Office PowerPoint</Application>
  <PresentationFormat>Widescreen</PresentationFormat>
  <Paragraphs>555</Paragraphs>
  <Slides>18</Slides>
  <Notes>18</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18</vt:i4>
      </vt:variant>
    </vt:vector>
  </HeadingPairs>
  <TitlesOfParts>
    <vt:vector size="31" baseType="lpstr">
      <vt:lpstr>Aptos</vt:lpstr>
      <vt:lpstr>Arial</vt:lpstr>
      <vt:lpstr>Avenir Book</vt:lpstr>
      <vt:lpstr>Calibri</vt:lpstr>
      <vt:lpstr>Calibri Light</vt:lpstr>
      <vt:lpstr>Cambria</vt:lpstr>
      <vt:lpstr>Courier New</vt:lpstr>
      <vt:lpstr>Lohit Devanagari</vt:lpstr>
      <vt:lpstr>MS Mincho</vt:lpstr>
      <vt:lpstr>Noto Serif CJK SC</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Account Microsoft</dc:creator>
  <cp:lastModifiedBy>Alessandro Vannozzi</cp:lastModifiedBy>
  <cp:revision>342</cp:revision>
  <dcterms:created xsi:type="dcterms:W3CDTF">2025-03-17T16:04:40Z</dcterms:created>
  <dcterms:modified xsi:type="dcterms:W3CDTF">2025-07-17T08:17:16Z</dcterms:modified>
</cp:coreProperties>
</file>