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610" r:id="rId4"/>
    <p:sldId id="631" r:id="rId5"/>
    <p:sldId id="626" r:id="rId6"/>
    <p:sldId id="627" r:id="rId7"/>
    <p:sldId id="614" r:id="rId8"/>
    <p:sldId id="597" r:id="rId9"/>
    <p:sldId id="632" r:id="rId10"/>
    <p:sldId id="633" r:id="rId11"/>
    <p:sldId id="634" r:id="rId12"/>
    <p:sldId id="510" r:id="rId13"/>
    <p:sldId id="635" r:id="rId14"/>
    <p:sldId id="636" r:id="rId15"/>
    <p:sldId id="637" r:id="rId16"/>
    <p:sldId id="638" r:id="rId17"/>
    <p:sldId id="641" r:id="rId18"/>
    <p:sldId id="639" r:id="rId19"/>
    <p:sldId id="643" r:id="rId20"/>
    <p:sldId id="640" r:id="rId21"/>
    <p:sldId id="642" r:id="rId22"/>
    <p:sldId id="644" r:id="rId23"/>
    <p:sldId id="645" r:id="rId24"/>
    <p:sldId id="646" r:id="rId25"/>
    <p:sldId id="647" r:id="rId2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6"/>
    <p:restoredTop sz="94668"/>
  </p:normalViewPr>
  <p:slideViewPr>
    <p:cSldViewPr snapToGrid="0">
      <p:cViewPr varScale="1">
        <p:scale>
          <a:sx n="127" d="100"/>
          <a:sy n="127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EE0EE-B001-444C-8220-F5718C9F657A}" type="datetimeFigureOut">
              <a:rPr lang="en-IT" smtClean="0"/>
              <a:t>14/07/25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76771-B9DD-5A4A-99C4-6662C226901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3592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B9B5-A9F0-AF44-9FB1-5AE019C3C59B}" type="datetime1">
              <a:rPr lang="it-IT" smtClean="0"/>
              <a:t>14/07/25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2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36A64-F3B0-0744-AA96-87822752DDF9}" type="datetime1">
              <a:rPr lang="it-IT" smtClean="0"/>
              <a:t>14/07/25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2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8D5-92F4-4246-B086-F516C34F09CD}" type="datetime1">
              <a:rPr lang="it-IT" smtClean="0"/>
              <a:t>14/07/25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6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31FC-B959-5D47-B249-A82A119C42D7}" type="datetime1">
              <a:rPr lang="it-IT" smtClean="0"/>
              <a:t>14/07/25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8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A854-B6D5-314B-8D18-98ADE8FAB426}" type="datetime1">
              <a:rPr lang="it-IT" smtClean="0"/>
              <a:t>14/07/25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9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6DE5-A8FD-1246-B1B6-8DF4F98250D1}" type="datetime1">
              <a:rPr lang="it-IT" smtClean="0"/>
              <a:t>14/07/25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8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CDB8-644F-EA4F-A92B-B5917170FBA0}" type="datetime1">
              <a:rPr lang="it-IT" smtClean="0"/>
              <a:t>14/07/25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7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24BD-9E8E-8249-904B-EA03820D4A8F}" type="datetime1">
              <a:rPr lang="it-IT" smtClean="0"/>
              <a:t>14/07/25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0E2E-A2A8-CF42-BE5F-941D4018C1FF}" type="datetime1">
              <a:rPr lang="it-IT" smtClean="0"/>
              <a:t>14/07/25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6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16AF-BE57-7C4C-8BE2-8E514F92AAF1}" type="datetime1">
              <a:rPr lang="it-IT" smtClean="0"/>
              <a:t>14/07/25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80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7BCFA-3425-A041-BFDB-69FF001B21AC}" type="datetime1">
              <a:rPr lang="it-IT" smtClean="0"/>
              <a:t>14/07/25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7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52A9819-3B8D-614D-810C-06FCD2466A2D}" type="datetime1">
              <a:rPr lang="it-IT" smtClean="0"/>
              <a:t>14/07/25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0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hyperlink" Target="mailto:CIF-2021Cesidio.Capoccia@lnf.infn.it" TargetMode="Externa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A7C490-FB0D-4946-BDB7-1CF2F58DA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9E944-5330-606F-1475-1B440A972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6117661" cy="3047327"/>
          </a:xfrm>
        </p:spPr>
        <p:txBody>
          <a:bodyPr anchor="t">
            <a:normAutofit/>
          </a:bodyPr>
          <a:lstStyle/>
          <a:p>
            <a:r>
              <a:rPr lang="en-IT" sz="6100"/>
              <a:t>GravNet/FLASH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1390A-EBCC-D191-B4D4-CBBDED132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4482450"/>
            <a:ext cx="6141545" cy="1724029"/>
          </a:xfrm>
        </p:spPr>
        <p:txBody>
          <a:bodyPr anchor="t">
            <a:normAutofit/>
          </a:bodyPr>
          <a:lstStyle/>
          <a:p>
            <a:r>
              <a:rPr lang="en-IT" dirty="0"/>
              <a:t>Claudio Gatti</a:t>
            </a:r>
          </a:p>
          <a:p>
            <a:r>
              <a:rPr lang="en-IT" dirty="0"/>
              <a:t>CdL Preventivi 2026 </a:t>
            </a:r>
          </a:p>
          <a:p>
            <a:r>
              <a:rPr lang="en-IT" dirty="0"/>
              <a:t>LNF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urple lightning bolt with rings around it&#10;&#10;AI-generated content may be incorrect.">
            <a:extLst>
              <a:ext uri="{FF2B5EF4-FFF2-40B4-BE49-F238E27FC236}">
                <a16:creationId xmlns:a16="http://schemas.microsoft.com/office/drawing/2014/main" id="{B7CE8F0D-DFD4-1689-EA6F-8DBEB30A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69" t="12500" r="25764" b="8750"/>
          <a:stretch>
            <a:fillRect/>
          </a:stretch>
        </p:blipFill>
        <p:spPr>
          <a:xfrm>
            <a:off x="7801036" y="657369"/>
            <a:ext cx="3363825" cy="53877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61CD1D-C921-4DD4-B856-8EA1D71A4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49513" y="6209925"/>
            <a:ext cx="445472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3833E-95C3-2384-DF01-38CD1A0D4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3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 of a diagram of a square with a square and a square with a square and a square with a square and a square with a square and a square with a square and a square with a&#10;&#10;AI-generated content may be incorrect.">
            <a:extLst>
              <a:ext uri="{FF2B5EF4-FFF2-40B4-BE49-F238E27FC236}">
                <a16:creationId xmlns:a16="http://schemas.microsoft.com/office/drawing/2014/main" id="{F14A0703-83BE-C3FA-2A9F-71BB25EE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127" y="5003140"/>
            <a:ext cx="4537566" cy="1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87141B-800D-90E2-DC03-9800A5987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WP1: Physics Reach </a:t>
            </a:r>
            <a:r>
              <a:rPr lang="en-IT" sz="2000" dirty="0"/>
              <a:t>(Mescia Visinelli)</a:t>
            </a:r>
          </a:p>
        </p:txBody>
      </p:sp>
      <p:pic>
        <p:nvPicPr>
          <p:cNvPr id="4" name="Picture 3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57983BD8-BD2B-76B3-DC07-34E2D9F24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19" y="1882368"/>
            <a:ext cx="6204583" cy="1908000"/>
          </a:xfrm>
          <a:prstGeom prst="rect">
            <a:avLst/>
          </a:prstGeom>
        </p:spPr>
      </p:pic>
      <p:pic>
        <p:nvPicPr>
          <p:cNvPr id="6" name="Picture 5" descr="A diagram of a black hole&#10;&#10;AI-generated content may be incorrect.">
            <a:extLst>
              <a:ext uri="{FF2B5EF4-FFF2-40B4-BE49-F238E27FC236}">
                <a16:creationId xmlns:a16="http://schemas.microsoft.com/office/drawing/2014/main" id="{C63EAECC-A895-D5AE-B671-204B2684A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210" y="1882368"/>
            <a:ext cx="2549070" cy="1296000"/>
          </a:xfrm>
          <a:prstGeom prst="rect">
            <a:avLst/>
          </a:prstGeom>
        </p:spPr>
      </p:pic>
      <p:pic>
        <p:nvPicPr>
          <p:cNvPr id="8" name="Picture 7" descr="A diagram of a circular object with arrows&#10;&#10;AI-generated content may be incorrect.">
            <a:extLst>
              <a:ext uri="{FF2B5EF4-FFF2-40B4-BE49-F238E27FC236}">
                <a16:creationId xmlns:a16="http://schemas.microsoft.com/office/drawing/2014/main" id="{72809B98-712D-8AE3-45BE-73EB5235D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567" y="5303592"/>
            <a:ext cx="2574299" cy="1152000"/>
          </a:xfrm>
          <a:prstGeom prst="rect">
            <a:avLst/>
          </a:prstGeom>
        </p:spPr>
      </p:pic>
      <p:pic>
        <p:nvPicPr>
          <p:cNvPr id="10" name="Picture 9" descr="A diagram of a number&#10;&#10;AI-generated content may be incorrect.">
            <a:extLst>
              <a:ext uri="{FF2B5EF4-FFF2-40B4-BE49-F238E27FC236}">
                <a16:creationId xmlns:a16="http://schemas.microsoft.com/office/drawing/2014/main" id="{F605D63E-93F1-7014-4C69-5F00635D5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937" y="3304980"/>
            <a:ext cx="2335615" cy="18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9C2C4A-9CD3-BCDF-B5C5-646B1866B24A}"/>
              </a:ext>
            </a:extLst>
          </p:cNvPr>
          <p:cNvSpPr txBox="1"/>
          <p:nvPr/>
        </p:nvSpPr>
        <p:spPr>
          <a:xfrm>
            <a:off x="3820866" y="2845993"/>
            <a:ext cx="1279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New Models</a:t>
            </a:r>
            <a:endParaRPr lang="en-IT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CD3B9B-825B-5A3A-A973-DF5B93340A3B}"/>
              </a:ext>
            </a:extLst>
          </p:cNvPr>
          <p:cNvSpPr txBox="1"/>
          <p:nvPr/>
        </p:nvSpPr>
        <p:spPr>
          <a:xfrm>
            <a:off x="3698280" y="4664586"/>
            <a:ext cx="3651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HFGW coupling factors </a:t>
            </a:r>
            <a:r>
              <a:rPr lang="en-IT" sz="1200" dirty="0"/>
              <a:t>(J. Reina, B. Gimeno)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DA804-7A90-50FD-7F6E-705BA6F0C0BE}"/>
              </a:ext>
            </a:extLst>
          </p:cNvPr>
          <p:cNvSpPr txBox="1"/>
          <p:nvPr/>
        </p:nvSpPr>
        <p:spPr>
          <a:xfrm>
            <a:off x="3698280" y="6375198"/>
            <a:ext cx="3756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Future Applications </a:t>
            </a:r>
            <a:r>
              <a:rPr lang="en-IT" sz="1200" dirty="0"/>
              <a:t>(Naydenov, G</a:t>
            </a:r>
            <a:r>
              <a:rPr lang="en-IT" sz="1200" baseline="30000" dirty="0"/>
              <a:t>2</a:t>
            </a:r>
            <a:r>
              <a:rPr lang="en-IT" sz="1200" dirty="0"/>
              <a:t> di Cortona</a:t>
            </a:r>
            <a:r>
              <a:rPr lang="en-GB" sz="1200" dirty="0"/>
              <a:t>)</a:t>
            </a:r>
            <a:endParaRPr lang="en-IT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59E912-5C71-4A65-372D-8B673914F2E5}"/>
              </a:ext>
            </a:extLst>
          </p:cNvPr>
          <p:cNvSpPr txBox="1"/>
          <p:nvPr/>
        </p:nvSpPr>
        <p:spPr>
          <a:xfrm>
            <a:off x="9489376" y="6375198"/>
            <a:ext cx="209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BAW </a:t>
            </a:r>
            <a:r>
              <a:rPr lang="en-IT" sz="1200" dirty="0"/>
              <a:t>(Marino, Zantedeschi)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35594E-AF32-32F0-E99A-64B3219DA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2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78B8F-EDD0-5799-8B8B-352997D4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WP2: Cryostat Design </a:t>
            </a:r>
            <a:r>
              <a:rPr lang="en-IT" sz="2000" dirty="0"/>
              <a:t>(Ligi) </a:t>
            </a:r>
          </a:p>
        </p:txBody>
      </p:sp>
      <p:pic>
        <p:nvPicPr>
          <p:cNvPr id="4" name="Picture 3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62ADF1B8-3F8A-A228-9AFB-076380288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41448"/>
            <a:ext cx="5368316" cy="2700000"/>
          </a:xfrm>
          <a:prstGeom prst="rect">
            <a:avLst/>
          </a:prstGeom>
        </p:spPr>
      </p:pic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546DFD8C-E824-4A64-9160-511310A45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" y="2279592"/>
            <a:ext cx="5069050" cy="3600000"/>
          </a:xfrm>
          <a:prstGeom prst="rect">
            <a:avLst/>
          </a:prstGeom>
        </p:spPr>
      </p:pic>
      <p:pic>
        <p:nvPicPr>
          <p:cNvPr id="8" name="Picture 7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C3DBC36F-CD14-EB63-F6B8-13E13C714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840" y="5164488"/>
            <a:ext cx="4352120" cy="1440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B9782-FA1D-4E30-F32A-289ECDB0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DE7C92-ACF5-E426-BED1-EC77288F7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088" y="292992"/>
            <a:ext cx="8870204" cy="6271200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4CD196-FD9F-8299-610C-040982E00819}"/>
              </a:ext>
            </a:extLst>
          </p:cNvPr>
          <p:cNvSpPr/>
          <p:nvPr/>
        </p:nvSpPr>
        <p:spPr>
          <a:xfrm>
            <a:off x="4347733" y="2543852"/>
            <a:ext cx="439866" cy="59587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66187-E991-965D-E666-EAE09E66F30B}"/>
              </a:ext>
            </a:extLst>
          </p:cNvPr>
          <p:cNvSpPr txBox="1"/>
          <p:nvPr/>
        </p:nvSpPr>
        <p:spPr>
          <a:xfrm>
            <a:off x="1806409" y="2235336"/>
            <a:ext cx="22617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i="1" dirty="0">
                <a:latin typeface="Arial Narrow" panose="020B0606020202030204" pitchFamily="34" charset="0"/>
              </a:rPr>
              <a:t>Cryogenic connections ‘pass-</a:t>
            </a:r>
            <a:r>
              <a:rPr lang="it-IT" sz="1200" i="1" dirty="0" err="1">
                <a:latin typeface="Arial Narrow" panose="020B0606020202030204" pitchFamily="34" charset="0"/>
              </a:rPr>
              <a:t>through</a:t>
            </a:r>
            <a:r>
              <a:rPr lang="it-IT" sz="1200" i="1" dirty="0">
                <a:latin typeface="Arial Narrow" panose="020B0606020202030204" pitchFamily="34" charset="0"/>
              </a:rPr>
              <a:t>’ </a:t>
            </a:r>
            <a:r>
              <a:rPr lang="it-IT" sz="1200" i="1" dirty="0" err="1">
                <a:latin typeface="Arial Narrow" panose="020B0606020202030204" pitchFamily="34" charset="0"/>
              </a:rPr>
              <a:t>cylinder</a:t>
            </a:r>
            <a:r>
              <a:rPr lang="it-IT" sz="1200" i="1" dirty="0">
                <a:latin typeface="Arial Narrow" panose="020B0606020202030204" pitchFamily="34" charset="0"/>
              </a:rPr>
              <a:t> part of </a:t>
            </a:r>
            <a:r>
              <a:rPr lang="it-IT" sz="1200" i="1" dirty="0" err="1">
                <a:latin typeface="Arial Narrow" panose="020B0606020202030204" pitchFamily="34" charset="0"/>
              </a:rPr>
              <a:t>cavity</a:t>
            </a:r>
            <a:r>
              <a:rPr lang="it-IT" sz="1200" i="1" dirty="0">
                <a:latin typeface="Arial Narrow" panose="020B0606020202030204" pitchFamily="34" charset="0"/>
              </a:rPr>
              <a:t>-vessel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51C231-8241-8C60-C16B-DBC39561F591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3563225" y="2519470"/>
            <a:ext cx="784509" cy="322321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46CE58-8182-2699-D955-E6B15E7D4B26}"/>
              </a:ext>
            </a:extLst>
          </p:cNvPr>
          <p:cNvSpPr txBox="1"/>
          <p:nvPr/>
        </p:nvSpPr>
        <p:spPr>
          <a:xfrm>
            <a:off x="2013766" y="3079899"/>
            <a:ext cx="227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>
                <a:latin typeface="Arial Narrow" panose="020B0606020202030204" pitchFamily="34" charset="0"/>
              </a:rPr>
              <a:t>Endcap with different shape:</a:t>
            </a:r>
          </a:p>
          <a:p>
            <a:r>
              <a:rPr lang="it-IT" sz="1200" i="1" dirty="0">
                <a:latin typeface="Arial Narrow" panose="020B0606020202030204" pitchFamily="34" charset="0"/>
              </a:rPr>
              <a:t>Blue -&gt; </a:t>
            </a:r>
            <a:r>
              <a:rPr lang="it-IT" sz="1200" i="1" dirty="0" err="1">
                <a:latin typeface="Arial Narrow" panose="020B0606020202030204" pitchFamily="34" charset="0"/>
              </a:rPr>
              <a:t>Flat</a:t>
            </a:r>
            <a:r>
              <a:rPr lang="it-IT" sz="1200" i="1" dirty="0">
                <a:latin typeface="Arial Narrow" panose="020B0606020202030204" pitchFamily="34" charset="0"/>
              </a:rPr>
              <a:t> (Ok)</a:t>
            </a:r>
          </a:p>
          <a:p>
            <a:r>
              <a:rPr lang="it-IT" sz="1200" i="1" dirty="0">
                <a:latin typeface="Arial Narrow" panose="020B0606020202030204" pitchFamily="34" charset="0"/>
              </a:rPr>
              <a:t>Yellow -&gt; Hybrid (Possible)</a:t>
            </a:r>
          </a:p>
          <a:p>
            <a:r>
              <a:rPr lang="it-IT" sz="1200" i="1" dirty="0">
                <a:latin typeface="Arial Narrow" panose="020B0606020202030204" pitchFamily="34" charset="0"/>
              </a:rPr>
              <a:t>Green -&gt; All Rounded (</a:t>
            </a:r>
            <a:r>
              <a:rPr lang="it-IT" sz="1200" i="1" dirty="0">
                <a:solidFill>
                  <a:srgbClr val="FF0000"/>
                </a:solidFill>
                <a:latin typeface="Arial Narrow" panose="020B0606020202030204" pitchFamily="34" charset="0"/>
              </a:rPr>
              <a:t>Not poss</a:t>
            </a:r>
            <a:r>
              <a:rPr lang="it-IT" sz="1200" i="1" dirty="0">
                <a:latin typeface="Arial Narrow" panose="020B0606020202030204" pitchFamily="34" charset="0"/>
              </a:rPr>
              <a:t>.</a:t>
            </a:r>
            <a:r>
              <a:rPr lang="it-IT" sz="1200" i="1" dirty="0">
                <a:solidFill>
                  <a:srgbClr val="FF0000"/>
                </a:solidFill>
                <a:latin typeface="Arial Narrow" panose="020B0606020202030204" pitchFamily="34" charset="0"/>
              </a:rPr>
              <a:t>*</a:t>
            </a:r>
            <a:r>
              <a:rPr lang="it-IT" sz="1200" i="1" dirty="0">
                <a:latin typeface="Arial Narrow" panose="020B0606020202030204" pitchFamily="34" charset="0"/>
              </a:rPr>
              <a:t>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F49753-A846-78D7-E1FF-5471DFF290D6}"/>
              </a:ext>
            </a:extLst>
          </p:cNvPr>
          <p:cNvCxnSpPr>
            <a:cxnSpLocks/>
          </p:cNvCxnSpPr>
          <p:nvPr/>
        </p:nvCxnSpPr>
        <p:spPr>
          <a:xfrm flipV="1">
            <a:off x="3171147" y="3401461"/>
            <a:ext cx="1499424" cy="1286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E4AC94-E353-BFC0-45A2-8FAC003B124F}"/>
              </a:ext>
            </a:extLst>
          </p:cNvPr>
          <p:cNvCxnSpPr>
            <a:cxnSpLocks/>
          </p:cNvCxnSpPr>
          <p:nvPr/>
        </p:nvCxnSpPr>
        <p:spPr>
          <a:xfrm>
            <a:off x="4001853" y="3806730"/>
            <a:ext cx="857470" cy="521138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883623-CBA4-4173-599D-53355F939A7D}"/>
              </a:ext>
            </a:extLst>
          </p:cNvPr>
          <p:cNvCxnSpPr>
            <a:cxnSpLocks/>
          </p:cNvCxnSpPr>
          <p:nvPr/>
        </p:nvCxnSpPr>
        <p:spPr>
          <a:xfrm>
            <a:off x="3658985" y="3596640"/>
            <a:ext cx="1170976" cy="15449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5DD94DC-3DE2-830E-8E4D-82791A6DDFB5}"/>
              </a:ext>
            </a:extLst>
          </p:cNvPr>
          <p:cNvSpPr txBox="1"/>
          <p:nvPr/>
        </p:nvSpPr>
        <p:spPr>
          <a:xfrm>
            <a:off x="3955478" y="589313"/>
            <a:ext cx="139493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 Narrow" panose="020B0606020202030204" pitchFamily="34" charset="0"/>
              </a:rPr>
              <a:t>LNF-30.04.2025</a:t>
            </a:r>
            <a:endParaRPr lang="it-IT" sz="1600" i="1" dirty="0">
              <a:latin typeface="Arial Narrow" panose="020B0606020202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1707C7-7135-1F9A-6BF2-A1796ACF0B4D}"/>
              </a:ext>
            </a:extLst>
          </p:cNvPr>
          <p:cNvSpPr/>
          <p:nvPr/>
        </p:nvSpPr>
        <p:spPr>
          <a:xfrm>
            <a:off x="6817794" y="1263619"/>
            <a:ext cx="629512" cy="220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A414B-9BE2-C355-E4C5-EAA7B6A0F26F}"/>
              </a:ext>
            </a:extLst>
          </p:cNvPr>
          <p:cNvSpPr txBox="1"/>
          <p:nvPr/>
        </p:nvSpPr>
        <p:spPr>
          <a:xfrm>
            <a:off x="6817794" y="260017"/>
            <a:ext cx="3765494" cy="13080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i="1" dirty="0">
                <a:latin typeface="Arial Narrow" panose="020B0606020202030204" pitchFamily="34" charset="0"/>
              </a:rPr>
              <a:t>FLASH EXPERIMENT</a:t>
            </a:r>
          </a:p>
          <a:p>
            <a:r>
              <a:rPr lang="it-IT" sz="1050" i="1" dirty="0">
                <a:latin typeface="Arial Narrow" panose="020B0606020202030204" pitchFamily="34" charset="0"/>
              </a:rPr>
              <a:t>PROSEGUE IL LAVORO DI RICOSTRUZIONE (3d FINUDA) E SVILUPPO DEL GENERAL-LAYOUT DELL’ESPERIMENTO. </a:t>
            </a:r>
          </a:p>
          <a:p>
            <a:r>
              <a:rPr lang="it-IT" sz="1050" i="1" dirty="0">
                <a:latin typeface="Arial Narrow" panose="020B0606020202030204" pitchFamily="34" charset="0"/>
              </a:rPr>
              <a:t>E’ STATA DETTAGLIATA LA MECCANICA DEL CRIOSTATO DI FINUDA E APPROFONDITO LO SVILUPPO DEL VESSEL INTERNO (CONTENITORE DELLA CAVITA’) PER ARRIVARE AD AVERE INDICAZIONI REALISTICHE SUGLI SPAZI-VOLUMI A DISPOSIZIONE.</a:t>
            </a:r>
          </a:p>
        </p:txBody>
      </p:sp>
      <p:pic>
        <p:nvPicPr>
          <p:cNvPr id="10" name="Immagine 9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11330B55-80B8-ABFA-C541-C12A6DA2E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5" t="3915" r="15830" b="3915"/>
          <a:stretch>
            <a:fillRect/>
          </a:stretch>
        </p:blipFill>
        <p:spPr>
          <a:xfrm>
            <a:off x="1458600" y="220181"/>
            <a:ext cx="2445808" cy="203188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037D44EE-0AEC-61C5-C498-B44FE59E0B0F}"/>
              </a:ext>
            </a:extLst>
          </p:cNvPr>
          <p:cNvSpPr txBox="1"/>
          <p:nvPr/>
        </p:nvSpPr>
        <p:spPr>
          <a:xfrm>
            <a:off x="5290899" y="2122382"/>
            <a:ext cx="117056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b="1" i="1" dirty="0">
                <a:latin typeface="Arial Narrow" panose="020B0606020202030204" pitchFamily="34" charset="0"/>
              </a:rPr>
              <a:t>FINUDA M</a:t>
            </a:r>
            <a:r>
              <a:rPr lang="it-IT" sz="800" b="1" i="1" dirty="0">
                <a:latin typeface="Arial Narrow" panose="020B0606020202030204" pitchFamily="34" charset="0"/>
              </a:rPr>
              <a:t>AGNET IRON</a:t>
            </a:r>
            <a:endParaRPr lang="it-IT" sz="800" i="1" dirty="0">
              <a:latin typeface="Arial Narrow" panose="020B0606020202030204" pitchFamily="34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0002C2F3-3E01-A7AC-4D47-489EBB692326}"/>
              </a:ext>
            </a:extLst>
          </p:cNvPr>
          <p:cNvSpPr txBox="1"/>
          <p:nvPr/>
        </p:nvSpPr>
        <p:spPr>
          <a:xfrm>
            <a:off x="5136769" y="5307403"/>
            <a:ext cx="121934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b="1" i="1" dirty="0">
                <a:latin typeface="Arial Narrow" panose="020B0606020202030204" pitchFamily="34" charset="0"/>
              </a:rPr>
              <a:t>FINUDA M</a:t>
            </a:r>
            <a:r>
              <a:rPr lang="it-IT" sz="800" b="1" i="1" dirty="0">
                <a:latin typeface="Arial Narrow" panose="020B0606020202030204" pitchFamily="34" charset="0"/>
              </a:rPr>
              <a:t>AGNET IRON</a:t>
            </a:r>
            <a:endParaRPr lang="it-IT" sz="800" i="1" dirty="0">
              <a:latin typeface="Arial Narrow" panose="020B0606020202030204" pitchFamily="34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B766EA43-6F7B-24F1-D52F-303250521851}"/>
              </a:ext>
            </a:extLst>
          </p:cNvPr>
          <p:cNvSpPr txBox="1"/>
          <p:nvPr/>
        </p:nvSpPr>
        <p:spPr>
          <a:xfrm>
            <a:off x="2427157" y="5727106"/>
            <a:ext cx="18617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Flash-Vessel must be supported by the Magnet-Iron </a:t>
            </a:r>
            <a:endParaRPr lang="it-IT" sz="1200" i="1" dirty="0">
              <a:latin typeface="Arial Narrow" panose="020B060602020203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CA8F936-820A-A32D-A6EB-FE292564349E}"/>
              </a:ext>
            </a:extLst>
          </p:cNvPr>
          <p:cNvSpPr txBox="1"/>
          <p:nvPr/>
        </p:nvSpPr>
        <p:spPr>
          <a:xfrm>
            <a:off x="7293296" y="6071592"/>
            <a:ext cx="241123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00" i="1" dirty="0">
                <a:latin typeface="Arial Narrow" panose="020B0606020202030204" pitchFamily="34" charset="0"/>
                <a:hlinkClick r:id="rId5"/>
              </a:rPr>
              <a:t>CIF Giugno 2025 - Cesidio.Capoccia@lnf.infn.it</a:t>
            </a:r>
            <a:r>
              <a:rPr lang="it-IT" sz="10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EAE9A89-2843-1CA1-6ADE-B7ADBEED80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/>
          <a:stretch>
            <a:fillRect/>
          </a:stretch>
        </p:blipFill>
        <p:spPr>
          <a:xfrm>
            <a:off x="8588245" y="1969025"/>
            <a:ext cx="2310122" cy="3135676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EE4D738E-646C-C0F1-7AF4-01B414C2E619}"/>
              </a:ext>
            </a:extLst>
          </p:cNvPr>
          <p:cNvSpPr/>
          <p:nvPr/>
        </p:nvSpPr>
        <p:spPr>
          <a:xfrm>
            <a:off x="2464266" y="2659059"/>
            <a:ext cx="1098958" cy="356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DB1C52D-D8D2-737D-29B6-7C833DC0316F}"/>
              </a:ext>
            </a:extLst>
          </p:cNvPr>
          <p:cNvSpPr txBox="1"/>
          <p:nvPr/>
        </p:nvSpPr>
        <p:spPr>
          <a:xfrm>
            <a:off x="2027009" y="3821861"/>
            <a:ext cx="17977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Arial Narrow" panose="020B0606020202030204" pitchFamily="34" charset="0"/>
              </a:rPr>
              <a:t>* </a:t>
            </a:r>
            <a:r>
              <a:rPr lang="en-US" sz="1100" i="1" dirty="0">
                <a:solidFill>
                  <a:srgbClr val="FF0000"/>
                </a:solidFill>
                <a:latin typeface="Arial Narrow" panose="020B0606020202030204" pitchFamily="34" charset="0"/>
              </a:rPr>
              <a:t>Problem with cryogenic conn</a:t>
            </a:r>
            <a:r>
              <a:rPr lang="en-US" sz="1100" i="1" dirty="0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  <a:endParaRPr lang="it-IT" sz="1100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928197AE-7859-21B5-4B08-0EDC6F67AE67}"/>
              </a:ext>
            </a:extLst>
          </p:cNvPr>
          <p:cNvSpPr txBox="1"/>
          <p:nvPr/>
        </p:nvSpPr>
        <p:spPr>
          <a:xfrm>
            <a:off x="5136769" y="4996979"/>
            <a:ext cx="121934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b="1" i="1" dirty="0">
                <a:latin typeface="Arial Narrow" panose="020B0606020202030204" pitchFamily="34" charset="0"/>
              </a:rPr>
              <a:t>FINUDA M</a:t>
            </a:r>
            <a:r>
              <a:rPr lang="it-IT" sz="800" b="1" i="1" dirty="0">
                <a:latin typeface="Arial Narrow" panose="020B0606020202030204" pitchFamily="34" charset="0"/>
              </a:rPr>
              <a:t>AGNET COILS</a:t>
            </a:r>
            <a:endParaRPr lang="it-IT" sz="800" i="1" dirty="0">
              <a:latin typeface="Arial Narrow" panose="020B060602020203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DE10871-5244-A730-1BCC-183A95E9D2AA}"/>
              </a:ext>
            </a:extLst>
          </p:cNvPr>
          <p:cNvSpPr txBox="1"/>
          <p:nvPr/>
        </p:nvSpPr>
        <p:spPr>
          <a:xfrm>
            <a:off x="1614237" y="2327668"/>
            <a:ext cx="255198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1</a:t>
            </a:r>
            <a:endParaRPr lang="it-IT" sz="1200" dirty="0">
              <a:latin typeface="Arial Narrow" panose="020B060602020203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73B9639-1DA2-B997-DBE4-3EA4E6E1C0CE}"/>
              </a:ext>
            </a:extLst>
          </p:cNvPr>
          <p:cNvSpPr txBox="1"/>
          <p:nvPr/>
        </p:nvSpPr>
        <p:spPr>
          <a:xfrm>
            <a:off x="1758567" y="3319642"/>
            <a:ext cx="255198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2</a:t>
            </a:r>
            <a:endParaRPr lang="it-IT" sz="1200" dirty="0">
              <a:latin typeface="Arial Narrow" panose="020B0606020202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E9797AE-013C-9D49-10D5-CAED7F9CD232}"/>
              </a:ext>
            </a:extLst>
          </p:cNvPr>
          <p:cNvSpPr txBox="1"/>
          <p:nvPr/>
        </p:nvSpPr>
        <p:spPr>
          <a:xfrm>
            <a:off x="2209068" y="5802729"/>
            <a:ext cx="255198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3</a:t>
            </a:r>
            <a:endParaRPr lang="it-IT" sz="1200" dirty="0">
              <a:latin typeface="Arial Narrow" panose="020B0606020202030204" pitchFamily="34" charset="0"/>
            </a:endParaRPr>
          </a:p>
        </p:txBody>
      </p:sp>
      <p:pic>
        <p:nvPicPr>
          <p:cNvPr id="45" name="Immagine 44" descr="Immagine che contiene disegno, design&#10;&#10;Il contenuto generato dall'IA potrebbe non essere corretto.">
            <a:extLst>
              <a:ext uri="{FF2B5EF4-FFF2-40B4-BE49-F238E27FC236}">
                <a16:creationId xmlns:a16="http://schemas.microsoft.com/office/drawing/2014/main" id="{19E7A011-824D-C9EA-1DBB-146A7924EC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5" t="14801" r="4017" b="18425"/>
          <a:stretch>
            <a:fillRect/>
          </a:stretch>
        </p:blipFill>
        <p:spPr>
          <a:xfrm rot="5400000">
            <a:off x="2222229" y="3912244"/>
            <a:ext cx="1649226" cy="1921996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EE8BE8A6-0199-42BA-BA3F-C611C993F002}"/>
              </a:ext>
            </a:extLst>
          </p:cNvPr>
          <p:cNvSpPr/>
          <p:nvPr/>
        </p:nvSpPr>
        <p:spPr>
          <a:xfrm>
            <a:off x="4467226" y="5248800"/>
            <a:ext cx="93371" cy="31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74C6A91C-7FD0-B6D7-43CD-915BCAC1A76D}"/>
              </a:ext>
            </a:extLst>
          </p:cNvPr>
          <p:cNvSpPr/>
          <p:nvPr/>
        </p:nvSpPr>
        <p:spPr>
          <a:xfrm>
            <a:off x="6759001" y="5248800"/>
            <a:ext cx="93371" cy="31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3BB18DE8-CFA7-A1EB-E8D4-3982AAC111D8}"/>
              </a:ext>
            </a:extLst>
          </p:cNvPr>
          <p:cNvCxnSpPr>
            <a:cxnSpLocks/>
          </p:cNvCxnSpPr>
          <p:nvPr/>
        </p:nvCxnSpPr>
        <p:spPr>
          <a:xfrm flipV="1">
            <a:off x="3824752" y="5255704"/>
            <a:ext cx="669651" cy="6543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334CD196-FD9F-8299-610C-040982E00819}"/>
              </a:ext>
            </a:extLst>
          </p:cNvPr>
          <p:cNvSpPr/>
          <p:nvPr/>
        </p:nvSpPr>
        <p:spPr>
          <a:xfrm>
            <a:off x="2609831" y="4597192"/>
            <a:ext cx="439866" cy="59587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Straight Connector 22"/>
          <p:cNvCxnSpPr>
            <a:endCxn id="32" idx="1"/>
          </p:cNvCxnSpPr>
          <p:nvPr/>
        </p:nvCxnSpPr>
        <p:spPr>
          <a:xfrm>
            <a:off x="2369916" y="4048629"/>
            <a:ext cx="304332" cy="6358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45F6A1-6D70-57DA-50C4-082DF5B9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45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94A8-DCA4-16A3-2CA8-9EA61A67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IT" dirty="0"/>
              <a:t>uovo Sistema di Controllo</a:t>
            </a:r>
          </a:p>
        </p:txBody>
      </p:sp>
      <p:pic>
        <p:nvPicPr>
          <p:cNvPr id="5" name="Content Placeholder 4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4DB7690C-4033-D12E-1E33-E02328F37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072" y="1919592"/>
            <a:ext cx="5454579" cy="396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474A2F-0D01-FB4E-1557-48BEA72F0306}"/>
              </a:ext>
            </a:extLst>
          </p:cNvPr>
          <p:cNvSpPr txBox="1"/>
          <p:nvPr/>
        </p:nvSpPr>
        <p:spPr>
          <a:xfrm>
            <a:off x="907072" y="6300122"/>
            <a:ext cx="2241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Di Pirro, Capuano, Petrucciani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74E2D4-108C-2192-FA20-52F74CB93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394" y="3429000"/>
            <a:ext cx="879118" cy="1329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1F989-603D-94D4-F4F9-50A7D2ECD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206" y="3429000"/>
            <a:ext cx="1192304" cy="13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6C8DE-5DDD-ABD5-C397-EBE23EA6F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510" y="3434495"/>
            <a:ext cx="1126370" cy="1324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4C3027-6384-5F3E-589D-6BC1D3ED4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394" y="4920150"/>
            <a:ext cx="3540784" cy="115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8E2363-AD08-FFBB-7360-C2128C145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974" y="6232203"/>
            <a:ext cx="1564536" cy="205559"/>
          </a:xfrm>
          <a:prstGeom prst="rect">
            <a:avLst/>
          </a:prstGeom>
        </p:spPr>
      </p:pic>
      <p:pic>
        <p:nvPicPr>
          <p:cNvPr id="13" name="Picture 12" descr="A close-up of a computer device&#10;&#10;AI-generated content may be incorrect.">
            <a:extLst>
              <a:ext uri="{FF2B5EF4-FFF2-40B4-BE49-F238E27FC236}">
                <a16:creationId xmlns:a16="http://schemas.microsoft.com/office/drawing/2014/main" id="{E8E4FED8-3830-2E1C-3598-E2F7DFD67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960" y="1568311"/>
            <a:ext cx="3160103" cy="16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3C6066-15C2-AFE9-94C4-DFF847A6FC92}"/>
              </a:ext>
            </a:extLst>
          </p:cNvPr>
          <p:cNvSpPr txBox="1"/>
          <p:nvPr/>
        </p:nvSpPr>
        <p:spPr>
          <a:xfrm>
            <a:off x="9697478" y="2853555"/>
            <a:ext cx="897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cRIO-9045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95247F-858C-DCA5-B793-EEA45BA4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34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5390-8D13-4825-19A3-BC3A425BE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WP3: RF Cavity </a:t>
            </a:r>
            <a:r>
              <a:rPr lang="en-IT" sz="2000" dirty="0"/>
              <a:t>(Tocci, Diaz)</a:t>
            </a:r>
          </a:p>
        </p:txBody>
      </p:sp>
      <p:pic>
        <p:nvPicPr>
          <p:cNvPr id="7" name="Picture 6" descr="A screenshot of a document&#10;&#10;AI-generated content may be incorrect.">
            <a:extLst>
              <a:ext uri="{FF2B5EF4-FFF2-40B4-BE49-F238E27FC236}">
                <a16:creationId xmlns:a16="http://schemas.microsoft.com/office/drawing/2014/main" id="{B4398094-85C7-C46F-21C5-62CC7077A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674" y="978408"/>
            <a:ext cx="5428522" cy="5616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DE48203-A6A4-4EED-1D93-55AF92E251C4}"/>
              </a:ext>
            </a:extLst>
          </p:cNvPr>
          <p:cNvGrpSpPr>
            <a:grpSpLocks noChangeAspect="1"/>
          </p:cNvGrpSpPr>
          <p:nvPr/>
        </p:nvGrpSpPr>
        <p:grpSpPr>
          <a:xfrm>
            <a:off x="363900" y="2167346"/>
            <a:ext cx="5884466" cy="3600000"/>
            <a:chOff x="3812875" y="1777041"/>
            <a:chExt cx="7973562" cy="48779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D92F4D-9B03-E95C-765E-086E6C68E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037" y="1777041"/>
              <a:ext cx="7772400" cy="487799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06E64A-B32D-0733-EF0C-26D625F04C68}"/>
                </a:ext>
              </a:extLst>
            </p:cNvPr>
            <p:cNvSpPr/>
            <p:nvPr/>
          </p:nvSpPr>
          <p:spPr>
            <a:xfrm>
              <a:off x="3812875" y="1777042"/>
              <a:ext cx="2449902" cy="707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E5E67E-429D-EC90-A140-387439E56D25}"/>
              </a:ext>
            </a:extLst>
          </p:cNvPr>
          <p:cNvSpPr txBox="1"/>
          <p:nvPr/>
        </p:nvSpPr>
        <p:spPr>
          <a:xfrm>
            <a:off x="2434372" y="5602593"/>
            <a:ext cx="101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S. Tomassini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F760BC-31EE-2C9E-C199-7A3EF866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5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49805-63D9-5408-D047-C2C6D849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WP3: Sistema di Tuning e Accoppiamento</a:t>
            </a:r>
          </a:p>
        </p:txBody>
      </p:sp>
      <p:pic>
        <p:nvPicPr>
          <p:cNvPr id="4" name="Content Placeholder 4" descr="A diagram of a model of a cylinder&#10;&#10;AI-generated content may be incorrect.">
            <a:extLst>
              <a:ext uri="{FF2B5EF4-FFF2-40B4-BE49-F238E27FC236}">
                <a16:creationId xmlns:a16="http://schemas.microsoft.com/office/drawing/2014/main" id="{AAF73ED9-D4AE-0CB0-390F-D41DBB572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603" y="1990852"/>
            <a:ext cx="6610646" cy="3960000"/>
          </a:xfrm>
        </p:spPr>
      </p:pic>
      <p:pic>
        <p:nvPicPr>
          <p:cNvPr id="6" name="Picture 5" descr="A diagram of a circle with orange cylinders&#10;&#10;AI-generated content may be incorrect.">
            <a:extLst>
              <a:ext uri="{FF2B5EF4-FFF2-40B4-BE49-F238E27FC236}">
                <a16:creationId xmlns:a16="http://schemas.microsoft.com/office/drawing/2014/main" id="{295078A6-CB32-6108-735E-915DAD8D6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249" y="2620852"/>
            <a:ext cx="4327163" cy="27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1DEBA0-6B54-BDCA-36EB-BFF00BCF976B}"/>
              </a:ext>
            </a:extLst>
          </p:cNvPr>
          <p:cNvSpPr txBox="1"/>
          <p:nvPr/>
        </p:nvSpPr>
        <p:spPr>
          <a:xfrm>
            <a:off x="1008185" y="5500256"/>
            <a:ext cx="2000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Tocci, Diaz, Navarro Madrid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A05C3-B691-0055-59D8-BAD9AFE8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11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5874-D654-1A1F-1A1B-5670E143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WP3: Disegno Meccanico e Analisi Modale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5F04D-DE24-4371-A913-C0D9A98C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60" y="2199949"/>
            <a:ext cx="5877495" cy="32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54B0C-2024-1696-3F22-242C50A1D76B}"/>
              </a:ext>
            </a:extLst>
          </p:cNvPr>
          <p:cNvSpPr txBox="1"/>
          <p:nvPr/>
        </p:nvSpPr>
        <p:spPr>
          <a:xfrm>
            <a:off x="716258" y="5543955"/>
            <a:ext cx="101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S. Tomassini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D78AE5-D05A-DF12-D2B6-B54E4905B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982" y="2026064"/>
            <a:ext cx="4249758" cy="23904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BF71C-A417-DDDD-D35E-7A62EF5E4CCD}"/>
              </a:ext>
            </a:extLst>
          </p:cNvPr>
          <p:cNvSpPr txBox="1"/>
          <p:nvPr/>
        </p:nvSpPr>
        <p:spPr>
          <a:xfrm>
            <a:off x="2977662" y="5682454"/>
            <a:ext cx="8699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/>
              <a:t>Finanziata</a:t>
            </a:r>
            <a:r>
              <a:rPr lang="en-GB" sz="1400" dirty="0"/>
              <a:t> </a:t>
            </a:r>
            <a:r>
              <a:rPr lang="en-GB" sz="1400" dirty="0" err="1"/>
              <a:t>una</a:t>
            </a:r>
            <a:r>
              <a:rPr lang="en-GB" sz="1400" dirty="0"/>
              <a:t> </a:t>
            </a:r>
            <a:r>
              <a:rPr lang="en-GB" sz="1400" dirty="0" err="1"/>
              <a:t>borsa</a:t>
            </a:r>
            <a:r>
              <a:rPr lang="en-GB" sz="1400" dirty="0"/>
              <a:t> di </a:t>
            </a:r>
            <a:r>
              <a:rPr lang="en-GB" sz="1400" dirty="0" err="1"/>
              <a:t>dottorato</a:t>
            </a:r>
            <a:r>
              <a:rPr lang="en-GB" sz="1400" dirty="0"/>
              <a:t>, </a:t>
            </a:r>
            <a:r>
              <a:rPr lang="en-GB" sz="1400" dirty="0" err="1"/>
              <a:t>su</a:t>
            </a:r>
            <a:r>
              <a:rPr lang="en-GB" sz="1400" dirty="0"/>
              <a:t> </a:t>
            </a:r>
            <a:r>
              <a:rPr lang="en-GB" sz="1400" dirty="0" err="1"/>
              <a:t>fondi</a:t>
            </a:r>
            <a:r>
              <a:rPr lang="en-GB" sz="1400" dirty="0"/>
              <a:t> </a:t>
            </a:r>
            <a:r>
              <a:rPr lang="en-GB" sz="1400" dirty="0" err="1"/>
              <a:t>GravNet</a:t>
            </a:r>
            <a:r>
              <a:rPr lang="en-GB" sz="1400" dirty="0"/>
              <a:t>, </a:t>
            </a:r>
            <a:r>
              <a:rPr lang="en-GB" sz="1400" dirty="0" err="1"/>
              <a:t>presso</a:t>
            </a:r>
            <a:r>
              <a:rPr lang="en-GB" sz="1400" dirty="0"/>
              <a:t> il </a:t>
            </a:r>
            <a:r>
              <a:rPr lang="en-GB" sz="1400" dirty="0" err="1"/>
              <a:t>Dipartimento</a:t>
            </a:r>
            <a:r>
              <a:rPr lang="en-GB" sz="1400" dirty="0"/>
              <a:t> di </a:t>
            </a:r>
            <a:r>
              <a:rPr lang="en-GB" sz="1400" dirty="0" err="1"/>
              <a:t>Ingegneria</a:t>
            </a:r>
            <a:r>
              <a:rPr lang="en-GB" sz="1400" dirty="0"/>
              <a:t> </a:t>
            </a:r>
            <a:r>
              <a:rPr lang="en-GB" sz="1400" dirty="0" err="1"/>
              <a:t>Meccanica</a:t>
            </a:r>
            <a:r>
              <a:rPr lang="en-GB" sz="1400" dirty="0"/>
              <a:t> de La Sapienza </a:t>
            </a:r>
            <a:r>
              <a:rPr lang="en-GB" sz="1400" dirty="0" err="1"/>
              <a:t>sulle</a:t>
            </a:r>
            <a:r>
              <a:rPr lang="en-GB" sz="1400" dirty="0"/>
              <a:t> </a:t>
            </a:r>
            <a:r>
              <a:rPr lang="en-GB" sz="1400" dirty="0" err="1"/>
              <a:t>tematiche</a:t>
            </a:r>
            <a:r>
              <a:rPr lang="en-GB" sz="1400" dirty="0"/>
              <a:t> relative </a:t>
            </a:r>
            <a:r>
              <a:rPr lang="en-GB" sz="1400" dirty="0" err="1"/>
              <a:t>agli</a:t>
            </a:r>
            <a:r>
              <a:rPr lang="en-GB" sz="1400" dirty="0"/>
              <a:t> </a:t>
            </a:r>
            <a:r>
              <a:rPr lang="en-GB" sz="1400" dirty="0" err="1"/>
              <a:t>aspetti</a:t>
            </a:r>
            <a:r>
              <a:rPr lang="en-GB" sz="1400" dirty="0"/>
              <a:t> </a:t>
            </a:r>
            <a:r>
              <a:rPr lang="en-GB" sz="1400" dirty="0" err="1"/>
              <a:t>vibrazionali</a:t>
            </a:r>
            <a:r>
              <a:rPr lang="en-GB" sz="1400" dirty="0"/>
              <a:t> e </a:t>
            </a:r>
            <a:r>
              <a:rPr lang="en-GB" sz="1400" dirty="0" err="1"/>
              <a:t>elettro-magnetici</a:t>
            </a:r>
            <a:r>
              <a:rPr lang="en-GB" sz="1400" dirty="0"/>
              <a:t> </a:t>
            </a:r>
            <a:r>
              <a:rPr lang="en-GB" sz="1400" dirty="0" err="1"/>
              <a:t>della</a:t>
            </a:r>
            <a:r>
              <a:rPr lang="en-GB" sz="1400" dirty="0"/>
              <a:t> </a:t>
            </a:r>
            <a:r>
              <a:rPr lang="en-GB" sz="1400" dirty="0" err="1"/>
              <a:t>cavità</a:t>
            </a:r>
            <a:r>
              <a:rPr lang="en-GB" sz="1400" dirty="0"/>
              <a:t> di FLASH. (</a:t>
            </a:r>
            <a:r>
              <a:rPr lang="en-GB" sz="1400" dirty="0" err="1"/>
              <a:t>A.Vici</a:t>
            </a:r>
            <a:r>
              <a:rPr lang="en-GB" sz="14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C3650-EAB3-7DAB-A543-56E4D311E266}"/>
              </a:ext>
            </a:extLst>
          </p:cNvPr>
          <p:cNvSpPr txBox="1"/>
          <p:nvPr/>
        </p:nvSpPr>
        <p:spPr>
          <a:xfrm>
            <a:off x="7140055" y="4805291"/>
            <a:ext cx="43356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Studio </a:t>
            </a:r>
            <a:r>
              <a:rPr lang="en-GB" sz="1400" dirty="0" err="1"/>
              <a:t>approfondito</a:t>
            </a:r>
            <a:r>
              <a:rPr lang="en-GB" sz="1400" dirty="0"/>
              <a:t> del </a:t>
            </a:r>
            <a:r>
              <a:rPr lang="en-GB" sz="1400" dirty="0" err="1"/>
              <a:t>sistema</a:t>
            </a:r>
            <a:r>
              <a:rPr lang="en-GB" sz="1400" dirty="0"/>
              <a:t> per </a:t>
            </a:r>
            <a:r>
              <a:rPr lang="en-GB" sz="1400" dirty="0" err="1"/>
              <a:t>valutare</a:t>
            </a:r>
            <a:endParaRPr lang="en-GB" sz="1400" dirty="0"/>
          </a:p>
          <a:p>
            <a:r>
              <a:rPr lang="en-GB" sz="1400" dirty="0"/>
              <a:t>le </a:t>
            </a:r>
            <a:r>
              <a:rPr lang="en-GB" sz="1400" dirty="0" err="1"/>
              <a:t>sollecitazioni</a:t>
            </a:r>
            <a:r>
              <a:rPr lang="en-GB" sz="1400" dirty="0"/>
              <a:t> di natura </a:t>
            </a:r>
            <a:r>
              <a:rPr lang="en-GB" sz="1400" dirty="0" err="1"/>
              <a:t>termica</a:t>
            </a:r>
            <a:r>
              <a:rPr lang="en-GB" sz="1400" dirty="0"/>
              <a:t>, </a:t>
            </a:r>
            <a:r>
              <a:rPr lang="en-GB" sz="1400" dirty="0" err="1"/>
              <a:t>meccanica</a:t>
            </a:r>
            <a:r>
              <a:rPr lang="en-GB" sz="1400" dirty="0"/>
              <a:t> ed </a:t>
            </a:r>
            <a:r>
              <a:rPr lang="en-GB" sz="1400" dirty="0" err="1"/>
              <a:t>elettromagnetica</a:t>
            </a:r>
            <a:r>
              <a:rPr lang="en-GB" sz="14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BF6499-62B1-8C62-AF0A-9D467D0B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2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AA591-3B67-62A2-8374-503324B2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WP3: Prototipo 600 MHz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4BD293-8B71-1315-0DF8-3D68E00D9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931" r="30054"/>
          <a:stretch>
            <a:fillRect/>
          </a:stretch>
        </p:blipFill>
        <p:spPr>
          <a:xfrm>
            <a:off x="7338553" y="1211777"/>
            <a:ext cx="3962493" cy="48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8DC94B-4EE3-B570-6545-3F1387028D70}"/>
              </a:ext>
            </a:extLst>
          </p:cNvPr>
          <p:cNvSpPr txBox="1"/>
          <p:nvPr/>
        </p:nvSpPr>
        <p:spPr>
          <a:xfrm>
            <a:off x="773724" y="2456119"/>
            <a:ext cx="36125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Criostato 4K </a:t>
            </a:r>
            <a:r>
              <a:rPr lang="en-IT" sz="1200" dirty="0"/>
              <a:t>(Ligi, Iungo, Beatrici, Tocci) </a:t>
            </a:r>
            <a:r>
              <a:rPr lang="en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Disegno Cavità </a:t>
            </a:r>
            <a:r>
              <a:rPr lang="en-IT" sz="1200" dirty="0"/>
              <a:t>(Tomassini)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Fabbricazione </a:t>
            </a:r>
            <a:r>
              <a:rPr lang="en-IT" sz="1200" dirty="0"/>
              <a:t>(Uni Bonn)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Trattamento superficiale </a:t>
            </a:r>
            <a:r>
              <a:rPr lang="en-IT" sz="1200" dirty="0"/>
              <a:t>(LNL)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Test a LNF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D1869C-B856-7D6C-C012-E904FFC60DFA}"/>
              </a:ext>
            </a:extLst>
          </p:cNvPr>
          <p:cNvSpPr txBox="1"/>
          <p:nvPr/>
        </p:nvSpPr>
        <p:spPr>
          <a:xfrm>
            <a:off x="773724" y="5333113"/>
            <a:ext cx="70636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/>
              <a:t>Diametro</a:t>
            </a:r>
            <a:r>
              <a:rPr lang="en-GB" sz="1400" dirty="0"/>
              <a:t> </a:t>
            </a:r>
            <a:r>
              <a:rPr lang="en-GB" sz="1400" dirty="0" err="1"/>
              <a:t>criostato</a:t>
            </a:r>
            <a:r>
              <a:rPr lang="en-GB" sz="1400" dirty="0"/>
              <a:t> </a:t>
            </a:r>
            <a:r>
              <a:rPr lang="en-GB" sz="1400" dirty="0" err="1"/>
              <a:t>interno</a:t>
            </a:r>
            <a:r>
              <a:rPr lang="en-GB" sz="1400" dirty="0"/>
              <a:t> utile 50 cm</a:t>
            </a:r>
          </a:p>
          <a:p>
            <a:r>
              <a:rPr lang="en-GB" sz="1400" dirty="0"/>
              <a:t>Il </a:t>
            </a:r>
            <a:r>
              <a:rPr lang="en-GB" sz="1400" dirty="0" err="1"/>
              <a:t>refrigeratore</a:t>
            </a:r>
            <a:r>
              <a:rPr lang="en-GB" sz="1400" dirty="0"/>
              <a:t> PT </a:t>
            </a:r>
            <a:r>
              <a:rPr lang="en-GB" sz="1400" dirty="0" err="1"/>
              <a:t>è</a:t>
            </a:r>
            <a:r>
              <a:rPr lang="en-GB" sz="1400" dirty="0"/>
              <a:t> un Sumitomo SRP-082B2S con </a:t>
            </a:r>
            <a:r>
              <a:rPr lang="en-GB" sz="1400" dirty="0" err="1"/>
              <a:t>compressore</a:t>
            </a:r>
            <a:r>
              <a:rPr lang="en-GB" sz="1400" dirty="0"/>
              <a:t> F-70, </a:t>
            </a:r>
            <a:r>
              <a:rPr lang="en-GB" sz="1400" dirty="0" err="1"/>
              <a:t>capace</a:t>
            </a:r>
            <a:r>
              <a:rPr lang="en-GB" sz="1400" dirty="0"/>
              <a:t> di </a:t>
            </a:r>
            <a:r>
              <a:rPr lang="en-GB" sz="1400" dirty="0" err="1"/>
              <a:t>una</a:t>
            </a:r>
            <a:r>
              <a:rPr lang="en-GB" sz="1400" dirty="0"/>
              <a:t> </a:t>
            </a:r>
            <a:r>
              <a:rPr lang="en-GB" sz="1400" dirty="0" err="1"/>
              <a:t>potenza</a:t>
            </a:r>
            <a:r>
              <a:rPr lang="en-GB" sz="1400" dirty="0"/>
              <a:t> </a:t>
            </a:r>
            <a:r>
              <a:rPr lang="en-GB" sz="1400" dirty="0" err="1"/>
              <a:t>criogenica</a:t>
            </a:r>
            <a:r>
              <a:rPr lang="en-GB" sz="1400" dirty="0"/>
              <a:t> di 0.9 W @ 4.2 K al secondo </a:t>
            </a:r>
            <a:r>
              <a:rPr lang="en-GB" sz="1400" dirty="0" err="1"/>
              <a:t>stadio</a:t>
            </a:r>
            <a:r>
              <a:rPr lang="en-GB" sz="1400" dirty="0"/>
              <a:t> e 35 W @ 45 K al primo </a:t>
            </a:r>
            <a:r>
              <a:rPr lang="en-GB" sz="1400" dirty="0" err="1"/>
              <a:t>stadio</a:t>
            </a:r>
            <a:r>
              <a:rPr lang="en-GB" sz="14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1AE95-77DB-623A-3DEC-EC88DB41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03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934D-88FF-B497-C925-DAE75908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WP4: Signal Amplification and DAQ</a:t>
            </a:r>
          </a:p>
        </p:txBody>
      </p:sp>
      <p:pic>
        <p:nvPicPr>
          <p:cNvPr id="5" name="Content Placeholder 4" descr="A table of information&#10;&#10;AI-generated content may be incorrect.">
            <a:extLst>
              <a:ext uri="{FF2B5EF4-FFF2-40B4-BE49-F238E27FC236}">
                <a16:creationId xmlns:a16="http://schemas.microsoft.com/office/drawing/2014/main" id="{769B8795-5411-B53F-F3F9-27F443C5B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9664" y="1709928"/>
            <a:ext cx="4781128" cy="4320000"/>
          </a:xfrm>
        </p:spPr>
      </p:pic>
      <p:pic>
        <p:nvPicPr>
          <p:cNvPr id="8" name="Picture 7" descr="A diagram of a device&#10;&#10;AI-generated content may be incorrect.">
            <a:extLst>
              <a:ext uri="{FF2B5EF4-FFF2-40B4-BE49-F238E27FC236}">
                <a16:creationId xmlns:a16="http://schemas.microsoft.com/office/drawing/2014/main" id="{C85C0C99-BB30-DD39-9598-E11345E68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62" y="1874051"/>
            <a:ext cx="3939827" cy="36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CF2014-C384-E43F-F0D8-F329F5319EA8}"/>
              </a:ext>
            </a:extLst>
          </p:cNvPr>
          <p:cNvSpPr txBox="1"/>
          <p:nvPr/>
        </p:nvSpPr>
        <p:spPr>
          <a:xfrm>
            <a:off x="612762" y="5611251"/>
            <a:ext cx="618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Comprati 5 SQUID MSA con postamplificatore ed elettronica di bias (P.Falferi)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F9059A-80EA-895F-2569-D1CE87792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448" y="2291688"/>
            <a:ext cx="2333754" cy="1296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01570C-8C77-9D10-FC18-F8D25E4C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77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562D-3251-5288-C9A5-D4903D33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WP4: Multiplexing</a:t>
            </a:r>
          </a:p>
        </p:txBody>
      </p:sp>
      <p:pic>
        <p:nvPicPr>
          <p:cNvPr id="5" name="Content Placeholder 4" descr="A diagram of a device&#10;&#10;AI-generated content may be incorrect.">
            <a:extLst>
              <a:ext uri="{FF2B5EF4-FFF2-40B4-BE49-F238E27FC236}">
                <a16:creationId xmlns:a16="http://schemas.microsoft.com/office/drawing/2014/main" id="{24E0F71D-A420-AF4F-030B-8A4EA261C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060" y="2003669"/>
            <a:ext cx="8322089" cy="4644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1D984-E3ED-9D72-8647-B1EE0003F610}"/>
              </a:ext>
            </a:extLst>
          </p:cNvPr>
          <p:cNvSpPr txBox="1"/>
          <p:nvPr/>
        </p:nvSpPr>
        <p:spPr>
          <a:xfrm>
            <a:off x="521208" y="6002215"/>
            <a:ext cx="11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Claudio Puglia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E51C1-5237-ADDF-C6C8-010B695E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7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BC047-F5C7-030C-7015-47FE8445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281928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GravNet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FLASH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24A846-4B1C-1B44-EA7D-825FD24DC065}"/>
                  </a:ext>
                </a:extLst>
              </p:cNvPr>
              <p:cNvSpPr txBox="1"/>
              <p:nvPr/>
            </p:nvSpPr>
            <p:spPr>
              <a:xfrm>
                <a:off x="521208" y="2578608"/>
                <a:ext cx="6281928" cy="37673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Ricerca di </a:t>
                </a:r>
                <a:r>
                  <a:rPr lang="en-US" dirty="0" err="1"/>
                  <a:t>assioni</a:t>
                </a:r>
                <a:r>
                  <a:rPr lang="en-US" dirty="0"/>
                  <a:t> come </a:t>
                </a:r>
                <a:r>
                  <a:rPr lang="en-US" dirty="0" err="1"/>
                  <a:t>candidati</a:t>
                </a:r>
                <a:r>
                  <a:rPr lang="en-US" dirty="0"/>
                  <a:t> di </a:t>
                </a:r>
                <a:r>
                  <a:rPr lang="en-US" dirty="0" err="1"/>
                  <a:t>materia</a:t>
                </a:r>
                <a:r>
                  <a:rPr lang="en-US" dirty="0"/>
                  <a:t> </a:t>
                </a:r>
                <a:r>
                  <a:rPr lang="en-US" dirty="0" err="1"/>
                  <a:t>oscura</a:t>
                </a:r>
                <a:r>
                  <a:rPr lang="en-US" dirty="0"/>
                  <a:t> </a:t>
                </a:r>
                <a:r>
                  <a:rPr lang="en-US" dirty="0" err="1"/>
                  <a:t>leggera</a:t>
                </a:r>
                <a:r>
                  <a:rPr lang="en-US" dirty="0"/>
                  <a:t> con </a:t>
                </a:r>
                <a:r>
                  <a:rPr lang="en-US" dirty="0" err="1"/>
                  <a:t>Aloscopio</a:t>
                </a:r>
                <a:r>
                  <a:rPr lang="en-US" dirty="0"/>
                  <a:t>, </a:t>
                </a:r>
                <a:r>
                  <a:rPr lang="en-US" dirty="0" err="1"/>
                  <a:t>nel</a:t>
                </a:r>
                <a:r>
                  <a:rPr lang="en-US" dirty="0"/>
                  <a:t> range di masse </a:t>
                </a:r>
                <a14:m>
                  <m:oMath xmlns:m="http://schemas.openxmlformats.org/officeDocument/2006/math">
                    <m:r>
                      <a:rPr lang="en-US" b="0" i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0.49−1.49)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dirty="0"/>
              </a:p>
              <a:p>
                <a:pPr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/>
                  <a:t>Ricerca</a:t>
                </a:r>
                <a:r>
                  <a:rPr lang="en-US" dirty="0"/>
                  <a:t> di GW ad </a:t>
                </a:r>
                <a:r>
                  <a:rPr lang="en-US" dirty="0" err="1"/>
                  <a:t>alte</a:t>
                </a:r>
                <a:r>
                  <a:rPr lang="en-US" dirty="0"/>
                  <a:t> </a:t>
                </a:r>
                <a:r>
                  <a:rPr lang="en-US" dirty="0" err="1"/>
                  <a:t>frequenze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100−300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𝑀𝐻𝑧</m:t>
                    </m:r>
                  </m:oMath>
                </a14:m>
                <a:endParaRPr lang="en-US" dirty="0"/>
              </a:p>
              <a:p>
                <a:pPr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800100" lvl="1"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/>
                  <a:t>Riciclo</a:t>
                </a:r>
                <a:r>
                  <a:rPr lang="en-US" dirty="0"/>
                  <a:t> del </a:t>
                </a:r>
                <a:r>
                  <a:rPr lang="en-US" dirty="0" err="1"/>
                  <a:t>magnete</a:t>
                </a:r>
                <a:r>
                  <a:rPr lang="en-US" dirty="0"/>
                  <a:t> di FINUDA (B = 1.1 T)</a:t>
                </a:r>
              </a:p>
              <a:p>
                <a:pPr marL="800100" lvl="1"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/>
                  <a:t>Cavità</a:t>
                </a:r>
                <a:r>
                  <a:rPr lang="en-US" dirty="0"/>
                  <a:t> con volume V = 4.5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800100" lvl="1"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/>
                  <a:t>Lettura</a:t>
                </a:r>
                <a:r>
                  <a:rPr lang="en-US" dirty="0"/>
                  <a:t> </a:t>
                </a:r>
                <a:r>
                  <a:rPr lang="en-US" dirty="0" err="1"/>
                  <a:t>segnale</a:t>
                </a:r>
                <a:r>
                  <a:rPr lang="en-US" dirty="0"/>
                  <a:t> con SQUID</a:t>
                </a:r>
              </a:p>
              <a:p>
                <a:pPr marL="800100" lvl="1" indent="-2286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/>
                  <a:t>Refrigerato</a:t>
                </a:r>
                <a:r>
                  <a:rPr lang="en-US" dirty="0"/>
                  <a:t> a T = 1.9 K </a:t>
                </a:r>
                <a:r>
                  <a:rPr lang="en-US" dirty="0" err="1"/>
                  <a:t>riutilizzando</a:t>
                </a:r>
                <a:r>
                  <a:rPr lang="en-US" dirty="0"/>
                  <a:t> </a:t>
                </a:r>
                <a:r>
                  <a:rPr lang="en-US" dirty="0" err="1"/>
                  <a:t>l’impianto</a:t>
                </a:r>
                <a:r>
                  <a:rPr lang="en-US" dirty="0"/>
                  <a:t> </a:t>
                </a:r>
                <a:r>
                  <a:rPr lang="en-US" dirty="0" err="1"/>
                  <a:t>criogenico</a:t>
                </a:r>
                <a:r>
                  <a:rPr lang="en-US" dirty="0"/>
                  <a:t> di DAFNE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24A846-4B1C-1B44-EA7D-825FD24DC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08" y="2578608"/>
                <a:ext cx="6281928" cy="3767328"/>
              </a:xfrm>
              <a:prstGeom prst="rect">
                <a:avLst/>
              </a:prstGeom>
              <a:blipFill>
                <a:blip r:embed="rId2"/>
                <a:stretch>
                  <a:fillRect l="-1010" r="-8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A drawing of a person standing next to a machine&#10;&#10;AI-generated content may be incorrect.">
            <a:extLst>
              <a:ext uri="{FF2B5EF4-FFF2-40B4-BE49-F238E27FC236}">
                <a16:creationId xmlns:a16="http://schemas.microsoft.com/office/drawing/2014/main" id="{C2A071A6-1B22-8D24-378D-3C6785EA73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4246" r="14527" b="6251"/>
          <a:stretch>
            <a:fillRect/>
          </a:stretch>
        </p:blipFill>
        <p:spPr bwMode="auto">
          <a:xfrm>
            <a:off x="7317668" y="1509190"/>
            <a:ext cx="4356461" cy="48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DABACF-EFF5-8F90-309D-1C470D20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1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2973B-0275-0BB7-7B15-FE1DEB69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WP4: Test a 1K in Campo Magnetico</a:t>
            </a:r>
          </a:p>
        </p:txBody>
      </p:sp>
      <p:pic>
        <p:nvPicPr>
          <p:cNvPr id="4" name="Content Placeholder 3" descr="A group of men standing in a room&#10;&#10;AI-generated content may be incorrect.">
            <a:extLst>
              <a:ext uri="{FF2B5EF4-FFF2-40B4-BE49-F238E27FC236}">
                <a16:creationId xmlns:a16="http://schemas.microsoft.com/office/drawing/2014/main" id="{CA46D732-6562-1302-E3D5-7B4FFD489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648"/>
          <a:stretch>
            <a:fillRect/>
          </a:stretch>
        </p:blipFill>
        <p:spPr>
          <a:xfrm>
            <a:off x="708805" y="1948209"/>
            <a:ext cx="3536251" cy="36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DDEDFB-812C-9B2D-7F58-7BEEA2923317}"/>
              </a:ext>
            </a:extLst>
          </p:cNvPr>
          <p:cNvSpPr txBox="1"/>
          <p:nvPr/>
        </p:nvSpPr>
        <p:spPr>
          <a:xfrm>
            <a:off x="626716" y="5879592"/>
            <a:ext cx="3700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dirty="0"/>
              <a:t>Uni Camerino: (N. Pinto, </a:t>
            </a:r>
            <a:r>
              <a:rPr lang="it-IT" sz="1600" dirty="0" err="1"/>
              <a:t>J</a:t>
            </a:r>
            <a:r>
              <a:rPr lang="it-IT" sz="1600" dirty="0"/>
              <a:t>. </a:t>
            </a:r>
            <a:r>
              <a:rPr lang="it-IT" sz="1600" dirty="0" err="1"/>
              <a:t>Rezvani</a:t>
            </a:r>
            <a:r>
              <a:rPr lang="it-IT" sz="1600" dirty="0"/>
              <a:t>)</a:t>
            </a:r>
            <a:br>
              <a:rPr lang="it-IT" sz="1600" dirty="0"/>
            </a:br>
            <a:r>
              <a:rPr lang="it-IT" sz="1600" dirty="0"/>
              <a:t>Criostato 1 K con magnete 14 T</a:t>
            </a: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003E1-5EA1-770C-9B26-7BFD5B8C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599" y="2227254"/>
            <a:ext cx="5952833" cy="24034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8ABF07-7ED5-9617-D9F8-9D667BED465B}"/>
              </a:ext>
            </a:extLst>
          </p:cNvPr>
          <p:cNvSpPr txBox="1"/>
          <p:nvPr/>
        </p:nvSpPr>
        <p:spPr>
          <a:xfrm>
            <a:off x="5273584" y="5024989"/>
            <a:ext cx="545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Ricostruzione mappa campo e disegno schermo magnetico per SQUID (P. Beltrame)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C06B3-5F2C-1575-4D29-2447229B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42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480A-67C7-05A0-4CDD-58BE4E3D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WP5: Data Analysis and Computing </a:t>
            </a:r>
            <a:r>
              <a:rPr lang="en-IT" sz="2000" dirty="0"/>
              <a:t>(Mazzitelli, Schmieden)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9AF4DD-79F8-9B72-B6A3-EAC29E7CE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1168" y="2441448"/>
            <a:ext cx="5401361" cy="2556000"/>
          </a:xfr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734FC29-F7A7-FC9F-A72E-4ADFCFF9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71" y="2477448"/>
            <a:ext cx="2904845" cy="25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03765-FBF9-00A8-7212-D24665062DB1}"/>
              </a:ext>
            </a:extLst>
          </p:cNvPr>
          <p:cNvSpPr txBox="1"/>
          <p:nvPr/>
        </p:nvSpPr>
        <p:spPr>
          <a:xfrm>
            <a:off x="179471" y="5375448"/>
            <a:ext cx="4264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DAQ based on MIDAS and KAFKA server</a:t>
            </a:r>
          </a:p>
          <a:p>
            <a:r>
              <a:rPr lang="en-IT" sz="1400" dirty="0"/>
              <a:t>Ongoing test with QUAX@LNF </a:t>
            </a:r>
            <a:r>
              <a:rPr lang="en-IT" sz="1200" dirty="0"/>
              <a:t>(Mazzitelli, Rettaroli, Dho</a:t>
            </a:r>
            <a:r>
              <a:rPr lang="en-IT" dirty="0"/>
              <a:t>)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FBFAF30-8C1F-B926-4BD1-4A1594798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343" y="2819448"/>
            <a:ext cx="3380825" cy="1800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F35FB9-0C66-9049-D605-A7F46E6DB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74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0FD0A-31F4-425E-B198-8BA1419A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WP6: Decommissioning of FINUDA and Commissioning of FLASH </a:t>
            </a:r>
            <a:r>
              <a:rPr lang="en-IT" sz="2000" dirty="0"/>
              <a:t>(Gazzana) </a:t>
            </a:r>
          </a:p>
        </p:txBody>
      </p:sp>
      <p:pic>
        <p:nvPicPr>
          <p:cNvPr id="5" name="Content Placeholder 4" descr="A table of information with numbers and text&#10;&#10;AI-generated content may be incorrect.">
            <a:extLst>
              <a:ext uri="{FF2B5EF4-FFF2-40B4-BE49-F238E27FC236}">
                <a16:creationId xmlns:a16="http://schemas.microsoft.com/office/drawing/2014/main" id="{DDA4D623-6DE8-7808-2C32-B82439E18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2573" y="2436553"/>
            <a:ext cx="3367742" cy="3960000"/>
          </a:xfrm>
        </p:spPr>
      </p:pic>
      <p:pic>
        <p:nvPicPr>
          <p:cNvPr id="7" name="Picture 6" descr="A large circular machine with many metal parts&#10;&#10;AI-generated content may be incorrect.">
            <a:extLst>
              <a:ext uri="{FF2B5EF4-FFF2-40B4-BE49-F238E27FC236}">
                <a16:creationId xmlns:a16="http://schemas.microsoft.com/office/drawing/2014/main" id="{C2684C21-3023-CE9C-66B9-8AE072492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00" y="2436553"/>
            <a:ext cx="5280000" cy="396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BEACF-9A35-27FB-4216-80E44CE7CA1C}"/>
              </a:ext>
            </a:extLst>
          </p:cNvPr>
          <p:cNvSpPr txBox="1"/>
          <p:nvPr/>
        </p:nvSpPr>
        <p:spPr>
          <a:xfrm>
            <a:off x="738553" y="6455168"/>
            <a:ext cx="103163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FINUDA dopo la </a:t>
            </a:r>
            <a:r>
              <a:rPr lang="en-GB" sz="1400" dirty="0" err="1"/>
              <a:t>rimozione</a:t>
            </a:r>
            <a:r>
              <a:rPr lang="en-GB" sz="1400" dirty="0"/>
              <a:t> </a:t>
            </a:r>
            <a:r>
              <a:rPr lang="en-GB" sz="1400" dirty="0" err="1"/>
              <a:t>dei</a:t>
            </a:r>
            <a:r>
              <a:rPr lang="en-GB" sz="1400" dirty="0"/>
              <a:t> </a:t>
            </a:r>
            <a:r>
              <a:rPr lang="en-GB" sz="1400" dirty="0" err="1"/>
              <a:t>cablaggi</a:t>
            </a:r>
            <a:r>
              <a:rPr lang="en-GB" sz="1400" dirty="0"/>
              <a:t>, </a:t>
            </a:r>
            <a:r>
              <a:rPr lang="en-GB" sz="1400" dirty="0" err="1"/>
              <a:t>dei</a:t>
            </a:r>
            <a:r>
              <a:rPr lang="en-GB" sz="1400" dirty="0"/>
              <a:t> rack </a:t>
            </a:r>
            <a:r>
              <a:rPr lang="en-GB" sz="1400" dirty="0" err="1"/>
              <a:t>dell’elettronica</a:t>
            </a:r>
            <a:r>
              <a:rPr lang="en-GB" sz="1400" dirty="0"/>
              <a:t>, di </a:t>
            </a:r>
            <a:r>
              <a:rPr lang="en-GB" sz="1400" dirty="0" err="1"/>
              <a:t>altri</a:t>
            </a:r>
            <a:r>
              <a:rPr lang="en-GB" sz="1400" dirty="0"/>
              <a:t> </a:t>
            </a:r>
            <a:r>
              <a:rPr lang="en-GB" sz="1400" dirty="0" err="1"/>
              <a:t>sottosistemi</a:t>
            </a:r>
            <a:r>
              <a:rPr lang="en-GB" sz="1400" dirty="0"/>
              <a:t> </a:t>
            </a:r>
            <a:r>
              <a:rPr lang="en-GB" sz="1400" dirty="0" err="1"/>
              <a:t>ausiliari</a:t>
            </a:r>
            <a:r>
              <a:rPr lang="en-GB" sz="1400" dirty="0"/>
              <a:t> (</a:t>
            </a:r>
            <a:r>
              <a:rPr lang="en-GB" sz="1400" dirty="0" err="1"/>
              <a:t>Gazzana</a:t>
            </a:r>
            <a:r>
              <a:rPr lang="en-GB" sz="1400" dirty="0"/>
              <a:t>, Ligi, Maccarrone, Bossi)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83A8CF-D721-7B2D-32EC-5F6C59F5E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0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AF07A-653D-9E3C-C371-C8CEB6900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WP4: Estrazione Clessidra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265B20-17D5-C76B-7D4C-85DF31E42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312205"/>
            <a:ext cx="5022850" cy="3767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D4E20-4EB5-6BDA-4A8A-B1B9943BAE45}"/>
              </a:ext>
            </a:extLst>
          </p:cNvPr>
          <p:cNvSpPr txBox="1"/>
          <p:nvPr/>
        </p:nvSpPr>
        <p:spPr>
          <a:xfrm>
            <a:off x="656491" y="2441448"/>
            <a:ext cx="51229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La </a:t>
            </a:r>
            <a:r>
              <a:rPr lang="en-GB" dirty="0" err="1"/>
              <a:t>presenza</a:t>
            </a:r>
            <a:r>
              <a:rPr lang="en-GB" dirty="0"/>
              <a:t> </a:t>
            </a:r>
            <a:r>
              <a:rPr lang="en-GB" dirty="0" err="1"/>
              <a:t>all’interno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Clessidra</a:t>
            </a:r>
            <a:r>
              <a:rPr lang="en-GB" dirty="0"/>
              <a:t> di </a:t>
            </a:r>
            <a:r>
              <a:rPr lang="en-GB" dirty="0" err="1"/>
              <a:t>una</a:t>
            </a:r>
            <a:r>
              <a:rPr lang="en-GB" dirty="0"/>
              <a:t> beam pipe </a:t>
            </a:r>
            <a:r>
              <a:rPr lang="en-GB" dirty="0" err="1"/>
              <a:t>contenente</a:t>
            </a:r>
            <a:r>
              <a:rPr lang="en-GB" dirty="0"/>
              <a:t> </a:t>
            </a:r>
            <a:r>
              <a:rPr lang="en-GB" dirty="0" err="1"/>
              <a:t>berillio</a:t>
            </a:r>
            <a:r>
              <a:rPr lang="en-GB" dirty="0"/>
              <a:t> ha </a:t>
            </a:r>
            <a:r>
              <a:rPr lang="en-GB" dirty="0" err="1"/>
              <a:t>introdotto</a:t>
            </a:r>
            <a:r>
              <a:rPr lang="en-GB" dirty="0"/>
              <a:t> </a:t>
            </a:r>
            <a:r>
              <a:rPr lang="en-GB" dirty="0" err="1"/>
              <a:t>notevoli</a:t>
            </a:r>
            <a:r>
              <a:rPr lang="en-GB" dirty="0"/>
              <a:t> </a:t>
            </a:r>
            <a:r>
              <a:rPr lang="en-GB" dirty="0" err="1"/>
              <a:t>criticità</a:t>
            </a:r>
            <a:r>
              <a:rPr lang="en-GB" dirty="0"/>
              <a:t> sotto il profile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sicurezza</a:t>
            </a:r>
            <a:r>
              <a:rPr lang="en-GB" dirty="0"/>
              <a:t>. </a:t>
            </a:r>
          </a:p>
          <a:p>
            <a:r>
              <a:rPr lang="en-GB" dirty="0"/>
              <a:t>Per la </a:t>
            </a:r>
            <a:r>
              <a:rPr lang="en-GB" dirty="0" err="1"/>
              <a:t>gestione</a:t>
            </a:r>
            <a:r>
              <a:rPr lang="en-GB" dirty="0"/>
              <a:t> </a:t>
            </a:r>
            <a:r>
              <a:rPr lang="en-GB" dirty="0" err="1"/>
              <a:t>dell’intervento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stata</a:t>
            </a:r>
            <a:r>
              <a:rPr lang="en-GB" dirty="0"/>
              <a:t> </a:t>
            </a:r>
            <a:r>
              <a:rPr lang="en-GB" dirty="0" err="1"/>
              <a:t>coinvolta</a:t>
            </a:r>
            <a:r>
              <a:rPr lang="en-GB" dirty="0"/>
              <a:t> </a:t>
            </a:r>
            <a:r>
              <a:rPr lang="en-GB" dirty="0" err="1"/>
              <a:t>un’impresa</a:t>
            </a:r>
            <a:r>
              <a:rPr lang="en-GB" dirty="0"/>
              <a:t> </a:t>
            </a:r>
            <a:r>
              <a:rPr lang="en-GB" dirty="0" err="1"/>
              <a:t>specializzata</a:t>
            </a:r>
            <a:r>
              <a:rPr lang="en-GB" dirty="0"/>
              <a:t> in </a:t>
            </a:r>
            <a:r>
              <a:rPr lang="en-GB" dirty="0" err="1"/>
              <a:t>smantellamenti</a:t>
            </a:r>
            <a:r>
              <a:rPr lang="en-GB" dirty="0"/>
              <a:t> </a:t>
            </a:r>
            <a:r>
              <a:rPr lang="en-GB" dirty="0" err="1"/>
              <a:t>industriali</a:t>
            </a:r>
            <a:r>
              <a:rPr lang="en-GB" dirty="0"/>
              <a:t> e </a:t>
            </a:r>
            <a:r>
              <a:rPr lang="en-GB" dirty="0" err="1"/>
              <a:t>trattamento</a:t>
            </a:r>
            <a:r>
              <a:rPr lang="en-GB" dirty="0"/>
              <a:t> di </a:t>
            </a:r>
            <a:r>
              <a:rPr lang="en-GB" dirty="0" err="1"/>
              <a:t>rifiuti</a:t>
            </a:r>
            <a:r>
              <a:rPr lang="en-GB" dirty="0"/>
              <a:t> </a:t>
            </a:r>
            <a:r>
              <a:rPr lang="en-GB" dirty="0" err="1"/>
              <a:t>pericolosi</a:t>
            </a:r>
            <a:r>
              <a:rPr lang="en-GB" dirty="0"/>
              <a:t>. </a:t>
            </a:r>
            <a:r>
              <a:rPr lang="en-GB" sz="1400" dirty="0"/>
              <a:t>(</a:t>
            </a:r>
            <a:r>
              <a:rPr lang="en-GB" sz="1400" dirty="0" err="1"/>
              <a:t>Gazzana</a:t>
            </a:r>
            <a:r>
              <a:rPr lang="en-GB" sz="1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FEEB8-D325-0B18-6F7B-AA06440C1768}"/>
              </a:ext>
            </a:extLst>
          </p:cNvPr>
          <p:cNvSpPr txBox="1"/>
          <p:nvPr/>
        </p:nvSpPr>
        <p:spPr>
          <a:xfrm>
            <a:off x="6013938" y="6189785"/>
            <a:ext cx="1865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Inserimento clessidra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C5F4D-F808-0E7E-C33A-40BABD9C0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70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ACAC7-2004-08C1-3950-ABCACE67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WP4: Certificazione Impianto Criogenico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213C07-3EEF-7F24-9542-E8E052062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4946" y="2441448"/>
            <a:ext cx="3494479" cy="3767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28F1B5-A2ED-225A-E998-E38178FA53CB}"/>
              </a:ext>
            </a:extLst>
          </p:cNvPr>
          <p:cNvSpPr txBox="1"/>
          <p:nvPr/>
        </p:nvSpPr>
        <p:spPr>
          <a:xfrm>
            <a:off x="762000" y="2441448"/>
            <a:ext cx="614116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Per la riattivazione dell’impianto: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Verifica Funzionamento: sostituzione valvole di sicurezza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Verifica Integrità: misure spessimetriche e videoispezioni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Relazione tecnica firmata da tecnico qualificato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Apertura COLD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Verifiche INAIL</a:t>
            </a:r>
          </a:p>
          <a:p>
            <a:r>
              <a:rPr lang="en-IT" sz="1400" dirty="0"/>
              <a:t>(Vescovi, Ligi, Gazzana, Bossi)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55C537-39BF-B3F5-6CDA-871C859A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42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ECE25-0007-4348-71AE-D04091D6A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300216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Milestones e Richieste 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F90BD-EB23-D325-74B6-6742AD0009EC}"/>
              </a:ext>
            </a:extLst>
          </p:cNvPr>
          <p:cNvSpPr txBox="1"/>
          <p:nvPr/>
        </p:nvSpPr>
        <p:spPr>
          <a:xfrm>
            <a:off x="521208" y="2578608"/>
            <a:ext cx="6300216" cy="3767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Attività</a:t>
            </a:r>
            <a:r>
              <a:rPr lang="en-US" b="1" dirty="0"/>
              <a:t> a </a:t>
            </a:r>
            <a:r>
              <a:rPr lang="en-US" b="1" dirty="0" err="1"/>
              <a:t>carico</a:t>
            </a:r>
            <a:r>
              <a:rPr lang="en-US" b="1" dirty="0"/>
              <a:t> LNF 2026: </a:t>
            </a:r>
            <a:r>
              <a:rPr lang="en-US" dirty="0" err="1"/>
              <a:t>Progettazione</a:t>
            </a:r>
            <a:r>
              <a:rPr lang="en-US" dirty="0"/>
              <a:t> </a:t>
            </a:r>
            <a:r>
              <a:rPr lang="en-US" dirty="0" err="1"/>
              <a:t>meccanica</a:t>
            </a:r>
            <a:r>
              <a:rPr lang="en-US" dirty="0"/>
              <a:t> e RF; Test </a:t>
            </a:r>
            <a:r>
              <a:rPr lang="en-US" dirty="0" err="1"/>
              <a:t>prototipo</a:t>
            </a:r>
            <a:r>
              <a:rPr lang="en-US" dirty="0"/>
              <a:t> </a:t>
            </a:r>
            <a:r>
              <a:rPr lang="en-US" dirty="0" err="1"/>
              <a:t>cavità</a:t>
            </a:r>
            <a:r>
              <a:rPr lang="en-US" dirty="0"/>
              <a:t> 500 MHz a 4K; Analysis strategy (QUAX); Cloud Computing (QUAX); DAQ (QUAX); </a:t>
            </a:r>
            <a:r>
              <a:rPr lang="en-US" dirty="0" err="1"/>
              <a:t>Controlli</a:t>
            </a:r>
            <a:r>
              <a:rPr lang="en-US" dirty="0"/>
              <a:t>; Theory and Physics Reach; Decommissioning FINUDA and Commissioning FLASH; </a:t>
            </a:r>
            <a:r>
              <a:rPr lang="en-US" dirty="0" err="1"/>
              <a:t>Manutenzione</a:t>
            </a:r>
            <a:r>
              <a:rPr lang="en-US" dirty="0"/>
              <a:t> e </a:t>
            </a:r>
            <a:r>
              <a:rPr lang="en-US" dirty="0" err="1"/>
              <a:t>certificazione</a:t>
            </a:r>
            <a:r>
              <a:rPr lang="en-US" dirty="0"/>
              <a:t> </a:t>
            </a:r>
            <a:r>
              <a:rPr lang="en-US" dirty="0" err="1"/>
              <a:t>impianti</a:t>
            </a:r>
            <a:r>
              <a:rPr lang="en-US" dirty="0"/>
              <a:t> e Disegno </a:t>
            </a:r>
            <a:r>
              <a:rPr lang="en-US" dirty="0" err="1"/>
              <a:t>Infrastruttura</a:t>
            </a:r>
            <a:r>
              <a:rPr lang="en-US" dirty="0"/>
              <a:t>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Richieste</a:t>
            </a:r>
            <a:r>
              <a:rPr lang="en-US" b="1" dirty="0"/>
              <a:t> CSN2 2026: </a:t>
            </a:r>
            <a:r>
              <a:rPr lang="en-US" dirty="0" err="1"/>
              <a:t>Inventario</a:t>
            </a:r>
            <a:r>
              <a:rPr lang="en-US" dirty="0"/>
              <a:t> (6.5 k€), </a:t>
            </a:r>
            <a:r>
              <a:rPr lang="en-US" dirty="0" err="1"/>
              <a:t>Consumo</a:t>
            </a:r>
            <a:r>
              <a:rPr lang="en-US" dirty="0"/>
              <a:t> (30 k€), </a:t>
            </a:r>
            <a:r>
              <a:rPr lang="en-US" dirty="0" err="1"/>
              <a:t>Servizi</a:t>
            </a:r>
            <a:r>
              <a:rPr lang="en-US" dirty="0"/>
              <a:t> (risk analysis) (9.5 k€), </a:t>
            </a:r>
            <a:r>
              <a:rPr lang="en-US" dirty="0" err="1"/>
              <a:t>Missioni</a:t>
            </a:r>
            <a:r>
              <a:rPr lang="en-US" dirty="0"/>
              <a:t> (6 k€). </a:t>
            </a:r>
            <a:r>
              <a:rPr lang="en-US" b="1" dirty="0"/>
              <a:t>TOT = 52 k€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Richieste</a:t>
            </a:r>
            <a:r>
              <a:rPr lang="en-US" b="1" dirty="0"/>
              <a:t> LNF 2026 (a </a:t>
            </a:r>
            <a:r>
              <a:rPr lang="en-US" b="1" dirty="0" err="1"/>
              <a:t>semestre</a:t>
            </a:r>
            <a:r>
              <a:rPr lang="en-US" b="1" dirty="0"/>
              <a:t>): </a:t>
            </a:r>
            <a:r>
              <a:rPr lang="en-US" dirty="0" err="1"/>
              <a:t>Progettazione</a:t>
            </a:r>
            <a:r>
              <a:rPr lang="en-US" dirty="0"/>
              <a:t> (Div. Ric.) 3 </a:t>
            </a:r>
            <a:r>
              <a:rPr lang="en-US" dirty="0" err="1"/>
              <a:t>mp</a:t>
            </a:r>
            <a:r>
              <a:rPr lang="en-US" dirty="0"/>
              <a:t>; </a:t>
            </a:r>
            <a:r>
              <a:rPr lang="en-US" dirty="0" err="1"/>
              <a:t>Tecnico</a:t>
            </a:r>
            <a:r>
              <a:rPr lang="en-US" dirty="0"/>
              <a:t> </a:t>
            </a:r>
            <a:r>
              <a:rPr lang="en-US" dirty="0" err="1"/>
              <a:t>meccanico</a:t>
            </a:r>
            <a:r>
              <a:rPr lang="en-US" dirty="0"/>
              <a:t>/</a:t>
            </a:r>
            <a:r>
              <a:rPr lang="en-US" dirty="0" err="1"/>
              <a:t>criogenico</a:t>
            </a:r>
            <a:r>
              <a:rPr lang="en-US" dirty="0"/>
              <a:t> (Div. Acc.) 3 </a:t>
            </a:r>
            <a:r>
              <a:rPr lang="en-US" dirty="0" err="1"/>
              <a:t>mp</a:t>
            </a:r>
            <a:r>
              <a:rPr lang="en-US" dirty="0"/>
              <a:t>; </a:t>
            </a:r>
            <a:r>
              <a:rPr lang="en-US" dirty="0" err="1"/>
              <a:t>Officina</a:t>
            </a:r>
            <a:r>
              <a:rPr lang="en-US" dirty="0"/>
              <a:t> </a:t>
            </a:r>
            <a:r>
              <a:rPr lang="en-US" dirty="0" err="1"/>
              <a:t>meccanica</a:t>
            </a:r>
            <a:r>
              <a:rPr lang="en-US" dirty="0"/>
              <a:t> 1 </a:t>
            </a:r>
            <a:r>
              <a:rPr lang="en-US" dirty="0" err="1"/>
              <a:t>mp</a:t>
            </a:r>
            <a:r>
              <a:rPr lang="en-US" dirty="0"/>
              <a:t>; SEA 1 </a:t>
            </a:r>
            <a:r>
              <a:rPr lang="en-US" dirty="0" err="1"/>
              <a:t>mp</a:t>
            </a:r>
            <a:r>
              <a:rPr lang="en-US" dirty="0"/>
              <a:t>; DDC 1 </a:t>
            </a:r>
            <a:r>
              <a:rPr lang="en-US" dirty="0" err="1"/>
              <a:t>mp</a:t>
            </a:r>
            <a:r>
              <a:rPr lang="en-US" dirty="0"/>
              <a:t>; </a:t>
            </a:r>
            <a:r>
              <a:rPr lang="en-US" dirty="0" err="1"/>
              <a:t>Servizio</a:t>
            </a:r>
            <a:r>
              <a:rPr lang="en-US" dirty="0"/>
              <a:t> RF (Tocci).</a:t>
            </a:r>
          </a:p>
        </p:txBody>
      </p:sp>
      <p:pic>
        <p:nvPicPr>
          <p:cNvPr id="8" name="Picture 7" descr="A purple lightning bolt with rings around it&#10;&#10;AI-generated content may be incorrect.">
            <a:extLst>
              <a:ext uri="{FF2B5EF4-FFF2-40B4-BE49-F238E27FC236}">
                <a16:creationId xmlns:a16="http://schemas.microsoft.com/office/drawing/2014/main" id="{133D4F99-C606-A2C3-F37B-BD5BCAF24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69" t="12500" r="25764" b="8750"/>
          <a:stretch>
            <a:fillRect/>
          </a:stretch>
        </p:blipFill>
        <p:spPr>
          <a:xfrm>
            <a:off x="8784595" y="512064"/>
            <a:ext cx="1752660" cy="2807208"/>
          </a:xfrm>
          <a:prstGeom prst="rect">
            <a:avLst/>
          </a:prstGeom>
        </p:spPr>
      </p:pic>
      <p:pic>
        <p:nvPicPr>
          <p:cNvPr id="5" name="Content Placeholder 4" descr="A close-up of a label&#10;&#10;AI-generated content may be incorrect.">
            <a:extLst>
              <a:ext uri="{FF2B5EF4-FFF2-40B4-BE49-F238E27FC236}">
                <a16:creationId xmlns:a16="http://schemas.microsoft.com/office/drawing/2014/main" id="{21251D65-2579-7362-2AD5-278A56FBF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60924" y="4462272"/>
            <a:ext cx="4400002" cy="1584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53A030-229D-40D3-CE55-F499CA71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0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90003E02-6F8B-2987-3DCD-7A2AF8997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39" y="1606912"/>
            <a:ext cx="5604541" cy="4932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515D4BCD-CE57-B578-A115-30F56F4D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FLASH Physics Reach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39D21-CE77-1F48-00FD-B9C4E3DBB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546-76A5-7944-B0D3-299F70BA71BA}" type="slidenum">
              <a:rPr lang="en-IT" smtClean="0"/>
              <a:t>3</a:t>
            </a:fld>
            <a:endParaRPr lang="en-IT" dirty="0"/>
          </a:p>
        </p:txBody>
      </p:sp>
      <p:pic>
        <p:nvPicPr>
          <p:cNvPr id="7" name="Picture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61FD7776-C372-17D2-FC8D-4D51EF86F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783" y="1690688"/>
            <a:ext cx="4850314" cy="45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0AE1A-E5F8-06B3-84CB-DF76D4BD0AA2}"/>
              </a:ext>
            </a:extLst>
          </p:cNvPr>
          <p:cNvSpPr txBox="1"/>
          <p:nvPr/>
        </p:nvSpPr>
        <p:spPr>
          <a:xfrm>
            <a:off x="6442741" y="1231980"/>
            <a:ext cx="3615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0070C0"/>
                </a:solidFill>
              </a:rPr>
              <a:t>With Cu cavity at 1.9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30BBE-E2D8-4222-491D-FEBB548CD8E5}"/>
              </a:ext>
            </a:extLst>
          </p:cNvPr>
          <p:cNvSpPr txBox="1"/>
          <p:nvPr/>
        </p:nvSpPr>
        <p:spPr>
          <a:xfrm>
            <a:off x="9049572" y="5531739"/>
            <a:ext cx="9028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0070C0"/>
                </a:solidFill>
              </a:rPr>
              <a:t>0.8- 3.96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4A7C50-7FFF-B4EC-4687-5286D2594F0C}"/>
              </a:ext>
            </a:extLst>
          </p:cNvPr>
          <p:cNvCxnSpPr/>
          <p:nvPr/>
        </p:nvCxnSpPr>
        <p:spPr>
          <a:xfrm>
            <a:off x="1620078" y="5317435"/>
            <a:ext cx="404522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63DB77A0-80F8-CFAC-628E-58E2DABFBAE2}"/>
              </a:ext>
            </a:extLst>
          </p:cNvPr>
          <p:cNvSpPr/>
          <p:nvPr/>
        </p:nvSpPr>
        <p:spPr>
          <a:xfrm>
            <a:off x="2305878" y="4790661"/>
            <a:ext cx="506896" cy="636104"/>
          </a:xfrm>
          <a:custGeom>
            <a:avLst/>
            <a:gdLst>
              <a:gd name="connsiteX0" fmla="*/ 0 w 506896"/>
              <a:gd name="connsiteY0" fmla="*/ 29817 h 636104"/>
              <a:gd name="connsiteX1" fmla="*/ 0 w 506896"/>
              <a:gd name="connsiteY1" fmla="*/ 636104 h 636104"/>
              <a:gd name="connsiteX2" fmla="*/ 506896 w 506896"/>
              <a:gd name="connsiteY2" fmla="*/ 208722 h 636104"/>
              <a:gd name="connsiteX3" fmla="*/ 506896 w 506896"/>
              <a:gd name="connsiteY3" fmla="*/ 0 h 636104"/>
              <a:gd name="connsiteX4" fmla="*/ 0 w 506896"/>
              <a:gd name="connsiteY4" fmla="*/ 29817 h 6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896" h="636104">
                <a:moveTo>
                  <a:pt x="0" y="29817"/>
                </a:moveTo>
                <a:lnTo>
                  <a:pt x="0" y="636104"/>
                </a:lnTo>
                <a:lnTo>
                  <a:pt x="506896" y="208722"/>
                </a:lnTo>
                <a:lnTo>
                  <a:pt x="506896" y="0"/>
                </a:lnTo>
                <a:lnTo>
                  <a:pt x="0" y="2981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7167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D07A2-2EA3-0965-F953-880F828288E6}"/>
              </a:ext>
            </a:extLst>
          </p:cNvPr>
          <p:cNvSpPr txBox="1"/>
          <p:nvPr/>
        </p:nvSpPr>
        <p:spPr>
          <a:xfrm>
            <a:off x="5294376" y="6179797"/>
            <a:ext cx="6803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</a:rPr>
              <a:t>“The future search for low-frequency axions and new physics with the FLASH</a:t>
            </a:r>
            <a:r>
              <a:rPr lang="en-GB" sz="1200" dirty="0"/>
              <a:t> </a:t>
            </a:r>
            <a:r>
              <a:rPr lang="en-GB" sz="1200" i="1" dirty="0">
                <a:effectLst/>
              </a:rPr>
              <a:t>resonant cavity experiment at Frascati National Laboratories”</a:t>
            </a:r>
            <a:r>
              <a:rPr lang="en-GB" sz="1200" i="1" dirty="0"/>
              <a:t> </a:t>
            </a:r>
            <a:r>
              <a:rPr lang="en-GB" sz="1200" dirty="0"/>
              <a:t>Physics of the Dark Universe 42 (2023) 101370</a:t>
            </a:r>
          </a:p>
        </p:txBody>
      </p:sp>
    </p:spTree>
    <p:extLst>
      <p:ext uri="{BB962C8B-B14F-4D97-AF65-F5344CB8AC3E}">
        <p14:creationId xmlns:p14="http://schemas.microsoft.com/office/powerpoint/2010/main" val="821141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7FFD3-E6AB-7FCD-7A2D-850B0CCA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B1A380-58F6-2888-D235-A2708FDF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690688"/>
            <a:ext cx="7772400" cy="46454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031D2B-1A21-59E3-535C-8233BDF6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1E3F9-A74E-3241-9EBB-4E8AA11FC4FB}" type="slidenum">
              <a:rPr lang="en-IT" smtClean="0"/>
              <a:t>4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7C5B58-9CCF-F3DE-17A9-7CACC755C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20" y="1805783"/>
            <a:ext cx="6549307" cy="4140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F95103-C883-5044-4F9D-D9B50D0CB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011" y="1826104"/>
            <a:ext cx="3667816" cy="16152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29A9FC-4F3C-F831-4341-282A63002D77}"/>
              </a:ext>
            </a:extLst>
          </p:cNvPr>
          <p:cNvSpPr txBox="1"/>
          <p:nvPr/>
        </p:nvSpPr>
        <p:spPr>
          <a:xfrm rot="1915253">
            <a:off x="2173732" y="34504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Cosmological constraint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14A3BD-2F07-C0CE-F41D-8E3859655E52}"/>
              </a:ext>
            </a:extLst>
          </p:cNvPr>
          <p:cNvSpPr txBox="1"/>
          <p:nvPr/>
        </p:nvSpPr>
        <p:spPr>
          <a:xfrm rot="16200000">
            <a:off x="309368" y="2870163"/>
            <a:ext cx="2457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Amplitude of the wave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C1392B-7617-35A0-F40F-164F9C3D1D47}"/>
              </a:ext>
            </a:extLst>
          </p:cNvPr>
          <p:cNvSpPr txBox="1"/>
          <p:nvPr/>
        </p:nvSpPr>
        <p:spPr>
          <a:xfrm>
            <a:off x="6459369" y="6285901"/>
            <a:ext cx="3169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Frequency of the wave [Hz]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621DC6-15DF-7659-6545-409E4703E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528" y="1815944"/>
            <a:ext cx="1270562" cy="11901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E7A61C-D136-61AF-DF68-61E8C29C5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525" y="2754881"/>
            <a:ext cx="3535541" cy="298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54E4B8-B35B-7800-3D63-E3D4E591F523}"/>
              </a:ext>
            </a:extLst>
          </p:cNvPr>
          <p:cNvSpPr txBox="1"/>
          <p:nvPr/>
        </p:nvSpPr>
        <p:spPr>
          <a:xfrm>
            <a:off x="9309810" y="1690688"/>
            <a:ext cx="276340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Le HFGW </a:t>
            </a:r>
            <a:r>
              <a:rPr lang="en-GB" dirty="0" err="1"/>
              <a:t>potrebbero</a:t>
            </a:r>
            <a:r>
              <a:rPr lang="en-GB" dirty="0"/>
              <a:t> </a:t>
            </a:r>
            <a:r>
              <a:rPr lang="en-GB" dirty="0" err="1"/>
              <a:t>potenzialmente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generate da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serie</a:t>
            </a:r>
            <a:r>
              <a:rPr lang="en-GB" dirty="0"/>
              <a:t> di </a:t>
            </a:r>
            <a:r>
              <a:rPr lang="en-GB" dirty="0" err="1"/>
              <a:t>fenomeni</a:t>
            </a:r>
            <a:r>
              <a:rPr lang="en-GB" dirty="0"/>
              <a:t> </a:t>
            </a:r>
            <a:r>
              <a:rPr lang="en-GB" dirty="0" err="1"/>
              <a:t>fisici</a:t>
            </a:r>
            <a:r>
              <a:rPr lang="en-GB" dirty="0"/>
              <a:t> </a:t>
            </a:r>
            <a:r>
              <a:rPr lang="en-GB" dirty="0" err="1"/>
              <a:t>esotici</a:t>
            </a:r>
            <a:r>
              <a:rPr lang="en-GB" dirty="0"/>
              <a:t> </a:t>
            </a:r>
            <a:r>
              <a:rPr lang="en-GB" dirty="0" err="1"/>
              <a:t>originati</a:t>
            </a:r>
            <a:r>
              <a:rPr lang="en-GB" dirty="0"/>
              <a:t> </a:t>
            </a:r>
            <a:r>
              <a:rPr lang="en-GB" dirty="0" err="1"/>
              <a:t>sia</a:t>
            </a:r>
            <a:r>
              <a:rPr lang="en-GB" dirty="0"/>
              <a:t> </a:t>
            </a:r>
            <a:r>
              <a:rPr lang="en-GB" dirty="0" err="1"/>
              <a:t>nell'Universo</a:t>
            </a:r>
            <a:r>
              <a:rPr lang="en-GB" dirty="0"/>
              <a:t> </a:t>
            </a:r>
            <a:r>
              <a:rPr lang="en-GB" dirty="0" err="1"/>
              <a:t>primordiale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in </a:t>
            </a:r>
            <a:r>
              <a:rPr lang="en-GB" dirty="0" err="1"/>
              <a:t>quello</a:t>
            </a:r>
            <a:r>
              <a:rPr lang="en-GB" dirty="0"/>
              <a:t> </a:t>
            </a:r>
            <a:r>
              <a:rPr lang="en-GB" dirty="0" err="1"/>
              <a:t>attuale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Forse </a:t>
            </a:r>
            <a:r>
              <a:rPr lang="en-GB" dirty="0" err="1"/>
              <a:t>l’unico</a:t>
            </a:r>
            <a:r>
              <a:rPr lang="en-GB" dirty="0"/>
              <a:t> modo per </a:t>
            </a:r>
            <a:r>
              <a:rPr lang="en-GB" dirty="0" err="1"/>
              <a:t>accedere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 </a:t>
            </a:r>
            <a:r>
              <a:rPr lang="en-GB" dirty="0" err="1"/>
              <a:t>fisica</a:t>
            </a:r>
            <a:r>
              <a:rPr lang="en-GB" dirty="0"/>
              <a:t> alle </a:t>
            </a:r>
            <a:r>
              <a:rPr lang="en-GB" dirty="0" err="1"/>
              <a:t>altissime</a:t>
            </a:r>
            <a:r>
              <a:rPr lang="en-GB" dirty="0"/>
              <a:t> scale di </a:t>
            </a:r>
            <a:r>
              <a:rPr lang="en-GB" dirty="0" err="1"/>
              <a:t>energia</a:t>
            </a:r>
            <a:r>
              <a:rPr lang="en-GB" dirty="0"/>
              <a:t> </a:t>
            </a:r>
            <a:r>
              <a:rPr lang="en-GB" dirty="0" err="1"/>
              <a:t>connesse</a:t>
            </a:r>
            <a:r>
              <a:rPr lang="en-GB" dirty="0"/>
              <a:t> con </a:t>
            </a:r>
            <a:r>
              <a:rPr lang="en-GB" dirty="0" err="1"/>
              <a:t>questi</a:t>
            </a:r>
            <a:r>
              <a:rPr lang="en-GB" dirty="0"/>
              <a:t> </a:t>
            </a:r>
            <a:r>
              <a:rPr lang="en-GB" dirty="0" err="1"/>
              <a:t>processi</a:t>
            </a:r>
            <a:r>
              <a:rPr lang="en-GB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F3E1F-A0F1-6ADC-9AF7-E9C7A1887F47}"/>
              </a:ext>
            </a:extLst>
          </p:cNvPr>
          <p:cNvSpPr txBox="1"/>
          <p:nvPr/>
        </p:nvSpPr>
        <p:spPr>
          <a:xfrm>
            <a:off x="94488" y="6419088"/>
            <a:ext cx="62351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Aggarwal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-GB" sz="1000" u="none" strike="noStrike" dirty="0">
                <a:solidFill>
                  <a:srgbClr val="222222"/>
                </a:solidFill>
                <a:effectLst/>
              </a:rPr>
              <a:t>et al.</a:t>
            </a:r>
            <a:r>
              <a:rPr lang="en-GB" sz="100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  Challenges and Opportunities of Gravitational Wave Searches above 10 kHz - arXiv:2501.11723 </a:t>
            </a:r>
            <a:endParaRPr lang="en-IT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55642-C3CE-3927-C4C0-D9E7A13C0915}"/>
              </a:ext>
            </a:extLst>
          </p:cNvPr>
          <p:cNvSpPr txBox="1"/>
          <p:nvPr/>
        </p:nvSpPr>
        <p:spPr>
          <a:xfrm>
            <a:off x="509673" y="836287"/>
            <a:ext cx="7534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atin typeface="+mj-lt"/>
              </a:rPr>
              <a:t>Gravitational Waves Landscape</a:t>
            </a:r>
            <a:endParaRPr lang="en-IT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661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47E7-C5A5-228C-5AB2-E257E67D8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6" y="645786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Come </a:t>
            </a:r>
            <a:r>
              <a:rPr lang="en-US" sz="4000" dirty="0" err="1"/>
              <a:t>rivelare</a:t>
            </a:r>
            <a:r>
              <a:rPr lang="en-US" sz="4000" dirty="0"/>
              <a:t> le HFGW</a:t>
            </a:r>
          </a:p>
        </p:txBody>
      </p:sp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473D4712-F494-56EF-3A17-03FCC814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77" y="4772161"/>
            <a:ext cx="5102367" cy="162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7317B9-8B52-576B-C4BC-2EFDD142E118}"/>
              </a:ext>
            </a:extLst>
          </p:cNvPr>
          <p:cNvGrpSpPr>
            <a:grpSpLocks noChangeAspect="1"/>
          </p:cNvGrpSpPr>
          <p:nvPr/>
        </p:nvGrpSpPr>
        <p:grpSpPr>
          <a:xfrm>
            <a:off x="2554378" y="2128166"/>
            <a:ext cx="6845537" cy="2520000"/>
            <a:chOff x="5301820" y="742227"/>
            <a:chExt cx="6552166" cy="2412000"/>
          </a:xfrm>
        </p:grpSpPr>
        <p:pic>
          <p:nvPicPr>
            <p:cNvPr id="4" name="Picture 3" descr="A screenshot of a screenshot of a galaxy&#10;&#10;Description automatically generated">
              <a:extLst>
                <a:ext uri="{FF2B5EF4-FFF2-40B4-BE49-F238E27FC236}">
                  <a16:creationId xmlns:a16="http://schemas.microsoft.com/office/drawing/2014/main" id="{A2A8E8E3-27AE-2F92-5F06-17EF299AD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820" y="872975"/>
              <a:ext cx="2167520" cy="2268000"/>
            </a:xfrm>
            <a:prstGeom prst="rect">
              <a:avLst/>
            </a:prstGeom>
          </p:spPr>
        </p:pic>
        <p:pic>
          <p:nvPicPr>
            <p:cNvPr id="3" name="Picture 2" descr="A diagram of a magnetic field&#10;&#10;Description automatically generated">
              <a:extLst>
                <a:ext uri="{FF2B5EF4-FFF2-40B4-BE49-F238E27FC236}">
                  <a16:creationId xmlns:a16="http://schemas.microsoft.com/office/drawing/2014/main" id="{DF8B9DC1-4BC4-E52C-9476-E5C679BD1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309" t="22927" r="7706" b="15550"/>
            <a:stretch/>
          </p:blipFill>
          <p:spPr>
            <a:xfrm>
              <a:off x="7521569" y="742227"/>
              <a:ext cx="4332417" cy="2412000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2B85C8-1E73-889D-360C-B6241D86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1E3F9-A74E-3241-9EBB-4E8AA11FC4FB}" type="slidenum">
              <a:rPr lang="en-IT" smtClean="0"/>
              <a:t>5</a:t>
            </a:fld>
            <a:endParaRPr lang="en-IT"/>
          </a:p>
        </p:txBody>
      </p:sp>
      <p:pic>
        <p:nvPicPr>
          <p:cNvPr id="10" name="Picture 9" descr="A black and white math equation&#10;&#10;AI-generated content may be incorrect.">
            <a:extLst>
              <a:ext uri="{FF2B5EF4-FFF2-40B4-BE49-F238E27FC236}">
                <a16:creationId xmlns:a16="http://schemas.microsoft.com/office/drawing/2014/main" id="{91168B7B-1DDF-B417-CE23-AFC1327E3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369" y="4826161"/>
            <a:ext cx="3420006" cy="756000"/>
          </a:xfrm>
          <a:prstGeom prst="rect">
            <a:avLst/>
          </a:prstGeom>
        </p:spPr>
      </p:pic>
      <p:pic>
        <p:nvPicPr>
          <p:cNvPr id="12" name="Picture 11" descr="A black and white math symbol&#10;&#10;AI-generated content may be incorrect.">
            <a:extLst>
              <a:ext uri="{FF2B5EF4-FFF2-40B4-BE49-F238E27FC236}">
                <a16:creationId xmlns:a16="http://schemas.microsoft.com/office/drawing/2014/main" id="{3F0F7397-1E88-C55D-4704-2CCF49117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4369" y="5681255"/>
            <a:ext cx="199131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8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9958-FDA7-90D3-7BE8-26BE90A4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731112"/>
            <a:ext cx="7091300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Simile </a:t>
            </a:r>
            <a:r>
              <a:rPr lang="en-US" sz="4000" dirty="0" err="1"/>
              <a:t>alla</a:t>
            </a:r>
            <a:r>
              <a:rPr lang="en-US" sz="4000" dirty="0"/>
              <a:t> </a:t>
            </a:r>
            <a:r>
              <a:rPr lang="en-US" sz="4000" dirty="0" err="1"/>
              <a:t>rivelazione</a:t>
            </a:r>
            <a:r>
              <a:rPr lang="en-US" sz="4000" dirty="0"/>
              <a:t> di </a:t>
            </a:r>
            <a:r>
              <a:rPr lang="en-US" sz="4000" dirty="0" err="1"/>
              <a:t>Assioni</a:t>
            </a:r>
            <a:endParaRPr lang="en-US" sz="4000" dirty="0"/>
          </a:p>
        </p:txBody>
      </p:sp>
      <p:pic>
        <p:nvPicPr>
          <p:cNvPr id="4" name="Picture 3" descr="A close-up of a test&#10;&#10;Description automatically generated">
            <a:extLst>
              <a:ext uri="{FF2B5EF4-FFF2-40B4-BE49-F238E27FC236}">
                <a16:creationId xmlns:a16="http://schemas.microsoft.com/office/drawing/2014/main" id="{0B5DCA8E-BAFE-6D5B-E1F7-92844AA3A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44" y="2664577"/>
            <a:ext cx="5806456" cy="1800000"/>
          </a:xfrm>
          <a:prstGeom prst="rect">
            <a:avLst/>
          </a:prstGeom>
        </p:spPr>
      </p:pic>
      <p:pic>
        <p:nvPicPr>
          <p:cNvPr id="1026" name="Picture 2" descr="Haloscope project | GrAHal – the Grenoble Axion Haloscope project">
            <a:extLst>
              <a:ext uri="{FF2B5EF4-FFF2-40B4-BE49-F238E27FC236}">
                <a16:creationId xmlns:a16="http://schemas.microsoft.com/office/drawing/2014/main" id="{59D549EC-71CE-1292-6B51-EDB9D5A5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5165" y="2664577"/>
            <a:ext cx="5131087" cy="31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B9FE7-127A-BEA3-7518-10F12A7B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1E3F9-A74E-3241-9EBB-4E8AA11FC4FB}" type="slidenum">
              <a:rPr lang="en-IT" smtClean="0"/>
              <a:t>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221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5E39C-4CA6-86D3-24DF-4CF586429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574"/>
            <a:ext cx="10515600" cy="11969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 err="1"/>
              <a:t>GravNet</a:t>
            </a:r>
            <a:r>
              <a:rPr lang="en-US" sz="3600" dirty="0"/>
              <a:t>: A Global Network for the Search for High Frequency Gravitational Waves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BD3189-F5DB-A7C5-490B-56A7F185EF76}"/>
              </a:ext>
            </a:extLst>
          </p:cNvPr>
          <p:cNvGrpSpPr/>
          <p:nvPr/>
        </p:nvGrpSpPr>
        <p:grpSpPr>
          <a:xfrm>
            <a:off x="893242" y="2365285"/>
            <a:ext cx="4404245" cy="3938756"/>
            <a:chOff x="4415581" y="1257999"/>
            <a:chExt cx="4686300" cy="4191000"/>
          </a:xfrm>
        </p:grpSpPr>
        <p:pic>
          <p:nvPicPr>
            <p:cNvPr id="3" name="Picture 2" descr="A map of europe with a machine&#10;&#10;Description automatically generated">
              <a:extLst>
                <a:ext uri="{FF2B5EF4-FFF2-40B4-BE49-F238E27FC236}">
                  <a16:creationId xmlns:a16="http://schemas.microsoft.com/office/drawing/2014/main" id="{599A4F34-45FC-04A6-E6A4-1E0E8989B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5581" y="1257999"/>
              <a:ext cx="4686300" cy="4191000"/>
            </a:xfrm>
            <a:prstGeom prst="rect">
              <a:avLst/>
            </a:prstGeom>
          </p:spPr>
        </p:pic>
        <p:pic>
          <p:nvPicPr>
            <p:cNvPr id="5" name="Picture 4" descr="A yellow cone with white border&#10;&#10;Description automatically generated">
              <a:extLst>
                <a:ext uri="{FF2B5EF4-FFF2-40B4-BE49-F238E27FC236}">
                  <a16:creationId xmlns:a16="http://schemas.microsoft.com/office/drawing/2014/main" id="{59769510-FD0A-ABCC-CC36-677D54153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1300" y="2963295"/>
              <a:ext cx="927100" cy="18542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23DBC4-0A13-7AF8-C01C-F41D3EBA1D69}"/>
                </a:ext>
              </a:extLst>
            </p:cNvPr>
            <p:cNvGrpSpPr/>
            <p:nvPr/>
          </p:nvGrpSpPr>
          <p:grpSpPr>
            <a:xfrm>
              <a:off x="4572932" y="1736420"/>
              <a:ext cx="2844800" cy="3568700"/>
              <a:chOff x="4572932" y="1736420"/>
              <a:chExt cx="2844800" cy="3568700"/>
            </a:xfrm>
          </p:grpSpPr>
          <p:pic>
            <p:nvPicPr>
              <p:cNvPr id="4" name="Picture 3" descr="A collage of a machine&#10;&#10;Description automatically generated">
                <a:extLst>
                  <a:ext uri="{FF2B5EF4-FFF2-40B4-BE49-F238E27FC236}">
                    <a16:creationId xmlns:a16="http://schemas.microsoft.com/office/drawing/2014/main" id="{5ECB767C-999E-2F48-9DF7-56DA74259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932" y="1736420"/>
                <a:ext cx="2844800" cy="35687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D20E3C7-F8FF-1E6D-9EE0-4EB60C7B7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-1382" t="14996" r="4337" b="11831"/>
              <a:stretch/>
            </p:blipFill>
            <p:spPr>
              <a:xfrm>
                <a:off x="4623266" y="1784381"/>
                <a:ext cx="1605999" cy="1713828"/>
              </a:xfrm>
              <a:prstGeom prst="rect">
                <a:avLst/>
              </a:prstGeom>
              <a:solidFill>
                <a:schemeClr val="bg2"/>
              </a:solidFill>
            </p:spPr>
          </p:pic>
        </p:grpSp>
      </p:grp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661769C7-4E0C-D0E7-84E4-1F3439E2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30" y="2023285"/>
            <a:ext cx="3952694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men standing in front of a building&#10;&#10;Description automatically generated">
            <a:extLst>
              <a:ext uri="{FF2B5EF4-FFF2-40B4-BE49-F238E27FC236}">
                <a16:creationId xmlns:a16="http://schemas.microsoft.com/office/drawing/2014/main" id="{8B3A9CE1-D1F7-05CF-9A9D-87EB0E7A8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730" y="2813762"/>
            <a:ext cx="4608000" cy="34560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D12BDA-7402-F047-0963-4A23A70A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1E3F9-A74E-3241-9EBB-4E8AA11FC4FB}" type="slidenum">
              <a:rPr lang="en-IT" smtClean="0"/>
              <a:t>7</a:t>
            </a:fld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057BE-5314-8D20-1C98-A23A0F089F30}"/>
              </a:ext>
            </a:extLst>
          </p:cNvPr>
          <p:cNvSpPr txBox="1"/>
          <p:nvPr/>
        </p:nvSpPr>
        <p:spPr>
          <a:xfrm>
            <a:off x="6190729" y="6269340"/>
            <a:ext cx="460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Claudio Gatti (INFN), Dmitry Budker (Mainz), Matthias Schott (Bonn), Diego Blas (IFAE)</a:t>
            </a:r>
          </a:p>
        </p:txBody>
      </p:sp>
      <p:pic>
        <p:nvPicPr>
          <p:cNvPr id="11" name="Picture 10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A1D05E53-BD4B-DABF-021F-E4CCF85D93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09" t="19910" r="7895" b="23041"/>
          <a:stretch>
            <a:fillRect/>
          </a:stretch>
        </p:blipFill>
        <p:spPr>
          <a:xfrm>
            <a:off x="4355384" y="5012196"/>
            <a:ext cx="1388724" cy="864000"/>
          </a:xfrm>
          <a:prstGeom prst="rect">
            <a:avLst/>
          </a:prstGeom>
        </p:spPr>
      </p:pic>
      <p:pic>
        <p:nvPicPr>
          <p:cNvPr id="12" name="Picture 11" descr="A purple lightning bolt with rings around it&#10;&#10;AI-generated content may be incorrect.">
            <a:extLst>
              <a:ext uri="{FF2B5EF4-FFF2-40B4-BE49-F238E27FC236}">
                <a16:creationId xmlns:a16="http://schemas.microsoft.com/office/drawing/2014/main" id="{4B6EB6FA-57FB-82E2-2DEF-D12AD7C0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069" t="12500" r="25764" b="8750"/>
          <a:stretch>
            <a:fillRect/>
          </a:stretch>
        </p:blipFill>
        <p:spPr>
          <a:xfrm>
            <a:off x="142062" y="4728821"/>
            <a:ext cx="89906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1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8C866-3CF9-1CDA-D72E-C1E89F17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FLASH Collaboration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FAB6E3E-2D3F-6B8E-26A0-FD09BD891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53" y="4251821"/>
            <a:ext cx="1595822" cy="720000"/>
          </a:xfrm>
          <a:prstGeom prst="rect">
            <a:avLst/>
          </a:prstGeom>
        </p:spPr>
      </p:pic>
      <p:pic>
        <p:nvPicPr>
          <p:cNvPr id="6" name="Picture 5" descr="A black background with blue text and a black circle&#10;&#10;Description automatically generated">
            <a:extLst>
              <a:ext uri="{FF2B5EF4-FFF2-40B4-BE49-F238E27FC236}">
                <a16:creationId xmlns:a16="http://schemas.microsoft.com/office/drawing/2014/main" id="{C29E878B-F886-70D4-2F87-A3FB3038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10" y="1930546"/>
            <a:ext cx="1261733" cy="792000"/>
          </a:xfrm>
          <a:prstGeom prst="rect">
            <a:avLst/>
          </a:prstGeom>
        </p:spPr>
      </p:pic>
      <p:pic>
        <p:nvPicPr>
          <p:cNvPr id="8" name="Picture 7" descr="A logo with a child's face&#10;&#10;Description automatically generated">
            <a:extLst>
              <a:ext uri="{FF2B5EF4-FFF2-40B4-BE49-F238E27FC236}">
                <a16:creationId xmlns:a16="http://schemas.microsoft.com/office/drawing/2014/main" id="{685F4D8A-85F9-874B-0E2C-4EB9AD826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10" y="5367734"/>
            <a:ext cx="1358081" cy="756000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1432A8F3-AA7F-A964-2942-E3D3FAA70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498" y="1822428"/>
            <a:ext cx="1732069" cy="1080000"/>
          </a:xfrm>
          <a:prstGeom prst="rect">
            <a:avLst/>
          </a:prstGeom>
        </p:spPr>
      </p:pic>
      <p:pic>
        <p:nvPicPr>
          <p:cNvPr id="12" name="Picture 11" descr="A blue and white shield with red text&#10;&#10;Description automatically generated">
            <a:extLst>
              <a:ext uri="{FF2B5EF4-FFF2-40B4-BE49-F238E27FC236}">
                <a16:creationId xmlns:a16="http://schemas.microsoft.com/office/drawing/2014/main" id="{69E9C2BA-990E-D8BB-FC42-6C6678F50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463" y="3037183"/>
            <a:ext cx="728026" cy="900000"/>
          </a:xfrm>
          <a:prstGeom prst="rect">
            <a:avLst/>
          </a:prstGeom>
        </p:spPr>
      </p:pic>
      <p:pic>
        <p:nvPicPr>
          <p:cNvPr id="14" name="Picture 13" descr="A blue circle with white text&#10;&#10;Description automatically generated">
            <a:extLst>
              <a:ext uri="{FF2B5EF4-FFF2-40B4-BE49-F238E27FC236}">
                <a16:creationId xmlns:a16="http://schemas.microsoft.com/office/drawing/2014/main" id="{E0A238AC-D901-9905-9A1B-1C34CF06A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743" y="1931406"/>
            <a:ext cx="864000" cy="864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3F8EF68-0E08-2E9F-821D-026F846707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7084" t="21887" r="13542" b="15613"/>
          <a:stretch/>
        </p:blipFill>
        <p:spPr>
          <a:xfrm>
            <a:off x="4228567" y="2916402"/>
            <a:ext cx="2544417" cy="1440000"/>
          </a:xfrm>
          <a:prstGeom prst="rect">
            <a:avLst/>
          </a:prstGeom>
        </p:spPr>
      </p:pic>
      <p:pic>
        <p:nvPicPr>
          <p:cNvPr id="18" name="Picture 17" descr="A blue and white logo&#10;&#10;Description automatically generated">
            <a:extLst>
              <a:ext uri="{FF2B5EF4-FFF2-40B4-BE49-F238E27FC236}">
                <a16:creationId xmlns:a16="http://schemas.microsoft.com/office/drawing/2014/main" id="{41D0968B-2DE5-B4CE-1CCF-499F6D8E32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3095" y="5187734"/>
            <a:ext cx="1080000" cy="1080000"/>
          </a:xfrm>
          <a:prstGeom prst="rect">
            <a:avLst/>
          </a:prstGeom>
        </p:spPr>
      </p:pic>
      <p:pic>
        <p:nvPicPr>
          <p:cNvPr id="20" name="Picture 19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7580DE43-5A9B-B299-61F8-532D92D2E4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8411" y="5367734"/>
            <a:ext cx="1400000" cy="900000"/>
          </a:xfrm>
          <a:prstGeom prst="rect">
            <a:avLst/>
          </a:prstGeom>
        </p:spPr>
      </p:pic>
      <p:pic>
        <p:nvPicPr>
          <p:cNvPr id="22" name="Picture 21" descr="A logo on a blue background&#10;&#10;Description automatically generated">
            <a:extLst>
              <a:ext uri="{FF2B5EF4-FFF2-40B4-BE49-F238E27FC236}">
                <a16:creationId xmlns:a16="http://schemas.microsoft.com/office/drawing/2014/main" id="{E1888135-6A01-C88C-02A9-391CEFD2AD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3095" y="4071821"/>
            <a:ext cx="900000" cy="900000"/>
          </a:xfrm>
          <a:prstGeom prst="rect">
            <a:avLst/>
          </a:prstGeom>
        </p:spPr>
      </p:pic>
      <p:pic>
        <p:nvPicPr>
          <p:cNvPr id="24" name="Picture 23" descr="A logo for a university&#10;&#10;Description automatically generated">
            <a:extLst>
              <a:ext uri="{FF2B5EF4-FFF2-40B4-BE49-F238E27FC236}">
                <a16:creationId xmlns:a16="http://schemas.microsoft.com/office/drawing/2014/main" id="{B7D23632-F1BB-CCAF-D73F-477533A8526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8381" b="27570"/>
          <a:stretch/>
        </p:blipFill>
        <p:spPr>
          <a:xfrm>
            <a:off x="2496498" y="2999415"/>
            <a:ext cx="2177737" cy="720000"/>
          </a:xfrm>
          <a:prstGeom prst="rect">
            <a:avLst/>
          </a:prstGeom>
        </p:spPr>
      </p:pic>
      <p:pic>
        <p:nvPicPr>
          <p:cNvPr id="9" name="Picture 8" descr="A green and black logo&#10;&#10;Description automatically generated">
            <a:extLst>
              <a:ext uri="{FF2B5EF4-FFF2-40B4-BE49-F238E27FC236}">
                <a16:creationId xmlns:a16="http://schemas.microsoft.com/office/drawing/2014/main" id="{BE34B49B-AF81-DEB7-FB72-6B5773E3A3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8411" y="4520068"/>
            <a:ext cx="1418664" cy="684000"/>
          </a:xfrm>
          <a:prstGeom prst="rect">
            <a:avLst/>
          </a:prstGeom>
        </p:spPr>
      </p:pic>
      <p:pic>
        <p:nvPicPr>
          <p:cNvPr id="13" name="Picture 12" descr="A close-up of a sign&#10;&#10;Description automatically generated">
            <a:extLst>
              <a:ext uri="{FF2B5EF4-FFF2-40B4-BE49-F238E27FC236}">
                <a16:creationId xmlns:a16="http://schemas.microsoft.com/office/drawing/2014/main" id="{CD488BA1-BCC0-4748-B07B-0A8AA0990E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1939219"/>
            <a:ext cx="2246400" cy="64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889BE6-2260-C8B3-D6EE-8F4DE251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8DD6-5A5E-544D-B1F8-B65A6EBDFF3B}" type="slidenum">
              <a:rPr lang="en-IT" smtClean="0"/>
              <a:t>8</a:t>
            </a:fld>
            <a:endParaRPr lang="en-IT"/>
          </a:p>
        </p:txBody>
      </p:sp>
      <p:pic>
        <p:nvPicPr>
          <p:cNvPr id="7" name="Picture 6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0FFE1348-9D19-1072-92D2-4DC15F706F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2595" y="2910837"/>
            <a:ext cx="3816675" cy="1800000"/>
          </a:xfrm>
          <a:prstGeom prst="rect">
            <a:avLst/>
          </a:prstGeom>
        </p:spPr>
      </p:pic>
      <p:pic>
        <p:nvPicPr>
          <p:cNvPr id="26" name="Picture 2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8A9812F-DC3F-CB00-00A1-025F735152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20838" y="4971821"/>
            <a:ext cx="3645577" cy="1044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FA948A6-65FE-026F-A0F5-73DCCFCCD8A0}"/>
              </a:ext>
            </a:extLst>
          </p:cNvPr>
          <p:cNvSpPr txBox="1"/>
          <p:nvPr/>
        </p:nvSpPr>
        <p:spPr>
          <a:xfrm>
            <a:off x="8451074" y="1317882"/>
            <a:ext cx="3219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Technical Board</a:t>
            </a:r>
          </a:p>
          <a:p>
            <a:r>
              <a:rPr lang="en-IT" dirty="0"/>
              <a:t>F. Bossi (Chair), S. Gazzana (Technical Manager), C. Ligi (Cryogenics), G. Mazzitelli (Computing), C Gatti (PI)</a:t>
            </a:r>
          </a:p>
        </p:txBody>
      </p:sp>
    </p:spTree>
    <p:extLst>
      <p:ext uri="{BB962C8B-B14F-4D97-AF65-F5344CB8AC3E}">
        <p14:creationId xmlns:p14="http://schemas.microsoft.com/office/powerpoint/2010/main" val="2815991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1006-FD09-B97E-076F-420C97FF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FTE FLASH LNF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6CA566B-53AC-A5BB-6687-B038518FE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369397"/>
              </p:ext>
            </p:extLst>
          </p:nvPr>
        </p:nvGraphicFramePr>
        <p:xfrm>
          <a:off x="1508763" y="2064053"/>
          <a:ext cx="9174474" cy="4111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1260">
                  <a:extLst>
                    <a:ext uri="{9D8B030D-6E8A-4147-A177-3AD203B41FA5}">
                      <a16:colId xmlns:a16="http://schemas.microsoft.com/office/drawing/2014/main" val="2009871650"/>
                    </a:ext>
                  </a:extLst>
                </a:gridCol>
                <a:gridCol w="774430">
                  <a:extLst>
                    <a:ext uri="{9D8B030D-6E8A-4147-A177-3AD203B41FA5}">
                      <a16:colId xmlns:a16="http://schemas.microsoft.com/office/drawing/2014/main" val="1397018683"/>
                    </a:ext>
                  </a:extLst>
                </a:gridCol>
                <a:gridCol w="2789135">
                  <a:extLst>
                    <a:ext uri="{9D8B030D-6E8A-4147-A177-3AD203B41FA5}">
                      <a16:colId xmlns:a16="http://schemas.microsoft.com/office/drawing/2014/main" val="1931912929"/>
                    </a:ext>
                  </a:extLst>
                </a:gridCol>
                <a:gridCol w="774430">
                  <a:extLst>
                    <a:ext uri="{9D8B030D-6E8A-4147-A177-3AD203B41FA5}">
                      <a16:colId xmlns:a16="http://schemas.microsoft.com/office/drawing/2014/main" val="1863153022"/>
                    </a:ext>
                  </a:extLst>
                </a:gridCol>
                <a:gridCol w="2910789">
                  <a:extLst>
                    <a:ext uri="{9D8B030D-6E8A-4147-A177-3AD203B41FA5}">
                      <a16:colId xmlns:a16="http://schemas.microsoft.com/office/drawing/2014/main" val="941091147"/>
                    </a:ext>
                  </a:extLst>
                </a:gridCol>
                <a:gridCol w="774430">
                  <a:extLst>
                    <a:ext uri="{9D8B030D-6E8A-4147-A177-3AD203B41FA5}">
                      <a16:colId xmlns:a16="http://schemas.microsoft.com/office/drawing/2014/main" val="1929625965"/>
                    </a:ext>
                  </a:extLst>
                </a:gridCol>
              </a:tblGrid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cognome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nome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contratto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profilo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perc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1049545223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Alesini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David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Dirigente Tecnologo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20%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3802155928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Babusci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Danilo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Primo Ricercatore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80%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3030325086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Bossi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Fabio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Dirigente di Ricerca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40%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542609180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Ciambrone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Paolo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Dirigente Tecnologo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20%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3213158095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D'Elia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Alessandro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Assegno di Ricerca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50%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3553299791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Dho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Giorgio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Assegno di Ricerca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50%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507921736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 Gioacchino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Daniele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Associato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Associazione Senior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70%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298231036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Di Pirro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Giampiero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Primo Tecnologo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20%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2308460320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Gatti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Claudio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GravNet 50% progetto sinergico Flash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Dirigente di Ricerca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50%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1431340776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Gazzana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Stefano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Primo Tecnologo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30%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98157612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Gianotti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Paola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Dirigente di Ricerca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20%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3868757683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Ligi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Carlo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GRAVNET Attivita' sinergica a QUARTET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Primo Tecnologo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40%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746713168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Maccarrone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Giovanni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Primo Ricercatore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50%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1447577595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Mazzitelli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Giovanni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GravNet 10% progetto sinergico Flash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Primo Ricercatore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40%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3269735280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Nikam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Rusheel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Associato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Tecnologica Dottorandi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100%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358876711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Pinto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Nicola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Associato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Scientifica Ricercatori/Professori università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60%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1982108992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Rettaroli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Alessio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Assegno di Ricerca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60%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1708527823"/>
                  </a:ext>
                </a:extLst>
              </a:tr>
              <a:tr h="17785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Rezvani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Seyed Javad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Associato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 err="1">
                          <a:effectLst/>
                        </a:rPr>
                        <a:t>Scientifica</a:t>
                      </a:r>
                      <a:r>
                        <a:rPr lang="en-GB" sz="1100" u="none" strike="noStrike" dirty="0">
                          <a:effectLst/>
                        </a:rPr>
                        <a:t> </a:t>
                      </a:r>
                      <a:r>
                        <a:rPr lang="en-GB" sz="1100" u="none" strike="noStrike" dirty="0" err="1">
                          <a:effectLst/>
                        </a:rPr>
                        <a:t>Ricercatori</a:t>
                      </a:r>
                      <a:r>
                        <a:rPr lang="en-GB" sz="1100" u="none" strike="noStrike" dirty="0">
                          <a:effectLst/>
                        </a:rPr>
                        <a:t>/</a:t>
                      </a:r>
                      <a:r>
                        <a:rPr lang="en-GB" sz="1100" u="none" strike="noStrike" dirty="0" err="1">
                          <a:effectLst/>
                        </a:rPr>
                        <a:t>Professori</a:t>
                      </a:r>
                      <a:r>
                        <a:rPr lang="en-GB" sz="1100" u="none" strike="noStrike" dirty="0">
                          <a:effectLst/>
                        </a:rPr>
                        <a:t> </a:t>
                      </a:r>
                      <a:r>
                        <a:rPr lang="en-GB" sz="1100" u="none" strike="noStrike" dirty="0" err="1">
                          <a:effectLst/>
                        </a:rPr>
                        <a:t>università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60%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1241798230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Tocci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Simone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Tecnologo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>
                          <a:effectLst/>
                        </a:rPr>
                        <a:t>60%</a:t>
                      </a:r>
                      <a:endParaRPr lang="en-IT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3591028758"/>
                  </a:ext>
                </a:extLst>
              </a:tr>
              <a:tr h="19670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Tomassini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Sandro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20% su GravNet progetto sinergico Flash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Dipendente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Primo Tecnologo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100" u="none" strike="noStrike" dirty="0">
                          <a:effectLst/>
                        </a:rPr>
                        <a:t>0%</a:t>
                      </a:r>
                      <a:endParaRPr lang="en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409" marR="8409" marT="8409" marB="0" anchor="b"/>
                </a:tc>
                <a:extLst>
                  <a:ext uri="{0D108BD9-81ED-4DB2-BD59-A6C34878D82A}">
                    <a16:rowId xmlns:a16="http://schemas.microsoft.com/office/drawing/2014/main" val="164505735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B5AFF-4552-369C-4CD9-9CE556A4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9321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1196</Words>
  <Application>Microsoft Macintosh PowerPoint</Application>
  <PresentationFormat>Widescreen</PresentationFormat>
  <Paragraphs>242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Aptos Narrow</vt:lpstr>
      <vt:lpstr>Arial</vt:lpstr>
      <vt:lpstr>Arial Narrow</vt:lpstr>
      <vt:lpstr>Bierstadt</vt:lpstr>
      <vt:lpstr>Cambria Math</vt:lpstr>
      <vt:lpstr>GestaltVTI</vt:lpstr>
      <vt:lpstr>GravNet/FLASH</vt:lpstr>
      <vt:lpstr>GravNet e FLASH</vt:lpstr>
      <vt:lpstr>FLASH Physics Reach</vt:lpstr>
      <vt:lpstr>PowerPoint Presentation</vt:lpstr>
      <vt:lpstr>Come rivelare le HFGW</vt:lpstr>
      <vt:lpstr>Simile alla rivelazione di Assioni</vt:lpstr>
      <vt:lpstr>GravNet: A Global Network for the Search for High Frequency Gravitational Waves</vt:lpstr>
      <vt:lpstr>FLASH Collaboration</vt:lpstr>
      <vt:lpstr>FTE FLASH LNF</vt:lpstr>
      <vt:lpstr>WP1: Physics Reach (Mescia Visinelli)</vt:lpstr>
      <vt:lpstr>WP2: Cryostat Design (Ligi) </vt:lpstr>
      <vt:lpstr>PowerPoint Presentation</vt:lpstr>
      <vt:lpstr>Nuovo Sistema di Controllo</vt:lpstr>
      <vt:lpstr>WP3: RF Cavity (Tocci, Diaz)</vt:lpstr>
      <vt:lpstr>WP3: Sistema di Tuning e Accoppiamento</vt:lpstr>
      <vt:lpstr>WP3: Disegno Meccanico e Analisi Modale</vt:lpstr>
      <vt:lpstr>WP3: Prototipo 600 MHz</vt:lpstr>
      <vt:lpstr>WP4: Signal Amplification and DAQ</vt:lpstr>
      <vt:lpstr>WP4: Multiplexing</vt:lpstr>
      <vt:lpstr>WP4: Test a 1K in Campo Magnetico</vt:lpstr>
      <vt:lpstr>WP5: Data Analysis and Computing (Mazzitelli, Schmieden)</vt:lpstr>
      <vt:lpstr>WP6: Decommissioning of FINUDA and Commissioning of FLASH (Gazzana) </vt:lpstr>
      <vt:lpstr>WP4: Estrazione Clessidra</vt:lpstr>
      <vt:lpstr>WP4: Certificazione Impianto Criogenico</vt:lpstr>
      <vt:lpstr>Milestones e Richieste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Claudio Gatti</dc:creator>
  <cp:lastModifiedBy>Claudio Gatti</cp:lastModifiedBy>
  <cp:revision>170</cp:revision>
  <dcterms:created xsi:type="dcterms:W3CDTF">2025-07-13T17:47:40Z</dcterms:created>
  <dcterms:modified xsi:type="dcterms:W3CDTF">2025-07-14T10:38:01Z</dcterms:modified>
</cp:coreProperties>
</file>