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tangolo"/>
          <p:cNvSpPr/>
          <p:nvPr/>
        </p:nvSpPr>
        <p:spPr>
          <a:xfrm>
            <a:off x="1486064" y="951182"/>
            <a:ext cx="892969" cy="292829"/>
          </a:xfrm>
          <a:prstGeom prst="rect">
            <a:avLst/>
          </a:prstGeom>
          <a:solidFill>
            <a:srgbClr val="004D8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937695" y="1314223"/>
            <a:ext cx="8060579" cy="5179984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defTabSz="410765">
              <a:lnSpc>
                <a:spcPct val="100000"/>
              </a:lnSpc>
              <a:spcBef>
                <a:spcPts val="2900"/>
              </a:spcBef>
              <a:buSzTx/>
              <a:buFontTx/>
              <a:buNone/>
              <a:defRPr>
                <a:solidFill>
                  <a:srgbClr val="B51700"/>
                </a:solidFill>
              </a:defRPr>
            </a:lvl1pPr>
            <a:lvl2pPr marL="0" indent="444500" defTabSz="410765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2200"/>
            </a:lvl2pPr>
            <a:lvl3pPr marL="1461293" indent="-305593" defTabSz="410765">
              <a:lnSpc>
                <a:spcPct val="100000"/>
              </a:lnSpc>
              <a:spcBef>
                <a:spcPts val="1400"/>
              </a:spcBef>
              <a:buSzPct val="94000"/>
              <a:buFontTx/>
              <a:defRPr sz="2200"/>
            </a:lvl3pPr>
            <a:lvl4pPr marL="1639093" indent="-305593" defTabSz="410765">
              <a:lnSpc>
                <a:spcPct val="100000"/>
              </a:lnSpc>
              <a:spcBef>
                <a:spcPts val="1400"/>
              </a:spcBef>
              <a:buSzPct val="145000"/>
              <a:buFontTx/>
              <a:defRPr sz="2200"/>
            </a:lvl4pPr>
            <a:lvl5pPr marL="2083593" indent="-305593" defTabSz="410765">
              <a:lnSpc>
                <a:spcPct val="100000"/>
              </a:lnSpc>
              <a:spcBef>
                <a:spcPts val="1400"/>
              </a:spcBef>
              <a:buSzPct val="145000"/>
              <a:buFontTx/>
              <a:defRPr sz="2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GAP Cirrone, PhD - pablo.cirrone@lns.infn.it"/>
          <p:cNvSpPr txBox="1"/>
          <p:nvPr/>
        </p:nvSpPr>
        <p:spPr>
          <a:xfrm>
            <a:off x="1564794" y="6604381"/>
            <a:ext cx="8644240" cy="19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410765">
              <a:defRPr sz="900" i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GAP Cirrone, PhD - pablo.cirrone@lns.infn.it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93488" y="983582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6" name="Title Text"/>
          <p:cNvSpPr txBox="1">
            <a:spLocks noGrp="1"/>
          </p:cNvSpPr>
          <p:nvPr>
            <p:ph type="body" sz="quarter" idx="21"/>
          </p:nvPr>
        </p:nvSpPr>
        <p:spPr>
          <a:xfrm>
            <a:off x="1669700" y="53578"/>
            <a:ext cx="7567424" cy="836322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0" indent="0" defTabSz="3655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984">
                <a:solidFill>
                  <a:srgbClr val="004D8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7" name="LOGO_INFN_NEWS_sito.jpg" descr="LOGO_INFN_NEWS_sito.jpg"/>
          <p:cNvPicPr>
            <a:picLocks noChangeAspect="1"/>
          </p:cNvPicPr>
          <p:nvPr/>
        </p:nvPicPr>
        <p:blipFill>
          <a:blip r:embed="rId2"/>
          <a:srcRect l="8621" r="8621"/>
          <a:stretch>
            <a:fillRect/>
          </a:stretch>
        </p:blipFill>
        <p:spPr>
          <a:xfrm>
            <a:off x="9344466" y="53578"/>
            <a:ext cx="1247241" cy="836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0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ttangolo"/>
          <p:cNvSpPr/>
          <p:nvPr/>
        </p:nvSpPr>
        <p:spPr>
          <a:xfrm>
            <a:off x="-13972" y="889899"/>
            <a:ext cx="892969" cy="292829"/>
          </a:xfrm>
          <a:prstGeom prst="rect">
            <a:avLst/>
          </a:prstGeom>
          <a:solidFill>
            <a:srgbClr val="004D8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077879" y="1314223"/>
            <a:ext cx="8060579" cy="5179985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defTabSz="410765">
              <a:lnSpc>
                <a:spcPct val="100000"/>
              </a:lnSpc>
              <a:spcBef>
                <a:spcPts val="2900"/>
              </a:spcBef>
              <a:buSzTx/>
              <a:buFontTx/>
              <a:buNone/>
              <a:defRPr sz="2600">
                <a:solidFill>
                  <a:srgbClr val="B51700"/>
                </a:solidFill>
              </a:defRPr>
            </a:lvl1pPr>
            <a:lvl2pPr marL="0" indent="444500" defTabSz="410765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2000"/>
            </a:lvl2pPr>
            <a:lvl3pPr marL="1433512" indent="-277812" defTabSz="410765">
              <a:lnSpc>
                <a:spcPct val="100000"/>
              </a:lnSpc>
              <a:spcBef>
                <a:spcPts val="1400"/>
              </a:spcBef>
              <a:buSzPct val="94000"/>
              <a:buFontTx/>
              <a:defRPr sz="2000"/>
            </a:lvl3pPr>
            <a:lvl4pPr marL="1611312" indent="-277812" defTabSz="410765">
              <a:lnSpc>
                <a:spcPct val="100000"/>
              </a:lnSpc>
              <a:spcBef>
                <a:spcPts val="1400"/>
              </a:spcBef>
              <a:buSzPct val="145000"/>
              <a:buFontTx/>
              <a:defRPr sz="2000"/>
            </a:lvl4pPr>
            <a:lvl5pPr marL="2055812" indent="-277812" defTabSz="410765">
              <a:lnSpc>
                <a:spcPct val="100000"/>
              </a:lnSpc>
              <a:spcBef>
                <a:spcPts val="1400"/>
              </a:spcBef>
              <a:buSzPct val="145000"/>
              <a:buFontTx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17447" y="922299"/>
            <a:ext cx="225362" cy="220154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body" sz="quarter" idx="21"/>
          </p:nvPr>
        </p:nvSpPr>
        <p:spPr>
          <a:xfrm>
            <a:off x="104561" y="53578"/>
            <a:ext cx="8712935" cy="836322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0" indent="0" defTabSz="36558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984">
                <a:solidFill>
                  <a:srgbClr val="004D8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G Petringa, PhD - giada.petringa@lns.infn.it"/>
          <p:cNvSpPr txBox="1"/>
          <p:nvPr/>
        </p:nvSpPr>
        <p:spPr>
          <a:xfrm>
            <a:off x="-1" y="6666269"/>
            <a:ext cx="8644241" cy="18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410765">
              <a:defRPr sz="800" i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 Petringa, PhD - giada.petringa@lns.infn.it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8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Title 1"/>
          <p:cNvSpPr txBox="1">
            <a:spLocks noGrp="1"/>
          </p:cNvSpPr>
          <p:nvPr>
            <p:ph type="ctrTitle"/>
          </p:nvPr>
        </p:nvSpPr>
        <p:spPr>
          <a:xfrm>
            <a:off x="838198" y="2302320"/>
            <a:ext cx="10163234" cy="1126681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FF0000"/>
                </a:solidFill>
              </a:defRPr>
            </a:lvl1pPr>
          </a:lstStyle>
          <a:p>
            <a:r>
              <a:t>HEARTBEAT</a:t>
            </a:r>
          </a:p>
        </p:txBody>
      </p:sp>
      <p:sp>
        <p:nvSpPr>
          <p:cNvPr id="12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838198" y="4983276"/>
            <a:ext cx="10512554" cy="1126681"/>
          </a:xfrm>
          <a:prstGeom prst="rect">
            <a:avLst/>
          </a:prstGeom>
        </p:spPr>
        <p:txBody>
          <a:bodyPr/>
          <a:lstStyle/>
          <a:p>
            <a:pPr algn="l">
              <a:defRPr sz="2800"/>
            </a:pPr>
            <a:r>
              <a:t>Responsabile Nazionale: Lorenzo Manti (Uni Caserta)</a:t>
            </a:r>
          </a:p>
          <a:p>
            <a:pPr algn="l">
              <a:defRPr sz="2800"/>
            </a:pPr>
            <a:r>
              <a:t>Responsabile Locale: G.A. Pablo Cirrone</a:t>
            </a:r>
          </a:p>
        </p:txBody>
      </p:sp>
      <p:grpSp>
        <p:nvGrpSpPr>
          <p:cNvPr id="131" name="sketch line"/>
          <p:cNvGrpSpPr/>
          <p:nvPr/>
        </p:nvGrpSpPr>
        <p:grpSpPr>
          <a:xfrm>
            <a:off x="837828" y="4702194"/>
            <a:ext cx="5411050" cy="47073"/>
            <a:chOff x="0" y="0"/>
            <a:chExt cx="5411048" cy="47071"/>
          </a:xfrm>
        </p:grpSpPr>
        <p:sp>
          <p:nvSpPr>
            <p:cNvPr id="129" name="Forma"/>
            <p:cNvSpPr/>
            <p:nvPr/>
          </p:nvSpPr>
          <p:spPr>
            <a:xfrm>
              <a:off x="0" y="719"/>
              <a:ext cx="5410572" cy="4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392" extrusionOk="0">
                  <a:moveTo>
                    <a:pt x="2" y="4531"/>
                  </a:moveTo>
                  <a:cubicBezTo>
                    <a:pt x="1140" y="3108"/>
                    <a:pt x="1504" y="10964"/>
                    <a:pt x="2485" y="4531"/>
                  </a:cubicBezTo>
                  <a:cubicBezTo>
                    <a:pt x="3466" y="-1903"/>
                    <a:pt x="4119" y="6619"/>
                    <a:pt x="4537" y="4531"/>
                  </a:cubicBezTo>
                  <a:cubicBezTo>
                    <a:pt x="4955" y="2442"/>
                    <a:pt x="6236" y="7384"/>
                    <a:pt x="7669" y="4531"/>
                  </a:cubicBezTo>
                  <a:cubicBezTo>
                    <a:pt x="9101" y="1677"/>
                    <a:pt x="9452" y="10178"/>
                    <a:pt x="10152" y="4531"/>
                  </a:cubicBezTo>
                  <a:cubicBezTo>
                    <a:pt x="10853" y="-1117"/>
                    <a:pt x="11446" y="-1891"/>
                    <a:pt x="12636" y="4531"/>
                  </a:cubicBezTo>
                  <a:cubicBezTo>
                    <a:pt x="13827" y="10952"/>
                    <a:pt x="14245" y="3732"/>
                    <a:pt x="15768" y="4531"/>
                  </a:cubicBezTo>
                  <a:cubicBezTo>
                    <a:pt x="17290" y="5330"/>
                    <a:pt x="17119" y="7581"/>
                    <a:pt x="18035" y="4531"/>
                  </a:cubicBezTo>
                  <a:cubicBezTo>
                    <a:pt x="18952" y="1481"/>
                    <a:pt x="20559" y="7049"/>
                    <a:pt x="21599" y="4531"/>
                  </a:cubicBezTo>
                  <a:cubicBezTo>
                    <a:pt x="21596" y="6095"/>
                    <a:pt x="21596" y="8145"/>
                    <a:pt x="21599" y="9814"/>
                  </a:cubicBezTo>
                  <a:cubicBezTo>
                    <a:pt x="20613" y="16519"/>
                    <a:pt x="19996" y="7620"/>
                    <a:pt x="19331" y="9814"/>
                  </a:cubicBezTo>
                  <a:cubicBezTo>
                    <a:pt x="18666" y="12009"/>
                    <a:pt x="17700" y="4353"/>
                    <a:pt x="16632" y="9814"/>
                  </a:cubicBezTo>
                  <a:cubicBezTo>
                    <a:pt x="15564" y="15276"/>
                    <a:pt x="15207" y="2014"/>
                    <a:pt x="14148" y="9814"/>
                  </a:cubicBezTo>
                  <a:cubicBezTo>
                    <a:pt x="13089" y="17615"/>
                    <a:pt x="12272" y="-68"/>
                    <a:pt x="11016" y="9814"/>
                  </a:cubicBezTo>
                  <a:cubicBezTo>
                    <a:pt x="9760" y="19697"/>
                    <a:pt x="8801" y="5505"/>
                    <a:pt x="7885" y="9814"/>
                  </a:cubicBezTo>
                  <a:cubicBezTo>
                    <a:pt x="6969" y="14124"/>
                    <a:pt x="6398" y="13629"/>
                    <a:pt x="5617" y="9814"/>
                  </a:cubicBezTo>
                  <a:cubicBezTo>
                    <a:pt x="4836" y="6000"/>
                    <a:pt x="3690" y="5444"/>
                    <a:pt x="2917" y="9814"/>
                  </a:cubicBezTo>
                  <a:cubicBezTo>
                    <a:pt x="2145" y="14185"/>
                    <a:pt x="1345" y="4490"/>
                    <a:pt x="2" y="9814"/>
                  </a:cubicBezTo>
                  <a:cubicBezTo>
                    <a:pt x="0" y="7726"/>
                    <a:pt x="-1" y="6770"/>
                    <a:pt x="2" y="453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Forma"/>
            <p:cNvSpPr/>
            <p:nvPr/>
          </p:nvSpPr>
          <p:spPr>
            <a:xfrm>
              <a:off x="145" y="0"/>
              <a:ext cx="5410904" cy="4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1425" extrusionOk="0">
                  <a:moveTo>
                    <a:pt x="1" y="4630"/>
                  </a:moveTo>
                  <a:cubicBezTo>
                    <a:pt x="652" y="-651"/>
                    <a:pt x="1276" y="10"/>
                    <a:pt x="2269" y="4630"/>
                  </a:cubicBezTo>
                  <a:cubicBezTo>
                    <a:pt x="3262" y="9250"/>
                    <a:pt x="4046" y="2578"/>
                    <a:pt x="5184" y="4630"/>
                  </a:cubicBezTo>
                  <a:cubicBezTo>
                    <a:pt x="6322" y="6682"/>
                    <a:pt x="6514" y="3679"/>
                    <a:pt x="7667" y="4630"/>
                  </a:cubicBezTo>
                  <a:cubicBezTo>
                    <a:pt x="8821" y="5581"/>
                    <a:pt x="9439" y="-786"/>
                    <a:pt x="9935" y="4630"/>
                  </a:cubicBezTo>
                  <a:cubicBezTo>
                    <a:pt x="10431" y="10046"/>
                    <a:pt x="12069" y="-5146"/>
                    <a:pt x="12850" y="4630"/>
                  </a:cubicBezTo>
                  <a:cubicBezTo>
                    <a:pt x="13632" y="14406"/>
                    <a:pt x="14597" y="11418"/>
                    <a:pt x="15550" y="4630"/>
                  </a:cubicBezTo>
                  <a:cubicBezTo>
                    <a:pt x="16502" y="-2158"/>
                    <a:pt x="17540" y="-897"/>
                    <a:pt x="18249" y="4630"/>
                  </a:cubicBezTo>
                  <a:cubicBezTo>
                    <a:pt x="18958" y="10157"/>
                    <a:pt x="20677" y="2857"/>
                    <a:pt x="21596" y="4630"/>
                  </a:cubicBezTo>
                  <a:cubicBezTo>
                    <a:pt x="21598" y="6593"/>
                    <a:pt x="21599" y="8255"/>
                    <a:pt x="21596" y="9793"/>
                  </a:cubicBezTo>
                  <a:cubicBezTo>
                    <a:pt x="20514" y="6536"/>
                    <a:pt x="20444" y="13392"/>
                    <a:pt x="19329" y="9793"/>
                  </a:cubicBezTo>
                  <a:cubicBezTo>
                    <a:pt x="18213" y="6194"/>
                    <a:pt x="17757" y="7308"/>
                    <a:pt x="17277" y="9793"/>
                  </a:cubicBezTo>
                  <a:cubicBezTo>
                    <a:pt x="16798" y="12278"/>
                    <a:pt x="15013" y="11001"/>
                    <a:pt x="14362" y="9793"/>
                  </a:cubicBezTo>
                  <a:cubicBezTo>
                    <a:pt x="13711" y="8585"/>
                    <a:pt x="13172" y="14007"/>
                    <a:pt x="12094" y="9793"/>
                  </a:cubicBezTo>
                  <a:cubicBezTo>
                    <a:pt x="11017" y="5579"/>
                    <a:pt x="10539" y="12364"/>
                    <a:pt x="9179" y="9793"/>
                  </a:cubicBezTo>
                  <a:cubicBezTo>
                    <a:pt x="7819" y="7222"/>
                    <a:pt x="7191" y="12813"/>
                    <a:pt x="6048" y="9793"/>
                  </a:cubicBezTo>
                  <a:cubicBezTo>
                    <a:pt x="4905" y="6773"/>
                    <a:pt x="4246" y="3132"/>
                    <a:pt x="3564" y="9793"/>
                  </a:cubicBezTo>
                  <a:cubicBezTo>
                    <a:pt x="2883" y="16454"/>
                    <a:pt x="747" y="-1270"/>
                    <a:pt x="1" y="9793"/>
                  </a:cubicBezTo>
                  <a:cubicBezTo>
                    <a:pt x="-1" y="7250"/>
                    <a:pt x="2" y="6070"/>
                    <a:pt x="1" y="4630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2" name="Hadrontherapy with helium and protons as advanced radiotherapy treatment for breast tumors"/>
          <p:cNvSpPr txBox="1"/>
          <p:nvPr/>
        </p:nvSpPr>
        <p:spPr>
          <a:xfrm>
            <a:off x="838198" y="3470335"/>
            <a:ext cx="11188293" cy="1032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200">
                <a:solidFill>
                  <a:srgbClr val="FF0000"/>
                </a:solidFill>
              </a:defRPr>
            </a:lvl1pPr>
          </a:lstStyle>
          <a:p>
            <a:r>
              <a:t>Hadrontherapy with helium and protons as advanced radiotherapy treatment for breast tumors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Attività</a:t>
            </a:r>
          </a:p>
        </p:txBody>
      </p:sp>
      <p:sp>
        <p:nvSpPr>
          <p:cNvPr id="195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" name="WP2…"/>
          <p:cNvSpPr/>
          <p:nvPr/>
        </p:nvSpPr>
        <p:spPr>
          <a:xfrm>
            <a:off x="3487615" y="1614527"/>
            <a:ext cx="2598410" cy="1415690"/>
          </a:xfrm>
          <a:prstGeom prst="roundRect">
            <a:avLst>
              <a:gd name="adj" fmla="val 13456"/>
            </a:avLst>
          </a:prstGeom>
          <a:solidFill>
            <a:schemeClr val="accent2">
              <a:lumOff val="21960"/>
              <a:alpha val="46895"/>
            </a:schemeClr>
          </a:solidFill>
          <a:ln w="12700">
            <a:solidFill>
              <a:schemeClr val="accent2">
                <a:satOff val="-18194"/>
                <a:lumOff val="-11215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19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WP2</a:t>
            </a:r>
          </a:p>
          <a:p>
            <a:pPr algn="ctr">
              <a:defRPr sz="19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Elettronica di lettura e processamento del segnale</a:t>
            </a:r>
          </a:p>
        </p:txBody>
      </p:sp>
      <p:sp>
        <p:nvSpPr>
          <p:cNvPr id="197" name="WP3 Simulazioni Monte Carlo"/>
          <p:cNvSpPr/>
          <p:nvPr/>
        </p:nvSpPr>
        <p:spPr>
          <a:xfrm>
            <a:off x="6878282" y="1574987"/>
            <a:ext cx="1753433" cy="1423676"/>
          </a:xfrm>
          <a:prstGeom prst="roundRect">
            <a:avLst>
              <a:gd name="adj" fmla="val 13381"/>
            </a:avLst>
          </a:prstGeom>
          <a:solidFill>
            <a:schemeClr val="accent5">
              <a:lumOff val="20196"/>
            </a:schemeClr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9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t>WP3 Simulazioni Monte Carlo</a:t>
            </a:r>
          </a:p>
        </p:txBody>
      </p:sp>
      <p:sp>
        <p:nvSpPr>
          <p:cNvPr id="198" name="WP1…"/>
          <p:cNvSpPr/>
          <p:nvPr/>
        </p:nvSpPr>
        <p:spPr>
          <a:xfrm>
            <a:off x="395855" y="1614527"/>
            <a:ext cx="2497671" cy="1414174"/>
          </a:xfrm>
          <a:prstGeom prst="roundRect">
            <a:avLst>
              <a:gd name="adj" fmla="val 14195"/>
            </a:avLst>
          </a:prstGeom>
          <a:solidFill>
            <a:schemeClr val="accent6">
              <a:satOff val="-3457"/>
              <a:lumOff val="26078"/>
            </a:schemeClr>
          </a:solidFill>
          <a:ln w="12700">
            <a:solidFill>
              <a:schemeClr val="accent6">
                <a:lumOff val="-9568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1900" b="1">
                <a:solidFill>
                  <a:schemeClr val="accent6">
                    <a:lumOff val="-9568"/>
                  </a:schemeClr>
                </a:solidFill>
              </a:defRPr>
            </a:pPr>
            <a:r>
              <a:t>WP1</a:t>
            </a:r>
          </a:p>
          <a:p>
            <a:pPr algn="ctr">
              <a:defRPr sz="1900" b="1">
                <a:solidFill>
                  <a:schemeClr val="accent6">
                    <a:lumOff val="-9568"/>
                  </a:schemeClr>
                </a:solidFill>
              </a:defRPr>
            </a:pPr>
            <a:r>
              <a:t>Design e fabbricazione dei rivelatori</a:t>
            </a:r>
          </a:p>
        </p:txBody>
      </p:sp>
      <p:sp>
        <p:nvSpPr>
          <p:cNvPr id="199" name="Sviluppo del sistema di acquisizione con FPGA ad alte prestazioni…"/>
          <p:cNvSpPr txBox="1"/>
          <p:nvPr/>
        </p:nvSpPr>
        <p:spPr>
          <a:xfrm>
            <a:off x="3588761" y="3730356"/>
            <a:ext cx="2396117" cy="2593341"/>
          </a:xfrm>
          <a:prstGeom prst="rect">
            <a:avLst/>
          </a:prstGeom>
          <a:ln w="25400">
            <a:solidFill>
              <a:schemeClr val="accent2">
                <a:satOff val="-18194"/>
                <a:lumOff val="-11215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6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Sviluppo del sistema di acquisizione con FPGA ad alte prestazioni</a:t>
            </a:r>
          </a:p>
          <a:p>
            <a:pPr defTabSz="457200">
              <a:spcBef>
                <a:spcPts val="1200"/>
              </a:spcBef>
              <a:defRPr sz="16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Digitalizzazione multicanale (ADC 250 Ms/s, 16-bit)</a:t>
            </a:r>
          </a:p>
          <a:p>
            <a:pPr defTabSz="457200">
              <a:spcBef>
                <a:spcPts val="1200"/>
              </a:spcBef>
              <a:defRPr sz="16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Riconoscimento eventi, misura di carica/tempo, gestione delle coincidenze</a:t>
            </a:r>
          </a:p>
        </p:txBody>
      </p:sp>
      <p:sp>
        <p:nvSpPr>
          <p:cNvPr id="200" name="Freccia"/>
          <p:cNvSpPr/>
          <p:nvPr/>
        </p:nvSpPr>
        <p:spPr>
          <a:xfrm rot="5400000">
            <a:off x="4406405" y="3174354"/>
            <a:ext cx="562661" cy="507340"/>
          </a:xfrm>
          <a:prstGeom prst="rightArrow">
            <a:avLst>
              <a:gd name="adj1" fmla="val 28676"/>
              <a:gd name="adj2" fmla="val 42107"/>
            </a:avLst>
          </a:prstGeom>
          <a:solidFill>
            <a:schemeClr val="accent2">
              <a:satOff val="-18194"/>
              <a:lumOff val="-11215"/>
            </a:schemeClr>
          </a:solidFill>
          <a:ln w="12700">
            <a:solidFill>
              <a:schemeClr val="accent2">
                <a:satOff val="-18194"/>
                <a:lumOff val="-11215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" name="Realizzazione di array microdosimetrici su diamante sintetico (CVD + litografia)…"/>
          <p:cNvSpPr txBox="1"/>
          <p:nvPr/>
        </p:nvSpPr>
        <p:spPr>
          <a:xfrm>
            <a:off x="402205" y="3730356"/>
            <a:ext cx="2614495" cy="2593341"/>
          </a:xfrm>
          <a:prstGeom prst="rect">
            <a:avLst/>
          </a:prstGeom>
          <a:ln w="25400">
            <a:solidFill>
              <a:schemeClr val="accent6">
                <a:lumOff val="-9568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600" b="1">
                <a:solidFill>
                  <a:schemeClr val="accent6">
                    <a:lumOff val="-9568"/>
                  </a:schemeClr>
                </a:solidFill>
              </a:defRPr>
            </a:pPr>
            <a:r>
              <a:t>Realizzazione di array microdosimetrici su diamante sintetico (CVD + litografia)</a:t>
            </a:r>
          </a:p>
          <a:p>
            <a:pPr defTabSz="457200">
              <a:spcBef>
                <a:spcPts val="1200"/>
              </a:spcBef>
              <a:defRPr sz="1600" b="1">
                <a:solidFill>
                  <a:schemeClr val="accent6">
                    <a:lumOff val="-9568"/>
                  </a:schemeClr>
                </a:solidFill>
              </a:defRPr>
            </a:pPr>
            <a:r>
              <a:t>Ottimizzazione geometrica dei volumi sensibili (10–100 μm)</a:t>
            </a:r>
          </a:p>
          <a:p>
            <a:pPr defTabSz="457200">
              <a:spcBef>
                <a:spcPts val="1200"/>
              </a:spcBef>
              <a:defRPr sz="1600" b="1">
                <a:solidFill>
                  <a:schemeClr val="accent6">
                    <a:lumOff val="-9568"/>
                  </a:schemeClr>
                </a:solidFill>
              </a:defRPr>
            </a:pPr>
            <a:r>
              <a:t>Caratterizzazione elettrica e con microfasci ionici (IBIC)</a:t>
            </a:r>
          </a:p>
        </p:txBody>
      </p:sp>
      <p:sp>
        <p:nvSpPr>
          <p:cNvPr id="202" name="Freccia"/>
          <p:cNvSpPr/>
          <p:nvPr/>
        </p:nvSpPr>
        <p:spPr>
          <a:xfrm rot="5400000">
            <a:off x="1363360" y="3174354"/>
            <a:ext cx="562662" cy="507340"/>
          </a:xfrm>
          <a:prstGeom prst="rightArrow">
            <a:avLst>
              <a:gd name="adj1" fmla="val 28676"/>
              <a:gd name="adj2" fmla="val 42107"/>
            </a:avLst>
          </a:prstGeom>
          <a:solidFill>
            <a:schemeClr val="accent6">
              <a:lumOff val="-9568"/>
            </a:schemeClr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3" name="Ottimizzazione della geometria del rivelatore (pitch, chord length)…"/>
          <p:cNvSpPr txBox="1"/>
          <p:nvPr/>
        </p:nvSpPr>
        <p:spPr>
          <a:xfrm>
            <a:off x="6688755" y="3730356"/>
            <a:ext cx="2396117" cy="2593341"/>
          </a:xfrm>
          <a:prstGeom prst="rect">
            <a:avLst/>
          </a:prstGeom>
          <a:ln w="25400">
            <a:solidFill>
              <a:schemeClr val="accent1">
                <a:satOff val="-3547"/>
                <a:lumOff val="-10352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6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Ottimizzazione della geometria del rivelatore (pitch, chord length)</a:t>
            </a:r>
          </a:p>
          <a:p>
            <a:pPr defTabSz="457200">
              <a:spcBef>
                <a:spcPts val="1200"/>
              </a:spcBef>
              <a:defRPr sz="16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Simulazione di primari e secondari per analisi microdosimetrica</a:t>
            </a:r>
          </a:p>
          <a:p>
            <a:pPr defTabSz="457200">
              <a:spcBef>
                <a:spcPts val="1200"/>
              </a:spcBef>
              <a:defRPr sz="16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Ricostruzione di spettri multi-dimensionali tempo/spazio-correlati</a:t>
            </a:r>
          </a:p>
        </p:txBody>
      </p:sp>
      <p:sp>
        <p:nvSpPr>
          <p:cNvPr id="204" name="Freccia"/>
          <p:cNvSpPr/>
          <p:nvPr/>
        </p:nvSpPr>
        <p:spPr>
          <a:xfrm rot="5400000">
            <a:off x="7473667" y="3174354"/>
            <a:ext cx="562662" cy="507340"/>
          </a:xfrm>
          <a:prstGeom prst="rightArrow">
            <a:avLst>
              <a:gd name="adj1" fmla="val 28676"/>
              <a:gd name="adj2" fmla="val 42107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WP4 Test Sperimentali"/>
          <p:cNvSpPr/>
          <p:nvPr/>
        </p:nvSpPr>
        <p:spPr>
          <a:xfrm>
            <a:off x="9827697" y="1574987"/>
            <a:ext cx="1753432" cy="1423676"/>
          </a:xfrm>
          <a:prstGeom prst="roundRect">
            <a:avLst>
              <a:gd name="adj" fmla="val 13381"/>
            </a:avLst>
          </a:prstGeom>
          <a:solidFill>
            <a:schemeClr val="accent4">
              <a:lumOff val="25000"/>
              <a:alpha val="43765"/>
            </a:schemeClr>
          </a:solidFill>
          <a:ln w="1270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900" b="1">
                <a:solidFill>
                  <a:schemeClr val="accent4">
                    <a:lumOff val="-9999"/>
                  </a:schemeClr>
                </a:solidFill>
              </a:defRPr>
            </a:lvl1pPr>
          </a:lstStyle>
          <a:p>
            <a:r>
              <a:t>WP4 Test Sperimentali</a:t>
            </a:r>
          </a:p>
        </p:txBody>
      </p:sp>
      <p:sp>
        <p:nvSpPr>
          <p:cNvPr id="206" name="Freccia"/>
          <p:cNvSpPr/>
          <p:nvPr/>
        </p:nvSpPr>
        <p:spPr>
          <a:xfrm rot="5400000">
            <a:off x="10449422" y="3174354"/>
            <a:ext cx="562662" cy="507340"/>
          </a:xfrm>
          <a:prstGeom prst="rightArrow">
            <a:avLst>
              <a:gd name="adj1" fmla="val 28676"/>
              <a:gd name="adj2" fmla="val 42107"/>
            </a:avLst>
          </a:prstGeom>
          <a:solidFill>
            <a:schemeClr val="accent4">
              <a:lumOff val="-9999"/>
            </a:schemeClr>
          </a:solidFill>
          <a:ln w="12700">
            <a:solidFill>
              <a:schemeClr val="accent4">
                <a:lumOff val="-9999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7" name="Validazione in ambienti clinici (CNAO, MedAustron, TIFPA)…"/>
          <p:cNvSpPr txBox="1"/>
          <p:nvPr/>
        </p:nvSpPr>
        <p:spPr>
          <a:xfrm>
            <a:off x="9506354" y="3730356"/>
            <a:ext cx="2396117" cy="2593341"/>
          </a:xfrm>
          <a:prstGeom prst="rect">
            <a:avLst/>
          </a:prstGeom>
          <a:ln w="25400">
            <a:solidFill>
              <a:schemeClr val="accent4">
                <a:lumOff val="-9999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600" b="1">
                <a:solidFill>
                  <a:schemeClr val="accent4">
                    <a:lumOff val="-9999"/>
                  </a:schemeClr>
                </a:solidFill>
              </a:defRPr>
            </a:pPr>
            <a:r>
              <a:t>Validazione in ambienti clinici (CNAO, MedAustron, TIFPA)</a:t>
            </a:r>
          </a:p>
          <a:p>
            <a:pPr defTabSz="457200">
              <a:spcBef>
                <a:spcPts val="1200"/>
              </a:spcBef>
              <a:defRPr sz="1600" b="1">
                <a:solidFill>
                  <a:schemeClr val="accent4">
                    <a:lumOff val="-9999"/>
                  </a:schemeClr>
                </a:solidFill>
              </a:defRPr>
            </a:pPr>
            <a:r>
              <a:t>Misure con fasci protonici e carbonio (PBS, minibeam)</a:t>
            </a:r>
          </a:p>
          <a:p>
            <a:pPr defTabSz="457200">
              <a:spcBef>
                <a:spcPts val="1200"/>
              </a:spcBef>
              <a:defRPr sz="1600" b="1">
                <a:solidFill>
                  <a:schemeClr val="accent4">
                    <a:lumOff val="-9999"/>
                  </a:schemeClr>
                </a:solidFill>
              </a:defRPr>
            </a:pPr>
            <a:r>
              <a:t>Mappatura LET out-of-field e studio dei frammenti secondari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Attività</a:t>
            </a:r>
          </a:p>
        </p:txBody>
      </p:sp>
      <p:sp>
        <p:nvSpPr>
          <p:cNvPr id="210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3" name="AD_4nXeUpuIMIg5UPpPyQyzVs07AOvaQFAuRnJ6c5rlAmlHchaNa2L6cC1PPe551NUusasxUB87v-QnJjLDO0l8caZv3-ZRCdlAjiWX3tjMdVI8TnbkgEhOL-W6Y89UurYS4plSEvWB7NneQk0rAodCkAio.png"/>
          <p:cNvGrpSpPr/>
          <p:nvPr/>
        </p:nvGrpSpPr>
        <p:grpSpPr>
          <a:xfrm>
            <a:off x="5963679" y="4235675"/>
            <a:ext cx="6064265" cy="2416541"/>
            <a:chOff x="0" y="0"/>
            <a:chExt cx="6064263" cy="2416539"/>
          </a:xfrm>
        </p:grpSpPr>
        <p:pic>
          <p:nvPicPr>
            <p:cNvPr id="212" name="AD_4nXeUpuIMIg5UPpPyQyzVs07AOvaQFAuRnJ6c5rlAmlHchaNa2L6cC1PPe551NUusasxUB87v-QnJjLDO0l8caZv3-ZRCdlAjiWX3tjMdVI8TnbkgEhOL-W6Y89UurYS4plSEvWB7NneQk0rAodCkAio.png" descr="AD_4nXeUpuIMIg5UPpPyQyzVs07AOvaQFAuRnJ6c5rlAmlHchaNa2L6cC1PPe551NUusasxUB87v-QnJjLDO0l8caZv3-ZRCdlAjiWX3tjMdVI8TnbkgEhOL-W6Y89UurYS4plSEvWB7NneQk0rAodCkAio.png"/>
            <p:cNvPicPr>
              <a:picLocks noChangeAspect="1"/>
            </p:cNvPicPr>
            <p:nvPr/>
          </p:nvPicPr>
          <p:blipFill>
            <a:blip r:embed="rId2"/>
            <a:srcRect l="31818" b="10110"/>
            <a:stretch>
              <a:fillRect/>
            </a:stretch>
          </p:blipFill>
          <p:spPr>
            <a:xfrm>
              <a:off x="203200" y="203200"/>
              <a:ext cx="5657864" cy="1972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1" name="AD_4nXeUpuIMIg5UPpPyQyzVs07AOvaQFAuRnJ6c5rlAmlHchaNa2L6cC1PPe551NUusasxUB87v-QnJjLDO0l8caZv3-ZRCdlAjiWX3tjMdVI8TnbkgEhOL-W6Y89UurYS4plSEvWB7NneQk0rAodCkAio.png" descr="AD_4nXeUpuIMIg5UPpPyQyzVs07AOvaQFAuRnJ6c5rlAmlHchaNa2L6cC1PPe551NUusasxUB87v-QnJjLDO0l8caZv3-ZRCdlAjiWX3tjMdVI8TnbkgEhOL-W6Y89UurYS4plSEvWB7NneQk0rAodCkAio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6064264" cy="2416541"/>
            </a:xfrm>
            <a:prstGeom prst="rect">
              <a:avLst/>
            </a:prstGeom>
            <a:effectLst/>
          </p:spPr>
        </p:pic>
      </p:grpSp>
      <p:sp>
        <p:nvSpPr>
          <p:cNvPr id="214" name="Array microdosimetrico con area attiva scalabile…"/>
          <p:cNvSpPr txBox="1"/>
          <p:nvPr/>
        </p:nvSpPr>
        <p:spPr>
          <a:xfrm>
            <a:off x="-135532" y="1568637"/>
            <a:ext cx="6099212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228600" defTabSz="457200">
              <a:buSzPct val="76000"/>
              <a:buFont typeface="Times Roman"/>
              <a:buBlip>
                <a:blip r:embed="rId4"/>
              </a:buBlip>
              <a:defRPr sz="2000" b="1"/>
            </a:pPr>
            <a:r>
              <a:t>Array microdosimetrico con area attiva scalabile</a:t>
            </a:r>
          </a:p>
          <a:p>
            <a:pPr marL="1282700" lvl="2" indent="-228600" defTabSz="457200">
              <a:buSzPct val="76000"/>
              <a:buFont typeface="Times Roman"/>
              <a:buBlip>
                <a:blip r:embed="rId4"/>
              </a:buBlip>
              <a:defRPr sz="2000"/>
            </a:pPr>
            <a:r>
              <a:t>Composto da 16 sensori cilindrici in diamante da 10 µm di diametro, collegati in gruppi da 4 in parallelo.</a:t>
            </a:r>
          </a:p>
          <a:p>
            <a:pPr marL="1282700" lvl="2" indent="-228600" defTabSz="457200">
              <a:buSzPct val="76000"/>
              <a:buFont typeface="Times Roman"/>
              <a:buBlip>
                <a:blip r:embed="rId4"/>
              </a:buBlip>
              <a:defRPr sz="2000"/>
            </a:pPr>
            <a:r>
              <a:t>L’architettura consente di interconnettere fino a quattro elementi adiacenti, ottenendo un’area attiva variabile da 316 a 1256 µm².</a:t>
            </a:r>
          </a:p>
          <a:p>
            <a:pPr marL="685800" indent="-228600" defTabSz="457200">
              <a:buSzPct val="76000"/>
              <a:buFont typeface="Times Roman"/>
              <a:buBlip>
                <a:blip r:embed="rId4"/>
              </a:buBlip>
              <a:defRPr sz="2000"/>
            </a:pPr>
            <a:endParaRPr/>
          </a:p>
          <a:p>
            <a:pPr marL="685800" indent="-228600" defTabSz="457200">
              <a:buSzPct val="76000"/>
              <a:buFont typeface="Times Roman"/>
              <a:buBlip>
                <a:blip r:embed="rId4"/>
              </a:buBlip>
              <a:defRPr sz="2000" b="1"/>
            </a:pPr>
            <a:r>
              <a:t>Array lineare microdosimetrico</a:t>
            </a:r>
          </a:p>
          <a:p>
            <a:pPr marL="1282700" lvl="2" indent="-228600" defTabSz="457200">
              <a:buSzPct val="76000"/>
              <a:buFont typeface="Times Roman"/>
              <a:buBlip>
                <a:blip r:embed="rId4"/>
              </a:buBlip>
              <a:defRPr sz="2000"/>
            </a:pPr>
            <a:r>
              <a:t>Struttura monodimensionale lunga circa 1 cm, composta da 16 o 32 rivelatori individuali in diamante.</a:t>
            </a:r>
          </a:p>
          <a:p>
            <a:pPr marL="1282700" lvl="2" indent="-228600" defTabSz="457200">
              <a:buSzPct val="76000"/>
              <a:buFont typeface="Times Roman"/>
              <a:buBlip>
                <a:blip r:embed="rId4"/>
              </a:buBlip>
              <a:defRPr sz="2000"/>
            </a:pPr>
            <a:r>
              <a:t>Ogni rivelatore ha un’area attiva di 50 o 100 µm di diametro.</a:t>
            </a:r>
          </a:p>
          <a:p>
            <a:pPr marL="1282700" lvl="2" indent="-228600" defTabSz="457200">
              <a:buSzPct val="76000"/>
              <a:buFont typeface="Times Roman"/>
              <a:buBlip>
                <a:blip r:embed="rId4"/>
              </a:buBlip>
              <a:defRPr sz="2000"/>
            </a:pPr>
            <a:r>
              <a:t>Sono previsti quattro substrati di diamante, ciascuno con 4 o 8 rivelatori.</a:t>
            </a:r>
          </a:p>
        </p:txBody>
      </p:sp>
      <p:grpSp>
        <p:nvGrpSpPr>
          <p:cNvPr id="217" name="AD_4nXeUpuIMIg5UPpPyQyzVs07AOvaQFAuRnJ6c5rlAmlHchaNa2L6cC1PPe551NUusasxUB87v-QnJjLDO0l8caZv3-ZRCdlAjiWX3tjMdVI8TnbkgEhOL-W6Y89UurYS4plSEvWB7NneQk0rAodCkAio.png"/>
          <p:cNvGrpSpPr/>
          <p:nvPr/>
        </p:nvGrpSpPr>
        <p:grpSpPr>
          <a:xfrm>
            <a:off x="7292554" y="584197"/>
            <a:ext cx="4735390" cy="3651479"/>
            <a:chOff x="0" y="0"/>
            <a:chExt cx="4735389" cy="3651478"/>
          </a:xfrm>
        </p:grpSpPr>
        <p:pic>
          <p:nvPicPr>
            <p:cNvPr id="216" name="AD_4nXeUpuIMIg5UPpPyQyzVs07AOvaQFAuRnJ6c5rlAmlHchaNa2L6cC1PPe551NUusasxUB87v-QnJjLDO0l8caZv3-ZRCdlAjiWX3tjMdVI8TnbkgEhOL-W6Y89UurYS4plSEvWB7NneQk0rAodCkAio.png" descr="AD_4nXeUpuIMIg5UPpPyQyzVs07AOvaQFAuRnJ6c5rlAmlHchaNa2L6cC1PPe551NUusasxUB87v-QnJjLDO0l8caZv3-ZRCdlAjiWX3tjMdVI8TnbkgEhOL-W6Y89UurYS4plSEvWB7NneQk0rAodCkAio.png"/>
            <p:cNvPicPr>
              <a:picLocks noChangeAspect="1"/>
            </p:cNvPicPr>
            <p:nvPr/>
          </p:nvPicPr>
          <p:blipFill>
            <a:blip r:embed="rId2"/>
            <a:srcRect t="9614" r="67743"/>
            <a:stretch>
              <a:fillRect/>
            </a:stretch>
          </p:blipFill>
          <p:spPr>
            <a:xfrm>
              <a:off x="203200" y="203199"/>
              <a:ext cx="4328990" cy="32069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AD_4nXeUpuIMIg5UPpPyQyzVs07AOvaQFAuRnJ6c5rlAmlHchaNa2L6cC1PPe551NUusasxUB87v-QnJjLDO0l8caZv3-ZRCdlAjiWX3tjMdVI8TnbkgEhOL-W6Y89UurYS4plSEvWB7NneQk0rAodCkAio.png" descr="AD_4nXeUpuIMIg5UPpPyQyzVs07AOvaQFAuRnJ6c5rlAmlHchaNa2L6cC1PPe551NUusasxUB87v-QnJjLDO0l8caZv3-ZRCdlAjiWX3tjMdVI8TnbkgEhOL-W6Y89UurYS4plSEvWB7NneQk0rAodCkAio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735390" cy="365147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Attività (LNS) - Simulazioni</a:t>
            </a:r>
          </a:p>
        </p:txBody>
      </p:sp>
      <p:sp>
        <p:nvSpPr>
          <p:cNvPr id="220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Le simulazioni Monte Carlo saranno impiegate per caratterizzare il campo di radiazione a livello microscopico, includendo sia le particelle primarie che lo spettro delle secondarie prodotte attraverso interazioni nucleari. Questo rappresenta un passaggio"/>
          <p:cNvSpPr txBox="1"/>
          <p:nvPr/>
        </p:nvSpPr>
        <p:spPr>
          <a:xfrm>
            <a:off x="5134525" y="1692375"/>
            <a:ext cx="6640790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 defTabSz="457200">
              <a:spcBef>
                <a:spcPts val="1200"/>
              </a:spcBef>
              <a:defRPr sz="1500"/>
            </a:pPr>
            <a:r>
              <a:t>Le simulazioni Monte Carlo saranno impiegate per caratterizzare il campo di radiazione a livello microscopico, includendo sia le particelle primarie che lo spettro delle secondarie prodotte attraverso interazioni nucleari. Questo rappresenta un passaggio fondamentale nella microdosimetria, poiché l’impatto biologico delle radiazioni è fortemente influenzato dalla distribuzione spaziale e dalla natura degli eventi di deposizione di energia. Le simulazioni forniranno informazioni dettagliate su:</a:t>
            </a:r>
          </a:p>
          <a:p>
            <a:pPr marL="457200" indent="-317500" algn="just" defTabSz="457200">
              <a:spcBef>
                <a:spcPts val="1200"/>
              </a:spcBef>
              <a:buSzPct val="100000"/>
              <a:buFont typeface="Times Roman"/>
              <a:buChar char="•"/>
              <a:defRPr sz="1500"/>
            </a:pPr>
            <a:r>
              <a:t>la distribuzione spaziale ed energetica degli eventi di deposizione di energia,</a:t>
            </a:r>
          </a:p>
          <a:p>
            <a:pPr marL="457200" indent="-317500" algn="just" defTabSz="457200">
              <a:spcBef>
                <a:spcPts val="1200"/>
              </a:spcBef>
              <a:buSzPct val="100000"/>
              <a:buFont typeface="Times Roman"/>
              <a:buChar char="•"/>
              <a:defRPr sz="1500"/>
            </a:pPr>
            <a:r>
              <a:t>l’identità e la struttura delle tracce dei frammenti nucleari,</a:t>
            </a:r>
          </a:p>
          <a:p>
            <a:pPr marL="457200" indent="-317500" algn="just" defTabSz="457200">
              <a:spcBef>
                <a:spcPts val="1200"/>
              </a:spcBef>
              <a:buSzPct val="100000"/>
              <a:buFont typeface="Times Roman"/>
              <a:buChar char="•"/>
              <a:defRPr sz="1500"/>
            </a:pPr>
            <a:r>
              <a:t>la generazione e il trasporto degli elettroni secondari,</a:t>
            </a:r>
          </a:p>
          <a:p>
            <a:pPr marL="457200" indent="-317500" algn="just" defTabSz="457200">
              <a:spcBef>
                <a:spcPts val="1200"/>
              </a:spcBef>
              <a:buSzPct val="100000"/>
              <a:buFont typeface="Times Roman"/>
              <a:buChar char="•"/>
              <a:defRPr sz="1500"/>
            </a:pPr>
            <a:r>
              <a:t>la frequenza e il tipo di interazioni nucleari (es. urti elastici, reazioni anelastiche, frammentazione).</a:t>
            </a:r>
          </a:p>
          <a:p>
            <a:pPr algn="just" defTabSz="457200">
              <a:spcBef>
                <a:spcPts val="1200"/>
              </a:spcBef>
              <a:defRPr sz="1500"/>
            </a:pPr>
            <a:r>
              <a:t>Questa analisi supporterà l’interpretazione dei dati sperimentali e permetterà una comprensione più profonda della risposta del rivelatore, contribuendo alla stima della qualità della radiazione e del potenziale danno biologico. La capacità di mappare la distribuzione spaziale delle particelle primarie e secondarie è essenziale per lo sviluppo di rivelatori microdosimetrici affidabili e per la valutazione del rischio radiobiologico nella adroterapia.</a:t>
            </a:r>
          </a:p>
        </p:txBody>
      </p:sp>
      <p:pic>
        <p:nvPicPr>
          <p:cNvPr id="222" name="Screenshot 2025-06-24 alle 14.15.36.png" descr="Screenshot 2025-06-24 alle 14.15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375"/>
            <a:ext cx="4968503" cy="2021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Screenshot 2025-06-24 alle 14.16.08.png"/>
          <p:cNvGrpSpPr/>
          <p:nvPr/>
        </p:nvGrpSpPr>
        <p:grpSpPr>
          <a:xfrm>
            <a:off x="116098" y="3837781"/>
            <a:ext cx="4365555" cy="3020219"/>
            <a:chOff x="0" y="0"/>
            <a:chExt cx="4365554" cy="3020218"/>
          </a:xfrm>
        </p:grpSpPr>
        <p:pic>
          <p:nvPicPr>
            <p:cNvPr id="224" name="Screenshot 2025-06-24 alle 14.16.08.png" descr="Screenshot 2025-06-24 alle 14.16.08.png"/>
            <p:cNvPicPr>
              <a:picLocks noChangeAspect="1"/>
            </p:cNvPicPr>
            <p:nvPr/>
          </p:nvPicPr>
          <p:blipFill>
            <a:blip r:embed="rId3"/>
            <a:srcRect t="2783"/>
            <a:stretch>
              <a:fillRect/>
            </a:stretch>
          </p:blipFill>
          <p:spPr>
            <a:xfrm>
              <a:off x="203200" y="203199"/>
              <a:ext cx="3959155" cy="25757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3" name="Screenshot 2025-06-24 alle 14.16.08.png" descr="Screenshot 2025-06-24 alle 14.16.08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4365556" cy="30202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Attività (LNS) - Test Sperimentali</a:t>
            </a:r>
          </a:p>
        </p:txBody>
      </p:sp>
      <p:sp>
        <p:nvSpPr>
          <p:cNvPr id="228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Per ottenere informazioni accurate sulla distribuzione laterale della dose, verranno impiegati rivelatori di riferimento dedicati. In particolare, saranno utilizzati un rivelatore pixelato Timepix-3 e film radiocromici, in quanto offrono capacità dosimet"/>
          <p:cNvSpPr txBox="1"/>
          <p:nvPr/>
        </p:nvSpPr>
        <p:spPr>
          <a:xfrm>
            <a:off x="5626939" y="1629030"/>
            <a:ext cx="6173211" cy="534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just" defTabSz="457200">
              <a:spcBef>
                <a:spcPts val="1200"/>
              </a:spcBef>
              <a:defRPr sz="2100"/>
            </a:pPr>
            <a:r>
              <a:t>Per ottenere informazioni accurate sulla distribuzione laterale della dose, verranno impiegati rivelatori di riferimento dedicati. In particolare, saranno utilizzati un rivelatore pixelato </a:t>
            </a:r>
            <a:r>
              <a:rPr b="1"/>
              <a:t>Timepix-3</a:t>
            </a:r>
            <a:r>
              <a:t> e </a:t>
            </a:r>
            <a:r>
              <a:rPr b="1"/>
              <a:t>film radiocromici</a:t>
            </a:r>
            <a:r>
              <a:t>, in quanto offrono capacità dosimetriche e risoluzione spaziale complementari.</a:t>
            </a:r>
          </a:p>
          <a:p>
            <a:pPr algn="just" defTabSz="457200">
              <a:spcBef>
                <a:spcPts val="1200"/>
              </a:spcBef>
              <a:defRPr sz="2100"/>
            </a:pPr>
            <a:r>
              <a:t>La combinazione di questi due sistemi garantisce una </a:t>
            </a:r>
            <a:r>
              <a:rPr b="1"/>
              <a:t>validazione incrociata affidabile</a:t>
            </a:r>
            <a:r>
              <a:t> e fornisce un riferimento solido per l’interpretazione delle misure microdosimetriche ottenute con l’array di rivelatori in diamante. Questo aspetto è particolarmente importante per valutare i gradienti laterali di dose e il contributo delle particelle secondarie nei fasci clinici di protoni e ioni carbonio.</a:t>
            </a:r>
          </a:p>
        </p:txBody>
      </p:sp>
      <p:pic>
        <p:nvPicPr>
          <p:cNvPr id="230" name="Schermata 2018-06-20 alle 20.22.53.png" descr="Schermata 2018-06-20 alle 20.22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24" y="1629030"/>
            <a:ext cx="2448309" cy="1860364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31" name="Timepix silicon detector…"/>
          <p:cNvSpPr txBox="1"/>
          <p:nvPr/>
        </p:nvSpPr>
        <p:spPr>
          <a:xfrm>
            <a:off x="2329053" y="1966850"/>
            <a:ext cx="2498713" cy="1295401"/>
          </a:xfrm>
          <a:prstGeom prst="rect">
            <a:avLst/>
          </a:prstGeom>
          <a:solidFill>
            <a:srgbClr val="FFFFFF"/>
          </a:solidFill>
          <a:ln w="25400">
            <a:solidFill>
              <a:srgbClr val="DDDDD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1900" b="1">
                <a:solidFill>
                  <a:srgbClr val="92460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Timepix silicon detector</a:t>
            </a:r>
          </a:p>
          <a:p>
            <a:pPr algn="ctr" defTabSz="584200">
              <a:defRPr sz="1900">
                <a:solidFill>
                  <a:srgbClr val="924607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(256x256 pixels 300x300 mm</a:t>
            </a:r>
            <a:r>
              <a:rPr baseline="31999"/>
              <a:t>2</a:t>
            </a:r>
            <a:r>
              <a:t>)</a:t>
            </a:r>
          </a:p>
        </p:txBody>
      </p:sp>
      <p:pic>
        <p:nvPicPr>
          <p:cNvPr id="232" name="Screenshot 2025-06-24 alle 14.29.05.png" descr="Screenshot 2025-06-24 alle 14.29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10" y="3975751"/>
            <a:ext cx="2598426" cy="1989652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grpSp>
        <p:nvGrpSpPr>
          <p:cNvPr id="235" name="Screenshot 2025-06-24 alle 14.34.02.png"/>
          <p:cNvGrpSpPr/>
          <p:nvPr/>
        </p:nvGrpSpPr>
        <p:grpSpPr>
          <a:xfrm>
            <a:off x="2768232" y="4717670"/>
            <a:ext cx="2489201" cy="2146301"/>
            <a:chOff x="0" y="0"/>
            <a:chExt cx="2489200" cy="2146300"/>
          </a:xfrm>
        </p:grpSpPr>
        <p:pic>
          <p:nvPicPr>
            <p:cNvPr id="234" name="Screenshot 2025-06-24 alle 14.34.02.png" descr="Screenshot 2025-06-24 alle 14.34.0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200" y="203200"/>
              <a:ext cx="2082800" cy="1701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Screenshot 2025-06-24 alle 14.34.02.png" descr="Screenshot 2025-06-24 alle 14.34.02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489200" cy="2146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olo 1"/>
          <p:cNvSpPr txBox="1">
            <a:spLocks noGrp="1"/>
          </p:cNvSpPr>
          <p:nvPr>
            <p:ph type="title"/>
          </p:nvPr>
        </p:nvSpPr>
        <p:spPr>
          <a:xfrm>
            <a:off x="523126" y="243073"/>
            <a:ext cx="7329955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Potenziale output scientifico</a:t>
            </a:r>
          </a:p>
        </p:txBody>
      </p:sp>
      <p:sp>
        <p:nvSpPr>
          <p:cNvPr id="238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Il progetto DIAMIRA rappresenta un salto generazionale nella microdosimetria clinica, introducendo una nuova classe di rivelatori a pixel in diamante sintetico capaci di mappare in modo diretto e con risoluzione micrometrica le distribuzioni di LET e ene"/>
          <p:cNvSpPr txBox="1"/>
          <p:nvPr/>
        </p:nvSpPr>
        <p:spPr>
          <a:xfrm>
            <a:off x="386779" y="1367554"/>
            <a:ext cx="11137314" cy="537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sz="2100"/>
            </a:pPr>
            <a:r>
              <a:t>Il progetto </a:t>
            </a:r>
            <a:r>
              <a:rPr b="1"/>
              <a:t>DIAMIRA</a:t>
            </a:r>
            <a:r>
              <a:t> rappresenta un </a:t>
            </a:r>
            <a:r>
              <a:rPr b="1"/>
              <a:t>salto generazionale nella microdosimetria clinica</a:t>
            </a:r>
            <a:r>
              <a:t>, introducendo una nuova classe di rivelatori a pixel in </a:t>
            </a:r>
            <a:r>
              <a:rPr b="1"/>
              <a:t>diamante sintetico</a:t>
            </a:r>
            <a:r>
              <a:t> capaci di mappare in modo diretto e con risoluzione micrometrica le distribuzioni di </a:t>
            </a:r>
            <a:r>
              <a:rPr b="1"/>
              <a:t>LET</a:t>
            </a:r>
            <a:r>
              <a:t> e </a:t>
            </a:r>
            <a:r>
              <a:rPr b="1"/>
              <a:t>energia lineare</a:t>
            </a:r>
            <a:r>
              <a:t> nei fasci di protoni e ioni carbonio.</a:t>
            </a:r>
          </a:p>
          <a:p>
            <a:pPr algn="just" defTabSz="457200">
              <a:defRPr sz="2100" b="1"/>
            </a:pPr>
            <a:r>
              <a:rPr b="0"/>
              <a:t>Grazie alla </a:t>
            </a:r>
            <a:r>
              <a:t>lettura indipendente di ciascun pixel</a:t>
            </a:r>
            <a:r>
              <a:rPr b="0"/>
              <a:t>, all’</a:t>
            </a:r>
            <a:r>
              <a:t>elettronica avanzata basata su FPGA</a:t>
            </a:r>
            <a:r>
              <a:rPr b="0"/>
              <a:t>, e all’integrazione con </a:t>
            </a:r>
            <a:r>
              <a:t>strumentazione di riferimento ad alta risoluzione</a:t>
            </a:r>
            <a:r>
              <a:rPr b="0"/>
              <a:t>, DIAMIRA offrirà:</a:t>
            </a:r>
          </a:p>
          <a:p>
            <a:pPr defTabSz="457200">
              <a:defRPr sz="2100" b="1"/>
            </a:pPr>
            <a:endParaRPr b="0"/>
          </a:p>
          <a:p>
            <a:pPr marL="457200" indent="-317500" defTabSz="457200">
              <a:buSzPct val="100000"/>
              <a:buFont typeface="Times Roman"/>
              <a:buChar char="•"/>
              <a:defRPr sz="2100"/>
            </a:pPr>
            <a:r>
              <a:rPr b="1"/>
              <a:t>Dati sperimentali unici</a:t>
            </a:r>
            <a:r>
              <a:t> per la validazione di modelli radiobiologici basati su LET e RBE variabile.</a:t>
            </a:r>
          </a:p>
          <a:p>
            <a:pPr defTabSz="457200">
              <a:defRPr sz="2100"/>
            </a:pPr>
            <a:endParaRPr/>
          </a:p>
          <a:p>
            <a:pPr marL="457200" indent="-317500" defTabSz="457200">
              <a:buSzPct val="100000"/>
              <a:buFont typeface="Times Roman"/>
              <a:buChar char="•"/>
              <a:defRPr sz="2100"/>
            </a:pPr>
            <a:r>
              <a:rPr b="1"/>
              <a:t>Strumenti di QA innovativi</a:t>
            </a:r>
            <a:r>
              <a:t> per identificare </a:t>
            </a:r>
            <a:r>
              <a:rPr i="1"/>
              <a:t>hotspot</a:t>
            </a:r>
            <a:r>
              <a:t> dosimetrici e gradienti laterali critici nei trattamenti clinici.</a:t>
            </a:r>
          </a:p>
          <a:p>
            <a:pPr defTabSz="457200">
              <a:defRPr sz="2100"/>
            </a:pPr>
            <a:endParaRPr/>
          </a:p>
          <a:p>
            <a:pPr marL="457200" indent="-317500" defTabSz="457200">
              <a:buSzPct val="100000"/>
              <a:buFont typeface="Times Roman"/>
              <a:buChar char="•"/>
              <a:defRPr sz="2100"/>
            </a:pPr>
            <a:r>
              <a:rPr b="1"/>
              <a:t>Nuove metodologie di analisi spazio-temporale</a:t>
            </a:r>
            <a:r>
              <a:t> per distinguere eventi primari e secondari, con implicazioni dirette sulla stima del rischio biologico.</a:t>
            </a:r>
          </a:p>
          <a:p>
            <a:pPr defTabSz="457200">
              <a:defRPr sz="2100"/>
            </a:pPr>
            <a:endParaRPr/>
          </a:p>
          <a:p>
            <a:pPr marL="457200" indent="-317500" defTabSz="457200">
              <a:buSzPct val="100000"/>
              <a:buFont typeface="Times Roman"/>
              <a:buChar char="•"/>
              <a:defRPr sz="2100"/>
            </a:pPr>
            <a:r>
              <a:t>Un </a:t>
            </a:r>
            <a:r>
              <a:rPr b="1"/>
              <a:t>contributo fondamentale alla medicina di precisione</a:t>
            </a:r>
            <a:r>
              <a:t>, supportando piani di trattamento </a:t>
            </a:r>
            <a:r>
              <a:rPr i="1"/>
              <a:t>LET-guided</a:t>
            </a:r>
            <a:r>
              <a:t> e strategie di minimizzazione della tossicità in protonterapia e adroterapia.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Budget &amp; FTE</a:t>
            </a:r>
          </a:p>
        </p:txBody>
      </p:sp>
      <p:sp>
        <p:nvSpPr>
          <p:cNvPr id="242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243" name="Tabella 1"/>
          <p:cNvGraphicFramePr/>
          <p:nvPr>
            <p:extLst>
              <p:ext uri="{D42A27DB-BD31-4B8C-83A1-F6EECF244321}">
                <p14:modId xmlns:p14="http://schemas.microsoft.com/office/powerpoint/2010/main" val="1518822064"/>
              </p:ext>
            </p:extLst>
          </p:nvPr>
        </p:nvGraphicFramePr>
        <p:xfrm>
          <a:off x="523124" y="2619074"/>
          <a:ext cx="11108340" cy="4095054"/>
        </p:xfrm>
        <a:graphic>
          <a:graphicData uri="http://schemas.openxmlformats.org/drawingml/2006/table">
            <a:tbl>
              <a:tblPr firstRow="1" firstCol="1" bandRow="1">
                <a:tableStyleId>{EEE7283C-3CF3-47DC-8721-378D4A62B228}</a:tableStyleId>
              </a:tblPr>
              <a:tblGrid>
                <a:gridCol w="277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8298"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2026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2027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2028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Consumo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2k€ (per acquisto di film radiocromici)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2k€ (per acquisto di film radiocromici)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100" b="1" dirty="0">
                          <a:solidFill>
                            <a:srgbClr val="FFFFFF"/>
                          </a:solidFill>
                        </a:rPr>
                        <a:t>Missioni</a:t>
                      </a:r>
                      <a:endParaRPr sz="21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5k€ (per due turni sperimentali a CNAO/TIFPA/Medaustron di due persone)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5k€ (per due turni sperimentali a CNAO/TIFPA/Medaustron di due persone)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5k€ (per due turni sperimentali a CNAO/TIFPA/Medaustron di due persone)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TOTALE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7k€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7k€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7k€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4" name="2.5 FTE (posizione delle persone PNRR attualmente da definire)"/>
          <p:cNvSpPr txBox="1"/>
          <p:nvPr/>
        </p:nvSpPr>
        <p:spPr>
          <a:xfrm>
            <a:off x="845090" y="1803660"/>
            <a:ext cx="1050181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 b="1"/>
            </a:lvl1pPr>
          </a:lstStyle>
          <a:p>
            <a:r>
              <a:t>2.5 FTE (posizione delle persone PNRR attualmente da definire)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olo 1"/>
          <p:cNvSpPr txBox="1">
            <a:spLocks noGrp="1"/>
          </p:cNvSpPr>
          <p:nvPr>
            <p:ph type="title"/>
          </p:nvPr>
        </p:nvSpPr>
        <p:spPr>
          <a:xfrm>
            <a:off x="523125" y="243073"/>
            <a:ext cx="5572876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Obiettivi generali</a:t>
            </a:r>
          </a:p>
        </p:txBody>
      </p:sp>
      <p:sp>
        <p:nvSpPr>
          <p:cNvPr id="135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Il progetto HEARTBEAT si propone di valutare nuove strategie di radioterapia avanzata per il trattamento del tumore al seno (Breast Cancer), con particolare attenzione alla riduzione della tossicità cardiaca e al miglioramento dell’efficacia locale, sopr"/>
          <p:cNvSpPr txBox="1"/>
          <p:nvPr/>
        </p:nvSpPr>
        <p:spPr>
          <a:xfrm>
            <a:off x="259924" y="1496059"/>
            <a:ext cx="11672152" cy="531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200"/>
              </a:spcBef>
              <a:defRPr sz="1700" b="1"/>
            </a:pPr>
            <a:r>
              <a:t>Il progetto HEARTBEAT si propone di valutare nuove strategie di radioterapia avanzata per il trattamento del tumore al seno (Breast Cancer), con particolare attenzione alla riduzione della tossicità cardiaca e al miglioramento dell’efficacia locale, soprattutto nei casi più aggressivi o metastatici.</a:t>
            </a:r>
          </a:p>
          <a:p>
            <a:pPr defTabSz="457200">
              <a:spcBef>
                <a:spcPts val="1200"/>
              </a:spcBef>
              <a:defRPr sz="1700"/>
            </a:pPr>
            <a:r>
              <a:t>In particolare, il progetto mira a:</a:t>
            </a:r>
          </a:p>
          <a:p>
            <a:pPr marL="368300" indent="-228600" defTabSz="457200">
              <a:spcBef>
                <a:spcPts val="1200"/>
              </a:spcBef>
              <a:buSzPct val="80000"/>
              <a:buFont typeface="Times Roman"/>
              <a:buBlip>
                <a:blip r:embed="rId2"/>
              </a:buBlip>
              <a:defRPr sz="1700"/>
            </a:pPr>
            <a:r>
              <a:t>Confrontare la protonterapia (PT) e l’hadronterapia con ioni di elio (4He) per verificare quale delle due sia più adatta nel trattamento del BC, in termini di controllo del tumore e risparmio del tessuto cardiaco.</a:t>
            </a:r>
          </a:p>
          <a:p>
            <a:pPr marL="368300" indent="-228600" defTabSz="457200">
              <a:spcBef>
                <a:spcPts val="1200"/>
              </a:spcBef>
              <a:buSzPct val="80000"/>
              <a:buFont typeface="Times Roman"/>
              <a:buBlip>
                <a:blip r:embed="rId2"/>
              </a:buBlip>
              <a:defRPr sz="1700" b="1"/>
            </a:pPr>
            <a:r>
              <a:t>Studiare la risposta biologica:</a:t>
            </a:r>
          </a:p>
          <a:p>
            <a:pPr marL="825500" lvl="1" indent="-228600" defTabSz="457200">
              <a:spcBef>
                <a:spcPts val="1200"/>
              </a:spcBef>
              <a:buSzPct val="80000"/>
              <a:buFont typeface="Times Roman"/>
              <a:buBlip>
                <a:blip r:embed="rId2"/>
              </a:buBlip>
              <a:defRPr sz="1700"/>
            </a:pPr>
            <a:r>
              <a:t>Valutando la radioresistenza di due linee cellulari di BC (MCF-7 e MDA-MB-231) e l’effetto di nuovi farmaci anti-metastatici combinati con i fasci ionici.</a:t>
            </a:r>
          </a:p>
          <a:p>
            <a:pPr marL="825500" lvl="1" indent="-228600" defTabSz="457200">
              <a:spcBef>
                <a:spcPts val="1200"/>
              </a:spcBef>
              <a:buSzPct val="80000"/>
              <a:buFont typeface="Times Roman"/>
              <a:buBlip>
                <a:blip r:embed="rId2"/>
              </a:buBlip>
              <a:defRPr sz="1700"/>
            </a:pPr>
            <a:r>
              <a:t>Analizzando cellule endoteliali cardiache umane (HMVEC-C) per misurare stress ossidativo e infiammazione.</a:t>
            </a:r>
          </a:p>
          <a:p>
            <a:pPr marL="825500" lvl="1" indent="-228600" defTabSz="457200">
              <a:spcBef>
                <a:spcPts val="1200"/>
              </a:spcBef>
              <a:buSzPct val="80000"/>
              <a:buFont typeface="Times Roman"/>
              <a:buBlip>
                <a:blip r:embed="rId2"/>
              </a:buBlip>
              <a:defRPr sz="1700"/>
            </a:pPr>
            <a:r>
              <a:t>Esaminando cellule epiteliali mammarie sane (MCF10A) per stimare il rischio di tumori secondari.</a:t>
            </a:r>
          </a:p>
          <a:p>
            <a:pPr marL="368300" indent="-228600" defTabSz="457200">
              <a:spcBef>
                <a:spcPts val="1200"/>
              </a:spcBef>
              <a:buSzPct val="80000"/>
              <a:buFont typeface="Times Roman"/>
              <a:buBlip>
                <a:blip r:embed="rId2"/>
              </a:buBlip>
              <a:defRPr sz="1700"/>
            </a:pPr>
            <a:r>
              <a:rPr b="1"/>
              <a:t>Implementare modelli biofisici </a:t>
            </a:r>
            <a:r>
              <a:t>per prevedere la risposta dei tessuti sani e parametrare gli effetti radiobiologici rilevanti dal punto di vista clinico.</a:t>
            </a:r>
          </a:p>
          <a:p>
            <a:pPr marL="368300" indent="-228600" defTabSz="457200">
              <a:spcBef>
                <a:spcPts val="1200"/>
              </a:spcBef>
              <a:buSzPct val="80000"/>
              <a:buFont typeface="Times Roman"/>
              <a:buBlip>
                <a:blip r:embed="rId2"/>
              </a:buBlip>
              <a:defRPr sz="1700"/>
            </a:pPr>
            <a:r>
              <a:rPr b="1"/>
              <a:t>Svolgere misure microdosimetriche</a:t>
            </a:r>
            <a:r>
              <a:t> per caratterizzare la deposizione di energia su scala subcellulare e correlare parametri fisici e biologici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Attività</a:t>
            </a:r>
          </a:p>
        </p:txBody>
      </p:sp>
      <p:sp>
        <p:nvSpPr>
          <p:cNvPr id="139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Biology…"/>
          <p:cNvSpPr/>
          <p:nvPr/>
        </p:nvSpPr>
        <p:spPr>
          <a:xfrm>
            <a:off x="5231696" y="1761733"/>
            <a:ext cx="1491497" cy="1270001"/>
          </a:xfrm>
          <a:prstGeom prst="roundRect">
            <a:avLst>
              <a:gd name="adj" fmla="val 15000"/>
            </a:avLst>
          </a:prstGeom>
          <a:solidFill>
            <a:schemeClr val="accent2">
              <a:lumOff val="21960"/>
              <a:alpha val="46895"/>
            </a:schemeClr>
          </a:solidFill>
          <a:ln w="12700">
            <a:solidFill>
              <a:schemeClr val="accent2">
                <a:satOff val="-18194"/>
                <a:lumOff val="-11215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23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Biology</a:t>
            </a:r>
          </a:p>
          <a:p>
            <a:pPr algn="ctr">
              <a:defRPr sz="17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(RM3, NA)</a:t>
            </a:r>
          </a:p>
        </p:txBody>
      </p:sp>
      <p:sp>
        <p:nvSpPr>
          <p:cNvPr id="141" name="Simulations…"/>
          <p:cNvSpPr/>
          <p:nvPr/>
        </p:nvSpPr>
        <p:spPr>
          <a:xfrm>
            <a:off x="9663000" y="1761733"/>
            <a:ext cx="1753433" cy="1270001"/>
          </a:xfrm>
          <a:prstGeom prst="roundRect">
            <a:avLst>
              <a:gd name="adj" fmla="val 15000"/>
            </a:avLst>
          </a:prstGeom>
          <a:solidFill>
            <a:schemeClr val="accent5">
              <a:lumOff val="20196"/>
            </a:schemeClr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23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Simulations</a:t>
            </a:r>
          </a:p>
          <a:p>
            <a:pPr algn="ctr">
              <a:defRPr sz="17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(RM3, PV, LNS)</a:t>
            </a:r>
          </a:p>
        </p:txBody>
      </p:sp>
      <p:sp>
        <p:nvSpPr>
          <p:cNvPr id="142" name="Microdosimetry…"/>
          <p:cNvSpPr/>
          <p:nvPr/>
        </p:nvSpPr>
        <p:spPr>
          <a:xfrm>
            <a:off x="529474" y="1761733"/>
            <a:ext cx="2370297" cy="1270001"/>
          </a:xfrm>
          <a:prstGeom prst="roundRect">
            <a:avLst>
              <a:gd name="adj" fmla="val 15000"/>
            </a:avLst>
          </a:prstGeom>
          <a:solidFill>
            <a:schemeClr val="accent6">
              <a:satOff val="-3457"/>
              <a:lumOff val="26078"/>
            </a:schemeClr>
          </a:solidFill>
          <a:ln w="12700">
            <a:solidFill>
              <a:schemeClr val="accent6">
                <a:lumOff val="-9568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2300" b="1">
                <a:solidFill>
                  <a:schemeClr val="accent6">
                    <a:lumOff val="-9568"/>
                  </a:schemeClr>
                </a:solidFill>
              </a:defRPr>
            </a:pPr>
            <a:r>
              <a:t>Microdosimetry</a:t>
            </a:r>
          </a:p>
          <a:p>
            <a:pPr algn="ctr">
              <a:defRPr sz="1700" b="1">
                <a:solidFill>
                  <a:schemeClr val="accent6">
                    <a:lumOff val="-9568"/>
                  </a:schemeClr>
                </a:solidFill>
              </a:defRPr>
            </a:pPr>
            <a:r>
              <a:t>(LNL, RM2, LNS)</a:t>
            </a:r>
          </a:p>
        </p:txBody>
      </p:sp>
      <p:sp>
        <p:nvSpPr>
          <p:cNvPr id="143" name="1. Linee cellulari tumorali…"/>
          <p:cNvSpPr txBox="1"/>
          <p:nvPr/>
        </p:nvSpPr>
        <p:spPr>
          <a:xfrm>
            <a:off x="3878417" y="3360176"/>
            <a:ext cx="4435166" cy="3253741"/>
          </a:xfrm>
          <a:prstGeom prst="rect">
            <a:avLst/>
          </a:prstGeom>
          <a:ln w="25400">
            <a:solidFill>
              <a:schemeClr val="accent2">
                <a:satOff val="-18194"/>
                <a:lumOff val="-11215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1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1. Linee cellulari tumorali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rPr b="1"/>
              <a:t>Cellule usate</a:t>
            </a:r>
            <a:r>
              <a:t>: MCF-7 (meno aggressiva) e MDA-MB-231 (più aggressiva).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1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Esperimenti</a:t>
            </a:r>
            <a:r>
              <a:rPr b="0"/>
              <a:t>: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Curve clonogeniche di sopravvivenza.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Trattamenti combinati con nuovi farmaci anti-metastatici.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Assaggi di migrazione cellulare (Boyden chamber).</a:t>
            </a:r>
          </a:p>
          <a:p>
            <a:pPr defTabSz="457200">
              <a:defRPr sz="11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2. Cellule sane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rPr b="1"/>
              <a:t>MCF10A</a:t>
            </a:r>
            <a:r>
              <a:t>: epiteliali mammarie non tumorali → per valutare rischi di secondi tumori.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rPr b="1"/>
              <a:t>HMVEC-C</a:t>
            </a:r>
            <a:r>
              <a:t>: endoteliali microvascolari cardiache → per analizzare: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1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Stress ossidativo</a:t>
            </a:r>
            <a:endParaRPr b="0"/>
          </a:p>
          <a:p>
            <a:pPr marL="914400" lvl="1" indent="-317500" defTabSz="457200">
              <a:buSzPct val="100000"/>
              <a:buFont typeface="Times Roman"/>
              <a:buChar char="◦"/>
              <a:defRPr sz="11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Infiammazione</a:t>
            </a:r>
            <a:endParaRPr b="0"/>
          </a:p>
          <a:p>
            <a:pPr marL="914400" lvl="1" indent="-317500" defTabSz="457200">
              <a:buSzPct val="100000"/>
              <a:buFont typeface="Times Roman"/>
              <a:buChar char="◦"/>
              <a:defRPr sz="11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DSB (γH2AX e 53BP1)</a:t>
            </a:r>
            <a:endParaRPr b="0"/>
          </a:p>
          <a:p>
            <a:pPr defTabSz="457200">
              <a:defRPr sz="11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3. mFISH (RM3)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rPr b="1"/>
              <a:t>Analisi aberrazioni cromosomiche</a:t>
            </a:r>
            <a:r>
              <a:t> (CA): complessi, semplici, F-ratio, C-ratio.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rPr b="1"/>
              <a:t>Cellule MRC-5 normali</a:t>
            </a:r>
            <a:r>
              <a:t> usate per analisi citogenetica di alta qualità.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1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rPr b="1"/>
              <a:t>Dosi previste</a:t>
            </a:r>
            <a:r>
              <a:t>: 2 e 4 Gy all’entrata della SOBP.</a:t>
            </a:r>
          </a:p>
        </p:txBody>
      </p:sp>
      <p:sp>
        <p:nvSpPr>
          <p:cNvPr id="144" name="Freccia"/>
          <p:cNvSpPr/>
          <p:nvPr/>
        </p:nvSpPr>
        <p:spPr>
          <a:xfrm rot="5400000">
            <a:off x="5696113" y="2967462"/>
            <a:ext cx="562662" cy="507339"/>
          </a:xfrm>
          <a:prstGeom prst="rightArrow">
            <a:avLst>
              <a:gd name="adj1" fmla="val 28676"/>
              <a:gd name="adj2" fmla="val 42107"/>
            </a:avLst>
          </a:prstGeom>
          <a:solidFill>
            <a:schemeClr val="accent2">
              <a:satOff val="-18194"/>
              <a:lumOff val="-11215"/>
            </a:schemeClr>
          </a:solidFill>
          <a:ln w="12700">
            <a:solidFill>
              <a:schemeClr val="accent2">
                <a:satOff val="-18194"/>
                <a:lumOff val="-11215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" name="Obiettivo: caratterizzare la deposizione di energia su scala subcellulare per correlare i parametri fisici agli effetti biologici.…"/>
          <p:cNvSpPr txBox="1"/>
          <p:nvPr/>
        </p:nvSpPr>
        <p:spPr>
          <a:xfrm>
            <a:off x="204036" y="3523463"/>
            <a:ext cx="3245465" cy="2733041"/>
          </a:xfrm>
          <a:prstGeom prst="rect">
            <a:avLst/>
          </a:prstGeom>
          <a:ln w="25400">
            <a:solidFill>
              <a:schemeClr val="accent6">
                <a:lumOff val="-9568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sz="1200">
                <a:solidFill>
                  <a:schemeClr val="accent6">
                    <a:lumOff val="-9568"/>
                  </a:schemeClr>
                </a:solidFill>
              </a:defRPr>
            </a:pPr>
            <a:r>
              <a:rPr b="1"/>
              <a:t>Obiettivo</a:t>
            </a:r>
            <a:r>
              <a:t>: caratterizzare la deposizione di energia su scala subcellulare per correlare i parametri fisici agli effetti biologici.</a:t>
            </a:r>
          </a:p>
          <a:p>
            <a:pPr defTabSz="457200">
              <a:spcBef>
                <a:spcPts val="400"/>
              </a:spcBef>
              <a:defRPr sz="1200">
                <a:solidFill>
                  <a:schemeClr val="accent6">
                    <a:lumOff val="-9568"/>
                  </a:schemeClr>
                </a:solidFill>
              </a:defRPr>
            </a:pPr>
            <a:endParaRPr/>
          </a:p>
          <a:p>
            <a:pPr defTabSz="457200">
              <a:spcBef>
                <a:spcPts val="400"/>
              </a:spcBef>
              <a:defRPr sz="1200" b="1">
                <a:solidFill>
                  <a:schemeClr val="accent6">
                    <a:lumOff val="-9568"/>
                  </a:schemeClr>
                </a:solidFill>
              </a:defRPr>
            </a:pPr>
            <a:r>
              <a:t>Rivelatori impiegati</a:t>
            </a:r>
            <a:r>
              <a:rPr b="0"/>
              <a:t>:</a:t>
            </a:r>
          </a:p>
          <a:p>
            <a:pPr marL="457200" indent="-317500" defTabSz="457200">
              <a:spcBef>
                <a:spcPts val="400"/>
              </a:spcBef>
              <a:buSzPct val="100000"/>
              <a:buFont typeface="Times Roman"/>
              <a:buChar char="•"/>
              <a:defRPr sz="1200">
                <a:solidFill>
                  <a:schemeClr val="accent6">
                    <a:lumOff val="-9568"/>
                  </a:schemeClr>
                </a:solidFill>
              </a:defRPr>
            </a:pPr>
            <a:r>
              <a:rPr b="1"/>
              <a:t>Mini-TEPC</a:t>
            </a:r>
            <a:r>
              <a:t> (LNL): misura di ȳ (lineal energy) in gas tessuto-equivalente.</a:t>
            </a:r>
          </a:p>
          <a:p>
            <a:pPr marL="457200" indent="-317500" defTabSz="457200">
              <a:spcBef>
                <a:spcPts val="400"/>
              </a:spcBef>
              <a:buSzPct val="100000"/>
              <a:buFont typeface="Times Roman"/>
              <a:buChar char="•"/>
              <a:defRPr sz="1200">
                <a:solidFill>
                  <a:schemeClr val="accent6">
                    <a:lumOff val="-9568"/>
                  </a:schemeClr>
                </a:solidFill>
              </a:defRPr>
            </a:pPr>
            <a:r>
              <a:rPr b="1"/>
              <a:t>Rivelatore a diamante</a:t>
            </a:r>
            <a:r>
              <a:t> (Tor Vergata): alta risoluzione e risposta in tempo reale.</a:t>
            </a:r>
          </a:p>
          <a:p>
            <a:pPr marL="457200" indent="-317500" defTabSz="457200">
              <a:spcBef>
                <a:spcPts val="400"/>
              </a:spcBef>
              <a:buSzPct val="100000"/>
              <a:buFont typeface="Times Roman"/>
              <a:buChar char="•"/>
              <a:defRPr sz="1200">
                <a:solidFill>
                  <a:schemeClr val="accent6">
                    <a:lumOff val="-9568"/>
                  </a:schemeClr>
                </a:solidFill>
              </a:defRPr>
            </a:pPr>
            <a:r>
              <a:rPr b="1"/>
              <a:t>Rivelatore al silicio</a:t>
            </a:r>
            <a:r>
              <a:t> (LNS): misura precisa dell’LET.</a:t>
            </a:r>
          </a:p>
          <a:p>
            <a:pPr defTabSz="457200">
              <a:spcBef>
                <a:spcPts val="400"/>
              </a:spcBef>
              <a:defRPr sz="1200">
                <a:solidFill>
                  <a:schemeClr val="accent6">
                    <a:lumOff val="-9568"/>
                  </a:schemeClr>
                </a:solidFill>
              </a:defRPr>
            </a:pPr>
            <a:r>
              <a:rPr b="1"/>
              <a:t>Finalità</a:t>
            </a:r>
            <a:r>
              <a:t>: correlare LETd e spettri microdosimetrici a morte cellulare, stress ossidativo, infiammazione</a:t>
            </a:r>
          </a:p>
        </p:txBody>
      </p:sp>
      <p:sp>
        <p:nvSpPr>
          <p:cNvPr id="146" name="Freccia"/>
          <p:cNvSpPr/>
          <p:nvPr/>
        </p:nvSpPr>
        <p:spPr>
          <a:xfrm rot="5400000">
            <a:off x="1356134" y="2967462"/>
            <a:ext cx="562662" cy="507339"/>
          </a:xfrm>
          <a:prstGeom prst="rightArrow">
            <a:avLst>
              <a:gd name="adj1" fmla="val 28676"/>
              <a:gd name="adj2" fmla="val 42107"/>
            </a:avLst>
          </a:prstGeom>
          <a:solidFill>
            <a:schemeClr val="accent6">
              <a:lumOff val="-9568"/>
            </a:schemeClr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1. Modello BIANCA (PV)…"/>
          <p:cNvSpPr txBox="1"/>
          <p:nvPr/>
        </p:nvSpPr>
        <p:spPr>
          <a:xfrm>
            <a:off x="8653554" y="3234807"/>
            <a:ext cx="3425138" cy="3495041"/>
          </a:xfrm>
          <a:prstGeom prst="rect">
            <a:avLst/>
          </a:prstGeom>
          <a:ln w="25400">
            <a:solidFill>
              <a:schemeClr val="accent1">
                <a:satOff val="-3547"/>
                <a:lumOff val="-10352"/>
              </a:schemeClr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1. Modello BIANCA (PV)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2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Simula</a:t>
            </a:r>
            <a:r>
              <a:rPr b="0"/>
              <a:t>: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Sopravvivenza cellulare in MCF7 e MDA.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CA in cellule MCF10A.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2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Input necessari</a:t>
            </a:r>
            <a:r>
              <a:rPr b="0"/>
              <a:t>: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Risposta a fotoni delle linee cellulari.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LET medio per ciascuna posizione.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2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Confronti previsti</a:t>
            </a:r>
            <a:r>
              <a:rPr b="0"/>
              <a:t>: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Con esperimenti.</a:t>
            </a:r>
          </a:p>
          <a:p>
            <a:pPr marL="914400" lvl="1" indent="-317500" defTabSz="457200">
              <a:buSzPct val="100000"/>
              <a:buFont typeface="Times Roman"/>
              <a:buChar char="◦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Con modello MKM (RM3/LNS).</a:t>
            </a:r>
          </a:p>
          <a:p>
            <a:pPr defTabSz="457200">
              <a:defRPr sz="1200" b="1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2. MKM + Survival (RM3, LNS)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Basato su Monte Carlo (Geant4, PHITS).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Simula dose/LET, secondari, CA e sopravvivenza.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Ottimizza i parametri modellistici con dati sperimentali.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Effettua simulazioni pre-esperimento per scelta geometrie e posizionamenti.</a:t>
            </a:r>
          </a:p>
        </p:txBody>
      </p:sp>
      <p:sp>
        <p:nvSpPr>
          <p:cNvPr id="148" name="Freccia"/>
          <p:cNvSpPr/>
          <p:nvPr/>
        </p:nvSpPr>
        <p:spPr>
          <a:xfrm rot="5400000">
            <a:off x="10273204" y="2885698"/>
            <a:ext cx="562662" cy="507340"/>
          </a:xfrm>
          <a:prstGeom prst="rightArrow">
            <a:avLst>
              <a:gd name="adj1" fmla="val 28676"/>
              <a:gd name="adj2" fmla="val 42107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Attività (LNS) - Microdosimetry</a:t>
            </a:r>
          </a:p>
        </p:txBody>
      </p:sp>
      <p:sp>
        <p:nvSpPr>
          <p:cNvPr id="151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Schermata 2019-11-03 alle 08.16.30.png" descr="Schermata 2019-11-03 alle 08.16.30.png"/>
          <p:cNvPicPr>
            <a:picLocks noChangeAspect="1"/>
          </p:cNvPicPr>
          <p:nvPr/>
        </p:nvPicPr>
        <p:blipFill>
          <a:blip r:embed="rId2"/>
          <a:srcRect l="62761"/>
          <a:stretch>
            <a:fillRect/>
          </a:stretch>
        </p:blipFill>
        <p:spPr>
          <a:xfrm>
            <a:off x="405195" y="1865105"/>
            <a:ext cx="1953931" cy="4559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WhatsApp Image 2019-04-17 at 11.00.46.jpeg" descr="WhatsApp Image 2019-04-17 at 11.00.46.jpeg"/>
          <p:cNvPicPr>
            <a:picLocks noChangeAspect="1"/>
          </p:cNvPicPr>
          <p:nvPr/>
        </p:nvPicPr>
        <p:blipFill>
          <a:blip r:embed="rId3"/>
          <a:srcRect l="14287" t="11325" r="11751" b="25779"/>
          <a:stretch>
            <a:fillRect/>
          </a:stretch>
        </p:blipFill>
        <p:spPr>
          <a:xfrm>
            <a:off x="2359125" y="1865105"/>
            <a:ext cx="2773550" cy="1768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WhatsApp Image 2019-04-17 at 10.51.02.jpeg" descr="WhatsApp Image 2019-04-17 at 10.51.02.jpeg"/>
          <p:cNvPicPr>
            <a:picLocks noChangeAspect="1"/>
          </p:cNvPicPr>
          <p:nvPr/>
        </p:nvPicPr>
        <p:blipFill>
          <a:blip r:embed="rId4"/>
          <a:srcRect l="35983" t="2465" r="19906" b="42840"/>
          <a:stretch>
            <a:fillRect/>
          </a:stretch>
        </p:blipFill>
        <p:spPr>
          <a:xfrm>
            <a:off x="2359125" y="3720534"/>
            <a:ext cx="2773176" cy="2578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Array di rivelatori cilindrici aventi pitch pari 50 um"/>
          <p:cNvSpPr txBox="1"/>
          <p:nvPr/>
        </p:nvSpPr>
        <p:spPr>
          <a:xfrm>
            <a:off x="8014695" y="5361417"/>
            <a:ext cx="2919795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300" b="1"/>
            </a:lvl1pPr>
          </a:lstStyle>
          <a:p>
            <a:r>
              <a:t>Array di rivelatori cilindrici aventi pitch pari 50 um </a:t>
            </a:r>
          </a:p>
        </p:txBody>
      </p:sp>
      <p:sp>
        <p:nvSpPr>
          <p:cNvPr id="156" name="Forma"/>
          <p:cNvSpPr/>
          <p:nvPr/>
        </p:nvSpPr>
        <p:spPr>
          <a:xfrm>
            <a:off x="5849923" y="5853226"/>
            <a:ext cx="1074310" cy="771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/>
            </a:pPr>
            <a:endParaRPr/>
          </a:p>
        </p:txBody>
      </p:sp>
      <p:sp>
        <p:nvSpPr>
          <p:cNvPr id="157" name="Linea"/>
          <p:cNvSpPr/>
          <p:nvPr/>
        </p:nvSpPr>
        <p:spPr>
          <a:xfrm flipV="1">
            <a:off x="7166215" y="5821476"/>
            <a:ext cx="1" cy="835018"/>
          </a:xfrm>
          <a:prstGeom prst="line">
            <a:avLst/>
          </a:prstGeom>
          <a:ln w="38100">
            <a:solidFill>
              <a:srgbClr val="000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Linea"/>
          <p:cNvSpPr/>
          <p:nvPr/>
        </p:nvSpPr>
        <p:spPr>
          <a:xfrm>
            <a:off x="5818173" y="5630657"/>
            <a:ext cx="1137810" cy="1"/>
          </a:xfrm>
          <a:prstGeom prst="line">
            <a:avLst/>
          </a:prstGeom>
          <a:ln w="38100">
            <a:solidFill>
              <a:srgbClr val="000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50 um"/>
          <p:cNvSpPr txBox="1"/>
          <p:nvPr/>
        </p:nvSpPr>
        <p:spPr>
          <a:xfrm>
            <a:off x="6038988" y="5175997"/>
            <a:ext cx="69617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/>
            </a:lvl1pPr>
          </a:lstStyle>
          <a:p>
            <a:r>
              <a:t>50 um</a:t>
            </a:r>
          </a:p>
        </p:txBody>
      </p:sp>
      <p:sp>
        <p:nvSpPr>
          <p:cNvPr id="160" name="5 um"/>
          <p:cNvSpPr txBox="1"/>
          <p:nvPr/>
        </p:nvSpPr>
        <p:spPr>
          <a:xfrm>
            <a:off x="7434380" y="6053565"/>
            <a:ext cx="5803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/>
            </a:lvl1pPr>
          </a:lstStyle>
          <a:p>
            <a:r>
              <a:t>5 um</a:t>
            </a:r>
          </a:p>
        </p:txBody>
      </p:sp>
      <p:sp>
        <p:nvSpPr>
          <p:cNvPr id="161" name="LNS metterà a disposizione il rivelatore MicroPlus probe al Silicio (sviluppato da UOW e acquistato nell’ambito del progetto NEPTUNE)…"/>
          <p:cNvSpPr txBox="1"/>
          <p:nvPr/>
        </p:nvSpPr>
        <p:spPr>
          <a:xfrm>
            <a:off x="5431109" y="1629030"/>
            <a:ext cx="6173211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28600" indent="-228600" algn="just">
              <a:buSzPct val="80000"/>
              <a:buBlip>
                <a:blip r:embed="rId5"/>
              </a:buBlip>
              <a:defRPr sz="2300" b="1"/>
            </a:pPr>
            <a:r>
              <a:t> LNS metterà a disposizione il rivelatore MicroPlus probe al Silicio (sviluppato da UOW e acquistato nell’ambito del progetto NEPTUNE)</a:t>
            </a:r>
          </a:p>
          <a:p>
            <a:pPr marL="228600" indent="-228600" algn="just">
              <a:buSzPct val="80000"/>
              <a:buBlip>
                <a:blip r:embed="rId5"/>
              </a:buBlip>
              <a:defRPr sz="2300" b="1"/>
            </a:pPr>
            <a:r>
              <a:t> verranno caratterizzati microdosimetricamente i fasci di protoni ed 4He utilizzando un rivelatore spesso 5um (finora mai testato)</a:t>
            </a:r>
          </a:p>
          <a:p>
            <a:pPr marL="228600" indent="-228600" algn="just">
              <a:buSzPct val="80000"/>
              <a:buBlip>
                <a:blip r:embed="rId5"/>
              </a:buBlip>
              <a:defRPr sz="2300" b="1"/>
            </a:pPr>
            <a:r>
              <a:t> gli spettri microdosimetrici acquisiti saranno fondamentali per la ricostruzione del LET nelle due condizioni di irraggiamento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Attività (LNS) - Simulations</a:t>
            </a:r>
          </a:p>
        </p:txBody>
      </p:sp>
      <p:sp>
        <p:nvSpPr>
          <p:cNvPr id="164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Il ruolo di LNS sarà quello di simulare la condizione sperimentale di irraggiamento che verrà adottata a CNAO. In particolare verrà stimata la distribuzione di dose e LET adottando codici Monte Carlo (Geant4) già sviluppati e validati in quest’ambito…"/>
          <p:cNvSpPr txBox="1"/>
          <p:nvPr/>
        </p:nvSpPr>
        <p:spPr>
          <a:xfrm>
            <a:off x="5134525" y="1568636"/>
            <a:ext cx="6640790" cy="471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28600" indent="-228600" algn="just">
              <a:buSzPct val="80000"/>
              <a:buBlip>
                <a:blip r:embed="rId2"/>
              </a:buBlip>
              <a:defRPr sz="2300" b="1"/>
            </a:pPr>
            <a:r>
              <a:t> Il ruolo di LNS sarà quello di simulare la condizione sperimentale di irraggiamento che verrà adottata a CNAO. In particolare verrà stimata la distribuzione di dose e LET adottando codici Monte Carlo (Geant4) già sviluppati e validati in quest’ambito</a:t>
            </a:r>
          </a:p>
          <a:p>
            <a:pPr marL="228600" indent="-228600" algn="just">
              <a:buSzPct val="80000"/>
              <a:buBlip>
                <a:blip r:embed="rId2"/>
              </a:buBlip>
              <a:defRPr sz="2300" b="1"/>
            </a:pPr>
            <a:r>
              <a:t> Tale attività sarà propedeutica al fine di adottare le corrette condizioni di irraggiamento cosicchè da poter confrontare il danno biologico nelle due condizioni</a:t>
            </a:r>
          </a:p>
          <a:p>
            <a:pPr marL="228600" indent="-228600" algn="just">
              <a:buSzPct val="80000"/>
              <a:buBlip>
                <a:blip r:embed="rId2"/>
              </a:buBlip>
              <a:defRPr sz="2300" b="1"/>
            </a:pPr>
            <a:r>
              <a:t> Verranno inoltre estratte le distribuzioni di particelle secondarie prodotte dal fascio primario cosicchè da poterle confrontare con gli spettri microdosimetrici e la risposta biologica  </a:t>
            </a:r>
          </a:p>
        </p:txBody>
      </p:sp>
      <p:pic>
        <p:nvPicPr>
          <p:cNvPr id="166" name="Screenshot 2025-06-24 alle 12.45.52.png" descr="Screenshot 2025-06-24 alle 12.45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01" y="1574987"/>
            <a:ext cx="3394525" cy="2616162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pic>
        <p:nvPicPr>
          <p:cNvPr id="167" name="Screenshot 2025-06-24 alle 12.47.02.png" descr="Screenshot 2025-06-24 alle 12.47.02.png"/>
          <p:cNvPicPr>
            <a:picLocks noChangeAspect="1"/>
          </p:cNvPicPr>
          <p:nvPr/>
        </p:nvPicPr>
        <p:blipFill>
          <a:blip r:embed="rId4"/>
          <a:srcRect l="4681" t="5689" r="4681"/>
          <a:stretch>
            <a:fillRect/>
          </a:stretch>
        </p:blipFill>
        <p:spPr>
          <a:xfrm>
            <a:off x="-1" y="4197498"/>
            <a:ext cx="4390990" cy="2489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olo 1"/>
          <p:cNvSpPr txBox="1">
            <a:spLocks noGrp="1"/>
          </p:cNvSpPr>
          <p:nvPr>
            <p:ph type="title"/>
          </p:nvPr>
        </p:nvSpPr>
        <p:spPr>
          <a:xfrm>
            <a:off x="523126" y="243073"/>
            <a:ext cx="7329955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Potenziale output scientifico</a:t>
            </a:r>
          </a:p>
        </p:txBody>
      </p:sp>
      <p:sp>
        <p:nvSpPr>
          <p:cNvPr id="170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Segnaposto contenuto 5"/>
          <p:cNvSpPr txBox="1">
            <a:spLocks noGrp="1"/>
          </p:cNvSpPr>
          <p:nvPr>
            <p:ph type="body" sz="half" idx="1"/>
          </p:nvPr>
        </p:nvSpPr>
        <p:spPr>
          <a:xfrm>
            <a:off x="503170" y="1568637"/>
            <a:ext cx="11071254" cy="194520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None/>
            </a:pPr>
            <a:r>
              <a:t>HEARTBEAT si inserisce nel contesto dell’oncologia di precisione per affrontare l’obiettivo di </a:t>
            </a:r>
            <a:r>
              <a:rPr b="1"/>
              <a:t>massimizzare l’efficacia antitumorale</a:t>
            </a:r>
            <a:r>
              <a:t> e </a:t>
            </a:r>
            <a:r>
              <a:rPr b="1"/>
              <a:t>minimizzare gli effetti collaterali cardiaci</a:t>
            </a:r>
            <a:r>
              <a:t>, colmando un’importante lacuna conoscitiva nella radioterapia del tumore al seno</a:t>
            </a:r>
          </a:p>
        </p:txBody>
      </p:sp>
      <p:sp>
        <p:nvSpPr>
          <p:cNvPr id="172" name="Alto Impatto scientifico e sociale"/>
          <p:cNvSpPr txBox="1"/>
          <p:nvPr/>
        </p:nvSpPr>
        <p:spPr>
          <a:xfrm>
            <a:off x="2695928" y="4231158"/>
            <a:ext cx="6685738" cy="63119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500">
                <a:solidFill>
                  <a:srgbClr val="FFFFFF"/>
                </a:solidFill>
              </a:defRPr>
            </a:lvl1pPr>
          </a:lstStyle>
          <a:p>
            <a:r>
              <a:t>Alto Impatto scientifico e sociale</a:t>
            </a:r>
          </a:p>
        </p:txBody>
      </p:sp>
      <p:sp>
        <p:nvSpPr>
          <p:cNvPr id="173" name="Approvato"/>
          <p:cNvSpPr/>
          <p:nvPr/>
        </p:nvSpPr>
        <p:spPr>
          <a:xfrm>
            <a:off x="9249154" y="3899364"/>
            <a:ext cx="1128173" cy="1128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chemeClr val="accent6">
              <a:lumOff val="-9568"/>
            </a:schemeClr>
          </a:solidFill>
          <a:ln w="12700">
            <a:solidFill>
              <a:schemeClr val="accent6">
                <a:satOff val="-3457"/>
                <a:lumOff val="26078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4" name="===&gt; Inoltre questo sarebbe uno dei primi esperimenti svolti a CNAO con fasci di He"/>
          <p:cNvSpPr txBox="1"/>
          <p:nvPr/>
        </p:nvSpPr>
        <p:spPr>
          <a:xfrm>
            <a:off x="754861" y="5579663"/>
            <a:ext cx="1081956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buFont typeface="Arial"/>
              <a:defRPr sz="3000" b="1">
                <a:solidFill>
                  <a:schemeClr val="accent6">
                    <a:lumOff val="-9568"/>
                  </a:schemeClr>
                </a:solidFill>
              </a:defRPr>
            </a:lvl1pPr>
          </a:lstStyle>
          <a:p>
            <a:r>
              <a:t>===&gt; Inoltre questo sarebbe uno dei primi esperimenti svolti a CNAO con fasci di He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olo 1"/>
          <p:cNvSpPr txBox="1">
            <a:spLocks noGrp="1"/>
          </p:cNvSpPr>
          <p:nvPr>
            <p:ph type="title"/>
          </p:nvPr>
        </p:nvSpPr>
        <p:spPr>
          <a:xfrm>
            <a:off x="523124" y="243073"/>
            <a:ext cx="1020763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Budget &amp; FTE</a:t>
            </a:r>
          </a:p>
        </p:txBody>
      </p:sp>
      <p:sp>
        <p:nvSpPr>
          <p:cNvPr id="177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78" name="Tabella 1"/>
          <p:cNvGraphicFramePr/>
          <p:nvPr>
            <p:extLst>
              <p:ext uri="{D42A27DB-BD31-4B8C-83A1-F6EECF244321}">
                <p14:modId xmlns:p14="http://schemas.microsoft.com/office/powerpoint/2010/main" val="1763714083"/>
              </p:ext>
            </p:extLst>
          </p:nvPr>
        </p:nvGraphicFramePr>
        <p:xfrm>
          <a:off x="523124" y="2619074"/>
          <a:ext cx="11108340" cy="3775014"/>
        </p:xfrm>
        <a:graphic>
          <a:graphicData uri="http://schemas.openxmlformats.org/drawingml/2006/table">
            <a:tbl>
              <a:tblPr firstRow="1" firstCol="1" bandRow="1">
                <a:tableStyleId>{EEE7283C-3CF3-47DC-8721-378D4A62B228}</a:tableStyleId>
              </a:tblPr>
              <a:tblGrid>
                <a:gridCol w="277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8298"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2026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2027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2028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Consumo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2k€ (per acquisto di film radiocromici)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2k€ (per acquisto di film radiocromici)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100" b="1" dirty="0">
                          <a:solidFill>
                            <a:srgbClr val="FFFFFF"/>
                          </a:solidFill>
                        </a:rPr>
                        <a:t>Missioni</a:t>
                      </a:r>
                      <a:endParaRPr sz="21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5k€ (per due turni sperimentali a CNAO di due persone)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5k€ (per due turni sperimentali a CNAO di due persone)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5k€ (per due turni sperimentali a CNAO di due persone)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TOTALE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7k€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7k€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7k€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9" name="2.5 FTE (posizione delle persone PNRR attualmente da definire)"/>
          <p:cNvSpPr txBox="1"/>
          <p:nvPr/>
        </p:nvSpPr>
        <p:spPr>
          <a:xfrm>
            <a:off x="845090" y="1803660"/>
            <a:ext cx="1050181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 b="1"/>
            </a:lvl1pPr>
          </a:lstStyle>
          <a:p>
            <a:r>
              <a:t>2.5 FTE (posizione delle persone PNRR attualmente da definire)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8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Title 1"/>
          <p:cNvSpPr txBox="1">
            <a:spLocks noGrp="1"/>
          </p:cNvSpPr>
          <p:nvPr>
            <p:ph type="ctrTitle"/>
          </p:nvPr>
        </p:nvSpPr>
        <p:spPr>
          <a:xfrm>
            <a:off x="838198" y="2302320"/>
            <a:ext cx="10163234" cy="1126681"/>
          </a:xfrm>
          <a:prstGeom prst="rect">
            <a:avLst/>
          </a:prstGeom>
        </p:spPr>
        <p:txBody>
          <a:bodyPr/>
          <a:lstStyle>
            <a:lvl1pPr algn="l" defTabSz="859536">
              <a:defRPr sz="6204">
                <a:solidFill>
                  <a:srgbClr val="FF0000"/>
                </a:solidFill>
              </a:defRPr>
            </a:lvl1pPr>
          </a:lstStyle>
          <a:p>
            <a:r>
              <a:t>DIAMIRA</a:t>
            </a:r>
            <a:endParaRPr sz="1128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8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838198" y="4983276"/>
            <a:ext cx="10512554" cy="1126681"/>
          </a:xfrm>
          <a:prstGeom prst="rect">
            <a:avLst/>
          </a:prstGeom>
        </p:spPr>
        <p:txBody>
          <a:bodyPr/>
          <a:lstStyle/>
          <a:p>
            <a:pPr algn="l">
              <a:defRPr sz="2800"/>
            </a:pPr>
            <a:r>
              <a:t>Responsabile Nazionale: Claudio Verona (Uni Tor Vergata)</a:t>
            </a:r>
          </a:p>
          <a:p>
            <a:pPr algn="l">
              <a:defRPr sz="2800"/>
            </a:pPr>
            <a:r>
              <a:t>Responsabile Locale: G.A. Pablo Cirrone</a:t>
            </a:r>
          </a:p>
        </p:txBody>
      </p:sp>
      <p:grpSp>
        <p:nvGrpSpPr>
          <p:cNvPr id="186" name="sketch line"/>
          <p:cNvGrpSpPr/>
          <p:nvPr/>
        </p:nvGrpSpPr>
        <p:grpSpPr>
          <a:xfrm>
            <a:off x="837828" y="4702194"/>
            <a:ext cx="5411050" cy="47073"/>
            <a:chOff x="0" y="0"/>
            <a:chExt cx="5411048" cy="47071"/>
          </a:xfrm>
        </p:grpSpPr>
        <p:sp>
          <p:nvSpPr>
            <p:cNvPr id="184" name="Forma"/>
            <p:cNvSpPr/>
            <p:nvPr/>
          </p:nvSpPr>
          <p:spPr>
            <a:xfrm>
              <a:off x="0" y="719"/>
              <a:ext cx="5410572" cy="4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392" extrusionOk="0">
                  <a:moveTo>
                    <a:pt x="2" y="4531"/>
                  </a:moveTo>
                  <a:cubicBezTo>
                    <a:pt x="1140" y="3108"/>
                    <a:pt x="1504" y="10964"/>
                    <a:pt x="2485" y="4531"/>
                  </a:cubicBezTo>
                  <a:cubicBezTo>
                    <a:pt x="3466" y="-1903"/>
                    <a:pt x="4119" y="6619"/>
                    <a:pt x="4537" y="4531"/>
                  </a:cubicBezTo>
                  <a:cubicBezTo>
                    <a:pt x="4955" y="2442"/>
                    <a:pt x="6236" y="7384"/>
                    <a:pt x="7669" y="4531"/>
                  </a:cubicBezTo>
                  <a:cubicBezTo>
                    <a:pt x="9101" y="1677"/>
                    <a:pt x="9452" y="10178"/>
                    <a:pt x="10152" y="4531"/>
                  </a:cubicBezTo>
                  <a:cubicBezTo>
                    <a:pt x="10853" y="-1117"/>
                    <a:pt x="11446" y="-1891"/>
                    <a:pt x="12636" y="4531"/>
                  </a:cubicBezTo>
                  <a:cubicBezTo>
                    <a:pt x="13827" y="10952"/>
                    <a:pt x="14245" y="3732"/>
                    <a:pt x="15768" y="4531"/>
                  </a:cubicBezTo>
                  <a:cubicBezTo>
                    <a:pt x="17290" y="5330"/>
                    <a:pt x="17119" y="7581"/>
                    <a:pt x="18035" y="4531"/>
                  </a:cubicBezTo>
                  <a:cubicBezTo>
                    <a:pt x="18952" y="1481"/>
                    <a:pt x="20559" y="7049"/>
                    <a:pt x="21599" y="4531"/>
                  </a:cubicBezTo>
                  <a:cubicBezTo>
                    <a:pt x="21596" y="6095"/>
                    <a:pt x="21596" y="8145"/>
                    <a:pt x="21599" y="9814"/>
                  </a:cubicBezTo>
                  <a:cubicBezTo>
                    <a:pt x="20613" y="16519"/>
                    <a:pt x="19996" y="7620"/>
                    <a:pt x="19331" y="9814"/>
                  </a:cubicBezTo>
                  <a:cubicBezTo>
                    <a:pt x="18666" y="12009"/>
                    <a:pt x="17700" y="4353"/>
                    <a:pt x="16632" y="9814"/>
                  </a:cubicBezTo>
                  <a:cubicBezTo>
                    <a:pt x="15564" y="15276"/>
                    <a:pt x="15207" y="2014"/>
                    <a:pt x="14148" y="9814"/>
                  </a:cubicBezTo>
                  <a:cubicBezTo>
                    <a:pt x="13089" y="17615"/>
                    <a:pt x="12272" y="-68"/>
                    <a:pt x="11016" y="9814"/>
                  </a:cubicBezTo>
                  <a:cubicBezTo>
                    <a:pt x="9760" y="19697"/>
                    <a:pt x="8801" y="5505"/>
                    <a:pt x="7885" y="9814"/>
                  </a:cubicBezTo>
                  <a:cubicBezTo>
                    <a:pt x="6969" y="14124"/>
                    <a:pt x="6398" y="13629"/>
                    <a:pt x="5617" y="9814"/>
                  </a:cubicBezTo>
                  <a:cubicBezTo>
                    <a:pt x="4836" y="6000"/>
                    <a:pt x="3690" y="5444"/>
                    <a:pt x="2917" y="9814"/>
                  </a:cubicBezTo>
                  <a:cubicBezTo>
                    <a:pt x="2145" y="14185"/>
                    <a:pt x="1345" y="4490"/>
                    <a:pt x="2" y="9814"/>
                  </a:cubicBezTo>
                  <a:cubicBezTo>
                    <a:pt x="0" y="7726"/>
                    <a:pt x="-1" y="6770"/>
                    <a:pt x="2" y="453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Forma"/>
            <p:cNvSpPr/>
            <p:nvPr/>
          </p:nvSpPr>
          <p:spPr>
            <a:xfrm>
              <a:off x="145" y="0"/>
              <a:ext cx="5410904" cy="4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1425" extrusionOk="0">
                  <a:moveTo>
                    <a:pt x="1" y="4630"/>
                  </a:moveTo>
                  <a:cubicBezTo>
                    <a:pt x="652" y="-651"/>
                    <a:pt x="1276" y="10"/>
                    <a:pt x="2269" y="4630"/>
                  </a:cubicBezTo>
                  <a:cubicBezTo>
                    <a:pt x="3262" y="9250"/>
                    <a:pt x="4046" y="2578"/>
                    <a:pt x="5184" y="4630"/>
                  </a:cubicBezTo>
                  <a:cubicBezTo>
                    <a:pt x="6322" y="6682"/>
                    <a:pt x="6514" y="3679"/>
                    <a:pt x="7667" y="4630"/>
                  </a:cubicBezTo>
                  <a:cubicBezTo>
                    <a:pt x="8821" y="5581"/>
                    <a:pt x="9439" y="-786"/>
                    <a:pt x="9935" y="4630"/>
                  </a:cubicBezTo>
                  <a:cubicBezTo>
                    <a:pt x="10431" y="10046"/>
                    <a:pt x="12069" y="-5146"/>
                    <a:pt x="12850" y="4630"/>
                  </a:cubicBezTo>
                  <a:cubicBezTo>
                    <a:pt x="13632" y="14406"/>
                    <a:pt x="14597" y="11418"/>
                    <a:pt x="15550" y="4630"/>
                  </a:cubicBezTo>
                  <a:cubicBezTo>
                    <a:pt x="16502" y="-2158"/>
                    <a:pt x="17540" y="-897"/>
                    <a:pt x="18249" y="4630"/>
                  </a:cubicBezTo>
                  <a:cubicBezTo>
                    <a:pt x="18958" y="10157"/>
                    <a:pt x="20677" y="2857"/>
                    <a:pt x="21596" y="4630"/>
                  </a:cubicBezTo>
                  <a:cubicBezTo>
                    <a:pt x="21598" y="6593"/>
                    <a:pt x="21599" y="8255"/>
                    <a:pt x="21596" y="9793"/>
                  </a:cubicBezTo>
                  <a:cubicBezTo>
                    <a:pt x="20514" y="6536"/>
                    <a:pt x="20444" y="13392"/>
                    <a:pt x="19329" y="9793"/>
                  </a:cubicBezTo>
                  <a:cubicBezTo>
                    <a:pt x="18213" y="6194"/>
                    <a:pt x="17757" y="7308"/>
                    <a:pt x="17277" y="9793"/>
                  </a:cubicBezTo>
                  <a:cubicBezTo>
                    <a:pt x="16798" y="12278"/>
                    <a:pt x="15013" y="11001"/>
                    <a:pt x="14362" y="9793"/>
                  </a:cubicBezTo>
                  <a:cubicBezTo>
                    <a:pt x="13711" y="8585"/>
                    <a:pt x="13172" y="14007"/>
                    <a:pt x="12094" y="9793"/>
                  </a:cubicBezTo>
                  <a:cubicBezTo>
                    <a:pt x="11017" y="5579"/>
                    <a:pt x="10539" y="12364"/>
                    <a:pt x="9179" y="9793"/>
                  </a:cubicBezTo>
                  <a:cubicBezTo>
                    <a:pt x="7819" y="7222"/>
                    <a:pt x="7191" y="12813"/>
                    <a:pt x="6048" y="9793"/>
                  </a:cubicBezTo>
                  <a:cubicBezTo>
                    <a:pt x="4905" y="6773"/>
                    <a:pt x="4246" y="3132"/>
                    <a:pt x="3564" y="9793"/>
                  </a:cubicBezTo>
                  <a:cubicBezTo>
                    <a:pt x="2883" y="16454"/>
                    <a:pt x="747" y="-1270"/>
                    <a:pt x="1" y="9793"/>
                  </a:cubicBezTo>
                  <a:cubicBezTo>
                    <a:pt x="-1" y="7250"/>
                    <a:pt x="2" y="6070"/>
                    <a:pt x="1" y="4630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7" name="DIamond-based Array for MIcrodosimetric Radiation Analysis"/>
          <p:cNvSpPr txBox="1"/>
          <p:nvPr/>
        </p:nvSpPr>
        <p:spPr>
          <a:xfrm>
            <a:off x="838198" y="3470335"/>
            <a:ext cx="11188293" cy="715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3200">
                <a:solidFill>
                  <a:srgbClr val="FF0000"/>
                </a:solidFill>
              </a:defRPr>
            </a:pPr>
            <a:r>
              <a:rPr>
                <a:solidFill>
                  <a:srgbClr val="EE0000"/>
                </a:solidFill>
              </a:rPr>
              <a:t>DI</a:t>
            </a:r>
            <a:r>
              <a:t>amond-based </a:t>
            </a:r>
            <a:r>
              <a:rPr>
                <a:solidFill>
                  <a:srgbClr val="EE0000"/>
                </a:solidFill>
              </a:rPr>
              <a:t>A</a:t>
            </a:r>
            <a:r>
              <a:t>rray for </a:t>
            </a:r>
            <a:r>
              <a:rPr>
                <a:solidFill>
                  <a:srgbClr val="EE0000"/>
                </a:solidFill>
              </a:rPr>
              <a:t>MI</a:t>
            </a:r>
            <a:r>
              <a:t>crodosimetric </a:t>
            </a:r>
            <a:r>
              <a:rPr>
                <a:solidFill>
                  <a:srgbClr val="EE0000"/>
                </a:solidFill>
              </a:rPr>
              <a:t>Ra</a:t>
            </a:r>
            <a:r>
              <a:t>diation </a:t>
            </a:r>
            <a:r>
              <a:rPr>
                <a:solidFill>
                  <a:srgbClr val="EE0000"/>
                </a:solidFill>
              </a:rPr>
              <a:t>A</a:t>
            </a:r>
            <a:r>
              <a:t>nalysis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olo 1"/>
          <p:cNvSpPr txBox="1">
            <a:spLocks noGrp="1"/>
          </p:cNvSpPr>
          <p:nvPr>
            <p:ph type="title"/>
          </p:nvPr>
        </p:nvSpPr>
        <p:spPr>
          <a:xfrm>
            <a:off x="523125" y="243073"/>
            <a:ext cx="5572876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Obiettivi generali</a:t>
            </a:r>
          </a:p>
        </p:txBody>
      </p:sp>
      <p:sp>
        <p:nvSpPr>
          <p:cNvPr id="190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Sviluppo di microdosimetri a pixel in diamante sintetico con volumi sensibili 3D micrometrici e lettura individuale.…"/>
          <p:cNvSpPr txBox="1"/>
          <p:nvPr/>
        </p:nvSpPr>
        <p:spPr>
          <a:xfrm>
            <a:off x="523125" y="3021760"/>
            <a:ext cx="11035591" cy="362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/>
              <a:defRPr sz="1900"/>
            </a:pPr>
            <a:r>
              <a:rPr b="1"/>
              <a:t>Sviluppo di microdosimetri a pixel in diamante sintetico</a:t>
            </a:r>
            <a:br/>
            <a:r>
              <a:t>con volumi sensibili 3D micrometrici e lettura individuale.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/>
              <a:defRPr sz="1900"/>
            </a:pPr>
            <a:r>
              <a:rPr b="1"/>
              <a:t>Mappatura spaziale del LET e dell’energia lineare (y)</a:t>
            </a:r>
            <a:br/>
            <a:r>
              <a:t>in fasci clinici di protoni e ioni carbonio (PBS e minibeam).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/>
              <a:defRPr sz="1900"/>
            </a:pPr>
            <a:r>
              <a:rPr b="1"/>
              <a:t>Realizzazione di un sistema di acquisizione avanzato</a:t>
            </a:r>
            <a:br/>
            <a:r>
              <a:t>basato su FPGA, lettura multicanale e logica di coincidenza.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/>
              <a:defRPr sz="1900"/>
            </a:pPr>
            <a:r>
              <a:rPr b="1"/>
              <a:t>Validazione sperimentale e clinica</a:t>
            </a:r>
            <a:br/>
            <a:r>
              <a:t>presso CNAO, MedAustron e TIFPA, con supporto di simulazioni Monte Carlo.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/>
              <a:defRPr sz="1900"/>
            </a:pPr>
            <a:r>
              <a:rPr b="1"/>
              <a:t>Supporto a QA clinica e modelli radiobiologici RBE/LET-guided</a:t>
            </a:r>
            <a:br/>
            <a:r>
              <a:t>per ottimizzare la sicurezza e l'efficacia della terapia adronica.</a:t>
            </a:r>
          </a:p>
        </p:txBody>
      </p:sp>
      <p:sp>
        <p:nvSpPr>
          <p:cNvPr id="192" name="Il progetto DIAMIRA si propone di realizzare un sistema microdosimetrico innovativo, basato su pixel di diamante sintetico con lettura individuale, per caratterizzare con elevata risoluzione spaziale i fasci clinici di protoni e ioni carbonio, migliorand"/>
          <p:cNvSpPr txBox="1"/>
          <p:nvPr/>
        </p:nvSpPr>
        <p:spPr>
          <a:xfrm>
            <a:off x="529475" y="1380254"/>
            <a:ext cx="11143052" cy="1475741"/>
          </a:xfrm>
          <a:prstGeom prst="rect">
            <a:avLst/>
          </a:prstGeom>
          <a:solidFill>
            <a:schemeClr val="accent4">
              <a:lumOff val="25000"/>
              <a:alpha val="46852"/>
            </a:schemeClr>
          </a:solidFill>
          <a:ln w="12700">
            <a:solidFill>
              <a:schemeClr val="accent2">
                <a:satOff val="-18194"/>
                <a:lumOff val="-11215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200" b="1"/>
            </a:lvl1pPr>
          </a:lstStyle>
          <a:p>
            <a:r>
              <a:t>Il progetto DIAMIRA si propone di realizzare un sistema microdosimetrico innovativo, basato su pixel di diamante sintetico con lettura individuale, per caratterizzare con elevata risoluzione spaziale i fasci clinici di protoni e ioni carbonio, migliorando la qualità, la sicurezza e l’efficacia della terapia adronica.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Microsoft Macintosh PowerPoint</Application>
  <PresentationFormat>Widescreen</PresentationFormat>
  <Paragraphs>168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</vt:lpstr>
      <vt:lpstr>Times Roman</vt:lpstr>
      <vt:lpstr>Office Theme</vt:lpstr>
      <vt:lpstr>HEARTBEAT</vt:lpstr>
      <vt:lpstr>Obiettivi generali</vt:lpstr>
      <vt:lpstr>Attività</vt:lpstr>
      <vt:lpstr>Attività (LNS) - Microdosimetry</vt:lpstr>
      <vt:lpstr>Attività (LNS) - Simulations</vt:lpstr>
      <vt:lpstr>Potenziale output scientifico</vt:lpstr>
      <vt:lpstr>Budget &amp; FTE</vt:lpstr>
      <vt:lpstr>DIAMIRA</vt:lpstr>
      <vt:lpstr>Obiettivi generali</vt:lpstr>
      <vt:lpstr>Attività</vt:lpstr>
      <vt:lpstr>Attività</vt:lpstr>
      <vt:lpstr>Attività (LNS) - Simulazioni</vt:lpstr>
      <vt:lpstr>Attività (LNS) - Test Sperimentali</vt:lpstr>
      <vt:lpstr>Potenziale output scientifico</vt:lpstr>
      <vt:lpstr>Budget &amp; FTE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Giada Petringa</cp:lastModifiedBy>
  <cp:revision>2</cp:revision>
  <dcterms:modified xsi:type="dcterms:W3CDTF">2025-06-25T07:58:44Z</dcterms:modified>
</cp:coreProperties>
</file>