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559" r:id="rId6"/>
    <p:sldId id="562" r:id="rId7"/>
    <p:sldId id="5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9239" autoAdjust="0"/>
  </p:normalViewPr>
  <p:slideViewPr>
    <p:cSldViewPr snapToGrid="0">
      <p:cViewPr>
        <p:scale>
          <a:sx n="102" d="100"/>
          <a:sy n="102" d="100"/>
        </p:scale>
        <p:origin x="92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Torrisi" userId="7e2d242d-86da-4aa3-bb66-1f88aeb4d0c6" providerId="ADAL" clId="{50AAB7B3-8D71-BF4C-BE8C-7E9DE1576717}"/>
    <pc:docChg chg="undo custSel modSld">
      <pc:chgData name="Giuseppe Torrisi" userId="7e2d242d-86da-4aa3-bb66-1f88aeb4d0c6" providerId="ADAL" clId="{50AAB7B3-8D71-BF4C-BE8C-7E9DE1576717}" dt="2025-06-24T22:42:02.433" v="30" actId="115"/>
      <pc:docMkLst>
        <pc:docMk/>
      </pc:docMkLst>
      <pc:sldChg chg="modSp mod">
        <pc:chgData name="Giuseppe Torrisi" userId="7e2d242d-86da-4aa3-bb66-1f88aeb4d0c6" providerId="ADAL" clId="{50AAB7B3-8D71-BF4C-BE8C-7E9DE1576717}" dt="2025-06-24T22:39:49.092" v="28" actId="20577"/>
        <pc:sldMkLst>
          <pc:docMk/>
          <pc:sldMk cId="1781420253" sldId="559"/>
        </pc:sldMkLst>
        <pc:spChg chg="mod">
          <ac:chgData name="Giuseppe Torrisi" userId="7e2d242d-86da-4aa3-bb66-1f88aeb4d0c6" providerId="ADAL" clId="{50AAB7B3-8D71-BF4C-BE8C-7E9DE1576717}" dt="2025-06-24T22:38:56.493" v="12" actId="20577"/>
          <ac:spMkLst>
            <pc:docMk/>
            <pc:sldMk cId="1781420253" sldId="559"/>
            <ac:spMk id="5" creationId="{0FA7B241-118A-6385-2F49-309206B0298C}"/>
          </ac:spMkLst>
        </pc:spChg>
        <pc:spChg chg="mod">
          <ac:chgData name="Giuseppe Torrisi" userId="7e2d242d-86da-4aa3-bb66-1f88aeb4d0c6" providerId="ADAL" clId="{50AAB7B3-8D71-BF4C-BE8C-7E9DE1576717}" dt="2025-06-24T22:39:49.092" v="28" actId="20577"/>
          <ac:spMkLst>
            <pc:docMk/>
            <pc:sldMk cId="1781420253" sldId="559"/>
            <ac:spMk id="18" creationId="{659D4979-1776-DBC9-9830-8606C78C3787}"/>
          </ac:spMkLst>
        </pc:spChg>
      </pc:sldChg>
      <pc:sldChg chg="modSp mod">
        <pc:chgData name="Giuseppe Torrisi" userId="7e2d242d-86da-4aa3-bb66-1f88aeb4d0c6" providerId="ADAL" clId="{50AAB7B3-8D71-BF4C-BE8C-7E9DE1576717}" dt="2025-06-24T22:42:02.433" v="30" actId="115"/>
        <pc:sldMkLst>
          <pc:docMk/>
          <pc:sldMk cId="3873668426" sldId="562"/>
        </pc:sldMkLst>
        <pc:spChg chg="mod">
          <ac:chgData name="Giuseppe Torrisi" userId="7e2d242d-86da-4aa3-bb66-1f88aeb4d0c6" providerId="ADAL" clId="{50AAB7B3-8D71-BF4C-BE8C-7E9DE1576717}" dt="2025-06-24T22:42:02.433" v="30" actId="115"/>
          <ac:spMkLst>
            <pc:docMk/>
            <pc:sldMk cId="3873668426" sldId="562"/>
            <ac:spMk id="6" creationId="{B6C53F4E-1128-D643-3D0E-4AC3F3B2D5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BEDE-6EBB-43FA-A118-1E8EEA4C09C9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69C-FF27-4F6A-99A4-2E7C7628D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The acronym stays for Genetic Interface for OpTimizing Tracking with Optics</a:t>
            </a:r>
          </a:p>
          <a:p>
            <a:r>
              <a:rPr lang="en-US" noProof="0" dirty="0"/>
              <a:t>GIOTTO is an AI optimizer based on a Genetic Algorithm developed in Milano by me and Alberto </a:t>
            </a:r>
            <a:r>
              <a:rPr lang="en-US" noProof="0" dirty="0" err="1"/>
              <a:t>Bacci</a:t>
            </a:r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Giotto drives ASTRA and potentially other simulators and postprocessors.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We applied it on a variety of BD problems from plasma driven Free Electron Lasers Capture and Matching lines to Energy Recovery </a:t>
            </a:r>
            <a:r>
              <a:rPr lang="en-US" noProof="0" dirty="0" err="1"/>
              <a:t>Linacs</a:t>
            </a:r>
            <a:r>
              <a:rPr lang="en-US" noProof="0" dirty="0"/>
              <a:t> low energy injection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4D6A-7FA4-4FF0-8916-11339AE429C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81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5B69C-FF27-4F6A-99A4-2E7C7628D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6699D-0C12-CFDE-4ABD-6A6F5D8D0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1B84DA-46C5-32A5-8729-DF8B10D74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E19AD14-E3DC-FCF9-58F0-093C1796F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7BCE32-8742-9AC2-7E73-66BC79B22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5B69C-FF27-4F6A-99A4-2E7C7628D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6663D-2D7C-CF59-0DB2-CC741CC51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E3CE3-1363-36D4-9294-BF5E72FB7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0048-A827-3C73-BA1C-7938D754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98D2-1ADD-6BAD-2822-5C36B9C6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4A5EE-14CA-5BA8-93E7-498CD02B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2843-7401-81C3-4C7C-025EF050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F65F2-3549-D4DA-0D1B-1A4A8DE1A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129CA-3363-1C99-E05B-ABA5707D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63E6-6E65-D95F-59D9-F899FE95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C621-FB79-87AD-70AC-ED0F2F27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88E39-FDA3-2F91-9937-D55942759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4F4C9-04A9-8ACB-9B73-FEEA6FB13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7CDFE-EFC1-6D0C-BC62-40FB9337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3507D-82E1-9AF2-F244-84745556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EBB4D-9892-FBA1-52EB-9AE19DAE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E69C-8385-2731-BD8C-8A7247A78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ECDD-22E1-B91D-0C8C-8623D58D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81A2B-3DE4-EB56-5E55-3FC2364BB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10D3C-D402-39B3-8576-E2A4E349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89F6-59A7-E2F9-6C2C-235C611E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1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B204-69CD-AB90-8AF2-D6BA600C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D882A-3503-DE89-E2CC-6AD497B2A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B63C4-E893-4A88-7E56-E466D06A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01E4D-8561-F01A-47B4-4F1CDAE2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75A56-FBC9-2C41-BDE2-AC03CD08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0E75-B48F-122C-2179-CCDCEF63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ADB2-B296-0EAD-B8C0-ECA617ACF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BBD69-E456-FDC9-289C-3D76667A6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3681E-67FC-B820-F131-ECAE6425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DAD31-4189-EBB0-C5D4-1D8685655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224EC-D057-9D97-A7A3-E86E6EF2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CB6E-12E2-6E20-FEB4-AF20C5274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D97CC-D5A9-11FB-4091-AB48BF99A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B846-7B27-6949-E8B2-56367884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6427B-2C4B-1D12-86D3-8E42600DA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5560A-2355-2839-6A85-9E8D6D32A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B241C-0CE7-73E5-627D-0703D545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96EBC-0B0D-9B6C-8030-6ED52750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B201E-2E67-6874-25D4-4DD69F9A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0255-5C41-4047-C160-3737D2A7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13174-C6DC-9E30-718A-5288D598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57F81-7D10-E366-F1EA-81E02308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8C7A4-9788-ADCE-4131-021BFE4D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5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B229-D788-CB5E-F6A2-AD480EE5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8AF77-27FE-0C7D-1C72-3FF7CA04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A0629-C8C7-48BD-C827-8A8BD1E9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127A-A3BD-79A2-38ED-B5C6B301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72D5-0E63-EBE4-9ACA-1F8236AB5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0EA74-0612-3181-6348-13DFB205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AC91C-5428-92C5-5465-9EAE56D9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B4A17-4088-63B9-4827-3FC9E4F9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33F76-6F5B-CA2E-EEC4-FC551F13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7500-DFD8-6BE4-3AB1-C6E6A241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1B349-FE03-6AFF-0BD1-C4E00E5BD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BF97D-A063-BD76-D5A1-0EEB6FAB3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5B99D-CF1E-D447-4BC3-9C1847D0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80C31-28F9-47A3-5CCB-A441C818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171F-3582-C1A0-274D-433B3EAD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3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176D5-E2E0-15FB-DF74-C4828991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6612A-793C-9864-7B12-CD5F8783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9A4A-0BCD-372F-6A5B-568D73B71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865AE-D3CF-4EE3-B980-48D7E4715FBE}" type="datetimeFigureOut">
              <a:rPr lang="en-US" smtClean="0"/>
              <a:t>6/25/25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3EF4-D986-1490-52B7-B47715E14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0F706-4AB3-FD7F-1637-054EABED9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FD41B7-E6C9-4EC4-B129-E10F04B06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858AF6C-E645-F07A-6F25-5585605BA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" y="1523333"/>
            <a:ext cx="3652562" cy="513745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2A92B1-5FAF-4AAD-18CB-9B98B320D9ED}"/>
              </a:ext>
            </a:extLst>
          </p:cNvPr>
          <p:cNvSpPr txBox="1"/>
          <p:nvPr/>
        </p:nvSpPr>
        <p:spPr>
          <a:xfrm>
            <a:off x="3849506" y="1742278"/>
            <a:ext cx="8286165" cy="2215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of first AI codes for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line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Solves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multi-objective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problems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(correlated parameters, space-charge like) &amp; statistical analysis (machine jitters studies).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Drives the beam dynamics PIC code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Natively compatible with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NameList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std.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V. 13.0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Linux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parallelized with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655A3FE-A003-E0D8-273D-7B6F86AC968C}"/>
              </a:ext>
            </a:extLst>
          </p:cNvPr>
          <p:cNvGrpSpPr/>
          <p:nvPr/>
        </p:nvGrpSpPr>
        <p:grpSpPr>
          <a:xfrm>
            <a:off x="3849507" y="4116669"/>
            <a:ext cx="8286165" cy="2431435"/>
            <a:chOff x="4033387" y="4101455"/>
            <a:chExt cx="8030793" cy="2431435"/>
          </a:xfrm>
        </p:grpSpPr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A1E0AC4D-2E41-874F-1274-9B87790BD002}"/>
                </a:ext>
              </a:extLst>
            </p:cNvPr>
            <p:cNvSpPr txBox="1"/>
            <p:nvPr/>
          </p:nvSpPr>
          <p:spPr>
            <a:xfrm>
              <a:off x="4033387" y="4101455"/>
              <a:ext cx="8030793" cy="24314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Successfully used in important </a:t>
              </a:r>
              <a:r>
                <a: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projects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as:</a:t>
              </a:r>
            </a:p>
            <a:p>
              <a:pPr algn="just"/>
              <a:endPara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Some contributions to </a:t>
              </a:r>
              <a:r>
                <a: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publications</a:t>
              </a:r>
              <a:r>
                <a:rPr lang="en-US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New approach to space charge dominated beamline design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PRAB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26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(2023)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Two-pass two-way acceleration in a superconducting CW </a:t>
              </a:r>
              <a:r>
                <a:rPr lang="en-US" sz="14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linac</a:t>
              </a: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to drive low jitter x-ray FEL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PRAB</a:t>
              </a:r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22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(2019)</a:t>
              </a:r>
              <a:endPara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Electron beam transfer line design for a plasma driven Free Electron Laser –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NIM A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909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1600" u="sng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2019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Electron </a:t>
              </a:r>
              <a:r>
                <a:rPr lang="en-US" sz="14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Linac</a:t>
              </a: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design to drive bright Compton back-scattering gamma-ray sources </a:t>
              </a:r>
              <a:r>
                <a:rPr lang="en-US" sz="18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JAP 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133</a:t>
              </a:r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(2013)</a:t>
              </a:r>
            </a:p>
            <a:p>
              <a:pPr algn="just"/>
              <a:r>
                <a: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Coming soon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Innovative solutions for high-brightness low-energy ERL injector design: the </a:t>
              </a:r>
              <a:r>
                <a:rPr lang="en-US" sz="1400" i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BriXSinO</a:t>
              </a:r>
              <a:r>
                <a:rPr lang="en-US" sz="1400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approach</a:t>
              </a:r>
            </a:p>
          </p:txBody>
        </p:sp>
        <p:pic>
          <p:nvPicPr>
            <p:cNvPr id="27" name="Picture 6" descr="EuPRAXIA - Home">
              <a:extLst>
                <a:ext uri="{FF2B5EF4-FFF2-40B4-BE49-F238E27FC236}">
                  <a16:creationId xmlns:a16="http://schemas.microsoft.com/office/drawing/2014/main" id="{3362E087-AE44-E2F0-F11A-0BB7FAE21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687" y="4117863"/>
              <a:ext cx="1226752" cy="526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ELI ERIC | Home">
              <a:extLst>
                <a:ext uri="{FF2B5EF4-FFF2-40B4-BE49-F238E27FC236}">
                  <a16:creationId xmlns:a16="http://schemas.microsoft.com/office/drawing/2014/main" id="{8AD8FF52-4585-91D1-C542-C2752C0B5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4339" y="4407647"/>
              <a:ext cx="1125274" cy="53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B6426D75-DD4B-10CF-C7D3-6153C2CAC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291" y="4135224"/>
              <a:ext cx="1415066" cy="363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A918E004-DE45-DFD7-2318-01C9B4519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7594" y="4436015"/>
              <a:ext cx="1011675" cy="50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5">
            <a:extLst>
              <a:ext uri="{FF2B5EF4-FFF2-40B4-BE49-F238E27FC236}">
                <a16:creationId xmlns:a16="http://schemas.microsoft.com/office/drawing/2014/main" id="{FE0F2F67-71A6-AC13-B894-0F834E4076CF}"/>
              </a:ext>
            </a:extLst>
          </p:cNvPr>
          <p:cNvSpPr/>
          <p:nvPr/>
        </p:nvSpPr>
        <p:spPr>
          <a:xfrm>
            <a:off x="585064" y="828652"/>
            <a:ext cx="110097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enetic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nterface for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imizing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racking with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ptics</a:t>
            </a:r>
            <a:endParaRPr lang="en-US" sz="2200" b="1" i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blue and grey logo&#10;&#10;Description automatically generated">
            <a:extLst>
              <a:ext uri="{FF2B5EF4-FFF2-40B4-BE49-F238E27FC236}">
                <a16:creationId xmlns:a16="http://schemas.microsoft.com/office/drawing/2014/main" id="{4D785996-26DC-66F3-D070-70DD03760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12" y="4251271"/>
            <a:ext cx="1015434" cy="1015434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AEC944A-2092-102E-8EC3-57F1EE47116E}"/>
              </a:ext>
            </a:extLst>
          </p:cNvPr>
          <p:cNvCxnSpPr>
            <a:cxnSpLocks/>
          </p:cNvCxnSpPr>
          <p:nvPr/>
        </p:nvCxnSpPr>
        <p:spPr>
          <a:xfrm flipH="1">
            <a:off x="-4785" y="552300"/>
            <a:ext cx="1219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A955294-876D-1B8A-001E-75640FD0CC3E}"/>
              </a:ext>
            </a:extLst>
          </p:cNvPr>
          <p:cNvSpPr txBox="1"/>
          <p:nvPr/>
        </p:nvSpPr>
        <p:spPr>
          <a:xfrm>
            <a:off x="0" y="904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4297B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GIOTTO an AI optimizer for accelerators</a:t>
            </a:r>
          </a:p>
        </p:txBody>
      </p:sp>
    </p:spTree>
    <p:extLst>
      <p:ext uri="{BB962C8B-B14F-4D97-AF65-F5344CB8AC3E}">
        <p14:creationId xmlns:p14="http://schemas.microsoft.com/office/powerpoint/2010/main" val="52455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A7B241-118A-6385-2F49-309206B0298C}"/>
              </a:ext>
            </a:extLst>
          </p:cNvPr>
          <p:cNvSpPr txBox="1"/>
          <p:nvPr/>
        </p:nvSpPr>
        <p:spPr>
          <a:xfrm>
            <a:off x="0" y="734731"/>
            <a:ext cx="12191999" cy="4447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Integrate </a:t>
            </a: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GIOTTO into accelerator Control </a:t>
            </a:r>
            <a:r>
              <a:rPr lang="en-US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ystems 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 piloted in </a:t>
            </a:r>
            <a:r>
              <a:rPr lang="en-US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SPARC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/>
              <a:t>to achieve, on the machine (or beamline), same performances as predicted by simulations.</a:t>
            </a:r>
            <a:endParaRPr lang="en-US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Enable chained optimizations </a:t>
            </a: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 cavity design tools (e.g., </a:t>
            </a:r>
            <a:r>
              <a:rPr lang="en-US" b="1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Superfish</a:t>
            </a:r>
            <a:r>
              <a:rPr lang="en-US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HFSS a/o CST</a:t>
            </a: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e.g. to improve: </a:t>
            </a:r>
            <a:r>
              <a:rPr lang="en-US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FCC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positron capture; DC-gun/DLA matching (</a:t>
            </a:r>
            <a:r>
              <a:rPr lang="en-US" kern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MICRON--&gt;CODLAS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PWFA injector RF design + BD (</a:t>
            </a:r>
            <a:r>
              <a:rPr lang="en-US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Eupraxia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b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Statistical tools: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Knobs sensitivity MAP </a:t>
            </a:r>
            <a:b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/>
              <a:t>to identify knobs with behaviors hidden by complex correlations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US" b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GIOTTO as an institutional project within INFN </a:t>
            </a:r>
            <a:b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improved usability, broader dissemination, and tangible benefits for accelerator design and operation</a:t>
            </a:r>
            <a:endParaRPr lang="it-IT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206D2A8-988B-F1A9-DA2F-36C7D8516565}"/>
              </a:ext>
            </a:extLst>
          </p:cNvPr>
          <p:cNvCxnSpPr>
            <a:cxnSpLocks/>
          </p:cNvCxnSpPr>
          <p:nvPr/>
        </p:nvCxnSpPr>
        <p:spPr>
          <a:xfrm flipH="1">
            <a:off x="-4785" y="552300"/>
            <a:ext cx="1219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10F2B0-3870-6E59-F7F3-FAD5F57C587B}"/>
              </a:ext>
            </a:extLst>
          </p:cNvPr>
          <p:cNvSpPr txBox="1"/>
          <p:nvPr/>
        </p:nvSpPr>
        <p:spPr>
          <a:xfrm>
            <a:off x="0" y="904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GIOTTO proposal </a:t>
            </a:r>
            <a:r>
              <a:rPr lang="en-US" sz="2400" b="1" dirty="0">
                <a:solidFill>
                  <a:srgbClr val="4297B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objectives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50FEE53-42C4-4CB7-9F5D-1797FAB9407D}"/>
              </a:ext>
            </a:extLst>
          </p:cNvPr>
          <p:cNvCxnSpPr>
            <a:cxnSpLocks/>
          </p:cNvCxnSpPr>
          <p:nvPr/>
        </p:nvCxnSpPr>
        <p:spPr>
          <a:xfrm flipH="1">
            <a:off x="-4785" y="5197500"/>
            <a:ext cx="1219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3918C4A-46BB-BED4-F8F7-D99D929448A1}"/>
              </a:ext>
            </a:extLst>
          </p:cNvPr>
          <p:cNvSpPr txBox="1"/>
          <p:nvPr/>
        </p:nvSpPr>
        <p:spPr>
          <a:xfrm>
            <a:off x="0" y="4735691"/>
            <a:ext cx="37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4297B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INFN involved unities: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9D4979-1776-DBC9-9830-8606C78C3787}"/>
              </a:ext>
            </a:extLst>
          </p:cNvPr>
          <p:cNvSpPr txBox="1"/>
          <p:nvPr/>
        </p:nvSpPr>
        <p:spPr>
          <a:xfrm>
            <a:off x="30479" y="5556699"/>
            <a:ext cx="4411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INFN-MI (2 FTE)	: RN – Alberto Bacci</a:t>
            </a:r>
            <a:b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INFN-LNF (1FTE)	: RL  – Anna </a:t>
            </a:r>
            <a:r>
              <a:rPr lang="en-US" kern="0" dirty="0" err="1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Giribono</a:t>
            </a:r>
            <a:b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INFN-LNS (1FTE) : RL – Giuseppe Torrisi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EF21C46-9CD0-C728-AD94-3B857F368F64}"/>
              </a:ext>
            </a:extLst>
          </p:cNvPr>
          <p:cNvSpPr txBox="1"/>
          <p:nvPr/>
        </p:nvSpPr>
        <p:spPr>
          <a:xfrm>
            <a:off x="4732455" y="5279700"/>
            <a:ext cx="7189036" cy="14773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Budget allocation</a:t>
            </a:r>
          </a:p>
          <a:p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INFN-MI	20 k€ II-year </a:t>
            </a:r>
            <a:r>
              <a:rPr lang="en-US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NVIDIA-RTX A 6000	+ 10 k€ travel/y</a:t>
            </a:r>
            <a:b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INFN-LNF	30 k€, I-year </a:t>
            </a:r>
            <a:r>
              <a:rPr lang="en-US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 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 AMD 128 threads	+ 6 k€ travel/y</a:t>
            </a:r>
            <a:b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INFN-LNS 	15 k€, I-year </a:t>
            </a:r>
            <a:r>
              <a:rPr lang="en-US" b="1" kern="0" dirty="0">
                <a:solidFill>
                  <a:schemeClr val="accent5">
                    <a:lumMod val="60000"/>
                    <a:lumOff val="4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1x </a:t>
            </a:r>
            <a: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 AMD 128 threads	+ 6 k€ travel/y</a:t>
            </a:r>
            <a:br>
              <a:rPr lang="en-US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Total:131 k€ </a:t>
            </a:r>
          </a:p>
        </p:txBody>
      </p:sp>
    </p:spTree>
    <p:extLst>
      <p:ext uri="{BB962C8B-B14F-4D97-AF65-F5344CB8AC3E}">
        <p14:creationId xmlns:p14="http://schemas.microsoft.com/office/powerpoint/2010/main" val="17814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B9D23-6C35-BB20-3797-036BF0D1C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C53F4E-1128-D643-3D0E-4AC3F3B2D56D}"/>
              </a:ext>
            </a:extLst>
          </p:cNvPr>
          <p:cNvSpPr txBox="1"/>
          <p:nvPr/>
        </p:nvSpPr>
        <p:spPr>
          <a:xfrm>
            <a:off x="5019862" y="305068"/>
            <a:ext cx="70781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noProof="0" dirty="0"/>
              <a:t>WP0 – Networking and cross-fertilization (All)</a:t>
            </a:r>
            <a:endParaRPr lang="en-GB" sz="1600" b="1" dirty="0"/>
          </a:p>
          <a:p>
            <a:r>
              <a:rPr lang="en-GB" sz="1600" noProof="0" dirty="0"/>
              <a:t>Resp. A. Bacci</a:t>
            </a:r>
          </a:p>
          <a:p>
            <a:endParaRPr lang="en-GB" sz="1600" noProof="0" dirty="0"/>
          </a:p>
          <a:p>
            <a:r>
              <a:rPr lang="en-GB" sz="1600" b="1" noProof="0" dirty="0"/>
              <a:t>WP1– GIOTTO Software engineering &amp; coding (MI/LASA-LNF)</a:t>
            </a:r>
            <a:br>
              <a:rPr lang="en-GB" sz="1600" noProof="0" dirty="0"/>
            </a:br>
            <a:r>
              <a:rPr lang="en-GB" sz="1600" noProof="0" dirty="0"/>
              <a:t>	</a:t>
            </a: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1.1 - </a:t>
            </a:r>
            <a:r>
              <a:rPr lang="en-GB" sz="1600" noProof="0" dirty="0"/>
              <a:t>Control System Version</a:t>
            </a:r>
            <a:br>
              <a:rPr lang="en-GB" sz="1600" noProof="0" dirty="0"/>
            </a:br>
            <a:r>
              <a:rPr lang="en-GB" sz="1600" noProof="0" dirty="0"/>
              <a:t>	</a:t>
            </a: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1.2 - </a:t>
            </a:r>
            <a:r>
              <a:rPr lang="en-GB" sz="1600" noProof="0" dirty="0"/>
              <a:t>Classical Version </a:t>
            </a:r>
          </a:p>
          <a:p>
            <a:r>
              <a:rPr lang="en-GB" sz="1600" dirty="0"/>
              <a:t>	</a:t>
            </a: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1.3 - RF Cavity design and BD seamless optimization</a:t>
            </a:r>
            <a:b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600" dirty="0"/>
              <a:t> </a:t>
            </a:r>
            <a:r>
              <a:rPr lang="en-US" sz="1600" kern="0" dirty="0">
                <a:cs typeface="Times New Roman" panose="02020603050405020304" pitchFamily="18" charset="0"/>
              </a:rPr>
              <a:t>1.4 - </a:t>
            </a:r>
            <a:r>
              <a:rPr lang="en-GB" sz="1600" dirty="0"/>
              <a:t>Jitters sensitivity map study &amp; development</a:t>
            </a:r>
          </a:p>
          <a:p>
            <a:r>
              <a:rPr lang="en-GB" sz="1600" dirty="0"/>
              <a:t>Resp. M. Rossetti Conti</a:t>
            </a:r>
          </a:p>
          <a:p>
            <a:endParaRPr lang="en-GB" sz="1600" noProof="0" dirty="0"/>
          </a:p>
          <a:p>
            <a:r>
              <a:rPr lang="en-GB" sz="1600" b="1" dirty="0"/>
              <a:t>WP2 – GIOTTO tests on Control Systems (LNF, MI/LASA)</a:t>
            </a:r>
            <a:endParaRPr lang="en-GB" sz="1600" b="1" noProof="0" dirty="0"/>
          </a:p>
          <a:p>
            <a:r>
              <a:rPr lang="en-GB" sz="1600" dirty="0"/>
              <a:t>           	</a:t>
            </a: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2.1 - Jitters analysis and optimization on WPs @ SPARC</a:t>
            </a:r>
            <a:endParaRPr lang="en-GB" sz="1600" dirty="0"/>
          </a:p>
          <a:p>
            <a:r>
              <a:rPr lang="en-GB" sz="1600" dirty="0"/>
              <a:t>	</a:t>
            </a: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2.2 - </a:t>
            </a:r>
            <a:r>
              <a:rPr lang="it-IT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GIOTTO_CS test on </a:t>
            </a:r>
            <a:r>
              <a:rPr lang="en-GB" sz="1600" dirty="0"/>
              <a:t>@ STAR/SPARC/HARMONIQ</a:t>
            </a:r>
            <a:br>
              <a:rPr lang="en-GB" sz="1600" dirty="0"/>
            </a:br>
            <a:r>
              <a:rPr lang="en-GB" sz="1600" dirty="0"/>
              <a:t>Resp. A. </a:t>
            </a:r>
            <a:r>
              <a:rPr lang="en-GB" sz="1600" dirty="0" err="1"/>
              <a:t>Giribono</a:t>
            </a:r>
            <a:endParaRPr lang="en-GB" sz="1600" dirty="0"/>
          </a:p>
          <a:p>
            <a:r>
              <a:rPr lang="en-GB" sz="1600" dirty="0"/>
              <a:t>	</a:t>
            </a:r>
          </a:p>
          <a:p>
            <a:r>
              <a:rPr lang="en-GB" sz="1600" b="1" dirty="0"/>
              <a:t>WP3 – Support of DLA module design</a:t>
            </a:r>
            <a:r>
              <a:rPr lang="en-US" sz="1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 (LNS-MI/LASA)</a:t>
            </a:r>
            <a:br>
              <a:rPr lang="en-GB" sz="1600" dirty="0"/>
            </a:br>
            <a:r>
              <a:rPr lang="en-GB" sz="1600" dirty="0"/>
              <a:t>	</a:t>
            </a:r>
            <a:r>
              <a:rPr lang="en-US" sz="1600" kern="0" dirty="0">
                <a:cs typeface="Times New Roman" panose="02020603050405020304" pitchFamily="18" charset="0"/>
              </a:rPr>
              <a:t>3.1 - </a:t>
            </a:r>
            <a:r>
              <a:rPr lang="en-US" sz="1600" b="1" u="sng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DLA Cavity design and BD seamless optimization</a:t>
            </a:r>
            <a:b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Resp. G. Torrisi</a:t>
            </a:r>
          </a:p>
          <a:p>
            <a:endParaRPr lang="en-US" sz="1600" kern="0" dirty="0">
              <a:cs typeface="Times New Roman" panose="02020603050405020304" pitchFamily="18" charset="0"/>
            </a:endParaRPr>
          </a:p>
          <a:p>
            <a:r>
              <a:rPr lang="en-GB" sz="1600" b="1" dirty="0"/>
              <a:t>WP4 – Dissemination (MI/LASA)</a:t>
            </a:r>
          </a:p>
          <a:p>
            <a:r>
              <a:rPr lang="en-GB" sz="1600" dirty="0"/>
              <a:t>	</a:t>
            </a:r>
            <a:r>
              <a:rPr lang="en-US" sz="1600" kern="0" dirty="0">
                <a:cs typeface="Times New Roman" panose="02020603050405020304" pitchFamily="18" charset="0"/>
              </a:rPr>
              <a:t>4.1 - </a:t>
            </a:r>
            <a:r>
              <a:rPr lang="en-US" sz="1600" dirty="0"/>
              <a:t>user-friendly interface</a:t>
            </a:r>
          </a:p>
          <a:p>
            <a:r>
              <a:rPr lang="en-US" sz="1600" dirty="0"/>
              <a:t>	</a:t>
            </a:r>
            <a:r>
              <a:rPr lang="en-US" sz="1600" kern="0" dirty="0">
                <a:cs typeface="Times New Roman" panose="02020603050405020304" pitchFamily="18" charset="0"/>
              </a:rPr>
              <a:t>4.2 - </a:t>
            </a:r>
            <a:r>
              <a:rPr lang="en-US" sz="1600" dirty="0"/>
              <a:t>dedicated website</a:t>
            </a:r>
            <a:br>
              <a:rPr lang="en-US" sz="1600" dirty="0"/>
            </a:br>
            <a:r>
              <a:rPr lang="en-US" sz="1600" dirty="0"/>
              <a:t>	</a:t>
            </a:r>
            <a:r>
              <a:rPr lang="en-US" sz="1600" kern="0" dirty="0">
                <a:cs typeface="Times New Roman" panose="02020603050405020304" pitchFamily="18" charset="0"/>
              </a:rPr>
              <a:t>4.3 - </a:t>
            </a:r>
            <a:r>
              <a:rPr lang="en-US" sz="1600" dirty="0"/>
              <a:t>training course to broaden adoption</a:t>
            </a:r>
          </a:p>
          <a:p>
            <a:r>
              <a:rPr lang="en-US" sz="1600" dirty="0"/>
              <a:t>	</a:t>
            </a:r>
            <a:r>
              <a:rPr lang="en-US" sz="1600" kern="0" dirty="0">
                <a:cs typeface="Times New Roman" panose="02020603050405020304" pitchFamily="18" charset="0"/>
              </a:rPr>
              <a:t>4.4 - </a:t>
            </a:r>
            <a:r>
              <a:rPr lang="en-US" sz="1600" dirty="0"/>
              <a:t>Giotto Manual new version</a:t>
            </a:r>
          </a:p>
          <a:p>
            <a:r>
              <a:rPr lang="en-GB" sz="1600" dirty="0"/>
              <a:t>Resp. A. Bacci</a:t>
            </a:r>
            <a:r>
              <a:rPr lang="en-US" sz="1600" dirty="0"/>
              <a:t> &amp; M. Rossetti Conti</a:t>
            </a:r>
            <a:endParaRPr lang="en-GB" sz="16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1D3EC0-4015-7742-4463-8270EE05F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4" y="1494492"/>
            <a:ext cx="4604903" cy="41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80261A3-B11B-A869-9932-9E51FD1C6499}"/>
              </a:ext>
            </a:extLst>
          </p:cNvPr>
          <p:cNvCxnSpPr>
            <a:cxnSpLocks/>
          </p:cNvCxnSpPr>
          <p:nvPr/>
        </p:nvCxnSpPr>
        <p:spPr>
          <a:xfrm flipH="1">
            <a:off x="-4785" y="552300"/>
            <a:ext cx="121967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AFCB8E-7287-81DE-A961-BCAD7CEBC90C}"/>
              </a:ext>
            </a:extLst>
          </p:cNvPr>
          <p:cNvSpPr txBox="1"/>
          <p:nvPr/>
        </p:nvSpPr>
        <p:spPr>
          <a:xfrm>
            <a:off x="0" y="9049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4297B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GIOTTO FCC positron capture beam-line optimization</a:t>
            </a:r>
          </a:p>
        </p:txBody>
      </p: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1CBECC92-63B2-E352-2AA3-A1DA5A2B75EA}"/>
              </a:ext>
            </a:extLst>
          </p:cNvPr>
          <p:cNvCxnSpPr>
            <a:cxnSpLocks/>
          </p:cNvCxnSpPr>
          <p:nvPr/>
        </p:nvCxnSpPr>
        <p:spPr>
          <a:xfrm flipH="1">
            <a:off x="-9570" y="4976264"/>
            <a:ext cx="3490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FEDC45-52AE-74F3-4EFF-30FDA66599B4}"/>
              </a:ext>
            </a:extLst>
          </p:cNvPr>
          <p:cNvSpPr txBox="1"/>
          <p:nvPr/>
        </p:nvSpPr>
        <p:spPr>
          <a:xfrm>
            <a:off x="-4785" y="451445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4297B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Credentials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856FFEF-0DCA-6644-99CC-97F190502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353" y="4658155"/>
            <a:ext cx="5025284" cy="219984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227497F-7EBB-C6AE-5BC9-1297C9AC8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6" y="673183"/>
            <a:ext cx="11725228" cy="37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30e81a-876c-40fa-afc3-659f76f48137">
      <Terms xmlns="http://schemas.microsoft.com/office/infopath/2007/PartnerControls"/>
    </lcf76f155ced4ddcb4097134ff3c332f>
    <_ip_UnifiedCompliancePolicyUIAction xmlns="http://schemas.microsoft.com/sharepoint/v3" xsi:nil="true"/>
    <TaxCatchAll xmlns="33d1be05-7d02-4e2b-a5f0-a73cf0ce1e4d" xsi:nil="true"/>
    <_ip_UnifiedCompliancePolicyProperties xmlns="http://schemas.microsoft.com/sharepoint/v3" xsi:nil="true"/>
    <Gruppi_x0020_di_x0020_destinatari xmlns="0d30e81a-876c-40fa-afc3-659f76f48137" xsi:nil="true"/>
    <_ModernAudienceTargetUserField xmlns="0d30e81a-876c-40fa-afc3-659f76f48137">
      <UserInfo>
        <DisplayName/>
        <AccountId xsi:nil="true"/>
        <AccountType/>
      </UserInfo>
    </_ModernAudienceTargetUser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13113D60DC242AFAD4A69C58D707A" ma:contentTypeVersion="24" ma:contentTypeDescription="Create a new document." ma:contentTypeScope="" ma:versionID="23b5324e264f9a46de10c331a3a41bf6">
  <xsd:schema xmlns:xsd="http://www.w3.org/2001/XMLSchema" xmlns:xs="http://www.w3.org/2001/XMLSchema" xmlns:p="http://schemas.microsoft.com/office/2006/metadata/properties" xmlns:ns1="http://schemas.microsoft.com/sharepoint/v3" xmlns:ns2="0d30e81a-876c-40fa-afc3-659f76f48137" xmlns:ns3="33d1be05-7d02-4e2b-a5f0-a73cf0ce1e4d" targetNamespace="http://schemas.microsoft.com/office/2006/metadata/properties" ma:root="true" ma:fieldsID="897954493b5786d61c8cd717b83c545e" ns1:_="" ns2:_="" ns3:_="">
    <xsd:import namespace="http://schemas.microsoft.com/sharepoint/v3"/>
    <xsd:import namespace="0d30e81a-876c-40fa-afc3-659f76f48137"/>
    <xsd:import namespace="33d1be05-7d02-4e2b-a5f0-a73cf0ce1e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0e81a-876c-40fa-afc3-659f76f481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Gruppi_x0020_di_x0020_destinatari" ma:index="1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19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0" nillable="true" ma:displayName="AudienceIds" ma:list="{bbede0ca-4dc1-488a-9073-3c9e330b20d7}" ma:internalName="_ModernAudienceAadObjectIds" ma:readOnly="true" ma:showField="_AadObjectIdForUser" ma:web="33d1be05-7d02-4e2b-a5f0-a73cf0ce1e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1be05-7d02-4e2b-a5f0-a73cf0ce1e4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137d681-4531-44a5-a634-fec393f51e54}" ma:internalName="TaxCatchAll" ma:showField="CatchAllData" ma:web="33d1be05-7d02-4e2b-a5f0-a73cf0ce1e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960883-DE02-4CE5-B78C-C25592D4F967}">
  <ds:schemaRefs>
    <ds:schemaRef ds:uri="http://schemas.microsoft.com/office/2006/metadata/properties"/>
    <ds:schemaRef ds:uri="http://schemas.microsoft.com/office/infopath/2007/PartnerControls"/>
    <ds:schemaRef ds:uri="0d30e81a-876c-40fa-afc3-659f76f48137"/>
    <ds:schemaRef ds:uri="http://schemas.microsoft.com/sharepoint/v3"/>
    <ds:schemaRef ds:uri="33d1be05-7d02-4e2b-a5f0-a73cf0ce1e4d"/>
  </ds:schemaRefs>
</ds:datastoreItem>
</file>

<file path=customXml/itemProps2.xml><?xml version="1.0" encoding="utf-8"?>
<ds:datastoreItem xmlns:ds="http://schemas.openxmlformats.org/officeDocument/2006/customXml" ds:itemID="{36BCADD3-6144-4236-92EA-F0E644912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300C25-6E74-447B-BB50-8541B84A0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30e81a-876c-40fa-afc3-659f76f48137"/>
    <ds:schemaRef ds:uri="33d1be05-7d02-4e2b-a5f0-a73cf0ce1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6102</TotalTime>
  <Words>687</Words>
  <Application>Microsoft Macintosh PowerPoint</Application>
  <PresentationFormat>Widescreen</PresentationFormat>
  <Paragraphs>55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Marcello Rossetti Conti</dc:creator>
  <cp:lastModifiedBy>Giuseppe Torrisi</cp:lastModifiedBy>
  <cp:revision>14</cp:revision>
  <dcterms:created xsi:type="dcterms:W3CDTF">2024-07-26T12:32:46Z</dcterms:created>
  <dcterms:modified xsi:type="dcterms:W3CDTF">2025-06-24T22:42:11Z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0x0101004F313113D60DC242AFAD4A69C58D707A</vt:lpwstr>
  </property>
  <property fmtid="{D5CDD505-2E9C-101B-9397-08002B2CF9AE}" pid="3" name="MediaServiceImageTags">
    <vt:lpwstr/>
  </property>
</Properties>
</file>