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44"/>
  </p:notesMasterIdLst>
  <p:sldIdLst>
    <p:sldId id="261" r:id="rId5"/>
    <p:sldId id="274" r:id="rId6"/>
    <p:sldId id="300" r:id="rId7"/>
    <p:sldId id="1983" r:id="rId8"/>
    <p:sldId id="1957" r:id="rId9"/>
    <p:sldId id="268" r:id="rId10"/>
    <p:sldId id="256" r:id="rId11"/>
    <p:sldId id="2007" r:id="rId12"/>
    <p:sldId id="2011" r:id="rId13"/>
    <p:sldId id="2025" r:id="rId14"/>
    <p:sldId id="2016" r:id="rId15"/>
    <p:sldId id="2017" r:id="rId16"/>
    <p:sldId id="2018" r:id="rId17"/>
    <p:sldId id="2019" r:id="rId18"/>
    <p:sldId id="2021" r:id="rId19"/>
    <p:sldId id="2020" r:id="rId20"/>
    <p:sldId id="2030" r:id="rId21"/>
    <p:sldId id="2031" r:id="rId22"/>
    <p:sldId id="1984" r:id="rId23"/>
    <p:sldId id="2013" r:id="rId24"/>
    <p:sldId id="2026" r:id="rId25"/>
    <p:sldId id="2024" r:id="rId26"/>
    <p:sldId id="2022" r:id="rId27"/>
    <p:sldId id="2028" r:id="rId28"/>
    <p:sldId id="2029" r:id="rId29"/>
    <p:sldId id="2027" r:id="rId30"/>
    <p:sldId id="331" r:id="rId31"/>
    <p:sldId id="2009" r:id="rId32"/>
    <p:sldId id="269" r:id="rId33"/>
    <p:sldId id="271" r:id="rId34"/>
    <p:sldId id="2010" r:id="rId35"/>
    <p:sldId id="1986" r:id="rId36"/>
    <p:sldId id="2003" r:id="rId37"/>
    <p:sldId id="1135" r:id="rId38"/>
    <p:sldId id="700" r:id="rId39"/>
    <p:sldId id="1147" r:id="rId40"/>
    <p:sldId id="850" r:id="rId41"/>
    <p:sldId id="1140" r:id="rId42"/>
    <p:sldId id="1166" r:id="rId4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D4FF44-F0B3-EA4C-A57F-69826C8F84EB}" v="20" dt="2025-06-24T22:33:40.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10"/>
    <p:restoredTop sz="76992"/>
  </p:normalViewPr>
  <p:slideViewPr>
    <p:cSldViewPr snapToGrid="0">
      <p:cViewPr varScale="1">
        <p:scale>
          <a:sx n="80" d="100"/>
          <a:sy n="80" d="100"/>
        </p:scale>
        <p:origin x="1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seppe Torrisi" userId="7e2d242d-86da-4aa3-bb66-1f88aeb4d0c6" providerId="ADAL" clId="{D2D4FF44-F0B3-EA4C-A57F-69826C8F84EB}"/>
    <pc:docChg chg="undo custSel addSld delSld modSld sldOrd">
      <pc:chgData name="Giuseppe Torrisi" userId="7e2d242d-86da-4aa3-bb66-1f88aeb4d0c6" providerId="ADAL" clId="{D2D4FF44-F0B3-EA4C-A57F-69826C8F84EB}" dt="2025-06-25T06:05:02.829" v="861" actId="20577"/>
      <pc:docMkLst>
        <pc:docMk/>
      </pc:docMkLst>
      <pc:sldChg chg="modSp mod">
        <pc:chgData name="Giuseppe Torrisi" userId="7e2d242d-86da-4aa3-bb66-1f88aeb4d0c6" providerId="ADAL" clId="{D2D4FF44-F0B3-EA4C-A57F-69826C8F84EB}" dt="2025-06-24T22:11:16.981" v="810" actId="20577"/>
        <pc:sldMkLst>
          <pc:docMk/>
          <pc:sldMk cId="2583190008" sldId="261"/>
        </pc:sldMkLst>
        <pc:spChg chg="mod">
          <ac:chgData name="Giuseppe Torrisi" userId="7e2d242d-86da-4aa3-bb66-1f88aeb4d0c6" providerId="ADAL" clId="{D2D4FF44-F0B3-EA4C-A57F-69826C8F84EB}" dt="2025-06-24T22:11:16.981" v="810" actId="20577"/>
          <ac:spMkLst>
            <pc:docMk/>
            <pc:sldMk cId="2583190008" sldId="261"/>
            <ac:spMk id="2" creationId="{A2CD5001-F1C5-A943-8BAE-5E34D073A61A}"/>
          </ac:spMkLst>
        </pc:spChg>
      </pc:sldChg>
      <pc:sldChg chg="add del">
        <pc:chgData name="Giuseppe Torrisi" userId="7e2d242d-86da-4aa3-bb66-1f88aeb4d0c6" providerId="ADAL" clId="{D2D4FF44-F0B3-EA4C-A57F-69826C8F84EB}" dt="2025-06-24T21:38:56.483" v="67"/>
        <pc:sldMkLst>
          <pc:docMk/>
          <pc:sldMk cId="2157861057" sldId="264"/>
        </pc:sldMkLst>
      </pc:sldChg>
      <pc:sldChg chg="del">
        <pc:chgData name="Giuseppe Torrisi" userId="7e2d242d-86da-4aa3-bb66-1f88aeb4d0c6" providerId="ADAL" clId="{D2D4FF44-F0B3-EA4C-A57F-69826C8F84EB}" dt="2025-06-24T21:36:50.597" v="16" actId="2696"/>
        <pc:sldMkLst>
          <pc:docMk/>
          <pc:sldMk cId="2215132832" sldId="264"/>
        </pc:sldMkLst>
      </pc:sldChg>
      <pc:sldChg chg="modSp mod">
        <pc:chgData name="Giuseppe Torrisi" userId="7e2d242d-86da-4aa3-bb66-1f88aeb4d0c6" providerId="ADAL" clId="{D2D4FF44-F0B3-EA4C-A57F-69826C8F84EB}" dt="2025-06-24T21:45:15.507" v="198" actId="115"/>
        <pc:sldMkLst>
          <pc:docMk/>
          <pc:sldMk cId="91912278" sldId="268"/>
        </pc:sldMkLst>
        <pc:spChg chg="mod">
          <ac:chgData name="Giuseppe Torrisi" userId="7e2d242d-86da-4aa3-bb66-1f88aeb4d0c6" providerId="ADAL" clId="{D2D4FF44-F0B3-EA4C-A57F-69826C8F84EB}" dt="2025-06-24T21:45:15.507" v="198" actId="115"/>
          <ac:spMkLst>
            <pc:docMk/>
            <pc:sldMk cId="91912278" sldId="268"/>
            <ac:spMk id="6" creationId="{E10DF861-34A9-E7F0-DC99-DF7E71DB2584}"/>
          </ac:spMkLst>
        </pc:spChg>
      </pc:sldChg>
      <pc:sldChg chg="modSp mod">
        <pc:chgData name="Giuseppe Torrisi" userId="7e2d242d-86da-4aa3-bb66-1f88aeb4d0c6" providerId="ADAL" clId="{D2D4FF44-F0B3-EA4C-A57F-69826C8F84EB}" dt="2025-06-24T22:03:06.879" v="700" actId="2166"/>
        <pc:sldMkLst>
          <pc:docMk/>
          <pc:sldMk cId="2699195339" sldId="271"/>
        </pc:sldMkLst>
        <pc:graphicFrameChg chg="modGraphic">
          <ac:chgData name="Giuseppe Torrisi" userId="7e2d242d-86da-4aa3-bb66-1f88aeb4d0c6" providerId="ADAL" clId="{D2D4FF44-F0B3-EA4C-A57F-69826C8F84EB}" dt="2025-06-24T22:03:06.879" v="700" actId="2166"/>
          <ac:graphicFrameMkLst>
            <pc:docMk/>
            <pc:sldMk cId="2699195339" sldId="271"/>
            <ac:graphicFrameMk id="3" creationId="{F768FACB-CC76-9E00-F8D7-36F1F5EBDC26}"/>
          </ac:graphicFrameMkLst>
        </pc:graphicFrameChg>
      </pc:sldChg>
      <pc:sldChg chg="mod modShow">
        <pc:chgData name="Giuseppe Torrisi" userId="7e2d242d-86da-4aa3-bb66-1f88aeb4d0c6" providerId="ADAL" clId="{D2D4FF44-F0B3-EA4C-A57F-69826C8F84EB}" dt="2025-06-24T21:31:48.997" v="1" actId="729"/>
        <pc:sldMkLst>
          <pc:docMk/>
          <pc:sldMk cId="1619108004" sldId="274"/>
        </pc:sldMkLst>
      </pc:sldChg>
      <pc:sldChg chg="modSp add del mod">
        <pc:chgData name="Giuseppe Torrisi" userId="7e2d242d-86da-4aa3-bb66-1f88aeb4d0c6" providerId="ADAL" clId="{D2D4FF44-F0B3-EA4C-A57F-69826C8F84EB}" dt="2025-06-24T22:01:46.140" v="676" actId="20577"/>
        <pc:sldMkLst>
          <pc:docMk/>
          <pc:sldMk cId="3593643103" sldId="331"/>
        </pc:sldMkLst>
        <pc:graphicFrameChg chg="mod modGraphic">
          <ac:chgData name="Giuseppe Torrisi" userId="7e2d242d-86da-4aa3-bb66-1f88aeb4d0c6" providerId="ADAL" clId="{D2D4FF44-F0B3-EA4C-A57F-69826C8F84EB}" dt="2025-06-24T22:01:46.140" v="676" actId="20577"/>
          <ac:graphicFrameMkLst>
            <pc:docMk/>
            <pc:sldMk cId="3593643103" sldId="331"/>
            <ac:graphicFrameMk id="4" creationId="{E47B7D4F-C9A3-3BD7-C330-C20AFF2A2373}"/>
          </ac:graphicFrameMkLst>
        </pc:graphicFrameChg>
      </pc:sldChg>
      <pc:sldChg chg="mod modShow">
        <pc:chgData name="Giuseppe Torrisi" userId="7e2d242d-86da-4aa3-bb66-1f88aeb4d0c6" providerId="ADAL" clId="{D2D4FF44-F0B3-EA4C-A57F-69826C8F84EB}" dt="2025-06-24T21:36:16.149" v="10" actId="729"/>
        <pc:sldMkLst>
          <pc:docMk/>
          <pc:sldMk cId="1348873967" sldId="700"/>
        </pc:sldMkLst>
      </pc:sldChg>
      <pc:sldChg chg="mod modShow">
        <pc:chgData name="Giuseppe Torrisi" userId="7e2d242d-86da-4aa3-bb66-1f88aeb4d0c6" providerId="ADAL" clId="{D2D4FF44-F0B3-EA4C-A57F-69826C8F84EB}" dt="2025-06-24T21:36:16.149" v="10" actId="729"/>
        <pc:sldMkLst>
          <pc:docMk/>
          <pc:sldMk cId="3071667553" sldId="850"/>
        </pc:sldMkLst>
      </pc:sldChg>
      <pc:sldChg chg="mod modShow">
        <pc:chgData name="Giuseppe Torrisi" userId="7e2d242d-86da-4aa3-bb66-1f88aeb4d0c6" providerId="ADAL" clId="{D2D4FF44-F0B3-EA4C-A57F-69826C8F84EB}" dt="2025-06-24T21:36:16.149" v="10" actId="729"/>
        <pc:sldMkLst>
          <pc:docMk/>
          <pc:sldMk cId="3001400831" sldId="1135"/>
        </pc:sldMkLst>
      </pc:sldChg>
      <pc:sldChg chg="mod modShow">
        <pc:chgData name="Giuseppe Torrisi" userId="7e2d242d-86da-4aa3-bb66-1f88aeb4d0c6" providerId="ADAL" clId="{D2D4FF44-F0B3-EA4C-A57F-69826C8F84EB}" dt="2025-06-24T21:36:16.149" v="10" actId="729"/>
        <pc:sldMkLst>
          <pc:docMk/>
          <pc:sldMk cId="3635307808" sldId="1140"/>
        </pc:sldMkLst>
      </pc:sldChg>
      <pc:sldChg chg="mod modShow">
        <pc:chgData name="Giuseppe Torrisi" userId="7e2d242d-86da-4aa3-bb66-1f88aeb4d0c6" providerId="ADAL" clId="{D2D4FF44-F0B3-EA4C-A57F-69826C8F84EB}" dt="2025-06-24T21:36:16.149" v="10" actId="729"/>
        <pc:sldMkLst>
          <pc:docMk/>
          <pc:sldMk cId="2555146573" sldId="1147"/>
        </pc:sldMkLst>
      </pc:sldChg>
      <pc:sldChg chg="mod modShow">
        <pc:chgData name="Giuseppe Torrisi" userId="7e2d242d-86da-4aa3-bb66-1f88aeb4d0c6" providerId="ADAL" clId="{D2D4FF44-F0B3-EA4C-A57F-69826C8F84EB}" dt="2025-06-24T21:36:16.149" v="10" actId="729"/>
        <pc:sldMkLst>
          <pc:docMk/>
          <pc:sldMk cId="2748018685" sldId="1166"/>
        </pc:sldMkLst>
      </pc:sldChg>
      <pc:sldChg chg="del">
        <pc:chgData name="Giuseppe Torrisi" userId="7e2d242d-86da-4aa3-bb66-1f88aeb4d0c6" providerId="ADAL" clId="{D2D4FF44-F0B3-EA4C-A57F-69826C8F84EB}" dt="2025-06-24T21:59:55.447" v="607" actId="2696"/>
        <pc:sldMkLst>
          <pc:docMk/>
          <pc:sldMk cId="232276984" sldId="1984"/>
        </pc:sldMkLst>
      </pc:sldChg>
      <pc:sldChg chg="add">
        <pc:chgData name="Giuseppe Torrisi" userId="7e2d242d-86da-4aa3-bb66-1f88aeb4d0c6" providerId="ADAL" clId="{D2D4FF44-F0B3-EA4C-A57F-69826C8F84EB}" dt="2025-06-24T22:00:13.635" v="608"/>
        <pc:sldMkLst>
          <pc:docMk/>
          <pc:sldMk cId="1620871466" sldId="1984"/>
        </pc:sldMkLst>
      </pc:sldChg>
      <pc:sldChg chg="del">
        <pc:chgData name="Giuseppe Torrisi" userId="7e2d242d-86da-4aa3-bb66-1f88aeb4d0c6" providerId="ADAL" clId="{D2D4FF44-F0B3-EA4C-A57F-69826C8F84EB}" dt="2025-06-24T21:35:11.494" v="9" actId="2696"/>
        <pc:sldMkLst>
          <pc:docMk/>
          <pc:sldMk cId="4112118746" sldId="1985"/>
        </pc:sldMkLst>
      </pc:sldChg>
      <pc:sldChg chg="mod modShow">
        <pc:chgData name="Giuseppe Torrisi" userId="7e2d242d-86da-4aa3-bb66-1f88aeb4d0c6" providerId="ADAL" clId="{D2D4FF44-F0B3-EA4C-A57F-69826C8F84EB}" dt="2025-06-24T21:36:16.149" v="10" actId="729"/>
        <pc:sldMkLst>
          <pc:docMk/>
          <pc:sldMk cId="1031793876" sldId="1986"/>
        </pc:sldMkLst>
      </pc:sldChg>
      <pc:sldChg chg="mod modShow">
        <pc:chgData name="Giuseppe Torrisi" userId="7e2d242d-86da-4aa3-bb66-1f88aeb4d0c6" providerId="ADAL" clId="{D2D4FF44-F0B3-EA4C-A57F-69826C8F84EB}" dt="2025-06-24T21:36:16.149" v="10" actId="729"/>
        <pc:sldMkLst>
          <pc:docMk/>
          <pc:sldMk cId="1294939320" sldId="2003"/>
        </pc:sldMkLst>
      </pc:sldChg>
      <pc:sldChg chg="delSp modSp mod ord">
        <pc:chgData name="Giuseppe Torrisi" userId="7e2d242d-86da-4aa3-bb66-1f88aeb4d0c6" providerId="ADAL" clId="{D2D4FF44-F0B3-EA4C-A57F-69826C8F84EB}" dt="2025-06-24T22:05:51.192" v="782" actId="20577"/>
        <pc:sldMkLst>
          <pc:docMk/>
          <pc:sldMk cId="3965562671" sldId="2009"/>
        </pc:sldMkLst>
        <pc:spChg chg="del">
          <ac:chgData name="Giuseppe Torrisi" userId="7e2d242d-86da-4aa3-bb66-1f88aeb4d0c6" providerId="ADAL" clId="{D2D4FF44-F0B3-EA4C-A57F-69826C8F84EB}" dt="2025-06-24T22:04:34.008" v="749" actId="478"/>
          <ac:spMkLst>
            <pc:docMk/>
            <pc:sldMk cId="3965562671" sldId="2009"/>
            <ac:spMk id="9" creationId="{67FEEB01-64D4-84D8-33E5-528FC1D3DA53}"/>
          </ac:spMkLst>
        </pc:spChg>
        <pc:graphicFrameChg chg="mod modGraphic">
          <ac:chgData name="Giuseppe Torrisi" userId="7e2d242d-86da-4aa3-bb66-1f88aeb4d0c6" providerId="ADAL" clId="{D2D4FF44-F0B3-EA4C-A57F-69826C8F84EB}" dt="2025-06-24T22:05:51.192" v="782" actId="20577"/>
          <ac:graphicFrameMkLst>
            <pc:docMk/>
            <pc:sldMk cId="3965562671" sldId="2009"/>
            <ac:graphicFrameMk id="8" creationId="{E2E81B73-DEF2-5AE2-745A-9BCB9B3A6279}"/>
          </ac:graphicFrameMkLst>
        </pc:graphicFrameChg>
      </pc:sldChg>
      <pc:sldChg chg="modSp mod">
        <pc:chgData name="Giuseppe Torrisi" userId="7e2d242d-86da-4aa3-bb66-1f88aeb4d0c6" providerId="ADAL" clId="{D2D4FF44-F0B3-EA4C-A57F-69826C8F84EB}" dt="2025-06-24T22:02:32.190" v="688" actId="20577"/>
        <pc:sldMkLst>
          <pc:docMk/>
          <pc:sldMk cId="4186114443" sldId="2010"/>
        </pc:sldMkLst>
        <pc:graphicFrameChg chg="modGraphic">
          <ac:chgData name="Giuseppe Torrisi" userId="7e2d242d-86da-4aa3-bb66-1f88aeb4d0c6" providerId="ADAL" clId="{D2D4FF44-F0B3-EA4C-A57F-69826C8F84EB}" dt="2025-06-24T22:02:32.190" v="688" actId="20577"/>
          <ac:graphicFrameMkLst>
            <pc:docMk/>
            <pc:sldMk cId="4186114443" sldId="2010"/>
            <ac:graphicFrameMk id="3" creationId="{885CCF74-95EC-9B0B-CAB6-E79FC0F84274}"/>
          </ac:graphicFrameMkLst>
        </pc:graphicFrameChg>
      </pc:sldChg>
      <pc:sldChg chg="mod modShow">
        <pc:chgData name="Giuseppe Torrisi" userId="7e2d242d-86da-4aa3-bb66-1f88aeb4d0c6" providerId="ADAL" clId="{D2D4FF44-F0B3-EA4C-A57F-69826C8F84EB}" dt="2025-06-24T21:46:06.112" v="199" actId="729"/>
        <pc:sldMkLst>
          <pc:docMk/>
          <pc:sldMk cId="962086781" sldId="2011"/>
        </pc:sldMkLst>
      </pc:sldChg>
      <pc:sldChg chg="mod modShow">
        <pc:chgData name="Giuseppe Torrisi" userId="7e2d242d-86da-4aa3-bb66-1f88aeb4d0c6" providerId="ADAL" clId="{D2D4FF44-F0B3-EA4C-A57F-69826C8F84EB}" dt="2025-06-24T21:34:16.276" v="5" actId="729"/>
        <pc:sldMkLst>
          <pc:docMk/>
          <pc:sldMk cId="1932694528" sldId="2013"/>
        </pc:sldMkLst>
      </pc:sldChg>
      <pc:sldChg chg="modNotesTx">
        <pc:chgData name="Giuseppe Torrisi" userId="7e2d242d-86da-4aa3-bb66-1f88aeb4d0c6" providerId="ADAL" clId="{D2D4FF44-F0B3-EA4C-A57F-69826C8F84EB}" dt="2025-06-25T06:04:33.628" v="860" actId="20577"/>
        <pc:sldMkLst>
          <pc:docMk/>
          <pc:sldMk cId="4057232439" sldId="2020"/>
        </pc:sldMkLst>
      </pc:sldChg>
      <pc:sldChg chg="ord">
        <pc:chgData name="Giuseppe Torrisi" userId="7e2d242d-86da-4aa3-bb66-1f88aeb4d0c6" providerId="ADAL" clId="{D2D4FF44-F0B3-EA4C-A57F-69826C8F84EB}" dt="2025-06-24T21:46:26.240" v="200" actId="20578"/>
        <pc:sldMkLst>
          <pc:docMk/>
          <pc:sldMk cId="806862555" sldId="2021"/>
        </pc:sldMkLst>
      </pc:sldChg>
      <pc:sldChg chg="modNotesTx">
        <pc:chgData name="Giuseppe Torrisi" userId="7e2d242d-86da-4aa3-bb66-1f88aeb4d0c6" providerId="ADAL" clId="{D2D4FF44-F0B3-EA4C-A57F-69826C8F84EB}" dt="2025-06-24T21:34:28.199" v="8" actId="20577"/>
        <pc:sldMkLst>
          <pc:docMk/>
          <pc:sldMk cId="2834405197" sldId="2022"/>
        </pc:sldMkLst>
      </pc:sldChg>
      <pc:sldChg chg="del">
        <pc:chgData name="Giuseppe Torrisi" userId="7e2d242d-86da-4aa3-bb66-1f88aeb4d0c6" providerId="ADAL" clId="{D2D4FF44-F0B3-EA4C-A57F-69826C8F84EB}" dt="2025-06-24T21:34:03.929" v="4" actId="2696"/>
        <pc:sldMkLst>
          <pc:docMk/>
          <pc:sldMk cId="1785270988" sldId="2023"/>
        </pc:sldMkLst>
      </pc:sldChg>
      <pc:sldChg chg="add del">
        <pc:chgData name="Giuseppe Torrisi" userId="7e2d242d-86da-4aa3-bb66-1f88aeb4d0c6" providerId="ADAL" clId="{D2D4FF44-F0B3-EA4C-A57F-69826C8F84EB}" dt="2025-06-24T21:33:36.095" v="3" actId="2696"/>
        <pc:sldMkLst>
          <pc:docMk/>
          <pc:sldMk cId="591265810" sldId="2025"/>
        </pc:sldMkLst>
      </pc:sldChg>
      <pc:sldChg chg="del">
        <pc:chgData name="Giuseppe Torrisi" userId="7e2d242d-86da-4aa3-bb66-1f88aeb4d0c6" providerId="ADAL" clId="{D2D4FF44-F0B3-EA4C-A57F-69826C8F84EB}" dt="2025-06-24T21:36:41.080" v="14" actId="2696"/>
        <pc:sldMkLst>
          <pc:docMk/>
          <pc:sldMk cId="1393300126" sldId="2027"/>
        </pc:sldMkLst>
      </pc:sldChg>
      <pc:sldChg chg="modSp add mod">
        <pc:chgData name="Giuseppe Torrisi" userId="7e2d242d-86da-4aa3-bb66-1f88aeb4d0c6" providerId="ADAL" clId="{D2D4FF44-F0B3-EA4C-A57F-69826C8F84EB}" dt="2025-06-24T22:01:13.866" v="611" actId="20577"/>
        <pc:sldMkLst>
          <pc:docMk/>
          <pc:sldMk cId="2612004508" sldId="2027"/>
        </pc:sldMkLst>
        <pc:spChg chg="mod">
          <ac:chgData name="Giuseppe Torrisi" userId="7e2d242d-86da-4aa3-bb66-1f88aeb4d0c6" providerId="ADAL" clId="{D2D4FF44-F0B3-EA4C-A57F-69826C8F84EB}" dt="2025-06-24T21:48:07.513" v="232" actId="20577"/>
          <ac:spMkLst>
            <pc:docMk/>
            <pc:sldMk cId="2612004508" sldId="2027"/>
            <ac:spMk id="3" creationId="{88DF8186-01B7-E89E-A99F-BA33F624F449}"/>
          </ac:spMkLst>
        </pc:spChg>
        <pc:spChg chg="mod">
          <ac:chgData name="Giuseppe Torrisi" userId="7e2d242d-86da-4aa3-bb66-1f88aeb4d0c6" providerId="ADAL" clId="{D2D4FF44-F0B3-EA4C-A57F-69826C8F84EB}" dt="2025-06-24T22:01:13.866" v="611" actId="20577"/>
          <ac:spMkLst>
            <pc:docMk/>
            <pc:sldMk cId="2612004508" sldId="2027"/>
            <ac:spMk id="5" creationId="{8F182C90-63B7-6B50-5681-C0C8E0108D83}"/>
          </ac:spMkLst>
        </pc:spChg>
      </pc:sldChg>
      <pc:sldChg chg="addSp delSp modSp add mod">
        <pc:chgData name="Giuseppe Torrisi" userId="7e2d242d-86da-4aa3-bb66-1f88aeb4d0c6" providerId="ADAL" clId="{D2D4FF44-F0B3-EA4C-A57F-69826C8F84EB}" dt="2025-06-24T22:34:07.150" v="847" actId="20577"/>
        <pc:sldMkLst>
          <pc:docMk/>
          <pc:sldMk cId="1715397101" sldId="2028"/>
        </pc:sldMkLst>
        <pc:spChg chg="mod">
          <ac:chgData name="Giuseppe Torrisi" userId="7e2d242d-86da-4aa3-bb66-1f88aeb4d0c6" providerId="ADAL" clId="{D2D4FF44-F0B3-EA4C-A57F-69826C8F84EB}" dt="2025-06-24T22:34:07.150" v="847" actId="20577"/>
          <ac:spMkLst>
            <pc:docMk/>
            <pc:sldMk cId="1715397101" sldId="2028"/>
            <ac:spMk id="9" creationId="{FB68D64D-CBBA-79AC-396C-D3EC172DBE20}"/>
          </ac:spMkLst>
        </pc:spChg>
        <pc:spChg chg="mod">
          <ac:chgData name="Giuseppe Torrisi" userId="7e2d242d-86da-4aa3-bb66-1f88aeb4d0c6" providerId="ADAL" clId="{D2D4FF44-F0B3-EA4C-A57F-69826C8F84EB}" dt="2025-06-24T21:47:24.765" v="214" actId="20577"/>
          <ac:spMkLst>
            <pc:docMk/>
            <pc:sldMk cId="1715397101" sldId="2028"/>
            <ac:spMk id="25" creationId="{BE428CCD-5E82-47A3-072D-55C4CFCB0EF2}"/>
          </ac:spMkLst>
        </pc:spChg>
        <pc:picChg chg="add mod modCrop">
          <ac:chgData name="Giuseppe Torrisi" userId="7e2d242d-86da-4aa3-bb66-1f88aeb4d0c6" providerId="ADAL" clId="{D2D4FF44-F0B3-EA4C-A57F-69826C8F84EB}" dt="2025-06-24T22:33:58.958" v="841" actId="1076"/>
          <ac:picMkLst>
            <pc:docMk/>
            <pc:sldMk cId="1715397101" sldId="2028"/>
            <ac:picMk id="3" creationId="{BEC42F83-FE07-9FB1-EDB5-1810F533540C}"/>
          </ac:picMkLst>
        </pc:picChg>
        <pc:picChg chg="add del mod">
          <ac:chgData name="Giuseppe Torrisi" userId="7e2d242d-86da-4aa3-bb66-1f88aeb4d0c6" providerId="ADAL" clId="{D2D4FF44-F0B3-EA4C-A57F-69826C8F84EB}" dt="2025-06-24T22:33:42.532" v="836" actId="478"/>
          <ac:picMkLst>
            <pc:docMk/>
            <pc:sldMk cId="1715397101" sldId="2028"/>
            <ac:picMk id="27" creationId="{DCB4B679-5F3C-5692-6379-43C5576F9A52}"/>
          </ac:picMkLst>
        </pc:picChg>
      </pc:sldChg>
      <pc:sldChg chg="del">
        <pc:chgData name="Giuseppe Torrisi" userId="7e2d242d-86da-4aa3-bb66-1f88aeb4d0c6" providerId="ADAL" clId="{D2D4FF44-F0B3-EA4C-A57F-69826C8F84EB}" dt="2025-06-24T21:36:41.080" v="14" actId="2696"/>
        <pc:sldMkLst>
          <pc:docMk/>
          <pc:sldMk cId="3952673016" sldId="2028"/>
        </pc:sldMkLst>
      </pc:sldChg>
      <pc:sldChg chg="del">
        <pc:chgData name="Giuseppe Torrisi" userId="7e2d242d-86da-4aa3-bb66-1f88aeb4d0c6" providerId="ADAL" clId="{D2D4FF44-F0B3-EA4C-A57F-69826C8F84EB}" dt="2025-06-24T21:36:41.080" v="14" actId="2696"/>
        <pc:sldMkLst>
          <pc:docMk/>
          <pc:sldMk cId="793639208" sldId="2029"/>
        </pc:sldMkLst>
      </pc:sldChg>
      <pc:sldChg chg="modSp add mod">
        <pc:chgData name="Giuseppe Torrisi" userId="7e2d242d-86da-4aa3-bb66-1f88aeb4d0c6" providerId="ADAL" clId="{D2D4FF44-F0B3-EA4C-A57F-69826C8F84EB}" dt="2025-06-24T21:47:33.484" v="224" actId="20577"/>
        <pc:sldMkLst>
          <pc:docMk/>
          <pc:sldMk cId="4100425183" sldId="2029"/>
        </pc:sldMkLst>
        <pc:spChg chg="mod">
          <ac:chgData name="Giuseppe Torrisi" userId="7e2d242d-86da-4aa3-bb66-1f88aeb4d0c6" providerId="ADAL" clId="{D2D4FF44-F0B3-EA4C-A57F-69826C8F84EB}" dt="2025-06-24T21:47:33.484" v="224" actId="20577"/>
          <ac:spMkLst>
            <pc:docMk/>
            <pc:sldMk cId="4100425183" sldId="2029"/>
            <ac:spMk id="25" creationId="{E3A113D9-66A8-F718-16CF-2935D5B0EAE1}"/>
          </ac:spMkLst>
        </pc:spChg>
      </pc:sldChg>
      <pc:sldChg chg="addSp modSp new mod">
        <pc:chgData name="Giuseppe Torrisi" userId="7e2d242d-86da-4aa3-bb66-1f88aeb4d0c6" providerId="ADAL" clId="{D2D4FF44-F0B3-EA4C-A57F-69826C8F84EB}" dt="2025-06-24T21:57:53.012" v="584" actId="113"/>
        <pc:sldMkLst>
          <pc:docMk/>
          <pc:sldMk cId="2808107332" sldId="2030"/>
        </pc:sldMkLst>
        <pc:spChg chg="mod">
          <ac:chgData name="Giuseppe Torrisi" userId="7e2d242d-86da-4aa3-bb66-1f88aeb4d0c6" providerId="ADAL" clId="{D2D4FF44-F0B3-EA4C-A57F-69826C8F84EB}" dt="2025-06-24T21:56:17.348" v="567" actId="113"/>
          <ac:spMkLst>
            <pc:docMk/>
            <pc:sldMk cId="2808107332" sldId="2030"/>
            <ac:spMk id="2" creationId="{4512D0BB-371B-91E4-5A26-AA776AD79472}"/>
          </ac:spMkLst>
        </pc:spChg>
        <pc:spChg chg="add mod">
          <ac:chgData name="Giuseppe Torrisi" userId="7e2d242d-86da-4aa3-bb66-1f88aeb4d0c6" providerId="ADAL" clId="{D2D4FF44-F0B3-EA4C-A57F-69826C8F84EB}" dt="2025-06-24T21:57:53.012" v="584" actId="113"/>
          <ac:spMkLst>
            <pc:docMk/>
            <pc:sldMk cId="2808107332" sldId="2030"/>
            <ac:spMk id="4" creationId="{A2FC912C-0AD3-4C4A-4D7E-40EAF57CA199}"/>
          </ac:spMkLst>
        </pc:spChg>
        <pc:picChg chg="add mod modCrop">
          <ac:chgData name="Giuseppe Torrisi" userId="7e2d242d-86da-4aa3-bb66-1f88aeb4d0c6" providerId="ADAL" clId="{D2D4FF44-F0B3-EA4C-A57F-69826C8F84EB}" dt="2025-06-24T21:56:50.744" v="575" actId="1440"/>
          <ac:picMkLst>
            <pc:docMk/>
            <pc:sldMk cId="2808107332" sldId="2030"/>
            <ac:picMk id="6" creationId="{C16BEBFE-4F7C-5635-1EDD-83024336CB84}"/>
          </ac:picMkLst>
        </pc:picChg>
        <pc:picChg chg="add mod">
          <ac:chgData name="Giuseppe Torrisi" userId="7e2d242d-86da-4aa3-bb66-1f88aeb4d0c6" providerId="ADAL" clId="{D2D4FF44-F0B3-EA4C-A57F-69826C8F84EB}" dt="2025-06-24T21:56:56.263" v="576" actId="1076"/>
          <ac:picMkLst>
            <pc:docMk/>
            <pc:sldMk cId="2808107332" sldId="2030"/>
            <ac:picMk id="8" creationId="{D227DD3B-4873-208D-3E76-C5283B96924E}"/>
          </ac:picMkLst>
        </pc:picChg>
      </pc:sldChg>
      <pc:sldChg chg="addSp delSp modSp new mod">
        <pc:chgData name="Giuseppe Torrisi" userId="7e2d242d-86da-4aa3-bb66-1f88aeb4d0c6" providerId="ADAL" clId="{D2D4FF44-F0B3-EA4C-A57F-69826C8F84EB}" dt="2025-06-25T06:05:02.829" v="861" actId="20577"/>
        <pc:sldMkLst>
          <pc:docMk/>
          <pc:sldMk cId="4125089547" sldId="2031"/>
        </pc:sldMkLst>
        <pc:spChg chg="del">
          <ac:chgData name="Giuseppe Torrisi" userId="7e2d242d-86da-4aa3-bb66-1f88aeb4d0c6" providerId="ADAL" clId="{D2D4FF44-F0B3-EA4C-A57F-69826C8F84EB}" dt="2025-06-24T21:58:31.587" v="586" actId="478"/>
          <ac:spMkLst>
            <pc:docMk/>
            <pc:sldMk cId="4125089547" sldId="2031"/>
            <ac:spMk id="2" creationId="{43138035-12BE-8185-A74F-00BD9C52E5F3}"/>
          </ac:spMkLst>
        </pc:spChg>
        <pc:spChg chg="add mod">
          <ac:chgData name="Giuseppe Torrisi" userId="7e2d242d-86da-4aa3-bb66-1f88aeb4d0c6" providerId="ADAL" clId="{D2D4FF44-F0B3-EA4C-A57F-69826C8F84EB}" dt="2025-06-25T06:05:02.829" v="861" actId="20577"/>
          <ac:spMkLst>
            <pc:docMk/>
            <pc:sldMk cId="4125089547" sldId="2031"/>
            <ac:spMk id="4" creationId="{46D62F91-5148-C7C1-92ED-30DFD6242F12}"/>
          </ac:spMkLst>
        </pc:spChg>
        <pc:spChg chg="add mod">
          <ac:chgData name="Giuseppe Torrisi" userId="7e2d242d-86da-4aa3-bb66-1f88aeb4d0c6" providerId="ADAL" clId="{D2D4FF44-F0B3-EA4C-A57F-69826C8F84EB}" dt="2025-06-24T21:59:04.711" v="598" actId="20577"/>
          <ac:spMkLst>
            <pc:docMk/>
            <pc:sldMk cId="4125089547" sldId="2031"/>
            <ac:spMk id="5" creationId="{073897F8-7AFD-97E9-CC8C-C477683E3E5D}"/>
          </ac:spMkLst>
        </pc:spChg>
      </pc:sldChg>
    </pc:docChg>
  </pc:docChgLst>
  <pc:docChgLst>
    <pc:chgData name="Giuseppe Torrisi" userId="7e2d242d-86da-4aa3-bb66-1f88aeb4d0c6" providerId="ADAL" clId="{F59B131A-ABF2-9D47-AC04-D4B85BB123EF}"/>
    <pc:docChg chg="undo custSel addSld delSld modSld">
      <pc:chgData name="Giuseppe Torrisi" userId="7e2d242d-86da-4aa3-bb66-1f88aeb4d0c6" providerId="ADAL" clId="{F59B131A-ABF2-9D47-AC04-D4B85BB123EF}" dt="2025-06-11T17:41:39.838" v="2471"/>
      <pc:docMkLst>
        <pc:docMk/>
      </pc:docMkLst>
      <pc:sldChg chg="addSp delSp modSp add mod">
        <pc:chgData name="Giuseppe Torrisi" userId="7e2d242d-86da-4aa3-bb66-1f88aeb4d0c6" providerId="ADAL" clId="{F59B131A-ABF2-9D47-AC04-D4B85BB123EF}" dt="2025-06-11T16:21:59.723" v="2067" actId="1076"/>
        <pc:sldMkLst>
          <pc:docMk/>
          <pc:sldMk cId="0" sldId="256"/>
        </pc:sldMkLst>
        <pc:spChg chg="mod">
          <ac:chgData name="Giuseppe Torrisi" userId="7e2d242d-86da-4aa3-bb66-1f88aeb4d0c6" providerId="ADAL" clId="{F59B131A-ABF2-9D47-AC04-D4B85BB123EF}" dt="2025-06-11T11:10:03.026" v="1424" actId="113"/>
          <ac:spMkLst>
            <pc:docMk/>
            <pc:sldMk cId="0" sldId="256"/>
            <ac:spMk id="2" creationId="{00000000-0000-0000-0000-000000000000}"/>
          </ac:spMkLst>
        </pc:spChg>
        <pc:spChg chg="mod">
          <ac:chgData name="Giuseppe Torrisi" userId="7e2d242d-86da-4aa3-bb66-1f88aeb4d0c6" providerId="ADAL" clId="{F59B131A-ABF2-9D47-AC04-D4B85BB123EF}" dt="2025-06-11T11:16:58.073" v="1584" actId="115"/>
          <ac:spMkLst>
            <pc:docMk/>
            <pc:sldMk cId="0" sldId="256"/>
            <ac:spMk id="4" creationId="{00000000-0000-0000-0000-000000000000}"/>
          </ac:spMkLst>
        </pc:spChg>
        <pc:spChg chg="add mod">
          <ac:chgData name="Giuseppe Torrisi" userId="7e2d242d-86da-4aa3-bb66-1f88aeb4d0c6" providerId="ADAL" clId="{F59B131A-ABF2-9D47-AC04-D4B85BB123EF}" dt="2025-06-11T11:14:24.443" v="1527" actId="1076"/>
          <ac:spMkLst>
            <pc:docMk/>
            <pc:sldMk cId="0" sldId="256"/>
            <ac:spMk id="5" creationId="{8B1B2432-5F71-69A8-8A5F-CB1CE05FCB82}"/>
          </ac:spMkLst>
        </pc:spChg>
        <pc:spChg chg="add mod">
          <ac:chgData name="Giuseppe Torrisi" userId="7e2d242d-86da-4aa3-bb66-1f88aeb4d0c6" providerId="ADAL" clId="{F59B131A-ABF2-9D47-AC04-D4B85BB123EF}" dt="2025-06-11T11:14:24.443" v="1527" actId="1076"/>
          <ac:spMkLst>
            <pc:docMk/>
            <pc:sldMk cId="0" sldId="256"/>
            <ac:spMk id="6" creationId="{59C95ED9-54DB-25A8-4037-E3CEAE02F4BF}"/>
          </ac:spMkLst>
        </pc:spChg>
        <pc:spChg chg="add mod">
          <ac:chgData name="Giuseppe Torrisi" userId="7e2d242d-86da-4aa3-bb66-1f88aeb4d0c6" providerId="ADAL" clId="{F59B131A-ABF2-9D47-AC04-D4B85BB123EF}" dt="2025-06-11T11:14:51.118" v="1543" actId="1036"/>
          <ac:spMkLst>
            <pc:docMk/>
            <pc:sldMk cId="0" sldId="256"/>
            <ac:spMk id="7" creationId="{6AA640EC-09D4-0D62-3936-BD22CEA2B958}"/>
          </ac:spMkLst>
        </pc:spChg>
        <pc:spChg chg="add mod">
          <ac:chgData name="Giuseppe Torrisi" userId="7e2d242d-86da-4aa3-bb66-1f88aeb4d0c6" providerId="ADAL" clId="{F59B131A-ABF2-9D47-AC04-D4B85BB123EF}" dt="2025-06-11T11:15:14.232" v="1562" actId="1076"/>
          <ac:spMkLst>
            <pc:docMk/>
            <pc:sldMk cId="0" sldId="256"/>
            <ac:spMk id="8" creationId="{1A545886-3353-FE54-3C18-051E9ADB1972}"/>
          </ac:spMkLst>
        </pc:spChg>
        <pc:spChg chg="add mod">
          <ac:chgData name="Giuseppe Torrisi" userId="7e2d242d-86da-4aa3-bb66-1f88aeb4d0c6" providerId="ADAL" clId="{F59B131A-ABF2-9D47-AC04-D4B85BB123EF}" dt="2025-06-11T11:15:17.984" v="1564" actId="1076"/>
          <ac:spMkLst>
            <pc:docMk/>
            <pc:sldMk cId="0" sldId="256"/>
            <ac:spMk id="9" creationId="{10ACB0E1-9C38-77C4-8655-2C3DB08376B9}"/>
          </ac:spMkLst>
        </pc:spChg>
        <pc:spChg chg="add mod">
          <ac:chgData name="Giuseppe Torrisi" userId="7e2d242d-86da-4aa3-bb66-1f88aeb4d0c6" providerId="ADAL" clId="{F59B131A-ABF2-9D47-AC04-D4B85BB123EF}" dt="2025-06-11T16:13:12.278" v="2042" actId="1076"/>
          <ac:spMkLst>
            <pc:docMk/>
            <pc:sldMk cId="0" sldId="256"/>
            <ac:spMk id="13" creationId="{116F52E6-7CFC-8AAD-BD5B-67E9320FAD77}"/>
          </ac:spMkLst>
        </pc:spChg>
        <pc:grpChg chg="add mod">
          <ac:chgData name="Giuseppe Torrisi" userId="7e2d242d-86da-4aa3-bb66-1f88aeb4d0c6" providerId="ADAL" clId="{F59B131A-ABF2-9D47-AC04-D4B85BB123EF}" dt="2025-06-11T11:16:43.281" v="1582" actId="1036"/>
          <ac:grpSpMkLst>
            <pc:docMk/>
            <pc:sldMk cId="0" sldId="256"/>
            <ac:grpSpMk id="10" creationId="{4DC5E7EC-7EAE-62CE-BAEF-98281D926484}"/>
          </ac:grpSpMkLst>
        </pc:grpChg>
        <pc:picChg chg="add mod">
          <ac:chgData name="Giuseppe Torrisi" userId="7e2d242d-86da-4aa3-bb66-1f88aeb4d0c6" providerId="ADAL" clId="{F59B131A-ABF2-9D47-AC04-D4B85BB123EF}" dt="2025-06-11T16:12:39.200" v="2037" actId="1076"/>
          <ac:picMkLst>
            <pc:docMk/>
            <pc:sldMk cId="0" sldId="256"/>
            <ac:picMk id="12" creationId="{03FD8480-E369-9DD1-0C87-C3288E7E09F3}"/>
          </ac:picMkLst>
        </pc:picChg>
        <pc:picChg chg="add mod modCrop">
          <ac:chgData name="Giuseppe Torrisi" userId="7e2d242d-86da-4aa3-bb66-1f88aeb4d0c6" providerId="ADAL" clId="{F59B131A-ABF2-9D47-AC04-D4B85BB123EF}" dt="2025-06-11T16:16:18.138" v="2051" actId="1037"/>
          <ac:picMkLst>
            <pc:docMk/>
            <pc:sldMk cId="0" sldId="256"/>
            <ac:picMk id="16" creationId="{B1454B72-D114-7608-9334-4E5CD43358B2}"/>
          </ac:picMkLst>
        </pc:picChg>
        <pc:picChg chg="add mod">
          <ac:chgData name="Giuseppe Torrisi" userId="7e2d242d-86da-4aa3-bb66-1f88aeb4d0c6" providerId="ADAL" clId="{F59B131A-ABF2-9D47-AC04-D4B85BB123EF}" dt="2025-06-11T16:21:59.723" v="2067" actId="1076"/>
          <ac:picMkLst>
            <pc:docMk/>
            <pc:sldMk cId="0" sldId="256"/>
            <ac:picMk id="18" creationId="{EF7FCDFC-C9A6-3C52-C4A0-7CA29486B292}"/>
          </ac:picMkLst>
        </pc:picChg>
      </pc:sldChg>
      <pc:sldChg chg="addSp delSp modSp mod">
        <pc:chgData name="Giuseppe Torrisi" userId="7e2d242d-86da-4aa3-bb66-1f88aeb4d0c6" providerId="ADAL" clId="{F59B131A-ABF2-9D47-AC04-D4B85BB123EF}" dt="2025-06-11T05:46:34.737" v="136" actId="1076"/>
        <pc:sldMkLst>
          <pc:docMk/>
          <pc:sldMk cId="2583190008" sldId="261"/>
        </pc:sldMkLst>
        <pc:spChg chg="mod">
          <ac:chgData name="Giuseppe Torrisi" userId="7e2d242d-86da-4aa3-bb66-1f88aeb4d0c6" providerId="ADAL" clId="{F59B131A-ABF2-9D47-AC04-D4B85BB123EF}" dt="2025-06-11T05:46:34.737" v="136" actId="1076"/>
          <ac:spMkLst>
            <pc:docMk/>
            <pc:sldMk cId="2583190008" sldId="261"/>
            <ac:spMk id="2" creationId="{A2CD5001-F1C5-A943-8BAE-5E34D073A61A}"/>
          </ac:spMkLst>
        </pc:spChg>
      </pc:sldChg>
      <pc:sldChg chg="add del">
        <pc:chgData name="Giuseppe Torrisi" userId="7e2d242d-86da-4aa3-bb66-1f88aeb4d0c6" providerId="ADAL" clId="{F59B131A-ABF2-9D47-AC04-D4B85BB123EF}" dt="2025-06-11T16:31:29.522" v="2194" actId="2696"/>
        <pc:sldMkLst>
          <pc:docMk/>
          <pc:sldMk cId="1209029449" sldId="262"/>
        </pc:sldMkLst>
      </pc:sldChg>
      <pc:sldChg chg="addSp delSp modSp add mod">
        <pc:chgData name="Giuseppe Torrisi" userId="7e2d242d-86da-4aa3-bb66-1f88aeb4d0c6" providerId="ADAL" clId="{F59B131A-ABF2-9D47-AC04-D4B85BB123EF}" dt="2025-06-11T15:59:15.119" v="2029" actId="1036"/>
        <pc:sldMkLst>
          <pc:docMk/>
          <pc:sldMk cId="2215132832" sldId="264"/>
        </pc:sldMkLst>
      </pc:sldChg>
      <pc:sldChg chg="addSp delSp modSp mod">
        <pc:chgData name="Giuseppe Torrisi" userId="7e2d242d-86da-4aa3-bb66-1f88aeb4d0c6" providerId="ADAL" clId="{F59B131A-ABF2-9D47-AC04-D4B85BB123EF}" dt="2025-06-11T16:30:18.009" v="2188" actId="27636"/>
        <pc:sldMkLst>
          <pc:docMk/>
          <pc:sldMk cId="91912278" sldId="268"/>
        </pc:sldMkLst>
        <pc:spChg chg="mod">
          <ac:chgData name="Giuseppe Torrisi" userId="7e2d242d-86da-4aa3-bb66-1f88aeb4d0c6" providerId="ADAL" clId="{F59B131A-ABF2-9D47-AC04-D4B85BB123EF}" dt="2025-06-11T11:07:05.671" v="1354" actId="20577"/>
          <ac:spMkLst>
            <pc:docMk/>
            <pc:sldMk cId="91912278" sldId="268"/>
            <ac:spMk id="2" creationId="{127493E3-C639-BC75-3026-E79CDEB180F7}"/>
          </ac:spMkLst>
        </pc:spChg>
        <pc:spChg chg="mod">
          <ac:chgData name="Giuseppe Torrisi" userId="7e2d242d-86da-4aa3-bb66-1f88aeb4d0c6" providerId="ADAL" clId="{F59B131A-ABF2-9D47-AC04-D4B85BB123EF}" dt="2025-06-11T16:30:18.009" v="2188" actId="27636"/>
          <ac:spMkLst>
            <pc:docMk/>
            <pc:sldMk cId="91912278" sldId="268"/>
            <ac:spMk id="6" creationId="{E10DF861-34A9-E7F0-DC99-DF7E71DB2584}"/>
          </ac:spMkLst>
        </pc:spChg>
      </pc:sldChg>
      <pc:sldChg chg="modSp add mod">
        <pc:chgData name="Giuseppe Torrisi" userId="7e2d242d-86da-4aa3-bb66-1f88aeb4d0c6" providerId="ADAL" clId="{F59B131A-ABF2-9D47-AC04-D4B85BB123EF}" dt="2025-06-11T11:19:29.176" v="1624" actId="20577"/>
        <pc:sldMkLst>
          <pc:docMk/>
          <pc:sldMk cId="1890206894" sldId="269"/>
        </pc:sldMkLst>
        <pc:spChg chg="mod">
          <ac:chgData name="Giuseppe Torrisi" userId="7e2d242d-86da-4aa3-bb66-1f88aeb4d0c6" providerId="ADAL" clId="{F59B131A-ABF2-9D47-AC04-D4B85BB123EF}" dt="2025-06-11T11:19:29.176" v="1624" actId="20577"/>
          <ac:spMkLst>
            <pc:docMk/>
            <pc:sldMk cId="1890206894" sldId="269"/>
            <ac:spMk id="4" creationId="{22AE20B2-F023-24A4-3993-E80CBDD687A2}"/>
          </ac:spMkLst>
        </pc:spChg>
      </pc:sldChg>
      <pc:sldChg chg="addSp delSp modSp del mod">
        <pc:chgData name="Giuseppe Torrisi" userId="7e2d242d-86da-4aa3-bb66-1f88aeb4d0c6" providerId="ADAL" clId="{F59B131A-ABF2-9D47-AC04-D4B85BB123EF}" dt="2025-06-11T11:18:57.800" v="1615" actId="2696"/>
        <pc:sldMkLst>
          <pc:docMk/>
          <pc:sldMk cId="3699634262" sldId="269"/>
        </pc:sldMkLst>
      </pc:sldChg>
      <pc:sldChg chg="del">
        <pc:chgData name="Giuseppe Torrisi" userId="7e2d242d-86da-4aa3-bb66-1f88aeb4d0c6" providerId="ADAL" clId="{F59B131A-ABF2-9D47-AC04-D4B85BB123EF}" dt="2025-06-11T16:31:26.049" v="2193" actId="2696"/>
        <pc:sldMkLst>
          <pc:docMk/>
          <pc:sldMk cId="1355664163" sldId="270"/>
        </pc:sldMkLst>
      </pc:sldChg>
      <pc:sldChg chg="modSp add mod">
        <pc:chgData name="Giuseppe Torrisi" userId="7e2d242d-86da-4aa3-bb66-1f88aeb4d0c6" providerId="ADAL" clId="{F59B131A-ABF2-9D47-AC04-D4B85BB123EF}" dt="2025-06-11T17:41:08.626" v="2469" actId="20577"/>
        <pc:sldMkLst>
          <pc:docMk/>
          <pc:sldMk cId="2699195339" sldId="271"/>
        </pc:sldMkLst>
        <pc:graphicFrameChg chg="mod modGraphic">
          <ac:chgData name="Giuseppe Torrisi" userId="7e2d242d-86da-4aa3-bb66-1f88aeb4d0c6" providerId="ADAL" clId="{F59B131A-ABF2-9D47-AC04-D4B85BB123EF}" dt="2025-06-11T17:41:08.626" v="2469" actId="20577"/>
          <ac:graphicFrameMkLst>
            <pc:docMk/>
            <pc:sldMk cId="2699195339" sldId="271"/>
            <ac:graphicFrameMk id="3" creationId="{F768FACB-CC76-9E00-F8D7-36F1F5EBDC26}"/>
          </ac:graphicFrameMkLst>
        </pc:graphicFrameChg>
      </pc:sldChg>
      <pc:sldChg chg="addSp delSp modSp del mod">
        <pc:chgData name="Giuseppe Torrisi" userId="7e2d242d-86da-4aa3-bb66-1f88aeb4d0c6" providerId="ADAL" clId="{F59B131A-ABF2-9D47-AC04-D4B85BB123EF}" dt="2025-06-11T17:36:56.016" v="2438" actId="2696"/>
        <pc:sldMkLst>
          <pc:docMk/>
          <pc:sldMk cId="2866000053" sldId="271"/>
        </pc:sldMkLst>
      </pc:sldChg>
      <pc:sldChg chg="del">
        <pc:chgData name="Giuseppe Torrisi" userId="7e2d242d-86da-4aa3-bb66-1f88aeb4d0c6" providerId="ADAL" clId="{F59B131A-ABF2-9D47-AC04-D4B85BB123EF}" dt="2025-06-11T16:22:34.369" v="2071" actId="2696"/>
        <pc:sldMkLst>
          <pc:docMk/>
          <pc:sldMk cId="1356872789" sldId="272"/>
        </pc:sldMkLst>
      </pc:sldChg>
      <pc:sldChg chg="del">
        <pc:chgData name="Giuseppe Torrisi" userId="7e2d242d-86da-4aa3-bb66-1f88aeb4d0c6" providerId="ADAL" clId="{F59B131A-ABF2-9D47-AC04-D4B85BB123EF}" dt="2025-06-11T11:20:01.591" v="1637" actId="2696"/>
        <pc:sldMkLst>
          <pc:docMk/>
          <pc:sldMk cId="3380697064" sldId="273"/>
        </pc:sldMkLst>
      </pc:sldChg>
      <pc:sldChg chg="addSp delSp modSp new mod">
        <pc:chgData name="Giuseppe Torrisi" userId="7e2d242d-86da-4aa3-bb66-1f88aeb4d0c6" providerId="ADAL" clId="{F59B131A-ABF2-9D47-AC04-D4B85BB123EF}" dt="2025-06-11T05:49:57.745" v="151"/>
        <pc:sldMkLst>
          <pc:docMk/>
          <pc:sldMk cId="1619108004" sldId="274"/>
        </pc:sldMkLst>
        <pc:spChg chg="add mod">
          <ac:chgData name="Giuseppe Torrisi" userId="7e2d242d-86da-4aa3-bb66-1f88aeb4d0c6" providerId="ADAL" clId="{F59B131A-ABF2-9D47-AC04-D4B85BB123EF}" dt="2025-06-11T05:49:57.745" v="151"/>
          <ac:spMkLst>
            <pc:docMk/>
            <pc:sldMk cId="1619108004" sldId="274"/>
            <ac:spMk id="4" creationId="{7177B228-D2AA-F265-BA45-D3588E9517EF}"/>
          </ac:spMkLst>
        </pc:spChg>
        <pc:spChg chg="add mod">
          <ac:chgData name="Giuseppe Torrisi" userId="7e2d242d-86da-4aa3-bb66-1f88aeb4d0c6" providerId="ADAL" clId="{F59B131A-ABF2-9D47-AC04-D4B85BB123EF}" dt="2025-06-11T05:49:57.745" v="151"/>
          <ac:spMkLst>
            <pc:docMk/>
            <pc:sldMk cId="1619108004" sldId="274"/>
            <ac:spMk id="7" creationId="{551820EE-1A22-9AC6-BE32-C350FEDA5488}"/>
          </ac:spMkLst>
        </pc:spChg>
        <pc:spChg chg="add mod">
          <ac:chgData name="Giuseppe Torrisi" userId="7e2d242d-86da-4aa3-bb66-1f88aeb4d0c6" providerId="ADAL" clId="{F59B131A-ABF2-9D47-AC04-D4B85BB123EF}" dt="2025-06-11T05:49:57.745" v="151"/>
          <ac:spMkLst>
            <pc:docMk/>
            <pc:sldMk cId="1619108004" sldId="274"/>
            <ac:spMk id="9" creationId="{7D7EEC20-3AFB-28B6-99C9-871E5AF4B9E5}"/>
          </ac:spMkLst>
        </pc:spChg>
        <pc:spChg chg="mod">
          <ac:chgData name="Giuseppe Torrisi" userId="7e2d242d-86da-4aa3-bb66-1f88aeb4d0c6" providerId="ADAL" clId="{F59B131A-ABF2-9D47-AC04-D4B85BB123EF}" dt="2025-06-11T05:49:57.745" v="151"/>
          <ac:spMkLst>
            <pc:docMk/>
            <pc:sldMk cId="1619108004" sldId="274"/>
            <ac:spMk id="12" creationId="{5B2741E6-D065-5ECD-7D2F-FD006BBC3B07}"/>
          </ac:spMkLst>
        </pc:spChg>
        <pc:spChg chg="mod">
          <ac:chgData name="Giuseppe Torrisi" userId="7e2d242d-86da-4aa3-bb66-1f88aeb4d0c6" providerId="ADAL" clId="{F59B131A-ABF2-9D47-AC04-D4B85BB123EF}" dt="2025-06-11T05:49:57.745" v="151"/>
          <ac:spMkLst>
            <pc:docMk/>
            <pc:sldMk cId="1619108004" sldId="274"/>
            <ac:spMk id="15" creationId="{8F020EA8-A0B2-677E-C8D6-59D24E494005}"/>
          </ac:spMkLst>
        </pc:spChg>
        <pc:spChg chg="mod">
          <ac:chgData name="Giuseppe Torrisi" userId="7e2d242d-86da-4aa3-bb66-1f88aeb4d0c6" providerId="ADAL" clId="{F59B131A-ABF2-9D47-AC04-D4B85BB123EF}" dt="2025-06-11T05:49:57.745" v="151"/>
          <ac:spMkLst>
            <pc:docMk/>
            <pc:sldMk cId="1619108004" sldId="274"/>
            <ac:spMk id="18" creationId="{D6A107A4-6860-1016-B965-235CCF1DA0BE}"/>
          </ac:spMkLst>
        </pc:spChg>
        <pc:spChg chg="add mod">
          <ac:chgData name="Giuseppe Torrisi" userId="7e2d242d-86da-4aa3-bb66-1f88aeb4d0c6" providerId="ADAL" clId="{F59B131A-ABF2-9D47-AC04-D4B85BB123EF}" dt="2025-06-11T05:49:57.745" v="151"/>
          <ac:spMkLst>
            <pc:docMk/>
            <pc:sldMk cId="1619108004" sldId="274"/>
            <ac:spMk id="20" creationId="{84C6B5B0-59F6-4937-CB2F-2C7B6E53F4D8}"/>
          </ac:spMkLst>
        </pc:spChg>
        <pc:spChg chg="mod">
          <ac:chgData name="Giuseppe Torrisi" userId="7e2d242d-86da-4aa3-bb66-1f88aeb4d0c6" providerId="ADAL" clId="{F59B131A-ABF2-9D47-AC04-D4B85BB123EF}" dt="2025-06-11T05:49:57.745" v="151"/>
          <ac:spMkLst>
            <pc:docMk/>
            <pc:sldMk cId="1619108004" sldId="274"/>
            <ac:spMk id="23" creationId="{113B185E-7F8A-D83E-7C40-F11AED9539EA}"/>
          </ac:spMkLst>
        </pc:spChg>
        <pc:spChg chg="mod">
          <ac:chgData name="Giuseppe Torrisi" userId="7e2d242d-86da-4aa3-bb66-1f88aeb4d0c6" providerId="ADAL" clId="{F59B131A-ABF2-9D47-AC04-D4B85BB123EF}" dt="2025-06-11T05:49:57.745" v="151"/>
          <ac:spMkLst>
            <pc:docMk/>
            <pc:sldMk cId="1619108004" sldId="274"/>
            <ac:spMk id="24" creationId="{00389501-951A-36A7-4484-FF7C51B8DB11}"/>
          </ac:spMkLst>
        </pc:spChg>
        <pc:spChg chg="mod">
          <ac:chgData name="Giuseppe Torrisi" userId="7e2d242d-86da-4aa3-bb66-1f88aeb4d0c6" providerId="ADAL" clId="{F59B131A-ABF2-9D47-AC04-D4B85BB123EF}" dt="2025-06-11T05:49:57.745" v="151"/>
          <ac:spMkLst>
            <pc:docMk/>
            <pc:sldMk cId="1619108004" sldId="274"/>
            <ac:spMk id="27" creationId="{35350055-C0FF-5FA9-E8CE-2E45A7A9D9C0}"/>
          </ac:spMkLst>
        </pc:spChg>
      </pc:sldChg>
      <pc:sldChg chg="modSp add mod">
        <pc:chgData name="Giuseppe Torrisi" userId="7e2d242d-86da-4aa3-bb66-1f88aeb4d0c6" providerId="ADAL" clId="{F59B131A-ABF2-9D47-AC04-D4B85BB123EF}" dt="2025-06-11T11:06:52.409" v="1345" actId="113"/>
        <pc:sldMkLst>
          <pc:docMk/>
          <pc:sldMk cId="1525021109" sldId="300"/>
        </pc:sldMkLst>
        <pc:spChg chg="mod">
          <ac:chgData name="Giuseppe Torrisi" userId="7e2d242d-86da-4aa3-bb66-1f88aeb4d0c6" providerId="ADAL" clId="{F59B131A-ABF2-9D47-AC04-D4B85BB123EF}" dt="2025-06-11T11:06:52.409" v="1345" actId="113"/>
          <ac:spMkLst>
            <pc:docMk/>
            <pc:sldMk cId="1525021109" sldId="300"/>
            <ac:spMk id="17" creationId="{00000000-0000-0000-0000-000000000000}"/>
          </ac:spMkLst>
        </pc:spChg>
      </pc:sldChg>
      <pc:sldChg chg="add">
        <pc:chgData name="Giuseppe Torrisi" userId="7e2d242d-86da-4aa3-bb66-1f88aeb4d0c6" providerId="ADAL" clId="{F59B131A-ABF2-9D47-AC04-D4B85BB123EF}" dt="2025-06-11T08:34:47.865" v="1243"/>
        <pc:sldMkLst>
          <pc:docMk/>
          <pc:sldMk cId="1348873967" sldId="700"/>
        </pc:sldMkLst>
      </pc:sldChg>
      <pc:sldChg chg="modSp add del mod">
        <pc:chgData name="Giuseppe Torrisi" userId="7e2d242d-86da-4aa3-bb66-1f88aeb4d0c6" providerId="ADAL" clId="{F59B131A-ABF2-9D47-AC04-D4B85BB123EF}" dt="2025-06-11T16:30:38.346" v="2189" actId="2696"/>
        <pc:sldMkLst>
          <pc:docMk/>
          <pc:sldMk cId="3006333380" sldId="850"/>
        </pc:sldMkLst>
      </pc:sldChg>
      <pc:sldChg chg="delSp add mod">
        <pc:chgData name="Giuseppe Torrisi" userId="7e2d242d-86da-4aa3-bb66-1f88aeb4d0c6" providerId="ADAL" clId="{F59B131A-ABF2-9D47-AC04-D4B85BB123EF}" dt="2025-06-11T16:31:40.172" v="2195" actId="478"/>
        <pc:sldMkLst>
          <pc:docMk/>
          <pc:sldMk cId="3071667553" sldId="850"/>
        </pc:sldMkLst>
      </pc:sldChg>
      <pc:sldChg chg="add">
        <pc:chgData name="Giuseppe Torrisi" userId="7e2d242d-86da-4aa3-bb66-1f88aeb4d0c6" providerId="ADAL" clId="{F59B131A-ABF2-9D47-AC04-D4B85BB123EF}" dt="2025-06-11T08:34:47.865" v="1243"/>
        <pc:sldMkLst>
          <pc:docMk/>
          <pc:sldMk cId="3001400831" sldId="1135"/>
        </pc:sldMkLst>
      </pc:sldChg>
      <pc:sldChg chg="add">
        <pc:chgData name="Giuseppe Torrisi" userId="7e2d242d-86da-4aa3-bb66-1f88aeb4d0c6" providerId="ADAL" clId="{F59B131A-ABF2-9D47-AC04-D4B85BB123EF}" dt="2025-06-11T08:34:47.865" v="1243"/>
        <pc:sldMkLst>
          <pc:docMk/>
          <pc:sldMk cId="3635307808" sldId="1140"/>
        </pc:sldMkLst>
      </pc:sldChg>
      <pc:sldChg chg="delSp modSp add mod">
        <pc:chgData name="Giuseppe Torrisi" userId="7e2d242d-86da-4aa3-bb66-1f88aeb4d0c6" providerId="ADAL" clId="{F59B131A-ABF2-9D47-AC04-D4B85BB123EF}" dt="2025-06-11T11:21:28.143" v="1692" actId="478"/>
        <pc:sldMkLst>
          <pc:docMk/>
          <pc:sldMk cId="2555146573" sldId="1147"/>
        </pc:sldMkLst>
        <pc:spChg chg="mod">
          <ac:chgData name="Giuseppe Torrisi" userId="7e2d242d-86da-4aa3-bb66-1f88aeb4d0c6" providerId="ADAL" clId="{F59B131A-ABF2-9D47-AC04-D4B85BB123EF}" dt="2025-06-11T11:21:26.052" v="1691" actId="20577"/>
          <ac:spMkLst>
            <pc:docMk/>
            <pc:sldMk cId="2555146573" sldId="1147"/>
            <ac:spMk id="4" creationId="{37092C4C-BAD6-C53B-479A-E0808A157C07}"/>
          </ac:spMkLst>
        </pc:spChg>
        <pc:spChg chg="mod">
          <ac:chgData name="Giuseppe Torrisi" userId="7e2d242d-86da-4aa3-bb66-1f88aeb4d0c6" providerId="ADAL" clId="{F59B131A-ABF2-9D47-AC04-D4B85BB123EF}" dt="2025-06-11T11:21:19.749" v="1689" actId="20577"/>
          <ac:spMkLst>
            <pc:docMk/>
            <pc:sldMk cId="2555146573" sldId="1147"/>
            <ac:spMk id="5" creationId="{470FEACB-6CD6-9B10-91E4-1F8BD2A71E98}"/>
          </ac:spMkLst>
        </pc:spChg>
      </pc:sldChg>
      <pc:sldChg chg="delSp modSp add mod">
        <pc:chgData name="Giuseppe Torrisi" userId="7e2d242d-86da-4aa3-bb66-1f88aeb4d0c6" providerId="ADAL" clId="{F59B131A-ABF2-9D47-AC04-D4B85BB123EF}" dt="2025-06-11T11:21:45.045" v="1698" actId="478"/>
        <pc:sldMkLst>
          <pc:docMk/>
          <pc:sldMk cId="2748018685" sldId="1166"/>
        </pc:sldMkLst>
        <pc:spChg chg="mod">
          <ac:chgData name="Giuseppe Torrisi" userId="7e2d242d-86da-4aa3-bb66-1f88aeb4d0c6" providerId="ADAL" clId="{F59B131A-ABF2-9D47-AC04-D4B85BB123EF}" dt="2025-06-11T11:21:43.231" v="1696" actId="20577"/>
          <ac:spMkLst>
            <pc:docMk/>
            <pc:sldMk cId="2748018685" sldId="1166"/>
            <ac:spMk id="4" creationId="{37092C4C-BAD6-C53B-479A-E0808A157C07}"/>
          </ac:spMkLst>
        </pc:spChg>
      </pc:sldChg>
      <pc:sldChg chg="add mod modShow">
        <pc:chgData name="Giuseppe Torrisi" userId="7e2d242d-86da-4aa3-bb66-1f88aeb4d0c6" providerId="ADAL" clId="{F59B131A-ABF2-9D47-AC04-D4B85BB123EF}" dt="2025-06-11T05:50:40.180" v="154" actId="729"/>
        <pc:sldMkLst>
          <pc:docMk/>
          <pc:sldMk cId="1631170801" sldId="1957"/>
        </pc:sldMkLst>
      </pc:sldChg>
      <pc:sldChg chg="add mod modShow">
        <pc:chgData name="Giuseppe Torrisi" userId="7e2d242d-86da-4aa3-bb66-1f88aeb4d0c6" providerId="ADAL" clId="{F59B131A-ABF2-9D47-AC04-D4B85BB123EF}" dt="2025-06-11T05:50:40.180" v="154" actId="729"/>
        <pc:sldMkLst>
          <pc:docMk/>
          <pc:sldMk cId="327329616" sldId="1983"/>
        </pc:sldMkLst>
      </pc:sldChg>
      <pc:sldChg chg="addSp delSp modSp new mod">
        <pc:chgData name="Giuseppe Torrisi" userId="7e2d242d-86da-4aa3-bb66-1f88aeb4d0c6" providerId="ADAL" clId="{F59B131A-ABF2-9D47-AC04-D4B85BB123EF}" dt="2025-06-11T15:12:42.158" v="1969" actId="20577"/>
        <pc:sldMkLst>
          <pc:docMk/>
          <pc:sldMk cId="232276984" sldId="1984"/>
        </pc:sldMkLst>
      </pc:sldChg>
      <pc:sldChg chg="addSp delSp modSp add mod">
        <pc:chgData name="Giuseppe Torrisi" userId="7e2d242d-86da-4aa3-bb66-1f88aeb4d0c6" providerId="ADAL" clId="{F59B131A-ABF2-9D47-AC04-D4B85BB123EF}" dt="2025-06-11T11:19:57.966" v="1636" actId="20577"/>
        <pc:sldMkLst>
          <pc:docMk/>
          <pc:sldMk cId="4112118746" sldId="1985"/>
        </pc:sldMkLst>
      </pc:sldChg>
      <pc:sldChg chg="delSp modSp new mod">
        <pc:chgData name="Giuseppe Torrisi" userId="7e2d242d-86da-4aa3-bb66-1f88aeb4d0c6" providerId="ADAL" clId="{F59B131A-ABF2-9D47-AC04-D4B85BB123EF}" dt="2025-06-11T11:20:59.545" v="1686" actId="20577"/>
        <pc:sldMkLst>
          <pc:docMk/>
          <pc:sldMk cId="1031793876" sldId="1986"/>
        </pc:sldMkLst>
        <pc:spChg chg="mod">
          <ac:chgData name="Giuseppe Torrisi" userId="7e2d242d-86da-4aa3-bb66-1f88aeb4d0c6" providerId="ADAL" clId="{F59B131A-ABF2-9D47-AC04-D4B85BB123EF}" dt="2025-06-11T11:20:59.545" v="1686" actId="20577"/>
          <ac:spMkLst>
            <pc:docMk/>
            <pc:sldMk cId="1031793876" sldId="1986"/>
            <ac:spMk id="2" creationId="{058F7EE5-B896-3E9B-E0D9-AE46EAF0D62A}"/>
          </ac:spMkLst>
        </pc:spChg>
      </pc:sldChg>
      <pc:sldChg chg="addSp delSp modSp new del mod">
        <pc:chgData name="Giuseppe Torrisi" userId="7e2d242d-86da-4aa3-bb66-1f88aeb4d0c6" providerId="ADAL" clId="{F59B131A-ABF2-9D47-AC04-D4B85BB123EF}" dt="2025-06-11T16:31:12.317" v="2192" actId="2696"/>
        <pc:sldMkLst>
          <pc:docMk/>
          <pc:sldMk cId="2329530943" sldId="1987"/>
        </pc:sldMkLst>
      </pc:sldChg>
      <pc:sldChg chg="add">
        <pc:chgData name="Giuseppe Torrisi" userId="7e2d242d-86da-4aa3-bb66-1f88aeb4d0c6" providerId="ADAL" clId="{F59B131A-ABF2-9D47-AC04-D4B85BB123EF}" dt="2025-06-11T16:22:26.468" v="2070"/>
        <pc:sldMkLst>
          <pc:docMk/>
          <pc:sldMk cId="1294939320" sldId="2003"/>
        </pc:sldMkLst>
      </pc:sldChg>
      <pc:sldChg chg="delSp add del mod">
        <pc:chgData name="Giuseppe Torrisi" userId="7e2d242d-86da-4aa3-bb66-1f88aeb4d0c6" providerId="ADAL" clId="{F59B131A-ABF2-9D47-AC04-D4B85BB123EF}" dt="2025-06-11T16:22:22.387" v="2069" actId="2696"/>
        <pc:sldMkLst>
          <pc:docMk/>
          <pc:sldMk cId="3449305865" sldId="2003"/>
        </pc:sldMkLst>
      </pc:sldChg>
      <pc:sldChg chg="addSp delSp modSp new del mod">
        <pc:chgData name="Giuseppe Torrisi" userId="7e2d242d-86da-4aa3-bb66-1f88aeb4d0c6" providerId="ADAL" clId="{F59B131A-ABF2-9D47-AC04-D4B85BB123EF}" dt="2025-06-11T11:17:40.656" v="1592" actId="2696"/>
        <pc:sldMkLst>
          <pc:docMk/>
          <pc:sldMk cId="1674782740" sldId="2004"/>
        </pc:sldMkLst>
      </pc:sldChg>
      <pc:sldChg chg="new del">
        <pc:chgData name="Giuseppe Torrisi" userId="7e2d242d-86da-4aa3-bb66-1f88aeb4d0c6" providerId="ADAL" clId="{F59B131A-ABF2-9D47-AC04-D4B85BB123EF}" dt="2025-06-11T11:18:40.636" v="1604" actId="2696"/>
        <pc:sldMkLst>
          <pc:docMk/>
          <pc:sldMk cId="202608020" sldId="2005"/>
        </pc:sldMkLst>
      </pc:sldChg>
      <pc:sldChg chg="add del">
        <pc:chgData name="Giuseppe Torrisi" userId="7e2d242d-86da-4aa3-bb66-1f88aeb4d0c6" providerId="ADAL" clId="{F59B131A-ABF2-9D47-AC04-D4B85BB123EF}" dt="2025-06-11T11:18:00.229" v="1593" actId="2696"/>
        <pc:sldMkLst>
          <pc:docMk/>
          <pc:sldMk cId="0" sldId="2006"/>
        </pc:sldMkLst>
      </pc:sldChg>
      <pc:sldChg chg="addSp delSp modSp new mod">
        <pc:chgData name="Giuseppe Torrisi" userId="7e2d242d-86da-4aa3-bb66-1f88aeb4d0c6" providerId="ADAL" clId="{F59B131A-ABF2-9D47-AC04-D4B85BB123EF}" dt="2025-06-11T17:27:36.033" v="2437" actId="478"/>
        <pc:sldMkLst>
          <pc:docMk/>
          <pc:sldMk cId="1609420003" sldId="2007"/>
        </pc:sldMkLst>
        <pc:spChg chg="add mod">
          <ac:chgData name="Giuseppe Torrisi" userId="7e2d242d-86da-4aa3-bb66-1f88aeb4d0c6" providerId="ADAL" clId="{F59B131A-ABF2-9D47-AC04-D4B85BB123EF}" dt="2025-06-11T17:21:14.937" v="2343" actId="1076"/>
          <ac:spMkLst>
            <pc:docMk/>
            <pc:sldMk cId="1609420003" sldId="2007"/>
            <ac:spMk id="4" creationId="{39E3832E-B404-EB29-BD33-2A5D036CC3CD}"/>
          </ac:spMkLst>
        </pc:spChg>
        <pc:spChg chg="add mod">
          <ac:chgData name="Giuseppe Torrisi" userId="7e2d242d-86da-4aa3-bb66-1f88aeb4d0c6" providerId="ADAL" clId="{F59B131A-ABF2-9D47-AC04-D4B85BB123EF}" dt="2025-06-11T16:36:56.212" v="2275" actId="1076"/>
          <ac:spMkLst>
            <pc:docMk/>
            <pc:sldMk cId="1609420003" sldId="2007"/>
            <ac:spMk id="7" creationId="{41178201-CE4C-FE22-0B59-F95C06A24F84}"/>
          </ac:spMkLst>
        </pc:spChg>
        <pc:spChg chg="add mod">
          <ac:chgData name="Giuseppe Torrisi" userId="7e2d242d-86da-4aa3-bb66-1f88aeb4d0c6" providerId="ADAL" clId="{F59B131A-ABF2-9D47-AC04-D4B85BB123EF}" dt="2025-06-11T16:36:58.922" v="2276" actId="1076"/>
          <ac:spMkLst>
            <pc:docMk/>
            <pc:sldMk cId="1609420003" sldId="2007"/>
            <ac:spMk id="8" creationId="{1065CF79-3B31-DA06-34DB-2DDD956204AD}"/>
          </ac:spMkLst>
        </pc:spChg>
        <pc:spChg chg="add mod">
          <ac:chgData name="Giuseppe Torrisi" userId="7e2d242d-86da-4aa3-bb66-1f88aeb4d0c6" providerId="ADAL" clId="{F59B131A-ABF2-9D47-AC04-D4B85BB123EF}" dt="2025-06-11T17:21:24.130" v="2348" actId="20578"/>
          <ac:spMkLst>
            <pc:docMk/>
            <pc:sldMk cId="1609420003" sldId="2007"/>
            <ac:spMk id="9" creationId="{8462887C-4D15-90C0-7EC8-22E39AD91BBA}"/>
          </ac:spMkLst>
        </pc:spChg>
        <pc:spChg chg="add mod">
          <ac:chgData name="Giuseppe Torrisi" userId="7e2d242d-86da-4aa3-bb66-1f88aeb4d0c6" providerId="ADAL" clId="{F59B131A-ABF2-9D47-AC04-D4B85BB123EF}" dt="2025-06-11T16:37:05.177" v="2278" actId="1076"/>
          <ac:spMkLst>
            <pc:docMk/>
            <pc:sldMk cId="1609420003" sldId="2007"/>
            <ac:spMk id="10" creationId="{EA8CC275-982D-66AD-623F-0D7BB03EDF33}"/>
          </ac:spMkLst>
        </pc:spChg>
        <pc:spChg chg="add mod">
          <ac:chgData name="Giuseppe Torrisi" userId="7e2d242d-86da-4aa3-bb66-1f88aeb4d0c6" providerId="ADAL" clId="{F59B131A-ABF2-9D47-AC04-D4B85BB123EF}" dt="2025-06-11T16:37:20.576" v="2301" actId="1076"/>
          <ac:spMkLst>
            <pc:docMk/>
            <pc:sldMk cId="1609420003" sldId="2007"/>
            <ac:spMk id="11" creationId="{FC4A3696-FDC5-D026-473A-2DA8389889D1}"/>
          </ac:spMkLst>
        </pc:spChg>
        <pc:spChg chg="add mod">
          <ac:chgData name="Giuseppe Torrisi" userId="7e2d242d-86da-4aa3-bb66-1f88aeb4d0c6" providerId="ADAL" clId="{F59B131A-ABF2-9D47-AC04-D4B85BB123EF}" dt="2025-06-11T16:39:12.219" v="2325" actId="114"/>
          <ac:spMkLst>
            <pc:docMk/>
            <pc:sldMk cId="1609420003" sldId="2007"/>
            <ac:spMk id="15" creationId="{9629883A-1E08-CF7F-FF7A-10C687DCA8D1}"/>
          </ac:spMkLst>
        </pc:spChg>
        <pc:spChg chg="add mod">
          <ac:chgData name="Giuseppe Torrisi" userId="7e2d242d-86da-4aa3-bb66-1f88aeb4d0c6" providerId="ADAL" clId="{F59B131A-ABF2-9D47-AC04-D4B85BB123EF}" dt="2025-06-11T17:21:19.839" v="2347" actId="1076"/>
          <ac:spMkLst>
            <pc:docMk/>
            <pc:sldMk cId="1609420003" sldId="2007"/>
            <ac:spMk id="16" creationId="{430BB5E1-6B1D-218C-5D6A-E621CE5F8289}"/>
          </ac:spMkLst>
        </pc:spChg>
        <pc:spChg chg="add mod">
          <ac:chgData name="Giuseppe Torrisi" userId="7e2d242d-86da-4aa3-bb66-1f88aeb4d0c6" providerId="ADAL" clId="{F59B131A-ABF2-9D47-AC04-D4B85BB123EF}" dt="2025-06-11T17:26:51.130" v="2417" actId="1076"/>
          <ac:spMkLst>
            <pc:docMk/>
            <pc:sldMk cId="1609420003" sldId="2007"/>
            <ac:spMk id="28" creationId="{14FE8A63-D565-E4E0-C38A-FF86A0FD3195}"/>
          </ac:spMkLst>
        </pc:spChg>
        <pc:spChg chg="add mod">
          <ac:chgData name="Giuseppe Torrisi" userId="7e2d242d-86da-4aa3-bb66-1f88aeb4d0c6" providerId="ADAL" clId="{F59B131A-ABF2-9D47-AC04-D4B85BB123EF}" dt="2025-06-11T17:27:32.080" v="2436" actId="1076"/>
          <ac:spMkLst>
            <pc:docMk/>
            <pc:sldMk cId="1609420003" sldId="2007"/>
            <ac:spMk id="34" creationId="{97E743AA-DCBC-C2B7-5659-3B8FF81AAC47}"/>
          </ac:spMkLst>
        </pc:spChg>
        <pc:picChg chg="add mod modCrop">
          <ac:chgData name="Giuseppe Torrisi" userId="7e2d242d-86da-4aa3-bb66-1f88aeb4d0c6" providerId="ADAL" clId="{F59B131A-ABF2-9D47-AC04-D4B85BB123EF}" dt="2025-06-11T16:38:21.521" v="2313" actId="1076"/>
          <ac:picMkLst>
            <pc:docMk/>
            <pc:sldMk cId="1609420003" sldId="2007"/>
            <ac:picMk id="12" creationId="{453F9B69-7438-9BDA-7177-9FBBA1165A3D}"/>
          </ac:picMkLst>
        </pc:picChg>
        <pc:picChg chg="add mod modCrop">
          <ac:chgData name="Giuseppe Torrisi" userId="7e2d242d-86da-4aa3-bb66-1f88aeb4d0c6" providerId="ADAL" clId="{F59B131A-ABF2-9D47-AC04-D4B85BB123EF}" dt="2025-06-11T16:42:11.201" v="2341" actId="167"/>
          <ac:picMkLst>
            <pc:docMk/>
            <pc:sldMk cId="1609420003" sldId="2007"/>
            <ac:picMk id="18" creationId="{789337D2-65A1-7581-63F7-99D82CCAAF12}"/>
          </ac:picMkLst>
        </pc:picChg>
        <pc:picChg chg="add mod modCrop">
          <ac:chgData name="Giuseppe Torrisi" userId="7e2d242d-86da-4aa3-bb66-1f88aeb4d0c6" providerId="ADAL" clId="{F59B131A-ABF2-9D47-AC04-D4B85BB123EF}" dt="2025-06-11T17:23:13.437" v="2372"/>
          <ac:picMkLst>
            <pc:docMk/>
            <pc:sldMk cId="1609420003" sldId="2007"/>
            <ac:picMk id="20" creationId="{74149059-99D5-21B1-6357-CCAA65BFA326}"/>
          </ac:picMkLst>
        </pc:picChg>
        <pc:picChg chg="add mod modCrop">
          <ac:chgData name="Giuseppe Torrisi" userId="7e2d242d-86da-4aa3-bb66-1f88aeb4d0c6" providerId="ADAL" clId="{F59B131A-ABF2-9D47-AC04-D4B85BB123EF}" dt="2025-06-11T17:26:59.683" v="2428" actId="1036"/>
          <ac:picMkLst>
            <pc:docMk/>
            <pc:sldMk cId="1609420003" sldId="2007"/>
            <ac:picMk id="24" creationId="{8AF48498-D233-0065-CC1A-F44CFF4AE408}"/>
          </ac:picMkLst>
        </pc:picChg>
        <pc:cxnChg chg="add mod">
          <ac:chgData name="Giuseppe Torrisi" userId="7e2d242d-86da-4aa3-bb66-1f88aeb4d0c6" providerId="ADAL" clId="{F59B131A-ABF2-9D47-AC04-D4B85BB123EF}" dt="2025-06-11T17:26:15.652" v="2402" actId="14100"/>
          <ac:cxnSpMkLst>
            <pc:docMk/>
            <pc:sldMk cId="1609420003" sldId="2007"/>
            <ac:cxnSpMk id="14" creationId="{6CA0EA23-2560-D8AB-1DE2-A25EF14B74F2}"/>
          </ac:cxnSpMkLst>
        </pc:cxnChg>
        <pc:cxnChg chg="add mod">
          <ac:chgData name="Giuseppe Torrisi" userId="7e2d242d-86da-4aa3-bb66-1f88aeb4d0c6" providerId="ADAL" clId="{F59B131A-ABF2-9D47-AC04-D4B85BB123EF}" dt="2025-06-11T17:27:06.523" v="2429" actId="14100"/>
          <ac:cxnSpMkLst>
            <pc:docMk/>
            <pc:sldMk cId="1609420003" sldId="2007"/>
            <ac:cxnSpMk id="26" creationId="{F375324C-D3EF-BB37-C4EB-EF468082CC46}"/>
          </ac:cxnSpMkLst>
        </pc:cxnChg>
        <pc:cxnChg chg="add mod">
          <ac:chgData name="Giuseppe Torrisi" userId="7e2d242d-86da-4aa3-bb66-1f88aeb4d0c6" providerId="ADAL" clId="{F59B131A-ABF2-9D47-AC04-D4B85BB123EF}" dt="2025-06-11T17:27:24.475" v="2431" actId="14100"/>
          <ac:cxnSpMkLst>
            <pc:docMk/>
            <pc:sldMk cId="1609420003" sldId="2007"/>
            <ac:cxnSpMk id="32" creationId="{A8141B1D-78B2-3CAC-197F-6C78D640FE70}"/>
          </ac:cxnSpMkLst>
        </pc:cxnChg>
      </pc:sldChg>
      <pc:sldChg chg="addSp delSp modSp new del mod">
        <pc:chgData name="Giuseppe Torrisi" userId="7e2d242d-86da-4aa3-bb66-1f88aeb4d0c6" providerId="ADAL" clId="{F59B131A-ABF2-9D47-AC04-D4B85BB123EF}" dt="2025-06-11T16:34:56.478" v="2223" actId="2696"/>
        <pc:sldMkLst>
          <pc:docMk/>
          <pc:sldMk cId="2553309195" sldId="2008"/>
        </pc:sldMkLst>
      </pc:sldChg>
      <pc:sldChg chg="add del">
        <pc:chgData name="Giuseppe Torrisi" userId="7e2d242d-86da-4aa3-bb66-1f88aeb4d0c6" providerId="ADAL" clId="{F59B131A-ABF2-9D47-AC04-D4B85BB123EF}" dt="2025-06-11T16:35:27.083" v="2228"/>
        <pc:sldMkLst>
          <pc:docMk/>
          <pc:sldMk cId="3378008366" sldId="2008"/>
        </pc:sldMkLst>
      </pc:sldChg>
      <pc:sldChg chg="delSp modSp add mod">
        <pc:chgData name="Giuseppe Torrisi" userId="7e2d242d-86da-4aa3-bb66-1f88aeb4d0c6" providerId="ADAL" clId="{F59B131A-ABF2-9D47-AC04-D4B85BB123EF}" dt="2025-06-11T14:05:47.157" v="1967" actId="1076"/>
        <pc:sldMkLst>
          <pc:docMk/>
          <pc:sldMk cId="838340628" sldId="2009"/>
        </pc:sldMkLst>
      </pc:sldChg>
      <pc:sldChg chg="delSp modSp add del mod">
        <pc:chgData name="Giuseppe Torrisi" userId="7e2d242d-86da-4aa3-bb66-1f88aeb4d0c6" providerId="ADAL" clId="{F59B131A-ABF2-9D47-AC04-D4B85BB123EF}" dt="2025-06-11T17:41:33.531" v="2470" actId="2696"/>
        <pc:sldMkLst>
          <pc:docMk/>
          <pc:sldMk cId="3366656746" sldId="2010"/>
        </pc:sldMkLst>
      </pc:sldChg>
      <pc:sldChg chg="add">
        <pc:chgData name="Giuseppe Torrisi" userId="7e2d242d-86da-4aa3-bb66-1f88aeb4d0c6" providerId="ADAL" clId="{F59B131A-ABF2-9D47-AC04-D4B85BB123EF}" dt="2025-06-11T17:41:39.838" v="2471"/>
        <pc:sldMkLst>
          <pc:docMk/>
          <pc:sldMk cId="4186114443" sldId="2010"/>
        </pc:sldMkLst>
      </pc:sldChg>
    </pc:docChg>
  </pc:docChgLst>
  <pc:docChgLst>
    <pc:chgData name="Giuseppe Torrisi" userId="7e2d242d-86da-4aa3-bb66-1f88aeb4d0c6" providerId="ADAL" clId="{021681AE-2F5A-9E45-A39D-9D4ADAD7BE28}"/>
    <pc:docChg chg="undo custSel addSld delSld modSld sldOrd">
      <pc:chgData name="Giuseppe Torrisi" userId="7e2d242d-86da-4aa3-bb66-1f88aeb4d0c6" providerId="ADAL" clId="{021681AE-2F5A-9E45-A39D-9D4ADAD7BE28}" dt="2025-06-13T12:19:45.298" v="1165" actId="14100"/>
      <pc:docMkLst>
        <pc:docMk/>
      </pc:docMkLst>
      <pc:sldChg chg="modSp mod">
        <pc:chgData name="Giuseppe Torrisi" userId="7e2d242d-86da-4aa3-bb66-1f88aeb4d0c6" providerId="ADAL" clId="{021681AE-2F5A-9E45-A39D-9D4ADAD7BE28}" dt="2025-06-12T07:33:04.077" v="57" actId="20577"/>
        <pc:sldMkLst>
          <pc:docMk/>
          <pc:sldMk cId="2699195339" sldId="271"/>
        </pc:sldMkLst>
        <pc:graphicFrameChg chg="mod modGraphic">
          <ac:chgData name="Giuseppe Torrisi" userId="7e2d242d-86da-4aa3-bb66-1f88aeb4d0c6" providerId="ADAL" clId="{021681AE-2F5A-9E45-A39D-9D4ADAD7BE28}" dt="2025-06-12T07:33:04.077" v="57" actId="20577"/>
          <ac:graphicFrameMkLst>
            <pc:docMk/>
            <pc:sldMk cId="2699195339" sldId="271"/>
            <ac:graphicFrameMk id="3" creationId="{F768FACB-CC76-9E00-F8D7-36F1F5EBDC26}"/>
          </ac:graphicFrameMkLst>
        </pc:graphicFrameChg>
      </pc:sldChg>
      <pc:sldChg chg="addSp modSp">
        <pc:chgData name="Giuseppe Torrisi" userId="7e2d242d-86da-4aa3-bb66-1f88aeb4d0c6" providerId="ADAL" clId="{021681AE-2F5A-9E45-A39D-9D4ADAD7BE28}" dt="2025-06-12T11:21:11.489" v="60"/>
        <pc:sldMkLst>
          <pc:docMk/>
          <pc:sldMk cId="1609420003" sldId="2007"/>
        </pc:sldMkLst>
      </pc:sldChg>
      <pc:sldChg chg="del">
        <pc:chgData name="Giuseppe Torrisi" userId="7e2d242d-86da-4aa3-bb66-1f88aeb4d0c6" providerId="ADAL" clId="{021681AE-2F5A-9E45-A39D-9D4ADAD7BE28}" dt="2025-06-12T07:33:15.078" v="58" actId="2696"/>
        <pc:sldMkLst>
          <pc:docMk/>
          <pc:sldMk cId="838340628" sldId="2009"/>
        </pc:sldMkLst>
      </pc:sldChg>
      <pc:sldChg chg="add">
        <pc:chgData name="Giuseppe Torrisi" userId="7e2d242d-86da-4aa3-bb66-1f88aeb4d0c6" providerId="ADAL" clId="{021681AE-2F5A-9E45-A39D-9D4ADAD7BE28}" dt="2025-06-12T07:33:18.377" v="59"/>
        <pc:sldMkLst>
          <pc:docMk/>
          <pc:sldMk cId="3965562671" sldId="2009"/>
        </pc:sldMkLst>
      </pc:sldChg>
      <pc:sldChg chg="add">
        <pc:chgData name="Giuseppe Torrisi" userId="7e2d242d-86da-4aa3-bb66-1f88aeb4d0c6" providerId="ADAL" clId="{021681AE-2F5A-9E45-A39D-9D4ADAD7BE28}" dt="2025-06-13T08:46:25.547" v="712"/>
        <pc:sldMkLst>
          <pc:docMk/>
          <pc:sldMk cId="962086781" sldId="2011"/>
        </pc:sldMkLst>
      </pc:sldChg>
      <pc:sldChg chg="addSp delSp modSp new del mod">
        <pc:chgData name="Giuseppe Torrisi" userId="7e2d242d-86da-4aa3-bb66-1f88aeb4d0c6" providerId="ADAL" clId="{021681AE-2F5A-9E45-A39D-9D4ADAD7BE28}" dt="2025-06-13T08:46:18.057" v="711" actId="2696"/>
        <pc:sldMkLst>
          <pc:docMk/>
          <pc:sldMk cId="1400396723" sldId="2011"/>
        </pc:sldMkLst>
      </pc:sldChg>
      <pc:sldChg chg="addSp delSp modSp new del mod">
        <pc:chgData name="Giuseppe Torrisi" userId="7e2d242d-86da-4aa3-bb66-1f88aeb4d0c6" providerId="ADAL" clId="{021681AE-2F5A-9E45-A39D-9D4ADAD7BE28}" dt="2025-06-13T08:46:14.315" v="710" actId="2696"/>
        <pc:sldMkLst>
          <pc:docMk/>
          <pc:sldMk cId="2584118332" sldId="2012"/>
        </pc:sldMkLst>
      </pc:sldChg>
      <pc:sldChg chg="addSp delSp modSp new del mod">
        <pc:chgData name="Giuseppe Torrisi" userId="7e2d242d-86da-4aa3-bb66-1f88aeb4d0c6" providerId="ADAL" clId="{021681AE-2F5A-9E45-A39D-9D4ADAD7BE28}" dt="2025-06-13T08:46:33.715" v="713" actId="2696"/>
        <pc:sldMkLst>
          <pc:docMk/>
          <pc:sldMk cId="265810617" sldId="2013"/>
        </pc:sldMkLst>
      </pc:sldChg>
      <pc:sldChg chg="add">
        <pc:chgData name="Giuseppe Torrisi" userId="7e2d242d-86da-4aa3-bb66-1f88aeb4d0c6" providerId="ADAL" clId="{021681AE-2F5A-9E45-A39D-9D4ADAD7BE28}" dt="2025-06-13T08:46:35.567" v="714"/>
        <pc:sldMkLst>
          <pc:docMk/>
          <pc:sldMk cId="1932694528" sldId="2013"/>
        </pc:sldMkLst>
      </pc:sldChg>
      <pc:sldChg chg="addSp modSp new del mod">
        <pc:chgData name="Giuseppe Torrisi" userId="7e2d242d-86da-4aa3-bb66-1f88aeb4d0c6" providerId="ADAL" clId="{021681AE-2F5A-9E45-A39D-9D4ADAD7BE28}" dt="2025-06-13T08:46:06.215" v="709" actId="2696"/>
        <pc:sldMkLst>
          <pc:docMk/>
          <pc:sldMk cId="198485457" sldId="2014"/>
        </pc:sldMkLst>
      </pc:sldChg>
      <pc:sldChg chg="addSp delSp modSp new del mod">
        <pc:chgData name="Giuseppe Torrisi" userId="7e2d242d-86da-4aa3-bb66-1f88aeb4d0c6" providerId="ADAL" clId="{021681AE-2F5A-9E45-A39D-9D4ADAD7BE28}" dt="2025-06-13T08:42:21.278" v="652" actId="2696"/>
        <pc:sldMkLst>
          <pc:docMk/>
          <pc:sldMk cId="1093822601" sldId="2015"/>
        </pc:sldMkLst>
      </pc:sldChg>
      <pc:sldChg chg="addSp delSp modSp new add del mod">
        <pc:chgData name="Giuseppe Torrisi" userId="7e2d242d-86da-4aa3-bb66-1f88aeb4d0c6" providerId="ADAL" clId="{021681AE-2F5A-9E45-A39D-9D4ADAD7BE28}" dt="2025-06-13T08:42:23.954" v="654" actId="2696"/>
        <pc:sldMkLst>
          <pc:docMk/>
          <pc:sldMk cId="3814376204" sldId="2016"/>
        </pc:sldMkLst>
        <pc:spChg chg="add mod">
          <ac:chgData name="Giuseppe Torrisi" userId="7e2d242d-86da-4aa3-bb66-1f88aeb4d0c6" providerId="ADAL" clId="{021681AE-2F5A-9E45-A39D-9D4ADAD7BE28}" dt="2025-06-12T15:00:26.372" v="296" actId="20577"/>
          <ac:spMkLst>
            <pc:docMk/>
            <pc:sldMk cId="3814376204" sldId="2016"/>
            <ac:spMk id="4" creationId="{30EF2036-9E37-97B2-4E3D-47C828A28CD2}"/>
          </ac:spMkLst>
        </pc:spChg>
        <pc:picChg chg="add mod">
          <ac:chgData name="Giuseppe Torrisi" userId="7e2d242d-86da-4aa3-bb66-1f88aeb4d0c6" providerId="ADAL" clId="{021681AE-2F5A-9E45-A39D-9D4ADAD7BE28}" dt="2025-06-12T15:00:22.022" v="291" actId="1076"/>
          <ac:picMkLst>
            <pc:docMk/>
            <pc:sldMk cId="3814376204" sldId="2016"/>
            <ac:picMk id="3" creationId="{E64DD95E-249B-1B6E-1BB9-470A0749CD61}"/>
          </ac:picMkLst>
        </pc:picChg>
      </pc:sldChg>
      <pc:sldChg chg="addSp delSp modSp new mod">
        <pc:chgData name="Giuseppe Torrisi" userId="7e2d242d-86da-4aa3-bb66-1f88aeb4d0c6" providerId="ADAL" clId="{021681AE-2F5A-9E45-A39D-9D4ADAD7BE28}" dt="2025-06-12T15:03:45.439" v="381" actId="14100"/>
        <pc:sldMkLst>
          <pc:docMk/>
          <pc:sldMk cId="3195410517" sldId="2017"/>
        </pc:sldMkLst>
        <pc:spChg chg="add mod">
          <ac:chgData name="Giuseppe Torrisi" userId="7e2d242d-86da-4aa3-bb66-1f88aeb4d0c6" providerId="ADAL" clId="{021681AE-2F5A-9E45-A39D-9D4ADAD7BE28}" dt="2025-06-12T15:03:40.294" v="375" actId="1076"/>
          <ac:spMkLst>
            <pc:docMk/>
            <pc:sldMk cId="3195410517" sldId="2017"/>
            <ac:spMk id="5" creationId="{439FAB9B-B55D-BF39-FDEE-7A86C41B4243}"/>
          </ac:spMkLst>
        </pc:spChg>
        <pc:spChg chg="add mod">
          <ac:chgData name="Giuseppe Torrisi" userId="7e2d242d-86da-4aa3-bb66-1f88aeb4d0c6" providerId="ADAL" clId="{021681AE-2F5A-9E45-A39D-9D4ADAD7BE28}" dt="2025-06-12T15:03:02.358" v="352" actId="1076"/>
          <ac:spMkLst>
            <pc:docMk/>
            <pc:sldMk cId="3195410517" sldId="2017"/>
            <ac:spMk id="6" creationId="{F45D1F5A-1ACD-9EDC-DFC0-65D497B262D0}"/>
          </ac:spMkLst>
        </pc:spChg>
        <pc:spChg chg="add mod">
          <ac:chgData name="Giuseppe Torrisi" userId="7e2d242d-86da-4aa3-bb66-1f88aeb4d0c6" providerId="ADAL" clId="{021681AE-2F5A-9E45-A39D-9D4ADAD7BE28}" dt="2025-06-12T15:03:08.675" v="360" actId="1037"/>
          <ac:spMkLst>
            <pc:docMk/>
            <pc:sldMk cId="3195410517" sldId="2017"/>
            <ac:spMk id="7" creationId="{82847268-D94E-5344-CDBE-85AB2C3FC111}"/>
          </ac:spMkLst>
        </pc:spChg>
        <pc:picChg chg="add mod">
          <ac:chgData name="Giuseppe Torrisi" userId="7e2d242d-86da-4aa3-bb66-1f88aeb4d0c6" providerId="ADAL" clId="{021681AE-2F5A-9E45-A39D-9D4ADAD7BE28}" dt="2025-06-12T15:02:59.849" v="351" actId="1076"/>
          <ac:picMkLst>
            <pc:docMk/>
            <pc:sldMk cId="3195410517" sldId="2017"/>
            <ac:picMk id="3" creationId="{489D7771-2759-4D20-EF0B-C0EA802ED7C1}"/>
          </ac:picMkLst>
        </pc:picChg>
        <pc:picChg chg="add mod">
          <ac:chgData name="Giuseppe Torrisi" userId="7e2d242d-86da-4aa3-bb66-1f88aeb4d0c6" providerId="ADAL" clId="{021681AE-2F5A-9E45-A39D-9D4ADAD7BE28}" dt="2025-06-12T15:02:50.445" v="345" actId="1076"/>
          <ac:picMkLst>
            <pc:docMk/>
            <pc:sldMk cId="3195410517" sldId="2017"/>
            <ac:picMk id="4" creationId="{F4B1CD2D-C616-5A58-82A4-2DEB32A84B4D}"/>
          </ac:picMkLst>
        </pc:picChg>
        <pc:picChg chg="add mod">
          <ac:chgData name="Giuseppe Torrisi" userId="7e2d242d-86da-4aa3-bb66-1f88aeb4d0c6" providerId="ADAL" clId="{021681AE-2F5A-9E45-A39D-9D4ADAD7BE28}" dt="2025-06-12T15:03:45.439" v="381" actId="14100"/>
          <ac:picMkLst>
            <pc:docMk/>
            <pc:sldMk cId="3195410517" sldId="2017"/>
            <ac:picMk id="8" creationId="{D03B0268-D161-93D2-D203-7EC88B21665B}"/>
          </ac:picMkLst>
        </pc:picChg>
      </pc:sldChg>
      <pc:sldChg chg="addSp delSp modSp new mod">
        <pc:chgData name="Giuseppe Torrisi" userId="7e2d242d-86da-4aa3-bb66-1f88aeb4d0c6" providerId="ADAL" clId="{021681AE-2F5A-9E45-A39D-9D4ADAD7BE28}" dt="2025-06-12T15:06:10.220" v="413" actId="1076"/>
        <pc:sldMkLst>
          <pc:docMk/>
          <pc:sldMk cId="1179851844" sldId="2018"/>
        </pc:sldMkLst>
        <pc:picChg chg="add mod">
          <ac:chgData name="Giuseppe Torrisi" userId="7e2d242d-86da-4aa3-bb66-1f88aeb4d0c6" providerId="ADAL" clId="{021681AE-2F5A-9E45-A39D-9D4ADAD7BE28}" dt="2025-06-12T15:05:39.069" v="404" actId="1076"/>
          <ac:picMkLst>
            <pc:docMk/>
            <pc:sldMk cId="1179851844" sldId="2018"/>
            <ac:picMk id="4" creationId="{C9A3FD78-F3E6-57A2-E7BC-A50347751012}"/>
          </ac:picMkLst>
        </pc:picChg>
        <pc:picChg chg="add mod">
          <ac:chgData name="Giuseppe Torrisi" userId="7e2d242d-86da-4aa3-bb66-1f88aeb4d0c6" providerId="ADAL" clId="{021681AE-2F5A-9E45-A39D-9D4ADAD7BE28}" dt="2025-06-12T15:05:34.519" v="395" actId="1076"/>
          <ac:picMkLst>
            <pc:docMk/>
            <pc:sldMk cId="1179851844" sldId="2018"/>
            <ac:picMk id="6" creationId="{95ECE2FD-FBD2-F622-2329-4B5B71245D92}"/>
          </ac:picMkLst>
        </pc:picChg>
        <pc:picChg chg="add mod modCrop">
          <ac:chgData name="Giuseppe Torrisi" userId="7e2d242d-86da-4aa3-bb66-1f88aeb4d0c6" providerId="ADAL" clId="{021681AE-2F5A-9E45-A39D-9D4ADAD7BE28}" dt="2025-06-12T15:06:10.220" v="413" actId="1076"/>
          <ac:picMkLst>
            <pc:docMk/>
            <pc:sldMk cId="1179851844" sldId="2018"/>
            <ac:picMk id="8" creationId="{52FC9633-6F8A-BFA5-33CD-DC431000C5EA}"/>
          </ac:picMkLst>
        </pc:picChg>
      </pc:sldChg>
      <pc:sldChg chg="addSp delSp modSp new mod">
        <pc:chgData name="Giuseppe Torrisi" userId="7e2d242d-86da-4aa3-bb66-1f88aeb4d0c6" providerId="ADAL" clId="{021681AE-2F5A-9E45-A39D-9D4ADAD7BE28}" dt="2025-06-12T15:07:31.621" v="425" actId="20577"/>
        <pc:sldMkLst>
          <pc:docMk/>
          <pc:sldMk cId="3036249645" sldId="2019"/>
        </pc:sldMkLst>
        <pc:spChg chg="add mod">
          <ac:chgData name="Giuseppe Torrisi" userId="7e2d242d-86da-4aa3-bb66-1f88aeb4d0c6" providerId="ADAL" clId="{021681AE-2F5A-9E45-A39D-9D4ADAD7BE28}" dt="2025-06-12T15:07:31.621" v="425" actId="20577"/>
          <ac:spMkLst>
            <pc:docMk/>
            <pc:sldMk cId="3036249645" sldId="2019"/>
            <ac:spMk id="4" creationId="{DFD556E6-5C59-03E1-B6A0-D5E83B6C75EC}"/>
          </ac:spMkLst>
        </pc:spChg>
        <pc:picChg chg="add mod">
          <ac:chgData name="Giuseppe Torrisi" userId="7e2d242d-86da-4aa3-bb66-1f88aeb4d0c6" providerId="ADAL" clId="{021681AE-2F5A-9E45-A39D-9D4ADAD7BE28}" dt="2025-06-12T15:07:13.340" v="422" actId="14100"/>
          <ac:picMkLst>
            <pc:docMk/>
            <pc:sldMk cId="3036249645" sldId="2019"/>
            <ac:picMk id="3" creationId="{CB45A59D-1C48-10C3-282E-8E08131A9219}"/>
          </ac:picMkLst>
        </pc:picChg>
      </pc:sldChg>
      <pc:sldChg chg="addSp delSp modSp new mod">
        <pc:chgData name="Giuseppe Torrisi" userId="7e2d242d-86da-4aa3-bb66-1f88aeb4d0c6" providerId="ADAL" clId="{021681AE-2F5A-9E45-A39D-9D4ADAD7BE28}" dt="2025-06-12T15:34:23.119" v="570" actId="1076"/>
        <pc:sldMkLst>
          <pc:docMk/>
          <pc:sldMk cId="4057232439" sldId="2020"/>
        </pc:sldMkLst>
        <pc:spChg chg="add mod">
          <ac:chgData name="Giuseppe Torrisi" userId="7e2d242d-86da-4aa3-bb66-1f88aeb4d0c6" providerId="ADAL" clId="{021681AE-2F5A-9E45-A39D-9D4ADAD7BE28}" dt="2025-06-12T15:34:23.119" v="570" actId="1076"/>
          <ac:spMkLst>
            <pc:docMk/>
            <pc:sldMk cId="4057232439" sldId="2020"/>
            <ac:spMk id="6" creationId="{A5E048CF-09D1-30EC-F8D4-063FAF8F08EE}"/>
          </ac:spMkLst>
        </pc:spChg>
        <pc:spChg chg="add mod">
          <ac:chgData name="Giuseppe Torrisi" userId="7e2d242d-86da-4aa3-bb66-1f88aeb4d0c6" providerId="ADAL" clId="{021681AE-2F5A-9E45-A39D-9D4ADAD7BE28}" dt="2025-06-12T15:11:51.692" v="454" actId="1076"/>
          <ac:spMkLst>
            <pc:docMk/>
            <pc:sldMk cId="4057232439" sldId="2020"/>
            <ac:spMk id="7" creationId="{7CBDD305-075A-7959-DDF4-4A06A25E60F3}"/>
          </ac:spMkLst>
        </pc:spChg>
        <pc:picChg chg="add mod">
          <ac:chgData name="Giuseppe Torrisi" userId="7e2d242d-86da-4aa3-bb66-1f88aeb4d0c6" providerId="ADAL" clId="{021681AE-2F5A-9E45-A39D-9D4ADAD7BE28}" dt="2025-06-12T15:10:26.517" v="450" actId="1076"/>
          <ac:picMkLst>
            <pc:docMk/>
            <pc:sldMk cId="4057232439" sldId="2020"/>
            <ac:picMk id="3" creationId="{F5236F4C-5349-E5CD-E303-0D17BE05C8BA}"/>
          </ac:picMkLst>
        </pc:picChg>
        <pc:picChg chg="add mod">
          <ac:chgData name="Giuseppe Torrisi" userId="7e2d242d-86da-4aa3-bb66-1f88aeb4d0c6" providerId="ADAL" clId="{021681AE-2F5A-9E45-A39D-9D4ADAD7BE28}" dt="2025-06-12T15:10:27.638" v="451" actId="1076"/>
          <ac:picMkLst>
            <pc:docMk/>
            <pc:sldMk cId="4057232439" sldId="2020"/>
            <ac:picMk id="4" creationId="{288254BE-7F8B-47EF-45B5-15CB929A16B4}"/>
          </ac:picMkLst>
        </pc:picChg>
      </pc:sldChg>
      <pc:sldChg chg="addSp delSp modSp new mod">
        <pc:chgData name="Giuseppe Torrisi" userId="7e2d242d-86da-4aa3-bb66-1f88aeb4d0c6" providerId="ADAL" clId="{021681AE-2F5A-9E45-A39D-9D4ADAD7BE28}" dt="2025-06-12T15:17:21.380" v="501" actId="1076"/>
        <pc:sldMkLst>
          <pc:docMk/>
          <pc:sldMk cId="806862555" sldId="2021"/>
        </pc:sldMkLst>
        <pc:spChg chg="add mod">
          <ac:chgData name="Giuseppe Torrisi" userId="7e2d242d-86da-4aa3-bb66-1f88aeb4d0c6" providerId="ADAL" clId="{021681AE-2F5A-9E45-A39D-9D4ADAD7BE28}" dt="2025-06-12T15:17:15.809" v="499" actId="403"/>
          <ac:spMkLst>
            <pc:docMk/>
            <pc:sldMk cId="806862555" sldId="2021"/>
            <ac:spMk id="4" creationId="{3D95921D-7F9D-124B-EB1C-03CB326886E9}"/>
          </ac:spMkLst>
        </pc:spChg>
        <pc:spChg chg="add mod">
          <ac:chgData name="Giuseppe Torrisi" userId="7e2d242d-86da-4aa3-bb66-1f88aeb4d0c6" providerId="ADAL" clId="{021681AE-2F5A-9E45-A39D-9D4ADAD7BE28}" dt="2025-06-12T15:17:21.380" v="501" actId="1076"/>
          <ac:spMkLst>
            <pc:docMk/>
            <pc:sldMk cId="806862555" sldId="2021"/>
            <ac:spMk id="5" creationId="{A2E43C41-CFAA-FB1A-67DA-BC96C4F0C850}"/>
          </ac:spMkLst>
        </pc:spChg>
        <pc:picChg chg="add mod">
          <ac:chgData name="Giuseppe Torrisi" userId="7e2d242d-86da-4aa3-bb66-1f88aeb4d0c6" providerId="ADAL" clId="{021681AE-2F5A-9E45-A39D-9D4ADAD7BE28}" dt="2025-06-12T15:12:22.927" v="457"/>
          <ac:picMkLst>
            <pc:docMk/>
            <pc:sldMk cId="806862555" sldId="2021"/>
            <ac:picMk id="3" creationId="{B9CAE3A9-231C-7CF2-04EE-2212294A2D13}"/>
          </ac:picMkLst>
        </pc:picChg>
      </pc:sldChg>
      <pc:sldChg chg="addSp delSp modSp new mod modNotesTx">
        <pc:chgData name="Giuseppe Torrisi" userId="7e2d242d-86da-4aa3-bb66-1f88aeb4d0c6" providerId="ADAL" clId="{021681AE-2F5A-9E45-A39D-9D4ADAD7BE28}" dt="2025-06-13T08:37:58.711" v="651" actId="20577"/>
        <pc:sldMkLst>
          <pc:docMk/>
          <pc:sldMk cId="2834405197" sldId="2022"/>
        </pc:sldMkLst>
        <pc:spChg chg="add del mod">
          <ac:chgData name="Giuseppe Torrisi" userId="7e2d242d-86da-4aa3-bb66-1f88aeb4d0c6" providerId="ADAL" clId="{021681AE-2F5A-9E45-A39D-9D4ADAD7BE28}" dt="2025-06-13T08:35:32.006" v="649" actId="207"/>
          <ac:spMkLst>
            <pc:docMk/>
            <pc:sldMk cId="2834405197" sldId="2022"/>
            <ac:spMk id="2" creationId="{4B8A1780-A396-1A0A-8070-7E2B132FBC67}"/>
          </ac:spMkLst>
        </pc:spChg>
        <pc:spChg chg="add mod">
          <ac:chgData name="Giuseppe Torrisi" userId="7e2d242d-86da-4aa3-bb66-1f88aeb4d0c6" providerId="ADAL" clId="{021681AE-2F5A-9E45-A39D-9D4ADAD7BE28}" dt="2025-06-13T08:34:45.475" v="621" actId="167"/>
          <ac:spMkLst>
            <pc:docMk/>
            <pc:sldMk cId="2834405197" sldId="2022"/>
            <ac:spMk id="6" creationId="{1348C4E3-3EA9-3872-31FB-1EC8D73F442E}"/>
          </ac:spMkLst>
        </pc:spChg>
        <pc:picChg chg="add mod modCrop">
          <ac:chgData name="Giuseppe Torrisi" userId="7e2d242d-86da-4aa3-bb66-1f88aeb4d0c6" providerId="ADAL" clId="{021681AE-2F5A-9E45-A39D-9D4ADAD7BE28}" dt="2025-06-13T08:35:42.851" v="650" actId="14100"/>
          <ac:picMkLst>
            <pc:docMk/>
            <pc:sldMk cId="2834405197" sldId="2022"/>
            <ac:picMk id="5" creationId="{A409D753-FD07-18A5-4AA0-86E85DCBCF52}"/>
          </ac:picMkLst>
        </pc:picChg>
      </pc:sldChg>
      <pc:sldChg chg="addSp delSp modSp new mod">
        <pc:chgData name="Giuseppe Torrisi" userId="7e2d242d-86da-4aa3-bb66-1f88aeb4d0c6" providerId="ADAL" clId="{021681AE-2F5A-9E45-A39D-9D4ADAD7BE28}" dt="2025-06-12T15:16:59.982" v="486" actId="20577"/>
        <pc:sldMkLst>
          <pc:docMk/>
          <pc:sldMk cId="1785270988" sldId="2023"/>
        </pc:sldMkLst>
      </pc:sldChg>
      <pc:sldChg chg="addSp modSp new mod">
        <pc:chgData name="Giuseppe Torrisi" userId="7e2d242d-86da-4aa3-bb66-1f88aeb4d0c6" providerId="ADAL" clId="{021681AE-2F5A-9E45-A39D-9D4ADAD7BE28}" dt="2025-06-12T15:31:32.989" v="551" actId="20577"/>
        <pc:sldMkLst>
          <pc:docMk/>
          <pc:sldMk cId="310788020" sldId="2024"/>
        </pc:sldMkLst>
        <pc:spChg chg="mod">
          <ac:chgData name="Giuseppe Torrisi" userId="7e2d242d-86da-4aa3-bb66-1f88aeb4d0c6" providerId="ADAL" clId="{021681AE-2F5A-9E45-A39D-9D4ADAD7BE28}" dt="2025-06-12T15:31:32.989" v="551" actId="20577"/>
          <ac:spMkLst>
            <pc:docMk/>
            <pc:sldMk cId="310788020" sldId="2024"/>
            <ac:spMk id="2" creationId="{3EF63945-1FCC-EC40-9CBB-D996DFC9F109}"/>
          </ac:spMkLst>
        </pc:spChg>
        <pc:spChg chg="add mod">
          <ac:chgData name="Giuseppe Torrisi" userId="7e2d242d-86da-4aa3-bb66-1f88aeb4d0c6" providerId="ADAL" clId="{021681AE-2F5A-9E45-A39D-9D4ADAD7BE28}" dt="2025-06-12T15:20:45.296" v="540" actId="207"/>
          <ac:spMkLst>
            <pc:docMk/>
            <pc:sldMk cId="310788020" sldId="2024"/>
            <ac:spMk id="3" creationId="{C644B309-B905-EBB4-6BC6-50BCAC085CE9}"/>
          </ac:spMkLst>
        </pc:spChg>
        <pc:graphicFrameChg chg="add mod">
          <ac:chgData name="Giuseppe Torrisi" userId="7e2d242d-86da-4aa3-bb66-1f88aeb4d0c6" providerId="ADAL" clId="{021681AE-2F5A-9E45-A39D-9D4ADAD7BE28}" dt="2025-06-12T15:26:51.044" v="547" actId="1076"/>
          <ac:graphicFrameMkLst>
            <pc:docMk/>
            <pc:sldMk cId="310788020" sldId="2024"/>
            <ac:graphicFrameMk id="5" creationId="{F0A36B1F-A132-81AB-1F49-DD68A15E7C3F}"/>
          </ac:graphicFrameMkLst>
        </pc:graphicFrameChg>
        <pc:picChg chg="add mod">
          <ac:chgData name="Giuseppe Torrisi" userId="7e2d242d-86da-4aa3-bb66-1f88aeb4d0c6" providerId="ADAL" clId="{021681AE-2F5A-9E45-A39D-9D4ADAD7BE28}" dt="2025-06-12T15:20:57.834" v="545" actId="1076"/>
          <ac:picMkLst>
            <pc:docMk/>
            <pc:sldMk cId="310788020" sldId="2024"/>
            <ac:picMk id="4" creationId="{C89E1898-A92C-3443-CAFA-A4261674B7E1}"/>
          </ac:picMkLst>
        </pc:picChg>
      </pc:sldChg>
      <pc:sldChg chg="modSp new mod">
        <pc:chgData name="Giuseppe Torrisi" userId="7e2d242d-86da-4aa3-bb66-1f88aeb4d0c6" providerId="ADAL" clId="{021681AE-2F5A-9E45-A39D-9D4ADAD7BE28}" dt="2025-06-13T08:45:40.577" v="682" actId="20577"/>
        <pc:sldMkLst>
          <pc:docMk/>
          <pc:sldMk cId="591265810" sldId="2025"/>
        </pc:sldMkLst>
        <pc:spChg chg="mod">
          <ac:chgData name="Giuseppe Torrisi" userId="7e2d242d-86da-4aa3-bb66-1f88aeb4d0c6" providerId="ADAL" clId="{021681AE-2F5A-9E45-A39D-9D4ADAD7BE28}" dt="2025-06-13T08:45:40.577" v="682" actId="20577"/>
          <ac:spMkLst>
            <pc:docMk/>
            <pc:sldMk cId="591265810" sldId="2025"/>
            <ac:spMk id="2" creationId="{F279A5F2-3D59-7F0E-B701-7783921E9CD7}"/>
          </ac:spMkLst>
        </pc:spChg>
      </pc:sldChg>
      <pc:sldChg chg="modSp new mod">
        <pc:chgData name="Giuseppe Torrisi" userId="7e2d242d-86da-4aa3-bb66-1f88aeb4d0c6" providerId="ADAL" clId="{021681AE-2F5A-9E45-A39D-9D4ADAD7BE28}" dt="2025-06-13T08:46:00.364" v="708" actId="20577"/>
        <pc:sldMkLst>
          <pc:docMk/>
          <pc:sldMk cId="2432271672" sldId="2026"/>
        </pc:sldMkLst>
        <pc:spChg chg="mod">
          <ac:chgData name="Giuseppe Torrisi" userId="7e2d242d-86da-4aa3-bb66-1f88aeb4d0c6" providerId="ADAL" clId="{021681AE-2F5A-9E45-A39D-9D4ADAD7BE28}" dt="2025-06-13T08:46:00.364" v="708" actId="20577"/>
          <ac:spMkLst>
            <pc:docMk/>
            <pc:sldMk cId="2432271672" sldId="2026"/>
            <ac:spMk id="2" creationId="{0FA6DD5D-C5FD-B8A1-7FC7-EA2282506C75}"/>
          </ac:spMkLst>
        </pc:spChg>
      </pc:sldChg>
      <pc:sldChg chg="addSp delSp modSp new mod setBg">
        <pc:chgData name="Giuseppe Torrisi" userId="7e2d242d-86da-4aa3-bb66-1f88aeb4d0c6" providerId="ADAL" clId="{021681AE-2F5A-9E45-A39D-9D4ADAD7BE28}" dt="2025-06-13T12:19:45.298" v="1165" actId="14100"/>
        <pc:sldMkLst>
          <pc:docMk/>
          <pc:sldMk cId="1393300126" sldId="2027"/>
        </pc:sldMkLst>
      </pc:sldChg>
      <pc:sldChg chg="addSp delSp modSp new mod ord">
        <pc:chgData name="Giuseppe Torrisi" userId="7e2d242d-86da-4aa3-bb66-1f88aeb4d0c6" providerId="ADAL" clId="{021681AE-2F5A-9E45-A39D-9D4ADAD7BE28}" dt="2025-06-13T11:44:58.234" v="918" actId="20578"/>
        <pc:sldMkLst>
          <pc:docMk/>
          <pc:sldMk cId="3952673016" sldId="2028"/>
        </pc:sldMkLst>
      </pc:sldChg>
      <pc:sldChg chg="addSp delSp modSp add mod">
        <pc:chgData name="Giuseppe Torrisi" userId="7e2d242d-86da-4aa3-bb66-1f88aeb4d0c6" providerId="ADAL" clId="{021681AE-2F5A-9E45-A39D-9D4ADAD7BE28}" dt="2025-06-13T12:14:10.042" v="1111" actId="1076"/>
        <pc:sldMkLst>
          <pc:docMk/>
          <pc:sldMk cId="793639208" sldId="20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CAE07-B393-CC4C-A346-ACB9574B4015}" type="datetimeFigureOut">
              <a:rPr lang="it-IT" smtClean="0"/>
              <a:t>25/06/25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AB898-6524-CD4A-971B-DE7A3E6365F0}" type="slidenum">
              <a:rPr lang="it-IT" smtClean="0"/>
              <a:t>‹#›</a:t>
            </a:fld>
            <a:endParaRPr lang="it-IT"/>
          </a:p>
        </p:txBody>
      </p:sp>
    </p:spTree>
    <p:extLst>
      <p:ext uri="{BB962C8B-B14F-4D97-AF65-F5344CB8AC3E}">
        <p14:creationId xmlns:p14="http://schemas.microsoft.com/office/powerpoint/2010/main" val="331801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s.acs.org/doi/abs/10.1021/acsnano.3c1121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opg.optica.org/oe/fulltext.cfm?uri=oe-31-23-38891&amp;id=54136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C18E76C3-518C-7C46-BF4F-3A082AF0FF15}" type="slidenum">
              <a:rPr lang="ja-JP" altLang="en-US" smtClean="0"/>
              <a:t>3</a:t>
            </a:fld>
            <a:endParaRPr lang="ja-JP" altLang="en-US"/>
          </a:p>
        </p:txBody>
      </p:sp>
    </p:spTree>
    <p:extLst>
      <p:ext uri="{BB962C8B-B14F-4D97-AF65-F5344CB8AC3E}">
        <p14:creationId xmlns:p14="http://schemas.microsoft.com/office/powerpoint/2010/main" val="121344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a:p>
          <a:p>
            <a:endParaRPr lang="de-DE"/>
          </a:p>
        </p:txBody>
      </p:sp>
      <p:sp>
        <p:nvSpPr>
          <p:cNvPr id="4" name="Slide Number Placeholder 3"/>
          <p:cNvSpPr>
            <a:spLocks noGrp="1"/>
          </p:cNvSpPr>
          <p:nvPr>
            <p:ph type="sldNum" sz="quarter" idx="10"/>
          </p:nvPr>
        </p:nvSpPr>
        <p:spPr/>
        <p:txBody>
          <a:bodyPr/>
          <a:lstStyle/>
          <a:p>
            <a:fld id="{C18E76C3-518C-7C46-BF4F-3A082AF0FF15}" type="slidenum">
              <a:rPr lang="ja-JP" altLang="en-US" smtClean="0"/>
              <a:t>4</a:t>
            </a:fld>
            <a:endParaRPr lang="ja-JP" altLang="en-US"/>
          </a:p>
        </p:txBody>
      </p:sp>
    </p:spTree>
    <p:extLst>
      <p:ext uri="{BB962C8B-B14F-4D97-AF65-F5344CB8AC3E}">
        <p14:creationId xmlns:p14="http://schemas.microsoft.com/office/powerpoint/2010/main" val="253578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C18E76C3-518C-7C46-BF4F-3A082AF0FF15}" type="slidenum">
              <a:rPr lang="ja-JP" altLang="en-US" smtClean="0"/>
              <a:t>5</a:t>
            </a:fld>
            <a:endParaRPr lang="ja-JP" altLang="en-US"/>
          </a:p>
        </p:txBody>
      </p:sp>
    </p:spTree>
    <p:extLst>
      <p:ext uri="{BB962C8B-B14F-4D97-AF65-F5344CB8AC3E}">
        <p14:creationId xmlns:p14="http://schemas.microsoft.com/office/powerpoint/2010/main" val="169176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None/>
            </a:pPr>
            <a:r>
              <a:rPr lang="en-GB" b="1" i="0" u="none" strike="noStrike">
                <a:solidFill>
                  <a:srgbClr val="000000"/>
                </a:solidFill>
                <a:effectLst/>
              </a:rPr>
              <a:t>Objective of </a:t>
            </a:r>
            <a:r>
              <a:rPr lang="en-GB" b="1" i="0" u="none" strike="noStrike" err="1">
                <a:solidFill>
                  <a:srgbClr val="000000"/>
                </a:solidFill>
                <a:effectLst/>
              </a:rPr>
              <a:t>CoDLAS</a:t>
            </a:r>
            <a:r>
              <a:rPr lang="en-GB" b="1" i="0" u="none" strike="noStrike">
                <a:solidFill>
                  <a:srgbClr val="000000"/>
                </a:solidFill>
                <a:effectLst/>
              </a:rPr>
              <a:t> Experimental Campaign</a:t>
            </a:r>
            <a:endParaRPr lang="en-GB" b="0" i="0" u="none" strike="noStrike">
              <a:solidFill>
                <a:srgbClr val="000000"/>
              </a:solidFill>
              <a:effectLst/>
            </a:endParaRPr>
          </a:p>
          <a:p>
            <a:pPr algn="just">
              <a:buNone/>
            </a:pPr>
            <a:r>
              <a:rPr lang="en-GB" b="0" i="0" u="none" strike="noStrike">
                <a:solidFill>
                  <a:srgbClr val="000000"/>
                </a:solidFill>
                <a:effectLst/>
              </a:rPr>
              <a:t>The </a:t>
            </a:r>
            <a:r>
              <a:rPr lang="en-GB" b="0" i="0" u="none" strike="noStrike" err="1">
                <a:solidFill>
                  <a:srgbClr val="000000"/>
                </a:solidFill>
                <a:effectLst/>
              </a:rPr>
              <a:t>CoDLAS</a:t>
            </a:r>
            <a:r>
              <a:rPr lang="en-GB" b="0" i="0" u="none" strike="noStrike">
                <a:solidFill>
                  <a:srgbClr val="000000"/>
                </a:solidFill>
                <a:effectLst/>
              </a:rPr>
              <a:t> project aims to experimentally validate a sequence of dielectric accelerating structures designed for sub-relativistic electrons (</a:t>
            </a:r>
            <a:r>
              <a:rPr lang="el-GR" b="0" i="0" u="none" strike="noStrike">
                <a:solidFill>
                  <a:srgbClr val="000000"/>
                </a:solidFill>
                <a:effectLst/>
              </a:rPr>
              <a:t>β &lt; 1), </a:t>
            </a:r>
            <a:r>
              <a:rPr lang="en-GB" b="0" i="0" u="none" strike="noStrike">
                <a:solidFill>
                  <a:srgbClr val="000000"/>
                </a:solidFill>
                <a:effectLst/>
              </a:rPr>
              <a:t>with the final goal of achieving high accelerating gradients and measurable energy gains across the full </a:t>
            </a:r>
            <a:r>
              <a:rPr lang="el-GR" b="0" i="0" u="none" strike="noStrike">
                <a:solidFill>
                  <a:srgbClr val="000000"/>
                </a:solidFill>
                <a:effectLst/>
              </a:rPr>
              <a:t>β-</a:t>
            </a:r>
            <a:r>
              <a:rPr lang="en-GB" b="0" i="0" u="none" strike="noStrike">
                <a:solidFill>
                  <a:srgbClr val="000000"/>
                </a:solidFill>
                <a:effectLst/>
              </a:rPr>
              <a:t>range up to </a:t>
            </a:r>
            <a:r>
              <a:rPr lang="el-GR" b="0" i="0" u="none" strike="noStrike">
                <a:solidFill>
                  <a:srgbClr val="000000"/>
                </a:solidFill>
                <a:effectLst/>
              </a:rPr>
              <a:t>β ≈ 1. </a:t>
            </a:r>
            <a:r>
              <a:rPr lang="en-GB" b="0" i="0" u="none" strike="noStrike">
                <a:solidFill>
                  <a:srgbClr val="000000"/>
                </a:solidFill>
                <a:effectLst/>
              </a:rPr>
              <a:t>This staged approach is necessary because standard scanning electron microscopes (SEMs) typically operate at initial electron energies of ~20 keV (</a:t>
            </a:r>
            <a:r>
              <a:rPr lang="el-GR" b="0" i="0" u="none" strike="noStrike">
                <a:solidFill>
                  <a:srgbClr val="000000"/>
                </a:solidFill>
                <a:effectLst/>
              </a:rPr>
              <a:t>β ≈ 0.26), </a:t>
            </a:r>
            <a:r>
              <a:rPr lang="en-GB" b="0" i="0" u="none" strike="noStrike">
                <a:solidFill>
                  <a:srgbClr val="000000"/>
                </a:solidFill>
                <a:effectLst/>
              </a:rPr>
              <a:t>which are too low to directly inject into relativistic dielectric laser accelerators.</a:t>
            </a:r>
          </a:p>
          <a:p>
            <a:pPr algn="just">
              <a:buNone/>
            </a:pPr>
            <a:r>
              <a:rPr lang="en-GB" b="0" i="0" u="none" strike="noStrike">
                <a:solidFill>
                  <a:srgbClr val="000000"/>
                </a:solidFill>
                <a:effectLst/>
              </a:rPr>
              <a:t>To address this, we propose a modular acceleration strategy using a cascade of three complementary dielectric structures:</a:t>
            </a:r>
          </a:p>
          <a:p>
            <a:pPr algn="just">
              <a:buFont typeface="+mj-lt"/>
              <a:buAutoNum type="arabicPeriod"/>
            </a:pPr>
            <a:r>
              <a:rPr lang="en-GB" b="1" i="0" u="none" strike="noStrike">
                <a:solidFill>
                  <a:srgbClr val="000000"/>
                </a:solidFill>
                <a:effectLst/>
              </a:rPr>
              <a:t>High-Q Resonant Cavities</a:t>
            </a:r>
            <a:r>
              <a:rPr lang="en-GB" b="0" i="0" u="none" strike="noStrike">
                <a:solidFill>
                  <a:srgbClr val="000000"/>
                </a:solidFill>
                <a:effectLst/>
              </a:rPr>
              <a:t> (</a:t>
            </a:r>
            <a:r>
              <a:rPr lang="el-GR" b="0" i="0" u="none" strike="noStrike">
                <a:solidFill>
                  <a:srgbClr val="000000"/>
                </a:solidFill>
                <a:effectLst/>
              </a:rPr>
              <a:t>β ≈ 0.2–0.3):</a:t>
            </a:r>
            <a:br>
              <a:rPr lang="el-GR" b="0" i="0" u="none" strike="noStrike">
                <a:solidFill>
                  <a:srgbClr val="000000"/>
                </a:solidFill>
                <a:effectLst/>
              </a:rPr>
            </a:br>
            <a:r>
              <a:rPr lang="en-GB" b="0" i="0" u="none" strike="noStrike">
                <a:solidFill>
                  <a:srgbClr val="000000"/>
                </a:solidFill>
                <a:effectLst/>
              </a:rPr>
              <a:t>Based on designs such as those described in </a:t>
            </a:r>
            <a:r>
              <a:rPr lang="en-GB" b="0" i="0" u="none" strike="noStrike">
                <a:solidFill>
                  <a:srgbClr val="000000"/>
                </a:solidFill>
                <a:effectLst/>
                <a:hlinkClick r:id="rId3"/>
              </a:rPr>
              <a:t>ACS Nano, 2024</a:t>
            </a:r>
            <a:r>
              <a:rPr lang="en-GB" b="0" i="0" u="none" strike="noStrike">
                <a:solidFill>
                  <a:srgbClr val="000000"/>
                </a:solidFill>
                <a:effectLst/>
              </a:rPr>
              <a:t>, these microcavities offer strong field enhancement and efficient coupling to low-</a:t>
            </a:r>
            <a:r>
              <a:rPr lang="el-GR" b="0" i="0" u="none" strike="noStrike">
                <a:solidFill>
                  <a:srgbClr val="000000"/>
                </a:solidFill>
                <a:effectLst/>
              </a:rPr>
              <a:t>β </a:t>
            </a:r>
            <a:r>
              <a:rPr lang="en-GB" b="0" i="0" u="none" strike="noStrike">
                <a:solidFill>
                  <a:srgbClr val="000000"/>
                </a:solidFill>
                <a:effectLst/>
              </a:rPr>
              <a:t>electrons.</a:t>
            </a:r>
          </a:p>
          <a:p>
            <a:pPr algn="just">
              <a:buFont typeface="+mj-lt"/>
              <a:buAutoNum type="arabicPeriod"/>
            </a:pPr>
            <a:r>
              <a:rPr lang="en-GB" b="1" i="0" u="none" strike="noStrike">
                <a:solidFill>
                  <a:srgbClr val="000000"/>
                </a:solidFill>
                <a:effectLst/>
              </a:rPr>
              <a:t>Slot Waveguides</a:t>
            </a:r>
            <a:r>
              <a:rPr lang="en-GB" b="0" i="0" u="none" strike="noStrike">
                <a:solidFill>
                  <a:srgbClr val="000000"/>
                </a:solidFill>
                <a:effectLst/>
              </a:rPr>
              <a:t> (</a:t>
            </a:r>
            <a:r>
              <a:rPr lang="el-GR" b="0" i="0" u="none" strike="noStrike">
                <a:solidFill>
                  <a:srgbClr val="000000"/>
                </a:solidFill>
                <a:effectLst/>
              </a:rPr>
              <a:t>β ≈ 0.4–0.75):</a:t>
            </a:r>
            <a:br>
              <a:rPr lang="el-GR" b="0" i="0" u="none" strike="noStrike">
                <a:solidFill>
                  <a:srgbClr val="000000"/>
                </a:solidFill>
                <a:effectLst/>
              </a:rPr>
            </a:br>
            <a:r>
              <a:rPr lang="en-GB" b="0" i="0" u="none" strike="noStrike">
                <a:solidFill>
                  <a:srgbClr val="000000"/>
                </a:solidFill>
                <a:effectLst/>
              </a:rPr>
              <a:t>Following the design concepts introduced in </a:t>
            </a:r>
            <a:r>
              <a:rPr lang="en-GB" b="0" i="0" u="none" strike="noStrike">
                <a:solidFill>
                  <a:srgbClr val="000000"/>
                </a:solidFill>
                <a:effectLst/>
                <a:hlinkClick r:id="rId4"/>
              </a:rPr>
              <a:t>Optics Express, 2023</a:t>
            </a:r>
            <a:r>
              <a:rPr lang="en-GB" b="0" i="0" u="none" strike="noStrike">
                <a:solidFill>
                  <a:srgbClr val="000000"/>
                </a:solidFill>
                <a:effectLst/>
              </a:rPr>
              <a:t>, slot waveguides allow tight field confinement between closely spaced dielectric regions, suitable for accelerating mid-</a:t>
            </a:r>
            <a:r>
              <a:rPr lang="el-GR" b="0" i="0" u="none" strike="noStrike">
                <a:solidFill>
                  <a:srgbClr val="000000"/>
                </a:solidFill>
                <a:effectLst/>
              </a:rPr>
              <a:t>β </a:t>
            </a:r>
            <a:r>
              <a:rPr lang="en-GB" b="0" i="0" u="none" strike="noStrike">
                <a:solidFill>
                  <a:srgbClr val="000000"/>
                </a:solidFill>
                <a:effectLst/>
              </a:rPr>
              <a:t>electrons.</a:t>
            </a:r>
          </a:p>
          <a:p>
            <a:pPr algn="just">
              <a:buFont typeface="+mj-lt"/>
              <a:buAutoNum type="arabicPeriod"/>
            </a:pPr>
            <a:r>
              <a:rPr lang="en-GB" b="1" i="0" u="none" strike="noStrike">
                <a:solidFill>
                  <a:srgbClr val="000000"/>
                </a:solidFill>
                <a:effectLst/>
              </a:rPr>
              <a:t>Hybrid Photonic-Slot Waveguides</a:t>
            </a:r>
            <a:r>
              <a:rPr lang="en-GB" b="0" i="0" u="none" strike="noStrike">
                <a:solidFill>
                  <a:srgbClr val="000000"/>
                </a:solidFill>
                <a:effectLst/>
              </a:rPr>
              <a:t> (</a:t>
            </a:r>
            <a:r>
              <a:rPr lang="el-GR" b="0" i="0" u="none" strike="noStrike">
                <a:solidFill>
                  <a:srgbClr val="000000"/>
                </a:solidFill>
                <a:effectLst/>
              </a:rPr>
              <a:t>β ≈ 0.75–1):</a:t>
            </a:r>
            <a:br>
              <a:rPr lang="el-GR" b="0" i="0" u="none" strike="noStrike">
                <a:solidFill>
                  <a:srgbClr val="000000"/>
                </a:solidFill>
                <a:effectLst/>
              </a:rPr>
            </a:br>
            <a:r>
              <a:rPr lang="en-GB" b="0" i="0" u="none" strike="noStrike">
                <a:solidFill>
                  <a:srgbClr val="000000"/>
                </a:solidFill>
                <a:effectLst/>
              </a:rPr>
              <a:t>The final segment features slot waveguides suspended by a photonic crystal (</a:t>
            </a:r>
            <a:r>
              <a:rPr lang="en-GB" b="0" i="0" u="none" strike="noStrike" err="1">
                <a:solidFill>
                  <a:srgbClr val="000000"/>
                </a:solidFill>
                <a:effectLst/>
              </a:rPr>
              <a:t>PhC</a:t>
            </a:r>
            <a:r>
              <a:rPr lang="en-GB" b="0" i="0" u="none" strike="noStrike">
                <a:solidFill>
                  <a:srgbClr val="000000"/>
                </a:solidFill>
                <a:effectLst/>
              </a:rPr>
              <a:t>) membrane. The </a:t>
            </a:r>
            <a:r>
              <a:rPr lang="en-GB" b="0" i="0" u="none" strike="noStrike" err="1">
                <a:solidFill>
                  <a:srgbClr val="000000"/>
                </a:solidFill>
                <a:effectLst/>
              </a:rPr>
              <a:t>PhC</a:t>
            </a:r>
            <a:r>
              <a:rPr lang="en-GB" b="0" i="0" u="none" strike="noStrike">
                <a:solidFill>
                  <a:srgbClr val="000000"/>
                </a:solidFill>
                <a:effectLst/>
              </a:rPr>
              <a:t> structure serves two key roles:</a:t>
            </a:r>
            <a:br>
              <a:rPr lang="en-GB" b="0" i="0" u="none" strike="noStrike">
                <a:solidFill>
                  <a:srgbClr val="000000"/>
                </a:solidFill>
                <a:effectLst/>
              </a:rPr>
            </a:br>
            <a:r>
              <a:rPr lang="en-GB" b="0" i="0" u="none" strike="noStrike">
                <a:solidFill>
                  <a:srgbClr val="000000"/>
                </a:solidFill>
                <a:effectLst/>
              </a:rPr>
              <a:t>(</a:t>
            </a:r>
            <a:r>
              <a:rPr lang="en-GB" b="0" i="0" u="none" strike="noStrike" err="1">
                <a:solidFill>
                  <a:srgbClr val="000000"/>
                </a:solidFill>
                <a:effectLst/>
              </a:rPr>
              <a:t>i</a:t>
            </a:r>
            <a:r>
              <a:rPr lang="en-GB" b="0" i="0" u="none" strike="noStrike">
                <a:solidFill>
                  <a:srgbClr val="000000"/>
                </a:solidFill>
                <a:effectLst/>
              </a:rPr>
              <a:t>) it mechanically supports the slot region;</a:t>
            </a:r>
            <a:br>
              <a:rPr lang="en-GB" b="0" i="0" u="none" strike="noStrike">
                <a:solidFill>
                  <a:srgbClr val="000000"/>
                </a:solidFill>
                <a:effectLst/>
              </a:rPr>
            </a:br>
            <a:r>
              <a:rPr lang="en-GB" b="0" i="0" u="none" strike="noStrike">
                <a:solidFill>
                  <a:srgbClr val="000000"/>
                </a:solidFill>
                <a:effectLst/>
              </a:rPr>
              <a:t>(ii) it enhances field localization due to the photonic bandgap, which suppresses propagation outside the slot.</a:t>
            </a:r>
            <a:br>
              <a:rPr lang="en-GB" b="0" i="0" u="none" strike="noStrike">
                <a:solidFill>
                  <a:srgbClr val="000000"/>
                </a:solidFill>
                <a:effectLst/>
              </a:rPr>
            </a:br>
            <a:r>
              <a:rPr lang="en-GB" b="0" i="0" u="none" strike="noStrike">
                <a:solidFill>
                  <a:srgbClr val="000000"/>
                </a:solidFill>
                <a:effectLst/>
              </a:rPr>
              <a:t>This structure is designed for operation with near-relativistic electrons, aiming to reach </a:t>
            </a:r>
            <a:r>
              <a:rPr lang="el-GR" b="0" i="0" u="none" strike="noStrike">
                <a:solidFill>
                  <a:srgbClr val="000000"/>
                </a:solidFill>
                <a:effectLst/>
              </a:rPr>
              <a:t>β → 1.</a:t>
            </a:r>
          </a:p>
          <a:p>
            <a:pPr algn="just">
              <a:buNone/>
            </a:pPr>
            <a:r>
              <a:rPr lang="en-GB" b="0" i="0" u="none" strike="noStrike">
                <a:solidFill>
                  <a:srgbClr val="000000"/>
                </a:solidFill>
                <a:effectLst/>
              </a:rPr>
              <a:t>The </a:t>
            </a:r>
            <a:r>
              <a:rPr lang="en-GB" b="0" i="0" u="none" strike="noStrike" err="1">
                <a:solidFill>
                  <a:srgbClr val="000000"/>
                </a:solidFill>
                <a:effectLst/>
              </a:rPr>
              <a:t>CoDLAS</a:t>
            </a:r>
            <a:r>
              <a:rPr lang="en-GB" b="0" i="0" u="none" strike="noStrike">
                <a:solidFill>
                  <a:srgbClr val="000000"/>
                </a:solidFill>
                <a:effectLst/>
              </a:rPr>
              <a:t> experiment will test this full architecture in vacuum conditions with pulsed laser excitation, measuring both the transmitted beam energy distribution and gradient performance via diagnostics downstream of each section. This work will establish the first integrated test of sub-relativistic DLA scalability.</a:t>
            </a:r>
            <a:endParaRPr lang="it-IT"/>
          </a:p>
        </p:txBody>
      </p:sp>
      <p:sp>
        <p:nvSpPr>
          <p:cNvPr id="4" name="Slide Number Placeholder 3"/>
          <p:cNvSpPr>
            <a:spLocks noGrp="1"/>
          </p:cNvSpPr>
          <p:nvPr>
            <p:ph type="sldNum" sz="quarter" idx="5"/>
          </p:nvPr>
        </p:nvSpPr>
        <p:spPr/>
        <p:txBody>
          <a:bodyPr/>
          <a:lstStyle/>
          <a:p>
            <a:fld id="{CBAAB898-6524-CD4A-971B-DE7A3E6365F0}" type="slidenum">
              <a:rPr lang="it-IT" smtClean="0"/>
              <a:t>7</a:t>
            </a:fld>
            <a:endParaRPr lang="it-IT"/>
          </a:p>
        </p:txBody>
      </p:sp>
    </p:spTree>
    <p:extLst>
      <p:ext uri="{BB962C8B-B14F-4D97-AF65-F5344CB8AC3E}">
        <p14:creationId xmlns:p14="http://schemas.microsoft.com/office/powerpoint/2010/main" val="377767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1" i="0" u="none" strike="noStrike" dirty="0">
                <a:solidFill>
                  <a:srgbClr val="000000"/>
                </a:solidFill>
                <a:effectLst/>
              </a:rPr>
              <a:t>Objective of </a:t>
            </a:r>
            <a:r>
              <a:rPr lang="en-GB" b="1" i="0" u="none" strike="noStrike" dirty="0" err="1">
                <a:solidFill>
                  <a:srgbClr val="000000"/>
                </a:solidFill>
                <a:effectLst/>
              </a:rPr>
              <a:t>CoDLAS</a:t>
            </a:r>
            <a:r>
              <a:rPr lang="en-GB" b="1" i="0" u="none" strike="noStrike" dirty="0">
                <a:solidFill>
                  <a:srgbClr val="000000"/>
                </a:solidFill>
                <a:effectLst/>
              </a:rPr>
              <a:t> Experimental Campaign</a:t>
            </a:r>
            <a:endParaRPr lang="en-GB" b="0" i="0" u="none" strike="noStrike" dirty="0">
              <a:solidFill>
                <a:srgbClr val="000000"/>
              </a:solidFill>
              <a:effectLst/>
            </a:endParaRPr>
          </a:p>
          <a:p>
            <a:pPr algn="l">
              <a:buNone/>
            </a:pPr>
            <a:r>
              <a:rPr lang="en-GB" b="0" i="0" u="none" strike="noStrike" dirty="0">
                <a:solidFill>
                  <a:srgbClr val="000000"/>
                </a:solidFill>
                <a:effectLst/>
              </a:rPr>
              <a:t>The </a:t>
            </a:r>
            <a:r>
              <a:rPr lang="en-GB" b="0" i="0" u="none" strike="noStrike" dirty="0" err="1">
                <a:solidFill>
                  <a:srgbClr val="000000"/>
                </a:solidFill>
                <a:effectLst/>
              </a:rPr>
              <a:t>CoDLAS</a:t>
            </a:r>
            <a:r>
              <a:rPr lang="en-GB" b="0" i="0" u="none" strike="noStrike" dirty="0">
                <a:solidFill>
                  <a:srgbClr val="000000"/>
                </a:solidFill>
                <a:effectLst/>
              </a:rPr>
              <a:t> project will experimentally validate a staged sequence of dielectric laser accelerator (DLA) modules for sub-relativistic electrons (</a:t>
            </a:r>
            <a:r>
              <a:rPr lang="el-GR" b="0" i="0" u="none" strike="noStrike" dirty="0">
                <a:solidFill>
                  <a:srgbClr val="000000"/>
                </a:solidFill>
                <a:effectLst/>
              </a:rPr>
              <a:t>β &lt; 1), </a:t>
            </a:r>
            <a:r>
              <a:rPr lang="en-GB" b="0" i="0" u="none" strike="noStrike" dirty="0">
                <a:solidFill>
                  <a:srgbClr val="000000"/>
                </a:solidFill>
                <a:effectLst/>
              </a:rPr>
              <a:t>targeting high accelerating gradients and measurable energy gain from 20 keV up to near-relativistic energies. Our design leverages recent advances in nanophotonic DLAs:</a:t>
            </a:r>
          </a:p>
          <a:p>
            <a:pPr algn="l">
              <a:buFont typeface="+mj-lt"/>
              <a:buAutoNum type="arabicPeriod"/>
            </a:pPr>
            <a:r>
              <a:rPr lang="en-GB" b="1" i="0" u="none" strike="noStrike" dirty="0">
                <a:solidFill>
                  <a:srgbClr val="000000"/>
                </a:solidFill>
                <a:effectLst/>
              </a:rPr>
              <a:t>High-Q Resonant Cavities</a:t>
            </a:r>
            <a:r>
              <a:rPr lang="en-GB" b="0" i="0" u="none" strike="noStrike" dirty="0">
                <a:solidFill>
                  <a:srgbClr val="000000"/>
                </a:solidFill>
                <a:effectLst/>
              </a:rPr>
              <a:t> (</a:t>
            </a:r>
            <a:r>
              <a:rPr lang="el-GR" b="0" i="0" u="none" strike="noStrike" dirty="0">
                <a:solidFill>
                  <a:srgbClr val="000000"/>
                </a:solidFill>
                <a:effectLst/>
              </a:rPr>
              <a:t>β ≈ 0.2–0.3)</a:t>
            </a:r>
            <a:br>
              <a:rPr lang="el-GR" b="0" i="0" u="none" strike="noStrike" dirty="0">
                <a:solidFill>
                  <a:srgbClr val="000000"/>
                </a:solidFill>
                <a:effectLst/>
              </a:rPr>
            </a:br>
            <a:r>
              <a:rPr lang="en-GB" b="0" i="0" u="none" strike="noStrike" dirty="0">
                <a:solidFill>
                  <a:srgbClr val="000000"/>
                </a:solidFill>
                <a:effectLst/>
              </a:rPr>
              <a:t>Drawing on “Coherent nanophotonic electron accelerator” (Nature 622, 476 2023) and the sub-relativistic APF DLA concepts of Broaddus et al. (</a:t>
            </a:r>
            <a:r>
              <a:rPr lang="en-GB" b="0" i="0" u="none" strike="noStrike" dirty="0" err="1">
                <a:solidFill>
                  <a:srgbClr val="000000"/>
                </a:solidFill>
                <a:effectLst/>
              </a:rPr>
              <a:t>arXiv</a:t>
            </a:r>
            <a:r>
              <a:rPr lang="en-GB" b="0" i="0" u="none" strike="noStrike" dirty="0">
                <a:solidFill>
                  <a:srgbClr val="000000"/>
                </a:solidFill>
                <a:effectLst/>
              </a:rPr>
              <a:t> Oct 2023), these microcavities combine ultra-high optical Q with precisely engineered coupling to low-</a:t>
            </a:r>
            <a:r>
              <a:rPr lang="el-GR" b="0" i="0" u="none" strike="noStrike" dirty="0">
                <a:solidFill>
                  <a:srgbClr val="000000"/>
                </a:solidFill>
                <a:effectLst/>
              </a:rPr>
              <a:t>β </a:t>
            </a:r>
            <a:r>
              <a:rPr lang="en-GB" b="0" i="0" u="none" strike="noStrike" dirty="0">
                <a:solidFill>
                  <a:srgbClr val="000000"/>
                </a:solidFill>
                <a:effectLst/>
              </a:rPr>
              <a:t>electrons.</a:t>
            </a:r>
          </a:p>
          <a:p>
            <a:pPr algn="l">
              <a:buFont typeface="+mj-lt"/>
              <a:buAutoNum type="arabicPeriod"/>
            </a:pPr>
            <a:r>
              <a:rPr lang="en-GB" b="1" i="0" u="none" strike="noStrike" dirty="0">
                <a:solidFill>
                  <a:srgbClr val="000000"/>
                </a:solidFill>
                <a:effectLst/>
              </a:rPr>
              <a:t>Slot Waveguides</a:t>
            </a:r>
            <a:r>
              <a:rPr lang="en-GB" b="0" i="0" u="none" strike="noStrike" dirty="0">
                <a:solidFill>
                  <a:srgbClr val="000000"/>
                </a:solidFill>
                <a:effectLst/>
              </a:rPr>
              <a:t> (</a:t>
            </a:r>
            <a:r>
              <a:rPr lang="el-GR" b="0" i="0" u="none" strike="noStrike" dirty="0">
                <a:solidFill>
                  <a:srgbClr val="000000"/>
                </a:solidFill>
                <a:effectLst/>
              </a:rPr>
              <a:t>β ≈ 0.4–0.75)</a:t>
            </a:r>
            <a:br>
              <a:rPr lang="el-GR" b="0" i="0" u="none" strike="noStrike" dirty="0">
                <a:solidFill>
                  <a:srgbClr val="000000"/>
                </a:solidFill>
                <a:effectLst/>
              </a:rPr>
            </a:br>
            <a:r>
              <a:rPr lang="en-GB" b="0" i="0" u="none" strike="noStrike" dirty="0">
                <a:solidFill>
                  <a:srgbClr val="000000"/>
                </a:solidFill>
                <a:effectLst/>
              </a:rPr>
              <a:t>Informed by “Imaging the field inside nanophotonic accelerators” (Nat. Commun. 14, 3687 2023) and the Optics Express designs, these structures confine the laser field in sub-wavelength slots to boost mid-range </a:t>
            </a:r>
            <a:r>
              <a:rPr lang="el-GR" b="0" i="0" u="none" strike="noStrike" dirty="0">
                <a:solidFill>
                  <a:srgbClr val="000000"/>
                </a:solidFill>
                <a:effectLst/>
              </a:rPr>
              <a:t>β </a:t>
            </a:r>
            <a:r>
              <a:rPr lang="en-GB" b="0" i="0" u="none" strike="noStrike" dirty="0">
                <a:solidFill>
                  <a:srgbClr val="000000"/>
                </a:solidFill>
                <a:effectLst/>
              </a:rPr>
              <a:t>electrons.</a:t>
            </a:r>
          </a:p>
          <a:p>
            <a:pPr algn="l">
              <a:buFont typeface="+mj-lt"/>
              <a:buAutoNum type="arabicPeriod"/>
            </a:pPr>
            <a:r>
              <a:rPr lang="en-GB" b="1" i="0" u="none" strike="noStrike" dirty="0">
                <a:solidFill>
                  <a:srgbClr val="000000"/>
                </a:solidFill>
                <a:effectLst/>
              </a:rPr>
              <a:t>Hybrid Photonic-Slot Waveguides</a:t>
            </a:r>
            <a:r>
              <a:rPr lang="en-GB" b="0" i="0" u="none" strike="noStrike" dirty="0">
                <a:solidFill>
                  <a:srgbClr val="000000"/>
                </a:solidFill>
                <a:effectLst/>
              </a:rPr>
              <a:t> (</a:t>
            </a:r>
            <a:r>
              <a:rPr lang="el-GR" b="0" i="0" u="none" strike="noStrike" dirty="0">
                <a:solidFill>
                  <a:srgbClr val="000000"/>
                </a:solidFill>
                <a:effectLst/>
              </a:rPr>
              <a:t>β ≈ 0.75–1)</a:t>
            </a:r>
            <a:br>
              <a:rPr lang="el-GR" b="0" i="0" u="none" strike="noStrike" dirty="0">
                <a:solidFill>
                  <a:srgbClr val="000000"/>
                </a:solidFill>
                <a:effectLst/>
              </a:rPr>
            </a:br>
            <a:r>
              <a:rPr lang="en-GB" b="0" i="0" u="none" strike="noStrike" dirty="0">
                <a:solidFill>
                  <a:srgbClr val="000000"/>
                </a:solidFill>
                <a:effectLst/>
              </a:rPr>
              <a:t>Building on recent photonic-crystal-suspended designs reported in Phys. Rev. Lett. and Review of Scientific Instruments (</a:t>
            </a:r>
            <a:r>
              <a:rPr lang="en-GB" b="0" i="0" u="none" strike="noStrike" dirty="0" err="1">
                <a:solidFill>
                  <a:srgbClr val="000000"/>
                </a:solidFill>
                <a:effectLst/>
              </a:rPr>
              <a:t>laserphysik.nat.fau.de</a:t>
            </a:r>
            <a:r>
              <a:rPr lang="en-GB" b="0" i="0" u="none" strike="noStrike" dirty="0">
                <a:solidFill>
                  <a:srgbClr val="000000"/>
                </a:solidFill>
                <a:effectLst/>
              </a:rPr>
              <a:t>), plus the high-field slot devices of Appl. Phys. Lett. 116, 161106 (2020), we suspend the slot region in a triangular‐lattice </a:t>
            </a:r>
            <a:r>
              <a:rPr lang="en-GB" b="0" i="0" u="none" strike="noStrike" dirty="0" err="1">
                <a:solidFill>
                  <a:srgbClr val="000000"/>
                </a:solidFill>
                <a:effectLst/>
              </a:rPr>
              <a:t>PhC</a:t>
            </a:r>
            <a:r>
              <a:rPr lang="en-GB" b="0" i="0" u="none" strike="noStrike" dirty="0">
                <a:solidFill>
                  <a:srgbClr val="000000"/>
                </a:solidFill>
                <a:effectLst/>
              </a:rPr>
              <a:t> membrane. The bandgap both localizes the accelerating mode and provides mechanical support, enabling near-relativistic </a:t>
            </a:r>
            <a:r>
              <a:rPr lang="el-GR" b="0" i="0" u="none" strike="noStrike" dirty="0">
                <a:solidFill>
                  <a:srgbClr val="000000"/>
                </a:solidFill>
                <a:effectLst/>
              </a:rPr>
              <a:t>β.</a:t>
            </a:r>
          </a:p>
          <a:p>
            <a:pPr algn="l">
              <a:buNone/>
            </a:pPr>
            <a:r>
              <a:rPr lang="en-GB" b="0" i="0" u="none" strike="noStrike" dirty="0">
                <a:solidFill>
                  <a:srgbClr val="000000"/>
                </a:solidFill>
                <a:effectLst/>
              </a:rPr>
              <a:t>A 20 keV pulsed beam (</a:t>
            </a:r>
            <a:r>
              <a:rPr lang="el-GR" b="0" i="0" u="none" strike="noStrike" dirty="0">
                <a:solidFill>
                  <a:srgbClr val="000000"/>
                </a:solidFill>
                <a:effectLst/>
              </a:rPr>
              <a:t>β ≈ 0.27) </a:t>
            </a:r>
            <a:r>
              <a:rPr lang="en-GB" b="0" i="0" u="none" strike="noStrike" dirty="0">
                <a:solidFill>
                  <a:srgbClr val="000000"/>
                </a:solidFill>
                <a:effectLst/>
              </a:rPr>
              <a:t>is generated by a modified SEM or fs-triggered nanotip cathode and injected into the cascade. Each module is driven by a synchronized 1 µm, few-fs laser pulse. Downstream, a dipole magnet disperses the beam by energy, and a Microchannel Plate (or Retarding Field Analyzer) records the spectrum. This setup will unambiguously demonstrate stepwise </a:t>
            </a:r>
            <a:r>
              <a:rPr lang="el-GR" b="0" i="0" u="none" strike="noStrike" dirty="0">
                <a:solidFill>
                  <a:srgbClr val="000000"/>
                </a:solidFill>
                <a:effectLst/>
              </a:rPr>
              <a:t>β-</a:t>
            </a:r>
            <a:r>
              <a:rPr lang="en-GB" b="0" i="0" u="none" strike="noStrike" dirty="0">
                <a:solidFill>
                  <a:srgbClr val="000000"/>
                </a:solidFill>
                <a:effectLst/>
              </a:rPr>
              <a:t>ramping and pave the way for compact, high-gradient nanophotonic accelerators.</a:t>
            </a:r>
            <a:endParaRPr lang="it-IT" dirty="0"/>
          </a:p>
        </p:txBody>
      </p:sp>
      <p:sp>
        <p:nvSpPr>
          <p:cNvPr id="4" name="Slide Number Placeholder 3"/>
          <p:cNvSpPr>
            <a:spLocks noGrp="1"/>
          </p:cNvSpPr>
          <p:nvPr>
            <p:ph type="sldNum" sz="quarter" idx="5"/>
          </p:nvPr>
        </p:nvSpPr>
        <p:spPr/>
        <p:txBody>
          <a:bodyPr/>
          <a:lstStyle/>
          <a:p>
            <a:fld id="{CBAAB898-6524-CD4A-971B-DE7A3E6365F0}" type="slidenum">
              <a:rPr lang="it-IT" smtClean="0"/>
              <a:t>8</a:t>
            </a:fld>
            <a:endParaRPr lang="it-IT"/>
          </a:p>
        </p:txBody>
      </p:sp>
    </p:spTree>
    <p:extLst>
      <p:ext uri="{BB962C8B-B14F-4D97-AF65-F5344CB8AC3E}">
        <p14:creationId xmlns:p14="http://schemas.microsoft.com/office/powerpoint/2010/main" val="306722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electron beam for injection into the DLA must exhibit sub-</a:t>
            </a:r>
            <a:r>
              <a:rPr lang="en-GB" sz="1200" b="0" i="0" u="none" strike="noStrike" kern="1200" err="1">
                <a:solidFill>
                  <a:schemeClr val="tx1"/>
                </a:solidFill>
                <a:effectLst/>
                <a:latin typeface="+mn-lt"/>
                <a:ea typeface="+mn-ea"/>
                <a:cs typeface="+mn-cs"/>
              </a:rPr>
              <a:t>micrometer</a:t>
            </a:r>
            <a:r>
              <a:rPr lang="en-GB" sz="1200" b="0" i="0" u="none" strike="noStrike" kern="1200">
                <a:solidFill>
                  <a:schemeClr val="tx1"/>
                </a:solidFill>
                <a:effectLst/>
                <a:latin typeface="+mn-lt"/>
                <a:ea typeface="+mn-ea"/>
                <a:cs typeface="+mn-cs"/>
              </a:rPr>
              <a:t> transverse dimensions (</a:t>
            </a:r>
            <a:r>
              <a:rPr lang="el-GR" sz="1200" b="0" i="0" u="none" strike="noStrike" kern="1200">
                <a:solidFill>
                  <a:schemeClr val="tx1"/>
                </a:solidFill>
                <a:effectLst/>
                <a:latin typeface="+mn-lt"/>
                <a:ea typeface="+mn-ea"/>
                <a:cs typeface="+mn-cs"/>
              </a:rPr>
              <a:t>σ &lt; 200 </a:t>
            </a:r>
            <a:r>
              <a:rPr lang="en-GB" sz="1200" b="0" i="0" u="none" strike="noStrike" kern="1200">
                <a:solidFill>
                  <a:schemeClr val="tx1"/>
                </a:solidFill>
                <a:effectLst/>
                <a:latin typeface="+mn-lt"/>
                <a:ea typeface="+mn-ea"/>
                <a:cs typeface="+mn-cs"/>
              </a:rPr>
              <a:t>nm), ultra-short duration (</a:t>
            </a:r>
            <a:r>
              <a:rPr lang="el-GR" sz="1200" b="0" i="0" u="none" strike="noStrike" kern="1200">
                <a:solidFill>
                  <a:schemeClr val="tx1"/>
                </a:solidFill>
                <a:effectLst/>
                <a:latin typeface="+mn-lt"/>
                <a:ea typeface="+mn-ea"/>
                <a:cs typeface="+mn-cs"/>
              </a:rPr>
              <a:t>τ &lt; 100 </a:t>
            </a:r>
            <a:r>
              <a:rPr lang="en-GB" sz="1200" b="0" i="0" u="none" strike="noStrike" kern="1200">
                <a:solidFill>
                  <a:schemeClr val="tx1"/>
                </a:solidFill>
                <a:effectLst/>
                <a:latin typeface="+mn-lt"/>
                <a:ea typeface="+mn-ea"/>
                <a:cs typeface="+mn-cs"/>
              </a:rPr>
              <a:t>fs), and energy ranging from 10 to 100 keV, with normalized emittance ≤ 1 </a:t>
            </a:r>
            <a:r>
              <a:rPr lang="en-GB" sz="1200" b="0" i="0" u="none" strike="noStrike" kern="1200" err="1">
                <a:solidFill>
                  <a:schemeClr val="tx1"/>
                </a:solidFill>
                <a:effectLst/>
                <a:latin typeface="+mn-lt"/>
                <a:ea typeface="+mn-ea"/>
                <a:cs typeface="+mn-cs"/>
              </a:rPr>
              <a:t>nm·rad</a:t>
            </a:r>
            <a:r>
              <a:rPr lang="en-GB" sz="1200" b="0" i="0" u="none" strike="noStrike" kern="1200">
                <a:solidFill>
                  <a:schemeClr val="tx1"/>
                </a:solidFill>
                <a:effectLst/>
                <a:latin typeface="+mn-lt"/>
                <a:ea typeface="+mn-ea"/>
                <a:cs typeface="+mn-cs"/>
              </a:rPr>
              <a:t>. A bunch charge of 1–10 </a:t>
            </a:r>
            <a:r>
              <a:rPr lang="en-GB" sz="1200" b="0" i="0" u="none" strike="noStrike" kern="1200" err="1">
                <a:solidFill>
                  <a:schemeClr val="tx1"/>
                </a:solidFill>
                <a:effectLst/>
                <a:latin typeface="+mn-lt"/>
                <a:ea typeface="+mn-ea"/>
                <a:cs typeface="+mn-cs"/>
              </a:rPr>
              <a:t>fC</a:t>
            </a:r>
            <a:r>
              <a:rPr lang="en-GB" sz="1200" b="0" i="0" u="none" strike="noStrike" kern="1200">
                <a:solidFill>
                  <a:schemeClr val="tx1"/>
                </a:solidFill>
                <a:effectLst/>
                <a:latin typeface="+mn-lt"/>
                <a:ea typeface="+mn-ea"/>
                <a:cs typeface="+mn-cs"/>
              </a:rPr>
              <a:t> ensures minimal space charge effects, while synchronization to the optical driver must be better than 10 fs. Energy spread below 0.1% and alignment within 100 nm from the grating surface are required to guarantee efficient coupling to the optical mode.</a:t>
            </a:r>
            <a:endParaRPr lang="it-IT"/>
          </a:p>
        </p:txBody>
      </p:sp>
      <p:sp>
        <p:nvSpPr>
          <p:cNvPr id="4" name="Slide Number Placeholder 3"/>
          <p:cNvSpPr>
            <a:spLocks noGrp="1"/>
          </p:cNvSpPr>
          <p:nvPr>
            <p:ph type="sldNum" sz="quarter" idx="5"/>
          </p:nvPr>
        </p:nvSpPr>
        <p:spPr/>
        <p:txBody>
          <a:bodyPr/>
          <a:lstStyle/>
          <a:p>
            <a:fld id="{CBAAB898-6524-CD4A-971B-DE7A3E6365F0}" type="slidenum">
              <a:rPr lang="it-IT" smtClean="0"/>
              <a:t>9</a:t>
            </a:fld>
            <a:endParaRPr lang="it-IT"/>
          </a:p>
        </p:txBody>
      </p:sp>
    </p:spTree>
    <p:extLst>
      <p:ext uri="{BB962C8B-B14F-4D97-AF65-F5344CB8AC3E}">
        <p14:creationId xmlns:p14="http://schemas.microsoft.com/office/powerpoint/2010/main" val="3592688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Extended | Schematics of the experimental setup. Ultraviolet</a:t>
            </a:r>
          </a:p>
          <a:p>
            <a:r>
              <a:rPr lang="en-GB" sz="1200" kern="1200" dirty="0">
                <a:solidFill>
                  <a:schemeClr val="tx1"/>
                </a:solidFill>
                <a:effectLst/>
                <a:latin typeface="+mn-lt"/>
                <a:ea typeface="+mn-ea"/>
                <a:cs typeface="+mn-cs"/>
              </a:rPr>
              <a:t>(UV) laser pulses of 257 nm wavelength (blue) and infrared (IR) laser pulses</a:t>
            </a:r>
          </a:p>
          <a:p>
            <a:r>
              <a:rPr lang="en-GB" sz="1200" kern="1200" dirty="0">
                <a:solidFill>
                  <a:schemeClr val="tx1"/>
                </a:solidFill>
                <a:effectLst/>
                <a:latin typeface="+mn-lt"/>
                <a:ea typeface="+mn-ea"/>
                <a:cs typeface="+mn-cs"/>
              </a:rPr>
              <a:t>of 1.93 </a:t>
            </a:r>
            <a:r>
              <a:rPr lang="el-GR" sz="1200" kern="1200" dirty="0">
                <a:solidFill>
                  <a:schemeClr val="tx1"/>
                </a:solidFill>
                <a:effectLst/>
                <a:latin typeface="+mn-lt"/>
                <a:ea typeface="+mn-ea"/>
                <a:cs typeface="+mn-cs"/>
              </a:rPr>
              <a:t>μ</a:t>
            </a:r>
            <a:r>
              <a:rPr lang="en-GB" sz="1200" kern="1200" dirty="0">
                <a:solidFill>
                  <a:schemeClr val="tx1"/>
                </a:solidFill>
                <a:effectLst/>
                <a:latin typeface="+mn-lt"/>
                <a:ea typeface="+mn-ea"/>
                <a:cs typeface="+mn-cs"/>
              </a:rPr>
              <a:t>m wavelength (red) are generated in an optical parametric amplifier</a:t>
            </a:r>
          </a:p>
          <a:p>
            <a:r>
              <a:rPr lang="en-GB" sz="1200" kern="1200" dirty="0">
                <a:solidFill>
                  <a:schemeClr val="tx1"/>
                </a:solidFill>
                <a:effectLst/>
                <a:latin typeface="+mn-lt"/>
                <a:ea typeface="+mn-ea"/>
                <a:cs typeface="+mn-cs"/>
              </a:rPr>
              <a:t>(OPA) and fourth harmonic generation setup (two BBO crystals). The UV pulses</a:t>
            </a:r>
          </a:p>
          <a:p>
            <a:r>
              <a:rPr lang="en-GB" sz="1200" kern="1200" dirty="0">
                <a:solidFill>
                  <a:schemeClr val="tx1"/>
                </a:solidFill>
                <a:effectLst/>
                <a:latin typeface="+mn-lt"/>
                <a:ea typeface="+mn-ea"/>
                <a:cs typeface="+mn-cs"/>
              </a:rPr>
              <a:t>are focused onto the SEM cathode tip to generate electron pulses that are</a:t>
            </a:r>
          </a:p>
          <a:p>
            <a:r>
              <a:rPr lang="en-GB" sz="1200" kern="1200" dirty="0">
                <a:solidFill>
                  <a:schemeClr val="tx1"/>
                </a:solidFill>
                <a:effectLst/>
                <a:latin typeface="+mn-lt"/>
                <a:ea typeface="+mn-ea"/>
                <a:cs typeface="+mn-cs"/>
              </a:rPr>
              <a:t>injected into the nanophotonic structure. The IR pulses are diffracted at a</a:t>
            </a:r>
          </a:p>
          <a:p>
            <a:r>
              <a:rPr lang="en-GB" sz="1200" kern="1200" dirty="0">
                <a:solidFill>
                  <a:schemeClr val="tx1"/>
                </a:solidFill>
                <a:effectLst/>
                <a:latin typeface="+mn-lt"/>
                <a:ea typeface="+mn-ea"/>
                <a:cs typeface="+mn-cs"/>
              </a:rPr>
              <a:t>grating and imaged with a cylindrical zoom lens system to generate a pulse</a:t>
            </a:r>
          </a:p>
          <a:p>
            <a:r>
              <a:rPr lang="en-GB" sz="1200" kern="1200" dirty="0">
                <a:solidFill>
                  <a:schemeClr val="tx1"/>
                </a:solidFill>
                <a:effectLst/>
                <a:latin typeface="+mn-lt"/>
                <a:ea typeface="+mn-ea"/>
                <a:cs typeface="+mn-cs"/>
              </a:rPr>
              <a:t>front tilt of </a:t>
            </a:r>
            <a:r>
              <a:rPr lang="el-GR" sz="1200" kern="1200" dirty="0">
                <a:solidFill>
                  <a:schemeClr val="tx1"/>
                </a:solidFill>
                <a:effectLst/>
                <a:latin typeface="+mn-lt"/>
                <a:ea typeface="+mn-ea"/>
                <a:cs typeface="+mn-cs"/>
              </a:rPr>
              <a:t>α </a:t>
            </a:r>
            <a:r>
              <a:rPr lang="en-GB" sz="1200" kern="1200" dirty="0">
                <a:solidFill>
                  <a:schemeClr val="tx1"/>
                </a:solidFill>
                <a:effectLst/>
                <a:latin typeface="+mn-lt"/>
                <a:ea typeface="+mn-ea"/>
                <a:cs typeface="+mn-cs"/>
              </a:rPr>
              <a:t>at the structure. The pulse-front-tilted beam is focused in</a:t>
            </a:r>
          </a:p>
          <a:p>
            <a:r>
              <a:rPr lang="en-GB" sz="1200" kern="1200" dirty="0">
                <a:solidFill>
                  <a:schemeClr val="tx1"/>
                </a:solidFill>
                <a:effectLst/>
                <a:latin typeface="+mn-lt"/>
                <a:ea typeface="+mn-ea"/>
                <a:cs typeface="+mn-cs"/>
              </a:rPr>
              <a:t>x-direction onto the structure with a cylindrical aspheric lens of 20 mm focal</a:t>
            </a:r>
          </a:p>
          <a:p>
            <a:r>
              <a:rPr lang="en-GB" sz="1200" kern="1200" dirty="0">
                <a:solidFill>
                  <a:schemeClr val="tx1"/>
                </a:solidFill>
                <a:effectLst/>
                <a:latin typeface="+mn-lt"/>
                <a:ea typeface="+mn-ea"/>
                <a:cs typeface="+mn-cs"/>
              </a:rPr>
              <a:t>length. The time delay between IR pulses and electron pulses is adjusted with a</a:t>
            </a:r>
          </a:p>
          <a:p>
            <a:r>
              <a:rPr lang="en-GB" sz="1200" kern="1200" dirty="0">
                <a:solidFill>
                  <a:schemeClr val="tx1"/>
                </a:solidFill>
                <a:effectLst/>
                <a:latin typeface="+mn-lt"/>
                <a:ea typeface="+mn-ea"/>
                <a:cs typeface="+mn-cs"/>
              </a:rPr>
              <a:t>motorized delay stage. A home-built magnetic spectrometer is used to measure</a:t>
            </a:r>
          </a:p>
          <a:p>
            <a:r>
              <a:rPr lang="en-GB" sz="1200" kern="1200" dirty="0">
                <a:solidFill>
                  <a:schemeClr val="tx1"/>
                </a:solidFill>
                <a:effectLst/>
                <a:latin typeface="+mn-lt"/>
                <a:ea typeface="+mn-ea"/>
                <a:cs typeface="+mn-cs"/>
              </a:rPr>
              <a:t>the electron energy. The energy spectrum is recorded by imaging the microchannel</a:t>
            </a:r>
          </a:p>
          <a:p>
            <a:r>
              <a:rPr lang="en-GB" sz="1200" kern="1200" dirty="0">
                <a:solidFill>
                  <a:schemeClr val="tx1"/>
                </a:solidFill>
                <a:effectLst/>
                <a:latin typeface="+mn-lt"/>
                <a:ea typeface="+mn-ea"/>
                <a:cs typeface="+mn-cs"/>
              </a:rPr>
              <a:t>plate (MCP) detector screen with a camera.</a:t>
            </a:r>
          </a:p>
          <a:p>
            <a:endParaRPr lang="it-IT" dirty="0"/>
          </a:p>
        </p:txBody>
      </p:sp>
      <p:sp>
        <p:nvSpPr>
          <p:cNvPr id="4" name="Slide Number Placeholder 3"/>
          <p:cNvSpPr>
            <a:spLocks noGrp="1"/>
          </p:cNvSpPr>
          <p:nvPr>
            <p:ph type="sldNum" sz="quarter" idx="5"/>
          </p:nvPr>
        </p:nvSpPr>
        <p:spPr/>
        <p:txBody>
          <a:bodyPr/>
          <a:lstStyle/>
          <a:p>
            <a:fld id="{CBAAB898-6524-CD4A-971B-DE7A3E6365F0}" type="slidenum">
              <a:rPr lang="it-IT" smtClean="0"/>
              <a:t>16</a:t>
            </a:fld>
            <a:endParaRPr lang="it-IT"/>
          </a:p>
        </p:txBody>
      </p:sp>
    </p:spTree>
    <p:extLst>
      <p:ext uri="{BB962C8B-B14F-4D97-AF65-F5344CB8AC3E}">
        <p14:creationId xmlns:p14="http://schemas.microsoft.com/office/powerpoint/2010/main" val="323240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Both SatsumaX-50W and SatsumaX-28W have a </a:t>
            </a:r>
            <a:r>
              <a:rPr lang="en-GB" sz="1200" kern="1200" dirty="0" err="1">
                <a:solidFill>
                  <a:schemeClr val="tx1"/>
                </a:solidFill>
                <a:effectLst/>
                <a:latin typeface="+mn-lt"/>
                <a:ea typeface="+mn-ea"/>
                <a:cs typeface="+mn-cs"/>
              </a:rPr>
              <a:t>tunable</a:t>
            </a:r>
            <a:r>
              <a:rPr lang="en-GB" sz="1200" kern="1200" dirty="0">
                <a:solidFill>
                  <a:schemeClr val="tx1"/>
                </a:solidFill>
                <a:effectLst/>
                <a:latin typeface="+mn-lt"/>
                <a:ea typeface="+mn-ea"/>
                <a:cs typeface="+mn-cs"/>
              </a:rPr>
              <a:t> rep rate: from single shot to 40MHz. Both of them has a nominal frequency of 100kHz, which means </a:t>
            </a:r>
          </a:p>
          <a:p>
            <a:r>
              <a:rPr lang="en-GB" sz="1200" kern="1200" dirty="0">
                <a:solidFill>
                  <a:schemeClr val="tx1"/>
                </a:solidFill>
                <a:effectLst/>
                <a:latin typeface="+mn-lt"/>
                <a:ea typeface="+mn-ea"/>
                <a:cs typeface="+mn-cs"/>
              </a:rPr>
              <a:t>For </a:t>
            </a:r>
            <a:r>
              <a:rPr lang="en-GB" sz="1200" kern="1200" dirty="0" err="1">
                <a:solidFill>
                  <a:schemeClr val="tx1"/>
                </a:solidFill>
                <a:effectLst/>
                <a:latin typeface="+mn-lt"/>
                <a:ea typeface="+mn-ea"/>
                <a:cs typeface="+mn-cs"/>
              </a:rPr>
              <a:t>f_rep</a:t>
            </a:r>
            <a:r>
              <a:rPr lang="en-GB" sz="1200" kern="1200" dirty="0">
                <a:solidFill>
                  <a:schemeClr val="tx1"/>
                </a:solidFill>
                <a:effectLst/>
                <a:latin typeface="+mn-lt"/>
                <a:ea typeface="+mn-ea"/>
                <a:cs typeface="+mn-cs"/>
              </a:rPr>
              <a:t>  &gt; 100kHz, average power remains the same 50W or 28W. Pulse energy E = average power / </a:t>
            </a:r>
            <a:r>
              <a:rPr lang="en-GB" sz="1200" kern="1200" dirty="0" err="1">
                <a:solidFill>
                  <a:schemeClr val="tx1"/>
                </a:solidFill>
                <a:effectLst/>
                <a:latin typeface="+mn-lt"/>
                <a:ea typeface="+mn-ea"/>
                <a:cs typeface="+mn-cs"/>
              </a:rPr>
              <a:t>f_rep</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a:t>
            </a:r>
            <a:r>
              <a:rPr lang="en-GB" sz="1200" kern="1200" dirty="0" err="1">
                <a:solidFill>
                  <a:schemeClr val="tx1"/>
                </a:solidFill>
                <a:effectLst/>
                <a:latin typeface="+mn-lt"/>
                <a:ea typeface="+mn-ea"/>
                <a:cs typeface="+mn-cs"/>
              </a:rPr>
              <a:t>f_rep</a:t>
            </a:r>
            <a:r>
              <a:rPr lang="en-GB" sz="1200" kern="1200" dirty="0">
                <a:solidFill>
                  <a:schemeClr val="tx1"/>
                </a:solidFill>
                <a:effectLst/>
                <a:latin typeface="+mn-lt"/>
                <a:ea typeface="+mn-ea"/>
                <a:cs typeface="+mn-cs"/>
              </a:rPr>
              <a:t> &lt;= 100 kHz, pulse energy remains the same 500µJ or 280µJ.  The average power P = </a:t>
            </a:r>
            <a:r>
              <a:rPr lang="en-GB" sz="1200" kern="1200" dirty="0" err="1">
                <a:solidFill>
                  <a:schemeClr val="tx1"/>
                </a:solidFill>
                <a:effectLst/>
                <a:latin typeface="+mn-lt"/>
                <a:ea typeface="+mn-ea"/>
                <a:cs typeface="+mn-cs"/>
              </a:rPr>
              <a:t>E_fixed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f_rep</a:t>
            </a:r>
            <a:r>
              <a:rPr lang="en-GB" sz="1200" kern="1200" dirty="0">
                <a:solidFill>
                  <a:schemeClr val="tx1"/>
                </a:solidFill>
                <a:effectLst/>
                <a:latin typeface="+mn-lt"/>
                <a:ea typeface="+mn-ea"/>
                <a:cs typeface="+mn-cs"/>
              </a:rPr>
              <a:t>. </a:t>
            </a:r>
          </a:p>
          <a:p>
            <a:endParaRPr lang="it-IT" dirty="0"/>
          </a:p>
        </p:txBody>
      </p:sp>
      <p:sp>
        <p:nvSpPr>
          <p:cNvPr id="4" name="Slide Number Placeholder 3"/>
          <p:cNvSpPr>
            <a:spLocks noGrp="1"/>
          </p:cNvSpPr>
          <p:nvPr>
            <p:ph type="sldNum" sz="quarter" idx="5"/>
          </p:nvPr>
        </p:nvSpPr>
        <p:spPr/>
        <p:txBody>
          <a:bodyPr/>
          <a:lstStyle/>
          <a:p>
            <a:fld id="{CBAAB898-6524-CD4A-971B-DE7A3E6365F0}" type="slidenum">
              <a:rPr lang="it-IT" smtClean="0"/>
              <a:t>23</a:t>
            </a:fld>
            <a:endParaRPr lang="it-IT"/>
          </a:p>
        </p:txBody>
      </p:sp>
    </p:spTree>
    <p:extLst>
      <p:ext uri="{BB962C8B-B14F-4D97-AF65-F5344CB8AC3E}">
        <p14:creationId xmlns:p14="http://schemas.microsoft.com/office/powerpoint/2010/main" val="279235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0EAE-0F9E-074B-B6F3-AE5389F8D1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79D8F156-AF32-C440-9DC2-422DC49CC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292AD142-540B-204C-9E3F-D1D171C9023E}"/>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03BDE362-34EB-5347-AEAA-1FD41D8B1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E58BA-9BCB-084D-8ADF-E077BD261F2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128302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E0DBA-038D-6246-9C87-F62FEFCBFC99}"/>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76945C0-045B-3140-AD38-791A87FEEA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D956B974-F91C-564C-B5AD-DA430DBA58B1}"/>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904DA703-13B0-3042-AD74-CE9E3B0E4D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E5566-3694-A54D-8687-B8F30475EBD9}"/>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80170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86FAA-AF54-C642-81F0-9B459DAE7B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BFDAA65-15C8-C24F-A464-80A7C60B47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12112553-DA13-324E-B7F8-DB33F652346F}"/>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7CD4200E-4621-5F4F-84B7-FB78CF5D3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41BA3-562B-4A49-87F7-3DF4C3CE436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996794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bg>
      <p:bgPr>
        <a:solidFill>
          <a:srgbClr val="E9EDF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0299F38-DB34-04B3-FB5A-E9DA5168F2FB}"/>
              </a:ext>
            </a:extLst>
          </p:cNvPr>
          <p:cNvSpPr/>
          <p:nvPr userDrawn="1"/>
        </p:nvSpPr>
        <p:spPr>
          <a:xfrm>
            <a:off x="-80363" y="-18909"/>
            <a:ext cx="12325835" cy="962526"/>
          </a:xfrm>
          <a:prstGeom prst="rect">
            <a:avLst/>
          </a:prstGeom>
          <a:gradFill flip="none" rotWithShape="1">
            <a:gsLst>
              <a:gs pos="0">
                <a:srgbClr val="003D66"/>
              </a:gs>
              <a:gs pos="100000">
                <a:srgbClr val="00486C"/>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Slide Number Placeholder 5"/>
          <p:cNvSpPr>
            <a:spLocks noGrp="1"/>
          </p:cNvSpPr>
          <p:nvPr>
            <p:ph type="sldNum" sz="quarter" idx="4"/>
          </p:nvPr>
        </p:nvSpPr>
        <p:spPr>
          <a:xfrm>
            <a:off x="11531246" y="6559295"/>
            <a:ext cx="776973" cy="365125"/>
          </a:xfrm>
          <a:prstGeom prst="rect">
            <a:avLst/>
          </a:prstGeom>
        </p:spPr>
        <p:txBody>
          <a:bodyPr/>
          <a:lstStyle>
            <a:lvl1pPr algn="ctr">
              <a:defRPr sz="1400">
                <a:solidFill>
                  <a:srgbClr val="FFFFFF"/>
                </a:solidFill>
                <a:latin typeface="Century Gothic"/>
                <a:cs typeface="Century Gothic"/>
              </a:defRPr>
            </a:lvl1pPr>
          </a:lstStyle>
          <a:p>
            <a:fld id="{1F09A733-2CF0-49AA-9281-D333DC9D2330}" type="slidenum">
              <a:rPr lang="en-GB" smtClean="0"/>
              <a:pPr/>
              <a:t>‹#›</a:t>
            </a:fld>
            <a:endParaRPr lang="en-GB"/>
          </a:p>
        </p:txBody>
      </p:sp>
      <p:sp>
        <p:nvSpPr>
          <p:cNvPr id="6" name="Title 1"/>
          <p:cNvSpPr>
            <a:spLocks noGrp="1"/>
          </p:cNvSpPr>
          <p:nvPr>
            <p:ph type="title"/>
          </p:nvPr>
        </p:nvSpPr>
        <p:spPr>
          <a:xfrm>
            <a:off x="599179" y="215600"/>
            <a:ext cx="10993643" cy="643215"/>
          </a:xfrm>
          <a:prstGeom prst="rect">
            <a:avLst/>
          </a:prstGeom>
        </p:spPr>
        <p:txBody>
          <a:bodyPr>
            <a:normAutofit/>
          </a:bodyPr>
          <a:lstStyle>
            <a:lvl1pPr>
              <a:defRPr sz="2800">
                <a:solidFill>
                  <a:schemeClr val="bg1"/>
                </a:solidFill>
              </a:defRPr>
            </a:lvl1pPr>
          </a:lstStyle>
          <a:p>
            <a:r>
              <a:rPr lang="en-US"/>
              <a:t>Click to edit Master title style</a:t>
            </a:r>
            <a:endParaRPr lang="en-GB"/>
          </a:p>
        </p:txBody>
      </p:sp>
      <p:sp>
        <p:nvSpPr>
          <p:cNvPr id="7" name="Content Placeholder 3"/>
          <p:cNvSpPr>
            <a:spLocks noGrp="1"/>
          </p:cNvSpPr>
          <p:nvPr>
            <p:ph sz="quarter" idx="10"/>
          </p:nvPr>
        </p:nvSpPr>
        <p:spPr>
          <a:xfrm>
            <a:off x="599181" y="989902"/>
            <a:ext cx="10993640" cy="4878198"/>
          </a:xfrm>
          <a:prstGeom prst="rect">
            <a:avLst/>
          </a:prstGeom>
        </p:spPr>
        <p:txBody>
          <a:bodyPr/>
          <a:lstStyle>
            <a:lvl1pPr>
              <a:lnSpc>
                <a:spcPct val="100000"/>
              </a:lnSpc>
              <a:defRPr sz="2000"/>
            </a:lvl1pPr>
            <a:lvl2pPr>
              <a:lnSpc>
                <a:spcPct val="100000"/>
              </a:lnSpc>
              <a:defRPr sz="1800"/>
            </a:lvl2pPr>
            <a:lvl3pPr>
              <a:lnSpc>
                <a:spcPct val="100000"/>
              </a:lnSpc>
              <a:defRPr sz="1600"/>
            </a:lvl3pPr>
            <a:lvl4pPr>
              <a:lnSpc>
                <a:spcPct val="100000"/>
              </a:lnSpc>
              <a:defRPr sz="1400"/>
            </a:lvl4pPr>
            <a:lvl5pPr>
              <a:lnSpc>
                <a:spcPct val="100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225477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 Contenuto + 1 Immagine">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432390" y="180000"/>
            <a:ext cx="11340000" cy="1325563"/>
          </a:xfrm>
          <a:prstGeom prst="rect">
            <a:avLst/>
          </a:prstGeom>
        </p:spPr>
        <p:txBody>
          <a:bodyPr vert="horz" lIns="91440" tIns="45720" rIns="91440" bIns="45720" rtlCol="0" anchor="t" anchorCtr="0">
            <a:noAutofit/>
          </a:bodyPr>
          <a:lstStyle>
            <a:lvl1pPr algn="ctr">
              <a:defRPr/>
            </a:lvl1pPr>
          </a:lstStyle>
          <a:p>
            <a:r>
              <a:rPr lang="it-IT"/>
              <a:t>Fare clic per modificare lo stile del titolo dello schema</a:t>
            </a:r>
          </a:p>
        </p:txBody>
      </p:sp>
      <p:sp>
        <p:nvSpPr>
          <p:cNvPr id="6" name="Picture Placeholder 12">
            <a:extLst>
              <a:ext uri="{FF2B5EF4-FFF2-40B4-BE49-F238E27FC236}">
                <a16:creationId xmlns:a16="http://schemas.microsoft.com/office/drawing/2014/main" id="{FC0186C3-F33D-48EE-9789-261D989339EB}"/>
              </a:ext>
            </a:extLst>
          </p:cNvPr>
          <p:cNvSpPr>
            <a:spLocks noGrp="1"/>
          </p:cNvSpPr>
          <p:nvPr>
            <p:ph type="pic" sz="quarter" idx="13" hasCustomPrompt="1"/>
          </p:nvPr>
        </p:nvSpPr>
        <p:spPr>
          <a:xfrm>
            <a:off x="6221898" y="1800000"/>
            <a:ext cx="5706579" cy="4356000"/>
          </a:xfrm>
          <a:prstGeom prst="rect">
            <a:avLst/>
          </a:prstGeom>
          <a:solidFill>
            <a:schemeClr val="bg1">
              <a:lumMod val="95000"/>
            </a:schemeClr>
          </a:solidFill>
        </p:spPr>
        <p:txBody>
          <a:bodyPr tIns="72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it-IT" altLang="ko-KR"/>
              <a:t>Inserisci immagine</a:t>
            </a:r>
            <a:endParaRPr lang="ko-KR" altLang="en-US"/>
          </a:p>
          <a:p>
            <a:endParaRPr lang="ko-KR" altLang="en-US"/>
          </a:p>
        </p:txBody>
      </p:sp>
      <p:sp>
        <p:nvSpPr>
          <p:cNvPr id="9" name="Segnaposto testo 5">
            <a:extLst>
              <a:ext uri="{FF2B5EF4-FFF2-40B4-BE49-F238E27FC236}">
                <a16:creationId xmlns:a16="http://schemas.microsoft.com/office/drawing/2014/main" id="{AA2408B2-ADE8-49FE-8028-675AFACD78F6}"/>
              </a:ext>
            </a:extLst>
          </p:cNvPr>
          <p:cNvSpPr>
            <a:spLocks noGrp="1"/>
          </p:cNvSpPr>
          <p:nvPr>
            <p:ph type="body" sz="quarter" idx="10"/>
          </p:nvPr>
        </p:nvSpPr>
        <p:spPr>
          <a:xfrm>
            <a:off x="263525" y="1800000"/>
            <a:ext cx="5832475"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3742629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4115" y="180000"/>
            <a:ext cx="11676550" cy="1205458"/>
          </a:xfrm>
          <a:prstGeom prst="rect">
            <a:avLst/>
          </a:prstGeom>
        </p:spPr>
        <p:txBody>
          <a:bodyPr vert="horz" lIns="91440" tIns="45720" rIns="91440" bIns="45720" rtlCol="0" anchor="t" anchorCtr="0">
            <a:spAutoFit/>
          </a:bodyPr>
          <a:lstStyle>
            <a:lvl1pPr algn="ctr">
              <a:defRPr sz="4000"/>
            </a:lvl1pPr>
          </a:lstStyle>
          <a:p>
            <a:r>
              <a:rPr lang="it-IT"/>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3525" y="1800000"/>
            <a:ext cx="11676550"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4">
            <a:extLst>
              <a:ext uri="{FF2B5EF4-FFF2-40B4-BE49-F238E27FC236}">
                <a16:creationId xmlns:a16="http://schemas.microsoft.com/office/drawing/2014/main" id="{89DC2339-DB7D-B772-CAA3-BB4F49165662}"/>
              </a:ext>
            </a:extLst>
          </p:cNvPr>
          <p:cNvSpPr>
            <a:spLocks noGrp="1"/>
          </p:cNvSpPr>
          <p:nvPr>
            <p:ph type="ftr" sz="quarter" idx="3"/>
          </p:nvPr>
        </p:nvSpPr>
        <p:spPr>
          <a:xfrm>
            <a:off x="4044990" y="640079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Valentina Bertana</a:t>
            </a:r>
          </a:p>
        </p:txBody>
      </p:sp>
      <p:sp>
        <p:nvSpPr>
          <p:cNvPr id="9" name="Segnaposto numero diapositiva 6">
            <a:extLst>
              <a:ext uri="{FF2B5EF4-FFF2-40B4-BE49-F238E27FC236}">
                <a16:creationId xmlns:a16="http://schemas.microsoft.com/office/drawing/2014/main" id="{58327FED-A4A1-105A-0869-68341B5F545B}"/>
              </a:ext>
            </a:extLst>
          </p:cNvPr>
          <p:cNvSpPr>
            <a:spLocks noGrp="1"/>
          </p:cNvSpPr>
          <p:nvPr>
            <p:ph type="sldNum" sz="quarter" idx="4"/>
          </p:nvPr>
        </p:nvSpPr>
        <p:spPr>
          <a:xfrm>
            <a:off x="9318522" y="63970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44378-73BC-4D69-AFAD-28412487AEE7}" type="slidenum">
              <a:rPr lang="en-GB" smtClean="0"/>
              <a:t>‹#›</a:t>
            </a:fld>
            <a:endParaRPr lang="en-GB"/>
          </a:p>
        </p:txBody>
      </p:sp>
    </p:spTree>
    <p:extLst>
      <p:ext uri="{BB962C8B-B14F-4D97-AF65-F5344CB8AC3E}">
        <p14:creationId xmlns:p14="http://schemas.microsoft.com/office/powerpoint/2010/main" val="249921589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olo e contenuto">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4115" y="180000"/>
            <a:ext cx="11676550" cy="1205458"/>
          </a:xfrm>
          <a:prstGeom prst="rect">
            <a:avLst/>
          </a:prstGeom>
        </p:spPr>
        <p:txBody>
          <a:bodyPr vert="horz" lIns="91440" tIns="45720" rIns="91440" bIns="45720" rtlCol="0" anchor="t" anchorCtr="0">
            <a:spAutoFit/>
          </a:bodyPr>
          <a:lstStyle>
            <a:lvl1pPr algn="ctr">
              <a:defRPr sz="4000"/>
            </a:lvl1pPr>
          </a:lstStyle>
          <a:p>
            <a:r>
              <a:rPr lang="it-IT"/>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3525" y="1800000"/>
            <a:ext cx="11676550"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57C5FC7-708D-4EF6-A855-401DEBC42211}"/>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a:t>Fare clic per modificare gli stili del testo dello schema</a:t>
            </a:r>
          </a:p>
        </p:txBody>
      </p:sp>
      <p:sp>
        <p:nvSpPr>
          <p:cNvPr id="7" name="Segnaposto testo 6">
            <a:extLst>
              <a:ext uri="{FF2B5EF4-FFF2-40B4-BE49-F238E27FC236}">
                <a16:creationId xmlns:a16="http://schemas.microsoft.com/office/drawing/2014/main" id="{EA6DDF61-F6DE-4361-AD5B-BABAFEB1D29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a:t>FARE CLIC PER MODIFICARE GLI STILI DEL TESTO DELLO SCHEMA</a:t>
            </a:r>
          </a:p>
        </p:txBody>
      </p:sp>
    </p:spTree>
    <p:extLst>
      <p:ext uri="{BB962C8B-B14F-4D97-AF65-F5344CB8AC3E}">
        <p14:creationId xmlns:p14="http://schemas.microsoft.com/office/powerpoint/2010/main" val="4991510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0ABA-1C8F-CA48-AA4D-45CDA4E5BFBB}"/>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1A0EA7A-6236-3346-AD26-C08D3DC7EE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5ACBB5D-1CC8-614C-9882-1C8AACC2FB25}"/>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13928B75-9318-754F-BDA1-96BCCA671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90001-8B0F-F142-9290-4E04534BEA17}"/>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61070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E704-A965-BE40-BADA-613D28AB93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5E6D81A4-E0F5-2D42-B252-4E9027CB19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49DC6A-51C1-C948-B177-ABCA04615AC4}"/>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77FB204C-2C8E-6840-A182-2ABD0E7CC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5A15C-A59A-2E4A-A885-89E869C2924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92331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9A14-7DE9-2E4D-AE57-0F44DA7966E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BAC1AE8E-CA39-F14B-96FF-16183E4358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73D1CCF0-742F-7D48-8999-F42FA65F3BD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5DCEBEB6-F6C7-C844-AFDB-23990D2D5051}"/>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6" name="Footer Placeholder 5">
            <a:extLst>
              <a:ext uri="{FF2B5EF4-FFF2-40B4-BE49-F238E27FC236}">
                <a16:creationId xmlns:a16="http://schemas.microsoft.com/office/drawing/2014/main" id="{35B95178-9702-8644-8B2D-C9C486B31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12DC1-6962-4148-A4D4-211B8616B31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6212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DE00A-ACED-CA45-AB38-51BF464FF9B7}"/>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2C95E450-28E3-C74A-B940-6ADDFBB8C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ACF44FC-65BE-E74D-B5E9-048949AC10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592B9030-1ECA-B640-BD7E-6B4E077E9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E39A82-BD4A-9746-82AC-B82B055D0C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60C2C05E-9248-9D41-A545-6833BE3917FD}"/>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8" name="Footer Placeholder 7">
            <a:extLst>
              <a:ext uri="{FF2B5EF4-FFF2-40B4-BE49-F238E27FC236}">
                <a16:creationId xmlns:a16="http://schemas.microsoft.com/office/drawing/2014/main" id="{7113673E-4D65-AA47-8B44-E08D3F1B1A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08444C-14AE-854E-921E-F8F56B5A329C}"/>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242797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296C-5B1D-5740-AF3F-04E07374917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933FD33D-6E68-054E-BCB8-B29DB6322774}"/>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4" name="Footer Placeholder 3">
            <a:extLst>
              <a:ext uri="{FF2B5EF4-FFF2-40B4-BE49-F238E27FC236}">
                <a16:creationId xmlns:a16="http://schemas.microsoft.com/office/drawing/2014/main" id="{661879E1-CD93-5346-9FF5-BBA470F100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0FA676-D704-BD41-9C29-82E3D7E28E7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08230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99C45-15F6-9243-85E5-0D9A576C3D6A}"/>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3" name="Footer Placeholder 2">
            <a:extLst>
              <a:ext uri="{FF2B5EF4-FFF2-40B4-BE49-F238E27FC236}">
                <a16:creationId xmlns:a16="http://schemas.microsoft.com/office/drawing/2014/main" id="{1E6D0FCF-F83D-524B-990F-4D34338DBC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233E58-EAFD-D54F-972B-CBDA3167994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435769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BB44-4E2D-EB4F-96E4-1285427450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6160657E-2A46-D44E-8ECD-3F4140A7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B480E910-A0D8-BF40-BB9C-823D3067C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7626DF-79FB-DA4C-B6C6-1E94A249D740}"/>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6" name="Footer Placeholder 5">
            <a:extLst>
              <a:ext uri="{FF2B5EF4-FFF2-40B4-BE49-F238E27FC236}">
                <a16:creationId xmlns:a16="http://schemas.microsoft.com/office/drawing/2014/main" id="{2EDAD9FE-FF6A-1040-84EA-A884B13B1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EC762-BA4A-374C-90C7-4285C4F23509}"/>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1116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7343-B786-ED46-A0BA-31FE450A59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B5637125-509F-044D-982E-66EED22B40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C926C357-8634-1442-A1B5-2F350169E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83337C-3766-4645-9669-3FDA1E6915FD}"/>
              </a:ext>
            </a:extLst>
          </p:cNvPr>
          <p:cNvSpPr>
            <a:spLocks noGrp="1"/>
          </p:cNvSpPr>
          <p:nvPr>
            <p:ph type="dt" sz="half" idx="10"/>
          </p:nvPr>
        </p:nvSpPr>
        <p:spPr/>
        <p:txBody>
          <a:bodyPr/>
          <a:lstStyle/>
          <a:p>
            <a:fld id="{C1691109-F4F8-4597-962C-A4F4B7960636}" type="datetimeFigureOut">
              <a:rPr lang="en-US" smtClean="0"/>
              <a:t>6/25/25</a:t>
            </a:fld>
            <a:endParaRPr lang="en-US"/>
          </a:p>
        </p:txBody>
      </p:sp>
      <p:sp>
        <p:nvSpPr>
          <p:cNvPr id="6" name="Footer Placeholder 5">
            <a:extLst>
              <a:ext uri="{FF2B5EF4-FFF2-40B4-BE49-F238E27FC236}">
                <a16:creationId xmlns:a16="http://schemas.microsoft.com/office/drawing/2014/main" id="{4D42E4EB-3A98-5945-9626-F07AF9D09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93354-EA3E-3449-8CB5-9B2DD7A4123C}"/>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87276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4EF14-FA6E-F848-9F65-ADD447192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C17CA1C1-9708-7046-83F0-780FA4AC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F2B33F79-7CDB-C443-9770-32230897E8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91109-F4F8-4597-962C-A4F4B7960636}" type="datetimeFigureOut">
              <a:rPr lang="en-US" smtClean="0"/>
              <a:t>6/25/25</a:t>
            </a:fld>
            <a:endParaRPr lang="en-US"/>
          </a:p>
        </p:txBody>
      </p:sp>
      <p:sp>
        <p:nvSpPr>
          <p:cNvPr id="5" name="Footer Placeholder 4">
            <a:extLst>
              <a:ext uri="{FF2B5EF4-FFF2-40B4-BE49-F238E27FC236}">
                <a16:creationId xmlns:a16="http://schemas.microsoft.com/office/drawing/2014/main" id="{8D3FD6F0-E8D7-D94C-A5E9-C4139DA54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D3449A-74A5-8647-BBC5-C7C27E4964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FAD9F-AEE9-406E-B720-57D2B9DB2816}" type="slidenum">
              <a:rPr lang="en-US" smtClean="0"/>
              <a:t>‹#›</a:t>
            </a:fld>
            <a:endParaRPr lang="en-US"/>
          </a:p>
        </p:txBody>
      </p:sp>
    </p:spTree>
    <p:extLst>
      <p:ext uri="{BB962C8B-B14F-4D97-AF65-F5344CB8AC3E}">
        <p14:creationId xmlns:p14="http://schemas.microsoft.com/office/powerpoint/2010/main" val="23617216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2.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1.pn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piquetlab.i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gif"/><Relationship Id="rId3" Type="http://schemas.openxmlformats.org/officeDocument/2006/relationships/image" Target="../media/image53.gif"/><Relationship Id="rId7" Type="http://schemas.openxmlformats.org/officeDocument/2006/relationships/image" Target="../media/image56.png"/><Relationship Id="rId12" Type="http://schemas.openxmlformats.org/officeDocument/2006/relationships/image" Target="../media/image63.png"/><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5.jpeg"/><Relationship Id="rId10"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0.gif"/><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tiff"/><Relationship Id="rId1" Type="http://schemas.openxmlformats.org/officeDocument/2006/relationships/slideLayout" Target="../slideLayouts/slideLayout15.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5.em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D5001-F1C5-A943-8BAE-5E34D073A61A}"/>
              </a:ext>
            </a:extLst>
          </p:cNvPr>
          <p:cNvSpPr>
            <a:spLocks noGrp="1"/>
          </p:cNvSpPr>
          <p:nvPr>
            <p:ph type="ctrTitle"/>
          </p:nvPr>
        </p:nvSpPr>
        <p:spPr>
          <a:xfrm>
            <a:off x="0" y="527671"/>
            <a:ext cx="11914909" cy="4680820"/>
          </a:xfrm>
        </p:spPr>
        <p:txBody>
          <a:bodyPr anchor="t">
            <a:noAutofit/>
          </a:bodyPr>
          <a:lstStyle/>
          <a:p>
            <a:pPr algn="l"/>
            <a:r>
              <a:rPr lang="en-GB" sz="4000" b="1" dirty="0">
                <a:latin typeface="+mn-lt"/>
              </a:rPr>
              <a:t>Co-Propagating Dielectric Laser Accelerator Structures (</a:t>
            </a:r>
            <a:r>
              <a:rPr lang="en-GB" sz="4000" b="1" dirty="0" err="1">
                <a:latin typeface="+mn-lt"/>
              </a:rPr>
              <a:t>CoDLAS</a:t>
            </a:r>
            <a:r>
              <a:rPr lang="en-GB" sz="4000" b="1" dirty="0">
                <a:latin typeface="+mn-lt"/>
              </a:rPr>
              <a:t>)</a:t>
            </a:r>
            <a:br>
              <a:rPr lang="en-GB" sz="3600" b="1" dirty="0">
                <a:latin typeface="+mn-lt"/>
              </a:rPr>
            </a:br>
            <a:br>
              <a:rPr lang="en-GB" sz="3600" b="1" dirty="0">
                <a:latin typeface="+mn-lt"/>
              </a:rPr>
            </a:br>
            <a:br>
              <a:rPr lang="en-GB" sz="3200" b="1" dirty="0">
                <a:latin typeface="+mn-lt"/>
              </a:rPr>
            </a:br>
            <a:r>
              <a:rPr lang="en-GB" sz="3200" b="1" dirty="0">
                <a:latin typeface="+mn-lt"/>
              </a:rPr>
              <a:t>	</a:t>
            </a:r>
            <a:r>
              <a:rPr lang="it-IT" sz="3200" b="1" dirty="0">
                <a:latin typeface="+mn-lt"/>
              </a:rPr>
              <a:t>Durata</a:t>
            </a:r>
            <a:r>
              <a:rPr lang="it-IT" sz="3200" dirty="0">
                <a:latin typeface="+mn-lt"/>
              </a:rPr>
              <a:t> </a:t>
            </a:r>
            <a:r>
              <a:rPr lang="it-IT" sz="3200" b="1" dirty="0">
                <a:latin typeface="+mn-lt"/>
              </a:rPr>
              <a:t>: </a:t>
            </a:r>
            <a:r>
              <a:rPr lang="it-IT" sz="3200" dirty="0">
                <a:latin typeface="+mn-lt"/>
              </a:rPr>
              <a:t>2 anni</a:t>
            </a:r>
            <a:br>
              <a:rPr lang="it-IT" sz="3200" dirty="0">
                <a:latin typeface="+mn-lt"/>
              </a:rPr>
            </a:br>
            <a:r>
              <a:rPr lang="it-IT" sz="3200" dirty="0">
                <a:latin typeface="+mn-lt"/>
              </a:rPr>
              <a:t>	</a:t>
            </a:r>
            <a:r>
              <a:rPr lang="it-IT" sz="3200" b="1" dirty="0">
                <a:latin typeface="+mn-lt"/>
              </a:rPr>
              <a:t>Area: </a:t>
            </a:r>
            <a:r>
              <a:rPr lang="it-IT" sz="3200" dirty="0">
                <a:latin typeface="+mn-lt"/>
              </a:rPr>
              <a:t>ACCELERATORI </a:t>
            </a:r>
            <a:br>
              <a:rPr lang="it-IT" sz="3200" dirty="0">
                <a:latin typeface="+mn-lt"/>
              </a:rPr>
            </a:br>
            <a:r>
              <a:rPr lang="it-IT" sz="3200" dirty="0">
                <a:latin typeface="+mn-lt"/>
              </a:rPr>
              <a:t>	</a:t>
            </a:r>
            <a:r>
              <a:rPr lang="it-IT" sz="3200" b="1" dirty="0">
                <a:latin typeface="+mn-lt"/>
              </a:rPr>
              <a:t>Responsabile nazionale:</a:t>
            </a:r>
            <a:r>
              <a:rPr lang="it-IT" sz="3200" dirty="0">
                <a:latin typeface="+mn-lt"/>
              </a:rPr>
              <a:t> </a:t>
            </a:r>
            <a:r>
              <a:rPr lang="it-IT" sz="3200" i="1" dirty="0">
                <a:latin typeface="+mn-lt"/>
              </a:rPr>
              <a:t>Giuseppe Torrisi, INFN-LNS</a:t>
            </a:r>
            <a:br>
              <a:rPr lang="it-IT" sz="3200" i="1" dirty="0">
                <a:latin typeface="+mn-lt"/>
              </a:rPr>
            </a:br>
            <a:r>
              <a:rPr lang="it-IT" sz="3200" i="1" dirty="0">
                <a:latin typeface="+mn-lt"/>
              </a:rPr>
              <a:t>	</a:t>
            </a:r>
            <a:r>
              <a:rPr lang="it-IT" sz="3200" b="1" dirty="0">
                <a:latin typeface="+mn-lt"/>
              </a:rPr>
              <a:t>Resp. Locale LNS: </a:t>
            </a:r>
            <a:r>
              <a:rPr lang="it-IT" sz="3200" i="1" dirty="0">
                <a:latin typeface="+mn-lt"/>
              </a:rPr>
              <a:t>Giorgio Mauro</a:t>
            </a:r>
            <a:br>
              <a:rPr lang="en-IT" sz="3200" i="1" dirty="0">
                <a:latin typeface="+mn-lt"/>
              </a:rPr>
            </a:br>
            <a:r>
              <a:rPr lang="en-IT" sz="3200" dirty="0">
                <a:latin typeface="+mn-lt"/>
              </a:rPr>
              <a:t>	</a:t>
            </a:r>
            <a:r>
              <a:rPr lang="it-IT" sz="3200" b="1" dirty="0">
                <a:latin typeface="+mn-lt"/>
              </a:rPr>
              <a:t>Unità partecipanti: </a:t>
            </a:r>
            <a:r>
              <a:rPr lang="it-IT" sz="3200" dirty="0">
                <a:latin typeface="+mn-lt"/>
              </a:rPr>
              <a:t>LNS, MI, TO</a:t>
            </a:r>
            <a:endParaRPr lang="en-IT" sz="3200" dirty="0">
              <a:latin typeface="+mn-lt"/>
            </a:endParaRPr>
          </a:p>
        </p:txBody>
      </p:sp>
      <p:sp>
        <p:nvSpPr>
          <p:cNvPr id="18"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19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A5F2-3D59-7F0E-B701-7783921E9CD7}"/>
              </a:ext>
            </a:extLst>
          </p:cNvPr>
          <p:cNvSpPr>
            <a:spLocks noGrp="1"/>
          </p:cNvSpPr>
          <p:nvPr>
            <p:ph type="title"/>
          </p:nvPr>
        </p:nvSpPr>
        <p:spPr/>
        <p:txBody>
          <a:bodyPr/>
          <a:lstStyle/>
          <a:p>
            <a:r>
              <a:rPr lang="it-IT" err="1"/>
              <a:t>Biblio</a:t>
            </a:r>
            <a:r>
              <a:rPr lang="it-IT"/>
              <a:t> Overview</a:t>
            </a:r>
          </a:p>
        </p:txBody>
      </p:sp>
    </p:spTree>
    <p:extLst>
      <p:ext uri="{BB962C8B-B14F-4D97-AF65-F5344CB8AC3E}">
        <p14:creationId xmlns:p14="http://schemas.microsoft.com/office/powerpoint/2010/main" val="59126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DD95E-249B-1B6E-1BB9-470A0749CD61}"/>
              </a:ext>
            </a:extLst>
          </p:cNvPr>
          <p:cNvPicPr>
            <a:picLocks noChangeAspect="1"/>
          </p:cNvPicPr>
          <p:nvPr/>
        </p:nvPicPr>
        <p:blipFill>
          <a:blip r:embed="rId2"/>
          <a:stretch>
            <a:fillRect/>
          </a:stretch>
        </p:blipFill>
        <p:spPr>
          <a:xfrm>
            <a:off x="1686908" y="424927"/>
            <a:ext cx="4826049" cy="3889415"/>
          </a:xfrm>
          <a:prstGeom prst="rect">
            <a:avLst/>
          </a:prstGeom>
        </p:spPr>
      </p:pic>
      <p:sp>
        <p:nvSpPr>
          <p:cNvPr id="4" name="TextBox 3">
            <a:extLst>
              <a:ext uri="{FF2B5EF4-FFF2-40B4-BE49-F238E27FC236}">
                <a16:creationId xmlns:a16="http://schemas.microsoft.com/office/drawing/2014/main" id="{30EF2036-9E37-97B2-4E3D-47C828A28CD2}"/>
              </a:ext>
            </a:extLst>
          </p:cNvPr>
          <p:cNvSpPr txBox="1"/>
          <p:nvPr/>
        </p:nvSpPr>
        <p:spPr>
          <a:xfrm>
            <a:off x="3735659" y="4995746"/>
            <a:ext cx="5830507" cy="369332"/>
          </a:xfrm>
          <a:prstGeom prst="rect">
            <a:avLst/>
          </a:prstGeom>
          <a:noFill/>
        </p:spPr>
        <p:txBody>
          <a:bodyPr wrap="none" rtlCol="0">
            <a:spAutoFit/>
          </a:bodyPr>
          <a:lstStyle/>
          <a:p>
            <a:r>
              <a:rPr lang="en-GB"/>
              <a:t>Breuer and </a:t>
            </a:r>
            <a:r>
              <a:rPr lang="en-GB" err="1"/>
              <a:t>Hommelhoff</a:t>
            </a:r>
            <a:r>
              <a:rPr lang="en-GB"/>
              <a:t>, Phys. Rev. Lett. 111, 134803 (2013)</a:t>
            </a:r>
          </a:p>
        </p:txBody>
      </p:sp>
    </p:spTree>
    <p:extLst>
      <p:ext uri="{BB962C8B-B14F-4D97-AF65-F5344CB8AC3E}">
        <p14:creationId xmlns:p14="http://schemas.microsoft.com/office/powerpoint/2010/main" val="381437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D7771-2759-4D20-EF0B-C0EA802ED7C1}"/>
              </a:ext>
            </a:extLst>
          </p:cNvPr>
          <p:cNvPicPr>
            <a:picLocks noChangeAspect="1"/>
          </p:cNvPicPr>
          <p:nvPr/>
        </p:nvPicPr>
        <p:blipFill>
          <a:blip r:embed="rId2"/>
          <a:stretch>
            <a:fillRect/>
          </a:stretch>
        </p:blipFill>
        <p:spPr>
          <a:xfrm>
            <a:off x="773134" y="1443181"/>
            <a:ext cx="2294659" cy="2342054"/>
          </a:xfrm>
          <a:prstGeom prst="rect">
            <a:avLst/>
          </a:prstGeom>
        </p:spPr>
      </p:pic>
      <p:pic>
        <p:nvPicPr>
          <p:cNvPr id="4" name="Picture 3">
            <a:extLst>
              <a:ext uri="{FF2B5EF4-FFF2-40B4-BE49-F238E27FC236}">
                <a16:creationId xmlns:a16="http://schemas.microsoft.com/office/drawing/2014/main" id="{F4B1CD2D-C616-5A58-82A4-2DEB32A84B4D}"/>
              </a:ext>
            </a:extLst>
          </p:cNvPr>
          <p:cNvPicPr>
            <a:picLocks noChangeAspect="1"/>
          </p:cNvPicPr>
          <p:nvPr/>
        </p:nvPicPr>
        <p:blipFill>
          <a:blip r:embed="rId3"/>
          <a:stretch>
            <a:fillRect/>
          </a:stretch>
        </p:blipFill>
        <p:spPr>
          <a:xfrm>
            <a:off x="773134" y="4413075"/>
            <a:ext cx="2202822" cy="2185169"/>
          </a:xfrm>
          <a:prstGeom prst="rect">
            <a:avLst/>
          </a:prstGeom>
        </p:spPr>
      </p:pic>
      <p:sp>
        <p:nvSpPr>
          <p:cNvPr id="5" name="TextBox 4">
            <a:extLst>
              <a:ext uri="{FF2B5EF4-FFF2-40B4-BE49-F238E27FC236}">
                <a16:creationId xmlns:a16="http://schemas.microsoft.com/office/drawing/2014/main" id="{439FAB9B-B55D-BF39-FDEE-7A86C41B4243}"/>
              </a:ext>
            </a:extLst>
          </p:cNvPr>
          <p:cNvSpPr txBox="1"/>
          <p:nvPr/>
        </p:nvSpPr>
        <p:spPr>
          <a:xfrm>
            <a:off x="0" y="0"/>
            <a:ext cx="12192000" cy="707886"/>
          </a:xfrm>
          <a:prstGeom prst="rect">
            <a:avLst/>
          </a:prstGeom>
          <a:noFill/>
        </p:spPr>
        <p:txBody>
          <a:bodyPr wrap="square" rtlCol="0">
            <a:spAutoFit/>
          </a:bodyPr>
          <a:lstStyle/>
          <a:p>
            <a:pPr algn="ctr"/>
            <a:r>
              <a:rPr lang="en-GB" sz="4000" b="1"/>
              <a:t>Flat Cathode and Tip Based Sources</a:t>
            </a:r>
          </a:p>
        </p:txBody>
      </p:sp>
      <p:sp>
        <p:nvSpPr>
          <p:cNvPr id="6" name="TextBox 5">
            <a:extLst>
              <a:ext uri="{FF2B5EF4-FFF2-40B4-BE49-F238E27FC236}">
                <a16:creationId xmlns:a16="http://schemas.microsoft.com/office/drawing/2014/main" id="{F45D1F5A-1ACD-9EDC-DFC0-65D497B262D0}"/>
              </a:ext>
            </a:extLst>
          </p:cNvPr>
          <p:cNvSpPr txBox="1"/>
          <p:nvPr/>
        </p:nvSpPr>
        <p:spPr>
          <a:xfrm>
            <a:off x="690053" y="1153875"/>
            <a:ext cx="1163908" cy="369332"/>
          </a:xfrm>
          <a:prstGeom prst="rect">
            <a:avLst/>
          </a:prstGeom>
          <a:noFill/>
        </p:spPr>
        <p:txBody>
          <a:bodyPr wrap="none" rtlCol="0">
            <a:spAutoFit/>
          </a:bodyPr>
          <a:lstStyle/>
          <a:p>
            <a:r>
              <a:rPr lang="en-GB"/>
              <a:t>Tip Source</a:t>
            </a:r>
          </a:p>
        </p:txBody>
      </p:sp>
      <p:sp>
        <p:nvSpPr>
          <p:cNvPr id="7" name="TextBox 6">
            <a:extLst>
              <a:ext uri="{FF2B5EF4-FFF2-40B4-BE49-F238E27FC236}">
                <a16:creationId xmlns:a16="http://schemas.microsoft.com/office/drawing/2014/main" id="{82847268-D94E-5344-CDBE-85AB2C3FC111}"/>
              </a:ext>
            </a:extLst>
          </p:cNvPr>
          <p:cNvSpPr txBox="1"/>
          <p:nvPr/>
        </p:nvSpPr>
        <p:spPr>
          <a:xfrm>
            <a:off x="756511" y="4027765"/>
            <a:ext cx="1371466" cy="369332"/>
          </a:xfrm>
          <a:prstGeom prst="rect">
            <a:avLst/>
          </a:prstGeom>
          <a:noFill/>
        </p:spPr>
        <p:txBody>
          <a:bodyPr wrap="none" rtlCol="0">
            <a:spAutoFit/>
          </a:bodyPr>
          <a:lstStyle/>
          <a:p>
            <a:r>
              <a:rPr lang="en-GB"/>
              <a:t>Flat Cathode</a:t>
            </a:r>
          </a:p>
        </p:txBody>
      </p:sp>
      <p:pic>
        <p:nvPicPr>
          <p:cNvPr id="8" name="Picture 7">
            <a:extLst>
              <a:ext uri="{FF2B5EF4-FFF2-40B4-BE49-F238E27FC236}">
                <a16:creationId xmlns:a16="http://schemas.microsoft.com/office/drawing/2014/main" id="{D03B0268-D161-93D2-D203-7EC88B21665B}"/>
              </a:ext>
            </a:extLst>
          </p:cNvPr>
          <p:cNvPicPr>
            <a:picLocks noChangeAspect="1"/>
          </p:cNvPicPr>
          <p:nvPr/>
        </p:nvPicPr>
        <p:blipFill>
          <a:blip r:embed="rId4"/>
          <a:stretch>
            <a:fillRect/>
          </a:stretch>
        </p:blipFill>
        <p:spPr>
          <a:xfrm>
            <a:off x="5397972" y="1422468"/>
            <a:ext cx="7037297" cy="5210594"/>
          </a:xfrm>
          <a:prstGeom prst="rect">
            <a:avLst/>
          </a:prstGeom>
        </p:spPr>
      </p:pic>
    </p:spTree>
    <p:extLst>
      <p:ext uri="{BB962C8B-B14F-4D97-AF65-F5344CB8AC3E}">
        <p14:creationId xmlns:p14="http://schemas.microsoft.com/office/powerpoint/2010/main" val="319541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evice&#10;&#10;AI-generated content may be incorrect.">
            <a:extLst>
              <a:ext uri="{FF2B5EF4-FFF2-40B4-BE49-F238E27FC236}">
                <a16:creationId xmlns:a16="http://schemas.microsoft.com/office/drawing/2014/main" id="{C9A3FD78-F3E6-57A2-E7BC-A50347751012}"/>
              </a:ext>
            </a:extLst>
          </p:cNvPr>
          <p:cNvPicPr>
            <a:picLocks noChangeAspect="1"/>
          </p:cNvPicPr>
          <p:nvPr/>
        </p:nvPicPr>
        <p:blipFill>
          <a:blip r:embed="rId2"/>
          <a:stretch>
            <a:fillRect/>
          </a:stretch>
        </p:blipFill>
        <p:spPr>
          <a:xfrm>
            <a:off x="213025" y="3697634"/>
            <a:ext cx="3988470" cy="3028455"/>
          </a:xfrm>
          <a:prstGeom prst="rect">
            <a:avLst/>
          </a:prstGeom>
        </p:spPr>
      </p:pic>
      <p:pic>
        <p:nvPicPr>
          <p:cNvPr id="6" name="Picture 5" descr="A close-up of a microscope&#10;&#10;AI-generated content may be incorrect.">
            <a:extLst>
              <a:ext uri="{FF2B5EF4-FFF2-40B4-BE49-F238E27FC236}">
                <a16:creationId xmlns:a16="http://schemas.microsoft.com/office/drawing/2014/main" id="{95ECE2FD-FBD2-F622-2329-4B5B71245D92}"/>
              </a:ext>
            </a:extLst>
          </p:cNvPr>
          <p:cNvPicPr>
            <a:picLocks noChangeAspect="1"/>
          </p:cNvPicPr>
          <p:nvPr/>
        </p:nvPicPr>
        <p:blipFill>
          <a:blip r:embed="rId3"/>
          <a:stretch>
            <a:fillRect/>
          </a:stretch>
        </p:blipFill>
        <p:spPr>
          <a:xfrm>
            <a:off x="213025" y="351764"/>
            <a:ext cx="4826049" cy="3077236"/>
          </a:xfrm>
          <a:prstGeom prst="rect">
            <a:avLst/>
          </a:prstGeom>
        </p:spPr>
      </p:pic>
      <p:pic>
        <p:nvPicPr>
          <p:cNvPr id="8" name="Picture 7" descr="A diagram of a ray flow&#10;&#10;AI-generated content may be incorrect.">
            <a:extLst>
              <a:ext uri="{FF2B5EF4-FFF2-40B4-BE49-F238E27FC236}">
                <a16:creationId xmlns:a16="http://schemas.microsoft.com/office/drawing/2014/main" id="{52FC9633-6F8A-BFA5-33CD-DC431000C5EA}"/>
              </a:ext>
            </a:extLst>
          </p:cNvPr>
          <p:cNvPicPr>
            <a:picLocks noChangeAspect="1"/>
          </p:cNvPicPr>
          <p:nvPr/>
        </p:nvPicPr>
        <p:blipFill>
          <a:blip r:embed="rId4"/>
          <a:srcRect t="2923" r="23447"/>
          <a:stretch>
            <a:fillRect/>
          </a:stretch>
        </p:blipFill>
        <p:spPr>
          <a:xfrm>
            <a:off x="5381974" y="2659501"/>
            <a:ext cx="5950055" cy="3826378"/>
          </a:xfrm>
          <a:prstGeom prst="rect">
            <a:avLst/>
          </a:prstGeom>
        </p:spPr>
      </p:pic>
    </p:spTree>
    <p:extLst>
      <p:ext uri="{BB962C8B-B14F-4D97-AF65-F5344CB8AC3E}">
        <p14:creationId xmlns:p14="http://schemas.microsoft.com/office/powerpoint/2010/main" val="117985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5A59D-1C48-10C3-282E-8E08131A9219}"/>
              </a:ext>
            </a:extLst>
          </p:cNvPr>
          <p:cNvPicPr>
            <a:picLocks noChangeAspect="1"/>
          </p:cNvPicPr>
          <p:nvPr/>
        </p:nvPicPr>
        <p:blipFill>
          <a:blip r:embed="rId2"/>
          <a:stretch>
            <a:fillRect/>
          </a:stretch>
        </p:blipFill>
        <p:spPr>
          <a:xfrm>
            <a:off x="1180007" y="762889"/>
            <a:ext cx="9831987" cy="5332223"/>
          </a:xfrm>
          <a:prstGeom prst="rect">
            <a:avLst/>
          </a:prstGeom>
        </p:spPr>
      </p:pic>
      <p:sp>
        <p:nvSpPr>
          <p:cNvPr id="4" name="TextBox 3">
            <a:extLst>
              <a:ext uri="{FF2B5EF4-FFF2-40B4-BE49-F238E27FC236}">
                <a16:creationId xmlns:a16="http://schemas.microsoft.com/office/drawing/2014/main" id="{DFD556E6-5C59-03E1-B6A0-D5E83B6C75EC}"/>
              </a:ext>
            </a:extLst>
          </p:cNvPr>
          <p:cNvSpPr txBox="1"/>
          <p:nvPr/>
        </p:nvSpPr>
        <p:spPr>
          <a:xfrm>
            <a:off x="881743" y="-16329"/>
            <a:ext cx="5995039" cy="369332"/>
          </a:xfrm>
          <a:prstGeom prst="rect">
            <a:avLst/>
          </a:prstGeom>
          <a:noFill/>
        </p:spPr>
        <p:txBody>
          <a:bodyPr wrap="none" rtlCol="0">
            <a:spAutoFit/>
          </a:bodyPr>
          <a:lstStyle/>
          <a:p>
            <a:r>
              <a:rPr lang="en-GB"/>
              <a:t>J. Phys. B: At. Mol. Opt. Phys. 49 (2016) 034006 J </a:t>
            </a:r>
            <a:r>
              <a:rPr lang="en-GB" err="1"/>
              <a:t>McNeur</a:t>
            </a:r>
            <a:r>
              <a:rPr lang="en-GB"/>
              <a:t> et al</a:t>
            </a:r>
          </a:p>
        </p:txBody>
      </p:sp>
    </p:spTree>
    <p:extLst>
      <p:ext uri="{BB962C8B-B14F-4D97-AF65-F5344CB8AC3E}">
        <p14:creationId xmlns:p14="http://schemas.microsoft.com/office/powerpoint/2010/main" val="303624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AE3A9-231C-7CF2-04EE-2212294A2D13}"/>
              </a:ext>
            </a:extLst>
          </p:cNvPr>
          <p:cNvPicPr>
            <a:picLocks noChangeAspect="1"/>
          </p:cNvPicPr>
          <p:nvPr/>
        </p:nvPicPr>
        <p:blipFill>
          <a:blip r:embed="rId2"/>
          <a:stretch>
            <a:fillRect/>
          </a:stretch>
        </p:blipFill>
        <p:spPr>
          <a:xfrm>
            <a:off x="2209800" y="1198614"/>
            <a:ext cx="7772400" cy="4460772"/>
          </a:xfrm>
          <a:prstGeom prst="rect">
            <a:avLst/>
          </a:prstGeom>
        </p:spPr>
      </p:pic>
      <p:sp>
        <p:nvSpPr>
          <p:cNvPr id="4" name="TextBox 3">
            <a:extLst>
              <a:ext uri="{FF2B5EF4-FFF2-40B4-BE49-F238E27FC236}">
                <a16:creationId xmlns:a16="http://schemas.microsoft.com/office/drawing/2014/main" id="{3D95921D-7F9D-124B-EB1C-03CB326886E9}"/>
              </a:ext>
            </a:extLst>
          </p:cNvPr>
          <p:cNvSpPr txBox="1"/>
          <p:nvPr/>
        </p:nvSpPr>
        <p:spPr>
          <a:xfrm>
            <a:off x="163285" y="0"/>
            <a:ext cx="8882743" cy="707886"/>
          </a:xfrm>
          <a:prstGeom prst="rect">
            <a:avLst/>
          </a:prstGeom>
          <a:noFill/>
        </p:spPr>
        <p:txBody>
          <a:bodyPr wrap="square" rtlCol="0">
            <a:spAutoFit/>
          </a:bodyPr>
          <a:lstStyle/>
          <a:p>
            <a:r>
              <a:rPr lang="en-GB" sz="4000"/>
              <a:t>Experimental setup in Stanford</a:t>
            </a:r>
          </a:p>
        </p:txBody>
      </p:sp>
      <p:sp>
        <p:nvSpPr>
          <p:cNvPr id="5" name="TextBox 4">
            <a:extLst>
              <a:ext uri="{FF2B5EF4-FFF2-40B4-BE49-F238E27FC236}">
                <a16:creationId xmlns:a16="http://schemas.microsoft.com/office/drawing/2014/main" id="{A2E43C41-CFAA-FB1A-67DA-BC96C4F0C850}"/>
              </a:ext>
            </a:extLst>
          </p:cNvPr>
          <p:cNvSpPr txBox="1"/>
          <p:nvPr/>
        </p:nvSpPr>
        <p:spPr>
          <a:xfrm>
            <a:off x="163285" y="6211669"/>
            <a:ext cx="11570264" cy="646331"/>
          </a:xfrm>
          <a:prstGeom prst="rect">
            <a:avLst/>
          </a:prstGeom>
          <a:noFill/>
        </p:spPr>
        <p:txBody>
          <a:bodyPr wrap="square" rtlCol="0">
            <a:spAutoFit/>
          </a:bodyPr>
          <a:lstStyle/>
          <a:p>
            <a:r>
              <a:rPr lang="en-GB"/>
              <a:t>Broaddus, P., Egenolf, T., Black, D. S., Murillo, M., </a:t>
            </a:r>
            <a:r>
              <a:rPr lang="en-GB" err="1"/>
              <a:t>Woodahl</a:t>
            </a:r>
            <a:r>
              <a:rPr lang="en-GB"/>
              <a:t>, C., Miao, Y., ... &amp; Solgaard, O. (2023). arXivpreprintarXiv:2310.02434.</a:t>
            </a:r>
          </a:p>
        </p:txBody>
      </p:sp>
    </p:spTree>
    <p:extLst>
      <p:ext uri="{BB962C8B-B14F-4D97-AF65-F5344CB8AC3E}">
        <p14:creationId xmlns:p14="http://schemas.microsoft.com/office/powerpoint/2010/main" val="80686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36F4C-5349-E5CD-E303-0D17BE05C8BA}"/>
              </a:ext>
            </a:extLst>
          </p:cNvPr>
          <p:cNvPicPr>
            <a:picLocks noChangeAspect="1"/>
          </p:cNvPicPr>
          <p:nvPr/>
        </p:nvPicPr>
        <p:blipFill>
          <a:blip r:embed="rId3"/>
          <a:stretch>
            <a:fillRect/>
          </a:stretch>
        </p:blipFill>
        <p:spPr>
          <a:xfrm>
            <a:off x="0" y="2368714"/>
            <a:ext cx="7314692" cy="3165602"/>
          </a:xfrm>
          <a:prstGeom prst="rect">
            <a:avLst/>
          </a:prstGeom>
        </p:spPr>
      </p:pic>
      <p:pic>
        <p:nvPicPr>
          <p:cNvPr id="4" name="Picture 3">
            <a:extLst>
              <a:ext uri="{FF2B5EF4-FFF2-40B4-BE49-F238E27FC236}">
                <a16:creationId xmlns:a16="http://schemas.microsoft.com/office/drawing/2014/main" id="{288254BE-7F8B-47EF-45B5-15CB929A16B4}"/>
              </a:ext>
            </a:extLst>
          </p:cNvPr>
          <p:cNvPicPr>
            <a:picLocks noChangeAspect="1"/>
          </p:cNvPicPr>
          <p:nvPr/>
        </p:nvPicPr>
        <p:blipFill>
          <a:blip r:embed="rId4"/>
          <a:stretch>
            <a:fillRect/>
          </a:stretch>
        </p:blipFill>
        <p:spPr>
          <a:xfrm>
            <a:off x="7884810" y="1377288"/>
            <a:ext cx="3998839" cy="4527969"/>
          </a:xfrm>
          <a:prstGeom prst="rect">
            <a:avLst/>
          </a:prstGeom>
        </p:spPr>
      </p:pic>
      <p:sp>
        <p:nvSpPr>
          <p:cNvPr id="6" name="TextBox 5">
            <a:extLst>
              <a:ext uri="{FF2B5EF4-FFF2-40B4-BE49-F238E27FC236}">
                <a16:creationId xmlns:a16="http://schemas.microsoft.com/office/drawing/2014/main" id="{A5E048CF-09D1-30EC-F8D4-063FAF8F08EE}"/>
              </a:ext>
            </a:extLst>
          </p:cNvPr>
          <p:cNvSpPr txBox="1"/>
          <p:nvPr/>
        </p:nvSpPr>
        <p:spPr>
          <a:xfrm>
            <a:off x="183844" y="34076"/>
            <a:ext cx="10501163" cy="1528624"/>
          </a:xfrm>
          <a:prstGeom prst="rect">
            <a:avLst/>
          </a:prstGeom>
          <a:noFill/>
        </p:spPr>
        <p:txBody>
          <a:bodyPr wrap="square">
            <a:spAutoFit/>
          </a:bodyPr>
          <a:lstStyle/>
          <a:p>
            <a:pPr>
              <a:buNone/>
            </a:pPr>
            <a:br>
              <a:rPr lang="en-GB">
                <a:effectLst/>
                <a:latin typeface="Calibri" panose="020F0502020204030204" pitchFamily="34" charset="0"/>
              </a:rPr>
            </a:br>
            <a:r>
              <a:rPr lang="en-GB">
                <a:solidFill>
                  <a:srgbClr val="212121"/>
                </a:solidFill>
                <a:effectLst/>
                <a:latin typeface="Calibri" panose="020F0502020204030204" pitchFamily="34" charset="0"/>
              </a:rPr>
              <a:t>Scanning electron microscope(SEM) –0.5 –30 keV electrons(</a:t>
            </a:r>
            <a:r>
              <a:rPr lang="en-GB" err="1">
                <a:solidFill>
                  <a:srgbClr val="212121"/>
                </a:solidFill>
                <a:effectLst/>
                <a:latin typeface="Calibri" panose="020F0502020204030204" pitchFamily="34" charset="0"/>
              </a:rPr>
              <a:t>ß</a:t>
            </a:r>
            <a:r>
              <a:rPr lang="en-GB">
                <a:solidFill>
                  <a:srgbClr val="212121"/>
                </a:solidFill>
                <a:effectLst/>
                <a:latin typeface="Calibri" panose="020F0502020204030204" pitchFamily="34" charset="0"/>
              </a:rPr>
              <a:t>= 0.32)</a:t>
            </a:r>
          </a:p>
          <a:p>
            <a:pPr>
              <a:spcAft>
                <a:spcPts val="158"/>
              </a:spcAft>
              <a:buNone/>
            </a:pPr>
            <a:r>
              <a:rPr lang="en-GB">
                <a:solidFill>
                  <a:srgbClr val="212121"/>
                </a:solidFill>
                <a:effectLst/>
                <a:latin typeface="Arial" panose="020B0604020202020204" pitchFamily="34" charset="0"/>
              </a:rPr>
              <a:t>•</a:t>
            </a:r>
            <a:r>
              <a:rPr lang="en-GB">
                <a:solidFill>
                  <a:srgbClr val="212121"/>
                </a:solidFill>
                <a:effectLst/>
                <a:latin typeface="Calibri" panose="020F0502020204030204" pitchFamily="34" charset="0"/>
              </a:rPr>
              <a:t>Electron emission triggered by UV (257 nm) laser pulse</a:t>
            </a:r>
          </a:p>
          <a:p>
            <a:pPr>
              <a:spcAft>
                <a:spcPts val="158"/>
              </a:spcAft>
              <a:buNone/>
            </a:pPr>
            <a:r>
              <a:rPr lang="en-GB">
                <a:solidFill>
                  <a:srgbClr val="212121"/>
                </a:solidFill>
                <a:effectLst/>
                <a:latin typeface="Arial" panose="020B0604020202020204" pitchFamily="34" charset="0"/>
              </a:rPr>
              <a:t>•</a:t>
            </a:r>
            <a:r>
              <a:rPr lang="en-GB">
                <a:solidFill>
                  <a:srgbClr val="212121"/>
                </a:solidFill>
                <a:effectLst/>
                <a:latin typeface="Calibri" panose="020F0502020204030204" pitchFamily="34" charset="0"/>
              </a:rPr>
              <a:t>Synchronized with accelerator driving pulse (1.93 </a:t>
            </a:r>
            <a:r>
              <a:rPr lang="el-GR">
                <a:solidFill>
                  <a:srgbClr val="212121"/>
                </a:solidFill>
                <a:effectLst/>
                <a:latin typeface="Calibri" panose="020F0502020204030204" pitchFamily="34" charset="0"/>
              </a:rPr>
              <a:t>μ</a:t>
            </a:r>
            <a:r>
              <a:rPr lang="en-GB">
                <a:solidFill>
                  <a:srgbClr val="212121"/>
                </a:solidFill>
                <a:effectLst/>
                <a:latin typeface="Calibri" panose="020F0502020204030204" pitchFamily="34" charset="0"/>
              </a:rPr>
              <a:t>m) inside the chamber</a:t>
            </a:r>
          </a:p>
          <a:p>
            <a:r>
              <a:rPr lang="en-GB">
                <a:solidFill>
                  <a:srgbClr val="212121"/>
                </a:solidFill>
                <a:effectLst/>
                <a:latin typeface="Arial" panose="020B0604020202020204" pitchFamily="34" charset="0"/>
              </a:rPr>
              <a:t>•</a:t>
            </a:r>
            <a:r>
              <a:rPr lang="en-GB">
                <a:solidFill>
                  <a:srgbClr val="212121"/>
                </a:solidFill>
                <a:effectLst/>
                <a:latin typeface="Calibri" panose="020F0502020204030204" pitchFamily="34" charset="0"/>
              </a:rPr>
              <a:t>Detection by MCP and magnetic spectrometer</a:t>
            </a:r>
          </a:p>
        </p:txBody>
      </p:sp>
      <p:sp>
        <p:nvSpPr>
          <p:cNvPr id="7" name="TextBox 6">
            <a:extLst>
              <a:ext uri="{FF2B5EF4-FFF2-40B4-BE49-F238E27FC236}">
                <a16:creationId xmlns:a16="http://schemas.microsoft.com/office/drawing/2014/main" id="{7CBDD305-075A-7959-DDF4-4A06A25E60F3}"/>
              </a:ext>
            </a:extLst>
          </p:cNvPr>
          <p:cNvSpPr txBox="1"/>
          <p:nvPr/>
        </p:nvSpPr>
        <p:spPr>
          <a:xfrm>
            <a:off x="0" y="5657671"/>
            <a:ext cx="9579738" cy="1200329"/>
          </a:xfrm>
          <a:prstGeom prst="rect">
            <a:avLst/>
          </a:prstGeom>
          <a:noFill/>
        </p:spPr>
        <p:txBody>
          <a:bodyPr wrap="none" rtlCol="0">
            <a:spAutoFit/>
          </a:bodyPr>
          <a:lstStyle/>
          <a:p>
            <a:br>
              <a:rPr lang="en-GB"/>
            </a:br>
            <a:endParaRPr lang="en-GB"/>
          </a:p>
          <a:p>
            <a:r>
              <a:rPr lang="en-GB"/>
              <a:t>T. </a:t>
            </a:r>
            <a:r>
              <a:rPr lang="en-GB" err="1"/>
              <a:t>Chlouba</a:t>
            </a:r>
            <a:r>
              <a:rPr lang="en-GB"/>
              <a:t>*, R. Shiloh*, S. Kraus*, L. Brückner*, J. </a:t>
            </a:r>
            <a:r>
              <a:rPr lang="en-GB" err="1"/>
              <a:t>Litzel</a:t>
            </a:r>
            <a:r>
              <a:rPr lang="en-GB"/>
              <a:t>, P. </a:t>
            </a:r>
            <a:r>
              <a:rPr lang="en-GB" err="1"/>
              <a:t>Hommelhoff</a:t>
            </a:r>
            <a:r>
              <a:rPr lang="en-GB"/>
              <a:t>, Nature, 622(7983), 476-480.</a:t>
            </a:r>
          </a:p>
          <a:p>
            <a:endParaRPr lang="it-IT"/>
          </a:p>
        </p:txBody>
      </p:sp>
    </p:spTree>
    <p:extLst>
      <p:ext uri="{BB962C8B-B14F-4D97-AF65-F5344CB8AC3E}">
        <p14:creationId xmlns:p14="http://schemas.microsoft.com/office/powerpoint/2010/main" val="4057232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D0BB-371B-91E4-5A26-AA776AD79472}"/>
              </a:ext>
            </a:extLst>
          </p:cNvPr>
          <p:cNvSpPr>
            <a:spLocks noGrp="1"/>
          </p:cNvSpPr>
          <p:nvPr>
            <p:ph type="title"/>
          </p:nvPr>
        </p:nvSpPr>
        <p:spPr>
          <a:xfrm>
            <a:off x="0" y="0"/>
            <a:ext cx="10515600" cy="1325563"/>
          </a:xfrm>
        </p:spPr>
        <p:txBody>
          <a:bodyPr/>
          <a:lstStyle/>
          <a:p>
            <a:r>
              <a:rPr lang="it-IT" b="1" dirty="0"/>
              <a:t>IFAST2</a:t>
            </a:r>
            <a:r>
              <a:rPr lang="it-IT" dirty="0"/>
              <a:t>: </a:t>
            </a:r>
            <a:r>
              <a:rPr lang="it-IT" b="1" dirty="0"/>
              <a:t>CODLAS </a:t>
            </a:r>
            <a:r>
              <a:rPr lang="it-IT" b="1" dirty="0" err="1"/>
              <a:t>selected</a:t>
            </a:r>
            <a:r>
              <a:rPr lang="it-IT" b="1" dirty="0"/>
              <a:t> to be </a:t>
            </a:r>
            <a:r>
              <a:rPr lang="it-IT" b="1" dirty="0" err="1"/>
              <a:t>included</a:t>
            </a:r>
            <a:r>
              <a:rPr lang="it-IT" b="1" dirty="0"/>
              <a:t> </a:t>
            </a:r>
          </a:p>
        </p:txBody>
      </p:sp>
      <p:sp>
        <p:nvSpPr>
          <p:cNvPr id="4" name="TextBox 3">
            <a:extLst>
              <a:ext uri="{FF2B5EF4-FFF2-40B4-BE49-F238E27FC236}">
                <a16:creationId xmlns:a16="http://schemas.microsoft.com/office/drawing/2014/main" id="{A2FC912C-0AD3-4C4A-4D7E-40EAF57CA199}"/>
              </a:ext>
            </a:extLst>
          </p:cNvPr>
          <p:cNvSpPr txBox="1"/>
          <p:nvPr/>
        </p:nvSpPr>
        <p:spPr>
          <a:xfrm>
            <a:off x="147917" y="1120676"/>
            <a:ext cx="11896165" cy="1815882"/>
          </a:xfrm>
          <a:prstGeom prst="rect">
            <a:avLst/>
          </a:prstGeom>
          <a:noFill/>
        </p:spPr>
        <p:txBody>
          <a:bodyPr wrap="square">
            <a:spAutoFit/>
          </a:bodyPr>
          <a:lstStyle/>
          <a:p>
            <a:pPr algn="l">
              <a:buNone/>
            </a:pPr>
            <a:r>
              <a:rPr lang="en-GB" sz="1600" b="0" i="0" u="none" strike="noStrike" dirty="0">
                <a:solidFill>
                  <a:srgbClr val="000000"/>
                </a:solidFill>
                <a:effectLst/>
                <a:latin typeface="Helvetica" pitchFamily="2" charset="0"/>
              </a:rPr>
              <a:t>- </a:t>
            </a:r>
            <a:r>
              <a:rPr lang="en-GB" sz="1600" b="0" i="0" u="none" strike="noStrike" dirty="0" err="1">
                <a:solidFill>
                  <a:srgbClr val="000000"/>
                </a:solidFill>
                <a:effectLst/>
                <a:latin typeface="Helvetica" pitchFamily="2" charset="0"/>
              </a:rPr>
              <a:t>CoDLAS</a:t>
            </a:r>
            <a:r>
              <a:rPr lang="en-GB" sz="1600" b="0" i="0" u="none" strike="noStrike" dirty="0">
                <a:solidFill>
                  <a:srgbClr val="000000"/>
                </a:solidFill>
                <a:effectLst/>
                <a:latin typeface="Helvetica" pitchFamily="2" charset="0"/>
              </a:rPr>
              <a:t> (Co-Propagating Dielectric Laser Accelerator Structures). </a:t>
            </a:r>
            <a:r>
              <a:rPr lang="en-GB" sz="1600" b="1" i="0" u="none" strike="noStrike" dirty="0">
                <a:solidFill>
                  <a:srgbClr val="000000"/>
                </a:solidFill>
                <a:effectLst/>
                <a:latin typeface="Helvetica" pitchFamily="2" charset="0"/>
              </a:rPr>
              <a:t>INFN</a:t>
            </a:r>
            <a:r>
              <a:rPr lang="en-GB" sz="1600" b="0" i="0" u="none" strike="noStrike" dirty="0">
                <a:solidFill>
                  <a:srgbClr val="000000"/>
                </a:solidFill>
                <a:effectLst/>
                <a:latin typeface="Helvetica" pitchFamily="2" charset="0"/>
              </a:rPr>
              <a:t>, </a:t>
            </a:r>
            <a:r>
              <a:rPr lang="en-GB" sz="1600" b="1" i="0" u="none" strike="noStrike" dirty="0">
                <a:solidFill>
                  <a:srgbClr val="000000"/>
                </a:solidFill>
                <a:effectLst/>
                <a:latin typeface="Helvetica" pitchFamily="2" charset="0"/>
              </a:rPr>
              <a:t>PSI</a:t>
            </a:r>
            <a:r>
              <a:rPr lang="en-GB" sz="1600" b="0" i="0" u="none" strike="noStrike" dirty="0">
                <a:solidFill>
                  <a:srgbClr val="000000"/>
                </a:solidFill>
                <a:effectLst/>
                <a:latin typeface="Helvetica" pitchFamily="2" charset="0"/>
              </a:rPr>
              <a:t>, </a:t>
            </a:r>
            <a:r>
              <a:rPr lang="en-GB" sz="1600" b="1" i="0" u="none" strike="noStrike" dirty="0">
                <a:solidFill>
                  <a:srgbClr val="000000"/>
                </a:solidFill>
                <a:effectLst/>
                <a:latin typeface="Helvetica" pitchFamily="2" charset="0"/>
              </a:rPr>
              <a:t>FAU</a:t>
            </a:r>
            <a:r>
              <a:rPr lang="en-GB" sz="1600" b="0" i="0" u="none" strike="noStrike" dirty="0">
                <a:solidFill>
                  <a:srgbClr val="000000"/>
                </a:solidFill>
                <a:effectLst/>
                <a:latin typeface="Helvetica" pitchFamily="2" charset="0"/>
              </a:rPr>
              <a:t>/Munich University, </a:t>
            </a:r>
            <a:r>
              <a:rPr lang="en-GB" sz="1600" b="1" i="0" u="none" strike="noStrike" dirty="0">
                <a:solidFill>
                  <a:srgbClr val="000000"/>
                </a:solidFill>
                <a:effectLst/>
                <a:latin typeface="Helvetica" pitchFamily="2" charset="0"/>
              </a:rPr>
              <a:t>THALES</a:t>
            </a:r>
            <a:r>
              <a:rPr lang="en-GB" sz="1600" b="0" i="0" u="none" strike="noStrike" dirty="0">
                <a:solidFill>
                  <a:srgbClr val="000000"/>
                </a:solidFill>
                <a:effectLst/>
                <a:latin typeface="Helvetica" pitchFamily="2" charset="0"/>
              </a:rPr>
              <a:t>, </a:t>
            </a:r>
            <a:r>
              <a:rPr lang="en-GB" sz="1600" b="1" i="0" u="none" strike="noStrike" dirty="0" err="1">
                <a:solidFill>
                  <a:srgbClr val="000000"/>
                </a:solidFill>
                <a:effectLst/>
                <a:latin typeface="Helvetica" pitchFamily="2" charset="0"/>
              </a:rPr>
              <a:t>SenSiC</a:t>
            </a:r>
            <a:r>
              <a:rPr lang="en-GB" sz="1600" b="0" i="0" u="none" strike="noStrike" dirty="0">
                <a:solidFill>
                  <a:srgbClr val="000000"/>
                </a:solidFill>
                <a:effectLst/>
                <a:latin typeface="Helvetica" pitchFamily="2" charset="0"/>
              </a:rPr>
              <a:t> GmbH  [</a:t>
            </a:r>
            <a:r>
              <a:rPr lang="en-GB" sz="1600" b="1" i="1" u="none" strike="noStrike" dirty="0">
                <a:solidFill>
                  <a:srgbClr val="000000"/>
                </a:solidFill>
                <a:effectLst/>
                <a:latin typeface="Helvetica" pitchFamily="2" charset="0"/>
              </a:rPr>
              <a:t>Convener</a:t>
            </a:r>
            <a:r>
              <a:rPr lang="en-GB" sz="1600" b="0" i="0" u="none" strike="noStrike" dirty="0">
                <a:solidFill>
                  <a:srgbClr val="000000"/>
                </a:solidFill>
                <a:effectLst/>
                <a:latin typeface="Helvetica" pitchFamily="2" charset="0"/>
              </a:rPr>
              <a:t>: Giuseppe Torrisi] </a:t>
            </a:r>
          </a:p>
          <a:p>
            <a:pPr algn="l">
              <a:buNone/>
            </a:pPr>
            <a:r>
              <a:rPr lang="en-GB" sz="1600" b="1" i="0" u="none" strike="noStrike" dirty="0">
                <a:solidFill>
                  <a:srgbClr val="0F243E"/>
                </a:solidFill>
                <a:effectLst/>
                <a:latin typeface="Times New Roman" panose="02020603050405020304" pitchFamily="18" charset="0"/>
              </a:rPr>
              <a:t>Abstract</a:t>
            </a:r>
            <a:endParaRPr lang="en-GB" sz="1600" b="0" i="0" u="none" strike="noStrike" dirty="0">
              <a:solidFill>
                <a:srgbClr val="000000"/>
              </a:solidFill>
              <a:effectLst/>
              <a:latin typeface="Times New Roman" panose="02020603050405020304" pitchFamily="18" charset="0"/>
            </a:endParaRPr>
          </a:p>
          <a:p>
            <a:pPr algn="just"/>
            <a:r>
              <a:rPr lang="en-GB" sz="1600" b="0" i="0" u="none" strike="noStrike" dirty="0">
                <a:solidFill>
                  <a:srgbClr val="000000"/>
                </a:solidFill>
                <a:effectLst/>
                <a:latin typeface="Times New Roman" panose="02020603050405020304" pitchFamily="18" charset="0"/>
              </a:rPr>
              <a:t>Dielectric Laser Accelerators (DLAs) use infrared lasers and nanostructured dielectrics for compact, high-gradient acceleration. We will design and test co-propagating DLA structures with electron beams in sub-relativistic and relativistic regimes. For muons, we will use longer wavelengths (~100 µm) and gradients &gt;1 GV/m for rapid acceleration before decay. In addition to accelerating particles, we also will explore the use of dielectric structures to couple fields from relativistic bunches to photonic integrated circuits for beam diagnostics.</a:t>
            </a:r>
          </a:p>
        </p:txBody>
      </p:sp>
      <p:pic>
        <p:nvPicPr>
          <p:cNvPr id="6" name="Picture 5">
            <a:extLst>
              <a:ext uri="{FF2B5EF4-FFF2-40B4-BE49-F238E27FC236}">
                <a16:creationId xmlns:a16="http://schemas.microsoft.com/office/drawing/2014/main" id="{C16BEBFE-4F7C-5635-1EDD-83024336CB84}"/>
              </a:ext>
            </a:extLst>
          </p:cNvPr>
          <p:cNvPicPr>
            <a:picLocks noChangeAspect="1"/>
          </p:cNvPicPr>
          <p:nvPr/>
        </p:nvPicPr>
        <p:blipFill>
          <a:blip r:embed="rId2"/>
          <a:srcRect b="3555"/>
          <a:stretch>
            <a:fillRect/>
          </a:stretch>
        </p:blipFill>
        <p:spPr>
          <a:xfrm>
            <a:off x="256482" y="3604654"/>
            <a:ext cx="5562810" cy="3000038"/>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A screenshot of a email&#10;&#10;AI-generated content may be incorrect.">
            <a:extLst>
              <a:ext uri="{FF2B5EF4-FFF2-40B4-BE49-F238E27FC236}">
                <a16:creationId xmlns:a16="http://schemas.microsoft.com/office/drawing/2014/main" id="{D227DD3B-4873-208D-3E76-C5283B96924E}"/>
              </a:ext>
            </a:extLst>
          </p:cNvPr>
          <p:cNvPicPr>
            <a:picLocks noChangeAspect="1"/>
          </p:cNvPicPr>
          <p:nvPr/>
        </p:nvPicPr>
        <p:blipFill>
          <a:blip r:embed="rId3"/>
          <a:stretch>
            <a:fillRect/>
          </a:stretch>
        </p:blipFill>
        <p:spPr>
          <a:xfrm>
            <a:off x="6095999" y="3211375"/>
            <a:ext cx="5839519" cy="349076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08107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D62F91-5148-C7C1-92ED-30DFD6242F12}"/>
              </a:ext>
            </a:extLst>
          </p:cNvPr>
          <p:cNvSpPr txBox="1"/>
          <p:nvPr/>
        </p:nvSpPr>
        <p:spPr>
          <a:xfrm>
            <a:off x="523125" y="1859339"/>
            <a:ext cx="11456894" cy="3139321"/>
          </a:xfrm>
          <a:prstGeom prst="rect">
            <a:avLst/>
          </a:prstGeom>
          <a:noFill/>
        </p:spPr>
        <p:txBody>
          <a:bodyPr wrap="square">
            <a:spAutoFit/>
          </a:bodyPr>
          <a:lstStyle/>
          <a:p>
            <a:pPr marL="342900" indent="-342900" algn="l">
              <a:buAutoNum type="arabicParenR"/>
            </a:pPr>
            <a:r>
              <a:rPr lang="en-GB" b="0" i="0" u="none" strike="noStrike" dirty="0" err="1">
                <a:solidFill>
                  <a:srgbClr val="000000"/>
                </a:solidFill>
                <a:effectLst/>
                <a:latin typeface="Helvetica" pitchFamily="2" charset="0"/>
              </a:rPr>
              <a:t>Rafforzare</a:t>
            </a:r>
            <a:r>
              <a:rPr lang="en-GB" b="0" i="0" u="none" strike="noStrike" dirty="0">
                <a:solidFill>
                  <a:srgbClr val="000000"/>
                </a:solidFill>
                <a:effectLst/>
                <a:latin typeface="Helvetica" pitchFamily="2" charset="0"/>
              </a:rPr>
              <a:t> la leadership e le </a:t>
            </a:r>
            <a:r>
              <a:rPr lang="en-GB" b="0" i="0" u="none" strike="noStrike" dirty="0" err="1">
                <a:solidFill>
                  <a:srgbClr val="000000"/>
                </a:solidFill>
                <a:effectLst/>
                <a:latin typeface="Helvetica" pitchFamily="2" charset="0"/>
              </a:rPr>
              <a:t>competenze</a:t>
            </a:r>
            <a:r>
              <a:rPr lang="en-GB" b="0" i="0" u="none" strike="noStrike" dirty="0">
                <a:solidFill>
                  <a:srgbClr val="000000"/>
                </a:solidFill>
                <a:effectLst/>
                <a:latin typeface="Helvetica" pitchFamily="2" charset="0"/>
              </a:rPr>
              <a:t> INFN (LNS, Torino, Milano), </a:t>
            </a:r>
            <a:r>
              <a:rPr lang="en-GB" b="0" i="0" u="none" strike="noStrike" dirty="0" err="1">
                <a:solidFill>
                  <a:srgbClr val="000000"/>
                </a:solidFill>
                <a:effectLst/>
                <a:latin typeface="Helvetica" pitchFamily="2" charset="0"/>
              </a:rPr>
              <a:t>valorizzando</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anche</a:t>
            </a:r>
            <a:r>
              <a:rPr lang="en-GB" b="0" i="0" u="none" strike="noStrike" dirty="0">
                <a:solidFill>
                  <a:srgbClr val="000000"/>
                </a:solidFill>
                <a:effectLst/>
                <a:latin typeface="Helvetica" pitchFamily="2" charset="0"/>
              </a:rPr>
              <a:t> la collaborazione con l’ INRIM, il CNR e </a:t>
            </a:r>
            <a:r>
              <a:rPr lang="en-GB" b="0" i="0" u="none" strike="noStrike" dirty="0" err="1">
                <a:solidFill>
                  <a:srgbClr val="000000"/>
                </a:solidFill>
                <a:effectLst/>
                <a:latin typeface="Helvetica" pitchFamily="2" charset="0"/>
              </a:rPr>
              <a:t>una</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solida</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compagine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universitaria</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rappresentata</a:t>
            </a:r>
            <a:r>
              <a:rPr lang="en-GB" b="0" i="0" u="none" strike="noStrike" dirty="0">
                <a:solidFill>
                  <a:srgbClr val="000000"/>
                </a:solidFill>
                <a:effectLst/>
                <a:latin typeface="Helvetica" pitchFamily="2" charset="0"/>
              </a:rPr>
              <a:t> da </a:t>
            </a:r>
            <a:r>
              <a:rPr lang="en-GB" b="0" i="0" u="none" strike="noStrike" dirty="0" err="1">
                <a:solidFill>
                  <a:srgbClr val="000000"/>
                </a:solidFill>
                <a:effectLst/>
                <a:latin typeface="Helvetica" pitchFamily="2" charset="0"/>
              </a:rPr>
              <a:t>UniCT</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UniBS</a:t>
            </a:r>
            <a:r>
              <a:rPr lang="en-GB" b="0" i="0" u="none" strike="noStrike" dirty="0">
                <a:solidFill>
                  <a:srgbClr val="000000"/>
                </a:solidFill>
                <a:effectLst/>
                <a:latin typeface="Helvetica" pitchFamily="2" charset="0"/>
              </a:rPr>
              <a:t>, Reggio Calabria, </a:t>
            </a:r>
            <a:r>
              <a:rPr lang="en-GB" b="0" i="0" u="none" strike="noStrike" dirty="0" err="1">
                <a:solidFill>
                  <a:srgbClr val="000000"/>
                </a:solidFill>
                <a:effectLst/>
                <a:latin typeface="Helvetica" pitchFamily="2" charset="0"/>
              </a:rPr>
              <a:t>UniMoRe</a:t>
            </a:r>
            <a:r>
              <a:rPr lang="en-GB" b="0" i="0" u="none" strike="noStrike" dirty="0">
                <a:solidFill>
                  <a:srgbClr val="000000"/>
                </a:solidFill>
                <a:effectLst/>
                <a:latin typeface="Helvetica" pitchFamily="2" charset="0"/>
              </a:rPr>
              <a:t>, e PoliMI.</a:t>
            </a:r>
          </a:p>
          <a:p>
            <a:pPr marL="342900" indent="-342900" algn="l">
              <a:buAutoNum type="arabicParenR"/>
            </a:pPr>
            <a:endParaRPr lang="en-GB" b="0" i="0" u="none" strike="noStrike" dirty="0">
              <a:solidFill>
                <a:srgbClr val="000000"/>
              </a:solidFill>
              <a:effectLst/>
              <a:latin typeface="Helvetica" pitchFamily="2" charset="0"/>
            </a:endParaRPr>
          </a:p>
          <a:p>
            <a:pPr algn="l">
              <a:buNone/>
            </a:pPr>
            <a:r>
              <a:rPr lang="en-GB" b="0" i="0" u="none" strike="noStrike" dirty="0">
                <a:solidFill>
                  <a:srgbClr val="000000"/>
                </a:solidFill>
                <a:effectLst/>
                <a:latin typeface="Helvetica" pitchFamily="2" charset="0"/>
              </a:rPr>
              <a:t>2) </a:t>
            </a:r>
            <a:r>
              <a:rPr lang="en-GB" b="0" i="0" u="none" strike="noStrike" dirty="0" err="1">
                <a:solidFill>
                  <a:srgbClr val="000000"/>
                </a:solidFill>
                <a:effectLst/>
                <a:latin typeface="Helvetica" pitchFamily="2" charset="0"/>
              </a:rPr>
              <a:t>Sviluppare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prototipi</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innovativi</a:t>
            </a:r>
            <a:r>
              <a:rPr lang="en-GB" b="0" i="0" u="none" strike="noStrike" dirty="0">
                <a:solidFill>
                  <a:srgbClr val="000000"/>
                </a:solidFill>
                <a:effectLst/>
                <a:latin typeface="Helvetica" pitchFamily="2" charset="0"/>
              </a:rPr>
              <a:t> e </a:t>
            </a:r>
            <a:r>
              <a:rPr lang="en-GB" b="0" i="0" u="none" strike="noStrike" dirty="0" err="1">
                <a:solidFill>
                  <a:srgbClr val="000000"/>
                </a:solidFill>
                <a:effectLst/>
                <a:latin typeface="Helvetica" pitchFamily="2" charset="0"/>
              </a:rPr>
              <a:t>tecnologie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focalizzandosi</a:t>
            </a:r>
            <a:r>
              <a:rPr lang="en-GB" b="0" i="0" u="none" strike="noStrike" dirty="0">
                <a:solidFill>
                  <a:srgbClr val="000000"/>
                </a:solidFill>
                <a:effectLst/>
                <a:latin typeface="Helvetica" pitchFamily="2" charset="0"/>
              </a:rPr>
              <a:t> su scale e e </a:t>
            </a:r>
            <a:r>
              <a:rPr lang="en-GB" b="0" i="0" u="none" strike="noStrike" dirty="0" err="1">
                <a:solidFill>
                  <a:srgbClr val="000000"/>
                </a:solidFill>
                <a:effectLst/>
                <a:latin typeface="Helvetica" pitchFamily="2" charset="0"/>
              </a:rPr>
              <a:t>approcci</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tecnologici</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diversi</a:t>
            </a:r>
            <a:r>
              <a:rPr lang="en-GB" b="0" i="0" u="none" strike="noStrike" dirty="0">
                <a:solidFill>
                  <a:srgbClr val="000000"/>
                </a:solidFill>
                <a:effectLst/>
                <a:latin typeface="Helvetica" pitchFamily="2" charset="0"/>
              </a:rPr>
              <a:t> da quelle di </a:t>
            </a:r>
            <a:r>
              <a:rPr lang="en-GB" b="0" i="0" u="none" strike="noStrike" dirty="0" err="1">
                <a:solidFill>
                  <a:srgbClr val="000000"/>
                </a:solidFill>
                <a:effectLst/>
                <a:latin typeface="Helvetica" pitchFamily="2" charset="0"/>
              </a:rPr>
              <a:t>CoDLAs</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attraverso</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l’impiego</a:t>
            </a:r>
            <a:r>
              <a:rPr lang="en-GB" b="0" i="0" u="none" strike="noStrike" dirty="0">
                <a:solidFill>
                  <a:srgbClr val="000000"/>
                </a:solidFill>
                <a:effectLst/>
                <a:latin typeface="Helvetica" pitchFamily="2" charset="0"/>
              </a:rPr>
              <a:t> di </a:t>
            </a:r>
            <a:r>
              <a:rPr lang="en-GB" b="0" i="0" u="none" strike="noStrike" dirty="0" err="1">
                <a:solidFill>
                  <a:srgbClr val="000000"/>
                </a:solidFill>
                <a:effectLst/>
                <a:latin typeface="Helvetica" pitchFamily="2" charset="0"/>
              </a:rPr>
              <a:t>metodi</a:t>
            </a:r>
            <a:r>
              <a:rPr lang="en-GB" b="0" i="0" u="none" strike="noStrike" dirty="0">
                <a:solidFill>
                  <a:srgbClr val="000000"/>
                </a:solidFill>
                <a:effectLst/>
                <a:latin typeface="Helvetica" pitchFamily="2" charset="0"/>
              </a:rPr>
              <a:t> di </a:t>
            </a:r>
            <a:r>
              <a:rPr lang="en-GB" b="0" i="0" u="none" strike="noStrike" dirty="0" err="1">
                <a:solidFill>
                  <a:srgbClr val="000000"/>
                </a:solidFill>
                <a:effectLst/>
                <a:latin typeface="Helvetica" pitchFamily="2" charset="0"/>
              </a:rPr>
              <a:t>fabbricazione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all’avanguardia</a:t>
            </a:r>
            <a:r>
              <a:rPr lang="en-GB" b="0" i="0" u="none" strike="noStrike" dirty="0">
                <a:solidFill>
                  <a:srgbClr val="000000"/>
                </a:solidFill>
                <a:effectLst/>
                <a:latin typeface="Helvetica" pitchFamily="2" charset="0"/>
              </a:rPr>
              <a:t> e </a:t>
            </a:r>
            <a:r>
              <a:rPr lang="en-GB" b="0" i="0" u="none" strike="noStrike" dirty="0" err="1">
                <a:solidFill>
                  <a:srgbClr val="000000"/>
                </a:solidFill>
                <a:effectLst/>
                <a:latin typeface="Helvetica" pitchFamily="2" charset="0"/>
              </a:rPr>
              <a:t>materiali</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innovativi</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forniti</a:t>
            </a:r>
            <a:r>
              <a:rPr lang="en-GB" b="0" i="0" u="none" strike="noStrike" dirty="0">
                <a:solidFill>
                  <a:srgbClr val="000000"/>
                </a:solidFill>
                <a:effectLst/>
                <a:latin typeface="Helvetica" pitchFamily="2" charset="0"/>
              </a:rPr>
              <a:t> da INRIM e dal </a:t>
            </a:r>
            <a:r>
              <a:rPr lang="en-GB" b="0" i="0" u="none" strike="noStrike" dirty="0" err="1">
                <a:solidFill>
                  <a:srgbClr val="000000"/>
                </a:solidFill>
                <a:effectLst/>
                <a:latin typeface="Helvetica" pitchFamily="2" charset="0"/>
              </a:rPr>
              <a:t>centro</a:t>
            </a:r>
            <a:r>
              <a:rPr lang="en-GB" b="0" i="0" u="none" strike="noStrike" dirty="0">
                <a:solidFill>
                  <a:srgbClr val="000000"/>
                </a:solidFill>
                <a:effectLst/>
                <a:latin typeface="Helvetica" pitchFamily="2" charset="0"/>
              </a:rPr>
              <a:t> del CNR </a:t>
            </a:r>
            <a:r>
              <a:rPr lang="en-GB" b="0" i="0" u="none" strike="noStrike" dirty="0" err="1">
                <a:solidFill>
                  <a:srgbClr val="000000"/>
                </a:solidFill>
                <a:effectLst/>
                <a:latin typeface="Helvetica" pitchFamily="2" charset="0"/>
              </a:rPr>
              <a:t>PiQuET</a:t>
            </a:r>
            <a:r>
              <a:rPr lang="en-GB" b="0" i="0" u="none" strike="noStrike" dirty="0">
                <a:solidFill>
                  <a:srgbClr val="000000"/>
                </a:solidFill>
                <a:effectLst/>
                <a:latin typeface="Helvetica" pitchFamily="2" charset="0"/>
              </a:rPr>
              <a:t>;</a:t>
            </a:r>
          </a:p>
          <a:p>
            <a:pPr algn="l">
              <a:buNone/>
            </a:pPr>
            <a:endParaRPr lang="en-GB" b="0" i="0" u="none" strike="noStrike" dirty="0">
              <a:solidFill>
                <a:srgbClr val="000000"/>
              </a:solidFill>
              <a:effectLst/>
              <a:latin typeface="Helvetica" pitchFamily="2" charset="0"/>
            </a:endParaRPr>
          </a:p>
          <a:p>
            <a:pPr algn="l"/>
            <a:r>
              <a:rPr lang="en-GB" b="0" i="0" u="none" strike="noStrike" dirty="0">
                <a:solidFill>
                  <a:srgbClr val="000000"/>
                </a:solidFill>
                <a:effectLst/>
                <a:latin typeface="Helvetica" pitchFamily="2" charset="0"/>
              </a:rPr>
              <a:t>3) </a:t>
            </a:r>
            <a:r>
              <a:rPr lang="en-GB" b="0" i="0" u="none" strike="noStrike" dirty="0" err="1">
                <a:solidFill>
                  <a:srgbClr val="000000"/>
                </a:solidFill>
                <a:effectLst/>
                <a:latin typeface="Helvetica" pitchFamily="2" charset="0"/>
              </a:rPr>
              <a:t>Realizzare</a:t>
            </a:r>
            <a:r>
              <a:rPr lang="en-GB" b="0" i="0" u="none" strike="noStrike" dirty="0">
                <a:solidFill>
                  <a:srgbClr val="000000"/>
                </a:solidFill>
                <a:effectLst/>
                <a:latin typeface="Helvetica" pitchFamily="2" charset="0"/>
              </a:rPr>
              <a:t> un testbench INFN con </a:t>
            </a:r>
            <a:r>
              <a:rPr lang="en-GB" b="0" i="0" u="none" strike="noStrike" dirty="0" err="1">
                <a:solidFill>
                  <a:srgbClr val="000000"/>
                </a:solidFill>
                <a:effectLst/>
                <a:latin typeface="Helvetica" pitchFamily="2" charset="0"/>
              </a:rPr>
              <a:t>caratteristiche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uniche</a:t>
            </a:r>
            <a:r>
              <a:rPr lang="en-GB" b="0" i="0" u="none" strike="noStrike" dirty="0">
                <a:solidFill>
                  <a:srgbClr val="000000"/>
                </a:solidFill>
                <a:effectLst/>
                <a:latin typeface="Helvetica" pitchFamily="2" charset="0"/>
              </a:rPr>
              <a:t> e </a:t>
            </a:r>
            <a:r>
              <a:rPr lang="en-GB" b="0" i="0" u="none" strike="noStrike" dirty="0" err="1">
                <a:solidFill>
                  <a:srgbClr val="000000"/>
                </a:solidFill>
                <a:effectLst/>
                <a:latin typeface="Helvetica" pitchFamily="2" charset="0"/>
              </a:rPr>
              <a:t>peculiari</a:t>
            </a:r>
            <a:r>
              <a:rPr lang="en-GB" b="0" i="0" u="none" strike="noStrike" dirty="0">
                <a:solidFill>
                  <a:srgbClr val="000000"/>
                </a:solidFill>
                <a:effectLst/>
                <a:latin typeface="Helvetica" pitchFamily="2" charset="0"/>
              </a:rPr>
              <a:t>, diverse rispetto a quelle del setup di IFAST2.0 </a:t>
            </a:r>
            <a:r>
              <a:rPr lang="en-GB" b="0" i="0" u="none" strike="noStrike" dirty="0" err="1">
                <a:solidFill>
                  <a:srgbClr val="000000"/>
                </a:solidFill>
                <a:effectLst/>
                <a:latin typeface="Helvetica" pitchFamily="2" charset="0"/>
              </a:rPr>
              <a:t>che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sfrutterà</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quanto</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già</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presente</a:t>
            </a:r>
            <a:r>
              <a:rPr lang="en-GB" b="0" i="0" u="none" strike="noStrike" dirty="0">
                <a:solidFill>
                  <a:srgbClr val="000000"/>
                </a:solidFill>
                <a:effectLst/>
                <a:latin typeface="Helvetica" pitchFamily="2" charset="0"/>
              </a:rPr>
              <a:t> a Erlangen (FAU)  per la </a:t>
            </a:r>
            <a:r>
              <a:rPr lang="en-GB" b="0" i="0" u="none" strike="noStrike" dirty="0" err="1">
                <a:solidFill>
                  <a:srgbClr val="000000"/>
                </a:solidFill>
                <a:effectLst/>
                <a:latin typeface="Helvetica" pitchFamily="2" charset="0"/>
              </a:rPr>
              <a:t>caratterizzazione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delle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strutture</a:t>
            </a:r>
            <a:r>
              <a:rPr lang="en-GB" b="0" i="0" u="none" strike="noStrike" dirty="0">
                <a:solidFill>
                  <a:srgbClr val="000000"/>
                </a:solidFill>
                <a:effectLst/>
                <a:latin typeface="Helvetica" pitchFamily="2" charset="0"/>
              </a:rPr>
              <a:t> </a:t>
            </a:r>
            <a:r>
              <a:rPr lang="en-GB" b="0" i="0" u="none" strike="noStrike" dirty="0" err="1">
                <a:solidFill>
                  <a:srgbClr val="000000"/>
                </a:solidFill>
                <a:effectLst/>
                <a:latin typeface="Helvetica" pitchFamily="2" charset="0"/>
              </a:rPr>
              <a:t>acceleranti</a:t>
            </a:r>
            <a:r>
              <a:rPr lang="en-GB" b="0" i="0" u="none" strike="noStrike" dirty="0">
                <a:solidFill>
                  <a:srgbClr val="000000"/>
                </a:solidFill>
                <a:effectLst/>
                <a:latin typeface="Helvetica" pitchFamily="2" charset="0"/>
              </a:rPr>
              <a:t>.</a:t>
            </a:r>
          </a:p>
        </p:txBody>
      </p:sp>
      <p:sp>
        <p:nvSpPr>
          <p:cNvPr id="5" name="Titolo 1">
            <a:extLst>
              <a:ext uri="{FF2B5EF4-FFF2-40B4-BE49-F238E27FC236}">
                <a16:creationId xmlns:a16="http://schemas.microsoft.com/office/drawing/2014/main" id="{073897F8-7AFD-97E9-CC8C-C477683E3E5D}"/>
              </a:ext>
            </a:extLst>
          </p:cNvPr>
          <p:cNvSpPr>
            <a:spLocks noGrp="1"/>
          </p:cNvSpPr>
          <p:nvPr>
            <p:ph type="title"/>
          </p:nvPr>
        </p:nvSpPr>
        <p:spPr>
          <a:xfrm>
            <a:off x="523125" y="243074"/>
            <a:ext cx="9507565" cy="1325563"/>
          </a:xfrm>
        </p:spPr>
        <p:txBody>
          <a:bodyPr>
            <a:normAutofit/>
          </a:bodyPr>
          <a:lstStyle/>
          <a:p>
            <a:r>
              <a:rPr lang="en-GB" b="1" dirty="0"/>
              <a:t>CoDLAs_GR5 Objectives</a:t>
            </a:r>
            <a:br>
              <a:rPr lang="en-GB" dirty="0"/>
            </a:br>
            <a:endParaRPr lang="it-IT" b="1" dirty="0">
              <a:solidFill>
                <a:srgbClr val="FF0000"/>
              </a:solidFill>
            </a:endParaRPr>
          </a:p>
        </p:txBody>
      </p:sp>
    </p:spTree>
    <p:extLst>
      <p:ext uri="{BB962C8B-B14F-4D97-AF65-F5344CB8AC3E}">
        <p14:creationId xmlns:p14="http://schemas.microsoft.com/office/powerpoint/2010/main" val="412508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F15C4005-A1FB-BC0A-2C49-BFD18B37CF70}"/>
              </a:ext>
            </a:extLst>
          </p:cNvPr>
          <p:cNvSpPr txBox="1"/>
          <p:nvPr/>
        </p:nvSpPr>
        <p:spPr>
          <a:xfrm>
            <a:off x="0" y="4969752"/>
            <a:ext cx="3404507" cy="1200329"/>
          </a:xfrm>
          <a:prstGeom prst="rect">
            <a:avLst/>
          </a:prstGeom>
          <a:noFill/>
        </p:spPr>
        <p:txBody>
          <a:bodyPr wrap="square">
            <a:spAutoFit/>
          </a:bodyPr>
          <a:lstStyle/>
          <a:p>
            <a:pPr algn="just">
              <a:buNone/>
            </a:pPr>
            <a:r>
              <a:rPr lang="en-GB" b="0" i="0" u="none" strike="noStrike">
                <a:solidFill>
                  <a:srgbClr val="000000"/>
                </a:solidFill>
                <a:effectLst/>
              </a:rPr>
              <a:t>focuses on the </a:t>
            </a:r>
            <a:r>
              <a:rPr lang="en-GB" b="1" i="0" u="none" strike="noStrike">
                <a:solidFill>
                  <a:srgbClr val="000000"/>
                </a:solidFill>
                <a:effectLst/>
              </a:rPr>
              <a:t>electromagnetic design of dielectric accelerating structures</a:t>
            </a:r>
            <a:r>
              <a:rPr lang="en-GB" b="0" i="0" u="none" strike="noStrike">
                <a:solidFill>
                  <a:srgbClr val="000000"/>
                </a:solidFill>
                <a:effectLst/>
              </a:rPr>
              <a:t> and the </a:t>
            </a:r>
            <a:r>
              <a:rPr lang="en-GB" b="1" i="0" u="none" strike="noStrike">
                <a:solidFill>
                  <a:srgbClr val="000000"/>
                </a:solidFill>
                <a:effectLst/>
              </a:rPr>
              <a:t>numerical </a:t>
            </a:r>
            <a:r>
              <a:rPr lang="en-GB" b="1" i="0" u="none" strike="noStrike" err="1">
                <a:solidFill>
                  <a:srgbClr val="000000"/>
                </a:solidFill>
                <a:effectLst/>
              </a:rPr>
              <a:t>modeling</a:t>
            </a:r>
            <a:r>
              <a:rPr lang="en-GB" b="1" i="0" u="none" strike="noStrike">
                <a:solidFill>
                  <a:srgbClr val="000000"/>
                </a:solidFill>
                <a:effectLst/>
              </a:rPr>
              <a:t> of beam dynamics</a:t>
            </a:r>
            <a:r>
              <a:rPr lang="en-GB" b="0" i="0" u="none" strike="noStrike">
                <a:solidFill>
                  <a:srgbClr val="000000"/>
                </a:solidFill>
                <a:effectLst/>
              </a:rPr>
              <a:t>. </a:t>
            </a:r>
          </a:p>
        </p:txBody>
      </p:sp>
      <p:grpSp>
        <p:nvGrpSpPr>
          <p:cNvPr id="37" name="Group 36">
            <a:extLst>
              <a:ext uri="{FF2B5EF4-FFF2-40B4-BE49-F238E27FC236}">
                <a16:creationId xmlns:a16="http://schemas.microsoft.com/office/drawing/2014/main" id="{304FB31F-BF34-A670-0E50-CE46BC34A4B6}"/>
              </a:ext>
            </a:extLst>
          </p:cNvPr>
          <p:cNvGrpSpPr/>
          <p:nvPr/>
        </p:nvGrpSpPr>
        <p:grpSpPr>
          <a:xfrm>
            <a:off x="1259097" y="2301597"/>
            <a:ext cx="9608314" cy="2635114"/>
            <a:chOff x="2153152" y="2339885"/>
            <a:chExt cx="7940755" cy="2177780"/>
          </a:xfrm>
        </p:grpSpPr>
        <p:sp>
          <p:nvSpPr>
            <p:cNvPr id="9" name="Rectangle: Rounded Corners 4">
              <a:extLst>
                <a:ext uri="{FF2B5EF4-FFF2-40B4-BE49-F238E27FC236}">
                  <a16:creationId xmlns:a16="http://schemas.microsoft.com/office/drawing/2014/main" id="{FA20D32C-AE63-7FBF-9EFD-4895EC8DBD66}"/>
                </a:ext>
              </a:extLst>
            </p:cNvPr>
            <p:cNvSpPr/>
            <p:nvPr/>
          </p:nvSpPr>
          <p:spPr>
            <a:xfrm>
              <a:off x="2153152" y="3594455"/>
              <a:ext cx="2623260" cy="923210"/>
            </a:xfrm>
            <a:prstGeom prst="roundRect">
              <a:avLst/>
            </a:prstGeom>
            <a:gradFill flip="none" rotWithShape="1">
              <a:gsLst>
                <a:gs pos="0">
                  <a:schemeClr val="accent3"/>
                </a:gs>
                <a:gs pos="82000">
                  <a:schemeClr val="accent4">
                    <a:lumMod val="60000"/>
                    <a:lumOff val="4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u="sng">
                  <a:solidFill>
                    <a:schemeClr val="tx1"/>
                  </a:solidFill>
                </a:rPr>
                <a:t>WP1</a:t>
              </a:r>
              <a:r>
                <a:rPr lang="it-IT" b="1">
                  <a:solidFill>
                    <a:schemeClr val="tx1"/>
                  </a:solidFill>
                </a:rPr>
                <a:t> (</a:t>
              </a:r>
              <a:r>
                <a:rPr lang="it-IT" b="1" u="sng">
                  <a:solidFill>
                    <a:schemeClr val="tx1"/>
                  </a:solidFill>
                </a:rPr>
                <a:t>LNS,</a:t>
              </a:r>
              <a:r>
                <a:rPr lang="it-IT" b="1">
                  <a:solidFill>
                    <a:schemeClr val="tx1"/>
                  </a:solidFill>
                </a:rPr>
                <a:t> </a:t>
              </a:r>
              <a:r>
                <a:rPr lang="it-IT" b="1" u="sng">
                  <a:solidFill>
                    <a:schemeClr val="tx1"/>
                  </a:solidFill>
                </a:rPr>
                <a:t>Milano)</a:t>
              </a:r>
              <a:r>
                <a:rPr lang="it-IT" b="1">
                  <a:solidFill>
                    <a:schemeClr val="tx1"/>
                  </a:solidFill>
                </a:rPr>
                <a:t> </a:t>
              </a:r>
            </a:p>
            <a:p>
              <a:pPr algn="ctr"/>
              <a:r>
                <a:rPr lang="it-IT">
                  <a:solidFill>
                    <a:schemeClr val="tx1"/>
                  </a:solidFill>
                  <a:latin typeface="Calibri"/>
                  <a:cs typeface="Calibri"/>
                </a:rPr>
                <a:t>EM </a:t>
              </a:r>
              <a:r>
                <a:rPr lang="en-US">
                  <a:solidFill>
                    <a:schemeClr val="tx1"/>
                  </a:solidFill>
                  <a:latin typeface="Calibri"/>
                  <a:cs typeface="Calibri"/>
                </a:rPr>
                <a:t>design</a:t>
              </a:r>
              <a:r>
                <a:rPr lang="en-US">
                  <a:solidFill>
                    <a:schemeClr val="tx1"/>
                  </a:solidFill>
                  <a:effectLst/>
                  <a:latin typeface="Calibri"/>
                  <a:ea typeface="Times New Roman" panose="02020603050405020304" pitchFamily="18" charset="0"/>
                  <a:cs typeface="Calibri"/>
                </a:rPr>
                <a:t> and </a:t>
              </a:r>
              <a:r>
                <a:rPr lang="en-US">
                  <a:solidFill>
                    <a:schemeClr val="tx1"/>
                  </a:solidFill>
                  <a:latin typeface="Calibri"/>
                  <a:ea typeface="Times New Roman" panose="02020603050405020304" pitchFamily="18" charset="0"/>
                  <a:cs typeface="Calibri"/>
                </a:rPr>
                <a:t>numerical modeling</a:t>
              </a:r>
              <a:r>
                <a:rPr lang="en-US">
                  <a:solidFill>
                    <a:schemeClr val="tx1"/>
                  </a:solidFill>
                  <a:effectLst/>
                  <a:latin typeface="Calibri"/>
                  <a:ea typeface="Times New Roman" panose="02020603050405020304" pitchFamily="18" charset="0"/>
                  <a:cs typeface="Calibri"/>
                </a:rPr>
                <a:t> of </a:t>
              </a:r>
              <a:r>
                <a:rPr lang="en-US">
                  <a:solidFill>
                    <a:schemeClr val="tx1"/>
                  </a:solidFill>
                  <a:latin typeface="Calibri"/>
                  <a:ea typeface="Times New Roman" panose="02020603050405020304" pitchFamily="18" charset="0"/>
                  <a:cs typeface="Calibri"/>
                </a:rPr>
                <a:t>accelerating</a:t>
              </a:r>
              <a:r>
                <a:rPr lang="en-US">
                  <a:solidFill>
                    <a:schemeClr val="tx1"/>
                  </a:solidFill>
                  <a:effectLst/>
                  <a:latin typeface="Calibri"/>
                  <a:ea typeface="Times New Roman" panose="02020603050405020304" pitchFamily="18" charset="0"/>
                  <a:cs typeface="Calibri"/>
                </a:rPr>
                <a:t> structures</a:t>
              </a:r>
              <a:endParaRPr lang="en-GB">
                <a:solidFill>
                  <a:schemeClr val="tx1"/>
                </a:solidFill>
                <a:latin typeface="Calibri"/>
                <a:cs typeface="Calibri"/>
              </a:endParaRPr>
            </a:p>
          </p:txBody>
        </p:sp>
        <p:grpSp>
          <p:nvGrpSpPr>
            <p:cNvPr id="36" name="Group 35">
              <a:extLst>
                <a:ext uri="{FF2B5EF4-FFF2-40B4-BE49-F238E27FC236}">
                  <a16:creationId xmlns:a16="http://schemas.microsoft.com/office/drawing/2014/main" id="{4E0CC5B7-830F-7468-A38E-5A74858C5F19}"/>
                </a:ext>
              </a:extLst>
            </p:cNvPr>
            <p:cNvGrpSpPr/>
            <p:nvPr/>
          </p:nvGrpSpPr>
          <p:grpSpPr>
            <a:xfrm>
              <a:off x="3327166" y="2339885"/>
              <a:ext cx="6766741" cy="2112787"/>
              <a:chOff x="3327166" y="2339885"/>
              <a:chExt cx="6766741" cy="2112787"/>
            </a:xfrm>
          </p:grpSpPr>
          <p:sp>
            <p:nvSpPr>
              <p:cNvPr id="8" name="Rectangle: Rounded Corners 3">
                <a:extLst>
                  <a:ext uri="{FF2B5EF4-FFF2-40B4-BE49-F238E27FC236}">
                    <a16:creationId xmlns:a16="http://schemas.microsoft.com/office/drawing/2014/main" id="{2E3D20BA-DEB8-F008-09A1-61D4EE1F7E3E}"/>
                  </a:ext>
                </a:extLst>
              </p:cNvPr>
              <p:cNvSpPr/>
              <p:nvPr/>
            </p:nvSpPr>
            <p:spPr>
              <a:xfrm>
                <a:off x="7470647" y="3594455"/>
                <a:ext cx="2623260" cy="858217"/>
              </a:xfrm>
              <a:prstGeom prst="roundRect">
                <a:avLst/>
              </a:prstGeom>
              <a:gradFill flip="none" rotWithShape="1">
                <a:gsLst>
                  <a:gs pos="0">
                    <a:schemeClr val="accent3"/>
                  </a:gs>
                  <a:gs pos="82000">
                    <a:schemeClr val="accent4">
                      <a:lumMod val="60000"/>
                      <a:lumOff val="4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tx1"/>
                    </a:solidFill>
                  </a:rPr>
                  <a:t>WP3 </a:t>
                </a:r>
                <a:r>
                  <a:rPr lang="it-IT" b="1" u="sng">
                    <a:solidFill>
                      <a:schemeClr val="tx1"/>
                    </a:solidFill>
                  </a:rPr>
                  <a:t>(LNS</a:t>
                </a:r>
                <a:r>
                  <a:rPr lang="it-IT" b="1">
                    <a:solidFill>
                      <a:schemeClr val="tx1"/>
                    </a:solidFill>
                  </a:rPr>
                  <a:t>, </a:t>
                </a:r>
                <a:r>
                  <a:rPr lang="it-IT" b="1" u="sng">
                    <a:solidFill>
                      <a:schemeClr val="tx1"/>
                    </a:solidFill>
                  </a:rPr>
                  <a:t>Milano</a:t>
                </a:r>
                <a:r>
                  <a:rPr lang="it-IT" b="1">
                    <a:solidFill>
                      <a:schemeClr val="tx1"/>
                    </a:solidFill>
                  </a:rPr>
                  <a:t>)</a:t>
                </a:r>
              </a:p>
              <a:p>
                <a:pPr algn="ctr"/>
                <a:r>
                  <a:rPr lang="en-GB">
                    <a:solidFill>
                      <a:schemeClr val="tx1"/>
                    </a:solidFill>
                  </a:rPr>
                  <a:t>Experimental Validation and Performance Benchmarking</a:t>
                </a:r>
              </a:p>
            </p:txBody>
          </p:sp>
          <p:sp>
            <p:nvSpPr>
              <p:cNvPr id="11" name="TextBox 10">
                <a:extLst>
                  <a:ext uri="{FF2B5EF4-FFF2-40B4-BE49-F238E27FC236}">
                    <a16:creationId xmlns:a16="http://schemas.microsoft.com/office/drawing/2014/main" id="{4505EA31-CB76-04D8-2BBC-29B2D4A7A3DD}"/>
                  </a:ext>
                </a:extLst>
              </p:cNvPr>
              <p:cNvSpPr txBox="1"/>
              <p:nvPr/>
            </p:nvSpPr>
            <p:spPr>
              <a:xfrm>
                <a:off x="3666906" y="3235530"/>
                <a:ext cx="153064" cy="222445"/>
              </a:xfrm>
              <a:prstGeom prst="rect">
                <a:avLst/>
              </a:prstGeom>
              <a:noFill/>
            </p:spPr>
            <p:txBody>
              <a:bodyPr wrap="none" rtlCol="0">
                <a:spAutoFit/>
              </a:bodyPr>
              <a:lstStyle/>
              <a:p>
                <a:endParaRPr lang="en-US" sz="1400"/>
              </a:p>
            </p:txBody>
          </p:sp>
          <p:sp>
            <p:nvSpPr>
              <p:cNvPr id="12" name="TextBox 11">
                <a:extLst>
                  <a:ext uri="{FF2B5EF4-FFF2-40B4-BE49-F238E27FC236}">
                    <a16:creationId xmlns:a16="http://schemas.microsoft.com/office/drawing/2014/main" id="{B7DAF6C6-2676-BB92-CFCC-D3298740E549}"/>
                  </a:ext>
                </a:extLst>
              </p:cNvPr>
              <p:cNvSpPr txBox="1"/>
              <p:nvPr/>
            </p:nvSpPr>
            <p:spPr>
              <a:xfrm>
                <a:off x="3327166" y="2775824"/>
                <a:ext cx="1180440" cy="378155"/>
              </a:xfrm>
              <a:prstGeom prst="rect">
                <a:avLst/>
              </a:prstGeom>
              <a:noFill/>
            </p:spPr>
            <p:txBody>
              <a:bodyPr wrap="square" rtlCol="0">
                <a:spAutoFit/>
              </a:bodyPr>
              <a:lstStyle/>
              <a:p>
                <a:pPr algn="ctr"/>
                <a:r>
                  <a:rPr lang="en-US" sz="1400"/>
                  <a:t>Structures</a:t>
                </a:r>
              </a:p>
              <a:p>
                <a:pPr algn="ctr"/>
                <a:r>
                  <a:rPr lang="en-US" sz="1400"/>
                  <a:t>design</a:t>
                </a:r>
              </a:p>
            </p:txBody>
          </p:sp>
          <p:sp>
            <p:nvSpPr>
              <p:cNvPr id="13" name="Rectangle: Rounded Corners 4">
                <a:extLst>
                  <a:ext uri="{FF2B5EF4-FFF2-40B4-BE49-F238E27FC236}">
                    <a16:creationId xmlns:a16="http://schemas.microsoft.com/office/drawing/2014/main" id="{80F6039D-7764-330A-0DAF-8777BA8B5C81}"/>
                  </a:ext>
                </a:extLst>
              </p:cNvPr>
              <p:cNvSpPr/>
              <p:nvPr/>
            </p:nvSpPr>
            <p:spPr>
              <a:xfrm>
                <a:off x="4803881" y="2339885"/>
                <a:ext cx="2693710" cy="89025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b="1" u="sng">
                    <a:solidFill>
                      <a:schemeClr val="tx1"/>
                    </a:solidFill>
                  </a:rPr>
                  <a:t>WP2</a:t>
                </a:r>
                <a:r>
                  <a:rPr lang="it-IT" b="1">
                    <a:solidFill>
                      <a:schemeClr val="tx1"/>
                    </a:solidFill>
                  </a:rPr>
                  <a:t> (</a:t>
                </a:r>
                <a:r>
                  <a:rPr lang="it-IT" b="1" u="sng">
                    <a:solidFill>
                      <a:schemeClr val="tx1"/>
                    </a:solidFill>
                  </a:rPr>
                  <a:t>Torino</a:t>
                </a:r>
                <a:r>
                  <a:rPr lang="it-IT" b="1">
                    <a:solidFill>
                      <a:schemeClr val="tx1"/>
                    </a:solidFill>
                  </a:rPr>
                  <a:t>):</a:t>
                </a:r>
              </a:p>
              <a:p>
                <a:pPr algn="ctr"/>
                <a:r>
                  <a:rPr lang="en-AU">
                    <a:solidFill>
                      <a:schemeClr val="tx1"/>
                    </a:solidFill>
                  </a:rPr>
                  <a:t>Fabrication and morphological characterization </a:t>
                </a:r>
              </a:p>
            </p:txBody>
          </p:sp>
          <p:cxnSp>
            <p:nvCxnSpPr>
              <p:cNvPr id="14" name="Connector: Elbow 75">
                <a:extLst>
                  <a:ext uri="{FF2B5EF4-FFF2-40B4-BE49-F238E27FC236}">
                    <a16:creationId xmlns:a16="http://schemas.microsoft.com/office/drawing/2014/main" id="{FA69FCB6-D35B-0228-9CB5-8CA50FEA5846}"/>
                  </a:ext>
                </a:extLst>
              </p:cNvPr>
              <p:cNvCxnSpPr>
                <a:cxnSpLocks/>
                <a:endCxn id="13" idx="1"/>
              </p:cNvCxnSpPr>
              <p:nvPr/>
            </p:nvCxnSpPr>
            <p:spPr>
              <a:xfrm flipV="1">
                <a:off x="3464782" y="2785013"/>
                <a:ext cx="1339099" cy="784232"/>
              </a:xfrm>
              <a:prstGeom prst="bentConnector3">
                <a:avLst>
                  <a:gd name="adj1" fmla="val -1960"/>
                </a:avLst>
              </a:prstGeom>
              <a:ln w="57150">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or: Elbow 75">
                <a:extLst>
                  <a:ext uri="{FF2B5EF4-FFF2-40B4-BE49-F238E27FC236}">
                    <a16:creationId xmlns:a16="http://schemas.microsoft.com/office/drawing/2014/main" id="{6D4D6117-7F0D-B2F9-4DF6-1B25F8DA0428}"/>
                  </a:ext>
                </a:extLst>
              </p:cNvPr>
              <p:cNvCxnSpPr>
                <a:cxnSpLocks/>
              </p:cNvCxnSpPr>
              <p:nvPr/>
            </p:nvCxnSpPr>
            <p:spPr>
              <a:xfrm rot="16200000" flipV="1">
                <a:off x="7735214" y="2547391"/>
                <a:ext cx="809441" cy="1284685"/>
              </a:xfrm>
              <a:prstGeom prst="bentConnector2">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2385A57-E3D8-54E2-173D-5BA6E6DE3642}"/>
                  </a:ext>
                </a:extLst>
              </p:cNvPr>
              <p:cNvSpPr txBox="1"/>
              <p:nvPr/>
            </p:nvSpPr>
            <p:spPr>
              <a:xfrm>
                <a:off x="5550218" y="3960330"/>
                <a:ext cx="847027" cy="307777"/>
              </a:xfrm>
              <a:prstGeom prst="rect">
                <a:avLst/>
              </a:prstGeom>
              <a:noFill/>
            </p:spPr>
            <p:txBody>
              <a:bodyPr wrap="none" rtlCol="0">
                <a:spAutoFit/>
              </a:bodyPr>
              <a:lstStyle/>
              <a:p>
                <a:r>
                  <a:rPr lang="en-US" sz="1400"/>
                  <a:t>feedback</a:t>
                </a:r>
              </a:p>
            </p:txBody>
          </p:sp>
          <p:cxnSp>
            <p:nvCxnSpPr>
              <p:cNvPr id="30" name="Straight Arrow Connector 29">
                <a:extLst>
                  <a:ext uri="{FF2B5EF4-FFF2-40B4-BE49-F238E27FC236}">
                    <a16:creationId xmlns:a16="http://schemas.microsoft.com/office/drawing/2014/main" id="{ECD2F03A-773D-156B-EC29-59F5B083DE15}"/>
                  </a:ext>
                </a:extLst>
              </p:cNvPr>
              <p:cNvCxnSpPr>
                <a:cxnSpLocks/>
              </p:cNvCxnSpPr>
              <p:nvPr/>
            </p:nvCxnSpPr>
            <p:spPr>
              <a:xfrm flipH="1">
                <a:off x="4823578" y="4242491"/>
                <a:ext cx="2626059" cy="290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205BC07-B78D-0B6C-595B-6D4B4D47A159}"/>
                  </a:ext>
                </a:extLst>
              </p:cNvPr>
              <p:cNvSpPr txBox="1"/>
              <p:nvPr/>
            </p:nvSpPr>
            <p:spPr>
              <a:xfrm>
                <a:off x="7449637" y="2775824"/>
                <a:ext cx="1398235" cy="523220"/>
              </a:xfrm>
              <a:prstGeom prst="rect">
                <a:avLst/>
              </a:prstGeom>
              <a:noFill/>
            </p:spPr>
            <p:txBody>
              <a:bodyPr wrap="square" rtlCol="0">
                <a:spAutoFit/>
              </a:bodyPr>
              <a:lstStyle/>
              <a:p>
                <a:pPr algn="ctr"/>
                <a:r>
                  <a:rPr lang="en-US" sz="1400"/>
                  <a:t>Manufactured</a:t>
                </a:r>
              </a:p>
              <a:p>
                <a:pPr algn="ctr"/>
                <a:r>
                  <a:rPr lang="en-US" sz="1400"/>
                  <a:t>Structures</a:t>
                </a:r>
              </a:p>
            </p:txBody>
          </p:sp>
        </p:grpSp>
      </p:grpSp>
      <p:sp>
        <p:nvSpPr>
          <p:cNvPr id="40" name="TextBox 39">
            <a:extLst>
              <a:ext uri="{FF2B5EF4-FFF2-40B4-BE49-F238E27FC236}">
                <a16:creationId xmlns:a16="http://schemas.microsoft.com/office/drawing/2014/main" id="{52611766-DC95-5FEF-4088-7F73F7B47403}"/>
              </a:ext>
            </a:extLst>
          </p:cNvPr>
          <p:cNvSpPr txBox="1"/>
          <p:nvPr/>
        </p:nvSpPr>
        <p:spPr>
          <a:xfrm>
            <a:off x="-55516" y="6295475"/>
            <a:ext cx="12247516" cy="646331"/>
          </a:xfrm>
          <a:prstGeom prst="rect">
            <a:avLst/>
          </a:prstGeom>
          <a:noFill/>
        </p:spPr>
        <p:txBody>
          <a:bodyPr wrap="square" rtlCol="0">
            <a:spAutoFit/>
          </a:bodyPr>
          <a:lstStyle/>
          <a:p>
            <a:r>
              <a:rPr lang="en-GB" i="1">
                <a:solidFill>
                  <a:srgbClr val="000000"/>
                </a:solidFill>
              </a:rPr>
              <a:t>The project adopts a </a:t>
            </a:r>
            <a:r>
              <a:rPr lang="en-GB" b="1" i="1">
                <a:solidFill>
                  <a:srgbClr val="000000"/>
                </a:solidFill>
              </a:rPr>
              <a:t>closed-loop development strategy</a:t>
            </a:r>
            <a:r>
              <a:rPr lang="en-GB" i="1">
                <a:solidFill>
                  <a:srgbClr val="000000"/>
                </a:solidFill>
              </a:rPr>
              <a:t>, where experimental results guide continuous improvement of structure design, maximizing the alignment between theoretical models and real-world performance.</a:t>
            </a:r>
          </a:p>
        </p:txBody>
      </p:sp>
      <p:sp>
        <p:nvSpPr>
          <p:cNvPr id="41" name="TextBox 40">
            <a:extLst>
              <a:ext uri="{FF2B5EF4-FFF2-40B4-BE49-F238E27FC236}">
                <a16:creationId xmlns:a16="http://schemas.microsoft.com/office/drawing/2014/main" id="{7BCC79FF-BAFC-4A80-BB51-23F49309EE7F}"/>
              </a:ext>
            </a:extLst>
          </p:cNvPr>
          <p:cNvSpPr txBox="1"/>
          <p:nvPr/>
        </p:nvSpPr>
        <p:spPr>
          <a:xfrm>
            <a:off x="1" y="657592"/>
            <a:ext cx="12126508" cy="400110"/>
          </a:xfrm>
          <a:prstGeom prst="rect">
            <a:avLst/>
          </a:prstGeom>
          <a:noFill/>
        </p:spPr>
        <p:txBody>
          <a:bodyPr wrap="square" rtlCol="0">
            <a:spAutoFit/>
          </a:bodyPr>
          <a:lstStyle/>
          <a:p>
            <a:r>
              <a:rPr lang="en-GB" sz="2000">
                <a:solidFill>
                  <a:srgbClr val="000000"/>
                </a:solidFill>
              </a:rPr>
              <a:t>The </a:t>
            </a:r>
            <a:r>
              <a:rPr lang="en-GB" sz="2000" err="1">
                <a:solidFill>
                  <a:srgbClr val="000000"/>
                </a:solidFill>
              </a:rPr>
              <a:t>CoDLAS</a:t>
            </a:r>
            <a:r>
              <a:rPr lang="en-GB" sz="2000">
                <a:solidFill>
                  <a:srgbClr val="000000"/>
                </a:solidFill>
              </a:rPr>
              <a:t> project is structured into three tightly integrated Work Packages (WPs)</a:t>
            </a:r>
          </a:p>
        </p:txBody>
      </p:sp>
      <p:sp>
        <p:nvSpPr>
          <p:cNvPr id="42" name="TextBox 41">
            <a:extLst>
              <a:ext uri="{FF2B5EF4-FFF2-40B4-BE49-F238E27FC236}">
                <a16:creationId xmlns:a16="http://schemas.microsoft.com/office/drawing/2014/main" id="{1115953D-A067-8915-8ABC-8653340B0223}"/>
              </a:ext>
            </a:extLst>
          </p:cNvPr>
          <p:cNvSpPr txBox="1"/>
          <p:nvPr/>
        </p:nvSpPr>
        <p:spPr>
          <a:xfrm>
            <a:off x="8937920" y="4951346"/>
            <a:ext cx="3188589" cy="1200329"/>
          </a:xfrm>
          <a:prstGeom prst="rect">
            <a:avLst/>
          </a:prstGeom>
          <a:noFill/>
        </p:spPr>
        <p:txBody>
          <a:bodyPr wrap="square" rtlCol="0">
            <a:spAutoFit/>
          </a:bodyPr>
          <a:lstStyle/>
          <a:p>
            <a:pPr algn="just"/>
            <a:r>
              <a:rPr lang="en-GB">
                <a:solidFill>
                  <a:srgbClr val="000000"/>
                </a:solidFill>
              </a:rPr>
              <a:t>focuses on the </a:t>
            </a:r>
            <a:r>
              <a:rPr lang="en-GB" b="1">
                <a:solidFill>
                  <a:srgbClr val="000000"/>
                </a:solidFill>
              </a:rPr>
              <a:t>experimental characterization</a:t>
            </a:r>
            <a:r>
              <a:rPr lang="en-GB">
                <a:solidFill>
                  <a:srgbClr val="000000"/>
                </a:solidFill>
              </a:rPr>
              <a:t> of the fabricated structures. It includes optical </a:t>
            </a:r>
            <a:r>
              <a:rPr lang="en-GB" b="1">
                <a:solidFill>
                  <a:srgbClr val="000000"/>
                </a:solidFill>
              </a:rPr>
              <a:t>benchmarking</a:t>
            </a:r>
            <a:endParaRPr lang="en-GB">
              <a:solidFill>
                <a:srgbClr val="000000"/>
              </a:solidFill>
            </a:endParaRPr>
          </a:p>
        </p:txBody>
      </p:sp>
      <p:sp>
        <p:nvSpPr>
          <p:cNvPr id="43" name="TextBox 42">
            <a:extLst>
              <a:ext uri="{FF2B5EF4-FFF2-40B4-BE49-F238E27FC236}">
                <a16:creationId xmlns:a16="http://schemas.microsoft.com/office/drawing/2014/main" id="{E6A2C3F8-CCF2-1C92-15B0-0C8CA6D3C93F}"/>
              </a:ext>
            </a:extLst>
          </p:cNvPr>
          <p:cNvSpPr txBox="1"/>
          <p:nvPr/>
        </p:nvSpPr>
        <p:spPr>
          <a:xfrm>
            <a:off x="4080217" y="1167453"/>
            <a:ext cx="4031565" cy="1200329"/>
          </a:xfrm>
          <a:prstGeom prst="rect">
            <a:avLst/>
          </a:prstGeom>
          <a:noFill/>
        </p:spPr>
        <p:txBody>
          <a:bodyPr wrap="square" rtlCol="0">
            <a:spAutoFit/>
          </a:bodyPr>
          <a:lstStyle/>
          <a:p>
            <a:pPr algn="just"/>
            <a:r>
              <a:rPr lang="en-GB">
                <a:solidFill>
                  <a:srgbClr val="000000"/>
                </a:solidFill>
              </a:rPr>
              <a:t>addresses the </a:t>
            </a:r>
            <a:r>
              <a:rPr lang="en-GB" b="1">
                <a:solidFill>
                  <a:srgbClr val="000000"/>
                </a:solidFill>
              </a:rPr>
              <a:t>fabrication of dielectric structures, evaluation of manufacturing constraints</a:t>
            </a:r>
            <a:r>
              <a:rPr lang="en-GB">
                <a:solidFill>
                  <a:srgbClr val="000000"/>
                </a:solidFill>
              </a:rPr>
              <a:t> and </a:t>
            </a:r>
            <a:r>
              <a:rPr lang="en-GB" b="1">
                <a:solidFill>
                  <a:srgbClr val="000000"/>
                </a:solidFill>
              </a:rPr>
              <a:t>morphological analysis </a:t>
            </a:r>
            <a:r>
              <a:rPr lang="en-GB">
                <a:solidFill>
                  <a:srgbClr val="000000"/>
                </a:solidFill>
              </a:rPr>
              <a:t>(e.g., SEM, AFM, profilometry)</a:t>
            </a:r>
          </a:p>
        </p:txBody>
      </p:sp>
      <p:sp>
        <p:nvSpPr>
          <p:cNvPr id="44" name="Titolo 1">
            <a:extLst>
              <a:ext uri="{FF2B5EF4-FFF2-40B4-BE49-F238E27FC236}">
                <a16:creationId xmlns:a16="http://schemas.microsoft.com/office/drawing/2014/main" id="{F14A150C-5598-B02C-C73A-D72D8635E4E8}"/>
              </a:ext>
            </a:extLst>
          </p:cNvPr>
          <p:cNvSpPr>
            <a:spLocks noGrp="1"/>
          </p:cNvSpPr>
          <p:nvPr>
            <p:ph type="title"/>
          </p:nvPr>
        </p:nvSpPr>
        <p:spPr>
          <a:xfrm>
            <a:off x="0" y="83650"/>
            <a:ext cx="10207628" cy="559817"/>
          </a:xfrm>
        </p:spPr>
        <p:txBody>
          <a:bodyPr>
            <a:normAutofit fontScale="90000"/>
          </a:bodyPr>
          <a:lstStyle/>
          <a:p>
            <a:r>
              <a:rPr lang="it-IT" b="1" err="1">
                <a:solidFill>
                  <a:srgbClr val="FF0000"/>
                </a:solidFill>
              </a:rPr>
              <a:t>CoDLAs</a:t>
            </a:r>
            <a:r>
              <a:rPr lang="it-IT" b="1">
                <a:solidFill>
                  <a:srgbClr val="FF0000"/>
                </a:solidFill>
              </a:rPr>
              <a:t> Organization</a:t>
            </a:r>
          </a:p>
        </p:txBody>
      </p:sp>
    </p:spTree>
    <p:extLst>
      <p:ext uri="{BB962C8B-B14F-4D97-AF65-F5344CB8AC3E}">
        <p14:creationId xmlns:p14="http://schemas.microsoft.com/office/powerpoint/2010/main" val="162087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77B228-D2AA-F265-BA45-D3588E9517EF}"/>
              </a:ext>
            </a:extLst>
          </p:cNvPr>
          <p:cNvSpPr>
            <a:spLocks noGrp="1"/>
          </p:cNvSpPr>
          <p:nvPr>
            <p:ph type="title"/>
          </p:nvPr>
        </p:nvSpPr>
        <p:spPr>
          <a:xfrm>
            <a:off x="838200" y="-177446"/>
            <a:ext cx="10515600" cy="1325563"/>
          </a:xfrm>
          <a:prstGeom prst="rect">
            <a:avLst/>
          </a:prstGeom>
        </p:spPr>
        <p:txBody>
          <a:bodyPr>
            <a:noAutofit/>
          </a:bodyPr>
          <a:lstStyle/>
          <a:p>
            <a:r>
              <a:rPr lang="en-DE"/>
              <a:t>Introduction: On-chip particle accelerators</a:t>
            </a:r>
          </a:p>
        </p:txBody>
      </p:sp>
      <p:pic>
        <p:nvPicPr>
          <p:cNvPr id="5" name="Picture 2" descr="PHOTO: An aerial image of SLACs Accelerator, with a view of the highway and rest of the facility also.">
            <a:extLst>
              <a:ext uri="{FF2B5EF4-FFF2-40B4-BE49-F238E27FC236}">
                <a16:creationId xmlns:a16="http://schemas.microsoft.com/office/drawing/2014/main" id="{C50B7214-16E4-2FA5-431A-CF58C83A8F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rot="16200000">
            <a:off x="1630366" y="3125368"/>
            <a:ext cx="5202079" cy="17701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1D97AC32-037D-E25E-DB2C-081E692388F5}"/>
              </a:ext>
            </a:extLst>
          </p:cNvPr>
          <p:cNvSpPr>
            <a:spLocks noGrp="1"/>
          </p:cNvSpPr>
          <p:nvPr>
            <p:ph type="sldNum" sz="quarter" idx="12"/>
          </p:nvPr>
        </p:nvSpPr>
        <p:spPr>
          <a:xfrm>
            <a:off x="8610600" y="6356350"/>
            <a:ext cx="2743200" cy="365125"/>
          </a:xfrm>
        </p:spPr>
        <p:txBody>
          <a:bodyPr/>
          <a:lstStyle/>
          <a:p>
            <a:fld id="{1F09A733-2CF0-49AA-9281-D333DC9D2330}" type="slidenum">
              <a:rPr lang="en-GB" smtClean="0"/>
              <a:pPr/>
              <a:t>2</a:t>
            </a:fld>
            <a:endParaRPr lang="en-GB"/>
          </a:p>
        </p:txBody>
      </p:sp>
      <p:sp>
        <p:nvSpPr>
          <p:cNvPr id="7" name="TextBox 6">
            <a:extLst>
              <a:ext uri="{FF2B5EF4-FFF2-40B4-BE49-F238E27FC236}">
                <a16:creationId xmlns:a16="http://schemas.microsoft.com/office/drawing/2014/main" id="{551820EE-1A22-9AC6-BE32-C350FEDA5488}"/>
              </a:ext>
            </a:extLst>
          </p:cNvPr>
          <p:cNvSpPr txBox="1"/>
          <p:nvPr/>
        </p:nvSpPr>
        <p:spPr>
          <a:xfrm>
            <a:off x="4113787" y="1364383"/>
            <a:ext cx="1032228" cy="369332"/>
          </a:xfrm>
          <a:prstGeom prst="rect">
            <a:avLst/>
          </a:prstGeom>
          <a:noFill/>
        </p:spPr>
        <p:txBody>
          <a:bodyPr wrap="square">
            <a:spAutoFit/>
          </a:bodyPr>
          <a:lstStyle/>
          <a:p>
            <a:r>
              <a:rPr lang="en-US" b="1">
                <a:solidFill>
                  <a:schemeClr val="bg1"/>
                </a:solidFill>
              </a:rPr>
              <a:t>SLAC</a:t>
            </a:r>
          </a:p>
        </p:txBody>
      </p:sp>
      <p:pic>
        <p:nvPicPr>
          <p:cNvPr id="8" name="Picture 7" descr="A diagram of a computer&#10;&#10;Description automatically generated with medium confidence">
            <a:extLst>
              <a:ext uri="{FF2B5EF4-FFF2-40B4-BE49-F238E27FC236}">
                <a16:creationId xmlns:a16="http://schemas.microsoft.com/office/drawing/2014/main" id="{84F0D1DF-7D05-1CC4-43FC-357723EC8DF7}"/>
              </a:ext>
            </a:extLst>
          </p:cNvPr>
          <p:cNvPicPr>
            <a:picLocks noChangeAspect="1"/>
          </p:cNvPicPr>
          <p:nvPr/>
        </p:nvPicPr>
        <p:blipFill rotWithShape="1">
          <a:blip r:embed="rId3">
            <a:extLst>
              <a:ext uri="{28A0092B-C50C-407E-A947-70E740481C1C}">
                <a14:useLocalDpi xmlns:a14="http://schemas.microsoft.com/office/drawing/2010/main" val="0"/>
              </a:ext>
            </a:extLst>
          </a:blip>
          <a:srcRect l="39630" t="737" r="30870" b="2015"/>
          <a:stretch/>
        </p:blipFill>
        <p:spPr>
          <a:xfrm>
            <a:off x="9621091" y="1409404"/>
            <a:ext cx="1545780" cy="5173640"/>
          </a:xfrm>
          <a:prstGeom prst="rect">
            <a:avLst/>
          </a:prstGeom>
        </p:spPr>
      </p:pic>
      <p:sp>
        <p:nvSpPr>
          <p:cNvPr id="9" name="TextBox 8">
            <a:extLst>
              <a:ext uri="{FF2B5EF4-FFF2-40B4-BE49-F238E27FC236}">
                <a16:creationId xmlns:a16="http://schemas.microsoft.com/office/drawing/2014/main" id="{7D7EEC20-3AFB-28B6-99C9-871E5AF4B9E5}"/>
              </a:ext>
            </a:extLst>
          </p:cNvPr>
          <p:cNvSpPr txBox="1"/>
          <p:nvPr/>
        </p:nvSpPr>
        <p:spPr>
          <a:xfrm>
            <a:off x="3286585" y="6225619"/>
            <a:ext cx="1902555" cy="430887"/>
          </a:xfrm>
          <a:prstGeom prst="rect">
            <a:avLst/>
          </a:prstGeom>
          <a:noFill/>
        </p:spPr>
        <p:txBody>
          <a:bodyPr wrap="square">
            <a:spAutoFit/>
          </a:bodyPr>
          <a:lstStyle/>
          <a:p>
            <a:r>
              <a:rPr lang="en-US" sz="1100">
                <a:solidFill>
                  <a:schemeClr val="bg1"/>
                </a:solidFill>
              </a:rPr>
              <a:t>https://www6.slac.stanford.edu/about/contact-</a:t>
            </a:r>
            <a:r>
              <a:rPr lang="en-US" sz="1100" err="1">
                <a:solidFill>
                  <a:schemeClr val="bg1"/>
                </a:solidFill>
              </a:rPr>
              <a:t>slac</a:t>
            </a:r>
            <a:endParaRPr lang="en-US" sz="1100">
              <a:solidFill>
                <a:schemeClr val="bg1"/>
              </a:solidFill>
            </a:endParaRPr>
          </a:p>
        </p:txBody>
      </p:sp>
      <p:grpSp>
        <p:nvGrpSpPr>
          <p:cNvPr id="10" name="Group 9">
            <a:extLst>
              <a:ext uri="{FF2B5EF4-FFF2-40B4-BE49-F238E27FC236}">
                <a16:creationId xmlns:a16="http://schemas.microsoft.com/office/drawing/2014/main" id="{9B885140-8550-2AB9-D49D-E422E0054888}"/>
              </a:ext>
            </a:extLst>
          </p:cNvPr>
          <p:cNvGrpSpPr/>
          <p:nvPr/>
        </p:nvGrpSpPr>
        <p:grpSpPr>
          <a:xfrm>
            <a:off x="820534" y="2830380"/>
            <a:ext cx="2538708" cy="2004315"/>
            <a:chOff x="-110844" y="2419619"/>
            <a:chExt cx="2804543" cy="2214192"/>
          </a:xfrm>
        </p:grpSpPr>
        <p:pic>
          <p:nvPicPr>
            <p:cNvPr id="11" name="Picture 10" descr="Stereotactic radiosurgery linear particle accelerator / for radiation therapy / robotized positioning tables Clinac iX Linear Varian Medical Systems">
              <a:extLst>
                <a:ext uri="{FF2B5EF4-FFF2-40B4-BE49-F238E27FC236}">
                  <a16:creationId xmlns:a16="http://schemas.microsoft.com/office/drawing/2014/main" id="{DFA3A716-75EC-D768-D353-36BC09D9F7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16" b="13359"/>
            <a:stretch/>
          </p:blipFill>
          <p:spPr bwMode="auto">
            <a:xfrm>
              <a:off x="-6301" y="2419619"/>
              <a:ext cx="2700000" cy="21795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B2741E6-D065-5ECD-7D2F-FD006BBC3B07}"/>
                </a:ext>
              </a:extLst>
            </p:cNvPr>
            <p:cNvSpPr txBox="1"/>
            <p:nvPr/>
          </p:nvSpPr>
          <p:spPr>
            <a:xfrm>
              <a:off x="-110844" y="4361808"/>
              <a:ext cx="1943938" cy="272003"/>
            </a:xfrm>
            <a:prstGeom prst="rect">
              <a:avLst/>
            </a:prstGeom>
            <a:noFill/>
          </p:spPr>
          <p:txBody>
            <a:bodyPr wrap="square">
              <a:spAutoFit/>
            </a:bodyPr>
            <a:lstStyle/>
            <a:p>
              <a:r>
                <a:rPr lang="en-US" sz="1000"/>
                <a:t>Varian medical systems</a:t>
              </a:r>
            </a:p>
          </p:txBody>
        </p:sp>
      </p:grpSp>
      <p:grpSp>
        <p:nvGrpSpPr>
          <p:cNvPr id="13" name="Group 12">
            <a:extLst>
              <a:ext uri="{FF2B5EF4-FFF2-40B4-BE49-F238E27FC236}">
                <a16:creationId xmlns:a16="http://schemas.microsoft.com/office/drawing/2014/main" id="{89D990F7-AB42-3ECB-99DB-9047AD7BE4A3}"/>
              </a:ext>
            </a:extLst>
          </p:cNvPr>
          <p:cNvGrpSpPr/>
          <p:nvPr/>
        </p:nvGrpSpPr>
        <p:grpSpPr>
          <a:xfrm>
            <a:off x="896550" y="1409405"/>
            <a:ext cx="2462693" cy="1420974"/>
            <a:chOff x="-26869" y="850417"/>
            <a:chExt cx="2720568" cy="1569768"/>
          </a:xfrm>
        </p:grpSpPr>
        <p:pic>
          <p:nvPicPr>
            <p:cNvPr id="14" name="Picture 2" descr="World's most powerful X-ray laser now fires a million bursts per second">
              <a:extLst>
                <a:ext uri="{FF2B5EF4-FFF2-40B4-BE49-F238E27FC236}">
                  <a16:creationId xmlns:a16="http://schemas.microsoft.com/office/drawing/2014/main" id="{00F5C8F9-4229-C143-6295-4C501D17F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1" y="850417"/>
              <a:ext cx="2700000" cy="15697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020EA8-A0B2-677E-C8D6-59D24E494005}"/>
                </a:ext>
              </a:extLst>
            </p:cNvPr>
            <p:cNvSpPr txBox="1"/>
            <p:nvPr/>
          </p:nvSpPr>
          <p:spPr>
            <a:xfrm>
              <a:off x="-26869" y="2110677"/>
              <a:ext cx="2700000" cy="272003"/>
            </a:xfrm>
            <a:prstGeom prst="rect">
              <a:avLst/>
            </a:prstGeom>
            <a:noFill/>
          </p:spPr>
          <p:txBody>
            <a:bodyPr wrap="square">
              <a:spAutoFit/>
            </a:bodyPr>
            <a:lstStyle/>
            <a:p>
              <a:r>
                <a:rPr lang="en-DE" sz="1000">
                  <a:solidFill>
                    <a:schemeClr val="bg1"/>
                  </a:solidFill>
                </a:rPr>
                <a:t>news.fnal.gov/2022/05/</a:t>
              </a:r>
            </a:p>
          </p:txBody>
        </p:sp>
      </p:grpSp>
      <p:grpSp>
        <p:nvGrpSpPr>
          <p:cNvPr id="16" name="Group 15">
            <a:extLst>
              <a:ext uri="{FF2B5EF4-FFF2-40B4-BE49-F238E27FC236}">
                <a16:creationId xmlns:a16="http://schemas.microsoft.com/office/drawing/2014/main" id="{8263C1CA-279C-158A-7EEC-18C4A8BC5469}"/>
              </a:ext>
            </a:extLst>
          </p:cNvPr>
          <p:cNvGrpSpPr/>
          <p:nvPr/>
        </p:nvGrpSpPr>
        <p:grpSpPr>
          <a:xfrm>
            <a:off x="915168" y="4786376"/>
            <a:ext cx="2444075" cy="1787666"/>
            <a:chOff x="-6301" y="4599185"/>
            <a:chExt cx="2700000" cy="1974857"/>
          </a:xfrm>
        </p:grpSpPr>
        <p:pic>
          <p:nvPicPr>
            <p:cNvPr id="17" name="Picture 6" descr="Amazon.com: 10&quot; x 5470 ft. Heat Shrink Film Wrap Strong Centerfold  Polyolefin 50 Gauge Cross-Linked Heat Activated Shrink Wrap, 1 Roll :  Industrial &amp; Scientific">
              <a:extLst>
                <a:ext uri="{FF2B5EF4-FFF2-40B4-BE49-F238E27FC236}">
                  <a16:creationId xmlns:a16="http://schemas.microsoft.com/office/drawing/2014/main" id="{C24895F0-EEEC-B892-2C4B-E631C43F3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 y="4599185"/>
              <a:ext cx="2700000" cy="19748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6A107A4-6860-1016-B965-235CCF1DA0BE}"/>
                </a:ext>
              </a:extLst>
            </p:cNvPr>
            <p:cNvSpPr txBox="1"/>
            <p:nvPr/>
          </p:nvSpPr>
          <p:spPr>
            <a:xfrm>
              <a:off x="0" y="6236653"/>
              <a:ext cx="2648345" cy="272003"/>
            </a:xfrm>
            <a:prstGeom prst="rect">
              <a:avLst/>
            </a:prstGeom>
            <a:noFill/>
          </p:spPr>
          <p:txBody>
            <a:bodyPr wrap="square">
              <a:spAutoFit/>
            </a:bodyPr>
            <a:lstStyle/>
            <a:p>
              <a:r>
                <a:rPr lang="en-DE" sz="1000"/>
                <a:t>m.indiamart.com</a:t>
              </a:r>
            </a:p>
          </p:txBody>
        </p:sp>
      </p:grpSp>
      <p:sp>
        <p:nvSpPr>
          <p:cNvPr id="19" name="TextBox 18">
            <a:extLst>
              <a:ext uri="{FF2B5EF4-FFF2-40B4-BE49-F238E27FC236}">
                <a16:creationId xmlns:a16="http://schemas.microsoft.com/office/drawing/2014/main" id="{9EFE091E-0231-B311-619D-21E4E8E6C235}"/>
              </a:ext>
            </a:extLst>
          </p:cNvPr>
          <p:cNvSpPr txBox="1"/>
          <p:nvPr/>
        </p:nvSpPr>
        <p:spPr>
          <a:xfrm>
            <a:off x="6765977" y="920199"/>
            <a:ext cx="5595986" cy="461665"/>
          </a:xfrm>
          <a:prstGeom prst="rect">
            <a:avLst/>
          </a:prstGeom>
          <a:noFill/>
        </p:spPr>
        <p:txBody>
          <a:bodyPr wrap="square">
            <a:spAutoFit/>
          </a:bodyPr>
          <a:lstStyle/>
          <a:p>
            <a:r>
              <a:rPr lang="en-DE" sz="2400"/>
              <a:t>Dielectric Laser Accelerators (DLAs)</a:t>
            </a:r>
          </a:p>
        </p:txBody>
      </p:sp>
      <p:sp>
        <p:nvSpPr>
          <p:cNvPr id="20" name="TextBox 19">
            <a:extLst>
              <a:ext uri="{FF2B5EF4-FFF2-40B4-BE49-F238E27FC236}">
                <a16:creationId xmlns:a16="http://schemas.microsoft.com/office/drawing/2014/main" id="{84C6B5B0-59F6-4937-CB2F-2C7B6E53F4D8}"/>
              </a:ext>
            </a:extLst>
          </p:cNvPr>
          <p:cNvSpPr txBox="1"/>
          <p:nvPr/>
        </p:nvSpPr>
        <p:spPr>
          <a:xfrm>
            <a:off x="1338067" y="933528"/>
            <a:ext cx="4087958" cy="461665"/>
          </a:xfrm>
          <a:prstGeom prst="rect">
            <a:avLst/>
          </a:prstGeom>
          <a:noFill/>
        </p:spPr>
        <p:txBody>
          <a:bodyPr wrap="square">
            <a:spAutoFit/>
          </a:bodyPr>
          <a:lstStyle/>
          <a:p>
            <a:r>
              <a:rPr lang="en-DE" sz="2400"/>
              <a:t>Conventional accelerators</a:t>
            </a:r>
          </a:p>
        </p:txBody>
      </p:sp>
      <p:grpSp>
        <p:nvGrpSpPr>
          <p:cNvPr id="21" name="Group 20">
            <a:extLst>
              <a:ext uri="{FF2B5EF4-FFF2-40B4-BE49-F238E27FC236}">
                <a16:creationId xmlns:a16="http://schemas.microsoft.com/office/drawing/2014/main" id="{E9574A53-3622-DE75-943A-7F10AC7069D3}"/>
              </a:ext>
            </a:extLst>
          </p:cNvPr>
          <p:cNvGrpSpPr/>
          <p:nvPr/>
        </p:nvGrpSpPr>
        <p:grpSpPr>
          <a:xfrm>
            <a:off x="5129207" y="1551631"/>
            <a:ext cx="4520758" cy="1228777"/>
            <a:chOff x="3720708" y="1551631"/>
            <a:chExt cx="4520758" cy="1228777"/>
          </a:xfrm>
        </p:grpSpPr>
        <p:sp>
          <p:nvSpPr>
            <p:cNvPr id="22" name="Right Arrow 21">
              <a:extLst>
                <a:ext uri="{FF2B5EF4-FFF2-40B4-BE49-F238E27FC236}">
                  <a16:creationId xmlns:a16="http://schemas.microsoft.com/office/drawing/2014/main" id="{6CD87F42-B43C-55D6-F7D5-4FEFD83B03A1}"/>
                </a:ext>
              </a:extLst>
            </p:cNvPr>
            <p:cNvSpPr/>
            <p:nvPr/>
          </p:nvSpPr>
          <p:spPr>
            <a:xfrm>
              <a:off x="3720708" y="2164392"/>
              <a:ext cx="4520758" cy="616016"/>
            </a:xfrm>
            <a:prstGeom prst="rightArrow">
              <a:avLst>
                <a:gd name="adj1" fmla="val 50000"/>
                <a:gd name="adj2" fmla="val 101563"/>
              </a:avLst>
            </a:prstGeom>
            <a:solidFill>
              <a:srgbClr val="C0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a:t>Miniturization</a:t>
              </a:r>
            </a:p>
          </p:txBody>
        </p:sp>
        <p:sp>
          <p:nvSpPr>
            <p:cNvPr id="23" name="TextBox 22">
              <a:extLst>
                <a:ext uri="{FF2B5EF4-FFF2-40B4-BE49-F238E27FC236}">
                  <a16:creationId xmlns:a16="http://schemas.microsoft.com/office/drawing/2014/main" id="{113B185E-7F8A-D83E-7C40-F11AED9539EA}"/>
                </a:ext>
              </a:extLst>
            </p:cNvPr>
            <p:cNvSpPr txBox="1"/>
            <p:nvPr/>
          </p:nvSpPr>
          <p:spPr>
            <a:xfrm>
              <a:off x="3780641" y="1861570"/>
              <a:ext cx="2669663" cy="369332"/>
            </a:xfrm>
            <a:prstGeom prst="rect">
              <a:avLst/>
            </a:prstGeom>
            <a:noFill/>
          </p:spPr>
          <p:txBody>
            <a:bodyPr wrap="square">
              <a:spAutoFit/>
            </a:bodyPr>
            <a:lstStyle/>
            <a:p>
              <a:r>
                <a:rPr lang="en-DE"/>
                <a:t>2-mile long</a:t>
              </a:r>
            </a:p>
          </p:txBody>
        </p:sp>
        <p:sp>
          <p:nvSpPr>
            <p:cNvPr id="24" name="TextBox 23">
              <a:extLst>
                <a:ext uri="{FF2B5EF4-FFF2-40B4-BE49-F238E27FC236}">
                  <a16:creationId xmlns:a16="http://schemas.microsoft.com/office/drawing/2014/main" id="{00389501-951A-36A7-4484-FF7C51B8DB11}"/>
                </a:ext>
              </a:extLst>
            </p:cNvPr>
            <p:cNvSpPr txBox="1"/>
            <p:nvPr/>
          </p:nvSpPr>
          <p:spPr>
            <a:xfrm>
              <a:off x="6522962" y="1551631"/>
              <a:ext cx="1632509" cy="646331"/>
            </a:xfrm>
            <a:prstGeom prst="rect">
              <a:avLst/>
            </a:prstGeom>
            <a:noFill/>
          </p:spPr>
          <p:txBody>
            <a:bodyPr wrap="square">
              <a:spAutoFit/>
            </a:bodyPr>
            <a:lstStyle/>
            <a:p>
              <a:r>
                <a:rPr lang="en-DE"/>
                <a:t>Table-top</a:t>
              </a:r>
            </a:p>
            <a:p>
              <a:r>
                <a:rPr lang="en-DE"/>
                <a:t>(On-chip)</a:t>
              </a:r>
            </a:p>
          </p:txBody>
        </p:sp>
      </p:grpSp>
      <p:grpSp>
        <p:nvGrpSpPr>
          <p:cNvPr id="25" name="Group 24">
            <a:extLst>
              <a:ext uri="{FF2B5EF4-FFF2-40B4-BE49-F238E27FC236}">
                <a16:creationId xmlns:a16="http://schemas.microsoft.com/office/drawing/2014/main" id="{16574F4B-5E69-BD0E-AA17-EBA0871A290E}"/>
              </a:ext>
            </a:extLst>
          </p:cNvPr>
          <p:cNvGrpSpPr/>
          <p:nvPr/>
        </p:nvGrpSpPr>
        <p:grpSpPr>
          <a:xfrm>
            <a:off x="5882600" y="2710608"/>
            <a:ext cx="4122918" cy="2928427"/>
            <a:chOff x="4174059" y="2652290"/>
            <a:chExt cx="4122918" cy="2928427"/>
          </a:xfrm>
        </p:grpSpPr>
        <p:grpSp>
          <p:nvGrpSpPr>
            <p:cNvPr id="26" name="Group 25">
              <a:extLst>
                <a:ext uri="{FF2B5EF4-FFF2-40B4-BE49-F238E27FC236}">
                  <a16:creationId xmlns:a16="http://schemas.microsoft.com/office/drawing/2014/main" id="{0354DB42-6E90-9FDC-858D-BFD1D559B1D8}"/>
                </a:ext>
              </a:extLst>
            </p:cNvPr>
            <p:cNvGrpSpPr/>
            <p:nvPr/>
          </p:nvGrpSpPr>
          <p:grpSpPr>
            <a:xfrm>
              <a:off x="4174059" y="3294847"/>
              <a:ext cx="3453035" cy="2285870"/>
              <a:chOff x="3715063" y="657543"/>
              <a:chExt cx="5214886" cy="3452191"/>
            </a:xfrm>
          </p:grpSpPr>
          <p:pic>
            <p:nvPicPr>
              <p:cNvPr id="29" name="Obrázek 9">
                <a:extLst>
                  <a:ext uri="{FF2B5EF4-FFF2-40B4-BE49-F238E27FC236}">
                    <a16:creationId xmlns:a16="http://schemas.microsoft.com/office/drawing/2014/main" id="{EDB947E9-92C5-F57D-85D6-0E28E2FF88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3438" r="1518" b="30765"/>
              <a:stretch/>
            </p:blipFill>
            <p:spPr>
              <a:xfrm>
                <a:off x="3715063" y="657543"/>
                <a:ext cx="5214886" cy="2512671"/>
              </a:xfrm>
              <a:prstGeom prst="roundRect">
                <a:avLst>
                  <a:gd name="adj" fmla="val 0"/>
                </a:avLst>
              </a:prstGeom>
              <a:solidFill>
                <a:srgbClr val="FFFFFF">
                  <a:shade val="85000"/>
                </a:srgbClr>
              </a:solidFill>
              <a:ln>
                <a:noFill/>
              </a:ln>
              <a:effectLst>
                <a:reflection blurRad="6350" stA="29871" endPos="15000" dir="5400000" sy="-100000" algn="bl" rotWithShape="0"/>
              </a:effectLst>
            </p:spPr>
          </p:pic>
          <p:sp>
            <p:nvSpPr>
              <p:cNvPr id="30" name="TextBox 29">
                <a:extLst>
                  <a:ext uri="{FF2B5EF4-FFF2-40B4-BE49-F238E27FC236}">
                    <a16:creationId xmlns:a16="http://schemas.microsoft.com/office/drawing/2014/main" id="{E7EC45A8-0449-254E-5370-B4A657A912CF}"/>
                  </a:ext>
                </a:extLst>
              </p:cNvPr>
              <p:cNvSpPr txBox="1"/>
              <p:nvPr/>
            </p:nvSpPr>
            <p:spPr>
              <a:xfrm>
                <a:off x="3715063" y="3133625"/>
                <a:ext cx="5214886" cy="976109"/>
              </a:xfrm>
              <a:prstGeom prst="rect">
                <a:avLst/>
              </a:prstGeom>
              <a:noFill/>
            </p:spPr>
            <p:txBody>
              <a:bodyPr wrap="square">
                <a:spAutoFit/>
              </a:bodyPr>
              <a:lstStyle/>
              <a:p>
                <a:r>
                  <a:rPr lang="en-GB" sz="1200" err="1">
                    <a:solidFill>
                      <a:srgbClr val="222222"/>
                    </a:solidFill>
                    <a:latin typeface="Arial" panose="020B0604020202020204" pitchFamily="34" charset="0"/>
                  </a:rPr>
                  <a:t>Chlouba</a:t>
                </a:r>
                <a:r>
                  <a:rPr lang="en-GB" sz="1200">
                    <a:solidFill>
                      <a:srgbClr val="222222"/>
                    </a:solidFill>
                    <a:latin typeface="Arial" panose="020B0604020202020204" pitchFamily="34" charset="0"/>
                  </a:rPr>
                  <a:t>, T., et al. "Coherent nanophotonic electron accelerator." </a:t>
                </a:r>
                <a:r>
                  <a:rPr lang="en-GB" sz="1200" i="1">
                    <a:solidFill>
                      <a:srgbClr val="222222"/>
                    </a:solidFill>
                    <a:latin typeface="Arial" panose="020B0604020202020204" pitchFamily="34" charset="0"/>
                  </a:rPr>
                  <a:t>Nature</a:t>
                </a:r>
                <a:r>
                  <a:rPr lang="en-GB" sz="1200">
                    <a:solidFill>
                      <a:srgbClr val="222222"/>
                    </a:solidFill>
                    <a:latin typeface="Arial" panose="020B0604020202020204" pitchFamily="34" charset="0"/>
                  </a:rPr>
                  <a:t> 622.7983 (2023): 476-480.</a:t>
                </a:r>
                <a:endParaRPr lang="en-DE" sz="1200"/>
              </a:p>
            </p:txBody>
          </p:sp>
        </p:grpSp>
        <p:sp>
          <p:nvSpPr>
            <p:cNvPr id="27" name="Rounded Rectangle 26">
              <a:extLst>
                <a:ext uri="{FF2B5EF4-FFF2-40B4-BE49-F238E27FC236}">
                  <a16:creationId xmlns:a16="http://schemas.microsoft.com/office/drawing/2014/main" id="{35350055-C0FF-5FA9-E8CE-2E45A7A9D9C0}"/>
                </a:ext>
              </a:extLst>
            </p:cNvPr>
            <p:cNvSpPr/>
            <p:nvPr/>
          </p:nvSpPr>
          <p:spPr>
            <a:xfrm>
              <a:off x="7969718" y="2652290"/>
              <a:ext cx="327259" cy="225659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8" name="Straight Connector 27">
              <a:extLst>
                <a:ext uri="{FF2B5EF4-FFF2-40B4-BE49-F238E27FC236}">
                  <a16:creationId xmlns:a16="http://schemas.microsoft.com/office/drawing/2014/main" id="{964619C9-5E74-13E0-34AE-328D83A29F82}"/>
                </a:ext>
              </a:extLst>
            </p:cNvPr>
            <p:cNvCxnSpPr>
              <a:cxnSpLocks/>
              <a:stCxn id="29" idx="3"/>
              <a:endCxn id="27" idx="1"/>
            </p:cNvCxnSpPr>
            <p:nvPr/>
          </p:nvCxnSpPr>
          <p:spPr>
            <a:xfrm flipV="1">
              <a:off x="7627094" y="3780587"/>
              <a:ext cx="342624" cy="346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10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6DB726-65BC-FA66-7AE7-DC36F1C3C440}"/>
              </a:ext>
            </a:extLst>
          </p:cNvPr>
          <p:cNvSpPr txBox="1"/>
          <p:nvPr/>
        </p:nvSpPr>
        <p:spPr>
          <a:xfrm>
            <a:off x="0" y="58846"/>
            <a:ext cx="11956473" cy="6740307"/>
          </a:xfrm>
          <a:prstGeom prst="rect">
            <a:avLst/>
          </a:prstGeom>
          <a:noFill/>
        </p:spPr>
        <p:txBody>
          <a:bodyPr wrap="square">
            <a:spAutoFit/>
          </a:bodyPr>
          <a:lstStyle/>
          <a:p>
            <a:pPr algn="l">
              <a:buNone/>
            </a:pPr>
            <a:r>
              <a:rPr lang="en-GB" b="1" i="0" u="none" strike="noStrike">
                <a:solidFill>
                  <a:srgbClr val="000000"/>
                </a:solidFill>
                <a:effectLst/>
              </a:rPr>
              <a:t>SEM Electron Sources</a:t>
            </a:r>
          </a:p>
          <a:p>
            <a:pPr algn="l">
              <a:buFont typeface="Arial" panose="020B0604020202020204" pitchFamily="34" charset="0"/>
              <a:buChar char="•"/>
            </a:pPr>
            <a:r>
              <a:rPr lang="en-GB" b="1" i="0" u="none" strike="noStrike">
                <a:solidFill>
                  <a:srgbClr val="000000"/>
                </a:solidFill>
                <a:effectLst/>
              </a:rPr>
              <a:t>Field Emission Guns (FEG):</a:t>
            </a:r>
            <a:r>
              <a:rPr lang="en-GB" b="0" i="0" u="none" strike="noStrike">
                <a:solidFill>
                  <a:srgbClr val="000000"/>
                </a:solidFill>
                <a:effectLst/>
              </a:rPr>
              <a:t> Tungsten nanotips with </a:t>
            </a:r>
            <a:r>
              <a:rPr lang="en-GB" b="0" i="0" u="none" strike="noStrike" err="1">
                <a:solidFill>
                  <a:srgbClr val="000000"/>
                </a:solidFill>
                <a:effectLst/>
              </a:rPr>
              <a:t>nanometer</a:t>
            </a:r>
            <a:r>
              <a:rPr lang="en-GB" b="0" i="0" u="none" strike="noStrike">
                <a:solidFill>
                  <a:srgbClr val="000000"/>
                </a:solidFill>
                <a:effectLst/>
              </a:rPr>
              <a:t>-scale curvature radius, providing high brightness and ultra-low emittance</a:t>
            </a:r>
          </a:p>
          <a:p>
            <a:pPr algn="l">
              <a:buFont typeface="Arial" panose="020B0604020202020204" pitchFamily="34" charset="0"/>
              <a:buChar char="•"/>
            </a:pPr>
            <a:r>
              <a:rPr lang="en-GB" b="1" i="0" u="none" strike="noStrike">
                <a:solidFill>
                  <a:srgbClr val="000000"/>
                </a:solidFill>
                <a:effectLst/>
              </a:rPr>
              <a:t>Thermionic Sources:</a:t>
            </a:r>
            <a:r>
              <a:rPr lang="en-GB" b="0" i="0" u="none" strike="noStrike">
                <a:solidFill>
                  <a:srgbClr val="000000"/>
                </a:solidFill>
                <a:effectLst/>
              </a:rPr>
              <a:t> Tungsten filaments or </a:t>
            </a:r>
            <a:r>
              <a:rPr lang="en-GB" b="0" i="0" u="none" strike="noStrike" err="1">
                <a:solidFill>
                  <a:srgbClr val="000000"/>
                </a:solidFill>
                <a:effectLst/>
              </a:rPr>
              <a:t>LaB</a:t>
            </a:r>
            <a:r>
              <a:rPr lang="en-GB" b="0" i="0" u="none" strike="noStrike">
                <a:solidFill>
                  <a:srgbClr val="000000"/>
                </a:solidFill>
                <a:effectLst/>
              </a:rPr>
              <a:t>₆ crystals, operating at 1–30 keV, with spot sizes from ~1 nm to 1 </a:t>
            </a:r>
            <a:r>
              <a:rPr lang="el-GR" b="0" i="0" u="none" strike="noStrike">
                <a:solidFill>
                  <a:srgbClr val="000000"/>
                </a:solidFill>
                <a:effectLst/>
              </a:rPr>
              <a:t>μ</a:t>
            </a:r>
            <a:r>
              <a:rPr lang="en-GB" b="0" i="0" u="none" strike="noStrike">
                <a:solidFill>
                  <a:srgbClr val="000000"/>
                </a:solidFill>
                <a:effectLst/>
              </a:rPr>
              <a:t>m</a:t>
            </a:r>
          </a:p>
          <a:p>
            <a:pPr algn="l">
              <a:buFont typeface="Arial" panose="020B0604020202020204" pitchFamily="34" charset="0"/>
              <a:buChar char="•"/>
            </a:pPr>
            <a:r>
              <a:rPr lang="en-GB" b="1" i="0" u="none" strike="noStrike">
                <a:solidFill>
                  <a:srgbClr val="000000"/>
                </a:solidFill>
                <a:effectLst/>
              </a:rPr>
              <a:t>Electromagnetic Lenses:</a:t>
            </a:r>
            <a:r>
              <a:rPr lang="en-GB" b="0" i="0" u="none" strike="noStrike">
                <a:solidFill>
                  <a:srgbClr val="000000"/>
                </a:solidFill>
                <a:effectLst/>
              </a:rPr>
              <a:t> Precise beam focusing and control down to </a:t>
            </a:r>
            <a:r>
              <a:rPr lang="en-GB" b="0" i="0" u="none" strike="noStrike" err="1">
                <a:solidFill>
                  <a:srgbClr val="000000"/>
                </a:solidFill>
                <a:effectLst/>
              </a:rPr>
              <a:t>nanometer</a:t>
            </a:r>
            <a:r>
              <a:rPr lang="en-GB" b="0" i="0" u="none" strike="noStrike">
                <a:solidFill>
                  <a:srgbClr val="000000"/>
                </a:solidFill>
                <a:effectLst/>
              </a:rPr>
              <a:t> scale</a:t>
            </a:r>
          </a:p>
          <a:p>
            <a:pPr algn="l">
              <a:buNone/>
            </a:pPr>
            <a:r>
              <a:rPr lang="en-GB" b="1" i="0" u="none" strike="noStrike">
                <a:solidFill>
                  <a:srgbClr val="000000"/>
                </a:solidFill>
                <a:effectLst/>
              </a:rPr>
              <a:t>Connection to Sub-Relativistic DLA Requirements</a:t>
            </a:r>
          </a:p>
          <a:p>
            <a:pPr algn="l">
              <a:buFont typeface="Arial" panose="020B0604020202020204" pitchFamily="34" charset="0"/>
              <a:buChar char="•"/>
            </a:pPr>
            <a:r>
              <a:rPr lang="en-GB" b="1" i="0" u="none" strike="noStrike">
                <a:solidFill>
                  <a:srgbClr val="000000"/>
                </a:solidFill>
                <a:effectLst/>
              </a:rPr>
              <a:t>Energy Range:</a:t>
            </a:r>
            <a:r>
              <a:rPr lang="en-GB" b="0" i="0" u="none" strike="noStrike">
                <a:solidFill>
                  <a:srgbClr val="000000"/>
                </a:solidFill>
                <a:effectLst/>
              </a:rPr>
              <a:t> SEM electron energies typically 10–30 keV, matching the 10–100 keV range needed for sub-relativistic DLA injection [Broaddus et al., 2024; Kozák et al., 2017]</a:t>
            </a:r>
          </a:p>
          <a:p>
            <a:pPr algn="l">
              <a:buFont typeface="Arial" panose="020B0604020202020204" pitchFamily="34" charset="0"/>
              <a:buChar char="•"/>
            </a:pPr>
            <a:r>
              <a:rPr lang="en-GB" b="1" i="0" u="none" strike="noStrike">
                <a:solidFill>
                  <a:srgbClr val="000000"/>
                </a:solidFill>
                <a:effectLst/>
              </a:rPr>
              <a:t>Emittance &amp; Spot Size:</a:t>
            </a:r>
            <a:r>
              <a:rPr lang="en-GB" b="0" i="0" u="none" strike="noStrike">
                <a:solidFill>
                  <a:srgbClr val="000000"/>
                </a:solidFill>
                <a:effectLst/>
              </a:rPr>
              <a:t> FE sources and SEM optics achieve normalized emittance ≤1–2 </a:t>
            </a:r>
            <a:r>
              <a:rPr lang="en-GB" b="0" i="0" u="none" strike="noStrike" err="1">
                <a:solidFill>
                  <a:srgbClr val="000000"/>
                </a:solidFill>
                <a:effectLst/>
              </a:rPr>
              <a:t>nm·rad</a:t>
            </a:r>
            <a:r>
              <a:rPr lang="en-GB" b="0" i="0" u="none" strike="noStrike">
                <a:solidFill>
                  <a:srgbClr val="000000"/>
                </a:solidFill>
                <a:effectLst/>
              </a:rPr>
              <a:t> and spot sizes ≤200 nm, crucial for injection into sub-micron DLA apertures [Broaddus et al., 2024]</a:t>
            </a:r>
          </a:p>
          <a:p>
            <a:pPr algn="l">
              <a:buFont typeface="Arial" panose="020B0604020202020204" pitchFamily="34" charset="0"/>
              <a:buChar char="•"/>
            </a:pPr>
            <a:r>
              <a:rPr lang="en-GB" b="1" i="0" u="none" strike="noStrike">
                <a:solidFill>
                  <a:srgbClr val="000000"/>
                </a:solidFill>
                <a:effectLst/>
              </a:rPr>
              <a:t>Bunch Charge:</a:t>
            </a:r>
            <a:r>
              <a:rPr lang="en-GB" b="0" i="0" u="none" strike="noStrike">
                <a:solidFill>
                  <a:srgbClr val="000000"/>
                </a:solidFill>
                <a:effectLst/>
              </a:rPr>
              <a:t> SEM beams have very low current, compatible with few-</a:t>
            </a:r>
            <a:r>
              <a:rPr lang="en-GB" b="0" i="0" u="none" strike="noStrike" err="1">
                <a:solidFill>
                  <a:srgbClr val="000000"/>
                </a:solidFill>
                <a:effectLst/>
              </a:rPr>
              <a:t>fC</a:t>
            </a:r>
            <a:r>
              <a:rPr lang="en-GB" b="0" i="0" u="none" strike="noStrike">
                <a:solidFill>
                  <a:srgbClr val="000000"/>
                </a:solidFill>
                <a:effectLst/>
              </a:rPr>
              <a:t> bunch charges required to minimize space-charge effects in DLAs [Broaddus et al., 2024]</a:t>
            </a:r>
          </a:p>
          <a:p>
            <a:pPr algn="l">
              <a:buNone/>
            </a:pPr>
            <a:endParaRPr lang="en-GB" b="1" i="0" u="none" strike="noStrike">
              <a:solidFill>
                <a:srgbClr val="000000"/>
              </a:solidFill>
              <a:effectLst/>
            </a:endParaRPr>
          </a:p>
          <a:p>
            <a:pPr algn="l">
              <a:buNone/>
            </a:pPr>
            <a:r>
              <a:rPr lang="en-GB" b="1" i="0" u="none" strike="noStrike">
                <a:solidFill>
                  <a:srgbClr val="000000"/>
                </a:solidFill>
                <a:effectLst/>
              </a:rPr>
              <a:t>Experimental Evidence</a:t>
            </a:r>
          </a:p>
          <a:p>
            <a:pPr algn="l">
              <a:buFont typeface="Arial" panose="020B0604020202020204" pitchFamily="34" charset="0"/>
              <a:buChar char="•"/>
            </a:pPr>
            <a:r>
              <a:rPr lang="en-GB" b="1" i="0" u="none" strike="noStrike">
                <a:solidFill>
                  <a:srgbClr val="000000"/>
                </a:solidFill>
                <a:effectLst/>
              </a:rPr>
              <a:t>Broaddus et al. (2024):</a:t>
            </a:r>
            <a:r>
              <a:rPr lang="en-GB" b="0" i="0" u="none" strike="noStrike">
                <a:solidFill>
                  <a:srgbClr val="000000"/>
                </a:solidFill>
                <a:effectLst/>
              </a:rPr>
              <a:t> Use FE-like nanotip sources to accelerate 96 keV electrons with energy gains up to 23.7 keV, maintaining low emittance and sub-micron spot size</a:t>
            </a:r>
          </a:p>
          <a:p>
            <a:pPr algn="l">
              <a:buFont typeface="Arial" panose="020B0604020202020204" pitchFamily="34" charset="0"/>
              <a:buChar char="•"/>
            </a:pPr>
            <a:r>
              <a:rPr lang="en-GB" b="1" i="0" u="none" strike="noStrike">
                <a:solidFill>
                  <a:srgbClr val="000000"/>
                </a:solidFill>
                <a:effectLst/>
              </a:rPr>
              <a:t>Kozák et al. (2017):</a:t>
            </a:r>
            <a:r>
              <a:rPr lang="en-GB" b="0" i="0" u="none" strike="noStrike">
                <a:solidFill>
                  <a:srgbClr val="000000"/>
                </a:solidFill>
                <a:effectLst/>
              </a:rPr>
              <a:t> Highlight nanotip sources as essential for achieving the ultralow emittance and energy spread required in sub-relativistic DLA experiments</a:t>
            </a:r>
          </a:p>
          <a:p>
            <a:pPr algn="l">
              <a:buNone/>
            </a:pPr>
            <a:r>
              <a:rPr lang="en-GB" b="1" i="0" u="none" strike="noStrike">
                <a:solidFill>
                  <a:srgbClr val="000000"/>
                </a:solidFill>
                <a:effectLst/>
              </a:rPr>
              <a:t>References:</a:t>
            </a:r>
            <a:endParaRPr lang="en-GB" b="0" i="0" u="none" strike="noStrike">
              <a:solidFill>
                <a:srgbClr val="000000"/>
              </a:solidFill>
              <a:effectLst/>
            </a:endParaRPr>
          </a:p>
          <a:p>
            <a:pPr algn="l">
              <a:buFont typeface="Arial" panose="020B0604020202020204" pitchFamily="34" charset="0"/>
              <a:buChar char="•"/>
            </a:pPr>
            <a:r>
              <a:rPr lang="en-GB" b="0" i="0" u="none" strike="noStrike">
                <a:solidFill>
                  <a:srgbClr val="000000"/>
                </a:solidFill>
                <a:effectLst/>
              </a:rPr>
              <a:t>Broaddus et al., </a:t>
            </a:r>
            <a:r>
              <a:rPr lang="en-GB" b="0" i="1" u="none" strike="noStrike">
                <a:solidFill>
                  <a:srgbClr val="000000"/>
                </a:solidFill>
                <a:effectLst/>
              </a:rPr>
              <a:t>Phys. Rev. Accel. Beams</a:t>
            </a:r>
            <a:r>
              <a:rPr lang="en-GB" b="0" i="0" u="none" strike="noStrike">
                <a:solidFill>
                  <a:srgbClr val="000000"/>
                </a:solidFill>
                <a:effectLst/>
              </a:rPr>
              <a:t> 27, 041302 (2024)</a:t>
            </a:r>
          </a:p>
          <a:p>
            <a:pPr algn="l">
              <a:buFont typeface="Arial" panose="020B0604020202020204" pitchFamily="34" charset="0"/>
              <a:buChar char="•"/>
            </a:pPr>
            <a:r>
              <a:rPr lang="en-GB" b="0" i="0" u="none" strike="noStrike">
                <a:solidFill>
                  <a:srgbClr val="000000"/>
                </a:solidFill>
                <a:effectLst/>
              </a:rPr>
              <a:t>Kozák et al., arXiv:1611.09558</a:t>
            </a:r>
          </a:p>
          <a:p>
            <a:pPr algn="l">
              <a:buFont typeface="Arial" panose="020B0604020202020204" pitchFamily="34" charset="0"/>
              <a:buChar char="•"/>
            </a:pPr>
            <a:r>
              <a:rPr lang="en-GB" b="0" i="0" u="none" strike="noStrike">
                <a:solidFill>
                  <a:srgbClr val="000000"/>
                </a:solidFill>
                <a:effectLst/>
              </a:rPr>
              <a:t>SEM electron source and optics fundamentals</a:t>
            </a:r>
          </a:p>
          <a:p>
            <a:pPr algn="l"/>
            <a:r>
              <a:rPr lang="en-GB" b="0" i="0" u="none" strike="noStrike">
                <a:solidFill>
                  <a:srgbClr val="000000"/>
                </a:solidFill>
                <a:effectLst/>
              </a:rPr>
              <a:t>If you want, I can also prepare a slide with schematic diagrams of SEM electron sources and a parameter comparison chart with DLA requirements. Would you like me to proceed?</a:t>
            </a:r>
          </a:p>
        </p:txBody>
      </p:sp>
    </p:spTree>
    <p:extLst>
      <p:ext uri="{BB962C8B-B14F-4D97-AF65-F5344CB8AC3E}">
        <p14:creationId xmlns:p14="http://schemas.microsoft.com/office/powerpoint/2010/main" val="193269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D5D-C5FD-B8A1-7FC7-EA2282506C75}"/>
              </a:ext>
            </a:extLst>
          </p:cNvPr>
          <p:cNvSpPr>
            <a:spLocks noGrp="1"/>
          </p:cNvSpPr>
          <p:nvPr>
            <p:ph type="title"/>
          </p:nvPr>
        </p:nvSpPr>
        <p:spPr/>
        <p:txBody>
          <a:bodyPr/>
          <a:lstStyle/>
          <a:p>
            <a:r>
              <a:rPr lang="it-IT"/>
              <a:t>LNS equipment</a:t>
            </a:r>
          </a:p>
        </p:txBody>
      </p:sp>
    </p:spTree>
    <p:extLst>
      <p:ext uri="{BB962C8B-B14F-4D97-AF65-F5344CB8AC3E}">
        <p14:creationId xmlns:p14="http://schemas.microsoft.com/office/powerpoint/2010/main" val="2432271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3945-1FCC-EC40-9CBB-D996DFC9F109}"/>
              </a:ext>
            </a:extLst>
          </p:cNvPr>
          <p:cNvSpPr>
            <a:spLocks noGrp="1"/>
          </p:cNvSpPr>
          <p:nvPr>
            <p:ph type="title"/>
          </p:nvPr>
        </p:nvSpPr>
        <p:spPr>
          <a:xfrm>
            <a:off x="1181100" y="0"/>
            <a:ext cx="10515600" cy="646331"/>
          </a:xfrm>
        </p:spPr>
        <p:txBody>
          <a:bodyPr>
            <a:normAutofit fontScale="90000"/>
          </a:bodyPr>
          <a:lstStyle/>
          <a:p>
            <a:r>
              <a:rPr lang="it-IT"/>
              <a:t>OUR SEM (</a:t>
            </a:r>
            <a:r>
              <a:rPr lang="it-IT" err="1"/>
              <a:t>suitable</a:t>
            </a:r>
            <a:r>
              <a:rPr lang="it-IT"/>
              <a:t>?) @INFN-LNS </a:t>
            </a:r>
          </a:p>
        </p:txBody>
      </p:sp>
      <p:sp>
        <p:nvSpPr>
          <p:cNvPr id="3" name="TextBox 2">
            <a:extLst>
              <a:ext uri="{FF2B5EF4-FFF2-40B4-BE49-F238E27FC236}">
                <a16:creationId xmlns:a16="http://schemas.microsoft.com/office/drawing/2014/main" id="{C644B309-B905-EBB4-6BC6-50BCAC085CE9}"/>
              </a:ext>
            </a:extLst>
          </p:cNvPr>
          <p:cNvSpPr txBox="1"/>
          <p:nvPr/>
        </p:nvSpPr>
        <p:spPr>
          <a:xfrm>
            <a:off x="4049486" y="1367522"/>
            <a:ext cx="2898358" cy="646331"/>
          </a:xfrm>
          <a:prstGeom prst="rect">
            <a:avLst/>
          </a:prstGeom>
          <a:noFill/>
        </p:spPr>
        <p:txBody>
          <a:bodyPr wrap="none" rtlCol="0">
            <a:spAutoFit/>
          </a:bodyPr>
          <a:lstStyle/>
          <a:p>
            <a:r>
              <a:rPr lang="en-GB">
                <a:solidFill>
                  <a:srgbClr val="FF0000"/>
                </a:solidFill>
              </a:rPr>
              <a:t>Phenom XL G2 Desktop SEM </a:t>
            </a:r>
          </a:p>
          <a:p>
            <a:endParaRPr lang="it-IT">
              <a:solidFill>
                <a:srgbClr val="FF0000"/>
              </a:solidFill>
            </a:endParaRPr>
          </a:p>
        </p:txBody>
      </p:sp>
      <p:pic>
        <p:nvPicPr>
          <p:cNvPr id="4" name="Picture 3">
            <a:extLst>
              <a:ext uri="{FF2B5EF4-FFF2-40B4-BE49-F238E27FC236}">
                <a16:creationId xmlns:a16="http://schemas.microsoft.com/office/drawing/2014/main" id="{C89E1898-A92C-3443-CAFA-A4261674B7E1}"/>
              </a:ext>
            </a:extLst>
          </p:cNvPr>
          <p:cNvPicPr>
            <a:picLocks noChangeAspect="1"/>
          </p:cNvPicPr>
          <p:nvPr/>
        </p:nvPicPr>
        <p:blipFill>
          <a:blip r:embed="rId2"/>
          <a:stretch>
            <a:fillRect/>
          </a:stretch>
        </p:blipFill>
        <p:spPr>
          <a:xfrm>
            <a:off x="723075" y="2013853"/>
            <a:ext cx="3887851" cy="3059570"/>
          </a:xfrm>
          <a:prstGeom prst="rect">
            <a:avLst/>
          </a:prstGeom>
        </p:spPr>
      </p:pic>
      <p:graphicFrame>
        <p:nvGraphicFramePr>
          <p:cNvPr id="5" name="Table 4">
            <a:extLst>
              <a:ext uri="{FF2B5EF4-FFF2-40B4-BE49-F238E27FC236}">
                <a16:creationId xmlns:a16="http://schemas.microsoft.com/office/drawing/2014/main" id="{F0A36B1F-A132-81AB-1F49-DD68A15E7C3F}"/>
              </a:ext>
            </a:extLst>
          </p:cNvPr>
          <p:cNvGraphicFramePr>
            <a:graphicFrameLocks noGrp="1"/>
          </p:cNvGraphicFramePr>
          <p:nvPr>
            <p:extLst>
              <p:ext uri="{D42A27DB-BD31-4B8C-83A1-F6EECF244321}">
                <p14:modId xmlns:p14="http://schemas.microsoft.com/office/powerpoint/2010/main" val="456718599"/>
              </p:ext>
            </p:extLst>
          </p:nvPr>
        </p:nvGraphicFramePr>
        <p:xfrm>
          <a:off x="4970173" y="2141534"/>
          <a:ext cx="6498752" cy="4351341"/>
        </p:xfrm>
        <a:graphic>
          <a:graphicData uri="http://schemas.openxmlformats.org/drawingml/2006/table">
            <a:tbl>
              <a:tblPr/>
              <a:tblGrid>
                <a:gridCol w="3249376">
                  <a:extLst>
                    <a:ext uri="{9D8B030D-6E8A-4147-A177-3AD203B41FA5}">
                      <a16:colId xmlns:a16="http://schemas.microsoft.com/office/drawing/2014/main" val="2207527729"/>
                    </a:ext>
                  </a:extLst>
                </a:gridCol>
                <a:gridCol w="3249376">
                  <a:extLst>
                    <a:ext uri="{9D8B030D-6E8A-4147-A177-3AD203B41FA5}">
                      <a16:colId xmlns:a16="http://schemas.microsoft.com/office/drawing/2014/main" val="2776039533"/>
                    </a:ext>
                  </a:extLst>
                </a:gridCol>
              </a:tblGrid>
              <a:tr h="226044">
                <a:tc>
                  <a:txBody>
                    <a:bodyPr/>
                    <a:lstStyle/>
                    <a:p>
                      <a:r>
                        <a:rPr lang="en-GB" sz="1100" b="1"/>
                        <a:t>Category</a:t>
                      </a:r>
                      <a:endParaRPr lang="en-GB" sz="1100"/>
                    </a:p>
                  </a:txBody>
                  <a:tcPr marL="56511" marR="56511" marT="28255" marB="28255" anchor="ctr">
                    <a:lnL>
                      <a:noFill/>
                    </a:lnL>
                    <a:lnR>
                      <a:noFill/>
                    </a:lnR>
                    <a:lnT>
                      <a:noFill/>
                    </a:lnT>
                    <a:lnB>
                      <a:noFill/>
                    </a:lnB>
                    <a:noFill/>
                  </a:tcPr>
                </a:tc>
                <a:tc>
                  <a:txBody>
                    <a:bodyPr/>
                    <a:lstStyle/>
                    <a:p>
                      <a:r>
                        <a:rPr lang="en-GB" sz="1100" b="1"/>
                        <a:t>Specification</a:t>
                      </a:r>
                      <a:endParaRPr lang="en-GB" sz="1100"/>
                    </a:p>
                  </a:txBody>
                  <a:tcPr marL="56511" marR="56511" marT="28255" marB="28255" anchor="ctr">
                    <a:lnL>
                      <a:noFill/>
                    </a:lnL>
                    <a:lnR>
                      <a:noFill/>
                    </a:lnR>
                    <a:lnT>
                      <a:noFill/>
                    </a:lnT>
                    <a:lnB>
                      <a:noFill/>
                    </a:lnB>
                    <a:noFill/>
                  </a:tcPr>
                </a:tc>
                <a:extLst>
                  <a:ext uri="{0D108BD9-81ED-4DB2-BD59-A6C34878D82A}">
                    <a16:rowId xmlns:a16="http://schemas.microsoft.com/office/drawing/2014/main" val="2735728233"/>
                  </a:ext>
                </a:extLst>
              </a:tr>
              <a:tr h="395576">
                <a:tc>
                  <a:txBody>
                    <a:bodyPr/>
                    <a:lstStyle/>
                    <a:p>
                      <a:r>
                        <a:rPr lang="en-GB" sz="1100" b="1"/>
                        <a:t>Max Sample Size</a:t>
                      </a:r>
                      <a:endParaRPr lang="en-GB" sz="1100"/>
                    </a:p>
                  </a:txBody>
                  <a:tcPr marL="56511" marR="56511" marT="28255" marB="28255" anchor="ctr">
                    <a:lnL>
                      <a:noFill/>
                    </a:lnL>
                    <a:lnR>
                      <a:noFill/>
                    </a:lnR>
                    <a:lnT>
                      <a:noFill/>
                    </a:lnT>
                    <a:lnB>
                      <a:noFill/>
                    </a:lnB>
                    <a:noFill/>
                  </a:tcPr>
                </a:tc>
                <a:tc>
                  <a:txBody>
                    <a:bodyPr/>
                    <a:lstStyle/>
                    <a:p>
                      <a:r>
                        <a:rPr lang="en-GB" sz="1100"/>
                        <a:t>100 × 100 mm, height up to 40–65 mm (36 × Ø12 mm stubs)</a:t>
                      </a:r>
                    </a:p>
                  </a:txBody>
                  <a:tcPr marL="56511" marR="56511" marT="28255" marB="28255" anchor="ctr">
                    <a:lnL>
                      <a:noFill/>
                    </a:lnL>
                    <a:lnR>
                      <a:noFill/>
                    </a:lnR>
                    <a:lnT>
                      <a:noFill/>
                    </a:lnT>
                    <a:lnB>
                      <a:noFill/>
                    </a:lnB>
                    <a:noFill/>
                  </a:tcPr>
                </a:tc>
                <a:extLst>
                  <a:ext uri="{0D108BD9-81ED-4DB2-BD59-A6C34878D82A}">
                    <a16:rowId xmlns:a16="http://schemas.microsoft.com/office/drawing/2014/main" val="2070880931"/>
                  </a:ext>
                </a:extLst>
              </a:tr>
              <a:tr h="395576">
                <a:tc>
                  <a:txBody>
                    <a:bodyPr/>
                    <a:lstStyle/>
                    <a:p>
                      <a:r>
                        <a:rPr lang="en-GB" sz="1100" b="1"/>
                        <a:t>Beam Source</a:t>
                      </a:r>
                      <a:endParaRPr lang="en-GB" sz="1100"/>
                    </a:p>
                  </a:txBody>
                  <a:tcPr marL="56511" marR="56511" marT="28255" marB="28255" anchor="ctr">
                    <a:lnL>
                      <a:noFill/>
                    </a:lnL>
                    <a:lnR>
                      <a:noFill/>
                    </a:lnR>
                    <a:lnT>
                      <a:noFill/>
                    </a:lnT>
                    <a:lnB>
                      <a:noFill/>
                    </a:lnB>
                    <a:noFill/>
                  </a:tcPr>
                </a:tc>
                <a:tc>
                  <a:txBody>
                    <a:bodyPr/>
                    <a:lstStyle/>
                    <a:p>
                      <a:r>
                        <a:rPr lang="en-GB" sz="1100" err="1"/>
                        <a:t>CeB</a:t>
                      </a:r>
                      <a:r>
                        <a:rPr lang="en-GB" sz="1100"/>
                        <a:t>₆ thermal emitter, high brightness, long life (~1500 h)</a:t>
                      </a:r>
                    </a:p>
                  </a:txBody>
                  <a:tcPr marL="56511" marR="56511" marT="28255" marB="28255" anchor="ctr">
                    <a:lnL>
                      <a:noFill/>
                    </a:lnL>
                    <a:lnR>
                      <a:noFill/>
                    </a:lnR>
                    <a:lnT>
                      <a:noFill/>
                    </a:lnT>
                    <a:lnB>
                      <a:noFill/>
                    </a:lnB>
                    <a:noFill/>
                  </a:tcPr>
                </a:tc>
                <a:extLst>
                  <a:ext uri="{0D108BD9-81ED-4DB2-BD59-A6C34878D82A}">
                    <a16:rowId xmlns:a16="http://schemas.microsoft.com/office/drawing/2014/main" val="3646423791"/>
                  </a:ext>
                </a:extLst>
              </a:tr>
              <a:tr h="226044">
                <a:tc>
                  <a:txBody>
                    <a:bodyPr/>
                    <a:lstStyle/>
                    <a:p>
                      <a:r>
                        <a:rPr lang="en-GB" sz="1100" b="1"/>
                        <a:t>Resolution</a:t>
                      </a:r>
                      <a:endParaRPr lang="en-GB" sz="1100"/>
                    </a:p>
                  </a:txBody>
                  <a:tcPr marL="56511" marR="56511" marT="28255" marB="28255" anchor="ctr">
                    <a:lnL>
                      <a:noFill/>
                    </a:lnL>
                    <a:lnR>
                      <a:noFill/>
                    </a:lnR>
                    <a:lnT>
                      <a:noFill/>
                    </a:lnT>
                    <a:lnB>
                      <a:noFill/>
                    </a:lnB>
                    <a:noFill/>
                  </a:tcPr>
                </a:tc>
                <a:tc>
                  <a:txBody>
                    <a:bodyPr/>
                    <a:lstStyle/>
                    <a:p>
                      <a:r>
                        <a:rPr lang="en-GB" sz="1100"/>
                        <a:t>&lt; 10 nm</a:t>
                      </a:r>
                    </a:p>
                  </a:txBody>
                  <a:tcPr marL="56511" marR="56511" marT="28255" marB="28255" anchor="ctr">
                    <a:lnL>
                      <a:noFill/>
                    </a:lnL>
                    <a:lnR>
                      <a:noFill/>
                    </a:lnR>
                    <a:lnT>
                      <a:noFill/>
                    </a:lnT>
                    <a:lnB>
                      <a:noFill/>
                    </a:lnB>
                    <a:noFill/>
                  </a:tcPr>
                </a:tc>
                <a:extLst>
                  <a:ext uri="{0D108BD9-81ED-4DB2-BD59-A6C34878D82A}">
                    <a16:rowId xmlns:a16="http://schemas.microsoft.com/office/drawing/2014/main" val="686517962"/>
                  </a:ext>
                </a:extLst>
              </a:tr>
              <a:tr h="226044">
                <a:tc>
                  <a:txBody>
                    <a:bodyPr/>
                    <a:lstStyle/>
                    <a:p>
                      <a:r>
                        <a:rPr lang="en-GB" sz="1100" b="1"/>
                        <a:t>SEM Magnification</a:t>
                      </a:r>
                      <a:endParaRPr lang="en-GB" sz="1100"/>
                    </a:p>
                  </a:txBody>
                  <a:tcPr marL="56511" marR="56511" marT="28255" marB="28255" anchor="ctr">
                    <a:lnL>
                      <a:noFill/>
                    </a:lnL>
                    <a:lnR>
                      <a:noFill/>
                    </a:lnR>
                    <a:lnT>
                      <a:noFill/>
                    </a:lnT>
                    <a:lnB>
                      <a:noFill/>
                    </a:lnB>
                    <a:noFill/>
                  </a:tcPr>
                </a:tc>
                <a:tc>
                  <a:txBody>
                    <a:bodyPr/>
                    <a:lstStyle/>
                    <a:p>
                      <a:r>
                        <a:rPr lang="en-GB" sz="1100"/>
                        <a:t>160× to 200,000×</a:t>
                      </a:r>
                    </a:p>
                  </a:txBody>
                  <a:tcPr marL="56511" marR="56511" marT="28255" marB="28255" anchor="ctr">
                    <a:lnL>
                      <a:noFill/>
                    </a:lnL>
                    <a:lnR>
                      <a:noFill/>
                    </a:lnR>
                    <a:lnT>
                      <a:noFill/>
                    </a:lnT>
                    <a:lnB>
                      <a:noFill/>
                    </a:lnB>
                    <a:noFill/>
                  </a:tcPr>
                </a:tc>
                <a:extLst>
                  <a:ext uri="{0D108BD9-81ED-4DB2-BD59-A6C34878D82A}">
                    <a16:rowId xmlns:a16="http://schemas.microsoft.com/office/drawing/2014/main" val="1197525976"/>
                  </a:ext>
                </a:extLst>
              </a:tr>
              <a:tr h="395576">
                <a:tc>
                  <a:txBody>
                    <a:bodyPr/>
                    <a:lstStyle/>
                    <a:p>
                      <a:r>
                        <a:rPr lang="en-GB" sz="1100" b="1"/>
                        <a:t>Acceleration Voltage</a:t>
                      </a:r>
                      <a:endParaRPr lang="en-GB" sz="1100"/>
                    </a:p>
                  </a:txBody>
                  <a:tcPr marL="56511" marR="56511" marT="28255" marB="28255" anchor="ctr">
                    <a:lnL>
                      <a:noFill/>
                    </a:lnL>
                    <a:lnR>
                      <a:noFill/>
                    </a:lnR>
                    <a:lnT>
                      <a:noFill/>
                    </a:lnT>
                    <a:lnB>
                      <a:noFill/>
                    </a:lnB>
                    <a:noFill/>
                  </a:tcPr>
                </a:tc>
                <a:tc>
                  <a:txBody>
                    <a:bodyPr/>
                    <a:lstStyle/>
                    <a:p>
                      <a:r>
                        <a:rPr lang="en-GB" sz="1100"/>
                        <a:t>Selectable: 4.8–20.5 kV (stepwise or continuous modes)</a:t>
                      </a:r>
                    </a:p>
                  </a:txBody>
                  <a:tcPr marL="56511" marR="56511" marT="28255" marB="28255" anchor="ctr">
                    <a:lnL>
                      <a:noFill/>
                    </a:lnL>
                    <a:lnR>
                      <a:noFill/>
                    </a:lnR>
                    <a:lnT>
                      <a:noFill/>
                    </a:lnT>
                    <a:lnB>
                      <a:noFill/>
                    </a:lnB>
                    <a:noFill/>
                  </a:tcPr>
                </a:tc>
                <a:extLst>
                  <a:ext uri="{0D108BD9-81ED-4DB2-BD59-A6C34878D82A}">
                    <a16:rowId xmlns:a16="http://schemas.microsoft.com/office/drawing/2014/main" val="1087655058"/>
                  </a:ext>
                </a:extLst>
              </a:tr>
              <a:tr h="395576">
                <a:tc>
                  <a:txBody>
                    <a:bodyPr/>
                    <a:lstStyle/>
                    <a:p>
                      <a:r>
                        <a:rPr lang="en-GB" sz="1100" b="1"/>
                        <a:t>Spot Size</a:t>
                      </a:r>
                      <a:endParaRPr lang="en-GB" sz="1100"/>
                    </a:p>
                  </a:txBody>
                  <a:tcPr marL="56511" marR="56511" marT="28255" marB="28255" anchor="ctr">
                    <a:lnL>
                      <a:noFill/>
                    </a:lnL>
                    <a:lnR>
                      <a:noFill/>
                    </a:lnR>
                    <a:lnT>
                      <a:noFill/>
                    </a:lnT>
                    <a:lnB>
                      <a:noFill/>
                    </a:lnB>
                    <a:noFill/>
                  </a:tcPr>
                </a:tc>
                <a:tc>
                  <a:txBody>
                    <a:bodyPr/>
                    <a:lstStyle/>
                    <a:p>
                      <a:r>
                        <a:rPr lang="en-GB" sz="1100"/>
                        <a:t>Optimized for low-voltage imaging and high contrast on non-conductive samples</a:t>
                      </a:r>
                    </a:p>
                  </a:txBody>
                  <a:tcPr marL="56511" marR="56511" marT="28255" marB="28255" anchor="ctr">
                    <a:lnL>
                      <a:noFill/>
                    </a:lnL>
                    <a:lnR>
                      <a:noFill/>
                    </a:lnR>
                    <a:lnT>
                      <a:noFill/>
                    </a:lnT>
                    <a:lnB>
                      <a:noFill/>
                    </a:lnB>
                    <a:noFill/>
                  </a:tcPr>
                </a:tc>
                <a:extLst>
                  <a:ext uri="{0D108BD9-81ED-4DB2-BD59-A6C34878D82A}">
                    <a16:rowId xmlns:a16="http://schemas.microsoft.com/office/drawing/2014/main" val="1971638330"/>
                  </a:ext>
                </a:extLst>
              </a:tr>
              <a:tr h="565109">
                <a:tc>
                  <a:txBody>
                    <a:bodyPr/>
                    <a:lstStyle/>
                    <a:p>
                      <a:r>
                        <a:rPr lang="en-GB" sz="1100" b="1"/>
                        <a:t>Detectors</a:t>
                      </a:r>
                      <a:endParaRPr lang="en-GB" sz="1100"/>
                    </a:p>
                  </a:txBody>
                  <a:tcPr marL="56511" marR="56511" marT="28255" marB="28255" anchor="ctr">
                    <a:lnL>
                      <a:noFill/>
                    </a:lnL>
                    <a:lnR>
                      <a:noFill/>
                    </a:lnR>
                    <a:lnT>
                      <a:noFill/>
                    </a:lnT>
                    <a:lnB>
                      <a:noFill/>
                    </a:lnB>
                    <a:noFill/>
                  </a:tcPr>
                </a:tc>
                <a:tc>
                  <a:txBody>
                    <a:bodyPr/>
                    <a:lstStyle/>
                    <a:p>
                      <a:r>
                        <a:rPr lang="en-GB" sz="1100"/>
                        <a:t>- BSD (Backscattered Electron Detector) – standard - SED (Secondary Electron Detector) – </a:t>
                      </a:r>
                      <a:r>
                        <a:rPr lang="en-GB" sz="1100" b="1"/>
                        <a:t>optional</a:t>
                      </a:r>
                      <a:r>
                        <a:rPr lang="en-GB" sz="1100"/>
                        <a:t>, for high-resolution surface/topography imaging</a:t>
                      </a:r>
                    </a:p>
                  </a:txBody>
                  <a:tcPr marL="56511" marR="56511" marT="28255" marB="28255" anchor="ctr">
                    <a:lnL>
                      <a:noFill/>
                    </a:lnL>
                    <a:lnR>
                      <a:noFill/>
                    </a:lnR>
                    <a:lnT>
                      <a:noFill/>
                    </a:lnT>
                    <a:lnB>
                      <a:noFill/>
                    </a:lnB>
                    <a:noFill/>
                  </a:tcPr>
                </a:tc>
                <a:extLst>
                  <a:ext uri="{0D108BD9-81ED-4DB2-BD59-A6C34878D82A}">
                    <a16:rowId xmlns:a16="http://schemas.microsoft.com/office/drawing/2014/main" val="2876938299"/>
                  </a:ext>
                </a:extLst>
              </a:tr>
              <a:tr h="226044">
                <a:tc>
                  <a:txBody>
                    <a:bodyPr/>
                    <a:lstStyle/>
                    <a:p>
                      <a:r>
                        <a:rPr lang="en-GB" sz="1100" b="1"/>
                        <a:t>Time to Image</a:t>
                      </a:r>
                      <a:endParaRPr lang="en-GB" sz="1100"/>
                    </a:p>
                  </a:txBody>
                  <a:tcPr marL="56511" marR="56511" marT="28255" marB="28255" anchor="ctr">
                    <a:lnL>
                      <a:noFill/>
                    </a:lnL>
                    <a:lnR>
                      <a:noFill/>
                    </a:lnR>
                    <a:lnT>
                      <a:noFill/>
                    </a:lnT>
                    <a:lnB>
                      <a:noFill/>
                    </a:lnB>
                    <a:noFill/>
                  </a:tcPr>
                </a:tc>
                <a:tc>
                  <a:txBody>
                    <a:bodyPr/>
                    <a:lstStyle/>
                    <a:p>
                      <a:r>
                        <a:rPr lang="en-GB" sz="1100"/>
                        <a:t>~40 seconds (optical &lt; 5s; SEM mode ~60s)</a:t>
                      </a:r>
                    </a:p>
                  </a:txBody>
                  <a:tcPr marL="56511" marR="56511" marT="28255" marB="28255" anchor="ctr">
                    <a:lnL>
                      <a:noFill/>
                    </a:lnL>
                    <a:lnR>
                      <a:noFill/>
                    </a:lnR>
                    <a:lnT>
                      <a:noFill/>
                    </a:lnT>
                    <a:lnB>
                      <a:noFill/>
                    </a:lnB>
                    <a:noFill/>
                  </a:tcPr>
                </a:tc>
                <a:extLst>
                  <a:ext uri="{0D108BD9-81ED-4DB2-BD59-A6C34878D82A}">
                    <a16:rowId xmlns:a16="http://schemas.microsoft.com/office/drawing/2014/main" val="3889478156"/>
                  </a:ext>
                </a:extLst>
              </a:tr>
              <a:tr h="226044">
                <a:tc>
                  <a:txBody>
                    <a:bodyPr/>
                    <a:lstStyle/>
                    <a:p>
                      <a:r>
                        <a:rPr lang="en-GB" sz="1100" b="1"/>
                        <a:t>Imaging Resolution</a:t>
                      </a:r>
                      <a:endParaRPr lang="en-GB" sz="1100"/>
                    </a:p>
                  </a:txBody>
                  <a:tcPr marL="56511" marR="56511" marT="28255" marB="28255" anchor="ctr">
                    <a:lnL>
                      <a:noFill/>
                    </a:lnL>
                    <a:lnR>
                      <a:noFill/>
                    </a:lnR>
                    <a:lnT>
                      <a:noFill/>
                    </a:lnT>
                    <a:lnB>
                      <a:noFill/>
                    </a:lnB>
                    <a:noFill/>
                  </a:tcPr>
                </a:tc>
                <a:tc>
                  <a:txBody>
                    <a:bodyPr/>
                    <a:lstStyle/>
                    <a:p>
                      <a:r>
                        <a:rPr lang="en-GB" sz="1100"/>
                        <a:t>960×600 up to 7680×4800 px (TIFF, PNG, BMP, JPEG)</a:t>
                      </a:r>
                    </a:p>
                  </a:txBody>
                  <a:tcPr marL="56511" marR="56511" marT="28255" marB="28255" anchor="ctr">
                    <a:lnL>
                      <a:noFill/>
                    </a:lnL>
                    <a:lnR>
                      <a:noFill/>
                    </a:lnR>
                    <a:lnT>
                      <a:noFill/>
                    </a:lnT>
                    <a:lnB>
                      <a:noFill/>
                    </a:lnB>
                    <a:noFill/>
                  </a:tcPr>
                </a:tc>
                <a:extLst>
                  <a:ext uri="{0D108BD9-81ED-4DB2-BD59-A6C34878D82A}">
                    <a16:rowId xmlns:a16="http://schemas.microsoft.com/office/drawing/2014/main" val="4143123942"/>
                  </a:ext>
                </a:extLst>
              </a:tr>
              <a:tr h="226044">
                <a:tc>
                  <a:txBody>
                    <a:bodyPr/>
                    <a:lstStyle/>
                    <a:p>
                      <a:r>
                        <a:rPr lang="en-GB" sz="1100" b="1"/>
                        <a:t>Stage Travel</a:t>
                      </a:r>
                      <a:endParaRPr lang="en-GB" sz="1100"/>
                    </a:p>
                  </a:txBody>
                  <a:tcPr marL="56511" marR="56511" marT="28255" marB="28255" anchor="ctr">
                    <a:lnL>
                      <a:noFill/>
                    </a:lnL>
                    <a:lnR>
                      <a:noFill/>
                    </a:lnR>
                    <a:lnT>
                      <a:noFill/>
                    </a:lnT>
                    <a:lnB>
                      <a:noFill/>
                    </a:lnB>
                    <a:noFill/>
                  </a:tcPr>
                </a:tc>
                <a:tc>
                  <a:txBody>
                    <a:bodyPr/>
                    <a:lstStyle/>
                    <a:p>
                      <a:r>
                        <a:rPr lang="en-GB" sz="1100"/>
                        <a:t>Up to 100 × 100 mm with full motorized XY stage</a:t>
                      </a:r>
                    </a:p>
                  </a:txBody>
                  <a:tcPr marL="56511" marR="56511" marT="28255" marB="28255" anchor="ctr">
                    <a:lnL>
                      <a:noFill/>
                    </a:lnL>
                    <a:lnR>
                      <a:noFill/>
                    </a:lnR>
                    <a:lnT>
                      <a:noFill/>
                    </a:lnT>
                    <a:lnB>
                      <a:noFill/>
                    </a:lnB>
                    <a:noFill/>
                  </a:tcPr>
                </a:tc>
                <a:extLst>
                  <a:ext uri="{0D108BD9-81ED-4DB2-BD59-A6C34878D82A}">
                    <a16:rowId xmlns:a16="http://schemas.microsoft.com/office/drawing/2014/main" val="4117483586"/>
                  </a:ext>
                </a:extLst>
              </a:tr>
              <a:tr h="395576">
                <a:tc>
                  <a:txBody>
                    <a:bodyPr/>
                    <a:lstStyle/>
                    <a:p>
                      <a:r>
                        <a:rPr lang="en-GB" sz="1100" b="1"/>
                        <a:t>Automation</a:t>
                      </a:r>
                      <a:endParaRPr lang="en-GB" sz="1100"/>
                    </a:p>
                  </a:txBody>
                  <a:tcPr marL="56511" marR="56511" marT="28255" marB="28255" anchor="ctr">
                    <a:lnL>
                      <a:noFill/>
                    </a:lnL>
                    <a:lnR>
                      <a:noFill/>
                    </a:lnR>
                    <a:lnT>
                      <a:noFill/>
                    </a:lnT>
                    <a:lnB>
                      <a:noFill/>
                    </a:lnB>
                    <a:noFill/>
                  </a:tcPr>
                </a:tc>
                <a:tc>
                  <a:txBody>
                    <a:bodyPr/>
                    <a:lstStyle/>
                    <a:p>
                      <a:r>
                        <a:rPr lang="en-GB" sz="1100"/>
                        <a:t>Python-based scripting via Phenom Programming Interface (PPI)</a:t>
                      </a:r>
                    </a:p>
                  </a:txBody>
                  <a:tcPr marL="56511" marR="56511" marT="28255" marB="28255" anchor="ctr">
                    <a:lnL>
                      <a:noFill/>
                    </a:lnL>
                    <a:lnR>
                      <a:noFill/>
                    </a:lnR>
                    <a:lnT>
                      <a:noFill/>
                    </a:lnT>
                    <a:lnB>
                      <a:noFill/>
                    </a:lnB>
                    <a:noFill/>
                  </a:tcPr>
                </a:tc>
                <a:extLst>
                  <a:ext uri="{0D108BD9-81ED-4DB2-BD59-A6C34878D82A}">
                    <a16:rowId xmlns:a16="http://schemas.microsoft.com/office/drawing/2014/main" val="1188092616"/>
                  </a:ext>
                </a:extLst>
              </a:tr>
              <a:tr h="226044">
                <a:tc>
                  <a:txBody>
                    <a:bodyPr/>
                    <a:lstStyle/>
                    <a:p>
                      <a:r>
                        <a:rPr lang="en-GB" sz="1100" b="1"/>
                        <a:t>Environmental Range</a:t>
                      </a:r>
                      <a:endParaRPr lang="en-GB" sz="1100"/>
                    </a:p>
                  </a:txBody>
                  <a:tcPr marL="56511" marR="56511" marT="28255" marB="28255" anchor="ctr">
                    <a:lnL>
                      <a:noFill/>
                    </a:lnL>
                    <a:lnR>
                      <a:noFill/>
                    </a:lnR>
                    <a:lnT>
                      <a:noFill/>
                    </a:lnT>
                    <a:lnB>
                      <a:noFill/>
                    </a:lnB>
                    <a:noFill/>
                  </a:tcPr>
                </a:tc>
                <a:tc>
                  <a:txBody>
                    <a:bodyPr/>
                    <a:lstStyle/>
                    <a:p>
                      <a:r>
                        <a:rPr lang="en-GB" sz="1100"/>
                        <a:t>15–30 °C, 20–80% humidity</a:t>
                      </a:r>
                    </a:p>
                  </a:txBody>
                  <a:tcPr marL="56511" marR="56511" marT="28255" marB="28255" anchor="ctr">
                    <a:lnL>
                      <a:noFill/>
                    </a:lnL>
                    <a:lnR>
                      <a:noFill/>
                    </a:lnR>
                    <a:lnT>
                      <a:noFill/>
                    </a:lnT>
                    <a:lnB>
                      <a:noFill/>
                    </a:lnB>
                    <a:noFill/>
                  </a:tcPr>
                </a:tc>
                <a:extLst>
                  <a:ext uri="{0D108BD9-81ED-4DB2-BD59-A6C34878D82A}">
                    <a16:rowId xmlns:a16="http://schemas.microsoft.com/office/drawing/2014/main" val="1167742100"/>
                  </a:ext>
                </a:extLst>
              </a:tr>
              <a:tr h="226044">
                <a:tc>
                  <a:txBody>
                    <a:bodyPr/>
                    <a:lstStyle/>
                    <a:p>
                      <a:r>
                        <a:rPr lang="en-GB" sz="1100" b="1"/>
                        <a:t>Vacuum Modes</a:t>
                      </a:r>
                      <a:endParaRPr lang="en-GB" sz="1100"/>
                    </a:p>
                  </a:txBody>
                  <a:tcPr marL="56511" marR="56511" marT="28255" marB="28255" anchor="ctr">
                    <a:lnL>
                      <a:noFill/>
                    </a:lnL>
                    <a:lnR>
                      <a:noFill/>
                    </a:lnR>
                    <a:lnT>
                      <a:noFill/>
                    </a:lnT>
                    <a:lnB>
                      <a:noFill/>
                    </a:lnB>
                    <a:noFill/>
                  </a:tcPr>
                </a:tc>
                <a:tc>
                  <a:txBody>
                    <a:bodyPr/>
                    <a:lstStyle/>
                    <a:p>
                      <a:r>
                        <a:rPr lang="en-GB" sz="1100"/>
                        <a:t>Low, medium, and high vacuum compatible</a:t>
                      </a:r>
                    </a:p>
                  </a:txBody>
                  <a:tcPr marL="56511" marR="56511" marT="28255" marB="28255" anchor="ctr">
                    <a:lnL>
                      <a:noFill/>
                    </a:lnL>
                    <a:lnR>
                      <a:noFill/>
                    </a:lnR>
                    <a:lnT>
                      <a:noFill/>
                    </a:lnT>
                    <a:lnB>
                      <a:noFill/>
                    </a:lnB>
                    <a:noFill/>
                  </a:tcPr>
                </a:tc>
                <a:extLst>
                  <a:ext uri="{0D108BD9-81ED-4DB2-BD59-A6C34878D82A}">
                    <a16:rowId xmlns:a16="http://schemas.microsoft.com/office/drawing/2014/main" val="3978926687"/>
                  </a:ext>
                </a:extLst>
              </a:tr>
            </a:tbl>
          </a:graphicData>
        </a:graphic>
      </p:graphicFrame>
    </p:spTree>
    <p:extLst>
      <p:ext uri="{BB962C8B-B14F-4D97-AF65-F5344CB8AC3E}">
        <p14:creationId xmlns:p14="http://schemas.microsoft.com/office/powerpoint/2010/main" val="310788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48C4E3-3EA9-3872-31FB-1EC8D73F442E}"/>
              </a:ext>
            </a:extLst>
          </p:cNvPr>
          <p:cNvSpPr txBox="1"/>
          <p:nvPr/>
        </p:nvSpPr>
        <p:spPr>
          <a:xfrm>
            <a:off x="0" y="1027906"/>
            <a:ext cx="10670165" cy="5909310"/>
          </a:xfrm>
          <a:prstGeom prst="rect">
            <a:avLst/>
          </a:prstGeom>
          <a:noFill/>
        </p:spPr>
        <p:txBody>
          <a:bodyPr wrap="none" rtlCol="0">
            <a:spAutoFit/>
          </a:bodyPr>
          <a:lstStyle/>
          <a:p>
            <a:r>
              <a:rPr lang="en-GB"/>
              <a:t>- </a:t>
            </a:r>
            <a:r>
              <a:rPr lang="en-GB" err="1"/>
              <a:t>Center</a:t>
            </a:r>
            <a:r>
              <a:rPr lang="en-GB"/>
              <a:t> wavelength: </a:t>
            </a:r>
            <a:r>
              <a:rPr lang="en-GB" b="1"/>
              <a:t>1030 nm +/- 2 nm</a:t>
            </a:r>
            <a:endParaRPr lang="en-GB"/>
          </a:p>
          <a:p>
            <a:r>
              <a:rPr lang="en-GB"/>
              <a:t>- Spectral width: </a:t>
            </a:r>
            <a:r>
              <a:rPr lang="en-GB" b="1"/>
              <a:t>&lt; 3 nm FWHM</a:t>
            </a:r>
            <a:endParaRPr lang="en-GB"/>
          </a:p>
          <a:p>
            <a:r>
              <a:rPr lang="en-GB"/>
              <a:t>- Average power: &gt; 28 W</a:t>
            </a:r>
          </a:p>
          <a:p>
            <a:r>
              <a:rPr lang="en-GB"/>
              <a:t>- Maximum energy: </a:t>
            </a:r>
            <a:r>
              <a:rPr lang="en-GB" b="1"/>
              <a:t>&gt; 280 </a:t>
            </a:r>
            <a:r>
              <a:rPr lang="en-GB" b="1" err="1"/>
              <a:t>uJ</a:t>
            </a:r>
            <a:r>
              <a:rPr lang="en-GB" b="1"/>
              <a:t> at 100 kHz</a:t>
            </a:r>
            <a:endParaRPr lang="en-GB"/>
          </a:p>
          <a:p>
            <a:r>
              <a:rPr lang="en-GB"/>
              <a:t>- Repetition frequency:</a:t>
            </a:r>
            <a:r>
              <a:rPr lang="en-GB" i="1"/>
              <a:t> </a:t>
            </a:r>
            <a:r>
              <a:rPr lang="en-GB" b="1" i="1"/>
              <a:t>from single shot to 40 MHz (</a:t>
            </a:r>
            <a:r>
              <a:rPr lang="en-GB" b="1" i="1" err="1"/>
              <a:t>tunable</a:t>
            </a:r>
            <a:r>
              <a:rPr lang="en-GB" b="1" i="1"/>
              <a:t> on the fly)</a:t>
            </a:r>
            <a:endParaRPr lang="en-GB"/>
          </a:p>
          <a:p>
            <a:r>
              <a:rPr lang="en-GB"/>
              <a:t>      - Pulse picker (PP): from 100 kHz to 40 MHz ( 40MHz /n, where n is an integer)</a:t>
            </a:r>
          </a:p>
          <a:p>
            <a:r>
              <a:rPr lang="en-GB"/>
              <a:t>      - External modulator( MOD): from single shot to 2 MHz/</a:t>
            </a:r>
            <a:r>
              <a:rPr lang="en-GB" err="1"/>
              <a:t>F_pp</a:t>
            </a:r>
            <a:endParaRPr lang="en-GB"/>
          </a:p>
          <a:p>
            <a:r>
              <a:rPr lang="en-GB"/>
              <a:t>-Integrated external modulator (MOD, i.e. AOM)inside laser head for pulse attenuation (0 to 100% transmission)</a:t>
            </a:r>
          </a:p>
          <a:p>
            <a:r>
              <a:rPr lang="en-GB"/>
              <a:t>-External </a:t>
            </a:r>
            <a:r>
              <a:rPr lang="en-GB" b="1"/>
              <a:t>trig or Gate mode</a:t>
            </a:r>
            <a:r>
              <a:rPr lang="en-GB"/>
              <a:t> by applying an external TTL signal on MOD</a:t>
            </a:r>
          </a:p>
          <a:p>
            <a:r>
              <a:rPr lang="en-GB"/>
              <a:t>- Pulse duration: &lt; 400 fs adjustable up to 10 </a:t>
            </a:r>
            <a:r>
              <a:rPr lang="en-GB" err="1"/>
              <a:t>ps</a:t>
            </a:r>
            <a:endParaRPr lang="en-GB"/>
          </a:p>
          <a:p>
            <a:r>
              <a:rPr lang="en-GB"/>
              <a:t>-Burst mode offered by default:</a:t>
            </a:r>
            <a:r>
              <a:rPr lang="en-GB" b="1"/>
              <a:t> from 2 to hundreds of pulse inside a burst</a:t>
            </a:r>
            <a:endParaRPr lang="en-GB"/>
          </a:p>
          <a:p>
            <a:r>
              <a:rPr lang="en-GB"/>
              <a:t>-Extra option (payable): </a:t>
            </a:r>
            <a:r>
              <a:rPr lang="en-GB" err="1"/>
              <a:t>Femtotrig</a:t>
            </a:r>
            <a:r>
              <a:rPr lang="en-GB"/>
              <a:t>/</a:t>
            </a:r>
            <a:r>
              <a:rPr lang="en-GB" err="1"/>
              <a:t>FemtoBurst</a:t>
            </a:r>
            <a:r>
              <a:rPr lang="en-GB"/>
              <a:t>/</a:t>
            </a:r>
            <a:r>
              <a:rPr lang="en-GB" err="1"/>
              <a:t>GHzBurst</a:t>
            </a:r>
            <a:r>
              <a:rPr lang="en-GB"/>
              <a:t> option</a:t>
            </a:r>
          </a:p>
          <a:p>
            <a:r>
              <a:rPr lang="en-GB"/>
              <a:t>- M² &lt; 1.2</a:t>
            </a:r>
          </a:p>
          <a:p>
            <a:r>
              <a:rPr lang="en-GB"/>
              <a:t>- Astigmatism: &lt; 25 %</a:t>
            </a:r>
          </a:p>
          <a:p>
            <a:r>
              <a:rPr lang="en-GB"/>
              <a:t>- Circularity of beam at waist: &gt; 87% Beam diameter</a:t>
            </a:r>
          </a:p>
          <a:p>
            <a:r>
              <a:rPr lang="en-GB"/>
              <a:t>- Beam diameter: 4.5 mm +/- 0.5 mm</a:t>
            </a:r>
          </a:p>
          <a:p>
            <a:r>
              <a:rPr lang="en-GB"/>
              <a:t>- Long-term stability: &lt; 0.5 % rms over 12h</a:t>
            </a:r>
          </a:p>
          <a:p>
            <a:r>
              <a:rPr lang="en-GB"/>
              <a:t>- Pulse-to-pulse stability: &lt; 1% rms</a:t>
            </a:r>
          </a:p>
          <a:p>
            <a:r>
              <a:rPr lang="en-GB"/>
              <a:t>- </a:t>
            </a:r>
            <a:r>
              <a:rPr lang="en-GB" b="1"/>
              <a:t>Pointing stability: &lt; 15 urad rms</a:t>
            </a:r>
            <a:endParaRPr lang="en-GB"/>
          </a:p>
          <a:p>
            <a:r>
              <a:rPr lang="en-GB"/>
              <a:t>- Cooling: water/water chiller included</a:t>
            </a:r>
          </a:p>
          <a:p>
            <a:r>
              <a:rPr lang="en-GB"/>
              <a:t>- </a:t>
            </a:r>
            <a:r>
              <a:rPr lang="en-GB" b="1"/>
              <a:t>Dimension: 730x310x230 mm</a:t>
            </a:r>
            <a:endParaRPr lang="en-GB"/>
          </a:p>
        </p:txBody>
      </p:sp>
      <p:sp>
        <p:nvSpPr>
          <p:cNvPr id="2" name="Title 1">
            <a:extLst>
              <a:ext uri="{FF2B5EF4-FFF2-40B4-BE49-F238E27FC236}">
                <a16:creationId xmlns:a16="http://schemas.microsoft.com/office/drawing/2014/main" id="{4B8A1780-A396-1A0A-8070-7E2B132FBC67}"/>
              </a:ext>
            </a:extLst>
          </p:cNvPr>
          <p:cNvSpPr>
            <a:spLocks noGrp="1"/>
          </p:cNvSpPr>
          <p:nvPr>
            <p:ph type="title"/>
          </p:nvPr>
        </p:nvSpPr>
        <p:spPr>
          <a:xfrm>
            <a:off x="0" y="52176"/>
            <a:ext cx="10123714" cy="604158"/>
          </a:xfrm>
        </p:spPr>
        <p:txBody>
          <a:bodyPr>
            <a:normAutofit fontScale="90000"/>
          </a:bodyPr>
          <a:lstStyle/>
          <a:p>
            <a:r>
              <a:rPr lang="it-IT" err="1">
                <a:solidFill>
                  <a:srgbClr val="FF0000"/>
                </a:solidFill>
              </a:rPr>
              <a:t>Our</a:t>
            </a:r>
            <a:r>
              <a:rPr lang="it-IT">
                <a:solidFill>
                  <a:srgbClr val="FF0000"/>
                </a:solidFill>
              </a:rPr>
              <a:t> Laser: </a:t>
            </a:r>
            <a:r>
              <a:rPr lang="en-GB">
                <a:solidFill>
                  <a:srgbClr val="FF0000"/>
                </a:solidFill>
                <a:latin typeface="Helvetica" pitchFamily="2" charset="0"/>
              </a:rPr>
              <a:t>SATSUMA X- 28W/ 280</a:t>
            </a:r>
            <a:r>
              <a:rPr lang="el-GR">
                <a:solidFill>
                  <a:srgbClr val="FF0000"/>
                </a:solidFill>
                <a:latin typeface="Helvetica" pitchFamily="2" charset="0"/>
              </a:rPr>
              <a:t>μ</a:t>
            </a:r>
            <a:r>
              <a:rPr lang="en-GB">
                <a:solidFill>
                  <a:srgbClr val="FF0000"/>
                </a:solidFill>
                <a:latin typeface="Helvetica" pitchFamily="2" charset="0"/>
              </a:rPr>
              <a:t>J</a:t>
            </a:r>
            <a:endParaRPr lang="it-IT">
              <a:solidFill>
                <a:srgbClr val="FF0000"/>
              </a:solidFill>
            </a:endParaRPr>
          </a:p>
        </p:txBody>
      </p:sp>
      <p:pic>
        <p:nvPicPr>
          <p:cNvPr id="5" name="Picture 4">
            <a:extLst>
              <a:ext uri="{FF2B5EF4-FFF2-40B4-BE49-F238E27FC236}">
                <a16:creationId xmlns:a16="http://schemas.microsoft.com/office/drawing/2014/main" id="{A409D753-FD07-18A5-4AA0-86E85DCBCF52}"/>
              </a:ext>
            </a:extLst>
          </p:cNvPr>
          <p:cNvPicPr>
            <a:picLocks noChangeAspect="1"/>
          </p:cNvPicPr>
          <p:nvPr/>
        </p:nvPicPr>
        <p:blipFill>
          <a:blip r:embed="rId3"/>
          <a:srcRect l="17468" t="8861" r="10614" b="23656"/>
          <a:stretch>
            <a:fillRect/>
          </a:stretch>
        </p:blipFill>
        <p:spPr>
          <a:xfrm>
            <a:off x="7513840" y="4099974"/>
            <a:ext cx="4237999" cy="2348257"/>
          </a:xfrm>
          <a:prstGeom prst="rect">
            <a:avLst/>
          </a:prstGeom>
        </p:spPr>
      </p:pic>
    </p:spTree>
    <p:extLst>
      <p:ext uri="{BB962C8B-B14F-4D97-AF65-F5344CB8AC3E}">
        <p14:creationId xmlns:p14="http://schemas.microsoft.com/office/powerpoint/2010/main" val="2834405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A403CC9-9343-7BE8-A1A4-A54D18312C73}"/>
              </a:ext>
            </a:extLst>
          </p:cNvPr>
          <p:cNvGrpSpPr/>
          <p:nvPr/>
        </p:nvGrpSpPr>
        <p:grpSpPr>
          <a:xfrm>
            <a:off x="1434571" y="3075852"/>
            <a:ext cx="8915566" cy="1978398"/>
            <a:chOff x="382385" y="4879602"/>
            <a:chExt cx="8915566" cy="1978398"/>
          </a:xfrm>
        </p:grpSpPr>
        <p:pic>
          <p:nvPicPr>
            <p:cNvPr id="4" name="Picture 3" descr="A diagram of a graph showing a graph showing a graph showing a graph showing a graph showing a graph showing a graph showing a graph showing a graph showing a graph showing a graph showing a graph showing&#10;&#10;AI-generated content may be incorrect.">
              <a:extLst>
                <a:ext uri="{FF2B5EF4-FFF2-40B4-BE49-F238E27FC236}">
                  <a16:creationId xmlns:a16="http://schemas.microsoft.com/office/drawing/2014/main" id="{F20FF792-E9DB-1D3B-73AB-8B8227AB3260}"/>
                </a:ext>
              </a:extLst>
            </p:cNvPr>
            <p:cNvPicPr>
              <a:picLocks noChangeAspect="1"/>
            </p:cNvPicPr>
            <p:nvPr/>
          </p:nvPicPr>
          <p:blipFill>
            <a:blip r:embed="rId2"/>
            <a:srcRect l="11693" t="21657" r="47274" b="32618"/>
            <a:stretch>
              <a:fillRect/>
            </a:stretch>
          </p:blipFill>
          <p:spPr>
            <a:xfrm>
              <a:off x="1823852" y="5206681"/>
              <a:ext cx="2084484" cy="1213658"/>
            </a:xfrm>
            <a:prstGeom prst="rect">
              <a:avLst/>
            </a:prstGeom>
          </p:spPr>
        </p:pic>
        <p:sp>
          <p:nvSpPr>
            <p:cNvPr id="5" name="TextBox 4">
              <a:extLst>
                <a:ext uri="{FF2B5EF4-FFF2-40B4-BE49-F238E27FC236}">
                  <a16:creationId xmlns:a16="http://schemas.microsoft.com/office/drawing/2014/main" id="{0BC19911-0B0B-0893-F7EF-0BEA352716A7}"/>
                </a:ext>
              </a:extLst>
            </p:cNvPr>
            <p:cNvSpPr txBox="1"/>
            <p:nvPr/>
          </p:nvSpPr>
          <p:spPr>
            <a:xfrm>
              <a:off x="498763" y="4879602"/>
              <a:ext cx="1012906" cy="646331"/>
            </a:xfrm>
            <a:prstGeom prst="rect">
              <a:avLst/>
            </a:prstGeom>
            <a:noFill/>
          </p:spPr>
          <p:txBody>
            <a:bodyPr wrap="none" rtlCol="0">
              <a:spAutoFit/>
            </a:bodyPr>
            <a:lstStyle/>
            <a:p>
              <a:r>
                <a:rPr lang="it-IT"/>
                <a:t>Electron </a:t>
              </a:r>
            </a:p>
            <a:p>
              <a:r>
                <a:rPr lang="it-IT"/>
                <a:t>Source</a:t>
              </a:r>
            </a:p>
          </p:txBody>
        </p:sp>
        <p:sp>
          <p:nvSpPr>
            <p:cNvPr id="6" name="TextBox 5">
              <a:extLst>
                <a:ext uri="{FF2B5EF4-FFF2-40B4-BE49-F238E27FC236}">
                  <a16:creationId xmlns:a16="http://schemas.microsoft.com/office/drawing/2014/main" id="{AD70C784-2964-B819-49BE-9710DEF4EF7A}"/>
                </a:ext>
              </a:extLst>
            </p:cNvPr>
            <p:cNvSpPr txBox="1"/>
            <p:nvPr/>
          </p:nvSpPr>
          <p:spPr>
            <a:xfrm>
              <a:off x="2161309" y="4879602"/>
              <a:ext cx="1694631" cy="369332"/>
            </a:xfrm>
            <a:prstGeom prst="rect">
              <a:avLst/>
            </a:prstGeom>
            <a:noFill/>
          </p:spPr>
          <p:txBody>
            <a:bodyPr wrap="none" rtlCol="0">
              <a:spAutoFit/>
            </a:bodyPr>
            <a:lstStyle/>
            <a:p>
              <a:r>
                <a:rPr lang="en-GB" b="1">
                  <a:solidFill>
                    <a:srgbClr val="000000"/>
                  </a:solidFill>
                </a:rPr>
                <a:t>High-Q Cavities</a:t>
              </a:r>
              <a:r>
                <a:rPr lang="en-GB">
                  <a:solidFill>
                    <a:srgbClr val="000000"/>
                  </a:solidFill>
                </a:rPr>
                <a:t> </a:t>
              </a:r>
              <a:endParaRPr lang="it-IT"/>
            </a:p>
          </p:txBody>
        </p:sp>
        <p:sp>
          <p:nvSpPr>
            <p:cNvPr id="7" name="TextBox 6">
              <a:extLst>
                <a:ext uri="{FF2B5EF4-FFF2-40B4-BE49-F238E27FC236}">
                  <a16:creationId xmlns:a16="http://schemas.microsoft.com/office/drawing/2014/main" id="{0D13E8BC-A7E8-9259-2461-56217BBF98AE}"/>
                </a:ext>
              </a:extLst>
            </p:cNvPr>
            <p:cNvSpPr txBox="1"/>
            <p:nvPr/>
          </p:nvSpPr>
          <p:spPr>
            <a:xfrm>
              <a:off x="4671753" y="4879602"/>
              <a:ext cx="1812419" cy="369332"/>
            </a:xfrm>
            <a:prstGeom prst="rect">
              <a:avLst/>
            </a:prstGeom>
            <a:noFill/>
          </p:spPr>
          <p:txBody>
            <a:bodyPr wrap="none" rtlCol="0">
              <a:spAutoFit/>
            </a:bodyPr>
            <a:lstStyle/>
            <a:p>
              <a:r>
                <a:rPr lang="en-GB" b="1">
                  <a:solidFill>
                    <a:srgbClr val="000000"/>
                  </a:solidFill>
                </a:rPr>
                <a:t>Slot </a:t>
              </a:r>
              <a:r>
                <a:rPr lang="en-GB">
                  <a:solidFill>
                    <a:srgbClr val="000000"/>
                  </a:solidFill>
                </a:rPr>
                <a:t> </a:t>
              </a:r>
              <a:r>
                <a:rPr lang="en-GB" b="1">
                  <a:solidFill>
                    <a:srgbClr val="000000"/>
                  </a:solidFill>
                </a:rPr>
                <a:t>Waveguides</a:t>
              </a:r>
              <a:endParaRPr lang="it-IT"/>
            </a:p>
          </p:txBody>
        </p:sp>
        <p:sp>
          <p:nvSpPr>
            <p:cNvPr id="8" name="TextBox 7">
              <a:extLst>
                <a:ext uri="{FF2B5EF4-FFF2-40B4-BE49-F238E27FC236}">
                  <a16:creationId xmlns:a16="http://schemas.microsoft.com/office/drawing/2014/main" id="{E6DDA78E-55CE-0816-C0D3-C0B3288B63E9}"/>
                </a:ext>
              </a:extLst>
            </p:cNvPr>
            <p:cNvSpPr txBox="1"/>
            <p:nvPr/>
          </p:nvSpPr>
          <p:spPr>
            <a:xfrm>
              <a:off x="7055902" y="4879602"/>
              <a:ext cx="2216632" cy="369332"/>
            </a:xfrm>
            <a:prstGeom prst="rect">
              <a:avLst/>
            </a:prstGeom>
            <a:noFill/>
          </p:spPr>
          <p:txBody>
            <a:bodyPr wrap="none" rtlCol="0">
              <a:spAutoFit/>
            </a:bodyPr>
            <a:lstStyle/>
            <a:p>
              <a:r>
                <a:rPr lang="en-GB" b="1">
                  <a:solidFill>
                    <a:srgbClr val="000000"/>
                  </a:solidFill>
                </a:rPr>
                <a:t>Hybrid Photonic-Slot</a:t>
              </a:r>
              <a:r>
                <a:rPr lang="en-GB">
                  <a:solidFill>
                    <a:srgbClr val="000000"/>
                  </a:solidFill>
                </a:rPr>
                <a:t> </a:t>
              </a:r>
              <a:endParaRPr lang="it-IT"/>
            </a:p>
          </p:txBody>
        </p:sp>
        <p:sp>
          <p:nvSpPr>
            <p:cNvPr id="9" name="TextBox 8">
              <a:extLst>
                <a:ext uri="{FF2B5EF4-FFF2-40B4-BE49-F238E27FC236}">
                  <a16:creationId xmlns:a16="http://schemas.microsoft.com/office/drawing/2014/main" id="{FB68D64D-CBBA-79AC-396C-D3EC172DBE20}"/>
                </a:ext>
              </a:extLst>
            </p:cNvPr>
            <p:cNvSpPr txBox="1"/>
            <p:nvPr/>
          </p:nvSpPr>
          <p:spPr>
            <a:xfrm>
              <a:off x="382385" y="6211669"/>
              <a:ext cx="1560042" cy="646331"/>
            </a:xfrm>
            <a:prstGeom prst="rect">
              <a:avLst/>
            </a:prstGeom>
            <a:noFill/>
          </p:spPr>
          <p:txBody>
            <a:bodyPr wrap="none" rtlCol="0">
              <a:spAutoFit/>
            </a:bodyPr>
            <a:lstStyle/>
            <a:p>
              <a:r>
                <a:rPr lang="it-IT" dirty="0" err="1"/>
                <a:t>Modified</a:t>
              </a:r>
              <a:r>
                <a:rPr lang="it-IT" dirty="0"/>
                <a:t> SEM </a:t>
              </a:r>
            </a:p>
            <a:p>
              <a:r>
                <a:rPr lang="it-IT" dirty="0"/>
                <a:t>20 </a:t>
              </a:r>
              <a:r>
                <a:rPr lang="it-IT" dirty="0" err="1"/>
                <a:t>keV</a:t>
              </a:r>
              <a:endParaRPr lang="it-IT" dirty="0"/>
            </a:p>
          </p:txBody>
        </p:sp>
        <p:pic>
          <p:nvPicPr>
            <p:cNvPr id="10" name="Picture 9" descr="A diagram of a laser&#10;&#10;AI-generated content may be incorrect.">
              <a:extLst>
                <a:ext uri="{FF2B5EF4-FFF2-40B4-BE49-F238E27FC236}">
                  <a16:creationId xmlns:a16="http://schemas.microsoft.com/office/drawing/2014/main" id="{966F5004-6F3F-60B2-DEC4-1EF05B3D471D}"/>
                </a:ext>
              </a:extLst>
            </p:cNvPr>
            <p:cNvPicPr>
              <a:picLocks noChangeAspect="1"/>
            </p:cNvPicPr>
            <p:nvPr/>
          </p:nvPicPr>
          <p:blipFill>
            <a:blip r:embed="rId3"/>
            <a:srcRect l="7450" t="30177" r="84753" b="52261"/>
            <a:stretch>
              <a:fillRect/>
            </a:stretch>
          </p:blipFill>
          <p:spPr>
            <a:xfrm rot="16200000">
              <a:off x="702218" y="5292184"/>
              <a:ext cx="605995" cy="909984"/>
            </a:xfrm>
            <a:prstGeom prst="rect">
              <a:avLst/>
            </a:prstGeom>
          </p:spPr>
        </p:pic>
        <p:cxnSp>
          <p:nvCxnSpPr>
            <p:cNvPr id="11" name="Straight Arrow Connector 10">
              <a:extLst>
                <a:ext uri="{FF2B5EF4-FFF2-40B4-BE49-F238E27FC236}">
                  <a16:creationId xmlns:a16="http://schemas.microsoft.com/office/drawing/2014/main" id="{570EB755-0F26-8109-82F7-F7ACE8A8E8BB}"/>
                </a:ext>
              </a:extLst>
            </p:cNvPr>
            <p:cNvCxnSpPr>
              <a:cxnSpLocks/>
            </p:cNvCxnSpPr>
            <p:nvPr/>
          </p:nvCxnSpPr>
          <p:spPr>
            <a:xfrm>
              <a:off x="1511669" y="5785658"/>
              <a:ext cx="2576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3FE08F-82E0-0F46-EF43-6CA7EE9CC193}"/>
                </a:ext>
              </a:extLst>
            </p:cNvPr>
            <p:cNvSpPr txBox="1"/>
            <p:nvPr/>
          </p:nvSpPr>
          <p:spPr>
            <a:xfrm>
              <a:off x="1750199" y="5444178"/>
              <a:ext cx="300082" cy="369332"/>
            </a:xfrm>
            <a:prstGeom prst="rect">
              <a:avLst/>
            </a:prstGeom>
            <a:noFill/>
          </p:spPr>
          <p:txBody>
            <a:bodyPr wrap="none" rtlCol="0">
              <a:spAutoFit/>
            </a:bodyPr>
            <a:lstStyle/>
            <a:p>
              <a:r>
                <a:rPr lang="it-IT" b="1" i="1"/>
                <a:t>e</a:t>
              </a:r>
            </a:p>
          </p:txBody>
        </p:sp>
        <p:pic>
          <p:nvPicPr>
            <p:cNvPr id="13" name="Picture 12" descr="A diagram of a slot ring&#10;&#10;AI-generated content may be incorrect.">
              <a:extLst>
                <a:ext uri="{FF2B5EF4-FFF2-40B4-BE49-F238E27FC236}">
                  <a16:creationId xmlns:a16="http://schemas.microsoft.com/office/drawing/2014/main" id="{23BD958D-DC43-8CD2-81DC-C284B158BF3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l="23511" t="-105" r="67531" b="56614"/>
            <a:stretch>
              <a:fillRect/>
            </a:stretch>
          </p:blipFill>
          <p:spPr>
            <a:xfrm rot="5400000">
              <a:off x="5280917" y="4669772"/>
              <a:ext cx="402404" cy="2154808"/>
            </a:xfrm>
            <a:prstGeom prst="rect">
              <a:avLst/>
            </a:prstGeom>
          </p:spPr>
        </p:pic>
        <p:pic>
          <p:nvPicPr>
            <p:cNvPr id="14" name="Picture 13" descr="A diagram of different types of mode converters&#10;&#10;AI-generated content may be incorrect.">
              <a:extLst>
                <a:ext uri="{FF2B5EF4-FFF2-40B4-BE49-F238E27FC236}">
                  <a16:creationId xmlns:a16="http://schemas.microsoft.com/office/drawing/2014/main" id="{9263E2E8-8110-5AB2-22CF-C3D98771D514}"/>
                </a:ext>
              </a:extLst>
            </p:cNvPr>
            <p:cNvPicPr>
              <a:picLocks noChangeAspect="1"/>
            </p:cNvPicPr>
            <p:nvPr/>
          </p:nvPicPr>
          <p:blipFill>
            <a:blip r:embed="rId6">
              <a:grayscl/>
            </a:blip>
            <a:srcRect l="50000" t="-2923" b="59492"/>
            <a:stretch>
              <a:fillRect/>
            </a:stretch>
          </p:blipFill>
          <p:spPr>
            <a:xfrm>
              <a:off x="6723978" y="5164255"/>
              <a:ext cx="2573973" cy="1294784"/>
            </a:xfrm>
            <a:prstGeom prst="rect">
              <a:avLst/>
            </a:prstGeom>
          </p:spPr>
        </p:pic>
      </p:grpSp>
      <p:sp>
        <p:nvSpPr>
          <p:cNvPr id="16" name="TextBox 15">
            <a:extLst>
              <a:ext uri="{FF2B5EF4-FFF2-40B4-BE49-F238E27FC236}">
                <a16:creationId xmlns:a16="http://schemas.microsoft.com/office/drawing/2014/main" id="{216C18BE-B64C-E869-A4F3-F46A6C39B7CF}"/>
              </a:ext>
            </a:extLst>
          </p:cNvPr>
          <p:cNvSpPr txBox="1"/>
          <p:nvPr/>
        </p:nvSpPr>
        <p:spPr>
          <a:xfrm>
            <a:off x="961417" y="194471"/>
            <a:ext cx="6574941" cy="369332"/>
          </a:xfrm>
          <a:prstGeom prst="rect">
            <a:avLst/>
          </a:prstGeom>
          <a:noFill/>
        </p:spPr>
        <p:txBody>
          <a:bodyPr wrap="none" rtlCol="0">
            <a:spAutoFit/>
          </a:bodyPr>
          <a:lstStyle/>
          <a:p>
            <a:r>
              <a:rPr lang="en-GB" b="1">
                <a:solidFill>
                  <a:srgbClr val="FF0000"/>
                </a:solidFill>
              </a:rPr>
              <a:t>Light Coupling Strategies in Multi-Stage Nanophotonic Accelerators</a:t>
            </a:r>
          </a:p>
        </p:txBody>
      </p:sp>
      <p:sp>
        <p:nvSpPr>
          <p:cNvPr id="17" name="TextBox 16">
            <a:extLst>
              <a:ext uri="{FF2B5EF4-FFF2-40B4-BE49-F238E27FC236}">
                <a16:creationId xmlns:a16="http://schemas.microsoft.com/office/drawing/2014/main" id="{6FCAA9AA-DB33-9A5C-5425-DC42EF02D6BA}"/>
              </a:ext>
            </a:extLst>
          </p:cNvPr>
          <p:cNvSpPr txBox="1"/>
          <p:nvPr/>
        </p:nvSpPr>
        <p:spPr>
          <a:xfrm>
            <a:off x="5456900" y="2132481"/>
            <a:ext cx="4867819"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GB">
                <a:solidFill>
                  <a:sysClr val="windowText" lastClr="000000"/>
                </a:solidFill>
              </a:rPr>
              <a:t>Silicon Strip-to-Slot</a:t>
            </a:r>
          </a:p>
          <a:p>
            <a:pPr algn="ctr"/>
            <a:r>
              <a:rPr lang="en-GB">
                <a:solidFill>
                  <a:sysClr val="windowText" lastClr="000000"/>
                </a:solidFill>
              </a:rPr>
              <a:t>Mode Converters</a:t>
            </a:r>
          </a:p>
        </p:txBody>
      </p:sp>
      <p:sp>
        <p:nvSpPr>
          <p:cNvPr id="18" name="TextBox 17">
            <a:extLst>
              <a:ext uri="{FF2B5EF4-FFF2-40B4-BE49-F238E27FC236}">
                <a16:creationId xmlns:a16="http://schemas.microsoft.com/office/drawing/2014/main" id="{88755329-C479-6162-8954-3812A8976A18}"/>
              </a:ext>
            </a:extLst>
          </p:cNvPr>
          <p:cNvSpPr txBox="1"/>
          <p:nvPr/>
        </p:nvSpPr>
        <p:spPr>
          <a:xfrm>
            <a:off x="3116419" y="2102001"/>
            <a:ext cx="1694631"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defPPr>
              <a:defRPr lang="en-IT"/>
            </a:defPPr>
            <a:lvl1pPr algn="ctr">
              <a:defRPr>
                <a:solidFill>
                  <a:sysClr val="windowText" lastClr="000000"/>
                </a:solidFill>
              </a:defRPr>
            </a:lvl1pPr>
          </a:lstStyle>
          <a:p>
            <a:r>
              <a:rPr lang="en-GB"/>
              <a:t>side-coupled bus waveguide</a:t>
            </a:r>
          </a:p>
        </p:txBody>
      </p:sp>
      <p:grpSp>
        <p:nvGrpSpPr>
          <p:cNvPr id="21" name="Group 20">
            <a:extLst>
              <a:ext uri="{FF2B5EF4-FFF2-40B4-BE49-F238E27FC236}">
                <a16:creationId xmlns:a16="http://schemas.microsoft.com/office/drawing/2014/main" id="{24564C2A-3580-1D38-2387-029472EB8DD9}"/>
              </a:ext>
            </a:extLst>
          </p:cNvPr>
          <p:cNvGrpSpPr/>
          <p:nvPr/>
        </p:nvGrpSpPr>
        <p:grpSpPr>
          <a:xfrm>
            <a:off x="3542160" y="656465"/>
            <a:ext cx="825086" cy="1416193"/>
            <a:chOff x="-550675" y="2376381"/>
            <a:chExt cx="1208005" cy="1884953"/>
          </a:xfrm>
        </p:grpSpPr>
        <p:sp>
          <p:nvSpPr>
            <p:cNvPr id="19" name="Trapezium 18">
              <a:extLst>
                <a:ext uri="{FF2B5EF4-FFF2-40B4-BE49-F238E27FC236}">
                  <a16:creationId xmlns:a16="http://schemas.microsoft.com/office/drawing/2014/main" id="{29E702E0-F3AC-EB20-F58E-FDA911D11EB3}"/>
                </a:ext>
              </a:extLst>
            </p:cNvPr>
            <p:cNvSpPr/>
            <p:nvPr/>
          </p:nvSpPr>
          <p:spPr>
            <a:xfrm rot="10800000">
              <a:off x="-225467" y="2865037"/>
              <a:ext cx="450936" cy="1396297"/>
            </a:xfrm>
            <a:prstGeom prst="trapezoi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CD135204-09B2-4635-A043-DE168F3C81B5}"/>
                </a:ext>
              </a:extLst>
            </p:cNvPr>
            <p:cNvSpPr txBox="1"/>
            <p:nvPr/>
          </p:nvSpPr>
          <p:spPr>
            <a:xfrm>
              <a:off x="-550675" y="2376381"/>
              <a:ext cx="1208005" cy="491581"/>
            </a:xfrm>
            <a:prstGeom prst="rect">
              <a:avLst/>
            </a:prstGeom>
            <a:noFill/>
          </p:spPr>
          <p:txBody>
            <a:bodyPr wrap="square" rtlCol="0">
              <a:spAutoFit/>
            </a:bodyPr>
            <a:lstStyle/>
            <a:p>
              <a:r>
                <a:rPr lang="it-IT"/>
                <a:t>LASER</a:t>
              </a:r>
            </a:p>
          </p:txBody>
        </p:sp>
      </p:grpSp>
      <p:grpSp>
        <p:nvGrpSpPr>
          <p:cNvPr id="22" name="Group 21">
            <a:extLst>
              <a:ext uri="{FF2B5EF4-FFF2-40B4-BE49-F238E27FC236}">
                <a16:creationId xmlns:a16="http://schemas.microsoft.com/office/drawing/2014/main" id="{5C7B102E-11A4-99F1-2A9F-740452EC738A}"/>
              </a:ext>
            </a:extLst>
          </p:cNvPr>
          <p:cNvGrpSpPr/>
          <p:nvPr/>
        </p:nvGrpSpPr>
        <p:grpSpPr>
          <a:xfrm>
            <a:off x="7890809" y="685808"/>
            <a:ext cx="825086" cy="1416193"/>
            <a:chOff x="-550675" y="2376381"/>
            <a:chExt cx="1208005" cy="1884953"/>
          </a:xfrm>
        </p:grpSpPr>
        <p:sp>
          <p:nvSpPr>
            <p:cNvPr id="23" name="Trapezium 22">
              <a:extLst>
                <a:ext uri="{FF2B5EF4-FFF2-40B4-BE49-F238E27FC236}">
                  <a16:creationId xmlns:a16="http://schemas.microsoft.com/office/drawing/2014/main" id="{92473A74-5D2B-535D-EA07-8EC114DEFCDF}"/>
                </a:ext>
              </a:extLst>
            </p:cNvPr>
            <p:cNvSpPr/>
            <p:nvPr/>
          </p:nvSpPr>
          <p:spPr>
            <a:xfrm rot="10800000">
              <a:off x="-225467" y="2865037"/>
              <a:ext cx="450936" cy="1396297"/>
            </a:xfrm>
            <a:prstGeom prst="trapezoid">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extBox 23">
              <a:extLst>
                <a:ext uri="{FF2B5EF4-FFF2-40B4-BE49-F238E27FC236}">
                  <a16:creationId xmlns:a16="http://schemas.microsoft.com/office/drawing/2014/main" id="{4B4AFA9A-A643-7615-576B-581DB224DA0D}"/>
                </a:ext>
              </a:extLst>
            </p:cNvPr>
            <p:cNvSpPr txBox="1"/>
            <p:nvPr/>
          </p:nvSpPr>
          <p:spPr>
            <a:xfrm>
              <a:off x="-550675" y="2376381"/>
              <a:ext cx="1208005" cy="491581"/>
            </a:xfrm>
            <a:prstGeom prst="rect">
              <a:avLst/>
            </a:prstGeom>
            <a:noFill/>
          </p:spPr>
          <p:txBody>
            <a:bodyPr wrap="square" rtlCol="0">
              <a:spAutoFit/>
            </a:bodyPr>
            <a:lstStyle/>
            <a:p>
              <a:r>
                <a:rPr lang="it-IT"/>
                <a:t>LASER</a:t>
              </a:r>
            </a:p>
          </p:txBody>
        </p:sp>
      </p:grpSp>
      <p:sp>
        <p:nvSpPr>
          <p:cNvPr id="25" name="TextBox 24">
            <a:extLst>
              <a:ext uri="{FF2B5EF4-FFF2-40B4-BE49-F238E27FC236}">
                <a16:creationId xmlns:a16="http://schemas.microsoft.com/office/drawing/2014/main" id="{BE428CCD-5E82-47A3-072D-55C4CFCB0EF2}"/>
              </a:ext>
            </a:extLst>
          </p:cNvPr>
          <p:cNvSpPr txBox="1"/>
          <p:nvPr/>
        </p:nvSpPr>
        <p:spPr>
          <a:xfrm>
            <a:off x="0" y="198886"/>
            <a:ext cx="988989" cy="369332"/>
          </a:xfrm>
          <a:prstGeom prst="rect">
            <a:avLst/>
          </a:prstGeom>
          <a:noFill/>
        </p:spPr>
        <p:txBody>
          <a:bodyPr wrap="none" rtlCol="0">
            <a:spAutoFit/>
          </a:bodyPr>
          <a:lstStyle/>
          <a:p>
            <a:r>
              <a:rPr lang="it-IT" dirty="0"/>
              <a:t>LNS Task</a:t>
            </a:r>
          </a:p>
        </p:txBody>
      </p:sp>
      <p:pic>
        <p:nvPicPr>
          <p:cNvPr id="3" name="Picture 2" descr="A screenshot of a computer&#10;&#10;AI-generated content may be incorrect.">
            <a:extLst>
              <a:ext uri="{FF2B5EF4-FFF2-40B4-BE49-F238E27FC236}">
                <a16:creationId xmlns:a16="http://schemas.microsoft.com/office/drawing/2014/main" id="{BEC42F83-FE07-9FB1-EDB5-1810F533540C}"/>
              </a:ext>
            </a:extLst>
          </p:cNvPr>
          <p:cNvPicPr>
            <a:picLocks noChangeAspect="1"/>
          </p:cNvPicPr>
          <p:nvPr/>
        </p:nvPicPr>
        <p:blipFill>
          <a:blip r:embed="rId7"/>
          <a:srcRect l="63848"/>
          <a:stretch>
            <a:fillRect/>
          </a:stretch>
        </p:blipFill>
        <p:spPr>
          <a:xfrm rot="16200000">
            <a:off x="3321291" y="4320665"/>
            <a:ext cx="2111115" cy="2963556"/>
          </a:xfrm>
          <a:prstGeom prst="rect">
            <a:avLst/>
          </a:prstGeom>
        </p:spPr>
      </p:pic>
    </p:spTree>
    <p:extLst>
      <p:ext uri="{BB962C8B-B14F-4D97-AF65-F5344CB8AC3E}">
        <p14:creationId xmlns:p14="http://schemas.microsoft.com/office/powerpoint/2010/main" val="1715397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81E02-8301-ED10-0482-CD57A271E667}"/>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B4BA010A-8608-EDCA-A775-E79E413813BF}"/>
              </a:ext>
            </a:extLst>
          </p:cNvPr>
          <p:cNvSpPr txBox="1"/>
          <p:nvPr/>
        </p:nvSpPr>
        <p:spPr>
          <a:xfrm>
            <a:off x="961417" y="194471"/>
            <a:ext cx="6574941" cy="369332"/>
          </a:xfrm>
          <a:prstGeom prst="rect">
            <a:avLst/>
          </a:prstGeom>
          <a:noFill/>
        </p:spPr>
        <p:txBody>
          <a:bodyPr wrap="none" rtlCol="0">
            <a:spAutoFit/>
          </a:bodyPr>
          <a:lstStyle/>
          <a:p>
            <a:r>
              <a:rPr lang="en-GB" b="1">
                <a:solidFill>
                  <a:srgbClr val="FF0000"/>
                </a:solidFill>
              </a:rPr>
              <a:t>Light Coupling Strategies in Multi-Stage Nanophotonic Accelerators</a:t>
            </a:r>
          </a:p>
        </p:txBody>
      </p:sp>
      <p:sp>
        <p:nvSpPr>
          <p:cNvPr id="18" name="TextBox 17">
            <a:extLst>
              <a:ext uri="{FF2B5EF4-FFF2-40B4-BE49-F238E27FC236}">
                <a16:creationId xmlns:a16="http://schemas.microsoft.com/office/drawing/2014/main" id="{C99BF524-F58E-EB5E-AFA2-9EEB6A2D327F}"/>
              </a:ext>
            </a:extLst>
          </p:cNvPr>
          <p:cNvSpPr txBox="1"/>
          <p:nvPr/>
        </p:nvSpPr>
        <p:spPr>
          <a:xfrm>
            <a:off x="6877743" y="2803785"/>
            <a:ext cx="4964545" cy="30777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defPPr>
              <a:defRPr lang="en-IT"/>
            </a:defPPr>
            <a:lvl1pPr algn="ctr">
              <a:defRPr>
                <a:solidFill>
                  <a:sysClr val="windowText" lastClr="000000"/>
                </a:solidFill>
              </a:defRPr>
            </a:lvl1pPr>
          </a:lstStyle>
          <a:p>
            <a:r>
              <a:rPr lang="en-GB" sz="1400"/>
              <a:t>PROPOSED SOLUTIONS: </a:t>
            </a:r>
            <a:r>
              <a:rPr lang="en-GB" sz="1400" b="1"/>
              <a:t>side-coupled bus waveguide</a:t>
            </a:r>
          </a:p>
        </p:txBody>
      </p:sp>
      <p:sp>
        <p:nvSpPr>
          <p:cNvPr id="25" name="TextBox 24">
            <a:extLst>
              <a:ext uri="{FF2B5EF4-FFF2-40B4-BE49-F238E27FC236}">
                <a16:creationId xmlns:a16="http://schemas.microsoft.com/office/drawing/2014/main" id="{E3A113D9-66A8-F718-16CF-2935D5B0EAE1}"/>
              </a:ext>
            </a:extLst>
          </p:cNvPr>
          <p:cNvSpPr txBox="1"/>
          <p:nvPr/>
        </p:nvSpPr>
        <p:spPr>
          <a:xfrm>
            <a:off x="0" y="198886"/>
            <a:ext cx="1043491" cy="369332"/>
          </a:xfrm>
          <a:prstGeom prst="rect">
            <a:avLst/>
          </a:prstGeom>
          <a:noFill/>
        </p:spPr>
        <p:txBody>
          <a:bodyPr wrap="none" rtlCol="0">
            <a:spAutoFit/>
          </a:bodyPr>
          <a:lstStyle/>
          <a:p>
            <a:r>
              <a:rPr lang="it-IT" dirty="0"/>
              <a:t>LNS TASK</a:t>
            </a:r>
          </a:p>
        </p:txBody>
      </p:sp>
      <p:pic>
        <p:nvPicPr>
          <p:cNvPr id="3" name="Picture 2" descr="A diagram of a wave guide&#10;&#10;AI-generated content may be incorrect.">
            <a:extLst>
              <a:ext uri="{FF2B5EF4-FFF2-40B4-BE49-F238E27FC236}">
                <a16:creationId xmlns:a16="http://schemas.microsoft.com/office/drawing/2014/main" id="{C9BCF911-5FD9-188B-2023-68E3C4BEB1F6}"/>
              </a:ext>
            </a:extLst>
          </p:cNvPr>
          <p:cNvPicPr>
            <a:picLocks noChangeAspect="1"/>
          </p:cNvPicPr>
          <p:nvPr/>
        </p:nvPicPr>
        <p:blipFill>
          <a:blip r:embed="rId2"/>
          <a:stretch>
            <a:fillRect/>
          </a:stretch>
        </p:blipFill>
        <p:spPr>
          <a:xfrm>
            <a:off x="252790" y="2627254"/>
            <a:ext cx="4964545" cy="1893455"/>
          </a:xfrm>
          <a:prstGeom prst="rect">
            <a:avLst/>
          </a:prstGeom>
        </p:spPr>
      </p:pic>
      <p:pic>
        <p:nvPicPr>
          <p:cNvPr id="28" name="Picture 27" descr="A diagram of a graph&#10;&#10;AI-generated content may be incorrect.">
            <a:extLst>
              <a:ext uri="{FF2B5EF4-FFF2-40B4-BE49-F238E27FC236}">
                <a16:creationId xmlns:a16="http://schemas.microsoft.com/office/drawing/2014/main" id="{270E9615-4E8F-4E3C-1380-4C8AEF027F37}"/>
              </a:ext>
            </a:extLst>
          </p:cNvPr>
          <p:cNvPicPr>
            <a:picLocks noChangeAspect="1"/>
          </p:cNvPicPr>
          <p:nvPr/>
        </p:nvPicPr>
        <p:blipFill>
          <a:blip r:embed="rId3"/>
          <a:srcRect b="19769"/>
          <a:stretch>
            <a:fillRect/>
          </a:stretch>
        </p:blipFill>
        <p:spPr>
          <a:xfrm>
            <a:off x="6827252" y="3221097"/>
            <a:ext cx="4733636" cy="1482089"/>
          </a:xfrm>
          <a:prstGeom prst="rect">
            <a:avLst/>
          </a:prstGeom>
        </p:spPr>
      </p:pic>
      <p:pic>
        <p:nvPicPr>
          <p:cNvPr id="29" name="Picture 28" descr="A diagram of a graph showing a graph showing a graph showing a graph showing a graph showing a graph showing a graph showing a graph showing a graph showing a graph showing a graph showing a graph showing&#10;&#10;AI-generated content may be incorrect.">
            <a:extLst>
              <a:ext uri="{FF2B5EF4-FFF2-40B4-BE49-F238E27FC236}">
                <a16:creationId xmlns:a16="http://schemas.microsoft.com/office/drawing/2014/main" id="{876A20C0-409A-D0B3-3ED7-24E30C4E8F71}"/>
              </a:ext>
            </a:extLst>
          </p:cNvPr>
          <p:cNvPicPr>
            <a:picLocks noChangeAspect="1"/>
          </p:cNvPicPr>
          <p:nvPr/>
        </p:nvPicPr>
        <p:blipFill>
          <a:blip r:embed="rId4"/>
          <a:srcRect l="11693" t="21657" r="47274" b="32618"/>
          <a:stretch>
            <a:fillRect/>
          </a:stretch>
        </p:blipFill>
        <p:spPr>
          <a:xfrm>
            <a:off x="125705" y="1020702"/>
            <a:ext cx="2084484" cy="1213658"/>
          </a:xfrm>
          <a:prstGeom prst="rect">
            <a:avLst/>
          </a:prstGeom>
        </p:spPr>
      </p:pic>
      <p:sp>
        <p:nvSpPr>
          <p:cNvPr id="30" name="TextBox 29">
            <a:extLst>
              <a:ext uri="{FF2B5EF4-FFF2-40B4-BE49-F238E27FC236}">
                <a16:creationId xmlns:a16="http://schemas.microsoft.com/office/drawing/2014/main" id="{61006C30-2F0B-7D26-DB05-68850BEB6594}"/>
              </a:ext>
            </a:extLst>
          </p:cNvPr>
          <p:cNvSpPr txBox="1"/>
          <p:nvPr/>
        </p:nvSpPr>
        <p:spPr>
          <a:xfrm>
            <a:off x="429207" y="640281"/>
            <a:ext cx="1694631" cy="369332"/>
          </a:xfrm>
          <a:prstGeom prst="rect">
            <a:avLst/>
          </a:prstGeom>
          <a:noFill/>
        </p:spPr>
        <p:txBody>
          <a:bodyPr wrap="none" rtlCol="0">
            <a:spAutoFit/>
          </a:bodyPr>
          <a:lstStyle/>
          <a:p>
            <a:r>
              <a:rPr lang="en-GB" b="1">
                <a:solidFill>
                  <a:srgbClr val="000000"/>
                </a:solidFill>
              </a:rPr>
              <a:t>High-Q Cavities</a:t>
            </a:r>
            <a:r>
              <a:rPr lang="en-GB">
                <a:solidFill>
                  <a:srgbClr val="000000"/>
                </a:solidFill>
              </a:rPr>
              <a:t> </a:t>
            </a:r>
            <a:endParaRPr lang="it-IT"/>
          </a:p>
        </p:txBody>
      </p:sp>
      <p:sp>
        <p:nvSpPr>
          <p:cNvPr id="31" name="TextBox 30">
            <a:extLst>
              <a:ext uri="{FF2B5EF4-FFF2-40B4-BE49-F238E27FC236}">
                <a16:creationId xmlns:a16="http://schemas.microsoft.com/office/drawing/2014/main" id="{496F32CB-3A65-85E1-6BAD-45ABBAD27270}"/>
              </a:ext>
            </a:extLst>
          </p:cNvPr>
          <p:cNvSpPr txBox="1"/>
          <p:nvPr/>
        </p:nvSpPr>
        <p:spPr>
          <a:xfrm>
            <a:off x="4775602" y="1009613"/>
            <a:ext cx="6574940" cy="1200329"/>
          </a:xfrm>
          <a:prstGeom prst="rect">
            <a:avLst/>
          </a:prstGeom>
          <a:noFill/>
        </p:spPr>
        <p:txBody>
          <a:bodyPr wrap="square" rtlCol="0">
            <a:spAutoFit/>
          </a:bodyPr>
          <a:lstStyle/>
          <a:p>
            <a:r>
              <a:rPr lang="it-IT"/>
              <a:t>https://</a:t>
            </a:r>
            <a:r>
              <a:rPr lang="it-IT" err="1"/>
              <a:t>www.nature.com</a:t>
            </a:r>
            <a:r>
              <a:rPr lang="it-IT"/>
              <a:t>/</a:t>
            </a:r>
            <a:r>
              <a:rPr lang="it-IT" err="1"/>
              <a:t>articles</a:t>
            </a:r>
            <a:r>
              <a:rPr lang="it-IT"/>
              <a:t>/srep26038 </a:t>
            </a:r>
          </a:p>
          <a:p>
            <a:r>
              <a:rPr lang="en-GB"/>
              <a:t>High-Q side-coupled semi-2D photonic</a:t>
            </a:r>
          </a:p>
          <a:p>
            <a:r>
              <a:rPr lang="en-GB"/>
              <a:t>crystal cavity, </a:t>
            </a:r>
            <a:r>
              <a:rPr lang="en-GB" err="1"/>
              <a:t>Jianhao</a:t>
            </a:r>
            <a:r>
              <a:rPr lang="en-GB"/>
              <a:t> et al., Scientific Reports | 6:26038 | DOI: 10.1038/srep26038</a:t>
            </a:r>
          </a:p>
        </p:txBody>
      </p:sp>
      <p:pic>
        <p:nvPicPr>
          <p:cNvPr id="32" name="Picture 31">
            <a:extLst>
              <a:ext uri="{FF2B5EF4-FFF2-40B4-BE49-F238E27FC236}">
                <a16:creationId xmlns:a16="http://schemas.microsoft.com/office/drawing/2014/main" id="{83933A07-E974-CE46-5C73-07E1FAA24C7B}"/>
              </a:ext>
            </a:extLst>
          </p:cNvPr>
          <p:cNvPicPr>
            <a:picLocks noChangeAspect="1"/>
          </p:cNvPicPr>
          <p:nvPr/>
        </p:nvPicPr>
        <p:blipFill>
          <a:blip r:embed="rId5"/>
          <a:srcRect t="-3573" b="70993"/>
          <a:stretch>
            <a:fillRect/>
          </a:stretch>
        </p:blipFill>
        <p:spPr>
          <a:xfrm>
            <a:off x="159381" y="5011422"/>
            <a:ext cx="2991547" cy="1846578"/>
          </a:xfrm>
          <a:prstGeom prst="rect">
            <a:avLst/>
          </a:prstGeom>
        </p:spPr>
      </p:pic>
      <p:sp>
        <p:nvSpPr>
          <p:cNvPr id="33" name="TextBox 32">
            <a:extLst>
              <a:ext uri="{FF2B5EF4-FFF2-40B4-BE49-F238E27FC236}">
                <a16:creationId xmlns:a16="http://schemas.microsoft.com/office/drawing/2014/main" id="{1E2161E0-637D-4D09-A085-975E2813C24E}"/>
              </a:ext>
            </a:extLst>
          </p:cNvPr>
          <p:cNvSpPr txBox="1"/>
          <p:nvPr/>
        </p:nvSpPr>
        <p:spPr>
          <a:xfrm>
            <a:off x="3308116" y="5585878"/>
            <a:ext cx="4754956" cy="1200329"/>
          </a:xfrm>
          <a:prstGeom prst="rect">
            <a:avLst/>
          </a:prstGeom>
          <a:noFill/>
        </p:spPr>
        <p:txBody>
          <a:bodyPr wrap="none" rtlCol="0">
            <a:spAutoFit/>
          </a:bodyPr>
          <a:lstStyle/>
          <a:p>
            <a:pPr algn="just"/>
            <a:r>
              <a:rPr lang="en-GB"/>
              <a:t>Design and fabrication of a coupled high-Q</a:t>
            </a:r>
          </a:p>
          <a:p>
            <a:pPr algn="just"/>
            <a:r>
              <a:rPr lang="en-GB"/>
              <a:t>photonic nanocavity system with large coupling</a:t>
            </a:r>
          </a:p>
          <a:p>
            <a:pPr algn="just"/>
            <a:r>
              <a:rPr lang="en-GB"/>
              <a:t>Coefficients, https://</a:t>
            </a:r>
            <a:r>
              <a:rPr lang="en-GB" err="1"/>
              <a:t>doi.org</a:t>
            </a:r>
            <a:r>
              <a:rPr lang="en-GB"/>
              <a:t>/10.1364/OE.513508</a:t>
            </a:r>
          </a:p>
          <a:p>
            <a:pPr algn="just"/>
            <a:r>
              <a:rPr lang="en-GB"/>
              <a:t>Journal ˝ 2024</a:t>
            </a:r>
            <a:endParaRPr lang="it-IT"/>
          </a:p>
        </p:txBody>
      </p:sp>
      <p:sp>
        <p:nvSpPr>
          <p:cNvPr id="35" name="TextBox 34">
            <a:extLst>
              <a:ext uri="{FF2B5EF4-FFF2-40B4-BE49-F238E27FC236}">
                <a16:creationId xmlns:a16="http://schemas.microsoft.com/office/drawing/2014/main" id="{606B1D81-8C9F-A56D-E9BF-9BE85FC083E6}"/>
              </a:ext>
            </a:extLst>
          </p:cNvPr>
          <p:cNvSpPr txBox="1"/>
          <p:nvPr/>
        </p:nvSpPr>
        <p:spPr>
          <a:xfrm>
            <a:off x="383795" y="3539125"/>
            <a:ext cx="4522812" cy="11695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GB" sz="1400" b="0" i="0" u="none" strike="noStrike" err="1">
                <a:solidFill>
                  <a:srgbClr val="222222"/>
                </a:solidFill>
                <a:effectLst/>
                <a:latin typeface="Helvetica Neue" panose="02000503000000020004" pitchFamily="2" charset="0"/>
              </a:rPr>
              <a:t>Jannesari</a:t>
            </a:r>
            <a:r>
              <a:rPr lang="en-GB" sz="1400" b="0" i="0" u="none" strike="noStrike">
                <a:solidFill>
                  <a:srgbClr val="222222"/>
                </a:solidFill>
                <a:effectLst/>
                <a:latin typeface="Helvetica Neue" panose="02000503000000020004" pitchFamily="2" charset="0"/>
              </a:rPr>
              <a:t>, R.; </a:t>
            </a:r>
            <a:r>
              <a:rPr lang="en-GB" sz="1400" b="0" i="0" u="none" strike="noStrike" err="1">
                <a:solidFill>
                  <a:srgbClr val="222222"/>
                </a:solidFill>
                <a:effectLst/>
                <a:latin typeface="Helvetica Neue" panose="02000503000000020004" pitchFamily="2" charset="0"/>
              </a:rPr>
              <a:t>Pühringer</a:t>
            </a:r>
            <a:r>
              <a:rPr lang="en-GB" sz="1400" b="0" i="0" u="none" strike="noStrike">
                <a:solidFill>
                  <a:srgbClr val="222222"/>
                </a:solidFill>
                <a:effectLst/>
                <a:latin typeface="Helvetica Neue" panose="02000503000000020004" pitchFamily="2" charset="0"/>
              </a:rPr>
              <a:t>, G.; Stocker, G.; Grille, T.; Jakoby, B. Design of a High </a:t>
            </a:r>
            <a:r>
              <a:rPr lang="en-GB" sz="1400" b="0" i="1" u="none" strike="noStrike">
                <a:solidFill>
                  <a:srgbClr val="222222"/>
                </a:solidFill>
                <a:effectLst/>
                <a:latin typeface="Helvetica Neue" panose="02000503000000020004" pitchFamily="2" charset="0"/>
              </a:rPr>
              <a:t>Q</a:t>
            </a:r>
            <a:r>
              <a:rPr lang="en-GB" sz="1400" b="0" i="0" u="none" strike="noStrike">
                <a:solidFill>
                  <a:srgbClr val="222222"/>
                </a:solidFill>
                <a:effectLst/>
                <a:latin typeface="Helvetica Neue" panose="02000503000000020004" pitchFamily="2" charset="0"/>
              </a:rPr>
              <a:t>-Factor Label-Free Optical Biosensor Based on a Photonic Crystal Coupled Cavity Waveguide. </a:t>
            </a:r>
            <a:r>
              <a:rPr lang="en-GB" sz="1400" b="0" i="1" u="none" strike="noStrike">
                <a:solidFill>
                  <a:srgbClr val="222222"/>
                </a:solidFill>
                <a:effectLst/>
                <a:latin typeface="Helvetica Neue" panose="02000503000000020004" pitchFamily="2" charset="0"/>
              </a:rPr>
              <a:t>Sensors</a:t>
            </a:r>
            <a:r>
              <a:rPr lang="en-GB" sz="1400" b="0" i="0" u="none" strike="noStrike">
                <a:solidFill>
                  <a:srgbClr val="222222"/>
                </a:solidFill>
                <a:effectLst/>
                <a:latin typeface="Helvetica Neue" panose="02000503000000020004" pitchFamily="2" charset="0"/>
              </a:rPr>
              <a:t> </a:t>
            </a:r>
            <a:r>
              <a:rPr lang="en-GB" sz="1400" b="1" i="0" u="none" strike="noStrike">
                <a:solidFill>
                  <a:srgbClr val="222222"/>
                </a:solidFill>
                <a:effectLst/>
                <a:latin typeface="Helvetica Neue" panose="02000503000000020004" pitchFamily="2" charset="0"/>
              </a:rPr>
              <a:t>2024</a:t>
            </a:r>
            <a:r>
              <a:rPr lang="en-GB" sz="1400" b="0" i="0" u="none" strike="noStrike">
                <a:solidFill>
                  <a:srgbClr val="222222"/>
                </a:solidFill>
                <a:effectLst/>
                <a:latin typeface="Helvetica Neue" panose="02000503000000020004" pitchFamily="2" charset="0"/>
              </a:rPr>
              <a:t>, </a:t>
            </a:r>
            <a:r>
              <a:rPr lang="en-GB" sz="1400" b="0" i="1" u="none" strike="noStrike">
                <a:solidFill>
                  <a:srgbClr val="222222"/>
                </a:solidFill>
                <a:effectLst/>
                <a:latin typeface="Helvetica Neue" panose="02000503000000020004" pitchFamily="2" charset="0"/>
              </a:rPr>
              <a:t>24</a:t>
            </a:r>
            <a:r>
              <a:rPr lang="en-GB" sz="1400" b="0" i="0" u="none" strike="noStrike">
                <a:solidFill>
                  <a:srgbClr val="222222"/>
                </a:solidFill>
                <a:effectLst/>
                <a:latin typeface="Helvetica Neue" panose="02000503000000020004" pitchFamily="2" charset="0"/>
              </a:rPr>
              <a:t>, 193. https://</a:t>
            </a:r>
            <a:r>
              <a:rPr lang="en-GB" sz="1400" b="0" i="0" u="none" strike="noStrike" err="1">
                <a:solidFill>
                  <a:srgbClr val="222222"/>
                </a:solidFill>
                <a:effectLst/>
                <a:latin typeface="Helvetica Neue" panose="02000503000000020004" pitchFamily="2" charset="0"/>
              </a:rPr>
              <a:t>doi.org</a:t>
            </a:r>
            <a:r>
              <a:rPr lang="en-GB" sz="1400" b="0" i="0" u="none" strike="noStrike">
                <a:solidFill>
                  <a:srgbClr val="222222"/>
                </a:solidFill>
                <a:effectLst/>
                <a:latin typeface="Helvetica Neue" panose="02000503000000020004" pitchFamily="2" charset="0"/>
              </a:rPr>
              <a:t>/10.3390/s24010193</a:t>
            </a:r>
            <a:endParaRPr lang="it-IT" sz="1400"/>
          </a:p>
        </p:txBody>
      </p:sp>
      <p:pic>
        <p:nvPicPr>
          <p:cNvPr id="37" name="Picture 36">
            <a:extLst>
              <a:ext uri="{FF2B5EF4-FFF2-40B4-BE49-F238E27FC236}">
                <a16:creationId xmlns:a16="http://schemas.microsoft.com/office/drawing/2014/main" id="{61047672-B940-C8C1-DF22-915F82DC2EF2}"/>
              </a:ext>
            </a:extLst>
          </p:cNvPr>
          <p:cNvPicPr>
            <a:picLocks noChangeAspect="1"/>
          </p:cNvPicPr>
          <p:nvPr/>
        </p:nvPicPr>
        <p:blipFill>
          <a:blip r:embed="rId6"/>
          <a:stretch>
            <a:fillRect/>
          </a:stretch>
        </p:blipFill>
        <p:spPr>
          <a:xfrm>
            <a:off x="9194070" y="814313"/>
            <a:ext cx="2026227" cy="1812941"/>
          </a:xfrm>
          <a:prstGeom prst="rect">
            <a:avLst/>
          </a:prstGeom>
        </p:spPr>
      </p:pic>
      <p:sp>
        <p:nvSpPr>
          <p:cNvPr id="38" name="TextBox 37">
            <a:extLst>
              <a:ext uri="{FF2B5EF4-FFF2-40B4-BE49-F238E27FC236}">
                <a16:creationId xmlns:a16="http://schemas.microsoft.com/office/drawing/2014/main" id="{113E086E-9B02-3525-334E-4EFDCF367B58}"/>
              </a:ext>
            </a:extLst>
          </p:cNvPr>
          <p:cNvSpPr txBox="1"/>
          <p:nvPr/>
        </p:nvSpPr>
        <p:spPr>
          <a:xfrm>
            <a:off x="6827252" y="4703186"/>
            <a:ext cx="4964545" cy="646331"/>
          </a:xfrm>
          <a:prstGeom prst="rect">
            <a:avLst/>
          </a:prstGeom>
          <a:noFill/>
        </p:spPr>
        <p:txBody>
          <a:bodyPr wrap="square" rtlCol="0">
            <a:spAutoFit/>
          </a:bodyPr>
          <a:lstStyle/>
          <a:p>
            <a:r>
              <a:rPr lang="it-IT"/>
              <a:t>https://</a:t>
            </a:r>
            <a:r>
              <a:rPr lang="it-IT" err="1"/>
              <a:t>www.sciencedirect.com</a:t>
            </a:r>
            <a:r>
              <a:rPr lang="it-IT"/>
              <a:t>/science/</a:t>
            </a:r>
            <a:r>
              <a:rPr lang="it-IT" err="1"/>
              <a:t>article</a:t>
            </a:r>
            <a:r>
              <a:rPr lang="it-IT"/>
              <a:t>/pii/S2211379723009580</a:t>
            </a:r>
          </a:p>
        </p:txBody>
      </p:sp>
    </p:spTree>
    <p:extLst>
      <p:ext uri="{BB962C8B-B14F-4D97-AF65-F5344CB8AC3E}">
        <p14:creationId xmlns:p14="http://schemas.microsoft.com/office/powerpoint/2010/main" val="4100425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182C90-63B7-6B50-5681-C0C8E0108D83}"/>
              </a:ext>
            </a:extLst>
          </p:cNvPr>
          <p:cNvSpPr txBox="1"/>
          <p:nvPr/>
        </p:nvSpPr>
        <p:spPr>
          <a:xfrm>
            <a:off x="174892" y="2235762"/>
            <a:ext cx="4287982" cy="4339650"/>
          </a:xfrm>
          <a:prstGeom prst="rect">
            <a:avLst/>
          </a:prstGeom>
          <a:noFill/>
        </p:spPr>
        <p:txBody>
          <a:bodyPr wrap="square">
            <a:spAutoFit/>
          </a:bodyPr>
          <a:lstStyle/>
          <a:p>
            <a:pPr algn="l">
              <a:buNone/>
            </a:pPr>
            <a:r>
              <a:rPr lang="en-GB" sz="1200" b="1" i="0" u="none" strike="noStrike" dirty="0">
                <a:solidFill>
                  <a:srgbClr val="000000"/>
                </a:solidFill>
                <a:effectLst/>
              </a:rPr>
              <a:t>Optical Beam Transport &amp; Coupling System</a:t>
            </a:r>
          </a:p>
          <a:p>
            <a:pPr algn="l">
              <a:buNone/>
            </a:pPr>
            <a:r>
              <a:rPr lang="en-GB" sz="1200" b="1" i="0" u="none" strike="noStrike" dirty="0">
                <a:solidFill>
                  <a:srgbClr val="000000"/>
                </a:solidFill>
                <a:effectLst/>
              </a:rPr>
              <a:t>1. Vibration-Isolated Optical Table</a:t>
            </a:r>
            <a:br>
              <a:rPr lang="en-GB" sz="1200" b="0" i="0" u="none" strike="noStrike" dirty="0">
                <a:solidFill>
                  <a:srgbClr val="000000"/>
                </a:solidFill>
                <a:effectLst/>
              </a:rPr>
            </a:br>
            <a:r>
              <a:rPr lang="en-GB" sz="1200" b="0" i="0" u="none" strike="noStrike" dirty="0">
                <a:solidFill>
                  <a:srgbClr val="000000"/>
                </a:solidFill>
                <a:effectLst/>
              </a:rPr>
              <a:t>    - Stable platform, anti-vibration, 1.5 × 1 m</a:t>
            </a:r>
          </a:p>
          <a:p>
            <a:pPr algn="l">
              <a:buNone/>
            </a:pPr>
            <a:r>
              <a:rPr lang="en-GB" sz="1200" b="1" i="0" u="none" strike="noStrike" dirty="0">
                <a:solidFill>
                  <a:srgbClr val="000000"/>
                </a:solidFill>
                <a:effectLst/>
              </a:rPr>
              <a:t>2. Beam Steering &amp; Alignment</a:t>
            </a:r>
            <a:br>
              <a:rPr lang="en-GB" sz="1200" b="0" i="0" u="none" strike="noStrike" dirty="0">
                <a:solidFill>
                  <a:srgbClr val="000000"/>
                </a:solidFill>
                <a:effectLst/>
              </a:rPr>
            </a:br>
            <a:r>
              <a:rPr lang="en-GB" sz="1200" b="0" i="0" u="none" strike="noStrike" dirty="0">
                <a:solidFill>
                  <a:srgbClr val="000000"/>
                </a:solidFill>
                <a:effectLst/>
              </a:rPr>
              <a:t>    - High-reflectivity mirrors (HR)</a:t>
            </a:r>
            <a:br>
              <a:rPr lang="en-GB" sz="1200" b="0" i="0" u="none" strike="noStrike" dirty="0">
                <a:solidFill>
                  <a:srgbClr val="000000"/>
                </a:solidFill>
                <a:effectLst/>
              </a:rPr>
            </a:br>
            <a:r>
              <a:rPr lang="en-GB" sz="1200" b="0" i="0" u="none" strike="noStrike" dirty="0">
                <a:solidFill>
                  <a:srgbClr val="000000"/>
                </a:solidFill>
                <a:effectLst/>
              </a:rPr>
              <a:t>    - Precision mirror mounts</a:t>
            </a:r>
          </a:p>
          <a:p>
            <a:pPr algn="l">
              <a:buNone/>
            </a:pPr>
            <a:r>
              <a:rPr lang="en-GB" sz="1200" b="1" i="0" u="none" strike="noStrike" dirty="0">
                <a:solidFill>
                  <a:srgbClr val="000000"/>
                </a:solidFill>
                <a:effectLst/>
              </a:rPr>
              <a:t>3. Beam Shaping &amp; Focusing</a:t>
            </a:r>
            <a:br>
              <a:rPr lang="en-GB" sz="1200" b="0" i="0" u="none" strike="noStrike" dirty="0">
                <a:solidFill>
                  <a:srgbClr val="000000"/>
                </a:solidFill>
                <a:effectLst/>
              </a:rPr>
            </a:br>
            <a:r>
              <a:rPr lang="en-GB" sz="1200" b="0" i="0" u="none" strike="noStrike" dirty="0">
                <a:solidFill>
                  <a:srgbClr val="000000"/>
                </a:solidFill>
                <a:effectLst/>
              </a:rPr>
              <a:t>    - Achromatic/aspheric lenses</a:t>
            </a:r>
            <a:br>
              <a:rPr lang="en-GB" sz="1200" b="0" i="0" u="none" strike="noStrike" dirty="0">
                <a:solidFill>
                  <a:srgbClr val="000000"/>
                </a:solidFill>
                <a:effectLst/>
              </a:rPr>
            </a:br>
            <a:r>
              <a:rPr lang="en-GB" sz="1200" b="0" i="0" u="none" strike="noStrike" dirty="0">
                <a:solidFill>
                  <a:srgbClr val="000000"/>
                </a:solidFill>
                <a:effectLst/>
              </a:rPr>
              <a:t>    - </a:t>
            </a:r>
            <a:r>
              <a:rPr lang="en-GB" sz="1200" b="1" i="0" u="none" strike="noStrike" dirty="0">
                <a:solidFill>
                  <a:srgbClr val="000000"/>
                </a:solidFill>
                <a:effectLst/>
              </a:rPr>
              <a:t>4. Power Control &amp; Monitoring</a:t>
            </a:r>
            <a:br>
              <a:rPr lang="en-GB" sz="1200" b="0" i="0" u="none" strike="noStrike" dirty="0">
                <a:solidFill>
                  <a:srgbClr val="000000"/>
                </a:solidFill>
                <a:effectLst/>
              </a:rPr>
            </a:br>
            <a:r>
              <a:rPr lang="en-GB" sz="1200" b="0" i="0" u="none" strike="noStrike" dirty="0">
                <a:solidFill>
                  <a:srgbClr val="000000"/>
                </a:solidFill>
                <a:effectLst/>
              </a:rPr>
              <a:t>    - Beam splitters</a:t>
            </a:r>
            <a:br>
              <a:rPr lang="en-GB" sz="1200" b="0" i="0" u="none" strike="noStrike" dirty="0">
                <a:solidFill>
                  <a:srgbClr val="000000"/>
                </a:solidFill>
                <a:effectLst/>
              </a:rPr>
            </a:br>
            <a:r>
              <a:rPr lang="en-GB" sz="1200" b="0" i="0" u="none" strike="noStrike" dirty="0">
                <a:solidFill>
                  <a:srgbClr val="000000"/>
                </a:solidFill>
                <a:effectLst/>
              </a:rPr>
              <a:t>    - Variable attenuators</a:t>
            </a:r>
            <a:br>
              <a:rPr lang="en-GB" sz="1200" b="0" i="0" u="none" strike="noStrike" dirty="0">
                <a:solidFill>
                  <a:srgbClr val="000000"/>
                </a:solidFill>
                <a:effectLst/>
              </a:rPr>
            </a:br>
            <a:r>
              <a:rPr lang="en-GB" sz="1200" b="0" i="0" u="none" strike="noStrike" dirty="0">
                <a:solidFill>
                  <a:srgbClr val="000000"/>
                </a:solidFill>
                <a:effectLst/>
              </a:rPr>
              <a:t>    - Optical filters</a:t>
            </a:r>
          </a:p>
          <a:p>
            <a:pPr algn="l">
              <a:buNone/>
            </a:pPr>
            <a:r>
              <a:rPr lang="en-GB" sz="1200" b="1" i="0" u="none" strike="noStrike" dirty="0">
                <a:solidFill>
                  <a:srgbClr val="000000"/>
                </a:solidFill>
                <a:effectLst/>
              </a:rPr>
              <a:t>5. Fine Positioning</a:t>
            </a:r>
            <a:br>
              <a:rPr lang="en-GB" sz="1200" b="0" i="0" u="none" strike="noStrike" dirty="0">
                <a:solidFill>
                  <a:srgbClr val="000000"/>
                </a:solidFill>
                <a:effectLst/>
              </a:rPr>
            </a:br>
            <a:r>
              <a:rPr lang="en-GB" sz="1200" b="0" i="0" u="none" strike="noStrike" dirty="0">
                <a:solidFill>
                  <a:srgbClr val="000000"/>
                </a:solidFill>
                <a:effectLst/>
              </a:rPr>
              <a:t>    - Motorized/piezo XYZ stages</a:t>
            </a:r>
            <a:br>
              <a:rPr lang="en-GB" sz="1200" b="0" i="0" u="none" strike="noStrike" dirty="0">
                <a:solidFill>
                  <a:srgbClr val="000000"/>
                </a:solidFill>
                <a:effectLst/>
              </a:rPr>
            </a:br>
            <a:r>
              <a:rPr lang="en-GB" sz="1200" b="0" i="0" u="none" strike="noStrike" dirty="0">
                <a:solidFill>
                  <a:srgbClr val="000000"/>
                </a:solidFill>
                <a:effectLst/>
              </a:rPr>
              <a:t>    - Sub-micron adjustment for precise coupling</a:t>
            </a:r>
          </a:p>
          <a:p>
            <a:pPr algn="l">
              <a:buNone/>
            </a:pPr>
            <a:r>
              <a:rPr lang="en-GB" sz="1200" b="1" i="0" u="none" strike="noStrike" dirty="0">
                <a:solidFill>
                  <a:srgbClr val="000000"/>
                </a:solidFill>
                <a:effectLst/>
              </a:rPr>
              <a:t>6. In-line Diagnostics</a:t>
            </a:r>
            <a:br>
              <a:rPr lang="en-GB" sz="1200" b="0" i="0" u="none" strike="noStrike" dirty="0">
                <a:solidFill>
                  <a:srgbClr val="000000"/>
                </a:solidFill>
                <a:effectLst/>
              </a:rPr>
            </a:br>
            <a:r>
              <a:rPr lang="en-GB" sz="1200" b="0" i="0" u="none" strike="noStrike" dirty="0">
                <a:solidFill>
                  <a:srgbClr val="000000"/>
                </a:solidFill>
                <a:effectLst/>
              </a:rPr>
              <a:t>    - Beam profiler/camera</a:t>
            </a:r>
            <a:br>
              <a:rPr lang="en-GB" sz="1200" b="0" i="0" u="none" strike="noStrike" dirty="0">
                <a:solidFill>
                  <a:srgbClr val="000000"/>
                </a:solidFill>
                <a:effectLst/>
              </a:rPr>
            </a:br>
            <a:r>
              <a:rPr lang="en-GB" sz="1200" b="0" i="0" u="none" strike="noStrike" dirty="0">
                <a:solidFill>
                  <a:srgbClr val="000000"/>
                </a:solidFill>
                <a:effectLst/>
              </a:rPr>
              <a:t>    - Power meter</a:t>
            </a:r>
          </a:p>
          <a:p>
            <a:pPr algn="l">
              <a:buNone/>
            </a:pPr>
            <a:r>
              <a:rPr lang="en-GB" sz="1200" b="1" i="0" u="none" strike="noStrike" dirty="0">
                <a:solidFill>
                  <a:srgbClr val="000000"/>
                </a:solidFill>
                <a:effectLst/>
              </a:rPr>
              <a:t>7. Safety &amp; Accessories</a:t>
            </a:r>
            <a:br>
              <a:rPr lang="en-GB" sz="1200" b="0" i="0" u="none" strike="noStrike" dirty="0">
                <a:solidFill>
                  <a:srgbClr val="000000"/>
                </a:solidFill>
                <a:effectLst/>
              </a:rPr>
            </a:br>
            <a:r>
              <a:rPr lang="en-GB" sz="1200" b="0" i="0" u="none" strike="noStrike" dirty="0">
                <a:solidFill>
                  <a:srgbClr val="000000"/>
                </a:solidFill>
                <a:effectLst/>
              </a:rPr>
              <a:t>    - Laser safety shields/barriers</a:t>
            </a:r>
            <a:br>
              <a:rPr lang="en-GB" sz="1200" b="0" i="0" u="none" strike="noStrike" dirty="0">
                <a:solidFill>
                  <a:srgbClr val="000000"/>
                </a:solidFill>
                <a:effectLst/>
              </a:rPr>
            </a:br>
            <a:r>
              <a:rPr lang="en-GB" sz="1200" b="0" i="0" u="none" strike="noStrike" dirty="0">
                <a:solidFill>
                  <a:srgbClr val="000000"/>
                </a:solidFill>
                <a:effectLst/>
              </a:rPr>
              <a:t>    - Laser safety goggles</a:t>
            </a:r>
            <a:br>
              <a:rPr lang="en-GB" sz="1200" b="0" i="0" u="none" strike="noStrike" dirty="0">
                <a:solidFill>
                  <a:srgbClr val="000000"/>
                </a:solidFill>
                <a:effectLst/>
              </a:rPr>
            </a:br>
            <a:r>
              <a:rPr lang="en-GB" sz="1200" b="0" i="0" u="none" strike="noStrike" dirty="0">
                <a:solidFill>
                  <a:srgbClr val="000000"/>
                </a:solidFill>
                <a:effectLst/>
              </a:rPr>
              <a:t>    - Mounts, breadboards</a:t>
            </a:r>
          </a:p>
          <a:p>
            <a:pPr algn="l">
              <a:buNone/>
            </a:pPr>
            <a:r>
              <a:rPr lang="en-GB" sz="1200" b="1" i="0" u="none" strike="noStrike" dirty="0">
                <a:solidFill>
                  <a:srgbClr val="000000"/>
                </a:solidFill>
                <a:effectLst/>
              </a:rPr>
              <a:t>Estimated Budget:</a:t>
            </a:r>
            <a:r>
              <a:rPr lang="en-GB" sz="1200" b="0" i="0" u="none" strike="noStrike" dirty="0">
                <a:solidFill>
                  <a:srgbClr val="000000"/>
                </a:solidFill>
                <a:effectLst/>
              </a:rPr>
              <a:t> €25,000</a:t>
            </a:r>
          </a:p>
        </p:txBody>
      </p:sp>
      <p:pic>
        <p:nvPicPr>
          <p:cNvPr id="7" name="Picture 6" descr="A black and white diagram of a strip-to-slot converter&#10;&#10;AI-generated content may be incorrect.">
            <a:extLst>
              <a:ext uri="{FF2B5EF4-FFF2-40B4-BE49-F238E27FC236}">
                <a16:creationId xmlns:a16="http://schemas.microsoft.com/office/drawing/2014/main" id="{AF5EB5A0-3712-09FA-EC06-903F75636E75}"/>
              </a:ext>
            </a:extLst>
          </p:cNvPr>
          <p:cNvPicPr>
            <a:picLocks noChangeAspect="1"/>
          </p:cNvPicPr>
          <p:nvPr/>
        </p:nvPicPr>
        <p:blipFill>
          <a:blip r:embed="rId2"/>
          <a:stretch>
            <a:fillRect/>
          </a:stretch>
        </p:blipFill>
        <p:spPr>
          <a:xfrm>
            <a:off x="4341091" y="726614"/>
            <a:ext cx="7065818" cy="1567838"/>
          </a:xfrm>
          <a:prstGeom prst="rect">
            <a:avLst/>
          </a:prstGeom>
        </p:spPr>
      </p:pic>
      <p:pic>
        <p:nvPicPr>
          <p:cNvPr id="9" name="Picture 8" descr="A diagram of a device&#10;&#10;AI-generated content may be incorrect.">
            <a:extLst>
              <a:ext uri="{FF2B5EF4-FFF2-40B4-BE49-F238E27FC236}">
                <a16:creationId xmlns:a16="http://schemas.microsoft.com/office/drawing/2014/main" id="{78563FEA-2262-731A-7F6B-487C8C9917B0}"/>
              </a:ext>
            </a:extLst>
          </p:cNvPr>
          <p:cNvPicPr>
            <a:picLocks noChangeAspect="1"/>
          </p:cNvPicPr>
          <p:nvPr/>
        </p:nvPicPr>
        <p:blipFill>
          <a:blip r:embed="rId3"/>
          <a:stretch>
            <a:fillRect/>
          </a:stretch>
        </p:blipFill>
        <p:spPr>
          <a:xfrm>
            <a:off x="8824161" y="3301234"/>
            <a:ext cx="2671675" cy="1965590"/>
          </a:xfrm>
          <a:prstGeom prst="rect">
            <a:avLst/>
          </a:prstGeom>
        </p:spPr>
      </p:pic>
      <p:pic>
        <p:nvPicPr>
          <p:cNvPr id="11" name="Picture 10" descr="A diagram of a mode converter&#10;&#10;AI-generated content may be incorrect.">
            <a:extLst>
              <a:ext uri="{FF2B5EF4-FFF2-40B4-BE49-F238E27FC236}">
                <a16:creationId xmlns:a16="http://schemas.microsoft.com/office/drawing/2014/main" id="{417EA0C6-7973-118A-B87B-285E4B420B22}"/>
              </a:ext>
            </a:extLst>
          </p:cNvPr>
          <p:cNvPicPr>
            <a:picLocks noChangeAspect="1"/>
          </p:cNvPicPr>
          <p:nvPr/>
        </p:nvPicPr>
        <p:blipFill>
          <a:blip r:embed="rId4"/>
          <a:stretch>
            <a:fillRect/>
          </a:stretch>
        </p:blipFill>
        <p:spPr>
          <a:xfrm>
            <a:off x="4899562" y="2644791"/>
            <a:ext cx="1873326" cy="1873326"/>
          </a:xfrm>
          <a:prstGeom prst="rect">
            <a:avLst/>
          </a:prstGeom>
        </p:spPr>
      </p:pic>
      <p:pic>
        <p:nvPicPr>
          <p:cNvPr id="12" name="Picture 11">
            <a:extLst>
              <a:ext uri="{FF2B5EF4-FFF2-40B4-BE49-F238E27FC236}">
                <a16:creationId xmlns:a16="http://schemas.microsoft.com/office/drawing/2014/main" id="{B531C008-0DDA-B0C9-8D04-BC4FAD4B78DC}"/>
              </a:ext>
            </a:extLst>
          </p:cNvPr>
          <p:cNvPicPr>
            <a:picLocks noChangeAspect="1"/>
          </p:cNvPicPr>
          <p:nvPr/>
        </p:nvPicPr>
        <p:blipFill>
          <a:blip r:embed="rId5"/>
          <a:stretch>
            <a:fillRect/>
          </a:stretch>
        </p:blipFill>
        <p:spPr>
          <a:xfrm>
            <a:off x="4051968" y="4679481"/>
            <a:ext cx="3797595" cy="1641172"/>
          </a:xfrm>
          <a:prstGeom prst="rect">
            <a:avLst/>
          </a:prstGeom>
        </p:spPr>
      </p:pic>
      <p:sp>
        <p:nvSpPr>
          <p:cNvPr id="3" name="TextBox 2">
            <a:extLst>
              <a:ext uri="{FF2B5EF4-FFF2-40B4-BE49-F238E27FC236}">
                <a16:creationId xmlns:a16="http://schemas.microsoft.com/office/drawing/2014/main" id="{88DF8186-01B7-E89E-A99F-BA33F624F449}"/>
              </a:ext>
            </a:extLst>
          </p:cNvPr>
          <p:cNvSpPr txBox="1"/>
          <p:nvPr/>
        </p:nvSpPr>
        <p:spPr>
          <a:xfrm>
            <a:off x="0" y="198886"/>
            <a:ext cx="1043491" cy="369332"/>
          </a:xfrm>
          <a:prstGeom prst="rect">
            <a:avLst/>
          </a:prstGeom>
          <a:noFill/>
        </p:spPr>
        <p:txBody>
          <a:bodyPr wrap="none" rtlCol="0">
            <a:spAutoFit/>
          </a:bodyPr>
          <a:lstStyle/>
          <a:p>
            <a:r>
              <a:rPr lang="it-IT" dirty="0"/>
              <a:t>LNS TASK</a:t>
            </a:r>
          </a:p>
        </p:txBody>
      </p:sp>
      <p:sp>
        <p:nvSpPr>
          <p:cNvPr id="8" name="TextBox 7">
            <a:extLst>
              <a:ext uri="{FF2B5EF4-FFF2-40B4-BE49-F238E27FC236}">
                <a16:creationId xmlns:a16="http://schemas.microsoft.com/office/drawing/2014/main" id="{C3B95640-DC6F-C0BD-C6DB-055D36D3DE7B}"/>
              </a:ext>
            </a:extLst>
          </p:cNvPr>
          <p:cNvSpPr txBox="1"/>
          <p:nvPr/>
        </p:nvSpPr>
        <p:spPr>
          <a:xfrm>
            <a:off x="961417" y="194471"/>
            <a:ext cx="6574941" cy="369332"/>
          </a:xfrm>
          <a:prstGeom prst="rect">
            <a:avLst/>
          </a:prstGeom>
          <a:noFill/>
        </p:spPr>
        <p:txBody>
          <a:bodyPr wrap="none" rtlCol="0">
            <a:spAutoFit/>
          </a:bodyPr>
          <a:lstStyle/>
          <a:p>
            <a:r>
              <a:rPr lang="en-GB" b="1">
                <a:solidFill>
                  <a:srgbClr val="FF0000"/>
                </a:solidFill>
              </a:rPr>
              <a:t>Light Coupling Strategies in Multi-Stage Nanophotonic Accelerators</a:t>
            </a:r>
          </a:p>
        </p:txBody>
      </p:sp>
      <p:sp>
        <p:nvSpPr>
          <p:cNvPr id="10" name="TextBox 9">
            <a:extLst>
              <a:ext uri="{FF2B5EF4-FFF2-40B4-BE49-F238E27FC236}">
                <a16:creationId xmlns:a16="http://schemas.microsoft.com/office/drawing/2014/main" id="{AAD5CE4B-BDF1-8C0A-2FCA-93E5503B089D}"/>
              </a:ext>
            </a:extLst>
          </p:cNvPr>
          <p:cNvSpPr txBox="1"/>
          <p:nvPr/>
        </p:nvSpPr>
        <p:spPr>
          <a:xfrm>
            <a:off x="745539" y="723032"/>
            <a:ext cx="1812419" cy="369332"/>
          </a:xfrm>
          <a:prstGeom prst="rect">
            <a:avLst/>
          </a:prstGeom>
          <a:noFill/>
        </p:spPr>
        <p:txBody>
          <a:bodyPr wrap="none" rtlCol="0">
            <a:spAutoFit/>
          </a:bodyPr>
          <a:lstStyle/>
          <a:p>
            <a:r>
              <a:rPr lang="en-GB" b="1">
                <a:solidFill>
                  <a:srgbClr val="000000"/>
                </a:solidFill>
              </a:rPr>
              <a:t>Slot </a:t>
            </a:r>
            <a:r>
              <a:rPr lang="en-GB">
                <a:solidFill>
                  <a:srgbClr val="000000"/>
                </a:solidFill>
              </a:rPr>
              <a:t> </a:t>
            </a:r>
            <a:r>
              <a:rPr lang="en-GB" b="1">
                <a:solidFill>
                  <a:srgbClr val="000000"/>
                </a:solidFill>
              </a:rPr>
              <a:t>Waveguides</a:t>
            </a:r>
            <a:endParaRPr lang="it-IT"/>
          </a:p>
        </p:txBody>
      </p:sp>
      <p:pic>
        <p:nvPicPr>
          <p:cNvPr id="13" name="Picture 12" descr="A diagram of a slot ring&#10;&#10;AI-generated content may be incorrect.">
            <a:extLst>
              <a:ext uri="{FF2B5EF4-FFF2-40B4-BE49-F238E27FC236}">
                <a16:creationId xmlns:a16="http://schemas.microsoft.com/office/drawing/2014/main" id="{80DD1169-EA39-3F40-9914-7107490B7D5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23511" t="-105" r="67531" b="56614"/>
          <a:stretch>
            <a:fillRect/>
          </a:stretch>
        </p:blipFill>
        <p:spPr>
          <a:xfrm rot="5400000">
            <a:off x="1758289" y="67487"/>
            <a:ext cx="535599" cy="2868050"/>
          </a:xfrm>
          <a:prstGeom prst="rect">
            <a:avLst/>
          </a:prstGeom>
        </p:spPr>
      </p:pic>
      <p:sp>
        <p:nvSpPr>
          <p:cNvPr id="14" name="TextBox 13">
            <a:extLst>
              <a:ext uri="{FF2B5EF4-FFF2-40B4-BE49-F238E27FC236}">
                <a16:creationId xmlns:a16="http://schemas.microsoft.com/office/drawing/2014/main" id="{1423D311-4ECD-E466-3807-D572C2B51B19}"/>
              </a:ext>
            </a:extLst>
          </p:cNvPr>
          <p:cNvSpPr txBox="1"/>
          <p:nvPr/>
        </p:nvSpPr>
        <p:spPr>
          <a:xfrm>
            <a:off x="7849563" y="1995374"/>
            <a:ext cx="3066075" cy="923330"/>
          </a:xfrm>
          <a:prstGeom prst="rect">
            <a:avLst/>
          </a:prstGeom>
          <a:noFill/>
        </p:spPr>
        <p:txBody>
          <a:bodyPr wrap="square" rtlCol="0">
            <a:spAutoFit/>
          </a:bodyPr>
          <a:lstStyle/>
          <a:p>
            <a:pPr algn="just"/>
            <a:r>
              <a:rPr lang="en-GB"/>
              <a:t>Low-Loss Silicon Strip-to-Slot Mode Converters DOI: 10.1109/JPHOT.2013.2239283</a:t>
            </a:r>
          </a:p>
        </p:txBody>
      </p:sp>
      <p:sp>
        <p:nvSpPr>
          <p:cNvPr id="18" name="TextBox 17">
            <a:extLst>
              <a:ext uri="{FF2B5EF4-FFF2-40B4-BE49-F238E27FC236}">
                <a16:creationId xmlns:a16="http://schemas.microsoft.com/office/drawing/2014/main" id="{440A1435-7AE6-FB9F-2198-84BC60E2B498}"/>
              </a:ext>
            </a:extLst>
          </p:cNvPr>
          <p:cNvSpPr txBox="1"/>
          <p:nvPr/>
        </p:nvSpPr>
        <p:spPr>
          <a:xfrm>
            <a:off x="4034971" y="6190076"/>
            <a:ext cx="6125028" cy="369332"/>
          </a:xfrm>
          <a:prstGeom prst="rect">
            <a:avLst/>
          </a:prstGeom>
          <a:noFill/>
        </p:spPr>
        <p:txBody>
          <a:bodyPr wrap="square">
            <a:spAutoFit/>
          </a:bodyPr>
          <a:lstStyle/>
          <a:p>
            <a:r>
              <a:rPr lang="it-IT"/>
              <a:t>https://</a:t>
            </a:r>
            <a:r>
              <a:rPr lang="it-IT" err="1"/>
              <a:t>www.mdpi.com</a:t>
            </a:r>
            <a:r>
              <a:rPr lang="it-IT"/>
              <a:t>/1424-8220/12/3/2436</a:t>
            </a:r>
          </a:p>
        </p:txBody>
      </p:sp>
      <p:sp>
        <p:nvSpPr>
          <p:cNvPr id="20" name="TextBox 19">
            <a:extLst>
              <a:ext uri="{FF2B5EF4-FFF2-40B4-BE49-F238E27FC236}">
                <a16:creationId xmlns:a16="http://schemas.microsoft.com/office/drawing/2014/main" id="{3CD7FAAC-C86A-76D5-D180-246A0F8B7596}"/>
              </a:ext>
            </a:extLst>
          </p:cNvPr>
          <p:cNvSpPr txBox="1"/>
          <p:nvPr/>
        </p:nvSpPr>
        <p:spPr>
          <a:xfrm>
            <a:off x="8919494" y="5467493"/>
            <a:ext cx="3097613" cy="1200329"/>
          </a:xfrm>
          <a:prstGeom prst="rect">
            <a:avLst/>
          </a:prstGeom>
          <a:noFill/>
        </p:spPr>
        <p:txBody>
          <a:bodyPr wrap="square">
            <a:spAutoFit/>
          </a:bodyPr>
          <a:lstStyle/>
          <a:p>
            <a:r>
              <a:rPr lang="it-IT"/>
              <a:t>https://</a:t>
            </a:r>
            <a:r>
              <a:rPr lang="it-IT" err="1"/>
              <a:t>optics.ansys.com</a:t>
            </a:r>
            <a:r>
              <a:rPr lang="it-IT"/>
              <a:t>/</a:t>
            </a:r>
            <a:r>
              <a:rPr lang="it-IT" err="1"/>
              <a:t>hc</a:t>
            </a:r>
            <a:r>
              <a:rPr lang="it-IT"/>
              <a:t>/en-</a:t>
            </a:r>
            <a:r>
              <a:rPr lang="it-IT" err="1"/>
              <a:t>us</a:t>
            </a:r>
            <a:r>
              <a:rPr lang="it-IT"/>
              <a:t>/</a:t>
            </a:r>
            <a:r>
              <a:rPr lang="it-IT" err="1"/>
              <a:t>articles</a:t>
            </a:r>
            <a:r>
              <a:rPr lang="it-IT"/>
              <a:t>/33444674330131-Fiber-to-Chip-Edge-Coupler-with-a-Microlens</a:t>
            </a:r>
          </a:p>
        </p:txBody>
      </p:sp>
    </p:spTree>
    <p:extLst>
      <p:ext uri="{BB962C8B-B14F-4D97-AF65-F5344CB8AC3E}">
        <p14:creationId xmlns:p14="http://schemas.microsoft.com/office/powerpoint/2010/main" val="2612004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42B3-2F40-5261-ABC7-402B039CF42D}"/>
              </a:ext>
            </a:extLst>
          </p:cNvPr>
          <p:cNvSpPr>
            <a:spLocks noGrp="1"/>
          </p:cNvSpPr>
          <p:nvPr>
            <p:ph type="title"/>
          </p:nvPr>
        </p:nvSpPr>
        <p:spPr>
          <a:xfrm>
            <a:off x="84221" y="348915"/>
            <a:ext cx="10515600" cy="1325563"/>
          </a:xfrm>
        </p:spPr>
        <p:txBody>
          <a:bodyPr vert="horz" lIns="91440" tIns="45720" rIns="91440" bIns="45720" rtlCol="0" anchor="ctr">
            <a:normAutofit/>
          </a:bodyPr>
          <a:lstStyle/>
          <a:p>
            <a:r>
              <a:rPr lang="it-IT" b="1" dirty="0">
                <a:solidFill>
                  <a:srgbClr val="FF0000"/>
                </a:solidFill>
              </a:rPr>
              <a:t>Budget (LNS)</a:t>
            </a:r>
            <a:endParaRPr lang="en-US" b="1" dirty="0">
              <a:solidFill>
                <a:srgbClr val="FF0000"/>
              </a:solidFill>
            </a:endParaRPr>
          </a:p>
        </p:txBody>
      </p:sp>
      <p:graphicFrame>
        <p:nvGraphicFramePr>
          <p:cNvPr id="4" name="Table 3">
            <a:extLst>
              <a:ext uri="{FF2B5EF4-FFF2-40B4-BE49-F238E27FC236}">
                <a16:creationId xmlns:a16="http://schemas.microsoft.com/office/drawing/2014/main" id="{E47B7D4F-C9A3-3BD7-C330-C20AFF2A2373}"/>
              </a:ext>
            </a:extLst>
          </p:cNvPr>
          <p:cNvGraphicFramePr>
            <a:graphicFrameLocks noGrp="1"/>
          </p:cNvGraphicFramePr>
          <p:nvPr>
            <p:extLst>
              <p:ext uri="{D42A27DB-BD31-4B8C-83A1-F6EECF244321}">
                <p14:modId xmlns:p14="http://schemas.microsoft.com/office/powerpoint/2010/main" val="1870909391"/>
              </p:ext>
            </p:extLst>
          </p:nvPr>
        </p:nvGraphicFramePr>
        <p:xfrm>
          <a:off x="1932005" y="2367207"/>
          <a:ext cx="9459234" cy="1327966"/>
        </p:xfrm>
        <a:graphic>
          <a:graphicData uri="http://schemas.openxmlformats.org/drawingml/2006/table">
            <a:tbl>
              <a:tblPr>
                <a:tableStyleId>{5C22544A-7EE6-4342-B048-85BDC9FD1C3A}</a:tableStyleId>
              </a:tblPr>
              <a:tblGrid>
                <a:gridCol w="428605">
                  <a:extLst>
                    <a:ext uri="{9D8B030D-6E8A-4147-A177-3AD203B41FA5}">
                      <a16:colId xmlns:a16="http://schemas.microsoft.com/office/drawing/2014/main" val="3007937825"/>
                    </a:ext>
                  </a:extLst>
                </a:gridCol>
                <a:gridCol w="1249122">
                  <a:extLst>
                    <a:ext uri="{9D8B030D-6E8A-4147-A177-3AD203B41FA5}">
                      <a16:colId xmlns:a16="http://schemas.microsoft.com/office/drawing/2014/main" val="1050249214"/>
                    </a:ext>
                  </a:extLst>
                </a:gridCol>
                <a:gridCol w="1253694">
                  <a:extLst>
                    <a:ext uri="{9D8B030D-6E8A-4147-A177-3AD203B41FA5}">
                      <a16:colId xmlns:a16="http://schemas.microsoft.com/office/drawing/2014/main" val="1316300124"/>
                    </a:ext>
                  </a:extLst>
                </a:gridCol>
                <a:gridCol w="58811">
                  <a:extLst>
                    <a:ext uri="{9D8B030D-6E8A-4147-A177-3AD203B41FA5}">
                      <a16:colId xmlns:a16="http://schemas.microsoft.com/office/drawing/2014/main" val="852103499"/>
                    </a:ext>
                  </a:extLst>
                </a:gridCol>
                <a:gridCol w="6469002">
                  <a:extLst>
                    <a:ext uri="{9D8B030D-6E8A-4147-A177-3AD203B41FA5}">
                      <a16:colId xmlns:a16="http://schemas.microsoft.com/office/drawing/2014/main" val="2292498786"/>
                    </a:ext>
                  </a:extLst>
                </a:gridCol>
              </a:tblGrid>
              <a:tr h="0">
                <a:tc>
                  <a:txBody>
                    <a:bodyPr/>
                    <a:lstStyle/>
                    <a:p>
                      <a:pPr algn="ctr" fontAlgn="b"/>
                      <a:r>
                        <a:rPr lang="en-US" sz="1600" b="1" u="none" strike="noStrike" dirty="0">
                          <a:effectLst/>
                          <a:latin typeface="+mn-lt"/>
                        </a:rPr>
                        <a:t>Year</a:t>
                      </a:r>
                      <a:endParaRPr lang="en-US" sz="1600" b="1" i="0" u="none" strike="noStrike" dirty="0">
                        <a:solidFill>
                          <a:srgbClr val="000000"/>
                        </a:solidFill>
                        <a:effectLst/>
                        <a:latin typeface="+mn-lt"/>
                      </a:endParaRPr>
                    </a:p>
                  </a:txBody>
                  <a:tcPr marL="4763" marR="4763" marT="4763" marB="0" anchor="b"/>
                </a:tc>
                <a:tc>
                  <a:txBody>
                    <a:bodyPr/>
                    <a:lstStyle/>
                    <a:p>
                      <a:pPr algn="ctr" fontAlgn="b"/>
                      <a:endParaRPr lang="en-US" sz="1600" b="1" i="0" u="none" strike="noStrike">
                        <a:solidFill>
                          <a:srgbClr val="000000"/>
                        </a:solidFill>
                        <a:effectLst/>
                        <a:latin typeface="+mn-lt"/>
                      </a:endParaRPr>
                    </a:p>
                  </a:txBody>
                  <a:tcPr marL="4763" marR="4763" marT="4763" marB="0" anchor="b"/>
                </a:tc>
                <a:tc>
                  <a:txBody>
                    <a:bodyPr/>
                    <a:lstStyle/>
                    <a:p>
                      <a:pPr algn="ctr" fontAlgn="b"/>
                      <a:r>
                        <a:rPr lang="en-US" sz="1600" b="1" u="none" strike="noStrike" dirty="0">
                          <a:effectLst/>
                          <a:latin typeface="+mn-lt"/>
                        </a:rPr>
                        <a:t>Cost</a:t>
                      </a:r>
                      <a:endParaRPr lang="en-US" sz="1600" b="1" i="0" u="none" strike="noStrike" dirty="0">
                        <a:solidFill>
                          <a:srgbClr val="000000"/>
                        </a:solidFill>
                        <a:effectLst/>
                        <a:latin typeface="+mn-lt"/>
                      </a:endParaRPr>
                    </a:p>
                  </a:txBody>
                  <a:tcPr marL="4763" marR="4763" marT="4763" marB="0" anchor="b"/>
                </a:tc>
                <a:tc>
                  <a:txBody>
                    <a:bodyPr/>
                    <a:lstStyle/>
                    <a:p>
                      <a:pPr algn="l" fontAlgn="b"/>
                      <a:endParaRPr lang="en-US" sz="1600" b="0" i="0" u="none" strike="noStrike">
                        <a:solidFill>
                          <a:srgbClr val="000000"/>
                        </a:solidFill>
                        <a:effectLst/>
                        <a:latin typeface="+mn-lt"/>
                      </a:endParaRPr>
                    </a:p>
                  </a:txBody>
                  <a:tcPr marL="4763" marR="4763" marT="4763" marB="0" anchor="b"/>
                </a:tc>
                <a:tc>
                  <a:txBody>
                    <a:bodyPr/>
                    <a:lstStyle/>
                    <a:p>
                      <a:pPr algn="l" fontAlgn="b"/>
                      <a:r>
                        <a:rPr lang="en-US" sz="1600" b="1" u="none" strike="noStrike" dirty="0">
                          <a:effectLst/>
                          <a:latin typeface="+mn-lt"/>
                        </a:rPr>
                        <a:t>Notes</a:t>
                      </a:r>
                      <a:endParaRPr lang="en-US" sz="1600" b="1"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2519111232"/>
                  </a:ext>
                </a:extLst>
              </a:tr>
              <a:tr h="180975">
                <a:tc>
                  <a:txBody>
                    <a:bodyPr/>
                    <a:lstStyle/>
                    <a:p>
                      <a:pPr algn="r" fontAlgn="b"/>
                      <a:r>
                        <a:rPr lang="en-US" sz="1600" u="none" strike="noStrike" dirty="0">
                          <a:effectLst/>
                          <a:latin typeface="+mn-lt"/>
                        </a:rPr>
                        <a:t>1</a:t>
                      </a:r>
                      <a:endParaRPr lang="en-US" sz="1600" b="0" i="0" u="none" strike="noStrike" dirty="0">
                        <a:solidFill>
                          <a:srgbClr val="000000"/>
                        </a:solidFill>
                        <a:effectLst/>
                        <a:latin typeface="+mn-lt"/>
                      </a:endParaRPr>
                    </a:p>
                  </a:txBody>
                  <a:tcPr marL="4763" marR="4763" marT="4763" marB="0" anchor="b"/>
                </a:tc>
                <a:tc>
                  <a:txBody>
                    <a:bodyPr/>
                    <a:lstStyle/>
                    <a:p>
                      <a:pPr algn="l" fontAlgn="b"/>
                      <a:r>
                        <a:rPr lang="en-US" sz="1600" u="none" strike="noStrike" dirty="0" err="1">
                          <a:effectLst/>
                          <a:latin typeface="+mn-lt"/>
                        </a:rPr>
                        <a:t>Licenze</a:t>
                      </a:r>
                      <a:endParaRPr lang="en-US" sz="1600" b="0" i="0" u="none" strike="noStrike" dirty="0">
                        <a:solidFill>
                          <a:srgbClr val="000000"/>
                        </a:solidFill>
                        <a:effectLst/>
                        <a:latin typeface="+mn-lt"/>
                      </a:endParaRPr>
                    </a:p>
                  </a:txBody>
                  <a:tcPr marL="4763" marR="4763" marT="4763" marB="0" anchor="b"/>
                </a:tc>
                <a:tc>
                  <a:txBody>
                    <a:bodyPr/>
                    <a:lstStyle/>
                    <a:p>
                      <a:pPr algn="l" fontAlgn="b"/>
                      <a:r>
                        <a:rPr lang="en-US" sz="1600" b="1" u="none" strike="noStrike" dirty="0">
                          <a:effectLst/>
                          <a:latin typeface="+mn-lt"/>
                        </a:rPr>
                        <a:t>15 k€ </a:t>
                      </a:r>
                      <a:endParaRPr lang="en-US" sz="1600" b="1" i="0" u="none" strike="noStrike" dirty="0">
                        <a:solidFill>
                          <a:srgbClr val="000000"/>
                        </a:solidFill>
                        <a:effectLst/>
                        <a:latin typeface="+mn-lt"/>
                      </a:endParaRPr>
                    </a:p>
                  </a:txBody>
                  <a:tcPr marL="4763" marR="4763" marT="4763" marB="0" anchor="b"/>
                </a:tc>
                <a:tc>
                  <a:txBody>
                    <a:bodyPr/>
                    <a:lstStyle/>
                    <a:p>
                      <a:pPr algn="l" fontAlgn="b"/>
                      <a:endParaRPr lang="en-US" sz="1600" b="0" i="0" u="none" strike="noStrike">
                        <a:solidFill>
                          <a:srgbClr val="000000"/>
                        </a:solidFill>
                        <a:effectLst/>
                        <a:latin typeface="+mn-lt"/>
                      </a:endParaRPr>
                    </a:p>
                  </a:txBody>
                  <a:tcPr marL="4763" marR="4763" marT="4763" marB="0" anchor="b"/>
                </a:tc>
                <a:tc>
                  <a:txBody>
                    <a:bodyPr/>
                    <a:lstStyle/>
                    <a:p>
                      <a:pPr algn="l" fontAlgn="b"/>
                      <a:r>
                        <a:rPr lang="en-US" sz="1600" u="none" strike="noStrike" dirty="0">
                          <a:effectLst/>
                          <a:latin typeface="+mn-lt"/>
                        </a:rPr>
                        <a:t>CST e COMSOL: modeling</a:t>
                      </a:r>
                      <a:endParaRPr lang="en-US"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095485817"/>
                  </a:ext>
                </a:extLst>
              </a:tr>
              <a:tr h="254912">
                <a:tc>
                  <a:txBody>
                    <a:bodyPr/>
                    <a:lstStyle/>
                    <a:p>
                      <a:pPr algn="l" fontAlgn="b"/>
                      <a:endParaRPr lang="en-US" sz="1600" b="0" i="0" u="none" strike="noStrike" dirty="0">
                        <a:solidFill>
                          <a:srgbClr val="000000"/>
                        </a:solidFill>
                        <a:effectLst/>
                        <a:latin typeface="+mn-lt"/>
                      </a:endParaRPr>
                    </a:p>
                  </a:txBody>
                  <a:tcPr marL="4763" marR="4763" marT="4763" marB="0" anchor="b"/>
                </a:tc>
                <a:tc>
                  <a:txBody>
                    <a:bodyPr/>
                    <a:lstStyle/>
                    <a:p>
                      <a:pPr algn="l" fontAlgn="b"/>
                      <a:r>
                        <a:rPr lang="en-US" sz="1600" u="none" strike="noStrike" dirty="0" err="1">
                          <a:effectLst/>
                          <a:latin typeface="+mn-lt"/>
                        </a:rPr>
                        <a:t>Missioni</a:t>
                      </a:r>
                      <a:endParaRPr lang="en-US" sz="1600" b="0" i="0" u="none" strike="noStrike" dirty="0">
                        <a:solidFill>
                          <a:srgbClr val="000000"/>
                        </a:solidFill>
                        <a:effectLst/>
                        <a:latin typeface="+mn-lt"/>
                      </a:endParaRPr>
                    </a:p>
                  </a:txBody>
                  <a:tcPr marL="4763" marR="4763" marT="4763" marB="0" anchor="b"/>
                </a:tc>
                <a:tc>
                  <a:txBody>
                    <a:bodyPr/>
                    <a:lstStyle/>
                    <a:p>
                      <a:pPr algn="l" fontAlgn="b"/>
                      <a:r>
                        <a:rPr lang="en-US" sz="1600" b="1" u="none" strike="noStrike" dirty="0">
                          <a:effectLst/>
                          <a:latin typeface="+mn-lt"/>
                        </a:rPr>
                        <a:t>2 k€</a:t>
                      </a:r>
                      <a:endParaRPr lang="en-US" sz="1600" b="1" i="0" u="none" strike="noStrike" dirty="0">
                        <a:solidFill>
                          <a:srgbClr val="000000"/>
                        </a:solidFill>
                        <a:effectLst/>
                        <a:latin typeface="+mn-lt"/>
                      </a:endParaRPr>
                    </a:p>
                  </a:txBody>
                  <a:tcPr marL="4763" marR="4763" marT="4763" marB="0" anchor="b"/>
                </a:tc>
                <a:tc>
                  <a:txBody>
                    <a:bodyPr/>
                    <a:lstStyle/>
                    <a:p>
                      <a:pPr algn="l" fontAlgn="b"/>
                      <a:endParaRPr lang="en-US" sz="1600" b="0" i="0" u="none" strike="noStrike">
                        <a:solidFill>
                          <a:srgbClr val="000000"/>
                        </a:solidFill>
                        <a:effectLst/>
                        <a:latin typeface="+mn-lt"/>
                      </a:endParaRPr>
                    </a:p>
                  </a:txBody>
                  <a:tcPr marL="4763" marR="4763" marT="4763" marB="0" anchor="b"/>
                </a:tc>
                <a:tc>
                  <a:txBody>
                    <a:bodyPr/>
                    <a:lstStyle/>
                    <a:p>
                      <a:pPr algn="l" fontAlgn="b"/>
                      <a:r>
                        <a:rPr lang="it-IT" sz="1600" u="none" strike="noStrike" dirty="0">
                          <a:effectLst/>
                          <a:latin typeface="+mn-lt"/>
                        </a:rPr>
                        <a:t>@FAU: SEM </a:t>
                      </a:r>
                      <a:r>
                        <a:rPr lang="it-IT" sz="1600" u="none" strike="noStrike" dirty="0" err="1">
                          <a:effectLst/>
                          <a:latin typeface="+mn-lt"/>
                        </a:rPr>
                        <a:t>experimental</a:t>
                      </a:r>
                      <a:r>
                        <a:rPr lang="it-IT" sz="1600" u="none" strike="noStrike" dirty="0">
                          <a:effectLst/>
                          <a:latin typeface="+mn-lt"/>
                        </a:rPr>
                        <a:t> setup </a:t>
                      </a:r>
                      <a:r>
                        <a:rPr lang="it-IT" sz="1600" u="none" strike="noStrike" dirty="0" err="1">
                          <a:effectLst/>
                          <a:latin typeface="+mn-lt"/>
                        </a:rPr>
                        <a:t>Analys</a:t>
                      </a:r>
                      <a:endParaRPr lang="it-IT" sz="16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828102654"/>
                  </a:ext>
                </a:extLst>
              </a:tr>
              <a:tr h="327245">
                <a:tc>
                  <a:txBody>
                    <a:bodyPr/>
                    <a:lstStyle/>
                    <a:p>
                      <a:pPr algn="l" fontAlgn="b"/>
                      <a:endParaRPr lang="en-US" sz="1600" b="0" i="0" u="none" strike="noStrike" dirty="0">
                        <a:solidFill>
                          <a:srgbClr val="000000"/>
                        </a:solidFill>
                        <a:effectLst/>
                        <a:latin typeface="+mn-lt"/>
                      </a:endParaRPr>
                    </a:p>
                  </a:txBody>
                  <a:tcPr marL="4763" marR="4763" marT="4763" marB="0" anchor="b"/>
                </a:tc>
                <a:tc>
                  <a:txBody>
                    <a:bodyPr/>
                    <a:lstStyle/>
                    <a:p>
                      <a:pPr algn="l" fontAlgn="b"/>
                      <a:r>
                        <a:rPr lang="en-US" sz="1600" b="0" i="0" u="none" strike="noStrike" dirty="0">
                          <a:solidFill>
                            <a:srgbClr val="000000"/>
                          </a:solidFill>
                          <a:effectLst/>
                          <a:latin typeface="+mn-lt"/>
                        </a:rPr>
                        <a:t>CONSUMO</a:t>
                      </a:r>
                    </a:p>
                  </a:txBody>
                  <a:tcPr marL="4763" marR="4763" marT="4763" marB="0" anchor="b"/>
                </a:tc>
                <a:tc>
                  <a:txBody>
                    <a:bodyPr/>
                    <a:lstStyle/>
                    <a:p>
                      <a:pPr algn="l" fontAlgn="b"/>
                      <a:r>
                        <a:rPr lang="en-US" sz="1600" b="1" i="0" u="none" strike="noStrike" dirty="0">
                          <a:solidFill>
                            <a:srgbClr val="000000"/>
                          </a:solidFill>
                          <a:effectLst/>
                          <a:latin typeface="+mn-lt"/>
                        </a:rPr>
                        <a:t>20</a:t>
                      </a:r>
                      <a:r>
                        <a:rPr lang="en-US" sz="1600" b="0" i="0" u="none" strike="noStrike" dirty="0">
                          <a:solidFill>
                            <a:srgbClr val="000000"/>
                          </a:solidFill>
                          <a:effectLst/>
                          <a:latin typeface="+mn-lt"/>
                        </a:rPr>
                        <a:t> </a:t>
                      </a:r>
                      <a:r>
                        <a:rPr lang="en-US" sz="1600" b="1" u="none" strike="noStrike" dirty="0">
                          <a:effectLst/>
                          <a:latin typeface="+mn-lt"/>
                        </a:rPr>
                        <a:t>k€</a:t>
                      </a:r>
                      <a:endParaRPr lang="en-US" sz="1600" b="0" i="0" u="none" strike="noStrike" dirty="0">
                        <a:solidFill>
                          <a:srgbClr val="000000"/>
                        </a:solidFill>
                        <a:effectLst/>
                        <a:latin typeface="+mn-lt"/>
                      </a:endParaRPr>
                    </a:p>
                  </a:txBody>
                  <a:tcPr marL="4763" marR="4763" marT="4763" marB="0" anchor="b"/>
                </a:tc>
                <a:tc>
                  <a:txBody>
                    <a:bodyPr/>
                    <a:lstStyle/>
                    <a:p>
                      <a:pPr algn="l" fontAlgn="b"/>
                      <a:endParaRPr lang="en-US" sz="1600" b="0" i="0" u="none" strike="noStrike">
                        <a:solidFill>
                          <a:srgbClr val="000000"/>
                        </a:solidFill>
                        <a:effectLst/>
                        <a:latin typeface="+mn-lt"/>
                      </a:endParaRPr>
                    </a:p>
                  </a:txBody>
                  <a:tcPr marL="4763" marR="4763" marT="4763" marB="0" anchor="b"/>
                </a:tc>
                <a:tc>
                  <a:txBody>
                    <a:bodyPr/>
                    <a:lstStyle/>
                    <a:p>
                      <a:pPr algn="l" fontAlgn="b"/>
                      <a:r>
                        <a:rPr lang="en-US" sz="1600" b="0" i="0" u="none" strike="noStrike" dirty="0">
                          <a:solidFill>
                            <a:srgbClr val="000000"/>
                          </a:solidFill>
                          <a:effectLst/>
                          <a:latin typeface="+mn-lt"/>
                        </a:rPr>
                        <a:t>Optics for laser coupling </a:t>
                      </a:r>
                    </a:p>
                  </a:txBody>
                  <a:tcPr marL="4763" marR="4763" marT="4763" marB="0" anchor="b"/>
                </a:tc>
                <a:extLst>
                  <a:ext uri="{0D108BD9-81ED-4DB2-BD59-A6C34878D82A}">
                    <a16:rowId xmlns:a16="http://schemas.microsoft.com/office/drawing/2014/main" val="4089803441"/>
                  </a:ext>
                </a:extLst>
              </a:tr>
              <a:tr h="180975">
                <a:tc>
                  <a:txBody>
                    <a:bodyPr/>
                    <a:lstStyle/>
                    <a:p>
                      <a:pPr algn="l" fontAlgn="b"/>
                      <a:r>
                        <a:rPr lang="en-US" sz="1600" b="1" u="none" strike="noStrike" dirty="0">
                          <a:solidFill>
                            <a:srgbClr val="FF0000"/>
                          </a:solidFill>
                          <a:effectLst/>
                          <a:latin typeface="+mn-lt"/>
                        </a:rPr>
                        <a:t>TOT</a:t>
                      </a:r>
                      <a:endParaRPr lang="en-US" sz="1600" b="1" i="0" u="none" strike="noStrike" dirty="0">
                        <a:solidFill>
                          <a:srgbClr val="FF0000"/>
                        </a:solidFill>
                        <a:effectLst/>
                        <a:latin typeface="+mn-lt"/>
                      </a:endParaRPr>
                    </a:p>
                  </a:txBody>
                  <a:tcPr marL="4763" marR="4763" marT="4763" marB="0" anchor="b"/>
                </a:tc>
                <a:tc>
                  <a:txBody>
                    <a:bodyPr/>
                    <a:lstStyle/>
                    <a:p>
                      <a:pPr algn="l" fontAlgn="b"/>
                      <a:endParaRPr lang="en-US" sz="1600" b="1" i="0" u="none" strike="noStrike" dirty="0">
                        <a:solidFill>
                          <a:srgbClr val="FF0000"/>
                        </a:solidFill>
                        <a:effectLst/>
                        <a:latin typeface="+mn-lt"/>
                      </a:endParaRPr>
                    </a:p>
                  </a:txBody>
                  <a:tcPr marL="4763" marR="4763" marT="4763" marB="0" anchor="b"/>
                </a:tc>
                <a:tc>
                  <a:txBody>
                    <a:bodyPr/>
                    <a:lstStyle/>
                    <a:p>
                      <a:pPr algn="l" fontAlgn="b"/>
                      <a:r>
                        <a:rPr lang="en-US" sz="1600" b="1" u="none" strike="noStrike" dirty="0">
                          <a:solidFill>
                            <a:srgbClr val="FF0000"/>
                          </a:solidFill>
                          <a:effectLst/>
                          <a:latin typeface="+mn-lt"/>
                        </a:rPr>
                        <a:t> 37 k€</a:t>
                      </a:r>
                      <a:endParaRPr lang="en-US" sz="1600" b="1" i="0" u="none" strike="noStrike" dirty="0">
                        <a:solidFill>
                          <a:srgbClr val="FF0000"/>
                        </a:solidFill>
                        <a:effectLst/>
                        <a:latin typeface="+mn-lt"/>
                      </a:endParaRPr>
                    </a:p>
                  </a:txBody>
                  <a:tcPr marL="4763" marR="4763" marT="4763" marB="0" anchor="b"/>
                </a:tc>
                <a:tc>
                  <a:txBody>
                    <a:bodyPr/>
                    <a:lstStyle/>
                    <a:p>
                      <a:pPr algn="l" fontAlgn="b"/>
                      <a:endParaRPr lang="en-US" sz="1600" b="1" i="0" u="none" strike="noStrike" dirty="0">
                        <a:solidFill>
                          <a:srgbClr val="FF0000"/>
                        </a:solidFill>
                        <a:effectLst/>
                        <a:latin typeface="+mn-lt"/>
                      </a:endParaRPr>
                    </a:p>
                  </a:txBody>
                  <a:tcPr marL="4763" marR="4763" marT="4763" marB="0" anchor="b"/>
                </a:tc>
                <a:tc>
                  <a:txBody>
                    <a:bodyPr/>
                    <a:lstStyle/>
                    <a:p>
                      <a:pPr algn="l" fontAlgn="b"/>
                      <a:endParaRPr lang="en-US" sz="1600" b="1" i="0" u="none" strike="noStrike" dirty="0">
                        <a:solidFill>
                          <a:srgbClr val="FF0000"/>
                        </a:solidFill>
                        <a:effectLst/>
                        <a:latin typeface="+mn-lt"/>
                      </a:endParaRPr>
                    </a:p>
                  </a:txBody>
                  <a:tcPr marL="4763" marR="4763" marT="4763" marB="0" anchor="b"/>
                </a:tc>
                <a:extLst>
                  <a:ext uri="{0D108BD9-81ED-4DB2-BD59-A6C34878D82A}">
                    <a16:rowId xmlns:a16="http://schemas.microsoft.com/office/drawing/2014/main" val="289752335"/>
                  </a:ext>
                </a:extLst>
              </a:tr>
            </a:tbl>
          </a:graphicData>
        </a:graphic>
      </p:graphicFrame>
    </p:spTree>
    <p:extLst>
      <p:ext uri="{BB962C8B-B14F-4D97-AF65-F5344CB8AC3E}">
        <p14:creationId xmlns:p14="http://schemas.microsoft.com/office/powerpoint/2010/main" val="3593643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001FC-DA4E-2C84-CE7F-3FB52C98934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FE4D118-FC63-542A-1AF7-DD0F3A788372}"/>
              </a:ext>
            </a:extLst>
          </p:cNvPr>
          <p:cNvSpPr>
            <a:spLocks noGrp="1"/>
          </p:cNvSpPr>
          <p:nvPr>
            <p:ph type="title"/>
          </p:nvPr>
        </p:nvSpPr>
        <p:spPr>
          <a:xfrm>
            <a:off x="523126" y="243074"/>
            <a:ext cx="5572874" cy="1325563"/>
          </a:xfrm>
        </p:spPr>
        <p:txBody>
          <a:bodyPr/>
          <a:lstStyle/>
          <a:p>
            <a:r>
              <a:rPr lang="it-IT" b="1">
                <a:solidFill>
                  <a:srgbClr val="FF0000"/>
                </a:solidFill>
              </a:rPr>
              <a:t>FTE INFN-LNS</a:t>
            </a:r>
          </a:p>
        </p:txBody>
      </p:sp>
      <p:cxnSp>
        <p:nvCxnSpPr>
          <p:cNvPr id="12" name="Connettore 1 11">
            <a:extLst>
              <a:ext uri="{FF2B5EF4-FFF2-40B4-BE49-F238E27FC236}">
                <a16:creationId xmlns:a16="http://schemas.microsoft.com/office/drawing/2014/main" id="{77AFD581-99AD-7B83-91BF-9F4FA5D4C403}"/>
              </a:ext>
            </a:extLst>
          </p:cNvPr>
          <p:cNvCxnSpPr/>
          <p:nvPr/>
        </p:nvCxnSpPr>
        <p:spPr>
          <a:xfrm>
            <a:off x="595954" y="1367554"/>
            <a:ext cx="52222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E2E81B73-DEF2-5AE2-745A-9BCB9B3A6279}"/>
              </a:ext>
            </a:extLst>
          </p:cNvPr>
          <p:cNvGraphicFramePr>
            <a:graphicFrameLocks noGrp="1"/>
          </p:cNvGraphicFramePr>
          <p:nvPr>
            <p:extLst>
              <p:ext uri="{D42A27DB-BD31-4B8C-83A1-F6EECF244321}">
                <p14:modId xmlns:p14="http://schemas.microsoft.com/office/powerpoint/2010/main" val="400782399"/>
              </p:ext>
            </p:extLst>
          </p:nvPr>
        </p:nvGraphicFramePr>
        <p:xfrm>
          <a:off x="595954" y="1568637"/>
          <a:ext cx="5251704" cy="4820920"/>
        </p:xfrm>
        <a:graphic>
          <a:graphicData uri="http://schemas.openxmlformats.org/drawingml/2006/table">
            <a:tbl>
              <a:tblPr firstRow="1" bandRow="1">
                <a:tableStyleId>{5C22544A-7EE6-4342-B048-85BDC9FD1C3A}</a:tableStyleId>
              </a:tblPr>
              <a:tblGrid>
                <a:gridCol w="3843528">
                  <a:extLst>
                    <a:ext uri="{9D8B030D-6E8A-4147-A177-3AD203B41FA5}">
                      <a16:colId xmlns:a16="http://schemas.microsoft.com/office/drawing/2014/main" val="2222838546"/>
                    </a:ext>
                  </a:extLst>
                </a:gridCol>
                <a:gridCol w="1408176">
                  <a:extLst>
                    <a:ext uri="{9D8B030D-6E8A-4147-A177-3AD203B41FA5}">
                      <a16:colId xmlns:a16="http://schemas.microsoft.com/office/drawing/2014/main" val="2855737180"/>
                    </a:ext>
                  </a:extLst>
                </a:gridCol>
              </a:tblGrid>
              <a:tr h="370840">
                <a:tc>
                  <a:txBody>
                    <a:bodyPr/>
                    <a:lstStyle/>
                    <a:p>
                      <a:r>
                        <a:rPr lang="it-IT"/>
                        <a:t>Name</a:t>
                      </a:r>
                    </a:p>
                  </a:txBody>
                  <a:tcPr/>
                </a:tc>
                <a:tc>
                  <a:txBody>
                    <a:bodyPr/>
                    <a:lstStyle/>
                    <a:p>
                      <a:r>
                        <a:rPr lang="it-IT"/>
                        <a:t>FTE</a:t>
                      </a:r>
                    </a:p>
                  </a:txBody>
                  <a:tcPr/>
                </a:tc>
                <a:extLst>
                  <a:ext uri="{0D108BD9-81ED-4DB2-BD59-A6C34878D82A}">
                    <a16:rowId xmlns:a16="http://schemas.microsoft.com/office/drawing/2014/main" val="4257389559"/>
                  </a:ext>
                </a:extLst>
              </a:tr>
              <a:tr h="370840">
                <a:tc>
                  <a:txBody>
                    <a:bodyPr/>
                    <a:lstStyle/>
                    <a:p>
                      <a:r>
                        <a:rPr lang="it-IT" b="1" dirty="0"/>
                        <a:t>Giuseppe Torrisi</a:t>
                      </a:r>
                    </a:p>
                  </a:txBody>
                  <a:tcPr/>
                </a:tc>
                <a:tc>
                  <a:txBody>
                    <a:bodyPr/>
                    <a:lstStyle/>
                    <a:p>
                      <a:r>
                        <a:rPr lang="it-IT" dirty="0"/>
                        <a:t>20</a:t>
                      </a:r>
                    </a:p>
                  </a:txBody>
                  <a:tcPr/>
                </a:tc>
                <a:extLst>
                  <a:ext uri="{0D108BD9-81ED-4DB2-BD59-A6C34878D82A}">
                    <a16:rowId xmlns:a16="http://schemas.microsoft.com/office/drawing/2014/main" val="2455146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Giorgio S. Mauro</a:t>
                      </a:r>
                    </a:p>
                  </a:txBody>
                  <a:tcPr/>
                </a:tc>
                <a:tc>
                  <a:txBody>
                    <a:bodyPr/>
                    <a:lstStyle/>
                    <a:p>
                      <a:r>
                        <a:rPr lang="it-IT" dirty="0"/>
                        <a:t>20</a:t>
                      </a:r>
                    </a:p>
                  </a:txBody>
                  <a:tcPr/>
                </a:tc>
                <a:extLst>
                  <a:ext uri="{0D108BD9-81ED-4DB2-BD59-A6C34878D82A}">
                    <a16:rowId xmlns:a16="http://schemas.microsoft.com/office/drawing/2014/main" val="138438240"/>
                  </a:ext>
                </a:extLst>
              </a:tr>
              <a:tr h="370840">
                <a:tc>
                  <a:txBody>
                    <a:bodyPr/>
                    <a:lstStyle/>
                    <a:p>
                      <a:r>
                        <a:rPr lang="it-IT" dirty="0"/>
                        <a:t>David Mascali</a:t>
                      </a:r>
                    </a:p>
                  </a:txBody>
                  <a:tcPr/>
                </a:tc>
                <a:tc>
                  <a:txBody>
                    <a:bodyPr/>
                    <a:lstStyle/>
                    <a:p>
                      <a:r>
                        <a:rPr lang="it-IT"/>
                        <a:t>5</a:t>
                      </a:r>
                    </a:p>
                  </a:txBody>
                  <a:tcPr/>
                </a:tc>
                <a:extLst>
                  <a:ext uri="{0D108BD9-81ED-4DB2-BD59-A6C34878D82A}">
                    <a16:rowId xmlns:a16="http://schemas.microsoft.com/office/drawing/2014/main" val="1591549120"/>
                  </a:ext>
                </a:extLst>
              </a:tr>
              <a:tr h="370840">
                <a:tc>
                  <a:txBody>
                    <a:bodyPr/>
                    <a:lstStyle/>
                    <a:p>
                      <a:r>
                        <a:rPr lang="it-IT" dirty="0"/>
                        <a:t>P. Cirrone</a:t>
                      </a:r>
                    </a:p>
                  </a:txBody>
                  <a:tcPr/>
                </a:tc>
                <a:tc>
                  <a:txBody>
                    <a:bodyPr/>
                    <a:lstStyle/>
                    <a:p>
                      <a:r>
                        <a:rPr lang="it-IT" dirty="0"/>
                        <a:t>5</a:t>
                      </a:r>
                    </a:p>
                  </a:txBody>
                  <a:tcPr/>
                </a:tc>
                <a:extLst>
                  <a:ext uri="{0D108BD9-81ED-4DB2-BD59-A6C34878D82A}">
                    <a16:rowId xmlns:a16="http://schemas.microsoft.com/office/drawing/2014/main" val="1713643633"/>
                  </a:ext>
                </a:extLst>
              </a:tr>
              <a:tr h="370840">
                <a:tc>
                  <a:txBody>
                    <a:bodyPr/>
                    <a:lstStyle/>
                    <a:p>
                      <a:r>
                        <a:rPr lang="it-IT" dirty="0"/>
                        <a:t>G. Cosentino</a:t>
                      </a:r>
                    </a:p>
                  </a:txBody>
                  <a:tcPr/>
                </a:tc>
                <a:tc>
                  <a:txBody>
                    <a:bodyPr/>
                    <a:lstStyle/>
                    <a:p>
                      <a:r>
                        <a:rPr lang="it-IT" dirty="0"/>
                        <a:t>5</a:t>
                      </a:r>
                    </a:p>
                  </a:txBody>
                  <a:tcPr/>
                </a:tc>
                <a:extLst>
                  <a:ext uri="{0D108BD9-81ED-4DB2-BD59-A6C34878D82A}">
                    <a16:rowId xmlns:a16="http://schemas.microsoft.com/office/drawing/2014/main" val="2470947819"/>
                  </a:ext>
                </a:extLst>
              </a:tr>
              <a:tr h="370840">
                <a:tc>
                  <a:txBody>
                    <a:bodyPr/>
                    <a:lstStyle/>
                    <a:p>
                      <a:r>
                        <a:rPr lang="it-IT" dirty="0"/>
                        <a:t>S. Tudisco</a:t>
                      </a:r>
                    </a:p>
                  </a:txBody>
                  <a:tcPr/>
                </a:tc>
                <a:tc>
                  <a:txBody>
                    <a:bodyPr/>
                    <a:lstStyle/>
                    <a:p>
                      <a:r>
                        <a:rPr lang="it-IT" dirty="0"/>
                        <a:t>5</a:t>
                      </a:r>
                    </a:p>
                  </a:txBody>
                  <a:tcPr/>
                </a:tc>
                <a:extLst>
                  <a:ext uri="{0D108BD9-81ED-4DB2-BD59-A6C34878D82A}">
                    <a16:rowId xmlns:a16="http://schemas.microsoft.com/office/drawing/2014/main" val="1238795488"/>
                  </a:ext>
                </a:extLst>
              </a:tr>
              <a:tr h="370840">
                <a:tc>
                  <a:txBody>
                    <a:bodyPr/>
                    <a:lstStyle/>
                    <a:p>
                      <a:r>
                        <a:rPr lang="it-IT" b="0"/>
                        <a:t>G. Sorbello</a:t>
                      </a:r>
                    </a:p>
                  </a:txBody>
                  <a:tcPr/>
                </a:tc>
                <a:tc>
                  <a:txBody>
                    <a:bodyPr/>
                    <a:lstStyle/>
                    <a:p>
                      <a:r>
                        <a:rPr lang="it-IT" dirty="0"/>
                        <a:t>20</a:t>
                      </a:r>
                    </a:p>
                  </a:txBody>
                  <a:tcPr/>
                </a:tc>
                <a:extLst>
                  <a:ext uri="{0D108BD9-81ED-4DB2-BD59-A6C34878D82A}">
                    <a16:rowId xmlns:a16="http://schemas.microsoft.com/office/drawing/2014/main" val="3740241090"/>
                  </a:ext>
                </a:extLst>
              </a:tr>
              <a:tr h="370840">
                <a:tc>
                  <a:txBody>
                    <a:bodyPr/>
                    <a:lstStyle/>
                    <a:p>
                      <a:r>
                        <a:rPr lang="it-IT"/>
                        <a:t>T. Isernia</a:t>
                      </a:r>
                    </a:p>
                  </a:txBody>
                  <a:tcPr/>
                </a:tc>
                <a:tc>
                  <a:txBody>
                    <a:bodyPr/>
                    <a:lstStyle/>
                    <a:p>
                      <a:r>
                        <a:rPr lang="it-IT" dirty="0"/>
                        <a:t>20</a:t>
                      </a:r>
                    </a:p>
                  </a:txBody>
                  <a:tcPr/>
                </a:tc>
                <a:extLst>
                  <a:ext uri="{0D108BD9-81ED-4DB2-BD59-A6C34878D82A}">
                    <a16:rowId xmlns:a16="http://schemas.microsoft.com/office/drawing/2014/main" val="1135704425"/>
                  </a:ext>
                </a:extLst>
              </a:tr>
              <a:tr h="370840">
                <a:tc>
                  <a:txBody>
                    <a:bodyPr/>
                    <a:lstStyle/>
                    <a:p>
                      <a:r>
                        <a:rPr lang="it-IT" dirty="0" err="1"/>
                        <a:t>R</a:t>
                      </a:r>
                      <a:r>
                        <a:rPr lang="it-IT" dirty="0"/>
                        <a:t>. Palmeri</a:t>
                      </a:r>
                    </a:p>
                  </a:txBody>
                  <a:tcPr/>
                </a:tc>
                <a:tc>
                  <a:txBody>
                    <a:bodyPr/>
                    <a:lstStyle/>
                    <a:p>
                      <a:r>
                        <a:rPr lang="it-IT" dirty="0"/>
                        <a:t>20</a:t>
                      </a:r>
                    </a:p>
                  </a:txBody>
                  <a:tcPr/>
                </a:tc>
                <a:extLst>
                  <a:ext uri="{0D108BD9-81ED-4DB2-BD59-A6C34878D82A}">
                    <a16:rowId xmlns:a16="http://schemas.microsoft.com/office/drawing/2014/main" val="1288635371"/>
                  </a:ext>
                </a:extLst>
              </a:tr>
              <a:tr h="370840">
                <a:tc>
                  <a:txBody>
                    <a:bodyPr/>
                    <a:lstStyle/>
                    <a:p>
                      <a:r>
                        <a:rPr lang="it-IT" dirty="0"/>
                        <a:t>S. Pavone</a:t>
                      </a:r>
                    </a:p>
                  </a:txBody>
                  <a:tcPr/>
                </a:tc>
                <a:tc>
                  <a:txBody>
                    <a:bodyPr/>
                    <a:lstStyle/>
                    <a:p>
                      <a:r>
                        <a:rPr lang="it-IT" dirty="0"/>
                        <a:t>20</a:t>
                      </a:r>
                    </a:p>
                  </a:txBody>
                  <a:tcPr/>
                </a:tc>
                <a:extLst>
                  <a:ext uri="{0D108BD9-81ED-4DB2-BD59-A6C34878D82A}">
                    <a16:rowId xmlns:a16="http://schemas.microsoft.com/office/drawing/2014/main" val="3517712247"/>
                  </a:ext>
                </a:extLst>
              </a:tr>
              <a:tr h="370840">
                <a:tc>
                  <a:txBody>
                    <a:bodyPr/>
                    <a:lstStyle/>
                    <a:p>
                      <a:r>
                        <a:rPr lang="it-IT"/>
                        <a:t>N. Salerno</a:t>
                      </a:r>
                    </a:p>
                  </a:txBody>
                  <a:tcPr/>
                </a:tc>
                <a:tc>
                  <a:txBody>
                    <a:bodyPr/>
                    <a:lstStyle/>
                    <a:p>
                      <a:r>
                        <a:rPr lang="it-IT" dirty="0"/>
                        <a:t>20</a:t>
                      </a:r>
                    </a:p>
                  </a:txBody>
                  <a:tcPr/>
                </a:tc>
                <a:extLst>
                  <a:ext uri="{0D108BD9-81ED-4DB2-BD59-A6C34878D82A}">
                    <a16:rowId xmlns:a16="http://schemas.microsoft.com/office/drawing/2014/main" val="1398149391"/>
                  </a:ext>
                </a:extLst>
              </a:tr>
              <a:tr h="370840">
                <a:tc>
                  <a:txBody>
                    <a:bodyPr/>
                    <a:lstStyle/>
                    <a:p>
                      <a:r>
                        <a:rPr lang="it-IT" dirty="0"/>
                        <a:t>TOT</a:t>
                      </a:r>
                    </a:p>
                  </a:txBody>
                  <a:tcPr/>
                </a:tc>
                <a:tc>
                  <a:txBody>
                    <a:bodyPr/>
                    <a:lstStyle/>
                    <a:p>
                      <a:r>
                        <a:rPr lang="it-IT" dirty="0"/>
                        <a:t>160</a:t>
                      </a:r>
                    </a:p>
                  </a:txBody>
                  <a:tcPr/>
                </a:tc>
                <a:extLst>
                  <a:ext uri="{0D108BD9-81ED-4DB2-BD59-A6C34878D82A}">
                    <a16:rowId xmlns:a16="http://schemas.microsoft.com/office/drawing/2014/main" val="2328450279"/>
                  </a:ext>
                </a:extLst>
              </a:tr>
            </a:tbl>
          </a:graphicData>
        </a:graphic>
      </p:graphicFrame>
    </p:spTree>
    <p:extLst>
      <p:ext uri="{BB962C8B-B14F-4D97-AF65-F5344CB8AC3E}">
        <p14:creationId xmlns:p14="http://schemas.microsoft.com/office/powerpoint/2010/main" val="3965562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493E3-C639-BC75-3026-E79CDEB180F7}"/>
              </a:ext>
            </a:extLst>
          </p:cNvPr>
          <p:cNvSpPr>
            <a:spLocks noGrp="1"/>
          </p:cNvSpPr>
          <p:nvPr>
            <p:ph type="title"/>
          </p:nvPr>
        </p:nvSpPr>
        <p:spPr>
          <a:xfrm>
            <a:off x="523125" y="243074"/>
            <a:ext cx="10207628" cy="1325563"/>
          </a:xfrm>
        </p:spPr>
        <p:txBody>
          <a:bodyPr/>
          <a:lstStyle/>
          <a:p>
            <a:r>
              <a:rPr lang="it-IT" b="1">
                <a:solidFill>
                  <a:srgbClr val="FF0000"/>
                </a:solidFill>
              </a:rPr>
              <a:t>INFN-TO Activities</a:t>
            </a:r>
          </a:p>
        </p:txBody>
      </p:sp>
      <p:cxnSp>
        <p:nvCxnSpPr>
          <p:cNvPr id="12" name="Connettore 1 11">
            <a:extLst>
              <a:ext uri="{FF2B5EF4-FFF2-40B4-BE49-F238E27FC236}">
                <a16:creationId xmlns:a16="http://schemas.microsoft.com/office/drawing/2014/main" id="{A500FAA3-2085-733F-A45E-D7949C3E4978}"/>
              </a:ext>
            </a:extLst>
          </p:cNvPr>
          <p:cNvCxnSpPr/>
          <p:nvPr/>
        </p:nvCxnSpPr>
        <p:spPr>
          <a:xfrm>
            <a:off x="595954" y="1367554"/>
            <a:ext cx="52222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AE20B2-F023-24A4-3993-E80CBDD687A2}"/>
              </a:ext>
            </a:extLst>
          </p:cNvPr>
          <p:cNvSpPr txBox="1"/>
          <p:nvPr/>
        </p:nvSpPr>
        <p:spPr>
          <a:xfrm>
            <a:off x="523125" y="1813612"/>
            <a:ext cx="11668875" cy="3231654"/>
          </a:xfrm>
          <a:prstGeom prst="rect">
            <a:avLst/>
          </a:prstGeom>
          <a:noFill/>
        </p:spPr>
        <p:txBody>
          <a:bodyPr wrap="square">
            <a:spAutoFit/>
          </a:bodyPr>
          <a:lstStyle/>
          <a:p>
            <a:pPr algn="l">
              <a:buNone/>
            </a:pPr>
            <a:r>
              <a:rPr lang="en-GB" sz="2400" b="1" i="1" u="sng" strike="noStrike">
                <a:solidFill>
                  <a:srgbClr val="000000"/>
                </a:solidFill>
                <a:effectLst/>
              </a:rPr>
              <a:t>WP2: Nanofabrication &amp; Structural Analysis </a:t>
            </a:r>
          </a:p>
          <a:p>
            <a:pPr algn="l">
              <a:buNone/>
            </a:pPr>
            <a:r>
              <a:rPr lang="en-GB" b="1" i="0" u="none" strike="noStrike" err="1">
                <a:solidFill>
                  <a:srgbClr val="000000"/>
                </a:solidFill>
                <a:effectLst/>
              </a:rPr>
              <a:t>INRiM</a:t>
            </a:r>
            <a:r>
              <a:rPr lang="en-GB" b="1" i="0" u="none" strike="noStrike">
                <a:solidFill>
                  <a:srgbClr val="000000"/>
                </a:solidFill>
                <a:effectLst/>
              </a:rPr>
              <a:t> &amp; </a:t>
            </a:r>
            <a:r>
              <a:rPr lang="en-GB" b="1" i="0" u="none" strike="noStrike" err="1">
                <a:solidFill>
                  <a:srgbClr val="000000"/>
                </a:solidFill>
                <a:effectLst/>
              </a:rPr>
              <a:t>PoliTO</a:t>
            </a:r>
            <a:r>
              <a:rPr lang="en-GB" b="1" i="0" u="none" strike="noStrike">
                <a:solidFill>
                  <a:srgbClr val="000000"/>
                </a:solidFill>
                <a:effectLst/>
              </a:rPr>
              <a:t> </a:t>
            </a:r>
            <a:r>
              <a:rPr lang="en-GB" b="0" i="0" u="none" strike="noStrike">
                <a:solidFill>
                  <a:srgbClr val="000000"/>
                </a:solidFill>
                <a:effectLst/>
              </a:rPr>
              <a:t>contribute to </a:t>
            </a:r>
            <a:r>
              <a:rPr lang="en-GB" b="0" i="0" u="none" strike="noStrike" err="1">
                <a:solidFill>
                  <a:srgbClr val="000000"/>
                </a:solidFill>
                <a:effectLst/>
              </a:rPr>
              <a:t>CoDLAS</a:t>
            </a:r>
            <a:r>
              <a:rPr lang="en-GB" b="0" i="0" u="none" strike="noStrike">
                <a:solidFill>
                  <a:srgbClr val="000000"/>
                </a:solidFill>
                <a:effectLst/>
              </a:rPr>
              <a:t> via access to </a:t>
            </a:r>
            <a:r>
              <a:rPr lang="en-GB" b="1" i="0" u="none" strike="noStrike">
                <a:solidFill>
                  <a:srgbClr val="000000"/>
                </a:solidFill>
                <a:effectLst/>
              </a:rPr>
              <a:t>PIQUET Lab</a:t>
            </a:r>
            <a:r>
              <a:rPr lang="en-GB" b="0" i="0" u="none" strike="noStrike">
                <a:solidFill>
                  <a:srgbClr val="000000"/>
                </a:solidFill>
                <a:effectLst/>
              </a:rPr>
              <a:t>, an advanced micro/nano-fabrication hub.</a:t>
            </a:r>
          </a:p>
          <a:p>
            <a:pPr algn="l">
              <a:buNone/>
            </a:pPr>
            <a:endParaRPr lang="en-GB" b="0" i="0" u="none" strike="noStrike">
              <a:solidFill>
                <a:srgbClr val="000000"/>
              </a:solidFill>
              <a:effectLst/>
            </a:endParaRPr>
          </a:p>
          <a:p>
            <a:r>
              <a:rPr lang="en-GB" b="0" i="0" u="none" strike="noStrike">
                <a:solidFill>
                  <a:srgbClr val="000000"/>
                </a:solidFill>
                <a:effectLst/>
              </a:rPr>
              <a:t>Key available technologies (</a:t>
            </a:r>
            <a:r>
              <a:rPr lang="en-GB"/>
              <a:t>More info: </a:t>
            </a:r>
            <a:r>
              <a:rPr lang="en-GB">
                <a:hlinkClick r:id="rId2"/>
              </a:rPr>
              <a:t>piquetlab.it</a:t>
            </a:r>
            <a:r>
              <a:rPr lang="en-GB"/>
              <a:t> )</a:t>
            </a:r>
            <a:r>
              <a:rPr lang="en-GB" b="0" i="0" u="none" strike="noStrike">
                <a:solidFill>
                  <a:srgbClr val="000000"/>
                </a:solidFill>
                <a:effectLst/>
              </a:rPr>
              <a:t>:</a:t>
            </a:r>
          </a:p>
          <a:p>
            <a:pPr algn="l">
              <a:buFont typeface="Arial" panose="020B0604020202020204" pitchFamily="34" charset="0"/>
              <a:buChar char="•"/>
            </a:pPr>
            <a:r>
              <a:rPr lang="en-GB" b="1" i="0" u="none" strike="noStrike">
                <a:solidFill>
                  <a:srgbClr val="000000"/>
                </a:solidFill>
                <a:effectLst/>
              </a:rPr>
              <a:t>Electron Beam Lithography (EBL)</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Nanoimprint Lithography (NIL)</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RIE / ICP Etching</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PVD / ALD Thin Film Deposition</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SEM, AFM, Profilometry</a:t>
            </a: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XRD &amp; Raman Spectroscopy</a:t>
            </a:r>
            <a:endParaRPr lang="en-GB" b="0" i="0" u="none" strike="noStrike">
              <a:solidFill>
                <a:srgbClr val="000000"/>
              </a:solidFill>
              <a:effectLst/>
            </a:endParaRPr>
          </a:p>
          <a:p>
            <a:pPr algn="l">
              <a:buNone/>
            </a:pPr>
            <a:r>
              <a:rPr lang="en-GB" b="0" i="0" u="none" strike="noStrike">
                <a:solidFill>
                  <a:srgbClr val="000000"/>
                </a:solidFill>
                <a:effectLst/>
              </a:rPr>
              <a:t>prototyping and high-precision </a:t>
            </a:r>
            <a:r>
              <a:rPr lang="en-GB" b="1" i="0" u="none" strike="noStrike">
                <a:solidFill>
                  <a:srgbClr val="000000"/>
                </a:solidFill>
                <a:effectLst/>
              </a:rPr>
              <a:t>morphological validation</a:t>
            </a:r>
            <a:r>
              <a:rPr lang="en-GB" b="0" i="0" u="none" strike="noStrike">
                <a:solidFill>
                  <a:srgbClr val="000000"/>
                </a:solidFill>
                <a:effectLst/>
              </a:rPr>
              <a:t> of dielectric structures.</a:t>
            </a:r>
          </a:p>
        </p:txBody>
      </p:sp>
    </p:spTree>
    <p:extLst>
      <p:ext uri="{BB962C8B-B14F-4D97-AF65-F5344CB8AC3E}">
        <p14:creationId xmlns:p14="http://schemas.microsoft.com/office/powerpoint/2010/main" val="189020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Allgemeine Versorgung, Etikett enthält.&#10;&#10;Automatisch generierte Beschreibung">
            <a:extLst>
              <a:ext uri="{FF2B5EF4-FFF2-40B4-BE49-F238E27FC236}">
                <a16:creationId xmlns:a16="http://schemas.microsoft.com/office/drawing/2014/main" id="{66583EB0-F9FA-A930-A320-3A81246B6B58}"/>
              </a:ext>
            </a:extLst>
          </p:cNvPr>
          <p:cNvPicPr>
            <a:picLocks noChangeAspect="1"/>
          </p:cNvPicPr>
          <p:nvPr/>
        </p:nvPicPr>
        <p:blipFill>
          <a:blip r:embed="rId3" cstate="print">
            <a:extLst>
              <a:ext uri="{28A0092B-C50C-407E-A947-70E740481C1C}">
                <a14:useLocalDpi xmlns:a14="http://schemas.microsoft.com/office/drawing/2010/main" val="0"/>
              </a:ext>
            </a:extLst>
          </a:blip>
          <a:srcRect t="26849" r="307" b="25907"/>
          <a:stretch>
            <a:fillRect/>
          </a:stretch>
        </p:blipFill>
        <p:spPr>
          <a:xfrm>
            <a:off x="6424306" y="1056175"/>
            <a:ext cx="3550631" cy="2243514"/>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altLang="ja-JP"/>
              <a:t>Why Dielectric-based Laser Accelerators (DLAs) ?</a:t>
            </a:r>
            <a:endParaRPr lang="de-DE"/>
          </a:p>
        </p:txBody>
      </p:sp>
      <p:grpSp>
        <p:nvGrpSpPr>
          <p:cNvPr id="6" name="Group 5"/>
          <p:cNvGrpSpPr/>
          <p:nvPr/>
        </p:nvGrpSpPr>
        <p:grpSpPr>
          <a:xfrm>
            <a:off x="2423423" y="1048275"/>
            <a:ext cx="3368429" cy="2274052"/>
            <a:chOff x="899422" y="1142298"/>
            <a:chExt cx="3368429" cy="2274052"/>
          </a:xfrm>
        </p:grpSpPr>
        <p:pic>
          <p:nvPicPr>
            <p:cNvPr id="57" name="Picture 4" descr="http://td.fnal.gov/wp-content/uploads/2016/01/highgrad2.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0267" t="20267"/>
            <a:stretch/>
          </p:blipFill>
          <p:spPr bwMode="auto">
            <a:xfrm>
              <a:off x="899422" y="1142298"/>
              <a:ext cx="3368429" cy="22456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899422" y="3154740"/>
              <a:ext cx="686406" cy="261610"/>
            </a:xfrm>
            <a:prstGeom prst="rect">
              <a:avLst/>
            </a:prstGeom>
          </p:spPr>
          <p:txBody>
            <a:bodyPr wrap="none">
              <a:spAutoFit/>
            </a:bodyPr>
            <a:lstStyle/>
            <a:p>
              <a:r>
                <a:rPr lang="en-US" sz="1100">
                  <a:solidFill>
                    <a:schemeClr val="bg1"/>
                  </a:solidFill>
                  <a:latin typeface="Calibri" pitchFamily="34" charset="0"/>
                </a:rPr>
                <a:t>Fermilab</a:t>
              </a:r>
              <a:endParaRPr lang="en-US" sz="1100">
                <a:solidFill>
                  <a:schemeClr val="bg1"/>
                </a:solidFill>
              </a:endParaRPr>
            </a:p>
          </p:txBody>
        </p:sp>
      </p:grpSp>
      <p:grpSp>
        <p:nvGrpSpPr>
          <p:cNvPr id="14" name="Group 13"/>
          <p:cNvGrpSpPr/>
          <p:nvPr/>
        </p:nvGrpSpPr>
        <p:grpSpPr>
          <a:xfrm>
            <a:off x="8199621" y="441530"/>
            <a:ext cx="3496732" cy="1770114"/>
            <a:chOff x="5595827" y="751122"/>
            <a:chExt cx="3496732" cy="1770114"/>
          </a:xfrm>
        </p:grpSpPr>
        <p:grpSp>
          <p:nvGrpSpPr>
            <p:cNvPr id="8" name="Group 7"/>
            <p:cNvGrpSpPr>
              <a:grpSpLocks noChangeAspect="1"/>
            </p:cNvGrpSpPr>
            <p:nvPr/>
          </p:nvGrpSpPr>
          <p:grpSpPr>
            <a:xfrm>
              <a:off x="6732407" y="751122"/>
              <a:ext cx="2360152" cy="1770114"/>
              <a:chOff x="6732407" y="751122"/>
              <a:chExt cx="2360152" cy="1770114"/>
            </a:xfrm>
          </p:grpSpPr>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12190" t="36831" r="36189" b="11547"/>
              <a:stretch/>
            </p:blipFill>
            <p:spPr>
              <a:xfrm>
                <a:off x="6732407" y="751122"/>
                <a:ext cx="2360152" cy="1770114"/>
              </a:xfrm>
              <a:prstGeom prst="rect">
                <a:avLst/>
              </a:prstGeom>
              <a:ln w="28575">
                <a:solidFill>
                  <a:schemeClr val="tx1"/>
                </a:solidFill>
                <a:prstDash val="solid"/>
              </a:ln>
            </p:spPr>
          </p:pic>
          <mc:AlternateContent xmlns:mc="http://schemas.openxmlformats.org/markup-compatibility/2006" xmlns:a14="http://schemas.microsoft.com/office/drawing/2010/main">
            <mc:Choice Requires="a14">
              <p:sp>
                <p:nvSpPr>
                  <p:cNvPr id="59" name="Rectangle 58"/>
                  <p:cNvSpPr/>
                  <p:nvPr/>
                </p:nvSpPr>
                <p:spPr>
                  <a:xfrm>
                    <a:off x="6794723" y="2242247"/>
                    <a:ext cx="288000" cy="45719"/>
                  </a:xfrm>
                  <a:prstGeom prst="rect">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t" anchorCtr="0"/>
                  <a:lstStyle/>
                  <a:p>
                    <a:pPr algn="ctr"/>
                    <a14:m>
                      <m:oMathPara xmlns:m="http://schemas.openxmlformats.org/officeDocument/2006/math">
                        <m:oMathParaPr>
                          <m:jc m:val="left"/>
                        </m:oMathParaPr>
                        <m:oMath xmlns:m="http://schemas.openxmlformats.org/officeDocument/2006/math">
                          <m:r>
                            <m:rPr>
                              <m:nor/>
                            </m:rPr>
                            <a:rPr lang="en-US" sz="1100">
                              <a:solidFill>
                                <a:schemeClr val="bg1"/>
                              </a:solidFill>
                              <a:latin typeface="+mj-lt"/>
                              <a:cs typeface="Times New Roman" panose="02020603050405020304" pitchFamily="18" charset="0"/>
                            </a:rPr>
                            <m:t>1 </m:t>
                          </m:r>
                          <m:r>
                            <m:rPr>
                              <m:nor/>
                            </m:rPr>
                            <a:rPr lang="en-US" sz="1100">
                              <a:solidFill>
                                <a:schemeClr val="bg1"/>
                              </a:solidFill>
                              <a:latin typeface="+mj-lt"/>
                              <a:cs typeface="Times New Roman" panose="02020603050405020304" pitchFamily="18" charset="0"/>
                            </a:rPr>
                            <m:t>μm</m:t>
                          </m:r>
                        </m:oMath>
                      </m:oMathPara>
                    </a14:m>
                    <a:endParaRPr lang="en-US" sz="1100">
                      <a:solidFill>
                        <a:schemeClr val="bg1"/>
                      </a:solidFill>
                      <a:latin typeface="+mj-lt"/>
                      <a:cs typeface="Times New Roman" panose="02020603050405020304" pitchFamily="18"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6794723" y="2242247"/>
                    <a:ext cx="288000" cy="45719"/>
                  </a:xfrm>
                  <a:prstGeom prst="rect">
                    <a:avLst/>
                  </a:prstGeom>
                  <a:blipFill>
                    <a:blip r:embed="rId7"/>
                    <a:stretch>
                      <a:fillRect l="-16667" r="-14583" b="-388889"/>
                    </a:stretch>
                  </a:blipFill>
                  <a:ln w="0">
                    <a:solidFill>
                      <a:schemeClr val="tx1"/>
                    </a:solidFill>
                  </a:ln>
                </p:spPr>
                <p:txBody>
                  <a:bodyPr/>
                  <a:lstStyle/>
                  <a:p>
                    <a:r>
                      <a:rPr lang="en-US">
                        <a:noFill/>
                      </a:rPr>
                      <a:t> </a:t>
                    </a:r>
                  </a:p>
                </p:txBody>
              </p:sp>
            </mc:Fallback>
          </mc:AlternateContent>
        </p:grpSp>
        <p:sp>
          <p:nvSpPr>
            <p:cNvPr id="9" name="Rectangle 8"/>
            <p:cNvSpPr>
              <a:spLocks noChangeAspect="1"/>
            </p:cNvSpPr>
            <p:nvPr/>
          </p:nvSpPr>
          <p:spPr>
            <a:xfrm>
              <a:off x="5595827" y="2380292"/>
              <a:ext cx="187926" cy="140944"/>
            </a:xfrm>
            <a:prstGeom prst="rect">
              <a:avLst/>
            </a:prstGeom>
            <a:noFill/>
            <a:ln w="28575">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Freeform 12"/>
            <p:cNvSpPr/>
            <p:nvPr/>
          </p:nvSpPr>
          <p:spPr>
            <a:xfrm>
              <a:off x="5783753" y="2182641"/>
              <a:ext cx="948654" cy="268123"/>
            </a:xfrm>
            <a:custGeom>
              <a:avLst/>
              <a:gdLst>
                <a:gd name="connsiteX0" fmla="*/ 0 w 469900"/>
                <a:gd name="connsiteY0" fmla="*/ 323850 h 323850"/>
                <a:gd name="connsiteX1" fmla="*/ 146050 w 469900"/>
                <a:gd name="connsiteY1" fmla="*/ 323850 h 323850"/>
                <a:gd name="connsiteX2" fmla="*/ 469900 w 469900"/>
                <a:gd name="connsiteY2" fmla="*/ 0 h 323850"/>
              </a:gdLst>
              <a:ahLst/>
              <a:cxnLst>
                <a:cxn ang="0">
                  <a:pos x="connsiteX0" y="connsiteY0"/>
                </a:cxn>
                <a:cxn ang="0">
                  <a:pos x="connsiteX1" y="connsiteY1"/>
                </a:cxn>
                <a:cxn ang="0">
                  <a:pos x="connsiteX2" y="connsiteY2"/>
                </a:cxn>
              </a:cxnLst>
              <a:rect l="l" t="t" r="r" b="b"/>
              <a:pathLst>
                <a:path w="469900" h="323850">
                  <a:moveTo>
                    <a:pt x="0" y="323850"/>
                  </a:moveTo>
                  <a:lnTo>
                    <a:pt x="146050" y="323850"/>
                  </a:lnTo>
                  <a:lnTo>
                    <a:pt x="469900" y="0"/>
                  </a:lnTo>
                </a:path>
              </a:pathLst>
            </a:custGeom>
            <a:noFill/>
            <a:ln w="28575">
              <a:solidFill>
                <a:schemeClr val="tx1"/>
              </a:solidFill>
              <a:tailEnd type="triangl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75" name="Freeform 74"/>
          <p:cNvSpPr/>
          <p:nvPr/>
        </p:nvSpPr>
        <p:spPr>
          <a:xfrm>
            <a:off x="288397" y="3839307"/>
            <a:ext cx="1326412" cy="1318122"/>
          </a:xfrm>
          <a:custGeom>
            <a:avLst/>
            <a:gdLst>
              <a:gd name="connsiteX0" fmla="*/ 0 w 1326412"/>
              <a:gd name="connsiteY0" fmla="*/ 131812 h 1318122"/>
              <a:gd name="connsiteX1" fmla="*/ 131812 w 1326412"/>
              <a:gd name="connsiteY1" fmla="*/ 0 h 1318122"/>
              <a:gd name="connsiteX2" fmla="*/ 1194600 w 1326412"/>
              <a:gd name="connsiteY2" fmla="*/ 0 h 1318122"/>
              <a:gd name="connsiteX3" fmla="*/ 1326412 w 1326412"/>
              <a:gd name="connsiteY3" fmla="*/ 131812 h 1318122"/>
              <a:gd name="connsiteX4" fmla="*/ 1326412 w 1326412"/>
              <a:gd name="connsiteY4" fmla="*/ 1186310 h 1318122"/>
              <a:gd name="connsiteX5" fmla="*/ 1194600 w 1326412"/>
              <a:gd name="connsiteY5" fmla="*/ 1318122 h 1318122"/>
              <a:gd name="connsiteX6" fmla="*/ 131812 w 1326412"/>
              <a:gd name="connsiteY6" fmla="*/ 1318122 h 1318122"/>
              <a:gd name="connsiteX7" fmla="*/ 0 w 1326412"/>
              <a:gd name="connsiteY7" fmla="*/ 1186310 h 1318122"/>
              <a:gd name="connsiteX8" fmla="*/ 0 w 1326412"/>
              <a:gd name="connsiteY8" fmla="*/ 131812 h 13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1318122">
                <a:moveTo>
                  <a:pt x="0" y="131812"/>
                </a:moveTo>
                <a:cubicBezTo>
                  <a:pt x="0" y="59014"/>
                  <a:pt x="59014" y="0"/>
                  <a:pt x="131812" y="0"/>
                </a:cubicBezTo>
                <a:lnTo>
                  <a:pt x="1194600" y="0"/>
                </a:lnTo>
                <a:cubicBezTo>
                  <a:pt x="1267398" y="0"/>
                  <a:pt x="1326412" y="59014"/>
                  <a:pt x="1326412" y="131812"/>
                </a:cubicBezTo>
                <a:lnTo>
                  <a:pt x="1326412" y="1186310"/>
                </a:lnTo>
                <a:cubicBezTo>
                  <a:pt x="1326412" y="1259108"/>
                  <a:pt x="1267398" y="1318122"/>
                  <a:pt x="1194600" y="1318122"/>
                </a:cubicBezTo>
                <a:lnTo>
                  <a:pt x="131812" y="1318122"/>
                </a:lnTo>
                <a:cubicBezTo>
                  <a:pt x="59014" y="1318122"/>
                  <a:pt x="0" y="1259108"/>
                  <a:pt x="0" y="1186310"/>
                </a:cubicBezTo>
                <a:lnTo>
                  <a:pt x="0" y="131812"/>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99566" tIns="99566" rIns="99566" bIns="99566" numCol="1" spcCol="1270" anchor="ctr" anchorCtr="0">
            <a:noAutofit/>
          </a:bodyPr>
          <a:lstStyle/>
          <a:p>
            <a:pPr algn="ctr" defTabSz="711200">
              <a:lnSpc>
                <a:spcPct val="90000"/>
              </a:lnSpc>
              <a:spcBef>
                <a:spcPct val="0"/>
              </a:spcBef>
              <a:spcAft>
                <a:spcPct val="35000"/>
              </a:spcAft>
            </a:pPr>
            <a:r>
              <a:rPr lang="en-US" sz="1600"/>
              <a:t>Dielectric materials and optical frequencies</a:t>
            </a:r>
          </a:p>
        </p:txBody>
      </p:sp>
      <p:sp>
        <p:nvSpPr>
          <p:cNvPr id="76" name="Freeform 75"/>
          <p:cNvSpPr/>
          <p:nvPr/>
        </p:nvSpPr>
        <p:spPr>
          <a:xfrm>
            <a:off x="1747453" y="4333893"/>
            <a:ext cx="281199" cy="328950"/>
          </a:xfrm>
          <a:custGeom>
            <a:avLst/>
            <a:gdLst>
              <a:gd name="connsiteX0" fmla="*/ 0 w 281199"/>
              <a:gd name="connsiteY0" fmla="*/ 65790 h 328950"/>
              <a:gd name="connsiteX1" fmla="*/ 140600 w 281199"/>
              <a:gd name="connsiteY1" fmla="*/ 65790 h 328950"/>
              <a:gd name="connsiteX2" fmla="*/ 140600 w 281199"/>
              <a:gd name="connsiteY2" fmla="*/ 0 h 328950"/>
              <a:gd name="connsiteX3" fmla="*/ 281199 w 281199"/>
              <a:gd name="connsiteY3" fmla="*/ 164475 h 328950"/>
              <a:gd name="connsiteX4" fmla="*/ 140600 w 281199"/>
              <a:gd name="connsiteY4" fmla="*/ 328950 h 328950"/>
              <a:gd name="connsiteX5" fmla="*/ 140600 w 281199"/>
              <a:gd name="connsiteY5" fmla="*/ 263160 h 328950"/>
              <a:gd name="connsiteX6" fmla="*/ 0 w 281199"/>
              <a:gd name="connsiteY6" fmla="*/ 263160 h 328950"/>
              <a:gd name="connsiteX7" fmla="*/ 0 w 281199"/>
              <a:gd name="connsiteY7" fmla="*/ 65790 h 3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199" h="328950">
                <a:moveTo>
                  <a:pt x="0" y="65790"/>
                </a:moveTo>
                <a:lnTo>
                  <a:pt x="140600" y="65790"/>
                </a:lnTo>
                <a:lnTo>
                  <a:pt x="140600" y="0"/>
                </a:lnTo>
                <a:lnTo>
                  <a:pt x="281199" y="164475"/>
                </a:lnTo>
                <a:lnTo>
                  <a:pt x="140600" y="328950"/>
                </a:lnTo>
                <a:lnTo>
                  <a:pt x="140600" y="263160"/>
                </a:lnTo>
                <a:lnTo>
                  <a:pt x="0" y="263160"/>
                </a:lnTo>
                <a:lnTo>
                  <a:pt x="0" y="6579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5790" rIns="84360" bIns="65790" numCol="1" spcCol="1270" anchor="ctr" anchorCtr="0">
            <a:noAutofit/>
          </a:bodyPr>
          <a:lstStyle/>
          <a:p>
            <a:pPr algn="ctr" defTabSz="577850">
              <a:lnSpc>
                <a:spcPct val="90000"/>
              </a:lnSpc>
              <a:spcBef>
                <a:spcPct val="0"/>
              </a:spcBef>
              <a:spcAft>
                <a:spcPct val="35000"/>
              </a:spcAft>
            </a:pPr>
            <a:endParaRPr lang="en-US" sz="1300">
              <a:solidFill>
                <a:schemeClr val="bg1"/>
              </a:solidFill>
            </a:endParaRPr>
          </a:p>
        </p:txBody>
      </p:sp>
      <p:sp>
        <p:nvSpPr>
          <p:cNvPr id="77" name="Freeform 76"/>
          <p:cNvSpPr/>
          <p:nvPr/>
        </p:nvSpPr>
        <p:spPr>
          <a:xfrm>
            <a:off x="2145375" y="3839307"/>
            <a:ext cx="1326412" cy="1318122"/>
          </a:xfrm>
          <a:custGeom>
            <a:avLst/>
            <a:gdLst>
              <a:gd name="connsiteX0" fmla="*/ 0 w 1326412"/>
              <a:gd name="connsiteY0" fmla="*/ 131812 h 1318122"/>
              <a:gd name="connsiteX1" fmla="*/ 131812 w 1326412"/>
              <a:gd name="connsiteY1" fmla="*/ 0 h 1318122"/>
              <a:gd name="connsiteX2" fmla="*/ 1194600 w 1326412"/>
              <a:gd name="connsiteY2" fmla="*/ 0 h 1318122"/>
              <a:gd name="connsiteX3" fmla="*/ 1326412 w 1326412"/>
              <a:gd name="connsiteY3" fmla="*/ 131812 h 1318122"/>
              <a:gd name="connsiteX4" fmla="*/ 1326412 w 1326412"/>
              <a:gd name="connsiteY4" fmla="*/ 1186310 h 1318122"/>
              <a:gd name="connsiteX5" fmla="*/ 1194600 w 1326412"/>
              <a:gd name="connsiteY5" fmla="*/ 1318122 h 1318122"/>
              <a:gd name="connsiteX6" fmla="*/ 131812 w 1326412"/>
              <a:gd name="connsiteY6" fmla="*/ 1318122 h 1318122"/>
              <a:gd name="connsiteX7" fmla="*/ 0 w 1326412"/>
              <a:gd name="connsiteY7" fmla="*/ 1186310 h 1318122"/>
              <a:gd name="connsiteX8" fmla="*/ 0 w 1326412"/>
              <a:gd name="connsiteY8" fmla="*/ 131812 h 13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1318122">
                <a:moveTo>
                  <a:pt x="0" y="131812"/>
                </a:moveTo>
                <a:cubicBezTo>
                  <a:pt x="0" y="59014"/>
                  <a:pt x="59014" y="0"/>
                  <a:pt x="131812" y="0"/>
                </a:cubicBezTo>
                <a:lnTo>
                  <a:pt x="1194600" y="0"/>
                </a:lnTo>
                <a:cubicBezTo>
                  <a:pt x="1267398" y="0"/>
                  <a:pt x="1326412" y="59014"/>
                  <a:pt x="1326412" y="131812"/>
                </a:cubicBezTo>
                <a:lnTo>
                  <a:pt x="1326412" y="1186310"/>
                </a:lnTo>
                <a:cubicBezTo>
                  <a:pt x="1326412" y="1259108"/>
                  <a:pt x="1267398" y="1318122"/>
                  <a:pt x="1194600" y="1318122"/>
                </a:cubicBezTo>
                <a:lnTo>
                  <a:pt x="131812" y="1318122"/>
                </a:lnTo>
                <a:cubicBezTo>
                  <a:pt x="59014" y="1318122"/>
                  <a:pt x="0" y="1259108"/>
                  <a:pt x="0" y="1186310"/>
                </a:cubicBezTo>
                <a:lnTo>
                  <a:pt x="0" y="131812"/>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99566" tIns="99566" rIns="99566" bIns="99566" numCol="1" spcCol="1270" anchor="ctr" anchorCtr="0">
            <a:noAutofit/>
          </a:bodyPr>
          <a:lstStyle/>
          <a:p>
            <a:pPr algn="ctr" defTabSz="711200">
              <a:lnSpc>
                <a:spcPct val="90000"/>
              </a:lnSpc>
              <a:spcBef>
                <a:spcPct val="0"/>
              </a:spcBef>
              <a:spcAft>
                <a:spcPct val="35000"/>
              </a:spcAft>
            </a:pPr>
            <a:r>
              <a:rPr lang="en-US" sz="1600"/>
              <a:t>Higher damage threshold than metallic cavities</a:t>
            </a:r>
          </a:p>
        </p:txBody>
      </p:sp>
      <p:sp>
        <p:nvSpPr>
          <p:cNvPr id="78" name="Freeform 77"/>
          <p:cNvSpPr/>
          <p:nvPr/>
        </p:nvSpPr>
        <p:spPr>
          <a:xfrm>
            <a:off x="3604431" y="4333893"/>
            <a:ext cx="281199" cy="328950"/>
          </a:xfrm>
          <a:custGeom>
            <a:avLst/>
            <a:gdLst>
              <a:gd name="connsiteX0" fmla="*/ 0 w 281199"/>
              <a:gd name="connsiteY0" fmla="*/ 65790 h 328950"/>
              <a:gd name="connsiteX1" fmla="*/ 140600 w 281199"/>
              <a:gd name="connsiteY1" fmla="*/ 65790 h 328950"/>
              <a:gd name="connsiteX2" fmla="*/ 140600 w 281199"/>
              <a:gd name="connsiteY2" fmla="*/ 0 h 328950"/>
              <a:gd name="connsiteX3" fmla="*/ 281199 w 281199"/>
              <a:gd name="connsiteY3" fmla="*/ 164475 h 328950"/>
              <a:gd name="connsiteX4" fmla="*/ 140600 w 281199"/>
              <a:gd name="connsiteY4" fmla="*/ 328950 h 328950"/>
              <a:gd name="connsiteX5" fmla="*/ 140600 w 281199"/>
              <a:gd name="connsiteY5" fmla="*/ 263160 h 328950"/>
              <a:gd name="connsiteX6" fmla="*/ 0 w 281199"/>
              <a:gd name="connsiteY6" fmla="*/ 263160 h 328950"/>
              <a:gd name="connsiteX7" fmla="*/ 0 w 281199"/>
              <a:gd name="connsiteY7" fmla="*/ 65790 h 3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199" h="328950">
                <a:moveTo>
                  <a:pt x="0" y="65790"/>
                </a:moveTo>
                <a:lnTo>
                  <a:pt x="140600" y="65790"/>
                </a:lnTo>
                <a:lnTo>
                  <a:pt x="140600" y="0"/>
                </a:lnTo>
                <a:lnTo>
                  <a:pt x="281199" y="164475"/>
                </a:lnTo>
                <a:lnTo>
                  <a:pt x="140600" y="328950"/>
                </a:lnTo>
                <a:lnTo>
                  <a:pt x="140600" y="263160"/>
                </a:lnTo>
                <a:lnTo>
                  <a:pt x="0" y="263160"/>
                </a:lnTo>
                <a:lnTo>
                  <a:pt x="0" y="6579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5790" rIns="84360" bIns="65790" numCol="1" spcCol="1270" anchor="ctr" anchorCtr="0">
            <a:noAutofit/>
          </a:bodyPr>
          <a:lstStyle/>
          <a:p>
            <a:pPr algn="ctr" defTabSz="577850">
              <a:lnSpc>
                <a:spcPct val="90000"/>
              </a:lnSpc>
              <a:spcBef>
                <a:spcPct val="0"/>
              </a:spcBef>
              <a:spcAft>
                <a:spcPct val="35000"/>
              </a:spcAft>
            </a:pPr>
            <a:endParaRPr lang="en-US" sz="1300">
              <a:solidFill>
                <a:schemeClr val="bg1"/>
              </a:solidFill>
            </a:endParaRPr>
          </a:p>
        </p:txBody>
      </p:sp>
      <p:sp>
        <p:nvSpPr>
          <p:cNvPr id="79" name="Freeform 78"/>
          <p:cNvSpPr/>
          <p:nvPr/>
        </p:nvSpPr>
        <p:spPr>
          <a:xfrm>
            <a:off x="4002354" y="3839307"/>
            <a:ext cx="1415252" cy="1318122"/>
          </a:xfrm>
          <a:custGeom>
            <a:avLst/>
            <a:gdLst>
              <a:gd name="connsiteX0" fmla="*/ 0 w 1326412"/>
              <a:gd name="connsiteY0" fmla="*/ 131812 h 1318122"/>
              <a:gd name="connsiteX1" fmla="*/ 131812 w 1326412"/>
              <a:gd name="connsiteY1" fmla="*/ 0 h 1318122"/>
              <a:gd name="connsiteX2" fmla="*/ 1194600 w 1326412"/>
              <a:gd name="connsiteY2" fmla="*/ 0 h 1318122"/>
              <a:gd name="connsiteX3" fmla="*/ 1326412 w 1326412"/>
              <a:gd name="connsiteY3" fmla="*/ 131812 h 1318122"/>
              <a:gd name="connsiteX4" fmla="*/ 1326412 w 1326412"/>
              <a:gd name="connsiteY4" fmla="*/ 1186310 h 1318122"/>
              <a:gd name="connsiteX5" fmla="*/ 1194600 w 1326412"/>
              <a:gd name="connsiteY5" fmla="*/ 1318122 h 1318122"/>
              <a:gd name="connsiteX6" fmla="*/ 131812 w 1326412"/>
              <a:gd name="connsiteY6" fmla="*/ 1318122 h 1318122"/>
              <a:gd name="connsiteX7" fmla="*/ 0 w 1326412"/>
              <a:gd name="connsiteY7" fmla="*/ 1186310 h 1318122"/>
              <a:gd name="connsiteX8" fmla="*/ 0 w 1326412"/>
              <a:gd name="connsiteY8" fmla="*/ 131812 h 13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1318122">
                <a:moveTo>
                  <a:pt x="0" y="131812"/>
                </a:moveTo>
                <a:cubicBezTo>
                  <a:pt x="0" y="59014"/>
                  <a:pt x="59014" y="0"/>
                  <a:pt x="131812" y="0"/>
                </a:cubicBezTo>
                <a:lnTo>
                  <a:pt x="1194600" y="0"/>
                </a:lnTo>
                <a:cubicBezTo>
                  <a:pt x="1267398" y="0"/>
                  <a:pt x="1326412" y="59014"/>
                  <a:pt x="1326412" y="131812"/>
                </a:cubicBezTo>
                <a:lnTo>
                  <a:pt x="1326412" y="1186310"/>
                </a:lnTo>
                <a:cubicBezTo>
                  <a:pt x="1326412" y="1259108"/>
                  <a:pt x="1267398" y="1318122"/>
                  <a:pt x="1194600" y="1318122"/>
                </a:cubicBezTo>
                <a:lnTo>
                  <a:pt x="131812" y="1318122"/>
                </a:lnTo>
                <a:cubicBezTo>
                  <a:pt x="59014" y="1318122"/>
                  <a:pt x="0" y="1259108"/>
                  <a:pt x="0" y="1186310"/>
                </a:cubicBezTo>
                <a:lnTo>
                  <a:pt x="0" y="131812"/>
                </a:lnTo>
                <a:close/>
              </a:path>
            </a:pathLst>
          </a:custGeom>
          <a:ln w="38100">
            <a:solidFill>
              <a:srgbClr val="00206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99566" tIns="99566" rIns="99566" bIns="99566" numCol="1" spcCol="1270" anchor="ctr" anchorCtr="0">
            <a:noAutofit/>
          </a:bodyPr>
          <a:lstStyle/>
          <a:p>
            <a:pPr algn="ctr" defTabSz="711200">
              <a:lnSpc>
                <a:spcPct val="90000"/>
              </a:lnSpc>
              <a:spcBef>
                <a:spcPct val="0"/>
              </a:spcBef>
              <a:spcAft>
                <a:spcPct val="35000"/>
              </a:spcAft>
            </a:pPr>
            <a:r>
              <a:rPr lang="en-US" sz="1600" b="1" u="sng"/>
              <a:t>Higher gradients and smaller, miniaturized structures</a:t>
            </a:r>
          </a:p>
        </p:txBody>
      </p:sp>
      <p:sp>
        <p:nvSpPr>
          <p:cNvPr id="80" name="Freeform 79"/>
          <p:cNvSpPr/>
          <p:nvPr/>
        </p:nvSpPr>
        <p:spPr>
          <a:xfrm>
            <a:off x="5461409" y="4333893"/>
            <a:ext cx="281199" cy="328950"/>
          </a:xfrm>
          <a:custGeom>
            <a:avLst/>
            <a:gdLst>
              <a:gd name="connsiteX0" fmla="*/ 0 w 281199"/>
              <a:gd name="connsiteY0" fmla="*/ 65790 h 328950"/>
              <a:gd name="connsiteX1" fmla="*/ 140600 w 281199"/>
              <a:gd name="connsiteY1" fmla="*/ 65790 h 328950"/>
              <a:gd name="connsiteX2" fmla="*/ 140600 w 281199"/>
              <a:gd name="connsiteY2" fmla="*/ 0 h 328950"/>
              <a:gd name="connsiteX3" fmla="*/ 281199 w 281199"/>
              <a:gd name="connsiteY3" fmla="*/ 164475 h 328950"/>
              <a:gd name="connsiteX4" fmla="*/ 140600 w 281199"/>
              <a:gd name="connsiteY4" fmla="*/ 328950 h 328950"/>
              <a:gd name="connsiteX5" fmla="*/ 140600 w 281199"/>
              <a:gd name="connsiteY5" fmla="*/ 263160 h 328950"/>
              <a:gd name="connsiteX6" fmla="*/ 0 w 281199"/>
              <a:gd name="connsiteY6" fmla="*/ 263160 h 328950"/>
              <a:gd name="connsiteX7" fmla="*/ 0 w 281199"/>
              <a:gd name="connsiteY7" fmla="*/ 65790 h 3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199" h="328950">
                <a:moveTo>
                  <a:pt x="0" y="65790"/>
                </a:moveTo>
                <a:lnTo>
                  <a:pt x="140600" y="65790"/>
                </a:lnTo>
                <a:lnTo>
                  <a:pt x="140600" y="0"/>
                </a:lnTo>
                <a:lnTo>
                  <a:pt x="281199" y="164475"/>
                </a:lnTo>
                <a:lnTo>
                  <a:pt x="140600" y="328950"/>
                </a:lnTo>
                <a:lnTo>
                  <a:pt x="140600" y="263160"/>
                </a:lnTo>
                <a:lnTo>
                  <a:pt x="0" y="263160"/>
                </a:lnTo>
                <a:lnTo>
                  <a:pt x="0" y="6579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5790" rIns="84360" bIns="65790" numCol="1" spcCol="1270" anchor="ctr" anchorCtr="0">
            <a:noAutofit/>
          </a:bodyPr>
          <a:lstStyle/>
          <a:p>
            <a:pPr algn="ctr" defTabSz="577850">
              <a:lnSpc>
                <a:spcPct val="90000"/>
              </a:lnSpc>
              <a:spcBef>
                <a:spcPct val="0"/>
              </a:spcBef>
              <a:spcAft>
                <a:spcPct val="35000"/>
              </a:spcAft>
            </a:pPr>
            <a:endParaRPr lang="en-US" sz="1300">
              <a:solidFill>
                <a:schemeClr val="bg1"/>
              </a:solidFill>
            </a:endParaRPr>
          </a:p>
        </p:txBody>
      </p:sp>
      <p:sp>
        <p:nvSpPr>
          <p:cNvPr id="81" name="Freeform 80"/>
          <p:cNvSpPr/>
          <p:nvPr/>
        </p:nvSpPr>
        <p:spPr>
          <a:xfrm>
            <a:off x="5859332" y="3839307"/>
            <a:ext cx="1326412" cy="1318122"/>
          </a:xfrm>
          <a:custGeom>
            <a:avLst/>
            <a:gdLst>
              <a:gd name="connsiteX0" fmla="*/ 0 w 1326412"/>
              <a:gd name="connsiteY0" fmla="*/ 131812 h 1318122"/>
              <a:gd name="connsiteX1" fmla="*/ 131812 w 1326412"/>
              <a:gd name="connsiteY1" fmla="*/ 0 h 1318122"/>
              <a:gd name="connsiteX2" fmla="*/ 1194600 w 1326412"/>
              <a:gd name="connsiteY2" fmla="*/ 0 h 1318122"/>
              <a:gd name="connsiteX3" fmla="*/ 1326412 w 1326412"/>
              <a:gd name="connsiteY3" fmla="*/ 131812 h 1318122"/>
              <a:gd name="connsiteX4" fmla="*/ 1326412 w 1326412"/>
              <a:gd name="connsiteY4" fmla="*/ 1186310 h 1318122"/>
              <a:gd name="connsiteX5" fmla="*/ 1194600 w 1326412"/>
              <a:gd name="connsiteY5" fmla="*/ 1318122 h 1318122"/>
              <a:gd name="connsiteX6" fmla="*/ 131812 w 1326412"/>
              <a:gd name="connsiteY6" fmla="*/ 1318122 h 1318122"/>
              <a:gd name="connsiteX7" fmla="*/ 0 w 1326412"/>
              <a:gd name="connsiteY7" fmla="*/ 1186310 h 1318122"/>
              <a:gd name="connsiteX8" fmla="*/ 0 w 1326412"/>
              <a:gd name="connsiteY8" fmla="*/ 131812 h 13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1318122">
                <a:moveTo>
                  <a:pt x="0" y="131812"/>
                </a:moveTo>
                <a:cubicBezTo>
                  <a:pt x="0" y="59014"/>
                  <a:pt x="59014" y="0"/>
                  <a:pt x="131812" y="0"/>
                </a:cubicBezTo>
                <a:lnTo>
                  <a:pt x="1194600" y="0"/>
                </a:lnTo>
                <a:cubicBezTo>
                  <a:pt x="1267398" y="0"/>
                  <a:pt x="1326412" y="59014"/>
                  <a:pt x="1326412" y="131812"/>
                </a:cubicBezTo>
                <a:lnTo>
                  <a:pt x="1326412" y="1186310"/>
                </a:lnTo>
                <a:cubicBezTo>
                  <a:pt x="1326412" y="1259108"/>
                  <a:pt x="1267398" y="1318122"/>
                  <a:pt x="1194600" y="1318122"/>
                </a:cubicBezTo>
                <a:lnTo>
                  <a:pt x="131812" y="1318122"/>
                </a:lnTo>
                <a:cubicBezTo>
                  <a:pt x="59014" y="1318122"/>
                  <a:pt x="0" y="1259108"/>
                  <a:pt x="0" y="1186310"/>
                </a:cubicBezTo>
                <a:lnTo>
                  <a:pt x="0" y="131812"/>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99566" tIns="99566" rIns="99566" bIns="99566" numCol="1" spcCol="1270" anchor="ctr" anchorCtr="0">
            <a:noAutofit/>
          </a:bodyPr>
          <a:lstStyle/>
          <a:p>
            <a:pPr algn="ctr" defTabSz="711200">
              <a:lnSpc>
                <a:spcPct val="90000"/>
              </a:lnSpc>
              <a:spcBef>
                <a:spcPct val="0"/>
              </a:spcBef>
              <a:spcAft>
                <a:spcPct val="35000"/>
              </a:spcAft>
            </a:pPr>
            <a:r>
              <a:rPr lang="en-US" sz="1600"/>
              <a:t>Much stricter requirements on beam properties</a:t>
            </a:r>
          </a:p>
        </p:txBody>
      </p:sp>
      <p:sp>
        <p:nvSpPr>
          <p:cNvPr id="82" name="Freeform 81"/>
          <p:cNvSpPr/>
          <p:nvPr/>
        </p:nvSpPr>
        <p:spPr>
          <a:xfrm>
            <a:off x="7318387" y="4333893"/>
            <a:ext cx="281199" cy="328950"/>
          </a:xfrm>
          <a:custGeom>
            <a:avLst/>
            <a:gdLst>
              <a:gd name="connsiteX0" fmla="*/ 0 w 281199"/>
              <a:gd name="connsiteY0" fmla="*/ 65790 h 328950"/>
              <a:gd name="connsiteX1" fmla="*/ 140600 w 281199"/>
              <a:gd name="connsiteY1" fmla="*/ 65790 h 328950"/>
              <a:gd name="connsiteX2" fmla="*/ 140600 w 281199"/>
              <a:gd name="connsiteY2" fmla="*/ 0 h 328950"/>
              <a:gd name="connsiteX3" fmla="*/ 281199 w 281199"/>
              <a:gd name="connsiteY3" fmla="*/ 164475 h 328950"/>
              <a:gd name="connsiteX4" fmla="*/ 140600 w 281199"/>
              <a:gd name="connsiteY4" fmla="*/ 328950 h 328950"/>
              <a:gd name="connsiteX5" fmla="*/ 140600 w 281199"/>
              <a:gd name="connsiteY5" fmla="*/ 263160 h 328950"/>
              <a:gd name="connsiteX6" fmla="*/ 0 w 281199"/>
              <a:gd name="connsiteY6" fmla="*/ 263160 h 328950"/>
              <a:gd name="connsiteX7" fmla="*/ 0 w 281199"/>
              <a:gd name="connsiteY7" fmla="*/ 65790 h 3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199" h="328950">
                <a:moveTo>
                  <a:pt x="0" y="65790"/>
                </a:moveTo>
                <a:lnTo>
                  <a:pt x="140600" y="65790"/>
                </a:lnTo>
                <a:lnTo>
                  <a:pt x="140600" y="0"/>
                </a:lnTo>
                <a:lnTo>
                  <a:pt x="281199" y="164475"/>
                </a:lnTo>
                <a:lnTo>
                  <a:pt x="140600" y="328950"/>
                </a:lnTo>
                <a:lnTo>
                  <a:pt x="140600" y="263160"/>
                </a:lnTo>
                <a:lnTo>
                  <a:pt x="0" y="263160"/>
                </a:lnTo>
                <a:lnTo>
                  <a:pt x="0" y="65790"/>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spcFirstLastPara="0" vert="horz" wrap="square" lIns="0" tIns="65790" rIns="84360" bIns="65790" numCol="1" spcCol="1270" anchor="ctr" anchorCtr="0">
            <a:noAutofit/>
          </a:bodyPr>
          <a:lstStyle/>
          <a:p>
            <a:pPr algn="ctr" defTabSz="577850">
              <a:lnSpc>
                <a:spcPct val="90000"/>
              </a:lnSpc>
              <a:spcBef>
                <a:spcPct val="0"/>
              </a:spcBef>
              <a:spcAft>
                <a:spcPct val="35000"/>
              </a:spcAft>
            </a:pPr>
            <a:endParaRPr lang="en-US" sz="1300">
              <a:solidFill>
                <a:schemeClr val="bg1"/>
              </a:solidFill>
            </a:endParaRPr>
          </a:p>
        </p:txBody>
      </p:sp>
      <p:sp>
        <p:nvSpPr>
          <p:cNvPr id="83" name="Freeform 82"/>
          <p:cNvSpPr/>
          <p:nvPr/>
        </p:nvSpPr>
        <p:spPr>
          <a:xfrm>
            <a:off x="7716310" y="3839307"/>
            <a:ext cx="1326412" cy="1318122"/>
          </a:xfrm>
          <a:custGeom>
            <a:avLst/>
            <a:gdLst>
              <a:gd name="connsiteX0" fmla="*/ 0 w 1326412"/>
              <a:gd name="connsiteY0" fmla="*/ 131812 h 1318122"/>
              <a:gd name="connsiteX1" fmla="*/ 131812 w 1326412"/>
              <a:gd name="connsiteY1" fmla="*/ 0 h 1318122"/>
              <a:gd name="connsiteX2" fmla="*/ 1194600 w 1326412"/>
              <a:gd name="connsiteY2" fmla="*/ 0 h 1318122"/>
              <a:gd name="connsiteX3" fmla="*/ 1326412 w 1326412"/>
              <a:gd name="connsiteY3" fmla="*/ 131812 h 1318122"/>
              <a:gd name="connsiteX4" fmla="*/ 1326412 w 1326412"/>
              <a:gd name="connsiteY4" fmla="*/ 1186310 h 1318122"/>
              <a:gd name="connsiteX5" fmla="*/ 1194600 w 1326412"/>
              <a:gd name="connsiteY5" fmla="*/ 1318122 h 1318122"/>
              <a:gd name="connsiteX6" fmla="*/ 131812 w 1326412"/>
              <a:gd name="connsiteY6" fmla="*/ 1318122 h 1318122"/>
              <a:gd name="connsiteX7" fmla="*/ 0 w 1326412"/>
              <a:gd name="connsiteY7" fmla="*/ 1186310 h 1318122"/>
              <a:gd name="connsiteX8" fmla="*/ 0 w 1326412"/>
              <a:gd name="connsiteY8" fmla="*/ 131812 h 13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1318122">
                <a:moveTo>
                  <a:pt x="0" y="131812"/>
                </a:moveTo>
                <a:cubicBezTo>
                  <a:pt x="0" y="59014"/>
                  <a:pt x="59014" y="0"/>
                  <a:pt x="131812" y="0"/>
                </a:cubicBezTo>
                <a:lnTo>
                  <a:pt x="1194600" y="0"/>
                </a:lnTo>
                <a:cubicBezTo>
                  <a:pt x="1267398" y="0"/>
                  <a:pt x="1326412" y="59014"/>
                  <a:pt x="1326412" y="131812"/>
                </a:cubicBezTo>
                <a:lnTo>
                  <a:pt x="1326412" y="1186310"/>
                </a:lnTo>
                <a:cubicBezTo>
                  <a:pt x="1326412" y="1259108"/>
                  <a:pt x="1267398" y="1318122"/>
                  <a:pt x="1194600" y="1318122"/>
                </a:cubicBezTo>
                <a:lnTo>
                  <a:pt x="131812" y="1318122"/>
                </a:lnTo>
                <a:cubicBezTo>
                  <a:pt x="59014" y="1318122"/>
                  <a:pt x="0" y="1259108"/>
                  <a:pt x="0" y="1186310"/>
                </a:cubicBezTo>
                <a:lnTo>
                  <a:pt x="0" y="131812"/>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99566" tIns="99566" rIns="99566" bIns="99566" numCol="1" spcCol="1270" anchor="ctr" anchorCtr="0">
            <a:noAutofit/>
          </a:bodyPr>
          <a:lstStyle/>
          <a:p>
            <a:pPr algn="ctr" defTabSz="711200">
              <a:lnSpc>
                <a:spcPct val="90000"/>
              </a:lnSpc>
              <a:spcBef>
                <a:spcPct val="0"/>
              </a:spcBef>
              <a:spcAft>
                <a:spcPct val="35000"/>
              </a:spcAft>
            </a:pPr>
            <a:r>
              <a:rPr lang="en-US" sz="1600"/>
              <a:t>Lower current</a:t>
            </a:r>
          </a:p>
          <a:p>
            <a:pPr algn="ctr" defTabSz="711200">
              <a:lnSpc>
                <a:spcPct val="90000"/>
              </a:lnSpc>
              <a:spcBef>
                <a:spcPct val="0"/>
              </a:spcBef>
              <a:spcAft>
                <a:spcPct val="35000"/>
              </a:spcAft>
            </a:pPr>
            <a:r>
              <a:rPr lang="en-US" sz="1600"/>
              <a:t>per channel</a:t>
            </a:r>
          </a:p>
        </p:txBody>
      </p:sp>
      <p:sp>
        <p:nvSpPr>
          <p:cNvPr id="15" name="Freeform 14"/>
          <p:cNvSpPr/>
          <p:nvPr/>
        </p:nvSpPr>
        <p:spPr>
          <a:xfrm>
            <a:off x="328278" y="5213141"/>
            <a:ext cx="1286821" cy="537416"/>
          </a:xfrm>
          <a:custGeom>
            <a:avLst/>
            <a:gdLst>
              <a:gd name="connsiteX0" fmla="*/ 0 w 1325117"/>
              <a:gd name="connsiteY0" fmla="*/ 53742 h 537416"/>
              <a:gd name="connsiteX1" fmla="*/ 53742 w 1325117"/>
              <a:gd name="connsiteY1" fmla="*/ 0 h 537416"/>
              <a:gd name="connsiteX2" fmla="*/ 1271375 w 1325117"/>
              <a:gd name="connsiteY2" fmla="*/ 0 h 537416"/>
              <a:gd name="connsiteX3" fmla="*/ 1325117 w 1325117"/>
              <a:gd name="connsiteY3" fmla="*/ 53742 h 537416"/>
              <a:gd name="connsiteX4" fmla="*/ 1325117 w 1325117"/>
              <a:gd name="connsiteY4" fmla="*/ 483674 h 537416"/>
              <a:gd name="connsiteX5" fmla="*/ 1271375 w 1325117"/>
              <a:gd name="connsiteY5" fmla="*/ 537416 h 537416"/>
              <a:gd name="connsiteX6" fmla="*/ 53742 w 1325117"/>
              <a:gd name="connsiteY6" fmla="*/ 537416 h 537416"/>
              <a:gd name="connsiteX7" fmla="*/ 0 w 1325117"/>
              <a:gd name="connsiteY7" fmla="*/ 483674 h 537416"/>
              <a:gd name="connsiteX8" fmla="*/ 0 w 1325117"/>
              <a:gd name="connsiteY8" fmla="*/ 53742 h 53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17" h="537416">
                <a:moveTo>
                  <a:pt x="0" y="53742"/>
                </a:moveTo>
                <a:cubicBezTo>
                  <a:pt x="0" y="24061"/>
                  <a:pt x="24061" y="0"/>
                  <a:pt x="53742" y="0"/>
                </a:cubicBezTo>
                <a:lnTo>
                  <a:pt x="1271375" y="0"/>
                </a:lnTo>
                <a:cubicBezTo>
                  <a:pt x="1301056" y="0"/>
                  <a:pt x="1325117" y="24061"/>
                  <a:pt x="1325117" y="53742"/>
                </a:cubicBezTo>
                <a:lnTo>
                  <a:pt x="1325117" y="483674"/>
                </a:lnTo>
                <a:cubicBezTo>
                  <a:pt x="1325117" y="513355"/>
                  <a:pt x="1301056" y="537416"/>
                  <a:pt x="1271375" y="537416"/>
                </a:cubicBezTo>
                <a:lnTo>
                  <a:pt x="53742" y="537416"/>
                </a:lnTo>
                <a:cubicBezTo>
                  <a:pt x="24061" y="537416"/>
                  <a:pt x="0" y="513355"/>
                  <a:pt x="0" y="483674"/>
                </a:cubicBezTo>
                <a:lnTo>
                  <a:pt x="0" y="53742"/>
                </a:lnTo>
                <a:close/>
              </a:path>
            </a:pathLst>
          </a:custGeom>
          <a:noFill/>
          <a:ln>
            <a:solidFill>
              <a:schemeClr val="dk1">
                <a:alpha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spcFirstLastPara="0" vert="horz" wrap="square" lIns="0" tIns="61460" rIns="0" bIns="61460" numCol="1" spcCol="1270" anchor="ctr" anchorCtr="0">
            <a:noAutofit/>
          </a:bodyPr>
          <a:lstStyle/>
          <a:p>
            <a:pPr algn="ctr" defTabSz="533400">
              <a:lnSpc>
                <a:spcPct val="90000"/>
              </a:lnSpc>
              <a:spcBef>
                <a:spcPct val="0"/>
              </a:spcBef>
            </a:pPr>
            <a:r>
              <a:rPr lang="en-US" sz="1200">
                <a:cs typeface="Times New Roman" panose="02020603050405020304" pitchFamily="18" charset="0"/>
              </a:rPr>
              <a:t>f=150 THz (</a:t>
            </a:r>
            <a:r>
              <a:rPr lang="el-GR" sz="1200">
                <a:cs typeface="Times New Roman" panose="02020603050405020304" pitchFamily="18" charset="0"/>
              </a:rPr>
              <a:t>λ</a:t>
            </a:r>
            <a:r>
              <a:rPr lang="en-US" sz="1200">
                <a:cs typeface="Times New Roman" panose="02020603050405020304" pitchFamily="18" charset="0"/>
              </a:rPr>
              <a:t>=2 </a:t>
            </a:r>
            <a:r>
              <a:rPr lang="el-GR" sz="1200">
                <a:cs typeface="Times New Roman" panose="02020603050405020304" pitchFamily="18" charset="0"/>
              </a:rPr>
              <a:t>μ</a:t>
            </a:r>
            <a:r>
              <a:rPr lang="en-US" sz="1200">
                <a:cs typeface="Times New Roman" panose="02020603050405020304" pitchFamily="18" charset="0"/>
              </a:rPr>
              <a:t>m)</a:t>
            </a:r>
          </a:p>
          <a:p>
            <a:pPr algn="ctr" defTabSz="533400">
              <a:lnSpc>
                <a:spcPct val="90000"/>
              </a:lnSpc>
              <a:spcBef>
                <a:spcPct val="0"/>
              </a:spcBef>
            </a:pPr>
            <a:r>
              <a:rPr lang="el-GR" sz="1200">
                <a:cs typeface="Times New Roman" panose="02020603050405020304" pitchFamily="18" charset="0"/>
              </a:rPr>
              <a:t>τ</a:t>
            </a:r>
            <a:r>
              <a:rPr lang="en-US" sz="1200">
                <a:cs typeface="Times New Roman" panose="02020603050405020304" pitchFamily="18" charset="0"/>
              </a:rPr>
              <a:t>=6.6 fs</a:t>
            </a:r>
          </a:p>
          <a:p>
            <a:pPr algn="ctr" defTabSz="533400">
              <a:lnSpc>
                <a:spcPct val="90000"/>
              </a:lnSpc>
              <a:spcBef>
                <a:spcPct val="0"/>
              </a:spcBef>
            </a:pPr>
            <a:r>
              <a:rPr lang="en-US" sz="1200">
                <a:cs typeface="Times New Roman" panose="02020603050405020304" pitchFamily="18" charset="0"/>
              </a:rPr>
              <a:t>RR ~ kHz-MHz</a:t>
            </a:r>
          </a:p>
        </p:txBody>
      </p:sp>
      <p:sp>
        <p:nvSpPr>
          <p:cNvPr id="17" name="Freeform 16"/>
          <p:cNvSpPr/>
          <p:nvPr/>
        </p:nvSpPr>
        <p:spPr>
          <a:xfrm>
            <a:off x="2183495" y="5213141"/>
            <a:ext cx="1286821" cy="537416"/>
          </a:xfrm>
          <a:custGeom>
            <a:avLst/>
            <a:gdLst>
              <a:gd name="connsiteX0" fmla="*/ 0 w 1325117"/>
              <a:gd name="connsiteY0" fmla="*/ 53742 h 537416"/>
              <a:gd name="connsiteX1" fmla="*/ 53742 w 1325117"/>
              <a:gd name="connsiteY1" fmla="*/ 0 h 537416"/>
              <a:gd name="connsiteX2" fmla="*/ 1271375 w 1325117"/>
              <a:gd name="connsiteY2" fmla="*/ 0 h 537416"/>
              <a:gd name="connsiteX3" fmla="*/ 1325117 w 1325117"/>
              <a:gd name="connsiteY3" fmla="*/ 53742 h 537416"/>
              <a:gd name="connsiteX4" fmla="*/ 1325117 w 1325117"/>
              <a:gd name="connsiteY4" fmla="*/ 483674 h 537416"/>
              <a:gd name="connsiteX5" fmla="*/ 1271375 w 1325117"/>
              <a:gd name="connsiteY5" fmla="*/ 537416 h 537416"/>
              <a:gd name="connsiteX6" fmla="*/ 53742 w 1325117"/>
              <a:gd name="connsiteY6" fmla="*/ 537416 h 537416"/>
              <a:gd name="connsiteX7" fmla="*/ 0 w 1325117"/>
              <a:gd name="connsiteY7" fmla="*/ 483674 h 537416"/>
              <a:gd name="connsiteX8" fmla="*/ 0 w 1325117"/>
              <a:gd name="connsiteY8" fmla="*/ 53742 h 53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17" h="537416">
                <a:moveTo>
                  <a:pt x="0" y="53742"/>
                </a:moveTo>
                <a:cubicBezTo>
                  <a:pt x="0" y="24061"/>
                  <a:pt x="24061" y="0"/>
                  <a:pt x="53742" y="0"/>
                </a:cubicBezTo>
                <a:lnTo>
                  <a:pt x="1271375" y="0"/>
                </a:lnTo>
                <a:cubicBezTo>
                  <a:pt x="1301056" y="0"/>
                  <a:pt x="1325117" y="24061"/>
                  <a:pt x="1325117" y="53742"/>
                </a:cubicBezTo>
                <a:lnTo>
                  <a:pt x="1325117" y="483674"/>
                </a:lnTo>
                <a:cubicBezTo>
                  <a:pt x="1325117" y="513355"/>
                  <a:pt x="1301056" y="537416"/>
                  <a:pt x="1271375" y="537416"/>
                </a:cubicBezTo>
                <a:lnTo>
                  <a:pt x="53742" y="537416"/>
                </a:lnTo>
                <a:cubicBezTo>
                  <a:pt x="24061" y="537416"/>
                  <a:pt x="0" y="513355"/>
                  <a:pt x="0" y="483674"/>
                </a:cubicBezTo>
                <a:lnTo>
                  <a:pt x="0" y="53742"/>
                </a:lnTo>
                <a:close/>
              </a:path>
            </a:pathLst>
          </a:custGeom>
          <a:noFill/>
          <a:ln>
            <a:solidFill>
              <a:schemeClr val="dk1">
                <a:alpha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spcFirstLastPara="0" vert="horz" wrap="square" lIns="0" tIns="61460" rIns="0" bIns="61460" numCol="1" spcCol="1270" anchor="ctr" anchorCtr="0">
            <a:noAutofit/>
          </a:bodyPr>
          <a:lstStyle/>
          <a:p>
            <a:pPr algn="ctr" defTabSz="533400">
              <a:lnSpc>
                <a:spcPct val="90000"/>
              </a:lnSpc>
              <a:spcBef>
                <a:spcPct val="0"/>
              </a:spcBef>
              <a:spcAft>
                <a:spcPct val="35000"/>
              </a:spcAft>
            </a:pPr>
            <a:r>
              <a:rPr lang="en-US" sz="1200" b="1"/>
              <a:t>&gt;3 GV/m fields</a:t>
            </a:r>
          </a:p>
        </p:txBody>
      </p:sp>
      <p:sp>
        <p:nvSpPr>
          <p:cNvPr id="19" name="Freeform 18"/>
          <p:cNvSpPr/>
          <p:nvPr/>
        </p:nvSpPr>
        <p:spPr>
          <a:xfrm>
            <a:off x="4038712" y="5213141"/>
            <a:ext cx="1286821" cy="537416"/>
          </a:xfrm>
          <a:custGeom>
            <a:avLst/>
            <a:gdLst>
              <a:gd name="connsiteX0" fmla="*/ 0 w 1325117"/>
              <a:gd name="connsiteY0" fmla="*/ 53742 h 537416"/>
              <a:gd name="connsiteX1" fmla="*/ 53742 w 1325117"/>
              <a:gd name="connsiteY1" fmla="*/ 0 h 537416"/>
              <a:gd name="connsiteX2" fmla="*/ 1271375 w 1325117"/>
              <a:gd name="connsiteY2" fmla="*/ 0 h 537416"/>
              <a:gd name="connsiteX3" fmla="*/ 1325117 w 1325117"/>
              <a:gd name="connsiteY3" fmla="*/ 53742 h 537416"/>
              <a:gd name="connsiteX4" fmla="*/ 1325117 w 1325117"/>
              <a:gd name="connsiteY4" fmla="*/ 483674 h 537416"/>
              <a:gd name="connsiteX5" fmla="*/ 1271375 w 1325117"/>
              <a:gd name="connsiteY5" fmla="*/ 537416 h 537416"/>
              <a:gd name="connsiteX6" fmla="*/ 53742 w 1325117"/>
              <a:gd name="connsiteY6" fmla="*/ 537416 h 537416"/>
              <a:gd name="connsiteX7" fmla="*/ 0 w 1325117"/>
              <a:gd name="connsiteY7" fmla="*/ 483674 h 537416"/>
              <a:gd name="connsiteX8" fmla="*/ 0 w 1325117"/>
              <a:gd name="connsiteY8" fmla="*/ 53742 h 53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17" h="537416">
                <a:moveTo>
                  <a:pt x="0" y="53742"/>
                </a:moveTo>
                <a:cubicBezTo>
                  <a:pt x="0" y="24061"/>
                  <a:pt x="24061" y="0"/>
                  <a:pt x="53742" y="0"/>
                </a:cubicBezTo>
                <a:lnTo>
                  <a:pt x="1271375" y="0"/>
                </a:lnTo>
                <a:cubicBezTo>
                  <a:pt x="1301056" y="0"/>
                  <a:pt x="1325117" y="24061"/>
                  <a:pt x="1325117" y="53742"/>
                </a:cubicBezTo>
                <a:lnTo>
                  <a:pt x="1325117" y="483674"/>
                </a:lnTo>
                <a:cubicBezTo>
                  <a:pt x="1325117" y="513355"/>
                  <a:pt x="1301056" y="537416"/>
                  <a:pt x="1271375" y="537416"/>
                </a:cubicBezTo>
                <a:lnTo>
                  <a:pt x="53742" y="537416"/>
                </a:lnTo>
                <a:cubicBezTo>
                  <a:pt x="24061" y="537416"/>
                  <a:pt x="0" y="513355"/>
                  <a:pt x="0" y="483674"/>
                </a:cubicBezTo>
                <a:lnTo>
                  <a:pt x="0" y="53742"/>
                </a:lnTo>
                <a:close/>
              </a:path>
            </a:pathLst>
          </a:custGeom>
          <a:noFill/>
          <a:ln>
            <a:solidFill>
              <a:schemeClr val="dk1">
                <a:alpha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spcFirstLastPara="0" vert="horz" wrap="square" lIns="0" tIns="61460" rIns="0" bIns="61460" numCol="1" spcCol="1270" anchor="ctr" anchorCtr="0">
            <a:noAutofit/>
          </a:bodyPr>
          <a:lstStyle/>
          <a:p>
            <a:pPr algn="ctr" defTabSz="533400">
              <a:lnSpc>
                <a:spcPct val="90000"/>
              </a:lnSpc>
              <a:spcBef>
                <a:spcPct val="0"/>
              </a:spcBef>
            </a:pPr>
            <a:r>
              <a:rPr lang="en-US" sz="1200"/>
              <a:t>Gradient &gt;1 GeV/m</a:t>
            </a:r>
          </a:p>
          <a:p>
            <a:pPr algn="ctr" defTabSz="533400">
              <a:lnSpc>
                <a:spcPct val="90000"/>
              </a:lnSpc>
              <a:spcBef>
                <a:spcPct val="0"/>
              </a:spcBef>
            </a:pPr>
            <a:r>
              <a:rPr lang="en-US" sz="1200"/>
              <a:t>Physical aperture: ~200 nm</a:t>
            </a:r>
          </a:p>
        </p:txBody>
      </p:sp>
      <p:sp>
        <p:nvSpPr>
          <p:cNvPr id="21" name="Freeform 20"/>
          <p:cNvSpPr/>
          <p:nvPr/>
        </p:nvSpPr>
        <p:spPr>
          <a:xfrm>
            <a:off x="5893929" y="5213141"/>
            <a:ext cx="1286821" cy="537416"/>
          </a:xfrm>
          <a:custGeom>
            <a:avLst/>
            <a:gdLst>
              <a:gd name="connsiteX0" fmla="*/ 0 w 1325117"/>
              <a:gd name="connsiteY0" fmla="*/ 53742 h 537416"/>
              <a:gd name="connsiteX1" fmla="*/ 53742 w 1325117"/>
              <a:gd name="connsiteY1" fmla="*/ 0 h 537416"/>
              <a:gd name="connsiteX2" fmla="*/ 1271375 w 1325117"/>
              <a:gd name="connsiteY2" fmla="*/ 0 h 537416"/>
              <a:gd name="connsiteX3" fmla="*/ 1325117 w 1325117"/>
              <a:gd name="connsiteY3" fmla="*/ 53742 h 537416"/>
              <a:gd name="connsiteX4" fmla="*/ 1325117 w 1325117"/>
              <a:gd name="connsiteY4" fmla="*/ 483674 h 537416"/>
              <a:gd name="connsiteX5" fmla="*/ 1271375 w 1325117"/>
              <a:gd name="connsiteY5" fmla="*/ 537416 h 537416"/>
              <a:gd name="connsiteX6" fmla="*/ 53742 w 1325117"/>
              <a:gd name="connsiteY6" fmla="*/ 537416 h 537416"/>
              <a:gd name="connsiteX7" fmla="*/ 0 w 1325117"/>
              <a:gd name="connsiteY7" fmla="*/ 483674 h 537416"/>
              <a:gd name="connsiteX8" fmla="*/ 0 w 1325117"/>
              <a:gd name="connsiteY8" fmla="*/ 53742 h 53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17" h="537416">
                <a:moveTo>
                  <a:pt x="0" y="53742"/>
                </a:moveTo>
                <a:cubicBezTo>
                  <a:pt x="0" y="24061"/>
                  <a:pt x="24061" y="0"/>
                  <a:pt x="53742" y="0"/>
                </a:cubicBezTo>
                <a:lnTo>
                  <a:pt x="1271375" y="0"/>
                </a:lnTo>
                <a:cubicBezTo>
                  <a:pt x="1301056" y="0"/>
                  <a:pt x="1325117" y="24061"/>
                  <a:pt x="1325117" y="53742"/>
                </a:cubicBezTo>
                <a:lnTo>
                  <a:pt x="1325117" y="483674"/>
                </a:lnTo>
                <a:cubicBezTo>
                  <a:pt x="1325117" y="513355"/>
                  <a:pt x="1301056" y="537416"/>
                  <a:pt x="1271375" y="537416"/>
                </a:cubicBezTo>
                <a:lnTo>
                  <a:pt x="53742" y="537416"/>
                </a:lnTo>
                <a:cubicBezTo>
                  <a:pt x="24061" y="537416"/>
                  <a:pt x="0" y="513355"/>
                  <a:pt x="0" y="483674"/>
                </a:cubicBezTo>
                <a:lnTo>
                  <a:pt x="0" y="53742"/>
                </a:lnTo>
                <a:close/>
              </a:path>
            </a:pathLst>
          </a:custGeom>
          <a:noFill/>
          <a:ln>
            <a:solidFill>
              <a:schemeClr val="dk1">
                <a:alpha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spcFirstLastPara="0" vert="horz" wrap="square" lIns="0" tIns="61460" rIns="0" bIns="61460" numCol="1" spcCol="1270" anchor="ctr" anchorCtr="0">
            <a:noAutofit/>
          </a:bodyPr>
          <a:lstStyle/>
          <a:p>
            <a:pPr algn="ctr" defTabSz="533400">
              <a:lnSpc>
                <a:spcPct val="90000"/>
              </a:lnSpc>
              <a:spcBef>
                <a:spcPct val="0"/>
              </a:spcBef>
              <a:spcAft>
                <a:spcPct val="35000"/>
              </a:spcAft>
            </a:pPr>
            <a:r>
              <a:rPr lang="en-US" sz="1200"/>
              <a:t>Emittance &lt;100 pm rad (norm)</a:t>
            </a:r>
          </a:p>
        </p:txBody>
      </p:sp>
      <p:sp>
        <p:nvSpPr>
          <p:cNvPr id="24" name="Freeform 23"/>
          <p:cNvSpPr/>
          <p:nvPr/>
        </p:nvSpPr>
        <p:spPr>
          <a:xfrm>
            <a:off x="7749146" y="5213141"/>
            <a:ext cx="1286821" cy="537416"/>
          </a:xfrm>
          <a:custGeom>
            <a:avLst/>
            <a:gdLst>
              <a:gd name="connsiteX0" fmla="*/ 0 w 1325117"/>
              <a:gd name="connsiteY0" fmla="*/ 53742 h 537416"/>
              <a:gd name="connsiteX1" fmla="*/ 53742 w 1325117"/>
              <a:gd name="connsiteY1" fmla="*/ 0 h 537416"/>
              <a:gd name="connsiteX2" fmla="*/ 1271375 w 1325117"/>
              <a:gd name="connsiteY2" fmla="*/ 0 h 537416"/>
              <a:gd name="connsiteX3" fmla="*/ 1325117 w 1325117"/>
              <a:gd name="connsiteY3" fmla="*/ 53742 h 537416"/>
              <a:gd name="connsiteX4" fmla="*/ 1325117 w 1325117"/>
              <a:gd name="connsiteY4" fmla="*/ 483674 h 537416"/>
              <a:gd name="connsiteX5" fmla="*/ 1271375 w 1325117"/>
              <a:gd name="connsiteY5" fmla="*/ 537416 h 537416"/>
              <a:gd name="connsiteX6" fmla="*/ 53742 w 1325117"/>
              <a:gd name="connsiteY6" fmla="*/ 537416 h 537416"/>
              <a:gd name="connsiteX7" fmla="*/ 0 w 1325117"/>
              <a:gd name="connsiteY7" fmla="*/ 483674 h 537416"/>
              <a:gd name="connsiteX8" fmla="*/ 0 w 1325117"/>
              <a:gd name="connsiteY8" fmla="*/ 53742 h 53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17" h="537416">
                <a:moveTo>
                  <a:pt x="0" y="53742"/>
                </a:moveTo>
                <a:cubicBezTo>
                  <a:pt x="0" y="24061"/>
                  <a:pt x="24061" y="0"/>
                  <a:pt x="53742" y="0"/>
                </a:cubicBezTo>
                <a:lnTo>
                  <a:pt x="1271375" y="0"/>
                </a:lnTo>
                <a:cubicBezTo>
                  <a:pt x="1301056" y="0"/>
                  <a:pt x="1325117" y="24061"/>
                  <a:pt x="1325117" y="53742"/>
                </a:cubicBezTo>
                <a:lnTo>
                  <a:pt x="1325117" y="483674"/>
                </a:lnTo>
                <a:cubicBezTo>
                  <a:pt x="1325117" y="513355"/>
                  <a:pt x="1301056" y="537416"/>
                  <a:pt x="1271375" y="537416"/>
                </a:cubicBezTo>
                <a:lnTo>
                  <a:pt x="53742" y="537416"/>
                </a:lnTo>
                <a:cubicBezTo>
                  <a:pt x="24061" y="537416"/>
                  <a:pt x="0" y="513355"/>
                  <a:pt x="0" y="483674"/>
                </a:cubicBezTo>
                <a:lnTo>
                  <a:pt x="0" y="53742"/>
                </a:lnTo>
                <a:close/>
              </a:path>
            </a:pathLst>
          </a:custGeom>
          <a:noFill/>
          <a:ln>
            <a:solidFill>
              <a:schemeClr val="dk1">
                <a:alpha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spcFirstLastPara="0" vert="horz" wrap="square" lIns="0" tIns="61460" rIns="0" bIns="61460" numCol="1" spcCol="1270" anchor="ctr" anchorCtr="0">
            <a:noAutofit/>
          </a:bodyPr>
          <a:lstStyle/>
          <a:p>
            <a:pPr algn="ctr" defTabSz="533400">
              <a:lnSpc>
                <a:spcPct val="90000"/>
              </a:lnSpc>
              <a:spcBef>
                <a:spcPct val="0"/>
              </a:spcBef>
              <a:spcAft>
                <a:spcPct val="35000"/>
              </a:spcAft>
            </a:pPr>
            <a:endParaRPr lang="en-US" sz="1200"/>
          </a:p>
          <a:p>
            <a:pPr algn="ctr" defTabSz="533400">
              <a:lnSpc>
                <a:spcPct val="90000"/>
              </a:lnSpc>
              <a:spcBef>
                <a:spcPct val="0"/>
              </a:spcBef>
              <a:spcAft>
                <a:spcPct val="35000"/>
              </a:spcAft>
            </a:pPr>
            <a:r>
              <a:rPr lang="en-US" sz="1200" err="1"/>
              <a:t>fA-pA</a:t>
            </a:r>
            <a:endParaRPr lang="en-US" sz="1200"/>
          </a:p>
          <a:p>
            <a:pPr algn="ctr" defTabSz="533400">
              <a:lnSpc>
                <a:spcPct val="90000"/>
              </a:lnSpc>
              <a:spcBef>
                <a:spcPct val="0"/>
              </a:spcBef>
              <a:spcAft>
                <a:spcPct val="35000"/>
              </a:spcAft>
            </a:pPr>
            <a:r>
              <a:rPr lang="en-US" sz="1000"/>
              <a:t>(in single channel)</a:t>
            </a:r>
          </a:p>
          <a:p>
            <a:pPr algn="ctr" defTabSz="533400">
              <a:lnSpc>
                <a:spcPct val="90000"/>
              </a:lnSpc>
              <a:spcBef>
                <a:spcPct val="0"/>
              </a:spcBef>
              <a:spcAft>
                <a:spcPct val="35000"/>
              </a:spcAft>
            </a:pPr>
            <a:endParaRPr lang="en-US" sz="1000"/>
          </a:p>
        </p:txBody>
      </p:sp>
      <p:sp>
        <p:nvSpPr>
          <p:cNvPr id="26" name="Freeform 25"/>
          <p:cNvSpPr/>
          <p:nvPr/>
        </p:nvSpPr>
        <p:spPr>
          <a:xfrm>
            <a:off x="326731" y="5769127"/>
            <a:ext cx="1288079" cy="538478"/>
          </a:xfrm>
          <a:custGeom>
            <a:avLst/>
            <a:gdLst>
              <a:gd name="connsiteX0" fmla="*/ 0 w 1326412"/>
              <a:gd name="connsiteY0" fmla="*/ 53848 h 538478"/>
              <a:gd name="connsiteX1" fmla="*/ 53848 w 1326412"/>
              <a:gd name="connsiteY1" fmla="*/ 0 h 538478"/>
              <a:gd name="connsiteX2" fmla="*/ 1272564 w 1326412"/>
              <a:gd name="connsiteY2" fmla="*/ 0 h 538478"/>
              <a:gd name="connsiteX3" fmla="*/ 1326412 w 1326412"/>
              <a:gd name="connsiteY3" fmla="*/ 53848 h 538478"/>
              <a:gd name="connsiteX4" fmla="*/ 1326412 w 1326412"/>
              <a:gd name="connsiteY4" fmla="*/ 484630 h 538478"/>
              <a:gd name="connsiteX5" fmla="*/ 1272564 w 1326412"/>
              <a:gd name="connsiteY5" fmla="*/ 538478 h 538478"/>
              <a:gd name="connsiteX6" fmla="*/ 53848 w 1326412"/>
              <a:gd name="connsiteY6" fmla="*/ 538478 h 538478"/>
              <a:gd name="connsiteX7" fmla="*/ 0 w 1326412"/>
              <a:gd name="connsiteY7" fmla="*/ 484630 h 538478"/>
              <a:gd name="connsiteX8" fmla="*/ 0 w 1326412"/>
              <a:gd name="connsiteY8" fmla="*/ 53848 h 5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538478">
                <a:moveTo>
                  <a:pt x="0" y="53848"/>
                </a:moveTo>
                <a:cubicBezTo>
                  <a:pt x="0" y="24109"/>
                  <a:pt x="24109" y="0"/>
                  <a:pt x="53848" y="0"/>
                </a:cubicBezTo>
                <a:lnTo>
                  <a:pt x="1272564" y="0"/>
                </a:lnTo>
                <a:cubicBezTo>
                  <a:pt x="1302303" y="0"/>
                  <a:pt x="1326412" y="24109"/>
                  <a:pt x="1326412" y="53848"/>
                </a:cubicBezTo>
                <a:lnTo>
                  <a:pt x="1326412" y="484630"/>
                </a:lnTo>
                <a:cubicBezTo>
                  <a:pt x="1326412" y="514369"/>
                  <a:pt x="1302303" y="538478"/>
                  <a:pt x="1272564" y="538478"/>
                </a:cubicBezTo>
                <a:lnTo>
                  <a:pt x="53848" y="538478"/>
                </a:lnTo>
                <a:cubicBezTo>
                  <a:pt x="24109" y="538478"/>
                  <a:pt x="0" y="514369"/>
                  <a:pt x="0" y="484630"/>
                </a:cubicBezTo>
                <a:lnTo>
                  <a:pt x="0" y="53848"/>
                </a:lnTo>
                <a:close/>
              </a:path>
            </a:pathLst>
          </a:custGeom>
          <a:noFill/>
          <a:ln>
            <a:solidFill>
              <a:schemeClr val="dk1">
                <a:alpha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0" tIns="61491" rIns="0" bIns="61491" numCol="1" spcCol="1270" anchor="ctr" anchorCtr="0">
            <a:noAutofit/>
          </a:bodyPr>
          <a:lstStyle/>
          <a:p>
            <a:pPr algn="ctr" defTabSz="533400">
              <a:lnSpc>
                <a:spcPct val="90000"/>
              </a:lnSpc>
              <a:spcBef>
                <a:spcPct val="0"/>
              </a:spcBef>
            </a:pPr>
            <a:r>
              <a:rPr lang="en-US" sz="1200">
                <a:cs typeface="Times New Roman" panose="02020603050405020304" pitchFamily="18" charset="0"/>
              </a:rPr>
              <a:t>f=3 GHz</a:t>
            </a:r>
          </a:p>
          <a:p>
            <a:pPr algn="ctr" defTabSz="533400">
              <a:lnSpc>
                <a:spcPct val="90000"/>
              </a:lnSpc>
              <a:spcBef>
                <a:spcPct val="0"/>
              </a:spcBef>
            </a:pPr>
            <a:r>
              <a:rPr lang="el-GR" sz="1200">
                <a:cs typeface="Times New Roman" panose="02020603050405020304" pitchFamily="18" charset="0"/>
              </a:rPr>
              <a:t>τ</a:t>
            </a:r>
            <a:r>
              <a:rPr lang="en-US" sz="1200">
                <a:cs typeface="Times New Roman" panose="02020603050405020304" pitchFamily="18" charset="0"/>
              </a:rPr>
              <a:t>=333 </a:t>
            </a:r>
            <a:r>
              <a:rPr lang="en-US" sz="1200" err="1">
                <a:cs typeface="Times New Roman" panose="02020603050405020304" pitchFamily="18" charset="0"/>
              </a:rPr>
              <a:t>ps</a:t>
            </a:r>
            <a:endParaRPr lang="en-US" sz="1200">
              <a:cs typeface="Times New Roman" panose="02020603050405020304" pitchFamily="18" charset="0"/>
            </a:endParaRPr>
          </a:p>
          <a:p>
            <a:pPr algn="ctr" defTabSz="533400">
              <a:lnSpc>
                <a:spcPct val="90000"/>
              </a:lnSpc>
              <a:spcBef>
                <a:spcPct val="0"/>
              </a:spcBef>
            </a:pPr>
            <a:r>
              <a:rPr lang="en-US" sz="1200">
                <a:cs typeface="Times New Roman" panose="02020603050405020304" pitchFamily="18" charset="0"/>
              </a:rPr>
              <a:t>RR ~ Hz-kHz</a:t>
            </a:r>
          </a:p>
        </p:txBody>
      </p:sp>
      <p:sp>
        <p:nvSpPr>
          <p:cNvPr id="28" name="Freeform 27"/>
          <p:cNvSpPr/>
          <p:nvPr/>
        </p:nvSpPr>
        <p:spPr>
          <a:xfrm>
            <a:off x="2183709" y="5769127"/>
            <a:ext cx="1288079" cy="538478"/>
          </a:xfrm>
          <a:custGeom>
            <a:avLst/>
            <a:gdLst>
              <a:gd name="connsiteX0" fmla="*/ 0 w 1326412"/>
              <a:gd name="connsiteY0" fmla="*/ 53848 h 538478"/>
              <a:gd name="connsiteX1" fmla="*/ 53848 w 1326412"/>
              <a:gd name="connsiteY1" fmla="*/ 0 h 538478"/>
              <a:gd name="connsiteX2" fmla="*/ 1272564 w 1326412"/>
              <a:gd name="connsiteY2" fmla="*/ 0 h 538478"/>
              <a:gd name="connsiteX3" fmla="*/ 1326412 w 1326412"/>
              <a:gd name="connsiteY3" fmla="*/ 53848 h 538478"/>
              <a:gd name="connsiteX4" fmla="*/ 1326412 w 1326412"/>
              <a:gd name="connsiteY4" fmla="*/ 484630 h 538478"/>
              <a:gd name="connsiteX5" fmla="*/ 1272564 w 1326412"/>
              <a:gd name="connsiteY5" fmla="*/ 538478 h 538478"/>
              <a:gd name="connsiteX6" fmla="*/ 53848 w 1326412"/>
              <a:gd name="connsiteY6" fmla="*/ 538478 h 538478"/>
              <a:gd name="connsiteX7" fmla="*/ 0 w 1326412"/>
              <a:gd name="connsiteY7" fmla="*/ 484630 h 538478"/>
              <a:gd name="connsiteX8" fmla="*/ 0 w 1326412"/>
              <a:gd name="connsiteY8" fmla="*/ 53848 h 5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538478">
                <a:moveTo>
                  <a:pt x="0" y="53848"/>
                </a:moveTo>
                <a:cubicBezTo>
                  <a:pt x="0" y="24109"/>
                  <a:pt x="24109" y="0"/>
                  <a:pt x="53848" y="0"/>
                </a:cubicBezTo>
                <a:lnTo>
                  <a:pt x="1272564" y="0"/>
                </a:lnTo>
                <a:cubicBezTo>
                  <a:pt x="1302303" y="0"/>
                  <a:pt x="1326412" y="24109"/>
                  <a:pt x="1326412" y="53848"/>
                </a:cubicBezTo>
                <a:lnTo>
                  <a:pt x="1326412" y="484630"/>
                </a:lnTo>
                <a:cubicBezTo>
                  <a:pt x="1326412" y="514369"/>
                  <a:pt x="1302303" y="538478"/>
                  <a:pt x="1272564" y="538478"/>
                </a:cubicBezTo>
                <a:lnTo>
                  <a:pt x="53848" y="538478"/>
                </a:lnTo>
                <a:cubicBezTo>
                  <a:pt x="24109" y="538478"/>
                  <a:pt x="0" y="514369"/>
                  <a:pt x="0" y="484630"/>
                </a:cubicBezTo>
                <a:lnTo>
                  <a:pt x="0" y="53848"/>
                </a:lnTo>
                <a:close/>
              </a:path>
            </a:pathLst>
          </a:custGeom>
          <a:noFill/>
          <a:ln>
            <a:solidFill>
              <a:schemeClr val="dk1">
                <a:alpha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0" tIns="61491" rIns="0" bIns="61491" numCol="1" spcCol="1270" anchor="ctr" anchorCtr="0">
            <a:noAutofit/>
          </a:bodyPr>
          <a:lstStyle/>
          <a:p>
            <a:pPr algn="ctr" defTabSz="533400">
              <a:lnSpc>
                <a:spcPct val="90000"/>
              </a:lnSpc>
              <a:spcBef>
                <a:spcPct val="0"/>
              </a:spcBef>
              <a:spcAft>
                <a:spcPct val="35000"/>
              </a:spcAft>
            </a:pPr>
            <a:r>
              <a:rPr lang="en-US" sz="1200"/>
              <a:t>&lt;200 MV/m</a:t>
            </a:r>
          </a:p>
        </p:txBody>
      </p:sp>
      <p:sp>
        <p:nvSpPr>
          <p:cNvPr id="30" name="Freeform 29"/>
          <p:cNvSpPr/>
          <p:nvPr/>
        </p:nvSpPr>
        <p:spPr>
          <a:xfrm>
            <a:off x="4040687" y="5769127"/>
            <a:ext cx="1288079" cy="538478"/>
          </a:xfrm>
          <a:custGeom>
            <a:avLst/>
            <a:gdLst>
              <a:gd name="connsiteX0" fmla="*/ 0 w 1326412"/>
              <a:gd name="connsiteY0" fmla="*/ 53848 h 538478"/>
              <a:gd name="connsiteX1" fmla="*/ 53848 w 1326412"/>
              <a:gd name="connsiteY1" fmla="*/ 0 h 538478"/>
              <a:gd name="connsiteX2" fmla="*/ 1272564 w 1326412"/>
              <a:gd name="connsiteY2" fmla="*/ 0 h 538478"/>
              <a:gd name="connsiteX3" fmla="*/ 1326412 w 1326412"/>
              <a:gd name="connsiteY3" fmla="*/ 53848 h 538478"/>
              <a:gd name="connsiteX4" fmla="*/ 1326412 w 1326412"/>
              <a:gd name="connsiteY4" fmla="*/ 484630 h 538478"/>
              <a:gd name="connsiteX5" fmla="*/ 1272564 w 1326412"/>
              <a:gd name="connsiteY5" fmla="*/ 538478 h 538478"/>
              <a:gd name="connsiteX6" fmla="*/ 53848 w 1326412"/>
              <a:gd name="connsiteY6" fmla="*/ 538478 h 538478"/>
              <a:gd name="connsiteX7" fmla="*/ 0 w 1326412"/>
              <a:gd name="connsiteY7" fmla="*/ 484630 h 538478"/>
              <a:gd name="connsiteX8" fmla="*/ 0 w 1326412"/>
              <a:gd name="connsiteY8" fmla="*/ 53848 h 5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538478">
                <a:moveTo>
                  <a:pt x="0" y="53848"/>
                </a:moveTo>
                <a:cubicBezTo>
                  <a:pt x="0" y="24109"/>
                  <a:pt x="24109" y="0"/>
                  <a:pt x="53848" y="0"/>
                </a:cubicBezTo>
                <a:lnTo>
                  <a:pt x="1272564" y="0"/>
                </a:lnTo>
                <a:cubicBezTo>
                  <a:pt x="1302303" y="0"/>
                  <a:pt x="1326412" y="24109"/>
                  <a:pt x="1326412" y="53848"/>
                </a:cubicBezTo>
                <a:lnTo>
                  <a:pt x="1326412" y="484630"/>
                </a:lnTo>
                <a:cubicBezTo>
                  <a:pt x="1326412" y="514369"/>
                  <a:pt x="1302303" y="538478"/>
                  <a:pt x="1272564" y="538478"/>
                </a:cubicBezTo>
                <a:lnTo>
                  <a:pt x="53848" y="538478"/>
                </a:lnTo>
                <a:cubicBezTo>
                  <a:pt x="24109" y="538478"/>
                  <a:pt x="0" y="514369"/>
                  <a:pt x="0" y="484630"/>
                </a:cubicBezTo>
                <a:lnTo>
                  <a:pt x="0" y="53848"/>
                </a:lnTo>
                <a:close/>
              </a:path>
            </a:pathLst>
          </a:custGeom>
          <a:noFill/>
          <a:ln>
            <a:solidFill>
              <a:schemeClr val="dk1">
                <a:alpha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0" tIns="61491" rIns="0" bIns="61491" numCol="1" spcCol="1270" anchor="ctr" anchorCtr="0">
            <a:noAutofit/>
          </a:bodyPr>
          <a:lstStyle/>
          <a:p>
            <a:pPr algn="ctr" defTabSz="533400">
              <a:lnSpc>
                <a:spcPct val="90000"/>
              </a:lnSpc>
              <a:spcBef>
                <a:spcPct val="0"/>
              </a:spcBef>
            </a:pPr>
            <a:r>
              <a:rPr lang="en-US" sz="1200"/>
              <a:t>25-50 MeV/m</a:t>
            </a:r>
          </a:p>
          <a:p>
            <a:pPr algn="ctr" defTabSz="533400">
              <a:lnSpc>
                <a:spcPct val="90000"/>
              </a:lnSpc>
              <a:spcBef>
                <a:spcPct val="0"/>
              </a:spcBef>
            </a:pPr>
            <a:r>
              <a:rPr lang="en-US" sz="1200"/>
              <a:t>~1cm</a:t>
            </a:r>
          </a:p>
        </p:txBody>
      </p:sp>
      <p:sp>
        <p:nvSpPr>
          <p:cNvPr id="68" name="Freeform 67"/>
          <p:cNvSpPr/>
          <p:nvPr/>
        </p:nvSpPr>
        <p:spPr>
          <a:xfrm>
            <a:off x="5897665" y="5769127"/>
            <a:ext cx="1288079" cy="538478"/>
          </a:xfrm>
          <a:custGeom>
            <a:avLst/>
            <a:gdLst>
              <a:gd name="connsiteX0" fmla="*/ 0 w 1326412"/>
              <a:gd name="connsiteY0" fmla="*/ 53848 h 538478"/>
              <a:gd name="connsiteX1" fmla="*/ 53848 w 1326412"/>
              <a:gd name="connsiteY1" fmla="*/ 0 h 538478"/>
              <a:gd name="connsiteX2" fmla="*/ 1272564 w 1326412"/>
              <a:gd name="connsiteY2" fmla="*/ 0 h 538478"/>
              <a:gd name="connsiteX3" fmla="*/ 1326412 w 1326412"/>
              <a:gd name="connsiteY3" fmla="*/ 53848 h 538478"/>
              <a:gd name="connsiteX4" fmla="*/ 1326412 w 1326412"/>
              <a:gd name="connsiteY4" fmla="*/ 484630 h 538478"/>
              <a:gd name="connsiteX5" fmla="*/ 1272564 w 1326412"/>
              <a:gd name="connsiteY5" fmla="*/ 538478 h 538478"/>
              <a:gd name="connsiteX6" fmla="*/ 53848 w 1326412"/>
              <a:gd name="connsiteY6" fmla="*/ 538478 h 538478"/>
              <a:gd name="connsiteX7" fmla="*/ 0 w 1326412"/>
              <a:gd name="connsiteY7" fmla="*/ 484630 h 538478"/>
              <a:gd name="connsiteX8" fmla="*/ 0 w 1326412"/>
              <a:gd name="connsiteY8" fmla="*/ 53848 h 5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538478">
                <a:moveTo>
                  <a:pt x="0" y="53848"/>
                </a:moveTo>
                <a:cubicBezTo>
                  <a:pt x="0" y="24109"/>
                  <a:pt x="24109" y="0"/>
                  <a:pt x="53848" y="0"/>
                </a:cubicBezTo>
                <a:lnTo>
                  <a:pt x="1272564" y="0"/>
                </a:lnTo>
                <a:cubicBezTo>
                  <a:pt x="1302303" y="0"/>
                  <a:pt x="1326412" y="24109"/>
                  <a:pt x="1326412" y="53848"/>
                </a:cubicBezTo>
                <a:lnTo>
                  <a:pt x="1326412" y="484630"/>
                </a:lnTo>
                <a:cubicBezTo>
                  <a:pt x="1326412" y="514369"/>
                  <a:pt x="1302303" y="538478"/>
                  <a:pt x="1272564" y="538478"/>
                </a:cubicBezTo>
                <a:lnTo>
                  <a:pt x="53848" y="538478"/>
                </a:lnTo>
                <a:cubicBezTo>
                  <a:pt x="24109" y="538478"/>
                  <a:pt x="0" y="514369"/>
                  <a:pt x="0" y="484630"/>
                </a:cubicBezTo>
                <a:lnTo>
                  <a:pt x="0" y="53848"/>
                </a:lnTo>
                <a:close/>
              </a:path>
            </a:pathLst>
          </a:custGeom>
          <a:noFill/>
          <a:ln>
            <a:solidFill>
              <a:schemeClr val="dk1">
                <a:alpha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0" tIns="61491" rIns="0" bIns="61491" numCol="1" spcCol="1270" anchor="ctr" anchorCtr="0">
            <a:noAutofit/>
          </a:bodyPr>
          <a:lstStyle/>
          <a:p>
            <a:pPr algn="ctr" defTabSz="533400">
              <a:lnSpc>
                <a:spcPct val="90000"/>
              </a:lnSpc>
              <a:spcBef>
                <a:spcPct val="0"/>
              </a:spcBef>
              <a:spcAft>
                <a:spcPct val="35000"/>
              </a:spcAft>
            </a:pPr>
            <a:r>
              <a:rPr lang="en-US" sz="1200"/>
              <a:t>1 </a:t>
            </a:r>
            <a:r>
              <a:rPr lang="el-GR" sz="1200">
                <a:cs typeface="Times New Roman" panose="02020603050405020304" pitchFamily="18" charset="0"/>
              </a:rPr>
              <a:t>μ</a:t>
            </a:r>
            <a:r>
              <a:rPr lang="en-US" sz="1200"/>
              <a:t>m ~ 1 mm rad</a:t>
            </a:r>
          </a:p>
        </p:txBody>
      </p:sp>
      <p:sp>
        <p:nvSpPr>
          <p:cNvPr id="70" name="Freeform 69"/>
          <p:cNvSpPr/>
          <p:nvPr/>
        </p:nvSpPr>
        <p:spPr>
          <a:xfrm>
            <a:off x="7754643" y="5769127"/>
            <a:ext cx="1288079" cy="538478"/>
          </a:xfrm>
          <a:custGeom>
            <a:avLst/>
            <a:gdLst>
              <a:gd name="connsiteX0" fmla="*/ 0 w 1326412"/>
              <a:gd name="connsiteY0" fmla="*/ 53848 h 538478"/>
              <a:gd name="connsiteX1" fmla="*/ 53848 w 1326412"/>
              <a:gd name="connsiteY1" fmla="*/ 0 h 538478"/>
              <a:gd name="connsiteX2" fmla="*/ 1272564 w 1326412"/>
              <a:gd name="connsiteY2" fmla="*/ 0 h 538478"/>
              <a:gd name="connsiteX3" fmla="*/ 1326412 w 1326412"/>
              <a:gd name="connsiteY3" fmla="*/ 53848 h 538478"/>
              <a:gd name="connsiteX4" fmla="*/ 1326412 w 1326412"/>
              <a:gd name="connsiteY4" fmla="*/ 484630 h 538478"/>
              <a:gd name="connsiteX5" fmla="*/ 1272564 w 1326412"/>
              <a:gd name="connsiteY5" fmla="*/ 538478 h 538478"/>
              <a:gd name="connsiteX6" fmla="*/ 53848 w 1326412"/>
              <a:gd name="connsiteY6" fmla="*/ 538478 h 538478"/>
              <a:gd name="connsiteX7" fmla="*/ 0 w 1326412"/>
              <a:gd name="connsiteY7" fmla="*/ 484630 h 538478"/>
              <a:gd name="connsiteX8" fmla="*/ 0 w 1326412"/>
              <a:gd name="connsiteY8" fmla="*/ 53848 h 53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12" h="538478">
                <a:moveTo>
                  <a:pt x="0" y="53848"/>
                </a:moveTo>
                <a:cubicBezTo>
                  <a:pt x="0" y="24109"/>
                  <a:pt x="24109" y="0"/>
                  <a:pt x="53848" y="0"/>
                </a:cubicBezTo>
                <a:lnTo>
                  <a:pt x="1272564" y="0"/>
                </a:lnTo>
                <a:cubicBezTo>
                  <a:pt x="1302303" y="0"/>
                  <a:pt x="1326412" y="24109"/>
                  <a:pt x="1326412" y="53848"/>
                </a:cubicBezTo>
                <a:lnTo>
                  <a:pt x="1326412" y="484630"/>
                </a:lnTo>
                <a:cubicBezTo>
                  <a:pt x="1326412" y="514369"/>
                  <a:pt x="1302303" y="538478"/>
                  <a:pt x="1272564" y="538478"/>
                </a:cubicBezTo>
                <a:lnTo>
                  <a:pt x="53848" y="538478"/>
                </a:lnTo>
                <a:cubicBezTo>
                  <a:pt x="24109" y="538478"/>
                  <a:pt x="0" y="514369"/>
                  <a:pt x="0" y="484630"/>
                </a:cubicBezTo>
                <a:lnTo>
                  <a:pt x="0" y="53848"/>
                </a:lnTo>
                <a:close/>
              </a:path>
            </a:pathLst>
          </a:custGeom>
          <a:noFill/>
          <a:ln>
            <a:solidFill>
              <a:schemeClr val="dk1">
                <a:alpha val="50000"/>
              </a:schemeClr>
            </a:solidFill>
          </a:ln>
        </p:spPr>
        <p:style>
          <a:lnRef idx="2">
            <a:schemeClr val="dk1"/>
          </a:lnRef>
          <a:fillRef idx="1">
            <a:schemeClr val="lt1"/>
          </a:fillRef>
          <a:effectRef idx="0">
            <a:schemeClr val="dk1"/>
          </a:effectRef>
          <a:fontRef idx="minor">
            <a:schemeClr val="dk1"/>
          </a:fontRef>
        </p:style>
        <p:txBody>
          <a:bodyPr spcFirstLastPara="0" vert="horz" wrap="square" lIns="0" tIns="61491" rIns="0" bIns="61491" numCol="1" spcCol="1270" anchor="ctr" anchorCtr="0">
            <a:noAutofit/>
          </a:bodyPr>
          <a:lstStyle/>
          <a:p>
            <a:pPr algn="ctr" defTabSz="533400">
              <a:lnSpc>
                <a:spcPct val="90000"/>
              </a:lnSpc>
              <a:spcBef>
                <a:spcPct val="0"/>
              </a:spcBef>
              <a:spcAft>
                <a:spcPct val="35000"/>
              </a:spcAft>
            </a:pPr>
            <a:r>
              <a:rPr lang="en-US" sz="1200" err="1"/>
              <a:t>nA</a:t>
            </a:r>
            <a:r>
              <a:rPr lang="en-US" sz="1200"/>
              <a:t>-</a:t>
            </a:r>
            <a:r>
              <a:rPr lang="el-GR" sz="1200">
                <a:cs typeface="Times New Roman" panose="02020603050405020304" pitchFamily="18" charset="0"/>
              </a:rPr>
              <a:t>μ</a:t>
            </a:r>
            <a:r>
              <a:rPr lang="en-US" sz="1200"/>
              <a:t>A and larger</a:t>
            </a:r>
          </a:p>
        </p:txBody>
      </p:sp>
      <p:sp>
        <p:nvSpPr>
          <p:cNvPr id="71" name="TextBox 70"/>
          <p:cNvSpPr txBox="1"/>
          <p:nvPr/>
        </p:nvSpPr>
        <p:spPr>
          <a:xfrm rot="16200000">
            <a:off x="-18773" y="5322387"/>
            <a:ext cx="414143" cy="318924"/>
          </a:xfrm>
          <a:prstGeom prst="rect">
            <a:avLst/>
          </a:prstGeom>
          <a:noFill/>
        </p:spPr>
        <p:txBody>
          <a:bodyPr wrap="none" lIns="36000" tIns="36000" rIns="36000" bIns="36000" rtlCol="0">
            <a:spAutoFit/>
          </a:bodyPr>
          <a:lstStyle/>
          <a:p>
            <a:pPr algn="ctr"/>
            <a:r>
              <a:rPr lang="en-US" sz="1600" b="1">
                <a:solidFill>
                  <a:schemeClr val="tx1">
                    <a:lumMod val="85000"/>
                    <a:lumOff val="15000"/>
                  </a:schemeClr>
                </a:solidFill>
              </a:rPr>
              <a:t>DLA</a:t>
            </a:r>
          </a:p>
        </p:txBody>
      </p:sp>
      <p:sp>
        <p:nvSpPr>
          <p:cNvPr id="72" name="TextBox 71"/>
          <p:cNvSpPr txBox="1"/>
          <p:nvPr/>
        </p:nvSpPr>
        <p:spPr>
          <a:xfrm rot="16200000">
            <a:off x="56439" y="5878904"/>
            <a:ext cx="282697" cy="318924"/>
          </a:xfrm>
          <a:prstGeom prst="rect">
            <a:avLst/>
          </a:prstGeom>
          <a:noFill/>
        </p:spPr>
        <p:txBody>
          <a:bodyPr wrap="none" lIns="36000" tIns="36000" rIns="36000" bIns="36000" rtlCol="0">
            <a:spAutoFit/>
          </a:bodyPr>
          <a:lstStyle/>
          <a:p>
            <a:pPr algn="ctr"/>
            <a:r>
              <a:rPr lang="en-US" sz="1600" b="1">
                <a:solidFill>
                  <a:schemeClr val="tx1">
                    <a:lumMod val="85000"/>
                    <a:lumOff val="15000"/>
                  </a:schemeClr>
                </a:solidFill>
              </a:rPr>
              <a:t>RF</a:t>
            </a:r>
          </a:p>
        </p:txBody>
      </p:sp>
      <p:sp>
        <p:nvSpPr>
          <p:cNvPr id="84" name="Slide Number Placeholder 83"/>
          <p:cNvSpPr>
            <a:spLocks noGrp="1"/>
          </p:cNvSpPr>
          <p:nvPr>
            <p:ph type="sldNum" sz="quarter" idx="4"/>
          </p:nvPr>
        </p:nvSpPr>
        <p:spPr/>
        <p:txBody>
          <a:bodyPr/>
          <a:lstStyle/>
          <a:p>
            <a:fld id="{1F09A733-2CF0-49AA-9281-D333DC9D2330}" type="slidenum">
              <a:rPr lang="en-GB" smtClean="0"/>
              <a:pPr/>
              <a:t>3</a:t>
            </a:fld>
            <a:endParaRPr lang="en-GB"/>
          </a:p>
        </p:txBody>
      </p:sp>
      <p:grpSp>
        <p:nvGrpSpPr>
          <p:cNvPr id="18" name="Group 17"/>
          <p:cNvGrpSpPr/>
          <p:nvPr/>
        </p:nvGrpSpPr>
        <p:grpSpPr>
          <a:xfrm>
            <a:off x="9131563" y="3807943"/>
            <a:ext cx="2862566" cy="2601190"/>
            <a:chOff x="9131563" y="4041210"/>
            <a:chExt cx="2862566" cy="2601190"/>
          </a:xfrm>
        </p:grpSpPr>
        <p:pic>
          <p:nvPicPr>
            <p:cNvPr id="7" name="Grafik 6" descr="Ein Bild, das Werkzeug enthält.&#10;&#10;Automatisch generierte Beschreibung">
              <a:extLst>
                <a:ext uri="{FF2B5EF4-FFF2-40B4-BE49-F238E27FC236}">
                  <a16:creationId xmlns:a16="http://schemas.microsoft.com/office/drawing/2014/main" id="{AB7DFDBB-6F9D-668E-5708-E721D8F7CAD3}"/>
                </a:ext>
              </a:extLst>
            </p:cNvPr>
            <p:cNvPicPr>
              <a:picLocks noChangeAspect="1"/>
            </p:cNvPicPr>
            <p:nvPr/>
          </p:nvPicPr>
          <p:blipFill rotWithShape="1">
            <a:blip r:embed="rId8">
              <a:extLst>
                <a:ext uri="{28A0092B-C50C-407E-A947-70E740481C1C}">
                  <a14:useLocalDpi xmlns:a14="http://schemas.microsoft.com/office/drawing/2010/main" val="0"/>
                </a:ext>
              </a:extLst>
            </a:blip>
            <a:srcRect l="35411"/>
            <a:stretch/>
          </p:blipFill>
          <p:spPr>
            <a:xfrm>
              <a:off x="9178245" y="4041210"/>
              <a:ext cx="2741487" cy="1926999"/>
            </a:xfrm>
            <a:prstGeom prst="rect">
              <a:avLst/>
            </a:prstGeom>
          </p:spPr>
        </p:pic>
        <p:grpSp>
          <p:nvGrpSpPr>
            <p:cNvPr id="2" name="Group 1"/>
            <p:cNvGrpSpPr/>
            <p:nvPr/>
          </p:nvGrpSpPr>
          <p:grpSpPr>
            <a:xfrm>
              <a:off x="9131563" y="4054933"/>
              <a:ext cx="2862566" cy="2587467"/>
              <a:chOff x="9131563" y="4054933"/>
              <a:chExt cx="2862566" cy="2587467"/>
            </a:xfrm>
          </p:grpSpPr>
          <p:sp>
            <p:nvSpPr>
              <p:cNvPr id="11" name="Textfeld 10">
                <a:extLst>
                  <a:ext uri="{FF2B5EF4-FFF2-40B4-BE49-F238E27FC236}">
                    <a16:creationId xmlns:a16="http://schemas.microsoft.com/office/drawing/2014/main" id="{70DAA4D9-D21D-31BA-69B1-CF3EC179BD76}"/>
                  </a:ext>
                </a:extLst>
              </p:cNvPr>
              <p:cNvSpPr txBox="1"/>
              <p:nvPr/>
            </p:nvSpPr>
            <p:spPr>
              <a:xfrm>
                <a:off x="9131563" y="5996069"/>
                <a:ext cx="2788169" cy="646331"/>
              </a:xfrm>
              <a:prstGeom prst="rect">
                <a:avLst/>
              </a:prstGeom>
              <a:solidFill>
                <a:srgbClr val="E9EDF2"/>
              </a:solidFill>
            </p:spPr>
            <p:txBody>
              <a:bodyPr wrap="square">
                <a:spAutoFit/>
              </a:bodyPr>
              <a:lstStyle/>
              <a:p>
                <a:r>
                  <a:rPr lang="en-US" sz="1200" i="1">
                    <a:solidFill>
                      <a:schemeClr val="bg1">
                        <a:lumMod val="50000"/>
                      </a:schemeClr>
                    </a:solidFill>
                  </a:rPr>
                  <a:t>Multi-channel DLA: </a:t>
                </a:r>
              </a:p>
              <a:p>
                <a:r>
                  <a:rPr lang="en-US" sz="1200" i="1">
                    <a:solidFill>
                      <a:schemeClr val="bg1">
                        <a:lumMod val="50000"/>
                      </a:schemeClr>
                    </a:solidFill>
                  </a:rPr>
                  <a:t>Zhao et al., Photonics Research </a:t>
                </a:r>
                <a:r>
                  <a:rPr lang="en-US" sz="1200" b="1" i="1">
                    <a:solidFill>
                      <a:schemeClr val="bg1">
                        <a:lumMod val="50000"/>
                      </a:schemeClr>
                    </a:solidFill>
                  </a:rPr>
                  <a:t>8</a:t>
                </a:r>
                <a:r>
                  <a:rPr lang="en-US" sz="1200" i="1">
                    <a:solidFill>
                      <a:schemeClr val="bg1">
                        <a:lumMod val="50000"/>
                      </a:schemeClr>
                    </a:solidFill>
                  </a:rPr>
                  <a:t> 10,</a:t>
                </a:r>
              </a:p>
              <a:p>
                <a:r>
                  <a:rPr lang="en-US" sz="1200" i="1">
                    <a:solidFill>
                      <a:schemeClr val="bg1">
                        <a:lumMod val="50000"/>
                      </a:schemeClr>
                    </a:solidFill>
                  </a:rPr>
                  <a:t> 1586-1598 (2020)</a:t>
                </a:r>
                <a:endParaRPr lang="de-DE" sz="1200">
                  <a:solidFill>
                    <a:schemeClr val="bg1">
                      <a:lumMod val="50000"/>
                    </a:schemeClr>
                  </a:solidFill>
                </a:endParaRPr>
              </a:p>
            </p:txBody>
          </p:sp>
          <p:sp>
            <p:nvSpPr>
              <p:cNvPr id="10" name="Rechteck 9">
                <a:extLst>
                  <a:ext uri="{FF2B5EF4-FFF2-40B4-BE49-F238E27FC236}">
                    <a16:creationId xmlns:a16="http://schemas.microsoft.com/office/drawing/2014/main" id="{E25C5190-7DAE-F5E0-E2C1-D7949412EE2A}"/>
                  </a:ext>
                </a:extLst>
              </p:cNvPr>
              <p:cNvSpPr/>
              <p:nvPr/>
            </p:nvSpPr>
            <p:spPr>
              <a:xfrm>
                <a:off x="9252642" y="4054933"/>
                <a:ext cx="244443" cy="191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85E91D00-EB04-EBB6-4809-53EF84D9CABA}"/>
                  </a:ext>
                </a:extLst>
              </p:cNvPr>
              <p:cNvSpPr txBox="1"/>
              <p:nvPr/>
            </p:nvSpPr>
            <p:spPr>
              <a:xfrm>
                <a:off x="11315738" y="4217895"/>
                <a:ext cx="678391" cy="369332"/>
              </a:xfrm>
              <a:prstGeom prst="rect">
                <a:avLst/>
              </a:prstGeom>
              <a:noFill/>
            </p:spPr>
            <p:txBody>
              <a:bodyPr wrap="none" rtlCol="0">
                <a:spAutoFit/>
              </a:bodyPr>
              <a:lstStyle/>
              <a:p>
                <a:r>
                  <a:rPr lang="de-DE">
                    <a:solidFill>
                      <a:schemeClr val="tx1">
                        <a:lumMod val="50000"/>
                        <a:lumOff val="50000"/>
                      </a:schemeClr>
                    </a:solidFill>
                  </a:rPr>
                  <a:t>Laser</a:t>
                </a:r>
              </a:p>
            </p:txBody>
          </p:sp>
          <p:sp>
            <p:nvSpPr>
              <p:cNvPr id="16" name="Textfeld 15">
                <a:extLst>
                  <a:ext uri="{FF2B5EF4-FFF2-40B4-BE49-F238E27FC236}">
                    <a16:creationId xmlns:a16="http://schemas.microsoft.com/office/drawing/2014/main" id="{73ACB57A-BF50-0598-B598-FF237C1A87E8}"/>
                  </a:ext>
                </a:extLst>
              </p:cNvPr>
              <p:cNvSpPr txBox="1"/>
              <p:nvPr/>
            </p:nvSpPr>
            <p:spPr>
              <a:xfrm>
                <a:off x="9131563" y="5199816"/>
                <a:ext cx="678391" cy="369332"/>
              </a:xfrm>
              <a:prstGeom prst="rect">
                <a:avLst/>
              </a:prstGeom>
              <a:noFill/>
            </p:spPr>
            <p:txBody>
              <a:bodyPr wrap="none" rtlCol="0">
                <a:spAutoFit/>
              </a:bodyPr>
              <a:lstStyle/>
              <a:p>
                <a:r>
                  <a:rPr lang="de-DE">
                    <a:solidFill>
                      <a:schemeClr val="tx1">
                        <a:lumMod val="50000"/>
                        <a:lumOff val="50000"/>
                      </a:schemeClr>
                    </a:solidFill>
                  </a:rPr>
                  <a:t>Laser</a:t>
                </a:r>
              </a:p>
            </p:txBody>
          </p:sp>
        </p:grpSp>
      </p:grpSp>
    </p:spTree>
    <p:extLst>
      <p:ext uri="{BB962C8B-B14F-4D97-AF65-F5344CB8AC3E}">
        <p14:creationId xmlns:p14="http://schemas.microsoft.com/office/powerpoint/2010/main" val="1525021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493E3-C639-BC75-3026-E79CDEB180F7}"/>
              </a:ext>
            </a:extLst>
          </p:cNvPr>
          <p:cNvSpPr>
            <a:spLocks noGrp="1"/>
          </p:cNvSpPr>
          <p:nvPr>
            <p:ph type="title"/>
          </p:nvPr>
        </p:nvSpPr>
        <p:spPr>
          <a:xfrm>
            <a:off x="523126" y="243074"/>
            <a:ext cx="5572874" cy="1325563"/>
          </a:xfrm>
        </p:spPr>
        <p:txBody>
          <a:bodyPr/>
          <a:lstStyle/>
          <a:p>
            <a:r>
              <a:rPr lang="it-IT" b="1">
                <a:solidFill>
                  <a:srgbClr val="FF0000"/>
                </a:solidFill>
              </a:rPr>
              <a:t>FTE INFN-TO</a:t>
            </a:r>
          </a:p>
        </p:txBody>
      </p:sp>
      <p:cxnSp>
        <p:nvCxnSpPr>
          <p:cNvPr id="12" name="Connettore 1 11">
            <a:extLst>
              <a:ext uri="{FF2B5EF4-FFF2-40B4-BE49-F238E27FC236}">
                <a16:creationId xmlns:a16="http://schemas.microsoft.com/office/drawing/2014/main" id="{A500FAA3-2085-733F-A45E-D7949C3E4978}"/>
              </a:ext>
            </a:extLst>
          </p:cNvPr>
          <p:cNvCxnSpPr/>
          <p:nvPr/>
        </p:nvCxnSpPr>
        <p:spPr>
          <a:xfrm>
            <a:off x="595954" y="1367554"/>
            <a:ext cx="52222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F768FACB-CC76-9E00-F8D7-36F1F5EBDC26}"/>
              </a:ext>
            </a:extLst>
          </p:cNvPr>
          <p:cNvGraphicFramePr>
            <a:graphicFrameLocks noGrp="1"/>
          </p:cNvGraphicFramePr>
          <p:nvPr>
            <p:extLst>
              <p:ext uri="{D42A27DB-BD31-4B8C-83A1-F6EECF244321}">
                <p14:modId xmlns:p14="http://schemas.microsoft.com/office/powerpoint/2010/main" val="1820979949"/>
              </p:ext>
            </p:extLst>
          </p:nvPr>
        </p:nvGraphicFramePr>
        <p:xfrm>
          <a:off x="523126" y="2319510"/>
          <a:ext cx="4980378" cy="2961640"/>
        </p:xfrm>
        <a:graphic>
          <a:graphicData uri="http://schemas.openxmlformats.org/drawingml/2006/table">
            <a:tbl>
              <a:tblPr firstRow="1" bandRow="1">
                <a:tableStyleId>{5C22544A-7EE6-4342-B048-85BDC9FD1C3A}</a:tableStyleId>
              </a:tblPr>
              <a:tblGrid>
                <a:gridCol w="3902425">
                  <a:extLst>
                    <a:ext uri="{9D8B030D-6E8A-4147-A177-3AD203B41FA5}">
                      <a16:colId xmlns:a16="http://schemas.microsoft.com/office/drawing/2014/main" val="2222838546"/>
                    </a:ext>
                  </a:extLst>
                </a:gridCol>
                <a:gridCol w="1077953">
                  <a:extLst>
                    <a:ext uri="{9D8B030D-6E8A-4147-A177-3AD203B41FA5}">
                      <a16:colId xmlns:a16="http://schemas.microsoft.com/office/drawing/2014/main" val="2855737180"/>
                    </a:ext>
                  </a:extLst>
                </a:gridCol>
              </a:tblGrid>
              <a:tr h="370840">
                <a:tc>
                  <a:txBody>
                    <a:bodyPr/>
                    <a:lstStyle/>
                    <a:p>
                      <a:r>
                        <a:rPr lang="it-IT"/>
                        <a:t>Name</a:t>
                      </a:r>
                    </a:p>
                  </a:txBody>
                  <a:tcPr/>
                </a:tc>
                <a:tc>
                  <a:txBody>
                    <a:bodyPr/>
                    <a:lstStyle/>
                    <a:p>
                      <a:r>
                        <a:rPr lang="it-IT"/>
                        <a:t>FTE [%]</a:t>
                      </a:r>
                    </a:p>
                  </a:txBody>
                  <a:tcPr/>
                </a:tc>
                <a:extLst>
                  <a:ext uri="{0D108BD9-81ED-4DB2-BD59-A6C34878D82A}">
                    <a16:rowId xmlns:a16="http://schemas.microsoft.com/office/drawing/2014/main" val="425738955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a:t>Simone Marasso</a:t>
                      </a:r>
                      <a:r>
                        <a:rPr lang="it-IT"/>
                        <a:t>, CRN-Parma, </a:t>
                      </a:r>
                      <a:r>
                        <a:rPr lang="it-IT" err="1"/>
                        <a:t>PoliTO</a:t>
                      </a:r>
                      <a:endParaRPr lang="it-IT"/>
                    </a:p>
                  </a:txBody>
                  <a:tcPr/>
                </a:tc>
                <a:tc>
                  <a:txBody>
                    <a:bodyPr/>
                    <a:lstStyle/>
                    <a:p>
                      <a:r>
                        <a:rPr lang="it-IT"/>
                        <a:t>25</a:t>
                      </a:r>
                    </a:p>
                  </a:txBody>
                  <a:tcPr/>
                </a:tc>
                <a:extLst>
                  <a:ext uri="{0D108BD9-81ED-4DB2-BD59-A6C34878D82A}">
                    <a16:rowId xmlns:a16="http://schemas.microsoft.com/office/drawing/2014/main" val="2530655239"/>
                  </a:ext>
                </a:extLst>
              </a:tr>
              <a:tr h="370840">
                <a:tc>
                  <a:txBody>
                    <a:bodyPr/>
                    <a:lstStyle/>
                    <a:p>
                      <a:r>
                        <a:rPr lang="it-IT"/>
                        <a:t>Eleonora Cara, INRIM</a:t>
                      </a:r>
                    </a:p>
                  </a:txBody>
                  <a:tcPr/>
                </a:tc>
                <a:tc>
                  <a:txBody>
                    <a:bodyPr/>
                    <a:lstStyle/>
                    <a:p>
                      <a:r>
                        <a:rPr lang="it-IT"/>
                        <a:t>25</a:t>
                      </a:r>
                    </a:p>
                  </a:txBody>
                  <a:tcPr/>
                </a:tc>
                <a:extLst>
                  <a:ext uri="{0D108BD9-81ED-4DB2-BD59-A6C34878D82A}">
                    <a16:rowId xmlns:a16="http://schemas.microsoft.com/office/drawing/2014/main" val="1591549120"/>
                  </a:ext>
                </a:extLst>
              </a:tr>
              <a:tr h="370840">
                <a:tc>
                  <a:txBody>
                    <a:bodyPr/>
                    <a:lstStyle/>
                    <a:p>
                      <a:r>
                        <a:rPr lang="it-IT"/>
                        <a:t>Mario Malerba, INRIM</a:t>
                      </a:r>
                    </a:p>
                  </a:txBody>
                  <a:tcPr/>
                </a:tc>
                <a:tc>
                  <a:txBody>
                    <a:bodyPr/>
                    <a:lstStyle/>
                    <a:p>
                      <a:r>
                        <a:rPr lang="it-IT"/>
                        <a:t>25</a:t>
                      </a:r>
                    </a:p>
                  </a:txBody>
                  <a:tcPr/>
                </a:tc>
                <a:extLst>
                  <a:ext uri="{0D108BD9-81ED-4DB2-BD59-A6C34878D82A}">
                    <a16:rowId xmlns:a16="http://schemas.microsoft.com/office/drawing/2014/main" val="6487190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a:t>Alessio Verna, INRIM</a:t>
                      </a:r>
                    </a:p>
                  </a:txBody>
                  <a:tcPr/>
                </a:tc>
                <a:tc>
                  <a:txBody>
                    <a:bodyPr/>
                    <a:lstStyle/>
                    <a:p>
                      <a:r>
                        <a:rPr lang="it-IT"/>
                        <a:t>25</a:t>
                      </a:r>
                    </a:p>
                  </a:txBody>
                  <a:tcPr/>
                </a:tc>
                <a:extLst>
                  <a:ext uri="{0D108BD9-81ED-4DB2-BD59-A6C34878D82A}">
                    <a16:rowId xmlns:a16="http://schemas.microsoft.com/office/drawing/2014/main" val="2441600810"/>
                  </a:ext>
                </a:extLst>
              </a:tr>
              <a:tr h="370840">
                <a:tc>
                  <a:txBody>
                    <a:bodyPr/>
                    <a:lstStyle/>
                    <a:p>
                      <a:r>
                        <a:rPr lang="it-IT"/>
                        <a:t>Rita Rizzoli, CNR-IMM, Bologna</a:t>
                      </a:r>
                    </a:p>
                  </a:txBody>
                  <a:tcPr/>
                </a:tc>
                <a:tc>
                  <a:txBody>
                    <a:bodyPr/>
                    <a:lstStyle/>
                    <a:p>
                      <a:r>
                        <a:rPr lang="it-IT"/>
                        <a:t>10</a:t>
                      </a:r>
                    </a:p>
                  </a:txBody>
                  <a:tcPr/>
                </a:tc>
                <a:extLst>
                  <a:ext uri="{0D108BD9-81ED-4DB2-BD59-A6C34878D82A}">
                    <a16:rowId xmlns:a16="http://schemas.microsoft.com/office/drawing/2014/main" val="80388733"/>
                  </a:ext>
                </a:extLst>
              </a:tr>
              <a:tr h="370840">
                <a:tc>
                  <a:txBody>
                    <a:bodyPr/>
                    <a:lstStyle/>
                    <a:p>
                      <a:r>
                        <a:rPr lang="it-IT"/>
                        <a:t>Valentina Bertana, </a:t>
                      </a:r>
                      <a:r>
                        <a:rPr lang="it-IT" err="1"/>
                        <a:t>PoliTO</a:t>
                      </a:r>
                      <a:endParaRPr lang="it-IT"/>
                    </a:p>
                  </a:txBody>
                  <a:tcPr/>
                </a:tc>
                <a:tc>
                  <a:txBody>
                    <a:bodyPr/>
                    <a:lstStyle/>
                    <a:p>
                      <a:r>
                        <a:rPr lang="it-IT"/>
                        <a:t>10</a:t>
                      </a:r>
                    </a:p>
                  </a:txBody>
                  <a:tcPr/>
                </a:tc>
                <a:extLst>
                  <a:ext uri="{0D108BD9-81ED-4DB2-BD59-A6C34878D82A}">
                    <a16:rowId xmlns:a16="http://schemas.microsoft.com/office/drawing/2014/main" val="3207613914"/>
                  </a:ext>
                </a:extLst>
              </a:tr>
              <a:tr h="370840">
                <a:tc>
                  <a:txBody>
                    <a:bodyPr/>
                    <a:lstStyle/>
                    <a:p>
                      <a:r>
                        <a:rPr lang="it-IT" dirty="0"/>
                        <a:t>TOT</a:t>
                      </a:r>
                    </a:p>
                  </a:txBody>
                  <a:tcPr/>
                </a:tc>
                <a:tc>
                  <a:txBody>
                    <a:bodyPr/>
                    <a:lstStyle/>
                    <a:p>
                      <a:r>
                        <a:rPr lang="it-IT" dirty="0"/>
                        <a:t>120%</a:t>
                      </a:r>
                    </a:p>
                  </a:txBody>
                  <a:tcPr/>
                </a:tc>
                <a:extLst>
                  <a:ext uri="{0D108BD9-81ED-4DB2-BD59-A6C34878D82A}">
                    <a16:rowId xmlns:a16="http://schemas.microsoft.com/office/drawing/2014/main" val="2980507106"/>
                  </a:ext>
                </a:extLst>
              </a:tr>
            </a:tbl>
          </a:graphicData>
        </a:graphic>
      </p:graphicFrame>
      <p:sp>
        <p:nvSpPr>
          <p:cNvPr id="7" name="TextBox 6">
            <a:extLst>
              <a:ext uri="{FF2B5EF4-FFF2-40B4-BE49-F238E27FC236}">
                <a16:creationId xmlns:a16="http://schemas.microsoft.com/office/drawing/2014/main" id="{6E8167A2-AA58-7B12-E213-879B77AD3D16}"/>
              </a:ext>
            </a:extLst>
          </p:cNvPr>
          <p:cNvSpPr txBox="1"/>
          <p:nvPr/>
        </p:nvSpPr>
        <p:spPr>
          <a:xfrm>
            <a:off x="844296" y="1950178"/>
            <a:ext cx="989566" cy="369332"/>
          </a:xfrm>
          <a:prstGeom prst="rect">
            <a:avLst/>
          </a:prstGeom>
          <a:noFill/>
        </p:spPr>
        <p:txBody>
          <a:bodyPr wrap="none" rtlCol="0">
            <a:spAutoFit/>
          </a:bodyPr>
          <a:lstStyle/>
          <a:p>
            <a:r>
              <a:rPr lang="it-IT" b="1"/>
              <a:t>INFN-TO</a:t>
            </a:r>
          </a:p>
        </p:txBody>
      </p:sp>
    </p:spTree>
    <p:extLst>
      <p:ext uri="{BB962C8B-B14F-4D97-AF65-F5344CB8AC3E}">
        <p14:creationId xmlns:p14="http://schemas.microsoft.com/office/powerpoint/2010/main" val="2699195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3FF4-7A0C-6E25-2869-A66491EFE99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9BE7D0D-B523-B878-DE5C-9081740638C6}"/>
              </a:ext>
            </a:extLst>
          </p:cNvPr>
          <p:cNvSpPr>
            <a:spLocks noGrp="1"/>
          </p:cNvSpPr>
          <p:nvPr>
            <p:ph type="title"/>
          </p:nvPr>
        </p:nvSpPr>
        <p:spPr>
          <a:xfrm>
            <a:off x="523126" y="243074"/>
            <a:ext cx="5572874" cy="1325563"/>
          </a:xfrm>
        </p:spPr>
        <p:txBody>
          <a:bodyPr/>
          <a:lstStyle/>
          <a:p>
            <a:r>
              <a:rPr lang="it-IT" b="1">
                <a:solidFill>
                  <a:srgbClr val="FF0000"/>
                </a:solidFill>
              </a:rPr>
              <a:t>FTE INFN-MI</a:t>
            </a:r>
          </a:p>
        </p:txBody>
      </p:sp>
      <p:cxnSp>
        <p:nvCxnSpPr>
          <p:cNvPr id="12" name="Connettore 1 11">
            <a:extLst>
              <a:ext uri="{FF2B5EF4-FFF2-40B4-BE49-F238E27FC236}">
                <a16:creationId xmlns:a16="http://schemas.microsoft.com/office/drawing/2014/main" id="{96AC229D-1DAA-6C83-9559-585EB46C126A}"/>
              </a:ext>
            </a:extLst>
          </p:cNvPr>
          <p:cNvCxnSpPr/>
          <p:nvPr/>
        </p:nvCxnSpPr>
        <p:spPr>
          <a:xfrm>
            <a:off x="595954" y="1367554"/>
            <a:ext cx="52222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885CCF74-95EC-9B0B-CAB6-E79FC0F84274}"/>
              </a:ext>
            </a:extLst>
          </p:cNvPr>
          <p:cNvGraphicFramePr>
            <a:graphicFrameLocks noGrp="1"/>
          </p:cNvGraphicFramePr>
          <p:nvPr>
            <p:extLst>
              <p:ext uri="{D42A27DB-BD31-4B8C-83A1-F6EECF244321}">
                <p14:modId xmlns:p14="http://schemas.microsoft.com/office/powerpoint/2010/main" val="2072492738"/>
              </p:ext>
            </p:extLst>
          </p:nvPr>
        </p:nvGraphicFramePr>
        <p:xfrm>
          <a:off x="880872" y="2319510"/>
          <a:ext cx="5251704" cy="3337560"/>
        </p:xfrm>
        <a:graphic>
          <a:graphicData uri="http://schemas.openxmlformats.org/drawingml/2006/table">
            <a:tbl>
              <a:tblPr firstRow="1" bandRow="1">
                <a:tableStyleId>{5C22544A-7EE6-4342-B048-85BDC9FD1C3A}</a:tableStyleId>
              </a:tblPr>
              <a:tblGrid>
                <a:gridCol w="3843528">
                  <a:extLst>
                    <a:ext uri="{9D8B030D-6E8A-4147-A177-3AD203B41FA5}">
                      <a16:colId xmlns:a16="http://schemas.microsoft.com/office/drawing/2014/main" val="2222838546"/>
                    </a:ext>
                  </a:extLst>
                </a:gridCol>
                <a:gridCol w="1408176">
                  <a:extLst>
                    <a:ext uri="{9D8B030D-6E8A-4147-A177-3AD203B41FA5}">
                      <a16:colId xmlns:a16="http://schemas.microsoft.com/office/drawing/2014/main" val="2855737180"/>
                    </a:ext>
                  </a:extLst>
                </a:gridCol>
              </a:tblGrid>
              <a:tr h="370840">
                <a:tc>
                  <a:txBody>
                    <a:bodyPr/>
                    <a:lstStyle/>
                    <a:p>
                      <a:r>
                        <a:rPr lang="it-IT"/>
                        <a:t>Name</a:t>
                      </a:r>
                    </a:p>
                  </a:txBody>
                  <a:tcPr/>
                </a:tc>
                <a:tc>
                  <a:txBody>
                    <a:bodyPr/>
                    <a:lstStyle/>
                    <a:p>
                      <a:r>
                        <a:rPr lang="it-IT"/>
                        <a:t>FTE [%]</a:t>
                      </a:r>
                    </a:p>
                  </a:txBody>
                  <a:tcPr/>
                </a:tc>
                <a:extLst>
                  <a:ext uri="{0D108BD9-81ED-4DB2-BD59-A6C34878D82A}">
                    <a16:rowId xmlns:a16="http://schemas.microsoft.com/office/drawing/2014/main" val="4257389559"/>
                  </a:ext>
                </a:extLst>
              </a:tr>
              <a:tr h="370840">
                <a:tc>
                  <a:txBody>
                    <a:bodyPr/>
                    <a:lstStyle/>
                    <a:p>
                      <a:r>
                        <a:rPr lang="it-IT" b="1"/>
                        <a:t>Alberto Bacci</a:t>
                      </a:r>
                    </a:p>
                  </a:txBody>
                  <a:tcPr/>
                </a:tc>
                <a:tc>
                  <a:txBody>
                    <a:bodyPr/>
                    <a:lstStyle/>
                    <a:p>
                      <a:r>
                        <a:rPr lang="it-IT"/>
                        <a:t>20</a:t>
                      </a:r>
                    </a:p>
                  </a:txBody>
                  <a:tcPr/>
                </a:tc>
                <a:extLst>
                  <a:ext uri="{0D108BD9-81ED-4DB2-BD59-A6C34878D82A}">
                    <a16:rowId xmlns:a16="http://schemas.microsoft.com/office/drawing/2014/main" val="1560922110"/>
                  </a:ext>
                </a:extLst>
              </a:tr>
              <a:tr h="370840">
                <a:tc>
                  <a:txBody>
                    <a:bodyPr/>
                    <a:lstStyle/>
                    <a:p>
                      <a:r>
                        <a:rPr lang="it-IT"/>
                        <a:t>Andrea Rossi</a:t>
                      </a:r>
                    </a:p>
                  </a:txBody>
                  <a:tcPr/>
                </a:tc>
                <a:tc>
                  <a:txBody>
                    <a:bodyPr/>
                    <a:lstStyle/>
                    <a:p>
                      <a:r>
                        <a:rPr lang="it-IT" dirty="0"/>
                        <a:t>10</a:t>
                      </a:r>
                    </a:p>
                  </a:txBody>
                  <a:tcPr/>
                </a:tc>
                <a:extLst>
                  <a:ext uri="{0D108BD9-81ED-4DB2-BD59-A6C34878D82A}">
                    <a16:rowId xmlns:a16="http://schemas.microsoft.com/office/drawing/2014/main" val="2455146200"/>
                  </a:ext>
                </a:extLst>
              </a:tr>
              <a:tr h="370840">
                <a:tc>
                  <a:txBody>
                    <a:bodyPr/>
                    <a:lstStyle/>
                    <a:p>
                      <a:r>
                        <a:rPr lang="it-IT"/>
                        <a:t>Marcello Rossetti Conti</a:t>
                      </a:r>
                    </a:p>
                  </a:txBody>
                  <a:tcPr/>
                </a:tc>
                <a:tc>
                  <a:txBody>
                    <a:bodyPr/>
                    <a:lstStyle/>
                    <a:p>
                      <a:r>
                        <a:rPr lang="it-IT"/>
                        <a:t>10</a:t>
                      </a:r>
                    </a:p>
                  </a:txBody>
                  <a:tcPr/>
                </a:tc>
                <a:extLst>
                  <a:ext uri="{0D108BD9-81ED-4DB2-BD59-A6C34878D82A}">
                    <a16:rowId xmlns:a16="http://schemas.microsoft.com/office/drawing/2014/main" val="1591549120"/>
                  </a:ext>
                </a:extLst>
              </a:tr>
              <a:tr h="370840">
                <a:tc>
                  <a:txBody>
                    <a:bodyPr/>
                    <a:lstStyle/>
                    <a:p>
                      <a:r>
                        <a:rPr lang="it-IT"/>
                        <a:t>C. De Angelis</a:t>
                      </a:r>
                    </a:p>
                  </a:txBody>
                  <a:tcPr/>
                </a:tc>
                <a:tc>
                  <a:txBody>
                    <a:bodyPr/>
                    <a:lstStyle/>
                    <a:p>
                      <a:r>
                        <a:rPr lang="it-IT"/>
                        <a:t>30</a:t>
                      </a:r>
                    </a:p>
                  </a:txBody>
                  <a:tcPr/>
                </a:tc>
                <a:extLst>
                  <a:ext uri="{0D108BD9-81ED-4DB2-BD59-A6C34878D82A}">
                    <a16:rowId xmlns:a16="http://schemas.microsoft.com/office/drawing/2014/main" val="648719053"/>
                  </a:ext>
                </a:extLst>
              </a:tr>
              <a:tr h="370840">
                <a:tc>
                  <a:txBody>
                    <a:bodyPr/>
                    <a:lstStyle/>
                    <a:p>
                      <a:r>
                        <a:rPr lang="it-IT" b="0"/>
                        <a:t>Giuseppe Della Valle</a:t>
                      </a:r>
                    </a:p>
                  </a:txBody>
                  <a:tcPr/>
                </a:tc>
                <a:tc>
                  <a:txBody>
                    <a:bodyPr/>
                    <a:lstStyle/>
                    <a:p>
                      <a:r>
                        <a:rPr lang="it-IT"/>
                        <a:t>50</a:t>
                      </a:r>
                    </a:p>
                  </a:txBody>
                  <a:tcPr/>
                </a:tc>
                <a:extLst>
                  <a:ext uri="{0D108BD9-81ED-4DB2-BD59-A6C34878D82A}">
                    <a16:rowId xmlns:a16="http://schemas.microsoft.com/office/drawing/2014/main" val="3740241090"/>
                  </a:ext>
                </a:extLst>
              </a:tr>
              <a:tr h="370840">
                <a:tc>
                  <a:txBody>
                    <a:bodyPr/>
                    <a:lstStyle/>
                    <a:p>
                      <a:r>
                        <a:rPr lang="it-IT"/>
                        <a:t>Andrea Locatelli</a:t>
                      </a:r>
                    </a:p>
                  </a:txBody>
                  <a:tcPr/>
                </a:tc>
                <a:tc>
                  <a:txBody>
                    <a:bodyPr/>
                    <a:lstStyle/>
                    <a:p>
                      <a:r>
                        <a:rPr lang="it-IT"/>
                        <a:t>40</a:t>
                      </a:r>
                    </a:p>
                  </a:txBody>
                  <a:tcPr/>
                </a:tc>
                <a:extLst>
                  <a:ext uri="{0D108BD9-81ED-4DB2-BD59-A6C34878D82A}">
                    <a16:rowId xmlns:a16="http://schemas.microsoft.com/office/drawing/2014/main" val="80388733"/>
                  </a:ext>
                </a:extLst>
              </a:tr>
              <a:tr h="370840">
                <a:tc>
                  <a:txBody>
                    <a:bodyPr/>
                    <a:lstStyle/>
                    <a:p>
                      <a:r>
                        <a:rPr lang="it-IT"/>
                        <a:t>Luca </a:t>
                      </a:r>
                      <a:r>
                        <a:rPr lang="it-IT" err="1"/>
                        <a:t>Vincetti</a:t>
                      </a:r>
                      <a:endParaRPr lang="it-IT"/>
                    </a:p>
                  </a:txBody>
                  <a:tcPr/>
                </a:tc>
                <a:tc>
                  <a:txBody>
                    <a:bodyPr/>
                    <a:lstStyle/>
                    <a:p>
                      <a:r>
                        <a:rPr lang="it-IT"/>
                        <a:t>40</a:t>
                      </a:r>
                    </a:p>
                  </a:txBody>
                  <a:tcPr/>
                </a:tc>
                <a:extLst>
                  <a:ext uri="{0D108BD9-81ED-4DB2-BD59-A6C34878D82A}">
                    <a16:rowId xmlns:a16="http://schemas.microsoft.com/office/drawing/2014/main" val="238422823"/>
                  </a:ext>
                </a:extLst>
              </a:tr>
              <a:tr h="370840">
                <a:tc>
                  <a:txBody>
                    <a:bodyPr/>
                    <a:lstStyle/>
                    <a:p>
                      <a:r>
                        <a:rPr lang="it-IT" dirty="0"/>
                        <a:t>TOT</a:t>
                      </a:r>
                    </a:p>
                  </a:txBody>
                  <a:tcPr/>
                </a:tc>
                <a:tc>
                  <a:txBody>
                    <a:bodyPr/>
                    <a:lstStyle/>
                    <a:p>
                      <a:r>
                        <a:rPr lang="it-IT" dirty="0"/>
                        <a:t>200</a:t>
                      </a:r>
                    </a:p>
                  </a:txBody>
                  <a:tcPr/>
                </a:tc>
                <a:extLst>
                  <a:ext uri="{0D108BD9-81ED-4DB2-BD59-A6C34878D82A}">
                    <a16:rowId xmlns:a16="http://schemas.microsoft.com/office/drawing/2014/main" val="308558491"/>
                  </a:ext>
                </a:extLst>
              </a:tr>
            </a:tbl>
          </a:graphicData>
        </a:graphic>
      </p:graphicFrame>
      <p:sp>
        <p:nvSpPr>
          <p:cNvPr id="7" name="TextBox 6">
            <a:extLst>
              <a:ext uri="{FF2B5EF4-FFF2-40B4-BE49-F238E27FC236}">
                <a16:creationId xmlns:a16="http://schemas.microsoft.com/office/drawing/2014/main" id="{E7E4368B-EB68-B52D-5926-CB51140C58CB}"/>
              </a:ext>
            </a:extLst>
          </p:cNvPr>
          <p:cNvSpPr txBox="1"/>
          <p:nvPr/>
        </p:nvSpPr>
        <p:spPr>
          <a:xfrm>
            <a:off x="844296" y="1950178"/>
            <a:ext cx="1401346" cy="369332"/>
          </a:xfrm>
          <a:prstGeom prst="rect">
            <a:avLst/>
          </a:prstGeom>
          <a:noFill/>
        </p:spPr>
        <p:txBody>
          <a:bodyPr wrap="none" rtlCol="0">
            <a:spAutoFit/>
          </a:bodyPr>
          <a:lstStyle/>
          <a:p>
            <a:r>
              <a:rPr lang="it-IT" b="1"/>
              <a:t>INFN-Milano</a:t>
            </a:r>
          </a:p>
        </p:txBody>
      </p:sp>
    </p:spTree>
    <p:extLst>
      <p:ext uri="{BB962C8B-B14F-4D97-AF65-F5344CB8AC3E}">
        <p14:creationId xmlns:p14="http://schemas.microsoft.com/office/powerpoint/2010/main" val="4186114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7EE5-B896-3E9B-E0D9-AE46EAF0D62A}"/>
              </a:ext>
            </a:extLst>
          </p:cNvPr>
          <p:cNvSpPr>
            <a:spLocks noGrp="1"/>
          </p:cNvSpPr>
          <p:nvPr>
            <p:ph type="title"/>
          </p:nvPr>
        </p:nvSpPr>
        <p:spPr/>
        <p:txBody>
          <a:bodyPr/>
          <a:lstStyle/>
          <a:p>
            <a:r>
              <a:rPr lang="it-IT"/>
              <a:t>INFN-TO (and BO) From MICRON_GR5 </a:t>
            </a:r>
            <a:br>
              <a:rPr lang="it-IT"/>
            </a:br>
            <a:r>
              <a:rPr lang="it-IT"/>
              <a:t>(2022-2024) </a:t>
            </a:r>
          </a:p>
        </p:txBody>
      </p:sp>
    </p:spTree>
    <p:extLst>
      <p:ext uri="{BB962C8B-B14F-4D97-AF65-F5344CB8AC3E}">
        <p14:creationId xmlns:p14="http://schemas.microsoft.com/office/powerpoint/2010/main" val="1031793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12D285-4442-09B8-E573-C82D1B538727}"/>
              </a:ext>
            </a:extLst>
          </p:cNvPr>
          <p:cNvPicPr>
            <a:picLocks noChangeAspect="1"/>
          </p:cNvPicPr>
          <p:nvPr/>
        </p:nvPicPr>
        <p:blipFill>
          <a:blip r:embed="rId2"/>
          <a:stretch>
            <a:fillRect/>
          </a:stretch>
        </p:blipFill>
        <p:spPr>
          <a:xfrm>
            <a:off x="8519955" y="1943211"/>
            <a:ext cx="3584462" cy="2185886"/>
          </a:xfrm>
          <a:prstGeom prst="rect">
            <a:avLst/>
          </a:prstGeom>
        </p:spPr>
      </p:pic>
      <p:pic>
        <p:nvPicPr>
          <p:cNvPr id="5" name="Immagine 13" descr="Immagine che contiene giocattolo, tavolo, colorato&#10;&#10;Descrizione generata automaticamente">
            <a:extLst>
              <a:ext uri="{FF2B5EF4-FFF2-40B4-BE49-F238E27FC236}">
                <a16:creationId xmlns:a16="http://schemas.microsoft.com/office/drawing/2014/main" id="{EE9F229A-20F6-216D-8545-156F0C5A2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194" y="4346428"/>
            <a:ext cx="2854223" cy="221376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B1446814-9BE2-AA9C-888D-78B6925B7771}"/>
              </a:ext>
            </a:extLst>
          </p:cNvPr>
          <p:cNvPicPr>
            <a:picLocks noChangeAspect="1"/>
          </p:cNvPicPr>
          <p:nvPr/>
        </p:nvPicPr>
        <p:blipFill>
          <a:blip r:embed="rId4"/>
          <a:stretch>
            <a:fillRect/>
          </a:stretch>
        </p:blipFill>
        <p:spPr>
          <a:xfrm>
            <a:off x="695613" y="1744412"/>
            <a:ext cx="3961825" cy="1649150"/>
          </a:xfrm>
          <a:prstGeom prst="rect">
            <a:avLst/>
          </a:prstGeom>
        </p:spPr>
      </p:pic>
      <p:pic>
        <p:nvPicPr>
          <p:cNvPr id="7" name="Picture 6" descr="Chart, line chart&#10;&#10;Description automatically generated">
            <a:extLst>
              <a:ext uri="{FF2B5EF4-FFF2-40B4-BE49-F238E27FC236}">
                <a16:creationId xmlns:a16="http://schemas.microsoft.com/office/drawing/2014/main" id="{F5D1E2D6-E61C-D613-BF4E-AC7ED96F85A7}"/>
              </a:ext>
            </a:extLst>
          </p:cNvPr>
          <p:cNvPicPr>
            <a:picLocks noChangeAspect="1"/>
          </p:cNvPicPr>
          <p:nvPr/>
        </p:nvPicPr>
        <p:blipFill>
          <a:blip r:embed="rId5"/>
          <a:stretch>
            <a:fillRect/>
          </a:stretch>
        </p:blipFill>
        <p:spPr>
          <a:xfrm>
            <a:off x="1760300" y="5234478"/>
            <a:ext cx="2042896" cy="154747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4B422A7-8EB4-FC45-1BC2-5A8FB5F788B4}"/>
                  </a:ext>
                </a:extLst>
              </p:cNvPr>
              <p:cNvSpPr txBox="1"/>
              <p:nvPr/>
            </p:nvSpPr>
            <p:spPr>
              <a:xfrm>
                <a:off x="8015991" y="6131191"/>
                <a:ext cx="1563248" cy="646331"/>
              </a:xfrm>
              <a:prstGeom prst="rect">
                <a:avLst/>
              </a:prstGeom>
              <a:noFill/>
            </p:spPr>
            <p:txBody>
              <a:bodyPr wrap="none" rtlCol="0">
                <a:spAutoFit/>
              </a:bodyPr>
              <a:lstStyle/>
              <a:p>
                <a:pPr algn="ctr"/>
                <a14:m>
                  <m:oMath xmlns:m="http://schemas.openxmlformats.org/officeDocument/2006/math">
                    <m:r>
                      <a:rPr lang="it-IT"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𝐄</m:t>
                    </m:r>
                    <m:r>
                      <a:rPr lang="it-IT" b="1" i="0" baseline="-2500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it-IT"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it-IT"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it-IT" b="1">
                    <a:solidFill>
                      <a:srgbClr val="FF0000"/>
                    </a:solidFill>
                    <a:latin typeface="Times New Roman" panose="02020603050405020304" pitchFamily="18" charset="0"/>
                    <a:cs typeface="Times New Roman" panose="02020603050405020304" pitchFamily="18" charset="0"/>
                  </a:rPr>
                  <a:t> 1 GV/m</a:t>
                </a:r>
                <a:endParaRPr lang="it-IT" b="1">
                  <a:solidFill>
                    <a:srgbClr val="FF0000"/>
                  </a:solidFill>
                </a:endParaRPr>
              </a:p>
              <a:p>
                <a:pPr algn="ctr"/>
                <a:r>
                  <a:rPr lang="en-GB"/>
                  <a:t>@ P</a:t>
                </a:r>
                <a:r>
                  <a:rPr lang="en-GB" baseline="-25000"/>
                  <a:t>INJ </a:t>
                </a:r>
                <a:r>
                  <a:rPr lang="en-GB"/>
                  <a:t>= 500 W</a:t>
                </a:r>
              </a:p>
            </p:txBody>
          </p:sp>
        </mc:Choice>
        <mc:Fallback xmlns="">
          <p:sp>
            <p:nvSpPr>
              <p:cNvPr id="8" name="TextBox 7">
                <a:extLst>
                  <a:ext uri="{FF2B5EF4-FFF2-40B4-BE49-F238E27FC236}">
                    <a16:creationId xmlns:a16="http://schemas.microsoft.com/office/drawing/2014/main" id="{84B422A7-8EB4-FC45-1BC2-5A8FB5F788B4}"/>
                  </a:ext>
                </a:extLst>
              </p:cNvPr>
              <p:cNvSpPr txBox="1">
                <a:spLocks noRot="1" noChangeAspect="1" noMove="1" noResize="1" noEditPoints="1" noAdjustHandles="1" noChangeArrowheads="1" noChangeShapeType="1" noTextEdit="1"/>
              </p:cNvSpPr>
              <p:nvPr/>
            </p:nvSpPr>
            <p:spPr>
              <a:xfrm>
                <a:off x="8015991" y="6131191"/>
                <a:ext cx="1563248" cy="646331"/>
              </a:xfrm>
              <a:prstGeom prst="rect">
                <a:avLst/>
              </a:prstGeom>
              <a:blipFill>
                <a:blip r:embed="rId6"/>
                <a:stretch>
                  <a:fillRect l="-3125" t="-6604" r="-3125" b="-14151"/>
                </a:stretch>
              </a:blipFill>
            </p:spPr>
            <p:txBody>
              <a:bodyPr/>
              <a:lstStyle/>
              <a:p>
                <a:r>
                  <a:rPr lang="en-US">
                    <a:noFill/>
                  </a:rPr>
                  <a:t> </a:t>
                </a:r>
              </a:p>
            </p:txBody>
          </p:sp>
        </mc:Fallback>
      </mc:AlternateContent>
      <p:pic>
        <p:nvPicPr>
          <p:cNvPr id="9" name="Picture 8" descr="Diagram&#10;&#10;Description automatically generated">
            <a:extLst>
              <a:ext uri="{FF2B5EF4-FFF2-40B4-BE49-F238E27FC236}">
                <a16:creationId xmlns:a16="http://schemas.microsoft.com/office/drawing/2014/main" id="{06389829-AB21-27D3-55DE-2DE170C4DF76}"/>
              </a:ext>
            </a:extLst>
          </p:cNvPr>
          <p:cNvPicPr>
            <a:picLocks noChangeAspect="1"/>
          </p:cNvPicPr>
          <p:nvPr/>
        </p:nvPicPr>
        <p:blipFill>
          <a:blip r:embed="rId7"/>
          <a:stretch>
            <a:fillRect/>
          </a:stretch>
        </p:blipFill>
        <p:spPr>
          <a:xfrm>
            <a:off x="5026015" y="1826714"/>
            <a:ext cx="2218069" cy="1566848"/>
          </a:xfrm>
          <a:prstGeom prst="rect">
            <a:avLst/>
          </a:prstGeom>
        </p:spPr>
      </p:pic>
      <p:pic>
        <p:nvPicPr>
          <p:cNvPr id="10" name="Picture 9" descr="A picture containing electronics, calculator, remote&#10;&#10;Description automatically generated">
            <a:extLst>
              <a:ext uri="{FF2B5EF4-FFF2-40B4-BE49-F238E27FC236}">
                <a16:creationId xmlns:a16="http://schemas.microsoft.com/office/drawing/2014/main" id="{FFC76F8E-E6FA-AE0D-BBAF-9EA03512CCB1}"/>
              </a:ext>
            </a:extLst>
          </p:cNvPr>
          <p:cNvPicPr>
            <a:picLocks noChangeAspect="1"/>
          </p:cNvPicPr>
          <p:nvPr/>
        </p:nvPicPr>
        <p:blipFill>
          <a:blip r:embed="rId8"/>
          <a:stretch>
            <a:fillRect/>
          </a:stretch>
        </p:blipFill>
        <p:spPr>
          <a:xfrm>
            <a:off x="5026015" y="3458513"/>
            <a:ext cx="2344359" cy="160193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B11A97A4-E236-E555-C9D7-C412BC46BDB0}"/>
              </a:ext>
            </a:extLst>
          </p:cNvPr>
          <p:cNvPicPr>
            <a:picLocks noChangeAspect="1"/>
          </p:cNvPicPr>
          <p:nvPr/>
        </p:nvPicPr>
        <p:blipFill rotWithShape="1">
          <a:blip r:embed="rId9"/>
          <a:srcRect l="20931" t="19386" r="35320" b="12076"/>
          <a:stretch/>
        </p:blipFill>
        <p:spPr>
          <a:xfrm>
            <a:off x="1477391" y="3435923"/>
            <a:ext cx="2608714" cy="172119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3501CE7-5188-E0D3-CD8E-913F7884AF50}"/>
                  </a:ext>
                </a:extLst>
              </p:cNvPr>
              <p:cNvSpPr txBox="1"/>
              <p:nvPr/>
            </p:nvSpPr>
            <p:spPr>
              <a:xfrm>
                <a:off x="8752067" y="800695"/>
                <a:ext cx="3120238" cy="707886"/>
              </a:xfrm>
              <a:prstGeom prst="rect">
                <a:avLst/>
              </a:prstGeom>
              <a:noFill/>
            </p:spPr>
            <p:txBody>
              <a:bodyPr wrap="square" rtlCol="0">
                <a:spAutoFit/>
              </a:bodyPr>
              <a:lstStyle>
                <a:defPPr>
                  <a:defRPr lang="it-IT"/>
                </a:defPPr>
                <a:lvl1pPr>
                  <a:defRPr b="1" i="1"/>
                </a:lvl1pPr>
              </a:lstStyle>
              <a:p>
                <a:pPr algn="ctr"/>
                <a:r>
                  <a:rPr lang="en-GB" sz="2000">
                    <a:latin typeface="+mj-lt"/>
                  </a:rPr>
                  <a:t>3) Woodpile</a:t>
                </a:r>
              </a:p>
              <a:p>
                <a:pPr algn="ctr"/>
                <a:r>
                  <a:rPr lang="en-GB" sz="2000" i="0">
                    <a:latin typeface="+mj-lt"/>
                    <a:ea typeface="Cambria Math" panose="02040503050406030204" pitchFamily="18" charset="0"/>
                  </a:rPr>
                  <a:t>[</a:t>
                </a:r>
                <a14:m>
                  <m:oMath xmlns:m="http://schemas.openxmlformats.org/officeDocument/2006/math">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r>
                      <a:rPr lang="it-IT" sz="2000" b="1" i="1" smtClean="0">
                        <a:latin typeface="Cambria Math" panose="02040503050406030204" pitchFamily="18" charset="0"/>
                        <a:ea typeface="Cambria Math" panose="02040503050406030204" pitchFamily="18" charset="0"/>
                      </a:rPr>
                      <m:t>]</m:t>
                    </m:r>
                  </m:oMath>
                </a14:m>
                <a:endParaRPr lang="en-IT" sz="2000" i="0">
                  <a:latin typeface="+mj-lt"/>
                </a:endParaRPr>
              </a:p>
            </p:txBody>
          </p:sp>
        </mc:Choice>
        <mc:Fallback xmlns="">
          <p:sp>
            <p:nvSpPr>
              <p:cNvPr id="12" name="TextBox 11">
                <a:extLst>
                  <a:ext uri="{FF2B5EF4-FFF2-40B4-BE49-F238E27FC236}">
                    <a16:creationId xmlns:a16="http://schemas.microsoft.com/office/drawing/2014/main" id="{A3501CE7-5188-E0D3-CD8E-913F7884AF50}"/>
                  </a:ext>
                </a:extLst>
              </p:cNvPr>
              <p:cNvSpPr txBox="1">
                <a:spLocks noRot="1" noChangeAspect="1" noMove="1" noResize="1" noEditPoints="1" noAdjustHandles="1" noChangeArrowheads="1" noChangeShapeType="1" noTextEdit="1"/>
              </p:cNvSpPr>
              <p:nvPr/>
            </p:nvSpPr>
            <p:spPr>
              <a:xfrm>
                <a:off x="8752067" y="800695"/>
                <a:ext cx="3120238" cy="707886"/>
              </a:xfrm>
              <a:prstGeom prst="rect">
                <a:avLst/>
              </a:prstGeom>
              <a:blipFill>
                <a:blip r:embed="rId10"/>
                <a:stretch>
                  <a:fillRect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DFCC9DF-5026-261C-F16C-73D2E5E54086}"/>
                  </a:ext>
                </a:extLst>
              </p:cNvPr>
              <p:cNvSpPr txBox="1"/>
              <p:nvPr/>
            </p:nvSpPr>
            <p:spPr>
              <a:xfrm>
                <a:off x="1381419" y="810943"/>
                <a:ext cx="2531334" cy="707886"/>
              </a:xfrm>
              <a:prstGeom prst="rect">
                <a:avLst/>
              </a:prstGeom>
              <a:noFill/>
            </p:spPr>
            <p:txBody>
              <a:bodyPr wrap="none" rtlCol="0">
                <a:spAutoFit/>
              </a:bodyPr>
              <a:lstStyle/>
              <a:p>
                <a:pPr algn="ctr"/>
                <a:r>
                  <a:rPr lang="en-GB" sz="2000" b="1" i="1">
                    <a:latin typeface="+mj-lt"/>
                  </a:rPr>
                  <a:t>1) Slotted waveguide</a:t>
                </a:r>
              </a:p>
              <a:p>
                <a:pPr algn="ctr"/>
                <a:r>
                  <a:rPr lang="it-IT" sz="2000" b="1">
                    <a:latin typeface="+mj-lt"/>
                    <a:ea typeface="Cambria Math" panose="02040503050406030204" pitchFamily="18" charset="0"/>
                  </a:rPr>
                  <a:t>[</a:t>
                </a:r>
                <a14:m>
                  <m:oMath xmlns:m="http://schemas.openxmlformats.org/officeDocument/2006/math">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𝟒</m:t>
                    </m:r>
                    <m:r>
                      <a:rPr lang="it-IT" sz="2000" b="1" i="1" smtClean="0">
                        <a:latin typeface="Cambria Math" panose="02040503050406030204" pitchFamily="18" charset="0"/>
                        <a:ea typeface="Cambria Math" panose="02040503050406030204" pitchFamily="18" charset="0"/>
                      </a:rPr>
                      <m:t>&lt;</m:t>
                    </m:r>
                    <m:r>
                      <a:rPr lang="en-GB" sz="2000" b="1" i="1" smtClean="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𝟕𝟓</m:t>
                    </m:r>
                  </m:oMath>
                </a14:m>
                <a:r>
                  <a:rPr lang="en-GB" sz="2000" b="1">
                    <a:latin typeface="+mj-lt"/>
                  </a:rPr>
                  <a:t>]</a:t>
                </a:r>
              </a:p>
            </p:txBody>
          </p:sp>
        </mc:Choice>
        <mc:Fallback xmlns="">
          <p:sp>
            <p:nvSpPr>
              <p:cNvPr id="13" name="TextBox 12">
                <a:extLst>
                  <a:ext uri="{FF2B5EF4-FFF2-40B4-BE49-F238E27FC236}">
                    <a16:creationId xmlns:a16="http://schemas.microsoft.com/office/drawing/2014/main" id="{2DFCC9DF-5026-261C-F16C-73D2E5E54086}"/>
                  </a:ext>
                </a:extLst>
              </p:cNvPr>
              <p:cNvSpPr txBox="1">
                <a:spLocks noRot="1" noChangeAspect="1" noMove="1" noResize="1" noEditPoints="1" noAdjustHandles="1" noChangeArrowheads="1" noChangeShapeType="1" noTextEdit="1"/>
              </p:cNvSpPr>
              <p:nvPr/>
            </p:nvSpPr>
            <p:spPr>
              <a:xfrm>
                <a:off x="1381419" y="810943"/>
                <a:ext cx="2531334" cy="707886"/>
              </a:xfrm>
              <a:prstGeom prst="rect">
                <a:avLst/>
              </a:prstGeom>
              <a:blipFill>
                <a:blip r:embed="rId11"/>
                <a:stretch>
                  <a:fillRect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76D547-0711-899B-1396-95E3E361CBFA}"/>
                  </a:ext>
                </a:extLst>
              </p:cNvPr>
              <p:cNvSpPr txBox="1"/>
              <p:nvPr/>
            </p:nvSpPr>
            <p:spPr>
              <a:xfrm>
                <a:off x="4598560" y="722250"/>
                <a:ext cx="3303891" cy="707886"/>
              </a:xfrm>
              <a:prstGeom prst="rect">
                <a:avLst/>
              </a:prstGeom>
              <a:noFill/>
            </p:spPr>
            <p:txBody>
              <a:bodyPr wrap="square" rtlCol="0">
                <a:spAutoFit/>
              </a:bodyPr>
              <a:lstStyle>
                <a:defPPr>
                  <a:defRPr lang="it-IT"/>
                </a:defPPr>
                <a:lvl1pPr>
                  <a:defRPr b="1" i="1"/>
                </a:lvl1pPr>
              </a:lstStyle>
              <a:p>
                <a:pPr algn="ctr"/>
                <a:r>
                  <a:rPr lang="en-GB" sz="2000">
                    <a:latin typeface="+mj-lt"/>
                  </a:rPr>
                  <a:t>2) </a:t>
                </a:r>
                <a:r>
                  <a:rPr lang="en-AU" sz="2000">
                    <a:latin typeface="+mj-lt"/>
                  </a:rPr>
                  <a:t>2D </a:t>
                </a:r>
                <a:r>
                  <a:rPr lang="en-AU" sz="2000" err="1">
                    <a:latin typeface="+mj-lt"/>
                  </a:rPr>
                  <a:t>PhC</a:t>
                </a:r>
                <a:r>
                  <a:rPr lang="en-AU" sz="2000">
                    <a:latin typeface="+mj-lt"/>
                  </a:rPr>
                  <a:t> waveguide </a:t>
                </a:r>
              </a:p>
              <a:p>
                <a:pPr algn="ctr"/>
                <a:r>
                  <a:rPr lang="it-IT" sz="2000" i="0">
                    <a:latin typeface="+mj-lt"/>
                    <a:ea typeface="Cambria Math" panose="02040503050406030204" pitchFamily="18" charset="0"/>
                  </a:rPr>
                  <a:t>[</a:t>
                </a:r>
                <a14:m>
                  <m:oMath xmlns:m="http://schemas.openxmlformats.org/officeDocument/2006/math">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r>
                      <a:rPr lang="it-IT" sz="2000" b="1" i="1" smtClean="0">
                        <a:latin typeface="Cambria Math" panose="02040503050406030204" pitchFamily="18" charset="0"/>
                        <a:ea typeface="Cambria Math" panose="02040503050406030204" pitchFamily="18" charset="0"/>
                      </a:rPr>
                      <m:t>]</m:t>
                    </m:r>
                  </m:oMath>
                </a14:m>
                <a:endParaRPr lang="en-GB" sz="2000">
                  <a:latin typeface="+mj-lt"/>
                </a:endParaRPr>
              </a:p>
            </p:txBody>
          </p:sp>
        </mc:Choice>
        <mc:Fallback xmlns="">
          <p:sp>
            <p:nvSpPr>
              <p:cNvPr id="14" name="TextBox 13">
                <a:extLst>
                  <a:ext uri="{FF2B5EF4-FFF2-40B4-BE49-F238E27FC236}">
                    <a16:creationId xmlns:a16="http://schemas.microsoft.com/office/drawing/2014/main" id="{5E76D547-0711-899B-1396-95E3E361CBFA}"/>
                  </a:ext>
                </a:extLst>
              </p:cNvPr>
              <p:cNvSpPr txBox="1">
                <a:spLocks noRot="1" noChangeAspect="1" noMove="1" noResize="1" noEditPoints="1" noAdjustHandles="1" noChangeArrowheads="1" noChangeShapeType="1" noTextEdit="1"/>
              </p:cNvSpPr>
              <p:nvPr/>
            </p:nvSpPr>
            <p:spPr>
              <a:xfrm>
                <a:off x="4598560" y="722250"/>
                <a:ext cx="3303891" cy="707886"/>
              </a:xfrm>
              <a:prstGeom prst="rect">
                <a:avLst/>
              </a:prstGeom>
              <a:blipFill>
                <a:blip r:embed="rId12"/>
                <a:stretch>
                  <a:fillRect t="-4274" b="-13675"/>
                </a:stretch>
              </a:blipFill>
            </p:spPr>
            <p:txBody>
              <a:bodyPr/>
              <a:lstStyle/>
              <a:p>
                <a:r>
                  <a:rPr lang="en-US">
                    <a:noFill/>
                  </a:rPr>
                  <a:t> </a:t>
                </a:r>
              </a:p>
            </p:txBody>
          </p:sp>
        </mc:Fallback>
      </mc:AlternateContent>
      <p:sp>
        <p:nvSpPr>
          <p:cNvPr id="15" name="TextBox 6">
            <a:extLst>
              <a:ext uri="{FF2B5EF4-FFF2-40B4-BE49-F238E27FC236}">
                <a16:creationId xmlns:a16="http://schemas.microsoft.com/office/drawing/2014/main" id="{6CF7FC9A-C84D-4B1C-1234-638106714CB8}"/>
              </a:ext>
            </a:extLst>
          </p:cNvPr>
          <p:cNvSpPr txBox="1"/>
          <p:nvPr/>
        </p:nvSpPr>
        <p:spPr>
          <a:xfrm>
            <a:off x="578662" y="585"/>
            <a:ext cx="11034675" cy="584775"/>
          </a:xfrm>
          <a:prstGeom prst="rect">
            <a:avLst/>
          </a:prstGeom>
          <a:noFill/>
        </p:spPr>
        <p:txBody>
          <a:bodyPr wrap="square">
            <a:spAutoFit/>
          </a:bodyPr>
          <a:lstStyle/>
          <a:p>
            <a:pPr algn="ctr"/>
            <a:r>
              <a:rPr lang="en-GB" sz="3200" b="1" strike="noStrike">
                <a:solidFill>
                  <a:srgbClr val="0070C0"/>
                </a:solidFill>
                <a:effectLst/>
                <a:latin typeface="Calibri Light (titoli)"/>
              </a:rPr>
              <a:t>MICRON  Dielectric structures</a:t>
            </a:r>
            <a:endParaRPr lang="en-GB" sz="3200" b="1" u="none" strike="noStrike">
              <a:solidFill>
                <a:srgbClr val="0070C0"/>
              </a:solidFill>
              <a:effectLst/>
              <a:latin typeface="Calibri Light (titoli)"/>
            </a:endParaRPr>
          </a:p>
        </p:txBody>
      </p:sp>
      <p:pic>
        <p:nvPicPr>
          <p:cNvPr id="16" name="Immagine 4" descr="Immagine che contiene testo, stazionario, busta&#10;&#10;Descrizione generata automaticamente">
            <a:extLst>
              <a:ext uri="{FF2B5EF4-FFF2-40B4-BE49-F238E27FC236}">
                <a16:creationId xmlns:a16="http://schemas.microsoft.com/office/drawing/2014/main" id="{7A26B035-0DE2-752E-29A1-29A151A357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13699">
            <a:off x="5057255" y="5041195"/>
            <a:ext cx="2386503" cy="1656846"/>
          </a:xfrm>
          <a:prstGeom prst="rect">
            <a:avLst/>
          </a:prstGeom>
        </p:spPr>
      </p:pic>
    </p:spTree>
    <p:extLst>
      <p:ext uri="{BB962C8B-B14F-4D97-AF65-F5344CB8AC3E}">
        <p14:creationId xmlns:p14="http://schemas.microsoft.com/office/powerpoint/2010/main" val="1294939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Segnaposto testo 4">
            <a:extLst>
              <a:ext uri="{FF2B5EF4-FFF2-40B4-BE49-F238E27FC236}">
                <a16:creationId xmlns:a16="http://schemas.microsoft.com/office/drawing/2014/main" id="{51C857FC-C5C8-46F8-A172-2CF92231F323}"/>
              </a:ext>
            </a:extLst>
          </p:cNvPr>
          <p:cNvSpPr txBox="1">
            <a:spLocks/>
          </p:cNvSpPr>
          <p:nvPr/>
        </p:nvSpPr>
        <p:spPr>
          <a:xfrm>
            <a:off x="3609474" y="6609589"/>
            <a:ext cx="8451065" cy="215816"/>
          </a:xfr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Poppins"/>
              <a:ea typeface="+mn-ea"/>
              <a:cs typeface="+mn-cs"/>
            </a:endParaRPr>
          </a:p>
        </p:txBody>
      </p:sp>
      <p:sp>
        <p:nvSpPr>
          <p:cNvPr id="52" name="Segnaposto testo 8">
            <a:extLst>
              <a:ext uri="{FF2B5EF4-FFF2-40B4-BE49-F238E27FC236}">
                <a16:creationId xmlns:a16="http://schemas.microsoft.com/office/drawing/2014/main" id="{B3863EAA-D55D-4EA5-937B-16388B84D215}"/>
              </a:ext>
            </a:extLst>
          </p:cNvPr>
          <p:cNvSpPr txBox="1">
            <a:spLocks/>
          </p:cNvSpPr>
          <p:nvPr/>
        </p:nvSpPr>
        <p:spPr>
          <a:xfrm>
            <a:off x="257725" y="1165460"/>
            <a:ext cx="11676550" cy="4873389"/>
          </a:xfr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Fabrication of the same structure in </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3 different sizes </a:t>
            </a:r>
            <a:r>
              <a:rPr kumimoji="0" lang="en-US" sz="2400"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working at </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3 different </a:t>
            </a:r>
            <a:r>
              <a:rPr kumimoji="0" lang="en-US" sz="2400" b="1" i="0" u="none" strike="noStrike" kern="1200" cap="none" spc="0" normalizeH="0" baseline="0" noProof="0" err="1">
                <a:ln>
                  <a:noFill/>
                </a:ln>
                <a:solidFill>
                  <a:srgbClr val="002B49"/>
                </a:solidFill>
                <a:effectLst/>
                <a:uLnTx/>
                <a:uFillTx/>
                <a:latin typeface="Calibri" panose="020F0502020204030204" pitchFamily="34" charset="0"/>
                <a:ea typeface="+mn-ea"/>
                <a:cs typeface="Calibri" panose="020F0502020204030204" pitchFamily="34" charset="0"/>
              </a:rPr>
              <a:t>wavelegths</a:t>
            </a:r>
            <a:r>
              <a:rPr kumimoji="0" lang="en-US" sz="2400" b="0"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5</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x 2</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x 5</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λ</a:t>
            </a:r>
            <a:r>
              <a:rPr kumimoji="0" lang="it-IT"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1.55</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 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a:t>
            </a:r>
            <a:r>
              <a:rPr lang="en-US" sz="2400" b="1">
                <a:solidFill>
                  <a:srgbClr val="002B49"/>
                </a:solidFill>
                <a:latin typeface="Calibri" panose="020F0502020204030204" pitchFamily="34" charset="0"/>
                <a:cs typeface="Calibri" panose="020F0502020204030204" pitchFamily="34" charset="0"/>
              </a:rPr>
              <a:t>Two</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 Photon Polymerization (TPP)</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25</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x 16</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x 10</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λ</a:t>
            </a:r>
            <a:r>
              <a:rPr kumimoji="0" lang="it-IT"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 = </a:t>
            </a:r>
            <a:r>
              <a:rPr lang="en-US" sz="2400" b="1">
                <a:solidFill>
                  <a:srgbClr val="002B49"/>
                </a:solidFill>
                <a:latin typeface="Calibri" panose="020F0502020204030204" pitchFamily="34" charset="0"/>
                <a:cs typeface="Calibri" panose="020F0502020204030204" pitchFamily="34" charset="0"/>
              </a:rPr>
              <a:t>5</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 μ</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m) 	Two Photon Polymerization (TPP)</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16mm x 11mm x 7mm (</a:t>
            </a:r>
            <a:r>
              <a:rPr kumimoji="0" lang="el-GR"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λ</a:t>
            </a:r>
            <a:r>
              <a:rPr kumimoji="0" lang="it-IT" sz="2400" b="1" i="0" u="none" strike="noStrike" kern="1200" cap="none" spc="0" normalizeH="0" baseline="0" noProof="0">
                <a:ln>
                  <a:noFill/>
                </a:ln>
                <a:solidFill>
                  <a:srgbClr val="002B49"/>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400" b="1">
                <a:solidFill>
                  <a:srgbClr val="002B49"/>
                </a:solidFill>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rPr>
              <a:t>3.3 mm)	Stereolithography (SL)</a:t>
            </a:r>
            <a:endParaRPr kumimoji="0" lang="en-US" sz="1800" b="0" i="0" u="none" strike="noStrike" kern="1200" cap="none" spc="0" normalizeH="0" baseline="0" noProof="0">
              <a:ln>
                <a:noFill/>
              </a:ln>
              <a:solidFill>
                <a:srgbClr val="002B49"/>
              </a:solidFill>
              <a:effectLst/>
              <a:uLnTx/>
              <a:uFillTx/>
              <a:latin typeface="Calibri" panose="020F0502020204030204" pitchFamily="34" charset="0"/>
              <a:ea typeface="+mn-ea"/>
              <a:cs typeface="Calibri" panose="020F0502020204030204" pitchFamily="34" charset="0"/>
            </a:endParaRPr>
          </a:p>
        </p:txBody>
      </p:sp>
      <p:sp>
        <p:nvSpPr>
          <p:cNvPr id="53" name="Titolo 6">
            <a:extLst>
              <a:ext uri="{FF2B5EF4-FFF2-40B4-BE49-F238E27FC236}">
                <a16:creationId xmlns:a16="http://schemas.microsoft.com/office/drawing/2014/main" id="{58042D67-661C-444B-B213-819233E0B77F}"/>
              </a:ext>
            </a:extLst>
          </p:cNvPr>
          <p:cNvSpPr>
            <a:spLocks noGrp="1"/>
          </p:cNvSpPr>
          <p:nvPr>
            <p:ph type="title"/>
          </p:nvPr>
        </p:nvSpPr>
        <p:spPr>
          <a:xfrm>
            <a:off x="264115" y="180000"/>
            <a:ext cx="11676550" cy="707373"/>
          </a:xfrm>
        </p:spPr>
        <p:txBody>
          <a:bodyPr/>
          <a:lstStyle/>
          <a:p>
            <a:pPr algn="ctr"/>
            <a:r>
              <a:rPr lang="it-IT" err="1"/>
              <a:t>Structures</a:t>
            </a:r>
            <a:r>
              <a:rPr lang="it-IT"/>
              <a:t> </a:t>
            </a:r>
            <a:r>
              <a:rPr lang="it-IT" err="1"/>
              <a:t>object</a:t>
            </a:r>
            <a:r>
              <a:rPr lang="it-IT"/>
              <a:t> of the study</a:t>
            </a:r>
          </a:p>
        </p:txBody>
      </p:sp>
      <p:pic>
        <p:nvPicPr>
          <p:cNvPr id="2" name="Google Shape;253;p67">
            <a:extLst>
              <a:ext uri="{FF2B5EF4-FFF2-40B4-BE49-F238E27FC236}">
                <a16:creationId xmlns:a16="http://schemas.microsoft.com/office/drawing/2014/main" id="{FF2F78E8-AABD-4802-BCB7-09E87D5BDB05}"/>
              </a:ext>
            </a:extLst>
          </p:cNvPr>
          <p:cNvPicPr preferRelativeResize="0"/>
          <p:nvPr/>
        </p:nvPicPr>
        <p:blipFill rotWithShape="1">
          <a:blip r:embed="rId2">
            <a:alphaModFix/>
            <a:extLst>
              <a:ext uri="{BEBA8EAE-BF5A-486C-A8C5-ECC9F3942E4B}">
                <a14:imgProps xmlns:a14="http://schemas.microsoft.com/office/drawing/2010/main">
                  <a14:imgLayer r:embed="rId3">
                    <a14:imgEffect>
                      <a14:backgroundRemoval t="10000" b="90000" l="10000" r="90000">
                        <a14:foregroundMark x1="31434" y1="27286" x2="68135" y2="33776"/>
                        <a14:foregroundMark x1="68135" y1="33776" x2="55699" y2="39676"/>
                        <a14:foregroundMark x1="55699" y1="39676" x2="51554" y2="36283"/>
                        <a14:foregroundMark x1="51554" y1="36283" x2="36010" y2="32743"/>
                        <a14:foregroundMark x1="36010" y1="32743" x2="49655" y2="43363"/>
                        <a14:foregroundMark x1="49655" y1="43363" x2="46978" y2="21386"/>
                        <a14:foregroundMark x1="46978" y1="21386" x2="36960" y2="25074"/>
                        <a14:foregroundMark x1="36960" y1="25074" x2="41019" y2="47345"/>
                        <a14:foregroundMark x1="41019" y1="47345" x2="53454" y2="44543"/>
                        <a14:foregroundMark x1="53454" y1="44543" x2="47582" y2="19027"/>
                        <a14:foregroundMark x1="47582" y1="19027" x2="35060" y2="34808"/>
                        <a14:foregroundMark x1="35060" y1="34808" x2="41710" y2="52655"/>
                        <a14:foregroundMark x1="41710" y1="52655" x2="53800" y2="47345"/>
                        <a14:foregroundMark x1="53800" y1="47345" x2="55613" y2="45428"/>
                        <a14:foregroundMark x1="55613" y1="45428" x2="46891" y2="56342"/>
                        <a14:foregroundMark x1="40430" y1="56126" x2="38083" y2="56047"/>
                        <a14:foregroundMark x1="46891" y1="56342" x2="40605" y2="56131"/>
                        <a14:foregroundMark x1="51164" y1="24180" x2="52332" y2="23746"/>
                        <a14:foregroundMark x1="32470" y1="31121" x2="50292" y2="24503"/>
                        <a14:foregroundMark x1="52332" y1="23746" x2="55268" y2="24484"/>
                        <a14:foregroundMark x1="50219" y1="21948" x2="42055" y2="17847"/>
                        <a14:foregroundMark x1="55268" y1="24484" x2="50796" y2="22238"/>
                        <a14:foregroundMark x1="41830" y1="21131" x2="40501" y2="40560"/>
                        <a14:foregroundMark x1="42055" y1="17847" x2="41831" y2="21127"/>
                        <a14:foregroundMark x1="40501" y1="40560" x2="46978" y2="57227"/>
                        <a14:foregroundMark x1="46978" y1="57227" x2="40155" y2="40855"/>
                        <a14:foregroundMark x1="40155" y1="40855" x2="46891" y2="15044"/>
                        <a14:foregroundMark x1="46891" y1="15044" x2="50518" y2="17994"/>
                        <a14:foregroundMark x1="50518" y1="37316" x2="46978" y2="14602"/>
                        <a14:foregroundMark x1="46978" y1="14602" x2="43264" y2="21239"/>
                        <a14:foregroundMark x1="41969" y1="11947" x2="45769" y2="12242"/>
                        <a14:foregroundMark x1="47409" y1="13864" x2="50518" y2="15044"/>
                        <a14:foregroundMark x1="50518" y1="15044" x2="43696" y2="12094"/>
                        <a14:foregroundMark x1="40280" y1="19996" x2="36874" y2="27876"/>
                        <a14:foregroundMark x1="43696" y1="12094" x2="40824" y2="18737"/>
                        <a14:foregroundMark x1="36874" y1="27876" x2="40785" y2="21195"/>
                        <a14:foregroundMark x1="40590" y1="20732" x2="34715" y2="21681"/>
                        <a14:foregroundMark x1="36442" y1="28761" x2="36442" y2="42478"/>
                        <a14:foregroundMark x1="36442" y1="22714" x2="36442" y2="28761"/>
                        <a14:foregroundMark x1="36442" y1="42478" x2="46978" y2="60324"/>
                        <a14:foregroundMark x1="46978" y1="60324" x2="47237" y2="55605"/>
                        <a14:foregroundMark x1="39497" y1="50811" x2="38860" y2="50442"/>
                        <a14:foregroundMark x1="49309" y1="56490" x2="39639" y2="50893"/>
                        <a14:foregroundMark x1="38860" y1="50442" x2="36010" y2="44985"/>
                        <a14:foregroundMark x1="36010" y1="44985" x2="44560" y2="55752"/>
                        <a14:foregroundMark x1="44560" y1="55752" x2="43437" y2="56490"/>
                        <a14:foregroundMark x1="43437" y1="62537" x2="43955" y2="55015"/>
                        <a14:foregroundMark x1="43955" y1="55015" x2="35751" y2="43068"/>
                        <a14:foregroundMark x1="35751" y1="43068" x2="35492" y2="41593"/>
                        <a14:foregroundMark x1="36442" y1="49558" x2="36183" y2="38348"/>
                        <a14:foregroundMark x1="38428" y1="52360" x2="34715" y2="41298"/>
                        <a14:foregroundMark x1="38262" y1="20344" x2="38953" y2="16266"/>
                        <a14:foregroundMark x1="36837" y1="28761" x2="38226" y2="20558"/>
                        <a14:foregroundMark x1="34715" y1="41298" x2="36837" y2="28761"/>
                        <a14:foregroundMark x1="40721" y1="17338" x2="47755" y2="19322"/>
                        <a14:foregroundMark x1="37565" y1="48378" x2="35406" y2="44395"/>
                        <a14:foregroundMark x1="35406" y1="44395" x2="36010" y2="47935"/>
                        <a14:foregroundMark x1="46200" y1="11652" x2="44819" y2="11357"/>
                        <a14:backgroundMark x1="40155" y1="54720" x2="39983" y2="52655"/>
                        <a14:backgroundMark x1="35060" y1="28761" x2="35060" y2="28761"/>
                        <a14:backgroundMark x1="40760" y1="18584" x2="39810" y2="18879"/>
                        <a14:backgroundMark x1="39292" y1="17699" x2="40587" y2="17699"/>
                        <a14:backgroundMark x1="50864" y1="27729" x2="50691" y2="21681"/>
                      </a14:backgroundRemoval>
                    </a14:imgEffect>
                  </a14:imgLayer>
                </a14:imgProps>
              </a:ext>
            </a:extLst>
          </a:blip>
          <a:srcRect l="33813" r="31199" b="38422"/>
          <a:stretch/>
        </p:blipFill>
        <p:spPr>
          <a:xfrm>
            <a:off x="11375533" y="-108736"/>
            <a:ext cx="816467" cy="865163"/>
          </a:xfrm>
          <a:prstGeom prst="rect">
            <a:avLst/>
          </a:prstGeom>
          <a:noFill/>
          <a:ln>
            <a:noFill/>
          </a:ln>
        </p:spPr>
      </p:pic>
      <p:sp>
        <p:nvSpPr>
          <p:cNvPr id="3" name="Rettangolo 2">
            <a:extLst>
              <a:ext uri="{FF2B5EF4-FFF2-40B4-BE49-F238E27FC236}">
                <a16:creationId xmlns:a16="http://schemas.microsoft.com/office/drawing/2014/main" id="{082D14C9-3E9F-C00B-11B7-3B570C7E3033}"/>
              </a:ext>
            </a:extLst>
          </p:cNvPr>
          <p:cNvSpPr/>
          <p:nvPr/>
        </p:nvSpPr>
        <p:spPr bwMode="auto">
          <a:xfrm>
            <a:off x="174171" y="2155371"/>
            <a:ext cx="9137127" cy="892629"/>
          </a:xfrm>
          <a:prstGeom prst="rect">
            <a:avLst/>
          </a:prstGeom>
          <a:noFill/>
          <a:ln w="38100">
            <a:solidFill>
              <a:schemeClr val="accent1"/>
            </a:solidFill>
          </a:ln>
        </p:spPr>
        <p:txBody>
          <a:bodyPr vert="horz" wrap="square" lIns="91440" tIns="45720" rIns="91440" bIns="45720" numCol="1" rtlCol="0" anchor="t" anchorCtr="0" compatLnSpc="1">
            <a:prstTxWarp prst="textNoShape">
              <a:avLst/>
            </a:prstTxWarp>
          </a:bodyPr>
          <a:lstStyle/>
          <a:p>
            <a:pPr algn="ctr"/>
            <a:endParaRPr lang="it-IT"/>
          </a:p>
        </p:txBody>
      </p:sp>
      <p:pic>
        <p:nvPicPr>
          <p:cNvPr id="4" name="Immagine 3">
            <a:extLst>
              <a:ext uri="{FF2B5EF4-FFF2-40B4-BE49-F238E27FC236}">
                <a16:creationId xmlns:a16="http://schemas.microsoft.com/office/drawing/2014/main" id="{014CFF39-C22B-DEE3-5E0A-9392983F7F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1816" y="3365501"/>
            <a:ext cx="2711872" cy="2424984"/>
          </a:xfrm>
          <a:prstGeom prst="rect">
            <a:avLst/>
          </a:prstGeom>
        </p:spPr>
      </p:pic>
      <p:sp>
        <p:nvSpPr>
          <p:cNvPr id="5" name="CasellaDiTesto 4">
            <a:extLst>
              <a:ext uri="{FF2B5EF4-FFF2-40B4-BE49-F238E27FC236}">
                <a16:creationId xmlns:a16="http://schemas.microsoft.com/office/drawing/2014/main" id="{A4EDDE12-2258-AE46-3E9E-F31E6E5C39FD}"/>
              </a:ext>
            </a:extLst>
          </p:cNvPr>
          <p:cNvSpPr txBox="1"/>
          <p:nvPr/>
        </p:nvSpPr>
        <p:spPr>
          <a:xfrm>
            <a:off x="1276891" y="5787863"/>
            <a:ext cx="3701721" cy="338554"/>
          </a:xfrm>
          <a:prstGeom prst="rect">
            <a:avLst/>
          </a:prstGeom>
          <a:noFill/>
        </p:spPr>
        <p:txBody>
          <a:bodyPr wrap="square" rtlCol="0">
            <a:spAutoFit/>
          </a:bodyPr>
          <a:lstStyle/>
          <a:p>
            <a:pPr algn="r"/>
            <a:r>
              <a:rPr lang="en-GB" sz="1600"/>
              <a:t>M4D System by Laser </a:t>
            </a:r>
            <a:r>
              <a:rPr lang="en-GB" sz="1600" err="1"/>
              <a:t>nanoFab</a:t>
            </a:r>
            <a:endParaRPr lang="en-GB" sz="1600"/>
          </a:p>
        </p:txBody>
      </p:sp>
      <p:sp>
        <p:nvSpPr>
          <p:cNvPr id="6" name="CasellaDiTesto 5">
            <a:extLst>
              <a:ext uri="{FF2B5EF4-FFF2-40B4-BE49-F238E27FC236}">
                <a16:creationId xmlns:a16="http://schemas.microsoft.com/office/drawing/2014/main" id="{AC92E1E0-6792-196C-D306-0AB242D1B714}"/>
              </a:ext>
            </a:extLst>
          </p:cNvPr>
          <p:cNvSpPr txBox="1"/>
          <p:nvPr/>
        </p:nvSpPr>
        <p:spPr>
          <a:xfrm>
            <a:off x="3277778" y="3223136"/>
            <a:ext cx="1996966" cy="369332"/>
          </a:xfrm>
          <a:prstGeom prst="rect">
            <a:avLst/>
          </a:prstGeom>
          <a:noFill/>
        </p:spPr>
        <p:txBody>
          <a:bodyPr wrap="square">
            <a:spAutoFit/>
          </a:bodyPr>
          <a:lstStyle/>
          <a:p>
            <a:pPr algn="ctr"/>
            <a:r>
              <a:rPr lang="it-IT" b="1" i="1">
                <a:solidFill>
                  <a:srgbClr val="333399"/>
                </a:solidFill>
                <a:effectLst/>
                <a:latin typeface="Calibri" panose="020F0502020204030204" pitchFamily="34" charset="0"/>
                <a:cs typeface="Calibri" panose="020F0502020204030204" pitchFamily="34" charset="0"/>
              </a:rPr>
              <a:t>Laser</a:t>
            </a:r>
            <a:r>
              <a:rPr lang="it-IT" b="1" i="1">
                <a:effectLst/>
                <a:latin typeface="Calibri" panose="020F0502020204030204" pitchFamily="34" charset="0"/>
                <a:cs typeface="Calibri" panose="020F0502020204030204" pitchFamily="34" charset="0"/>
              </a:rPr>
              <a:t> </a:t>
            </a:r>
            <a:r>
              <a:rPr lang="it-IT" b="1" i="1" err="1">
                <a:solidFill>
                  <a:srgbClr val="C20000"/>
                </a:solidFill>
                <a:effectLst/>
                <a:latin typeface="Calibri" panose="020F0502020204030204" pitchFamily="34" charset="0"/>
                <a:cs typeface="Calibri" panose="020F0502020204030204" pitchFamily="34" charset="0"/>
              </a:rPr>
              <a:t>nano</a:t>
            </a:r>
            <a:r>
              <a:rPr lang="it-IT" b="1" i="1" err="1">
                <a:solidFill>
                  <a:srgbClr val="333399"/>
                </a:solidFill>
                <a:effectLst/>
                <a:latin typeface="Calibri" panose="020F0502020204030204" pitchFamily="34" charset="0"/>
                <a:cs typeface="Calibri" panose="020F0502020204030204" pitchFamily="34" charset="0"/>
              </a:rPr>
              <a:t>Fab</a:t>
            </a:r>
            <a:endParaRPr lang="it-IT" b="1">
              <a:effectLst/>
              <a:latin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1E1766EB-3E8D-3924-8BA0-73B57A8DDA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91174" y="3145289"/>
            <a:ext cx="1642166" cy="2776754"/>
          </a:xfrm>
          <a:prstGeom prst="rect">
            <a:avLst/>
          </a:prstGeom>
        </p:spPr>
      </p:pic>
      <p:sp>
        <p:nvSpPr>
          <p:cNvPr id="9" name="CasellaDiTesto 8">
            <a:extLst>
              <a:ext uri="{FF2B5EF4-FFF2-40B4-BE49-F238E27FC236}">
                <a16:creationId xmlns:a16="http://schemas.microsoft.com/office/drawing/2014/main" id="{8765FAEC-B185-635B-ADE2-6206C95A994B}"/>
              </a:ext>
            </a:extLst>
          </p:cNvPr>
          <p:cNvSpPr txBox="1"/>
          <p:nvPr/>
        </p:nvSpPr>
        <p:spPr>
          <a:xfrm>
            <a:off x="6453594" y="5793481"/>
            <a:ext cx="4983050" cy="338554"/>
          </a:xfrm>
          <a:prstGeom prst="rect">
            <a:avLst/>
          </a:prstGeom>
          <a:noFill/>
        </p:spPr>
        <p:txBody>
          <a:bodyPr wrap="square" rtlCol="0">
            <a:spAutoFit/>
          </a:bodyPr>
          <a:lstStyle/>
          <a:p>
            <a:pPr algn="r"/>
            <a:r>
              <a:rPr lang="en-GB" sz="1600"/>
              <a:t>Custom SL printer by Microla Optoelectronics</a:t>
            </a:r>
          </a:p>
        </p:txBody>
      </p:sp>
      <p:pic>
        <p:nvPicPr>
          <p:cNvPr id="12" name="Immagine 11">
            <a:extLst>
              <a:ext uri="{FF2B5EF4-FFF2-40B4-BE49-F238E27FC236}">
                <a16:creationId xmlns:a16="http://schemas.microsoft.com/office/drawing/2014/main" id="{F60B190C-4F62-ED89-1DA7-6B31B4D07213}"/>
              </a:ext>
            </a:extLst>
          </p:cNvPr>
          <p:cNvPicPr>
            <a:picLocks noChangeAspect="1"/>
          </p:cNvPicPr>
          <p:nvPr/>
        </p:nvPicPr>
        <p:blipFill rotWithShape="1">
          <a:blip r:embed="rId6">
            <a:extLst>
              <a:ext uri="{28A0092B-C50C-407E-A947-70E740481C1C}">
                <a14:useLocalDpi xmlns:a14="http://schemas.microsoft.com/office/drawing/2010/main" val="0"/>
              </a:ext>
            </a:extLst>
          </a:blip>
          <a:srcRect l="66071"/>
          <a:stretch/>
        </p:blipFill>
        <p:spPr>
          <a:xfrm>
            <a:off x="9133340" y="3223492"/>
            <a:ext cx="1642166" cy="361874"/>
          </a:xfrm>
          <a:prstGeom prst="rect">
            <a:avLst/>
          </a:prstGeom>
        </p:spPr>
      </p:pic>
    </p:spTree>
    <p:extLst>
      <p:ext uri="{BB962C8B-B14F-4D97-AF65-F5344CB8AC3E}">
        <p14:creationId xmlns:p14="http://schemas.microsoft.com/office/powerpoint/2010/main" val="3001400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ttangolo con angoli arrotondati 4">
            <a:extLst>
              <a:ext uri="{FF2B5EF4-FFF2-40B4-BE49-F238E27FC236}">
                <a16:creationId xmlns:a16="http://schemas.microsoft.com/office/drawing/2014/main" id="{B5C27919-957A-461B-AAC8-C9D38401894D}"/>
              </a:ext>
            </a:extLst>
          </p:cNvPr>
          <p:cNvSpPr/>
          <p:nvPr/>
        </p:nvSpPr>
        <p:spPr bwMode="auto">
          <a:xfrm>
            <a:off x="5279615" y="1636295"/>
            <a:ext cx="6636461" cy="4186989"/>
          </a:xfrm>
          <a:prstGeom prst="roundRect">
            <a:avLst/>
          </a:prstGeom>
          <a:solidFill>
            <a:schemeClr val="tx1">
              <a:alpha val="65000"/>
            </a:schemeClr>
          </a:solidFill>
          <a:ln>
            <a:noFill/>
          </a:ln>
        </p:spPr>
        <p:txBody>
          <a:bodyPr vert="horz" wrap="square" lIns="91440" tIns="45720" rIns="91440" bIns="45720" numCol="1" rtlCol="0" anchor="t" anchorCtr="0" compatLnSpc="1">
            <a:prstTxWarp prst="textNoShape">
              <a:avLst/>
            </a:prstTxWarp>
          </a:bodyPr>
          <a:lstStyle/>
          <a:p>
            <a:pPr algn="ctr"/>
            <a:endParaRPr lang="en-GB"/>
          </a:p>
        </p:txBody>
      </p:sp>
      <p:sp>
        <p:nvSpPr>
          <p:cNvPr id="4" name="CasellaDiTesto 3">
            <a:extLst>
              <a:ext uri="{FF2B5EF4-FFF2-40B4-BE49-F238E27FC236}">
                <a16:creationId xmlns:a16="http://schemas.microsoft.com/office/drawing/2014/main" id="{2526A04E-8CF1-483E-BC8A-DE63D3EEE4BD}"/>
              </a:ext>
            </a:extLst>
          </p:cNvPr>
          <p:cNvSpPr txBox="1"/>
          <p:nvPr/>
        </p:nvSpPr>
        <p:spPr>
          <a:xfrm>
            <a:off x="548640" y="770021"/>
            <a:ext cx="11223750" cy="646331"/>
          </a:xfrm>
          <a:prstGeom prst="rect">
            <a:avLst/>
          </a:prstGeom>
          <a:noFill/>
        </p:spPr>
        <p:txBody>
          <a:bodyPr wrap="square" rtlCol="0">
            <a:spAutoFit/>
          </a:bodyPr>
          <a:lstStyle/>
          <a:p>
            <a:pPr algn="ctr"/>
            <a:r>
              <a:rPr lang="en-GB"/>
              <a:t>Two-photon absorption is exploited to induce radical polymerization if an </a:t>
            </a:r>
            <a:r>
              <a:rPr lang="en-GB" b="1"/>
              <a:t>appropriate wavelength</a:t>
            </a:r>
            <a:r>
              <a:rPr lang="en-GB"/>
              <a:t> is employed based on the photoinitiator </a:t>
            </a:r>
          </a:p>
        </p:txBody>
      </p:sp>
      <p:sp>
        <p:nvSpPr>
          <p:cNvPr id="15" name="Rettangolo 14">
            <a:extLst>
              <a:ext uri="{FF2B5EF4-FFF2-40B4-BE49-F238E27FC236}">
                <a16:creationId xmlns:a16="http://schemas.microsoft.com/office/drawing/2014/main" id="{0242ABF1-44F4-418B-AC9F-1B66D026DEA6}"/>
              </a:ext>
            </a:extLst>
          </p:cNvPr>
          <p:cNvSpPr/>
          <p:nvPr/>
        </p:nvSpPr>
        <p:spPr>
          <a:xfrm>
            <a:off x="1424066" y="4578680"/>
            <a:ext cx="2568751" cy="1015663"/>
          </a:xfrm>
          <a:prstGeom prst="rect">
            <a:avLst/>
          </a:prstGeom>
          <a:noFill/>
        </p:spPr>
        <p:txBody>
          <a:bodyPr wrap="square" lIns="91440" tIns="45720" rIns="91440" bIns="45720">
            <a:spAutoFit/>
          </a:bodyPr>
          <a:lstStyle/>
          <a:p>
            <a:pPr algn="ctr"/>
            <a:r>
              <a:rPr lang="en-GB" sz="20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This happens only at the beam focal point!</a:t>
            </a:r>
          </a:p>
        </p:txBody>
      </p:sp>
      <p:pic>
        <p:nvPicPr>
          <p:cNvPr id="10" name="Immagine 9">
            <a:extLst>
              <a:ext uri="{FF2B5EF4-FFF2-40B4-BE49-F238E27FC236}">
                <a16:creationId xmlns:a16="http://schemas.microsoft.com/office/drawing/2014/main" id="{6310ADA9-7CCF-4B15-BAEE-F02F80B737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523" y="1752767"/>
            <a:ext cx="3799839" cy="2793999"/>
          </a:xfrm>
          <a:prstGeom prst="rect">
            <a:avLst/>
          </a:prstGeom>
        </p:spPr>
      </p:pic>
      <p:pic>
        <p:nvPicPr>
          <p:cNvPr id="11" name="Picture 8" descr="http://spie.org/Images/Graphics/Newsroom/Imported-2009/1779/1779_fig1.jpg">
            <a:extLst>
              <a:ext uri="{FF2B5EF4-FFF2-40B4-BE49-F238E27FC236}">
                <a16:creationId xmlns:a16="http://schemas.microsoft.com/office/drawing/2014/main" id="{3266FBFC-0394-4FDA-9ECA-64D847E4328D}"/>
              </a:ext>
            </a:extLst>
          </p:cNvPr>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102390" y="1958916"/>
            <a:ext cx="2539337" cy="170090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10D945A6-A84A-4E49-84DC-743893B6E2FD}"/>
              </a:ext>
            </a:extLst>
          </p:cNvPr>
          <p:cNvSpPr/>
          <p:nvPr/>
        </p:nvSpPr>
        <p:spPr>
          <a:xfrm>
            <a:off x="5279615" y="3793850"/>
            <a:ext cx="6492775" cy="1323439"/>
          </a:xfrm>
          <a:prstGeom prst="rect">
            <a:avLst/>
          </a:prstGeom>
          <a:noFill/>
        </p:spPr>
        <p:txBody>
          <a:bodyPr wrap="square" rtlCol="0">
            <a:spAutoFit/>
          </a:bodyPr>
          <a:lstStyle/>
          <a:p>
            <a:pPr marL="285750" indent="-285750" algn="just">
              <a:buFont typeface="Wingdings" panose="05000000000000000000" pitchFamily="2" charset="2"/>
              <a:buChar char="§"/>
            </a:pPr>
            <a:r>
              <a:rPr lang="en-US" sz="1600">
                <a:solidFill>
                  <a:schemeClr val="bg1"/>
                </a:solidFill>
              </a:rPr>
              <a:t>The focal point of the LASER can be moved in any direction within the resin. </a:t>
            </a:r>
          </a:p>
          <a:p>
            <a:pPr marL="285750" indent="-285750" algn="just">
              <a:buFont typeface="Wingdings" panose="05000000000000000000" pitchFamily="2" charset="2"/>
              <a:buChar char="§"/>
            </a:pPr>
            <a:r>
              <a:rPr lang="en-US" sz="1600">
                <a:solidFill>
                  <a:schemeClr val="bg1"/>
                </a:solidFill>
              </a:rPr>
              <a:t>NIR (780 nm -2500 nm) LASER</a:t>
            </a:r>
          </a:p>
          <a:p>
            <a:pPr marL="285750" indent="-285750" algn="just">
              <a:buFont typeface="Wingdings" panose="05000000000000000000" pitchFamily="2" charset="2"/>
              <a:buChar char="§"/>
            </a:pPr>
            <a:r>
              <a:rPr lang="en-US" sz="1600" err="1">
                <a:solidFill>
                  <a:schemeClr val="bg1"/>
                </a:solidFill>
              </a:rPr>
              <a:t>Photoresin</a:t>
            </a:r>
            <a:r>
              <a:rPr lang="en-US" sz="1600">
                <a:solidFill>
                  <a:schemeClr val="bg1"/>
                </a:solidFill>
              </a:rPr>
              <a:t> is transparent to NIR, cross-linking will occur only within the focal volume </a:t>
            </a:r>
            <a:r>
              <a:rPr lang="en-US" sz="1600">
                <a:solidFill>
                  <a:schemeClr val="bg1"/>
                </a:solidFill>
                <a:sym typeface="Wingdings" panose="05000000000000000000" pitchFamily="2" charset="2"/>
              </a:rPr>
              <a:t> voxel</a:t>
            </a:r>
            <a:endParaRPr lang="en-US" sz="1600">
              <a:solidFill>
                <a:schemeClr val="bg1"/>
              </a:solidFill>
            </a:endParaRPr>
          </a:p>
        </p:txBody>
      </p:sp>
      <p:pic>
        <p:nvPicPr>
          <p:cNvPr id="16" name="Immagine 15" descr="Immagine che contiene arredamento, fotografia, sedendo, telefono&#10;&#10;Descrizione generata automaticamente">
            <a:extLst>
              <a:ext uri="{FF2B5EF4-FFF2-40B4-BE49-F238E27FC236}">
                <a16:creationId xmlns:a16="http://schemas.microsoft.com/office/drawing/2014/main" id="{D11E0AB9-816F-4553-9F50-E61CB634FDA7}"/>
              </a:ext>
            </a:extLst>
          </p:cNvPr>
          <p:cNvPicPr>
            <a:picLocks noChangeAspect="1"/>
          </p:cNvPicPr>
          <p:nvPr/>
        </p:nvPicPr>
        <p:blipFill>
          <a:blip r:embed="rId5"/>
          <a:stretch>
            <a:fillRect/>
          </a:stretch>
        </p:blipFill>
        <p:spPr>
          <a:xfrm>
            <a:off x="9115610" y="1955314"/>
            <a:ext cx="2267867" cy="1700900"/>
          </a:xfrm>
          <a:prstGeom prst="rect">
            <a:avLst/>
          </a:prstGeom>
        </p:spPr>
      </p:pic>
      <p:sp>
        <p:nvSpPr>
          <p:cNvPr id="17" name="Titolo 1">
            <a:extLst>
              <a:ext uri="{FF2B5EF4-FFF2-40B4-BE49-F238E27FC236}">
                <a16:creationId xmlns:a16="http://schemas.microsoft.com/office/drawing/2014/main" id="{AAE1E466-2761-4E67-A126-63318D7F5657}"/>
              </a:ext>
            </a:extLst>
          </p:cNvPr>
          <p:cNvSpPr>
            <a:spLocks noGrp="1"/>
          </p:cNvSpPr>
          <p:nvPr>
            <p:ph type="title"/>
          </p:nvPr>
        </p:nvSpPr>
        <p:spPr>
          <a:xfrm>
            <a:off x="432390" y="180000"/>
            <a:ext cx="11340000" cy="926030"/>
          </a:xfrm>
        </p:spPr>
        <p:txBody>
          <a:bodyPr>
            <a:normAutofit/>
          </a:bodyPr>
          <a:lstStyle/>
          <a:p>
            <a:r>
              <a:rPr lang="it-IT" sz="3600"/>
              <a:t>Two </a:t>
            </a:r>
            <a:r>
              <a:rPr lang="it-IT" sz="3600" err="1"/>
              <a:t>Photon</a:t>
            </a:r>
            <a:r>
              <a:rPr lang="it-IT" sz="3600"/>
              <a:t> </a:t>
            </a:r>
            <a:r>
              <a:rPr lang="it-IT" sz="3600" err="1"/>
              <a:t>Polymerization</a:t>
            </a:r>
            <a:r>
              <a:rPr lang="it-IT" sz="3600"/>
              <a:t> (TPP)</a:t>
            </a:r>
            <a:endParaRPr lang="en-GB" sz="4000"/>
          </a:p>
        </p:txBody>
      </p:sp>
    </p:spTree>
    <p:extLst>
      <p:ext uri="{BB962C8B-B14F-4D97-AF65-F5344CB8AC3E}">
        <p14:creationId xmlns:p14="http://schemas.microsoft.com/office/powerpoint/2010/main" val="134887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7092C4C-BAD6-C53B-479A-E0808A157C07}"/>
              </a:ext>
            </a:extLst>
          </p:cNvPr>
          <p:cNvSpPr>
            <a:spLocks noGrp="1"/>
          </p:cNvSpPr>
          <p:nvPr>
            <p:ph type="title"/>
          </p:nvPr>
        </p:nvSpPr>
        <p:spPr>
          <a:xfrm>
            <a:off x="264115" y="180000"/>
            <a:ext cx="11676550" cy="1205458"/>
          </a:xfrm>
        </p:spPr>
        <p:txBody>
          <a:bodyPr/>
          <a:lstStyle/>
          <a:p>
            <a:r>
              <a:rPr lang="it-IT"/>
              <a:t>TPP </a:t>
            </a:r>
            <a:r>
              <a:rPr lang="it-IT" err="1"/>
              <a:t>structure</a:t>
            </a:r>
            <a:r>
              <a:rPr lang="it-IT"/>
              <a:t> working @ 5 </a:t>
            </a:r>
            <a:r>
              <a:rPr lang="it-IT">
                <a:latin typeface="Poppins Medium" panose="00000600000000000000" pitchFamily="2" charset="0"/>
                <a:cs typeface="Poppins Medium" panose="00000600000000000000" pitchFamily="2" charset="0"/>
              </a:rPr>
              <a:t>µ</a:t>
            </a:r>
            <a:r>
              <a:rPr lang="it-IT"/>
              <a:t>m</a:t>
            </a:r>
            <a:br>
              <a:rPr lang="it-IT"/>
            </a:br>
            <a:endParaRPr lang="en-GB"/>
          </a:p>
        </p:txBody>
      </p:sp>
      <p:sp>
        <p:nvSpPr>
          <p:cNvPr id="5" name="CasellaDiTesto 4">
            <a:extLst>
              <a:ext uri="{FF2B5EF4-FFF2-40B4-BE49-F238E27FC236}">
                <a16:creationId xmlns:a16="http://schemas.microsoft.com/office/drawing/2014/main" id="{470FEACB-6CD6-9B10-91E4-1F8BD2A71E98}"/>
              </a:ext>
            </a:extLst>
          </p:cNvPr>
          <p:cNvSpPr txBox="1"/>
          <p:nvPr/>
        </p:nvSpPr>
        <p:spPr>
          <a:xfrm>
            <a:off x="8496300" y="1109134"/>
            <a:ext cx="3695700" cy="1754326"/>
          </a:xfrm>
          <a:prstGeom prst="rect">
            <a:avLst/>
          </a:prstGeom>
          <a:noFill/>
        </p:spPr>
        <p:txBody>
          <a:bodyPr wrap="square" rtlCol="0">
            <a:spAutoFit/>
          </a:bodyPr>
          <a:lstStyle/>
          <a:p>
            <a:r>
              <a:rPr lang="it-IT" err="1"/>
              <a:t>Fabrication</a:t>
            </a:r>
            <a:r>
              <a:rPr lang="it-IT"/>
              <a:t>:</a:t>
            </a:r>
          </a:p>
          <a:p>
            <a:r>
              <a:rPr lang="it-IT"/>
              <a:t>- </a:t>
            </a:r>
            <a:r>
              <a:rPr lang="it-IT" err="1"/>
              <a:t>Femtobond</a:t>
            </a:r>
            <a:r>
              <a:rPr lang="it-IT"/>
              <a:t> </a:t>
            </a:r>
            <a:r>
              <a:rPr lang="it-IT" err="1"/>
              <a:t>resin</a:t>
            </a:r>
            <a:endParaRPr lang="it-IT"/>
          </a:p>
          <a:p>
            <a:pPr marL="285750" indent="-285750">
              <a:buFontTx/>
              <a:buChar char="-"/>
            </a:pPr>
            <a:r>
              <a:rPr lang="it-IT"/>
              <a:t>TPP of 1.6x  positive </a:t>
            </a:r>
            <a:r>
              <a:rPr lang="it-IT" err="1"/>
              <a:t>structure</a:t>
            </a:r>
            <a:r>
              <a:rPr lang="it-IT"/>
              <a:t> (to compensate successive </a:t>
            </a:r>
            <a:r>
              <a:rPr lang="it-IT" err="1"/>
              <a:t>shrinkage</a:t>
            </a:r>
            <a:r>
              <a:rPr lang="it-IT"/>
              <a:t>)</a:t>
            </a:r>
          </a:p>
          <a:p>
            <a:pPr marL="285750" indent="-285750">
              <a:buFontTx/>
              <a:buChar char="-"/>
            </a:pPr>
            <a:r>
              <a:rPr lang="it-IT"/>
              <a:t>With base</a:t>
            </a:r>
          </a:p>
          <a:p>
            <a:endParaRPr lang="it-IT"/>
          </a:p>
        </p:txBody>
      </p:sp>
      <p:pic>
        <p:nvPicPr>
          <p:cNvPr id="6" name="Immagine 5" descr="Immagine che contiene testo, microfono, grata&#10;&#10;Descrizione generata automaticamente">
            <a:extLst>
              <a:ext uri="{FF2B5EF4-FFF2-40B4-BE49-F238E27FC236}">
                <a16:creationId xmlns:a16="http://schemas.microsoft.com/office/drawing/2014/main" id="{9FFA7AFB-934E-CDC6-FC3E-9BC70DF7ED96}"/>
              </a:ext>
            </a:extLst>
          </p:cNvPr>
          <p:cNvPicPr>
            <a:picLocks noChangeAspect="1"/>
          </p:cNvPicPr>
          <p:nvPr/>
        </p:nvPicPr>
        <p:blipFill>
          <a:blip r:embed="rId2"/>
          <a:stretch>
            <a:fillRect/>
          </a:stretch>
        </p:blipFill>
        <p:spPr>
          <a:xfrm>
            <a:off x="4109663" y="2585289"/>
            <a:ext cx="3991661" cy="2993746"/>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D0F791A5-743A-9DFE-E889-7077AA68F876}"/>
              </a:ext>
            </a:extLst>
          </p:cNvPr>
          <p:cNvPicPr>
            <a:picLocks noChangeAspect="1"/>
          </p:cNvPicPr>
          <p:nvPr/>
        </p:nvPicPr>
        <p:blipFill rotWithShape="1">
          <a:blip r:embed="rId3"/>
          <a:srcRect b="12108"/>
          <a:stretch/>
        </p:blipFill>
        <p:spPr>
          <a:xfrm>
            <a:off x="339039" y="2283371"/>
            <a:ext cx="3620056" cy="3924315"/>
          </a:xfrm>
          <a:prstGeom prst="rect">
            <a:avLst/>
          </a:prstGeom>
        </p:spPr>
      </p:pic>
    </p:spTree>
    <p:extLst>
      <p:ext uri="{BB962C8B-B14F-4D97-AF65-F5344CB8AC3E}">
        <p14:creationId xmlns:p14="http://schemas.microsoft.com/office/powerpoint/2010/main" val="2555146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196ACE3-CDED-D180-7DDD-614B26D81AD2}"/>
              </a:ext>
            </a:extLst>
          </p:cNvPr>
          <p:cNvSpPr>
            <a:spLocks noGrp="1"/>
          </p:cNvSpPr>
          <p:nvPr>
            <p:ph idx="1"/>
          </p:nvPr>
        </p:nvSpPr>
        <p:spPr>
          <a:xfrm>
            <a:off x="820801" y="694908"/>
            <a:ext cx="11032671" cy="1787635"/>
          </a:xfrm>
        </p:spPr>
        <p:txBody>
          <a:bodyPr>
            <a:normAutofit fontScale="92500"/>
          </a:bodyPr>
          <a:lstStyle/>
          <a:p>
            <a:pPr algn="just"/>
            <a:r>
              <a:rPr lang="en-US" sz="1900" kern="0">
                <a:latin typeface="Times New Roman" panose="02020603050405020304" pitchFamily="18" charset="0"/>
                <a:ea typeface="Aptos" panose="020B0004020202020204" pitchFamily="34" charset="0"/>
                <a:cs typeface="Times New Roman" panose="02020603050405020304" pitchFamily="18" charset="0"/>
              </a:rPr>
              <a:t>Complete modeling of &gt;250 MV/m, Woodpile, </a:t>
            </a:r>
            <a:r>
              <a:rPr lang="en-US" sz="1900" kern="0" err="1">
                <a:latin typeface="Times New Roman" panose="02020603050405020304" pitchFamily="18" charset="0"/>
                <a:ea typeface="Aptos" panose="020B0004020202020204" pitchFamily="34" charset="0"/>
                <a:cs typeface="Times New Roman" panose="02020603050405020304" pitchFamily="18" charset="0"/>
              </a:rPr>
              <a:t>PhC</a:t>
            </a:r>
            <a:r>
              <a:rPr lang="en-US" sz="1900" kern="0">
                <a:latin typeface="Times New Roman" panose="02020603050405020304" pitchFamily="18" charset="0"/>
                <a:ea typeface="Aptos" panose="020B0004020202020204" pitchFamily="34" charset="0"/>
                <a:cs typeface="Times New Roman" panose="02020603050405020304" pitchFamily="18" charset="0"/>
              </a:rPr>
              <a:t>, and slot waveguide  </a:t>
            </a:r>
            <a:endParaRPr lang="en-US" sz="1900" kern="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n-US" sz="1900" kern="0">
                <a:effectLst/>
                <a:latin typeface="Times New Roman" panose="02020603050405020304" pitchFamily="18" charset="0"/>
                <a:ea typeface="Aptos" panose="020B0004020202020204" pitchFamily="34" charset="0"/>
                <a:cs typeface="Times New Roman" panose="02020603050405020304" pitchFamily="18" charset="0"/>
              </a:rPr>
              <a:t>Refined technique that enhanced the printing accuracy: </a:t>
            </a:r>
            <a:r>
              <a:rPr lang="it-IT" sz="1900" err="1">
                <a:latin typeface="Times New Roman" panose="02020603050405020304" pitchFamily="18" charset="0"/>
                <a:cs typeface="Times New Roman" panose="02020603050405020304" pitchFamily="18" charset="0"/>
              </a:rPr>
              <a:t>better</a:t>
            </a:r>
            <a:r>
              <a:rPr lang="it-IT" sz="1900">
                <a:latin typeface="Times New Roman" panose="02020603050405020304" pitchFamily="18" charset="0"/>
                <a:cs typeface="Times New Roman" panose="02020603050405020304" pitchFamily="18" charset="0"/>
              </a:rPr>
              <a:t> </a:t>
            </a:r>
            <a:r>
              <a:rPr lang="it-IT" sz="1900" err="1">
                <a:latin typeface="Times New Roman" panose="02020603050405020304" pitchFamily="18" charset="0"/>
                <a:cs typeface="Times New Roman" panose="02020603050405020304" pitchFamily="18" charset="0"/>
              </a:rPr>
              <a:t>results</a:t>
            </a:r>
            <a:r>
              <a:rPr lang="it-IT" sz="1900">
                <a:latin typeface="Times New Roman" panose="02020603050405020304" pitchFamily="18" charset="0"/>
                <a:cs typeface="Times New Roman" panose="02020603050405020304" pitchFamily="18" charset="0"/>
              </a:rPr>
              <a:t> in </a:t>
            </a:r>
            <a:r>
              <a:rPr lang="it-IT" sz="1900" err="1">
                <a:latin typeface="Times New Roman" panose="02020603050405020304" pitchFamily="18" charset="0"/>
                <a:cs typeface="Times New Roman" panose="02020603050405020304" pitchFamily="18" charset="0"/>
              </a:rPr>
              <a:t>terms</a:t>
            </a:r>
            <a:r>
              <a:rPr lang="it-IT" sz="1900">
                <a:latin typeface="Times New Roman" panose="02020603050405020304" pitchFamily="18" charset="0"/>
                <a:cs typeface="Times New Roman" panose="02020603050405020304" pitchFamily="18" charset="0"/>
              </a:rPr>
              <a:t> of </a:t>
            </a:r>
            <a:r>
              <a:rPr lang="it-IT" sz="1900" err="1">
                <a:latin typeface="Times New Roman" panose="02020603050405020304" pitchFamily="18" charset="0"/>
                <a:cs typeface="Times New Roman" panose="02020603050405020304" pitchFamily="18" charset="0"/>
              </a:rPr>
              <a:t>structure</a:t>
            </a:r>
            <a:r>
              <a:rPr lang="it-IT" sz="1900">
                <a:latin typeface="Times New Roman" panose="02020603050405020304" pitchFamily="18" charset="0"/>
                <a:cs typeface="Times New Roman" panose="02020603050405020304" pitchFamily="18" charset="0"/>
              </a:rPr>
              <a:t> features </a:t>
            </a:r>
            <a:r>
              <a:rPr lang="it-IT" sz="1900" err="1">
                <a:latin typeface="Times New Roman" panose="02020603050405020304" pitchFamily="18" charset="0"/>
                <a:cs typeface="Times New Roman" panose="02020603050405020304" pitchFamily="18" charset="0"/>
              </a:rPr>
              <a:t>preservation</a:t>
            </a:r>
            <a:r>
              <a:rPr lang="it-IT" sz="1900">
                <a:latin typeface="Times New Roman" panose="02020603050405020304" pitchFamily="18" charset="0"/>
                <a:cs typeface="Times New Roman" panose="02020603050405020304" pitchFamily="18" charset="0"/>
              </a:rPr>
              <a:t>.</a:t>
            </a:r>
          </a:p>
          <a:p>
            <a:pPr algn="just"/>
            <a:r>
              <a:rPr lang="it-IT" sz="1900" err="1">
                <a:latin typeface="Times New Roman" panose="02020603050405020304" pitchFamily="18" charset="0"/>
                <a:cs typeface="Times New Roman" panose="02020603050405020304" pitchFamily="18" charset="0"/>
              </a:rPr>
              <a:t>Employed</a:t>
            </a:r>
            <a:r>
              <a:rPr lang="it-IT" sz="1900">
                <a:latin typeface="Times New Roman" panose="02020603050405020304" pitchFamily="18" charset="0"/>
                <a:cs typeface="Times New Roman" panose="02020603050405020304" pitchFamily="18" charset="0"/>
              </a:rPr>
              <a:t> </a:t>
            </a:r>
            <a:r>
              <a:rPr lang="it-IT" sz="1900" err="1">
                <a:latin typeface="Times New Roman" panose="02020603050405020304" pitchFamily="18" charset="0"/>
                <a:cs typeface="Times New Roman" panose="02020603050405020304" pitchFamily="18" charset="0"/>
              </a:rPr>
              <a:t>material</a:t>
            </a:r>
            <a:r>
              <a:rPr lang="it-IT" sz="1900">
                <a:latin typeface="Times New Roman" panose="02020603050405020304" pitchFamily="18" charset="0"/>
                <a:cs typeface="Times New Roman" panose="02020603050405020304" pitchFamily="18" charset="0"/>
              </a:rPr>
              <a:t>: </a:t>
            </a:r>
            <a:r>
              <a:rPr lang="it-IT" sz="1900" err="1">
                <a:latin typeface="Times New Roman" panose="02020603050405020304" pitchFamily="18" charset="0"/>
                <a:cs typeface="Times New Roman" panose="02020603050405020304" pitchFamily="18" charset="0"/>
              </a:rPr>
              <a:t>FemtoBond</a:t>
            </a:r>
            <a:r>
              <a:rPr lang="it-IT" sz="1900">
                <a:latin typeface="Times New Roman" panose="02020603050405020304" pitchFamily="18" charset="0"/>
                <a:cs typeface="Times New Roman" panose="02020603050405020304" pitchFamily="18" charset="0"/>
              </a:rPr>
              <a:t> </a:t>
            </a:r>
            <a:r>
              <a:rPr lang="it-IT" sz="1900" err="1">
                <a:latin typeface="Times New Roman" panose="02020603050405020304" pitchFamily="18" charset="0"/>
                <a:cs typeface="Times New Roman" panose="02020603050405020304" pitchFamily="18" charset="0"/>
              </a:rPr>
              <a:t>resin</a:t>
            </a:r>
            <a:r>
              <a:rPr lang="it-IT" sz="1900">
                <a:latin typeface="Times New Roman" panose="02020603050405020304" pitchFamily="18" charset="0"/>
                <a:cs typeface="Times New Roman" panose="02020603050405020304" pitchFamily="18" charset="0"/>
              </a:rPr>
              <a:t>.</a:t>
            </a:r>
          </a:p>
          <a:p>
            <a:pPr algn="just"/>
            <a:r>
              <a:rPr lang="it-IT" sz="1900" b="0" i="0" u="none" strike="noStrike" baseline="0">
                <a:latin typeface="Times New Roman" panose="02020603050405020304" pitchFamily="18" charset="0"/>
                <a:cs typeface="Times New Roman" panose="02020603050405020304" pitchFamily="18" charset="0"/>
              </a:rPr>
              <a:t>Direct </a:t>
            </a:r>
            <a:r>
              <a:rPr lang="it-IT" sz="1900" b="0" i="0" u="none" strike="noStrike" baseline="0" err="1">
                <a:latin typeface="Times New Roman" panose="02020603050405020304" pitchFamily="18" charset="0"/>
                <a:cs typeface="Times New Roman" panose="02020603050405020304" pitchFamily="18" charset="0"/>
              </a:rPr>
              <a:t>polymerization</a:t>
            </a:r>
            <a:r>
              <a:rPr lang="it-IT" sz="1900" b="0" i="0" u="none" strike="noStrike" baseline="0">
                <a:latin typeface="Times New Roman" panose="02020603050405020304" pitchFamily="18" charset="0"/>
                <a:cs typeface="Times New Roman" panose="02020603050405020304" pitchFamily="18" charset="0"/>
              </a:rPr>
              <a:t> of </a:t>
            </a:r>
            <a:r>
              <a:rPr lang="en-US" sz="1900" b="0" i="0" u="none" strike="noStrike" baseline="0">
                <a:latin typeface="Times New Roman" panose="02020603050405020304" pitchFamily="18" charset="0"/>
                <a:cs typeface="Times New Roman" panose="02020603050405020304" pitchFamily="18" charset="0"/>
              </a:rPr>
              <a:t>the “final” positive structure followed by a pyrolysis to obtain a dielectric material with the final desired </a:t>
            </a:r>
            <a:r>
              <a:rPr lang="it-IT" sz="1900" b="0" i="0" u="none" strike="noStrike" baseline="0" err="1">
                <a:latin typeface="Times New Roman" panose="02020603050405020304" pitchFamily="18" charset="0"/>
                <a:cs typeface="Times New Roman" panose="02020603050405020304" pitchFamily="18" charset="0"/>
              </a:rPr>
              <a:t>properties</a:t>
            </a:r>
            <a:r>
              <a:rPr lang="it-IT" sz="1900" b="0" i="0" u="none" strike="noStrike" baseline="0">
                <a:latin typeface="Times New Roman" panose="02020603050405020304" pitchFamily="18" charset="0"/>
                <a:cs typeface="Times New Roman" panose="02020603050405020304" pitchFamily="18" charset="0"/>
              </a:rPr>
              <a:t>.</a:t>
            </a:r>
            <a:endParaRPr lang="it-IT" sz="1900">
              <a:latin typeface="Times New Roman" panose="02020603050405020304" pitchFamily="18" charset="0"/>
              <a:cs typeface="Times New Roman" panose="02020603050405020304" pitchFamily="18" charset="0"/>
            </a:endParaRPr>
          </a:p>
          <a:p>
            <a:endParaRPr lang="it-IT" sz="2000"/>
          </a:p>
        </p:txBody>
      </p:sp>
      <p:sp>
        <p:nvSpPr>
          <p:cNvPr id="10" name="Titolo 1">
            <a:extLst>
              <a:ext uri="{FF2B5EF4-FFF2-40B4-BE49-F238E27FC236}">
                <a16:creationId xmlns:a16="http://schemas.microsoft.com/office/drawing/2014/main" id="{7083627B-C71D-D5DF-D172-A80A8BB8F7A0}"/>
              </a:ext>
            </a:extLst>
          </p:cNvPr>
          <p:cNvSpPr txBox="1">
            <a:spLocks/>
          </p:cNvSpPr>
          <p:nvPr/>
        </p:nvSpPr>
        <p:spPr>
          <a:xfrm>
            <a:off x="150664" y="-18326"/>
            <a:ext cx="12041336" cy="634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0070C0"/>
                </a:solidFill>
                <a:latin typeface="Calibri Light (titoli)"/>
                <a:cs typeface="Times New Roman" panose="02020603050405020304" pitchFamily="18" charset="0"/>
              </a:rPr>
              <a:t>Dielectrics Summary</a:t>
            </a:r>
          </a:p>
        </p:txBody>
      </p:sp>
      <p:pic>
        <p:nvPicPr>
          <p:cNvPr id="15" name="Immagine 14">
            <a:extLst>
              <a:ext uri="{FF2B5EF4-FFF2-40B4-BE49-F238E27FC236}">
                <a16:creationId xmlns:a16="http://schemas.microsoft.com/office/drawing/2014/main" id="{7BF9BAEE-0F42-F3C1-1AF5-826D918282C8}"/>
              </a:ext>
            </a:extLst>
          </p:cNvPr>
          <p:cNvPicPr>
            <a:picLocks noChangeAspect="1"/>
          </p:cNvPicPr>
          <p:nvPr/>
        </p:nvPicPr>
        <p:blipFill>
          <a:blip r:embed="rId2"/>
          <a:stretch>
            <a:fillRect/>
          </a:stretch>
        </p:blipFill>
        <p:spPr>
          <a:xfrm>
            <a:off x="3155112" y="4997660"/>
            <a:ext cx="2040473" cy="1524491"/>
          </a:xfrm>
          <a:prstGeom prst="rect">
            <a:avLst/>
          </a:prstGeom>
          <a:ln w="88900" cap="sq" cmpd="thickThin">
            <a:solidFill>
              <a:srgbClr val="000000"/>
            </a:solidFill>
            <a:prstDash val="solid"/>
            <a:miter lim="800000"/>
          </a:ln>
          <a:effectLst>
            <a:innerShdw blurRad="76200">
              <a:srgbClr val="000000"/>
            </a:innerShdw>
          </a:effectLst>
        </p:spPr>
      </p:pic>
      <p:pic>
        <p:nvPicPr>
          <p:cNvPr id="17" name="Immagine 16">
            <a:extLst>
              <a:ext uri="{FF2B5EF4-FFF2-40B4-BE49-F238E27FC236}">
                <a16:creationId xmlns:a16="http://schemas.microsoft.com/office/drawing/2014/main" id="{9F00DB78-5CE2-9C32-4C3F-2DE08CEF4B5A}"/>
              </a:ext>
            </a:extLst>
          </p:cNvPr>
          <p:cNvPicPr>
            <a:picLocks noChangeAspect="1"/>
          </p:cNvPicPr>
          <p:nvPr/>
        </p:nvPicPr>
        <p:blipFill>
          <a:blip r:embed="rId3"/>
          <a:stretch>
            <a:fillRect/>
          </a:stretch>
        </p:blipFill>
        <p:spPr>
          <a:xfrm>
            <a:off x="5408464" y="5005140"/>
            <a:ext cx="2252808" cy="1524491"/>
          </a:xfrm>
          <a:prstGeom prst="rect">
            <a:avLst/>
          </a:prstGeom>
          <a:ln w="88900" cap="sq" cmpd="thickThin">
            <a:solidFill>
              <a:srgbClr val="000000"/>
            </a:solidFill>
            <a:prstDash val="solid"/>
            <a:miter lim="800000"/>
          </a:ln>
          <a:effectLst>
            <a:innerShdw blurRad="76200">
              <a:srgbClr val="000000"/>
            </a:innerShdw>
          </a:effectLst>
        </p:spPr>
      </p:pic>
      <p:pic>
        <p:nvPicPr>
          <p:cNvPr id="19" name="Immagine 18">
            <a:extLst>
              <a:ext uri="{FF2B5EF4-FFF2-40B4-BE49-F238E27FC236}">
                <a16:creationId xmlns:a16="http://schemas.microsoft.com/office/drawing/2014/main" id="{CDDD9039-BA26-020B-769B-F6F500A7ACEB}"/>
              </a:ext>
            </a:extLst>
          </p:cNvPr>
          <p:cNvPicPr>
            <a:picLocks noChangeAspect="1"/>
          </p:cNvPicPr>
          <p:nvPr/>
        </p:nvPicPr>
        <p:blipFill>
          <a:blip r:embed="rId4"/>
          <a:stretch>
            <a:fillRect/>
          </a:stretch>
        </p:blipFill>
        <p:spPr>
          <a:xfrm>
            <a:off x="7851058" y="5027157"/>
            <a:ext cx="2194289" cy="1502474"/>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AE789B8C-885C-FE1B-ECB3-84F1E1FAFB77}"/>
              </a:ext>
            </a:extLst>
          </p:cNvPr>
          <p:cNvPicPr>
            <a:picLocks noChangeAspect="1"/>
          </p:cNvPicPr>
          <p:nvPr/>
        </p:nvPicPr>
        <p:blipFill>
          <a:blip r:embed="rId5"/>
          <a:stretch>
            <a:fillRect/>
          </a:stretch>
        </p:blipFill>
        <p:spPr>
          <a:xfrm>
            <a:off x="5210316" y="2639233"/>
            <a:ext cx="2766060" cy="207454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CC75C80A-DD35-00F2-2C05-D9D12FE714DD}"/>
              </a:ext>
            </a:extLst>
          </p:cNvPr>
          <p:cNvPicPr>
            <a:picLocks noChangeAspect="1"/>
          </p:cNvPicPr>
          <p:nvPr/>
        </p:nvPicPr>
        <p:blipFill>
          <a:blip r:embed="rId6"/>
          <a:stretch>
            <a:fillRect/>
          </a:stretch>
        </p:blipFill>
        <p:spPr>
          <a:xfrm>
            <a:off x="999900" y="2794565"/>
            <a:ext cx="2476525" cy="176388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7166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A6AE66-E13A-A06B-3186-9A024F8BF70F}"/>
              </a:ext>
            </a:extLst>
          </p:cNvPr>
          <p:cNvSpPr>
            <a:spLocks noGrp="1"/>
          </p:cNvSpPr>
          <p:nvPr>
            <p:ph type="title"/>
          </p:nvPr>
        </p:nvSpPr>
        <p:spPr>
          <a:xfrm>
            <a:off x="264115" y="180000"/>
            <a:ext cx="11676550" cy="651460"/>
          </a:xfrm>
        </p:spPr>
        <p:txBody>
          <a:bodyPr/>
          <a:lstStyle/>
          <a:p>
            <a:r>
              <a:rPr lang="it-IT" err="1"/>
              <a:t>Stereolithography</a:t>
            </a:r>
            <a:r>
              <a:rPr lang="it-IT"/>
              <a:t> (SL)</a:t>
            </a:r>
          </a:p>
        </p:txBody>
      </p:sp>
      <p:grpSp>
        <p:nvGrpSpPr>
          <p:cNvPr id="6" name="Gruppo 5">
            <a:extLst>
              <a:ext uri="{FF2B5EF4-FFF2-40B4-BE49-F238E27FC236}">
                <a16:creationId xmlns:a16="http://schemas.microsoft.com/office/drawing/2014/main" id="{CEA519FD-5EBD-519D-6722-8E8B7F0FD42A}"/>
              </a:ext>
            </a:extLst>
          </p:cNvPr>
          <p:cNvGrpSpPr/>
          <p:nvPr/>
        </p:nvGrpSpPr>
        <p:grpSpPr>
          <a:xfrm>
            <a:off x="264115" y="853231"/>
            <a:ext cx="6016942" cy="5453646"/>
            <a:chOff x="4178997" y="1212831"/>
            <a:chExt cx="6565232" cy="5624507"/>
          </a:xfrm>
        </p:grpSpPr>
        <p:pic>
          <p:nvPicPr>
            <p:cNvPr id="7" name="Immagine 6" descr="Immagine che contiene screenshot, computer&#10;&#10;Descrizione generata automaticamente">
              <a:extLst>
                <a:ext uri="{FF2B5EF4-FFF2-40B4-BE49-F238E27FC236}">
                  <a16:creationId xmlns:a16="http://schemas.microsoft.com/office/drawing/2014/main" id="{D968F24D-A55C-CD99-07F2-4AF3792810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8997" y="1212831"/>
              <a:ext cx="6565232" cy="5624507"/>
            </a:xfrm>
            <a:prstGeom prst="rect">
              <a:avLst/>
            </a:prstGeom>
          </p:spPr>
        </p:pic>
        <p:sp>
          <p:nvSpPr>
            <p:cNvPr id="8" name="Rettangolo 7">
              <a:extLst>
                <a:ext uri="{FF2B5EF4-FFF2-40B4-BE49-F238E27FC236}">
                  <a16:creationId xmlns:a16="http://schemas.microsoft.com/office/drawing/2014/main" id="{DC735B80-622D-FE22-E1D0-96D8FBEDEE3D}"/>
                </a:ext>
              </a:extLst>
            </p:cNvPr>
            <p:cNvSpPr/>
            <p:nvPr/>
          </p:nvSpPr>
          <p:spPr>
            <a:xfrm>
              <a:off x="4236720" y="1330960"/>
              <a:ext cx="314960" cy="279400"/>
            </a:xfrm>
            <a:prstGeom prst="rect">
              <a:avLst/>
            </a:prstGeom>
            <a:solidFill>
              <a:schemeClr val="bg1"/>
            </a:solidFill>
            <a:ln w="12700" cap="flat">
              <a:noFill/>
              <a:prstDash val="solid"/>
              <a:miter/>
            </a:ln>
          </p:spPr>
          <p:txBody>
            <a:bodyPr rtlCol="0" anchor="ctr"/>
            <a:lstStyle/>
            <a:p>
              <a:pPr algn="l"/>
              <a:endParaRPr lang="en-US"/>
            </a:p>
          </p:txBody>
        </p:sp>
        <p:sp>
          <p:nvSpPr>
            <p:cNvPr id="9" name="Rettangolo 8">
              <a:extLst>
                <a:ext uri="{FF2B5EF4-FFF2-40B4-BE49-F238E27FC236}">
                  <a16:creationId xmlns:a16="http://schemas.microsoft.com/office/drawing/2014/main" id="{4C6612D8-D1EF-3FDC-B933-9008973C8ECE}"/>
                </a:ext>
              </a:extLst>
            </p:cNvPr>
            <p:cNvSpPr/>
            <p:nvPr/>
          </p:nvSpPr>
          <p:spPr>
            <a:xfrm>
              <a:off x="7752080" y="1330960"/>
              <a:ext cx="314960" cy="279400"/>
            </a:xfrm>
            <a:prstGeom prst="rect">
              <a:avLst/>
            </a:prstGeom>
            <a:solidFill>
              <a:schemeClr val="bg1"/>
            </a:solidFill>
            <a:ln w="12700" cap="flat">
              <a:noFill/>
              <a:prstDash val="solid"/>
              <a:miter/>
            </a:ln>
          </p:spPr>
          <p:txBody>
            <a:bodyPr rtlCol="0" anchor="ctr"/>
            <a:lstStyle/>
            <a:p>
              <a:pPr algn="l"/>
              <a:endParaRPr lang="en-US"/>
            </a:p>
          </p:txBody>
        </p:sp>
        <p:sp>
          <p:nvSpPr>
            <p:cNvPr id="10" name="Rettangolo 9">
              <a:extLst>
                <a:ext uri="{FF2B5EF4-FFF2-40B4-BE49-F238E27FC236}">
                  <a16:creationId xmlns:a16="http://schemas.microsoft.com/office/drawing/2014/main" id="{6D82D81F-1F04-9E79-2A97-1903045CD498}"/>
                </a:ext>
              </a:extLst>
            </p:cNvPr>
            <p:cNvSpPr/>
            <p:nvPr/>
          </p:nvSpPr>
          <p:spPr>
            <a:xfrm>
              <a:off x="4535083" y="4099795"/>
              <a:ext cx="314960" cy="279400"/>
            </a:xfrm>
            <a:prstGeom prst="rect">
              <a:avLst/>
            </a:prstGeom>
            <a:solidFill>
              <a:schemeClr val="bg1"/>
            </a:solidFill>
            <a:ln w="12700" cap="flat">
              <a:noFill/>
              <a:prstDash val="solid"/>
              <a:miter/>
            </a:ln>
          </p:spPr>
          <p:txBody>
            <a:bodyPr rtlCol="0" anchor="ctr"/>
            <a:lstStyle/>
            <a:p>
              <a:pPr algn="l"/>
              <a:endParaRPr lang="en-US"/>
            </a:p>
          </p:txBody>
        </p:sp>
      </p:grpSp>
      <p:pic>
        <p:nvPicPr>
          <p:cNvPr id="11" name="Immagine 10">
            <a:extLst>
              <a:ext uri="{FF2B5EF4-FFF2-40B4-BE49-F238E27FC236}">
                <a16:creationId xmlns:a16="http://schemas.microsoft.com/office/drawing/2014/main" id="{277D4ACB-904A-06A5-223C-01A1CCC4E5E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21" t="7392" r="54786" b="4453"/>
          <a:stretch/>
        </p:blipFill>
        <p:spPr>
          <a:xfrm>
            <a:off x="7906887" y="1559692"/>
            <a:ext cx="3163002" cy="4185606"/>
          </a:xfrm>
          <a:prstGeom prst="rect">
            <a:avLst/>
          </a:prstGeom>
        </p:spPr>
      </p:pic>
    </p:spTree>
    <p:extLst>
      <p:ext uri="{BB962C8B-B14F-4D97-AF65-F5344CB8AC3E}">
        <p14:creationId xmlns:p14="http://schemas.microsoft.com/office/powerpoint/2010/main" val="3635307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7092C4C-BAD6-C53B-479A-E0808A157C07}"/>
              </a:ext>
            </a:extLst>
          </p:cNvPr>
          <p:cNvSpPr>
            <a:spLocks noGrp="1"/>
          </p:cNvSpPr>
          <p:nvPr>
            <p:ph type="title"/>
          </p:nvPr>
        </p:nvSpPr>
        <p:spPr>
          <a:xfrm>
            <a:off x="264115" y="180000"/>
            <a:ext cx="11676550" cy="646331"/>
          </a:xfrm>
        </p:spPr>
        <p:txBody>
          <a:bodyPr/>
          <a:lstStyle/>
          <a:p>
            <a:r>
              <a:rPr lang="it-IT"/>
              <a:t>SL </a:t>
            </a:r>
            <a:r>
              <a:rPr lang="it-IT" err="1"/>
              <a:t>structure</a:t>
            </a:r>
            <a:r>
              <a:rPr lang="it-IT"/>
              <a:t> working @ 3.3 mm   </a:t>
            </a:r>
            <a:endParaRPr lang="en-GB"/>
          </a:p>
        </p:txBody>
      </p:sp>
      <p:pic>
        <p:nvPicPr>
          <p:cNvPr id="3" name="Immagine 2">
            <a:extLst>
              <a:ext uri="{FF2B5EF4-FFF2-40B4-BE49-F238E27FC236}">
                <a16:creationId xmlns:a16="http://schemas.microsoft.com/office/drawing/2014/main" id="{E985B3E1-2F66-4A61-AF24-476A5C354F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5497612">
            <a:off x="490521" y="-334885"/>
            <a:ext cx="1078042" cy="1879444"/>
          </a:xfrm>
          <a:prstGeom prst="rect">
            <a:avLst/>
          </a:prstGeom>
        </p:spPr>
      </p:pic>
      <p:sp>
        <p:nvSpPr>
          <p:cNvPr id="5" name="CasellaDiTesto 4">
            <a:extLst>
              <a:ext uri="{FF2B5EF4-FFF2-40B4-BE49-F238E27FC236}">
                <a16:creationId xmlns:a16="http://schemas.microsoft.com/office/drawing/2014/main" id="{470FEACB-6CD6-9B10-91E4-1F8BD2A71E98}"/>
              </a:ext>
            </a:extLst>
          </p:cNvPr>
          <p:cNvSpPr txBox="1"/>
          <p:nvPr/>
        </p:nvSpPr>
        <p:spPr>
          <a:xfrm>
            <a:off x="8442960" y="1123991"/>
            <a:ext cx="3754548" cy="4801314"/>
          </a:xfrm>
          <a:prstGeom prst="rect">
            <a:avLst/>
          </a:prstGeom>
          <a:noFill/>
        </p:spPr>
        <p:txBody>
          <a:bodyPr wrap="square" rtlCol="0">
            <a:spAutoFit/>
          </a:bodyPr>
          <a:lstStyle/>
          <a:p>
            <a:r>
              <a:rPr lang="it-IT" err="1"/>
              <a:t>Fabrication</a:t>
            </a:r>
            <a:r>
              <a:rPr lang="it-IT"/>
              <a:t>:</a:t>
            </a:r>
          </a:p>
          <a:p>
            <a:pPr marL="285750" indent="-285750">
              <a:buFontTx/>
              <a:buChar char="-"/>
            </a:pPr>
            <a:r>
              <a:rPr lang="it-IT"/>
              <a:t>Commercial </a:t>
            </a:r>
            <a:r>
              <a:rPr lang="it-IT" err="1"/>
              <a:t>resin</a:t>
            </a:r>
            <a:r>
              <a:rPr lang="it-IT"/>
              <a:t> </a:t>
            </a:r>
            <a:r>
              <a:rPr lang="en-AU" sz="1800"/>
              <a:t>Bison-</a:t>
            </a:r>
            <a:r>
              <a:rPr lang="en-AU" sz="1800" err="1"/>
              <a:t>Zircolite</a:t>
            </a:r>
            <a:endParaRPr lang="it-IT"/>
          </a:p>
          <a:p>
            <a:pPr marL="285750" indent="-285750">
              <a:buFontTx/>
              <a:buChar char="-"/>
            </a:pPr>
            <a:r>
              <a:rPr lang="it-IT"/>
              <a:t>Printing of ½ </a:t>
            </a:r>
            <a:r>
              <a:rPr lang="it-IT" err="1"/>
              <a:t>structure</a:t>
            </a:r>
            <a:endParaRPr lang="it-IT"/>
          </a:p>
          <a:p>
            <a:endParaRPr lang="it-IT"/>
          </a:p>
          <a:p>
            <a:endParaRPr lang="it-IT"/>
          </a:p>
          <a:p>
            <a:endParaRPr lang="it-IT"/>
          </a:p>
          <a:p>
            <a:endParaRPr lang="it-IT"/>
          </a:p>
          <a:p>
            <a:endParaRPr lang="it-IT"/>
          </a:p>
          <a:p>
            <a:endParaRPr lang="it-IT"/>
          </a:p>
          <a:p>
            <a:r>
              <a:rPr lang="it-IT" err="1"/>
              <a:t>Results</a:t>
            </a:r>
            <a:r>
              <a:rPr lang="it-IT"/>
              <a:t>: </a:t>
            </a:r>
          </a:p>
          <a:p>
            <a:pPr marL="285750" indent="-285750">
              <a:buFontTx/>
              <a:buChar char="-"/>
            </a:pPr>
            <a:r>
              <a:rPr lang="it-IT" err="1"/>
              <a:t>Polymerization</a:t>
            </a:r>
            <a:r>
              <a:rPr lang="it-IT"/>
              <a:t> </a:t>
            </a:r>
            <a:r>
              <a:rPr lang="it-IT" err="1"/>
              <a:t>along</a:t>
            </a:r>
            <a:r>
              <a:rPr lang="it-IT"/>
              <a:t> Z-</a:t>
            </a:r>
            <a:r>
              <a:rPr lang="it-IT" err="1"/>
              <a:t>axis</a:t>
            </a:r>
            <a:r>
              <a:rPr lang="it-IT"/>
              <a:t> </a:t>
            </a:r>
            <a:r>
              <a:rPr lang="it-IT" err="1"/>
              <a:t>is</a:t>
            </a:r>
            <a:r>
              <a:rPr lang="it-IT"/>
              <a:t> </a:t>
            </a:r>
            <a:r>
              <a:rPr lang="it-IT" err="1"/>
              <a:t>reduced</a:t>
            </a:r>
            <a:endParaRPr lang="it-IT"/>
          </a:p>
          <a:p>
            <a:pPr marL="285750" indent="-285750">
              <a:buFontTx/>
              <a:buChar char="-"/>
            </a:pPr>
            <a:r>
              <a:rPr lang="it-IT" err="1"/>
              <a:t>Accuracy</a:t>
            </a:r>
            <a:r>
              <a:rPr lang="it-IT"/>
              <a:t> on XY </a:t>
            </a:r>
            <a:r>
              <a:rPr lang="it-IT" err="1"/>
              <a:t>plane</a:t>
            </a:r>
            <a:r>
              <a:rPr lang="it-IT"/>
              <a:t> to </a:t>
            </a:r>
            <a:r>
              <a:rPr lang="it-IT" err="1"/>
              <a:t>improve</a:t>
            </a:r>
            <a:endParaRPr lang="it-IT"/>
          </a:p>
          <a:p>
            <a:pPr marL="285750" indent="-285750">
              <a:buFontTx/>
              <a:buChar char="-"/>
            </a:pPr>
            <a:r>
              <a:rPr lang="it-IT"/>
              <a:t>High </a:t>
            </a:r>
            <a:r>
              <a:rPr lang="it-IT" err="1"/>
              <a:t>viscosity</a:t>
            </a:r>
            <a:r>
              <a:rPr lang="it-IT"/>
              <a:t> </a:t>
            </a:r>
            <a:r>
              <a:rPr lang="it-IT" err="1"/>
              <a:t>resin</a:t>
            </a:r>
            <a:endParaRPr lang="it-IT"/>
          </a:p>
          <a:p>
            <a:endParaRPr lang="it-IT"/>
          </a:p>
        </p:txBody>
      </p:sp>
      <p:sp>
        <p:nvSpPr>
          <p:cNvPr id="13" name="CasellaDiTesto 12">
            <a:extLst>
              <a:ext uri="{FF2B5EF4-FFF2-40B4-BE49-F238E27FC236}">
                <a16:creationId xmlns:a16="http://schemas.microsoft.com/office/drawing/2014/main" id="{D10A2DF4-5676-01C4-AA66-4FF981D81D5D}"/>
              </a:ext>
            </a:extLst>
          </p:cNvPr>
          <p:cNvSpPr txBox="1"/>
          <p:nvPr/>
        </p:nvSpPr>
        <p:spPr>
          <a:xfrm>
            <a:off x="13592" y="4214413"/>
            <a:ext cx="946785" cy="369332"/>
          </a:xfrm>
          <a:prstGeom prst="rect">
            <a:avLst/>
          </a:prstGeom>
          <a:noFill/>
        </p:spPr>
        <p:txBody>
          <a:bodyPr wrap="square">
            <a:spAutoFit/>
          </a:bodyPr>
          <a:lstStyle/>
          <a:p>
            <a:r>
              <a:rPr lang="it-IT"/>
              <a:t>Z-</a:t>
            </a:r>
            <a:r>
              <a:rPr lang="it-IT" err="1"/>
              <a:t>axis</a:t>
            </a:r>
            <a:endParaRPr lang="it-IT"/>
          </a:p>
        </p:txBody>
      </p:sp>
      <p:pic>
        <p:nvPicPr>
          <p:cNvPr id="8" name="Immagine 7">
            <a:extLst>
              <a:ext uri="{FF2B5EF4-FFF2-40B4-BE49-F238E27FC236}">
                <a16:creationId xmlns:a16="http://schemas.microsoft.com/office/drawing/2014/main" id="{B5A914D2-D137-7450-FE94-2F6890B641E0}"/>
              </a:ext>
            </a:extLst>
          </p:cNvPr>
          <p:cNvPicPr>
            <a:picLocks noChangeAspect="1"/>
          </p:cNvPicPr>
          <p:nvPr/>
        </p:nvPicPr>
        <p:blipFill rotWithShape="1">
          <a:blip r:embed="rId3"/>
          <a:srcRect t="2204"/>
          <a:stretch/>
        </p:blipFill>
        <p:spPr>
          <a:xfrm>
            <a:off x="11454125" y="1849485"/>
            <a:ext cx="660433" cy="1321488"/>
          </a:xfrm>
          <a:prstGeom prst="rect">
            <a:avLst/>
          </a:prstGeom>
        </p:spPr>
      </p:pic>
      <p:sp>
        <p:nvSpPr>
          <p:cNvPr id="12" name="CasellaDiTesto 11">
            <a:extLst>
              <a:ext uri="{FF2B5EF4-FFF2-40B4-BE49-F238E27FC236}">
                <a16:creationId xmlns:a16="http://schemas.microsoft.com/office/drawing/2014/main" id="{C2149D2E-BD09-5ED9-4B33-F81FFB36996F}"/>
              </a:ext>
            </a:extLst>
          </p:cNvPr>
          <p:cNvSpPr txBox="1"/>
          <p:nvPr/>
        </p:nvSpPr>
        <p:spPr>
          <a:xfrm>
            <a:off x="8641080" y="2598003"/>
            <a:ext cx="2813045" cy="646331"/>
          </a:xfrm>
          <a:prstGeom prst="rect">
            <a:avLst/>
          </a:prstGeom>
          <a:noFill/>
        </p:spPr>
        <p:txBody>
          <a:bodyPr wrap="square">
            <a:spAutoFit/>
          </a:bodyPr>
          <a:lstStyle/>
          <a:p>
            <a:pPr algn="r"/>
            <a:r>
              <a:rPr lang="en-AU" sz="1200"/>
              <a:t>Filler: 3 mol% Yttria-stabilized Zirconia at approximately 80%wt. with respect to resin weight</a:t>
            </a:r>
          </a:p>
        </p:txBody>
      </p:sp>
      <p:pic>
        <p:nvPicPr>
          <p:cNvPr id="15" name="Immagine 14" descr="Immagine che contiene quadrato, schermata, modello, Rettangolo&#10;&#10;Descrizione generata automaticamente">
            <a:extLst>
              <a:ext uri="{FF2B5EF4-FFF2-40B4-BE49-F238E27FC236}">
                <a16:creationId xmlns:a16="http://schemas.microsoft.com/office/drawing/2014/main" id="{5F9DC5FF-CFCD-B657-F90C-F58EC0A05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440" y="2011113"/>
            <a:ext cx="4101120" cy="3075840"/>
          </a:xfrm>
          <a:prstGeom prst="rect">
            <a:avLst/>
          </a:prstGeom>
        </p:spPr>
      </p:pic>
      <p:pic>
        <p:nvPicPr>
          <p:cNvPr id="14" name="Immagine 13" descr="Immagine che contiene schermata, linea, Rettangolo, Parallelo&#10;&#10;Descrizione generata automaticamente">
            <a:extLst>
              <a:ext uri="{FF2B5EF4-FFF2-40B4-BE49-F238E27FC236}">
                <a16:creationId xmlns:a16="http://schemas.microsoft.com/office/drawing/2014/main" id="{9FBC4EA2-2ED9-66D6-4069-701FFC924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542" y="3138437"/>
            <a:ext cx="3361712" cy="2521284"/>
          </a:xfrm>
          <a:prstGeom prst="rect">
            <a:avLst/>
          </a:prstGeom>
          <a:ln>
            <a:noFill/>
          </a:ln>
          <a:effectLst>
            <a:outerShdw blurRad="292100" dist="139700" dir="2700000" algn="tl" rotWithShape="0">
              <a:srgbClr val="333333">
                <a:alpha val="65000"/>
              </a:srgbClr>
            </a:outerShdw>
          </a:effectLst>
        </p:spPr>
      </p:pic>
      <p:cxnSp>
        <p:nvCxnSpPr>
          <p:cNvPr id="11" name="Connettore 2 10">
            <a:extLst>
              <a:ext uri="{FF2B5EF4-FFF2-40B4-BE49-F238E27FC236}">
                <a16:creationId xmlns:a16="http://schemas.microsoft.com/office/drawing/2014/main" id="{26DD1FB1-4012-3F11-E869-2DC2BCC8726B}"/>
              </a:ext>
            </a:extLst>
          </p:cNvPr>
          <p:cNvCxnSpPr>
            <a:cxnSpLocks/>
          </p:cNvCxnSpPr>
          <p:nvPr/>
        </p:nvCxnSpPr>
        <p:spPr>
          <a:xfrm flipH="1" flipV="1">
            <a:off x="783385" y="3966925"/>
            <a:ext cx="409557" cy="1590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8018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5183" y="-97255"/>
            <a:ext cx="10515600" cy="1325563"/>
          </a:xfrm>
        </p:spPr>
        <p:txBody>
          <a:bodyPr>
            <a:normAutofit/>
          </a:bodyPr>
          <a:lstStyle/>
          <a:p>
            <a:r>
              <a:rPr lang="en-US"/>
              <a:t>Potential applications of DLAs</a:t>
            </a:r>
            <a:endParaRPr lang="de-DE"/>
          </a:p>
        </p:txBody>
      </p:sp>
      <p:sp>
        <p:nvSpPr>
          <p:cNvPr id="4" name="Slide Number Placeholder 3"/>
          <p:cNvSpPr>
            <a:spLocks noGrp="1"/>
          </p:cNvSpPr>
          <p:nvPr>
            <p:ph type="sldNum" sz="quarter" idx="12"/>
          </p:nvPr>
        </p:nvSpPr>
        <p:spPr/>
        <p:txBody>
          <a:bodyPr/>
          <a:lstStyle/>
          <a:p>
            <a:fld id="{1F09A733-2CF0-49AA-9281-D333DC9D2330}" type="slidenum">
              <a:rPr lang="en-GB" smtClean="0"/>
              <a:pPr/>
              <a:t>4</a:t>
            </a:fld>
            <a:endParaRPr lang="en-GB"/>
          </a:p>
        </p:txBody>
      </p:sp>
      <p:grpSp>
        <p:nvGrpSpPr>
          <p:cNvPr id="21" name="Group 20"/>
          <p:cNvGrpSpPr/>
          <p:nvPr/>
        </p:nvGrpSpPr>
        <p:grpSpPr>
          <a:xfrm>
            <a:off x="6116457" y="942516"/>
            <a:ext cx="6075540" cy="2832563"/>
            <a:chOff x="4086949" y="941030"/>
            <a:chExt cx="6286274" cy="2930814"/>
          </a:xfrm>
        </p:grpSpPr>
        <p:grpSp>
          <p:nvGrpSpPr>
            <p:cNvPr id="12" name="Group 11"/>
            <p:cNvGrpSpPr/>
            <p:nvPr/>
          </p:nvGrpSpPr>
          <p:grpSpPr>
            <a:xfrm>
              <a:off x="4751325" y="1384113"/>
              <a:ext cx="4952307" cy="2487731"/>
              <a:chOff x="-1118226" y="1649042"/>
              <a:chExt cx="4952307" cy="2487731"/>
            </a:xfrm>
          </p:grpSpPr>
          <p:pic>
            <p:nvPicPr>
              <p:cNvPr id="1028" name="Picture 4" descr="Ultrafast Electron Diffraction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81" y="1649042"/>
                <a:ext cx="3169227" cy="20695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18226" y="3850166"/>
                <a:ext cx="4952307" cy="286607"/>
              </a:xfrm>
              <a:prstGeom prst="rect">
                <a:avLst/>
              </a:prstGeom>
            </p:spPr>
            <p:txBody>
              <a:bodyPr wrap="square">
                <a:spAutoFit/>
              </a:bodyPr>
              <a:lstStyle/>
              <a:p>
                <a:r>
                  <a:rPr lang="en-US" sz="1200" err="1">
                    <a:solidFill>
                      <a:srgbClr val="333333"/>
                    </a:solidFill>
                  </a:rPr>
                  <a:t>Zong</a:t>
                </a:r>
                <a:r>
                  <a:rPr lang="en-US" sz="1200">
                    <a:solidFill>
                      <a:srgbClr val="333333"/>
                    </a:solidFill>
                  </a:rPr>
                  <a:t>, A. (2021). Ultrafast Electron Diffraction. Springer, Cham. </a:t>
                </a:r>
                <a:endParaRPr lang="de-DE" sz="1200"/>
              </a:p>
            </p:txBody>
          </p:sp>
        </p:grpSp>
        <p:sp>
          <p:nvSpPr>
            <p:cNvPr id="20" name="Rectangle 19"/>
            <p:cNvSpPr/>
            <p:nvPr/>
          </p:nvSpPr>
          <p:spPr>
            <a:xfrm>
              <a:off x="4086949" y="941030"/>
              <a:ext cx="6286274" cy="477678"/>
            </a:xfrm>
            <a:prstGeom prst="rect">
              <a:avLst/>
            </a:prstGeom>
            <a:ln w="19050">
              <a:solidFill>
                <a:srgbClr val="00B050"/>
              </a:solidFill>
            </a:ln>
          </p:spPr>
          <p:txBody>
            <a:bodyPr wrap="square">
              <a:spAutoFit/>
            </a:bodyPr>
            <a:lstStyle/>
            <a:p>
              <a:r>
                <a:rPr lang="en-US" sz="2400"/>
                <a:t>Ultrafast electron diffraction and microscopy</a:t>
              </a:r>
            </a:p>
          </p:txBody>
        </p:sp>
      </p:grpSp>
      <p:grpSp>
        <p:nvGrpSpPr>
          <p:cNvPr id="26" name="Group 25"/>
          <p:cNvGrpSpPr/>
          <p:nvPr/>
        </p:nvGrpSpPr>
        <p:grpSpPr>
          <a:xfrm>
            <a:off x="6582498" y="3820337"/>
            <a:ext cx="4383013" cy="2761217"/>
            <a:chOff x="5058497" y="3820337"/>
            <a:chExt cx="4383013" cy="2761217"/>
          </a:xfrm>
        </p:grpSpPr>
        <p:grpSp>
          <p:nvGrpSpPr>
            <p:cNvPr id="19" name="Group 18"/>
            <p:cNvGrpSpPr/>
            <p:nvPr/>
          </p:nvGrpSpPr>
          <p:grpSpPr>
            <a:xfrm>
              <a:off x="5058497" y="4189763"/>
              <a:ext cx="4383013" cy="2391791"/>
              <a:chOff x="8763526" y="4710330"/>
              <a:chExt cx="4383013" cy="2391791"/>
            </a:xfrm>
            <a:solidFill>
              <a:schemeClr val="bg1"/>
            </a:solidFill>
          </p:grpSpPr>
          <p:pic>
            <p:nvPicPr>
              <p:cNvPr id="5" name="Picture 4" descr="A close-up of a device&#10;&#10;Description automatically generated">
                <a:extLst>
                  <a:ext uri="{FF2B5EF4-FFF2-40B4-BE49-F238E27FC236}">
                    <a16:creationId xmlns:a16="http://schemas.microsoft.com/office/drawing/2014/main" id="{90A5805C-8C88-8FB0-9BB5-B18A1F166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6708" y="4710330"/>
                <a:ext cx="4349831" cy="2168345"/>
              </a:xfrm>
              <a:prstGeom prst="rect">
                <a:avLst/>
              </a:prstGeom>
              <a:grpFill/>
            </p:spPr>
          </p:pic>
          <p:sp>
            <p:nvSpPr>
              <p:cNvPr id="6" name="TextBox 5">
                <a:extLst>
                  <a:ext uri="{FF2B5EF4-FFF2-40B4-BE49-F238E27FC236}">
                    <a16:creationId xmlns:a16="http://schemas.microsoft.com/office/drawing/2014/main" id="{AFBF5D2D-CDB7-AD4E-F329-7D36AB30D11C}"/>
                  </a:ext>
                </a:extLst>
              </p:cNvPr>
              <p:cNvSpPr txBox="1"/>
              <p:nvPr/>
            </p:nvSpPr>
            <p:spPr>
              <a:xfrm>
                <a:off x="8763526" y="6825122"/>
                <a:ext cx="4383013" cy="276999"/>
              </a:xfrm>
              <a:prstGeom prst="rect">
                <a:avLst/>
              </a:prstGeom>
              <a:grpFill/>
            </p:spPr>
            <p:txBody>
              <a:bodyPr wrap="square">
                <a:spAutoFit/>
              </a:bodyPr>
              <a:lstStyle/>
              <a:p>
                <a:pPr fontAlgn="t"/>
                <a:r>
                  <a:rPr lang="en-GB" sz="1200">
                    <a:latin typeface="Arial" panose="020B0604020202020204" pitchFamily="34" charset="0"/>
                  </a:rPr>
                  <a:t>England, et al. </a:t>
                </a:r>
                <a:r>
                  <a:rPr lang="en-GB" sz="1200" i="1">
                    <a:latin typeface="Arial" panose="020B0604020202020204" pitchFamily="34" charset="0"/>
                  </a:rPr>
                  <a:t>Reviews of Modern Physics</a:t>
                </a:r>
                <a:r>
                  <a:rPr lang="en-GB" sz="1200">
                    <a:latin typeface="Arial" panose="020B0604020202020204" pitchFamily="34" charset="0"/>
                  </a:rPr>
                  <a:t> 86.4 (2014): 1337.</a:t>
                </a:r>
              </a:p>
            </p:txBody>
          </p:sp>
        </p:grpSp>
        <p:sp>
          <p:nvSpPr>
            <p:cNvPr id="22" name="Rectangle 21"/>
            <p:cNvSpPr/>
            <p:nvPr/>
          </p:nvSpPr>
          <p:spPr>
            <a:xfrm>
              <a:off x="5748823" y="3820337"/>
              <a:ext cx="2582375" cy="461665"/>
            </a:xfrm>
            <a:prstGeom prst="rect">
              <a:avLst/>
            </a:prstGeom>
            <a:ln w="19050">
              <a:solidFill>
                <a:srgbClr val="00B050"/>
              </a:solidFill>
            </a:ln>
          </p:spPr>
          <p:txBody>
            <a:bodyPr wrap="square">
              <a:spAutoFit/>
            </a:bodyPr>
            <a:lstStyle/>
            <a:p>
              <a:r>
                <a:rPr lang="en-US" sz="2400"/>
                <a:t>Medical devices</a:t>
              </a:r>
              <a:endParaRPr lang="de-DE" sz="2400"/>
            </a:p>
          </p:txBody>
        </p:sp>
      </p:grpSp>
      <p:sp>
        <p:nvSpPr>
          <p:cNvPr id="9" name="TextBox 8">
            <a:extLst>
              <a:ext uri="{FF2B5EF4-FFF2-40B4-BE49-F238E27FC236}">
                <a16:creationId xmlns:a16="http://schemas.microsoft.com/office/drawing/2014/main" id="{C6FA5332-F326-15CC-D675-969ED83DE6F3}"/>
              </a:ext>
            </a:extLst>
          </p:cNvPr>
          <p:cNvSpPr txBox="1"/>
          <p:nvPr/>
        </p:nvSpPr>
        <p:spPr>
          <a:xfrm>
            <a:off x="814383" y="4290657"/>
            <a:ext cx="4723277" cy="276999"/>
          </a:xfrm>
          <a:prstGeom prst="rect">
            <a:avLst/>
          </a:prstGeom>
          <a:noFill/>
        </p:spPr>
        <p:txBody>
          <a:bodyPr wrap="square">
            <a:spAutoFit/>
          </a:bodyPr>
          <a:lstStyle/>
          <a:p>
            <a:r>
              <a:rPr lang="en-US" sz="1200" err="1">
                <a:solidFill>
                  <a:srgbClr val="222222"/>
                </a:solidFill>
                <a:latin typeface="Arial" panose="020B0604020202020204" pitchFamily="34" charset="0"/>
              </a:rPr>
              <a:t>Shentcis</a:t>
            </a:r>
            <a:r>
              <a:rPr lang="en-US" sz="1200">
                <a:solidFill>
                  <a:srgbClr val="222222"/>
                </a:solidFill>
                <a:latin typeface="Arial" panose="020B0604020202020204" pitchFamily="34" charset="0"/>
              </a:rPr>
              <a:t>, Michael, et al." </a:t>
            </a:r>
            <a:r>
              <a:rPr lang="en-US" sz="1200" i="1">
                <a:solidFill>
                  <a:srgbClr val="222222"/>
                </a:solidFill>
                <a:latin typeface="Arial" panose="020B0604020202020204" pitchFamily="34" charset="0"/>
              </a:rPr>
              <a:t>Nature Photonics</a:t>
            </a:r>
            <a:r>
              <a:rPr lang="en-US" sz="1200">
                <a:solidFill>
                  <a:srgbClr val="222222"/>
                </a:solidFill>
                <a:latin typeface="Arial" panose="020B0604020202020204" pitchFamily="34" charset="0"/>
              </a:rPr>
              <a:t> 14.11 (2020): 686-692.</a:t>
            </a:r>
            <a:endParaRPr lang="en-US" sz="1200"/>
          </a:p>
        </p:txBody>
      </p:sp>
      <p:grpSp>
        <p:nvGrpSpPr>
          <p:cNvPr id="17" name="Group 16"/>
          <p:cNvGrpSpPr/>
          <p:nvPr/>
        </p:nvGrpSpPr>
        <p:grpSpPr>
          <a:xfrm>
            <a:off x="1257294" y="1416388"/>
            <a:ext cx="3549456" cy="2888456"/>
            <a:chOff x="5729138" y="1905274"/>
            <a:chExt cx="2919296" cy="2375647"/>
          </a:xfrm>
        </p:grpSpPr>
        <p:grpSp>
          <p:nvGrpSpPr>
            <p:cNvPr id="15" name="Group 14"/>
            <p:cNvGrpSpPr/>
            <p:nvPr/>
          </p:nvGrpSpPr>
          <p:grpSpPr>
            <a:xfrm>
              <a:off x="5729138" y="1905274"/>
              <a:ext cx="2919296" cy="2375647"/>
              <a:chOff x="5729138" y="1905274"/>
              <a:chExt cx="2919296" cy="2375647"/>
            </a:xfrm>
          </p:grpSpPr>
          <p:pic>
            <p:nvPicPr>
              <p:cNvPr id="1030" name="Picture 6" descr="Fig. 3"/>
              <p:cNvPicPr>
                <a:picLocks noChangeAspect="1" noChangeArrowheads="1"/>
              </p:cNvPicPr>
              <p:nvPr/>
            </p:nvPicPr>
            <p:blipFill rotWithShape="1">
              <a:blip r:embed="rId5">
                <a:extLst>
                  <a:ext uri="{28A0092B-C50C-407E-A947-70E740481C1C}">
                    <a14:useLocalDpi xmlns:a14="http://schemas.microsoft.com/office/drawing/2010/main" val="0"/>
                  </a:ext>
                </a:extLst>
              </a:blip>
              <a:srcRect l="14989" t="4178" r="58657" b="61109"/>
              <a:stretch/>
            </p:blipFill>
            <p:spPr bwMode="auto">
              <a:xfrm flipH="1">
                <a:off x="5729138" y="1905274"/>
                <a:ext cx="2755071" cy="23756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842738" y="2862265"/>
                <a:ext cx="805696" cy="264280"/>
              </a:xfrm>
              <a:prstGeom prst="rect">
                <a:avLst/>
              </a:prstGeom>
              <a:noFill/>
            </p:spPr>
            <p:txBody>
              <a:bodyPr wrap="square" rtlCol="0">
                <a:spAutoFit/>
              </a:bodyPr>
              <a:lstStyle/>
              <a:p>
                <a:r>
                  <a:rPr lang="en-US" sz="1400">
                    <a:solidFill>
                      <a:schemeClr val="tx1">
                        <a:lumMod val="85000"/>
                        <a:lumOff val="15000"/>
                      </a:schemeClr>
                    </a:solidFill>
                  </a:rPr>
                  <a:t>X-rays</a:t>
                </a:r>
                <a:endParaRPr lang="de-DE" sz="1400">
                  <a:solidFill>
                    <a:schemeClr val="tx1">
                      <a:lumMod val="85000"/>
                      <a:lumOff val="15000"/>
                    </a:schemeClr>
                  </a:solidFill>
                </a:endParaRPr>
              </a:p>
            </p:txBody>
          </p:sp>
          <mc:AlternateContent xmlns:mc="http://schemas.openxmlformats.org/markup-compatibility/2006" xmlns:a14="http://schemas.microsoft.com/office/drawing/2010/main">
            <mc:Choice Requires="a14">
              <p:sp>
                <p:nvSpPr>
                  <p:cNvPr id="14" name="TextBox 13"/>
                  <p:cNvSpPr txBox="1"/>
                  <p:nvPr/>
                </p:nvSpPr>
                <p:spPr>
                  <a:xfrm>
                    <a:off x="6393003" y="3992388"/>
                    <a:ext cx="141500" cy="2114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solidFill>
                                <a:schemeClr val="tx1">
                                  <a:lumMod val="85000"/>
                                  <a:lumOff val="15000"/>
                                </a:schemeClr>
                              </a:solidFill>
                              <a:latin typeface="Cambria Math" panose="02040503050406030204" pitchFamily="18" charset="0"/>
                            </a:rPr>
                            <m:t>𝑒</m:t>
                          </m:r>
                        </m:oMath>
                      </m:oMathPara>
                    </a14:m>
                    <a:endParaRPr lang="de-DE" sz="1400">
                      <a:solidFill>
                        <a:schemeClr val="tx1">
                          <a:lumMod val="85000"/>
                          <a:lumOff val="15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393003" y="3992388"/>
                    <a:ext cx="141500" cy="211423"/>
                  </a:xfrm>
                  <a:prstGeom prst="rect">
                    <a:avLst/>
                  </a:prstGeom>
                  <a:blipFill>
                    <a:blip r:embed="rId6"/>
                    <a:stretch>
                      <a:fillRect l="-14286" r="-3571"/>
                    </a:stretch>
                  </a:blipFill>
                </p:spPr>
                <p:txBody>
                  <a:bodyPr/>
                  <a:lstStyle/>
                  <a:p>
                    <a:r>
                      <a:rPr lang="en-US">
                        <a:noFill/>
                      </a:rPr>
                      <a:t> </a:t>
                    </a:r>
                  </a:p>
                </p:txBody>
              </p:sp>
            </mc:Fallback>
          </mc:AlternateContent>
        </p:grpSp>
        <p:sp>
          <p:nvSpPr>
            <p:cNvPr id="16" name="Rectangle 15"/>
            <p:cNvSpPr/>
            <p:nvPr/>
          </p:nvSpPr>
          <p:spPr>
            <a:xfrm>
              <a:off x="7221657" y="3532867"/>
              <a:ext cx="1317108" cy="449275"/>
            </a:xfrm>
            <a:prstGeom prst="rect">
              <a:avLst/>
            </a:prstGeom>
          </p:spPr>
          <p:txBody>
            <a:bodyPr wrap="square">
              <a:spAutoFit/>
            </a:bodyPr>
            <a:lstStyle/>
            <a:p>
              <a:r>
                <a:rPr lang="en-US" altLang="zh-CN" sz="1400">
                  <a:latin typeface="Arial" panose="020B0604020202020204" pitchFamily="34" charset="0"/>
                  <a:cs typeface="Arial" panose="020B0604020202020204" pitchFamily="34" charset="0"/>
                </a:rPr>
                <a:t>van der Waals materials</a:t>
              </a:r>
              <a:endParaRPr lang="de-DE" sz="1400"/>
            </a:p>
          </p:txBody>
        </p:sp>
      </p:grpSp>
      <p:sp>
        <p:nvSpPr>
          <p:cNvPr id="24" name="Rectangle 23"/>
          <p:cNvSpPr/>
          <p:nvPr/>
        </p:nvSpPr>
        <p:spPr>
          <a:xfrm>
            <a:off x="554363" y="912294"/>
            <a:ext cx="5143039" cy="461665"/>
          </a:xfrm>
          <a:prstGeom prst="rect">
            <a:avLst/>
          </a:prstGeom>
          <a:ln w="19050">
            <a:solidFill>
              <a:srgbClr val="00B050"/>
            </a:solidFill>
          </a:ln>
        </p:spPr>
        <p:txBody>
          <a:bodyPr wrap="square">
            <a:spAutoFit/>
          </a:bodyPr>
          <a:lstStyle/>
          <a:p>
            <a:r>
              <a:rPr lang="en-US" sz="2400"/>
              <a:t>Free-electron (X-ray) light sources</a:t>
            </a:r>
          </a:p>
        </p:txBody>
      </p:sp>
      <p:cxnSp>
        <p:nvCxnSpPr>
          <p:cNvPr id="28" name="Straight Connector 27"/>
          <p:cNvCxnSpPr/>
          <p:nvPr/>
        </p:nvCxnSpPr>
        <p:spPr>
          <a:xfrm>
            <a:off x="5827058" y="836237"/>
            <a:ext cx="0" cy="5754371"/>
          </a:xfrm>
          <a:prstGeom prst="line">
            <a:avLst/>
          </a:prstGeom>
          <a:ln>
            <a:solidFill>
              <a:srgbClr val="003D66"/>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a:cxnSpLocks/>
          </p:cNvCxnSpPr>
          <p:nvPr/>
        </p:nvCxnSpPr>
        <p:spPr>
          <a:xfrm flipH="1">
            <a:off x="5827060" y="3795443"/>
            <a:ext cx="6364940" cy="0"/>
          </a:xfrm>
          <a:prstGeom prst="line">
            <a:avLst/>
          </a:prstGeom>
          <a:ln>
            <a:solidFill>
              <a:srgbClr val="003D66"/>
            </a:solidFill>
          </a:ln>
        </p:spPr>
        <p:style>
          <a:lnRef idx="3">
            <a:schemeClr val="accent1"/>
          </a:lnRef>
          <a:fillRef idx="0">
            <a:schemeClr val="accent1"/>
          </a:fillRef>
          <a:effectRef idx="2">
            <a:schemeClr val="accent1"/>
          </a:effectRef>
          <a:fontRef idx="minor">
            <a:schemeClr val="tx1"/>
          </a:fontRef>
        </p:style>
      </p:cxnSp>
      <p:grpSp>
        <p:nvGrpSpPr>
          <p:cNvPr id="10" name="Group 9">
            <a:extLst>
              <a:ext uri="{FF2B5EF4-FFF2-40B4-BE49-F238E27FC236}">
                <a16:creationId xmlns:a16="http://schemas.microsoft.com/office/drawing/2014/main" id="{ED4B5EE5-DB22-5C85-AA67-755FE29B7ADA}"/>
              </a:ext>
            </a:extLst>
          </p:cNvPr>
          <p:cNvGrpSpPr/>
          <p:nvPr/>
        </p:nvGrpSpPr>
        <p:grpSpPr>
          <a:xfrm>
            <a:off x="747230" y="4634538"/>
            <a:ext cx="4705753" cy="1981956"/>
            <a:chOff x="901453" y="2157451"/>
            <a:chExt cx="5017709" cy="2113345"/>
          </a:xfrm>
        </p:grpSpPr>
        <p:pic>
          <p:nvPicPr>
            <p:cNvPr id="18" name="Picture 17">
              <a:extLst>
                <a:ext uri="{FF2B5EF4-FFF2-40B4-BE49-F238E27FC236}">
                  <a16:creationId xmlns:a16="http://schemas.microsoft.com/office/drawing/2014/main" id="{5141EAC2-93D7-81BE-7C45-009DE0239BC9}"/>
                </a:ext>
              </a:extLst>
            </p:cNvPr>
            <p:cNvPicPr>
              <a:picLocks noChangeAspect="1"/>
            </p:cNvPicPr>
            <p:nvPr/>
          </p:nvPicPr>
          <p:blipFill>
            <a:blip r:embed="rId7"/>
            <a:stretch>
              <a:fillRect/>
            </a:stretch>
          </p:blipFill>
          <p:spPr>
            <a:xfrm>
              <a:off x="901453" y="2157451"/>
              <a:ext cx="5017709" cy="1727501"/>
            </a:xfrm>
            <a:prstGeom prst="rect">
              <a:avLst/>
            </a:prstGeom>
          </p:spPr>
        </p:pic>
        <p:sp>
          <p:nvSpPr>
            <p:cNvPr id="23" name="TextBox 22">
              <a:extLst>
                <a:ext uri="{FF2B5EF4-FFF2-40B4-BE49-F238E27FC236}">
                  <a16:creationId xmlns:a16="http://schemas.microsoft.com/office/drawing/2014/main" id="{F5621539-7C90-CAB4-0A4D-0CCAA30D6C9B}"/>
                </a:ext>
              </a:extLst>
            </p:cNvPr>
            <p:cNvSpPr txBox="1"/>
            <p:nvPr/>
          </p:nvSpPr>
          <p:spPr>
            <a:xfrm>
              <a:off x="1085420" y="3975434"/>
              <a:ext cx="4711380" cy="295362"/>
            </a:xfrm>
            <a:prstGeom prst="rect">
              <a:avLst/>
            </a:prstGeom>
            <a:noFill/>
          </p:spPr>
          <p:txBody>
            <a:bodyPr wrap="square">
              <a:spAutoFit/>
            </a:bodyPr>
            <a:lstStyle/>
            <a:p>
              <a:r>
                <a:rPr lang="en-US" sz="1200">
                  <a:solidFill>
                    <a:srgbClr val="222222"/>
                  </a:solidFill>
                  <a:latin typeface="Arial" panose="020B0604020202020204" pitchFamily="34" charset="0"/>
                </a:rPr>
                <a:t>Wong, Liang </a:t>
              </a:r>
              <a:r>
                <a:rPr lang="en-US" sz="1200" err="1">
                  <a:solidFill>
                    <a:srgbClr val="222222"/>
                  </a:solidFill>
                  <a:latin typeface="Arial" panose="020B0604020202020204" pitchFamily="34" charset="0"/>
                </a:rPr>
                <a:t>Jie</a:t>
              </a:r>
              <a:r>
                <a:rPr lang="en-US" sz="1200">
                  <a:solidFill>
                    <a:srgbClr val="222222"/>
                  </a:solidFill>
                  <a:latin typeface="Arial" panose="020B0604020202020204" pitchFamily="34" charset="0"/>
                </a:rPr>
                <a:t>, et al. </a:t>
              </a:r>
              <a:r>
                <a:rPr lang="en-US" sz="1200" i="1">
                  <a:solidFill>
                    <a:srgbClr val="222222"/>
                  </a:solidFill>
                  <a:latin typeface="Arial" panose="020B0604020202020204" pitchFamily="34" charset="0"/>
                </a:rPr>
                <a:t>Nature Photonics</a:t>
              </a:r>
              <a:r>
                <a:rPr lang="en-US" sz="1200">
                  <a:solidFill>
                    <a:srgbClr val="222222"/>
                  </a:solidFill>
                  <a:latin typeface="Arial" panose="020B0604020202020204" pitchFamily="34" charset="0"/>
                </a:rPr>
                <a:t> 10.1 (2016): 46.</a:t>
              </a:r>
              <a:endParaRPr lang="en-US" sz="1200"/>
            </a:p>
          </p:txBody>
        </p:sp>
      </p:grpSp>
    </p:spTree>
    <p:extLst>
      <p:ext uri="{BB962C8B-B14F-4D97-AF65-F5344CB8AC3E}">
        <p14:creationId xmlns:p14="http://schemas.microsoft.com/office/powerpoint/2010/main" val="32732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4C07-186E-CF08-3672-615C4F856A35}"/>
              </a:ext>
            </a:extLst>
          </p:cNvPr>
          <p:cNvSpPr>
            <a:spLocks noGrp="1"/>
          </p:cNvSpPr>
          <p:nvPr>
            <p:ph type="title"/>
          </p:nvPr>
        </p:nvSpPr>
        <p:spPr>
          <a:xfrm>
            <a:off x="-14153" y="-30052"/>
            <a:ext cx="10515600" cy="1325563"/>
          </a:xfrm>
        </p:spPr>
        <p:txBody>
          <a:bodyPr>
            <a:normAutofit/>
          </a:bodyPr>
          <a:lstStyle/>
          <a:p>
            <a:r>
              <a:rPr lang="it-IT"/>
              <a:t>Other Applications</a:t>
            </a:r>
            <a:endParaRPr lang="en-DE"/>
          </a:p>
        </p:txBody>
      </p:sp>
      <p:sp>
        <p:nvSpPr>
          <p:cNvPr id="4" name="Slide Number Placeholder 3">
            <a:extLst>
              <a:ext uri="{FF2B5EF4-FFF2-40B4-BE49-F238E27FC236}">
                <a16:creationId xmlns:a16="http://schemas.microsoft.com/office/drawing/2014/main" id="{C924C6F0-FA70-C5A8-40EF-BC028BE1BF40}"/>
              </a:ext>
            </a:extLst>
          </p:cNvPr>
          <p:cNvSpPr>
            <a:spLocks noGrp="1"/>
          </p:cNvSpPr>
          <p:nvPr>
            <p:ph type="sldNum" sz="quarter" idx="12"/>
          </p:nvPr>
        </p:nvSpPr>
        <p:spPr/>
        <p:txBody>
          <a:bodyPr/>
          <a:lstStyle/>
          <a:p>
            <a:fld id="{1F09A733-2CF0-49AA-9281-D333DC9D2330}" type="slidenum">
              <a:rPr lang="en-GB" smtClean="0"/>
              <a:pPr/>
              <a:t>5</a:t>
            </a:fld>
            <a:endParaRPr lang="en-GB"/>
          </a:p>
        </p:txBody>
      </p:sp>
      <p:grpSp>
        <p:nvGrpSpPr>
          <p:cNvPr id="49" name="Group 48">
            <a:extLst>
              <a:ext uri="{FF2B5EF4-FFF2-40B4-BE49-F238E27FC236}">
                <a16:creationId xmlns:a16="http://schemas.microsoft.com/office/drawing/2014/main" id="{C85F189E-6D0E-604D-5FB3-A09ED7BD4877}"/>
              </a:ext>
            </a:extLst>
          </p:cNvPr>
          <p:cNvGrpSpPr/>
          <p:nvPr/>
        </p:nvGrpSpPr>
        <p:grpSpPr>
          <a:xfrm>
            <a:off x="2462816" y="4288403"/>
            <a:ext cx="6755604" cy="2138128"/>
            <a:chOff x="3158874" y="2348593"/>
            <a:chExt cx="6198673" cy="1961862"/>
          </a:xfrm>
        </p:grpSpPr>
        <p:grpSp>
          <p:nvGrpSpPr>
            <p:cNvPr id="50" name="Group 49">
              <a:extLst>
                <a:ext uri="{FF2B5EF4-FFF2-40B4-BE49-F238E27FC236}">
                  <a16:creationId xmlns:a16="http://schemas.microsoft.com/office/drawing/2014/main" id="{E0F9472B-1323-0836-2811-0E7A8876E0A1}"/>
                </a:ext>
              </a:extLst>
            </p:cNvPr>
            <p:cNvGrpSpPr/>
            <p:nvPr/>
          </p:nvGrpSpPr>
          <p:grpSpPr>
            <a:xfrm>
              <a:off x="3536148" y="2734959"/>
              <a:ext cx="5521356" cy="1575496"/>
              <a:chOff x="1294701" y="906159"/>
              <a:chExt cx="5521356" cy="1575496"/>
            </a:xfrm>
          </p:grpSpPr>
          <p:grpSp>
            <p:nvGrpSpPr>
              <p:cNvPr id="62" name="Group 61">
                <a:extLst>
                  <a:ext uri="{FF2B5EF4-FFF2-40B4-BE49-F238E27FC236}">
                    <a16:creationId xmlns:a16="http://schemas.microsoft.com/office/drawing/2014/main" id="{432D93A3-7D31-6BC5-782E-797619DAC4CD}"/>
                  </a:ext>
                </a:extLst>
              </p:cNvPr>
              <p:cNvGrpSpPr/>
              <p:nvPr/>
            </p:nvGrpSpPr>
            <p:grpSpPr>
              <a:xfrm>
                <a:off x="1602297" y="1469232"/>
                <a:ext cx="757806" cy="577136"/>
                <a:chOff x="6644081" y="1593908"/>
                <a:chExt cx="757806" cy="577136"/>
              </a:xfrm>
            </p:grpSpPr>
            <p:sp>
              <p:nvSpPr>
                <p:cNvPr id="69" name="Oval 68">
                  <a:extLst>
                    <a:ext uri="{FF2B5EF4-FFF2-40B4-BE49-F238E27FC236}">
                      <a16:creationId xmlns:a16="http://schemas.microsoft.com/office/drawing/2014/main" id="{4CAA8D23-828D-E021-3940-5923D3331CBB}"/>
                    </a:ext>
                  </a:extLst>
                </p:cNvPr>
                <p:cNvSpPr/>
                <p:nvPr/>
              </p:nvSpPr>
              <p:spPr>
                <a:xfrm>
                  <a:off x="6644081" y="1593908"/>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EB211DE-E5C8-6319-640B-95DF65D6DAB7}"/>
                    </a:ext>
                  </a:extLst>
                </p:cNvPr>
                <p:cNvSpPr/>
                <p:nvPr/>
              </p:nvSpPr>
              <p:spPr>
                <a:xfrm>
                  <a:off x="6644081" y="1986486"/>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1F6CCB9-D47E-99A9-6AEF-7F057761A317}"/>
                    </a:ext>
                  </a:extLst>
                </p:cNvPr>
                <p:cNvSpPr/>
                <p:nvPr/>
              </p:nvSpPr>
              <p:spPr>
                <a:xfrm>
                  <a:off x="6930705" y="1593908"/>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2DCFC93-1517-71E9-1EFE-E63E45192D03}"/>
                    </a:ext>
                  </a:extLst>
                </p:cNvPr>
                <p:cNvSpPr/>
                <p:nvPr/>
              </p:nvSpPr>
              <p:spPr>
                <a:xfrm>
                  <a:off x="6930705" y="1986486"/>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70B5BD9-701F-FF0F-FCD3-6DCE4906C513}"/>
                    </a:ext>
                  </a:extLst>
                </p:cNvPr>
                <p:cNvSpPr/>
                <p:nvPr/>
              </p:nvSpPr>
              <p:spPr>
                <a:xfrm>
                  <a:off x="7217329" y="1593908"/>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450CDFA-11FB-8A76-ADCD-9C2601C55EE3}"/>
                    </a:ext>
                  </a:extLst>
                </p:cNvPr>
                <p:cNvSpPr/>
                <p:nvPr/>
              </p:nvSpPr>
              <p:spPr>
                <a:xfrm>
                  <a:off x="7217329" y="1986486"/>
                  <a:ext cx="184558" cy="1845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Arrow Connector 62">
                <a:extLst>
                  <a:ext uri="{FF2B5EF4-FFF2-40B4-BE49-F238E27FC236}">
                    <a16:creationId xmlns:a16="http://schemas.microsoft.com/office/drawing/2014/main" id="{3D97FE51-9FE3-AC36-9828-18B6BC195EE9}"/>
                  </a:ext>
                </a:extLst>
              </p:cNvPr>
              <p:cNvCxnSpPr>
                <a:cxnSpLocks/>
              </p:cNvCxnSpPr>
              <p:nvPr/>
            </p:nvCxnSpPr>
            <p:spPr>
              <a:xfrm>
                <a:off x="1294701" y="1742894"/>
                <a:ext cx="55213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41831B44-3D4D-F389-FF89-216A36976A79}"/>
                  </a:ext>
                </a:extLst>
              </p:cNvPr>
              <p:cNvSpPr/>
              <p:nvPr/>
            </p:nvSpPr>
            <p:spPr>
              <a:xfrm>
                <a:off x="5086926" y="1785858"/>
                <a:ext cx="137160" cy="1371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13EF9E7C-D91F-0A96-E642-BCD17ED2CC69}"/>
                  </a:ext>
                </a:extLst>
              </p:cNvPr>
              <p:cNvSpPr txBox="1"/>
              <p:nvPr/>
            </p:nvSpPr>
            <p:spPr>
              <a:xfrm>
                <a:off x="1294701" y="2122033"/>
                <a:ext cx="1946245" cy="359622"/>
              </a:xfrm>
              <a:prstGeom prst="rect">
                <a:avLst/>
              </a:prstGeom>
              <a:noFill/>
            </p:spPr>
            <p:txBody>
              <a:bodyPr wrap="square" rtlCol="0">
                <a:spAutoFit/>
              </a:bodyPr>
              <a:lstStyle/>
              <a:p>
                <a:r>
                  <a:rPr lang="en-US"/>
                  <a:t>Modulation stage</a:t>
                </a:r>
              </a:p>
            </p:txBody>
          </p:sp>
          <p:sp>
            <p:nvSpPr>
              <p:cNvPr id="66" name="Arrow: Down 7">
                <a:extLst>
                  <a:ext uri="{FF2B5EF4-FFF2-40B4-BE49-F238E27FC236}">
                    <a16:creationId xmlns:a16="http://schemas.microsoft.com/office/drawing/2014/main" id="{C1F3B573-0341-6569-8EA8-BBB673DE599E}"/>
                  </a:ext>
                </a:extLst>
              </p:cNvPr>
              <p:cNvSpPr/>
              <p:nvPr/>
            </p:nvSpPr>
            <p:spPr>
              <a:xfrm>
                <a:off x="1732881" y="1198672"/>
                <a:ext cx="480969" cy="184515"/>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6AC2AA7-A0B3-1B70-7C48-A70343E7D81B}"/>
                      </a:ext>
                    </a:extLst>
                  </p:cNvPr>
                  <p:cNvSpPr txBox="1"/>
                  <p:nvPr/>
                </p:nvSpPr>
                <p:spPr>
                  <a:xfrm>
                    <a:off x="1856664" y="906159"/>
                    <a:ext cx="242744" cy="2996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𝜔</m:t>
                          </m:r>
                        </m:oMath>
                      </m:oMathPara>
                    </a14:m>
                    <a:endParaRPr lang="en-US" sz="2000"/>
                  </a:p>
                </p:txBody>
              </p:sp>
            </mc:Choice>
            <mc:Fallback xmlns="">
              <p:sp>
                <p:nvSpPr>
                  <p:cNvPr id="67" name="TextBox 66">
                    <a:extLst>
                      <a:ext uri="{FF2B5EF4-FFF2-40B4-BE49-F238E27FC236}">
                        <a16:creationId xmlns:a16="http://schemas.microsoft.com/office/drawing/2014/main" id="{96AC2AA7-A0B3-1B70-7C48-A70343E7D81B}"/>
                      </a:ext>
                    </a:extLst>
                  </p:cNvPr>
                  <p:cNvSpPr txBox="1">
                    <a:spLocks noRot="1" noChangeAspect="1" noMove="1" noResize="1" noEditPoints="1" noAdjustHandles="1" noChangeArrowheads="1" noChangeShapeType="1" noTextEdit="1"/>
                  </p:cNvSpPr>
                  <p:nvPr/>
                </p:nvSpPr>
                <p:spPr>
                  <a:xfrm>
                    <a:off x="1856664" y="906159"/>
                    <a:ext cx="242744" cy="299685"/>
                  </a:xfrm>
                  <a:prstGeom prst="rect">
                    <a:avLst/>
                  </a:prstGeom>
                  <a:blipFill>
                    <a:blip r:embed="rId3"/>
                    <a:stretch>
                      <a:fillRect l="-11628" r="-6977"/>
                    </a:stretch>
                  </a:blipFill>
                </p:spPr>
                <p:txBody>
                  <a:bodyPr/>
                  <a:lstStyle/>
                  <a:p>
                    <a:r>
                      <a:rPr lang="en-US">
                        <a:noFill/>
                      </a:rPr>
                      <a:t> </a:t>
                    </a:r>
                  </a:p>
                </p:txBody>
              </p:sp>
            </mc:Fallback>
          </mc:AlternateContent>
          <p:sp>
            <p:nvSpPr>
              <p:cNvPr id="68" name="TextBox 67">
                <a:extLst>
                  <a:ext uri="{FF2B5EF4-FFF2-40B4-BE49-F238E27FC236}">
                    <a16:creationId xmlns:a16="http://schemas.microsoft.com/office/drawing/2014/main" id="{510ECCCA-2935-BDF2-0142-5D84CD689162}"/>
                  </a:ext>
                </a:extLst>
              </p:cNvPr>
              <p:cNvSpPr txBox="1"/>
              <p:nvPr/>
            </p:nvSpPr>
            <p:spPr>
              <a:xfrm>
                <a:off x="4356378" y="1975353"/>
                <a:ext cx="1553155" cy="359622"/>
              </a:xfrm>
              <a:prstGeom prst="rect">
                <a:avLst/>
              </a:prstGeom>
              <a:noFill/>
            </p:spPr>
            <p:txBody>
              <a:bodyPr wrap="square" rtlCol="0">
                <a:spAutoFit/>
              </a:bodyPr>
              <a:lstStyle/>
              <a:p>
                <a:r>
                  <a:rPr lang="en-US"/>
                  <a:t>2-level atom</a:t>
                </a:r>
              </a:p>
            </p:txBody>
          </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77A52B0-5ABF-F215-2B7F-609ED90AF548}"/>
                    </a:ext>
                  </a:extLst>
                </p:cNvPr>
                <p:cNvSpPr txBox="1"/>
                <p:nvPr/>
              </p:nvSpPr>
              <p:spPr>
                <a:xfrm>
                  <a:off x="3158874" y="3347153"/>
                  <a:ext cx="485767" cy="3895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𝑒</m:t>
                        </m:r>
                      </m:oMath>
                    </m:oMathPara>
                  </a14:m>
                  <a:endParaRPr lang="en-US" sz="2000"/>
                </a:p>
              </p:txBody>
            </p:sp>
          </mc:Choice>
          <mc:Fallback xmlns="">
            <p:sp>
              <p:nvSpPr>
                <p:cNvPr id="51" name="TextBox 50">
                  <a:extLst>
                    <a:ext uri="{FF2B5EF4-FFF2-40B4-BE49-F238E27FC236}">
                      <a16:creationId xmlns:a16="http://schemas.microsoft.com/office/drawing/2014/main" id="{877A52B0-5ABF-F215-2B7F-609ED90AF548}"/>
                    </a:ext>
                  </a:extLst>
                </p:cNvPr>
                <p:cNvSpPr txBox="1">
                  <a:spLocks noRot="1" noChangeAspect="1" noMove="1" noResize="1" noEditPoints="1" noAdjustHandles="1" noChangeArrowheads="1" noChangeShapeType="1" noTextEdit="1"/>
                </p:cNvSpPr>
                <p:nvPr/>
              </p:nvSpPr>
              <p:spPr>
                <a:xfrm>
                  <a:off x="3158874" y="3347153"/>
                  <a:ext cx="485767" cy="389591"/>
                </a:xfrm>
                <a:prstGeom prst="rect">
                  <a:avLst/>
                </a:prstGeom>
                <a:blipFill>
                  <a:blip r:embed="rId4"/>
                  <a:stretch>
                    <a:fillRect/>
                  </a:stretch>
                </a:blipFill>
              </p:spPr>
              <p:txBody>
                <a:bodyPr/>
                <a:lstStyle/>
                <a:p>
                  <a:r>
                    <a:rPr lang="en-US">
                      <a:noFill/>
                    </a:rPr>
                    <a:t> </a:t>
                  </a:r>
                </a:p>
              </p:txBody>
            </p:sp>
          </mc:Fallback>
        </mc:AlternateContent>
        <p:grpSp>
          <p:nvGrpSpPr>
            <p:cNvPr id="52" name="Group 51">
              <a:extLst>
                <a:ext uri="{FF2B5EF4-FFF2-40B4-BE49-F238E27FC236}">
                  <a16:creationId xmlns:a16="http://schemas.microsoft.com/office/drawing/2014/main" id="{E1599D2B-150B-D7AC-E57B-49AC16E1C7AF}"/>
                </a:ext>
              </a:extLst>
            </p:cNvPr>
            <p:cNvGrpSpPr/>
            <p:nvPr/>
          </p:nvGrpSpPr>
          <p:grpSpPr>
            <a:xfrm>
              <a:off x="4729041" y="2348593"/>
              <a:ext cx="2337539" cy="1558360"/>
              <a:chOff x="4688390" y="2388209"/>
              <a:chExt cx="2194560" cy="1463040"/>
            </a:xfrm>
          </p:grpSpPr>
          <p:pic>
            <p:nvPicPr>
              <p:cNvPr id="59" name="Picture 58">
                <a:extLst>
                  <a:ext uri="{FF2B5EF4-FFF2-40B4-BE49-F238E27FC236}">
                    <a16:creationId xmlns:a16="http://schemas.microsoft.com/office/drawing/2014/main" id="{7F2A6B37-49D3-1709-961E-D5D14349712E}"/>
                  </a:ext>
                </a:extLst>
              </p:cNvPr>
              <p:cNvPicPr>
                <a:picLocks noChangeAspect="1"/>
              </p:cNvPicPr>
              <p:nvPr/>
            </p:nvPicPr>
            <p:blipFill>
              <a:blip r:embed="rId5"/>
              <a:stretch>
                <a:fillRect/>
              </a:stretch>
            </p:blipFill>
            <p:spPr>
              <a:xfrm>
                <a:off x="4688390" y="2388209"/>
                <a:ext cx="2194560" cy="1463040"/>
              </a:xfrm>
              <a:prstGeom prst="rect">
                <a:avLst/>
              </a:prstGeom>
            </p:spPr>
          </p:pic>
          <p:cxnSp>
            <p:nvCxnSpPr>
              <p:cNvPr id="60" name="Straight Connector 59">
                <a:extLst>
                  <a:ext uri="{FF2B5EF4-FFF2-40B4-BE49-F238E27FC236}">
                    <a16:creationId xmlns:a16="http://schemas.microsoft.com/office/drawing/2014/main" id="{9FBD6243-F1DE-E796-FF7B-82D347D2880F}"/>
                  </a:ext>
                </a:extLst>
              </p:cNvPr>
              <p:cNvCxnSpPr>
                <a:cxnSpLocks/>
              </p:cNvCxnSpPr>
              <p:nvPr/>
            </p:nvCxnSpPr>
            <p:spPr>
              <a:xfrm>
                <a:off x="5232128" y="3403749"/>
                <a:ext cx="1455910" cy="0"/>
              </a:xfrm>
              <a:prstGeom prst="line">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3EC55080-F6D1-6D42-80EA-1A6B8AE75E16}"/>
                      </a:ext>
                    </a:extLst>
                  </p:cNvPr>
                  <p:cNvSpPr txBox="1"/>
                  <p:nvPr/>
                </p:nvSpPr>
                <p:spPr>
                  <a:xfrm>
                    <a:off x="6685704" y="3257117"/>
                    <a:ext cx="188507" cy="25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oMath>
                      </m:oMathPara>
                    </a14:m>
                    <a:endParaRPr lang="en-US"/>
                  </a:p>
                </p:txBody>
              </p:sp>
            </mc:Choice>
            <mc:Fallback xmlns="">
              <p:sp>
                <p:nvSpPr>
                  <p:cNvPr id="61" name="TextBox 60">
                    <a:extLst>
                      <a:ext uri="{FF2B5EF4-FFF2-40B4-BE49-F238E27FC236}">
                        <a16:creationId xmlns:a16="http://schemas.microsoft.com/office/drawing/2014/main" id="{3EC55080-F6D1-6D42-80EA-1A6B8AE75E16}"/>
                      </a:ext>
                    </a:extLst>
                  </p:cNvPr>
                  <p:cNvSpPr txBox="1">
                    <a:spLocks noRot="1" noChangeAspect="1" noMove="1" noResize="1" noEditPoints="1" noAdjustHandles="1" noChangeArrowheads="1" noChangeShapeType="1" noTextEdit="1"/>
                  </p:cNvSpPr>
                  <p:nvPr/>
                </p:nvSpPr>
                <p:spPr>
                  <a:xfrm>
                    <a:off x="6685704" y="3257117"/>
                    <a:ext cx="188507" cy="253219"/>
                  </a:xfrm>
                  <a:prstGeom prst="rect">
                    <a:avLst/>
                  </a:prstGeom>
                  <a:blipFill>
                    <a:blip r:embed="rId6"/>
                    <a:stretch>
                      <a:fillRect l="-22222" r="-19444"/>
                    </a:stretch>
                  </a:blipFill>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5135156F-5342-24BA-CC55-FFADCD256C23}"/>
                </a:ext>
              </a:extLst>
            </p:cNvPr>
            <p:cNvGrpSpPr/>
            <p:nvPr/>
          </p:nvGrpSpPr>
          <p:grpSpPr>
            <a:xfrm>
              <a:off x="7020008" y="2352574"/>
              <a:ext cx="2337539" cy="1166786"/>
              <a:chOff x="7253724" y="2357356"/>
              <a:chExt cx="2194560" cy="1095418"/>
            </a:xfrm>
          </p:grpSpPr>
          <p:pic>
            <p:nvPicPr>
              <p:cNvPr id="56" name="Picture 55">
                <a:extLst>
                  <a:ext uri="{FF2B5EF4-FFF2-40B4-BE49-F238E27FC236}">
                    <a16:creationId xmlns:a16="http://schemas.microsoft.com/office/drawing/2014/main" id="{CBE46622-BEEC-59B1-9507-24BF5215790C}"/>
                  </a:ext>
                </a:extLst>
              </p:cNvPr>
              <p:cNvPicPr>
                <a:picLocks noChangeAspect="1"/>
              </p:cNvPicPr>
              <p:nvPr/>
            </p:nvPicPr>
            <p:blipFill rotWithShape="1">
              <a:blip r:embed="rId7"/>
              <a:srcRect b="25127"/>
              <a:stretch/>
            </p:blipFill>
            <p:spPr>
              <a:xfrm>
                <a:off x="7253724" y="2357356"/>
                <a:ext cx="2194560" cy="1095418"/>
              </a:xfrm>
              <a:prstGeom prst="rect">
                <a:avLst/>
              </a:prstGeom>
            </p:spPr>
          </p:pic>
          <p:cxnSp>
            <p:nvCxnSpPr>
              <p:cNvPr id="57" name="Straight Connector 56">
                <a:extLst>
                  <a:ext uri="{FF2B5EF4-FFF2-40B4-BE49-F238E27FC236}">
                    <a16:creationId xmlns:a16="http://schemas.microsoft.com/office/drawing/2014/main" id="{5DED1663-4F48-1B74-BF19-31E9B6DE9565}"/>
                  </a:ext>
                </a:extLst>
              </p:cNvPr>
              <p:cNvCxnSpPr>
                <a:cxnSpLocks/>
              </p:cNvCxnSpPr>
              <p:nvPr/>
            </p:nvCxnSpPr>
            <p:spPr>
              <a:xfrm>
                <a:off x="7801683" y="2988927"/>
                <a:ext cx="1455910" cy="0"/>
              </a:xfrm>
              <a:prstGeom prst="line">
                <a:avLst/>
              </a:prstGeom>
              <a:ln w="190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1CF4F45-6A7A-642C-2230-3F72A1042627}"/>
                      </a:ext>
                    </a:extLst>
                  </p:cNvPr>
                  <p:cNvSpPr txBox="1"/>
                  <p:nvPr/>
                </p:nvSpPr>
                <p:spPr>
                  <a:xfrm>
                    <a:off x="9255259" y="2842295"/>
                    <a:ext cx="188507" cy="25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oMath>
                      </m:oMathPara>
                    </a14:m>
                    <a:endParaRPr lang="en-US"/>
                  </a:p>
                </p:txBody>
              </p:sp>
            </mc:Choice>
            <mc:Fallback xmlns="">
              <p:sp>
                <p:nvSpPr>
                  <p:cNvPr id="58" name="TextBox 57">
                    <a:extLst>
                      <a:ext uri="{FF2B5EF4-FFF2-40B4-BE49-F238E27FC236}">
                        <a16:creationId xmlns:a16="http://schemas.microsoft.com/office/drawing/2014/main" id="{31CF4F45-6A7A-642C-2230-3F72A1042627}"/>
                      </a:ext>
                    </a:extLst>
                  </p:cNvPr>
                  <p:cNvSpPr txBox="1">
                    <a:spLocks noRot="1" noChangeAspect="1" noMove="1" noResize="1" noEditPoints="1" noAdjustHandles="1" noChangeArrowheads="1" noChangeShapeType="1" noTextEdit="1"/>
                  </p:cNvSpPr>
                  <p:nvPr/>
                </p:nvSpPr>
                <p:spPr>
                  <a:xfrm>
                    <a:off x="9255259" y="2842295"/>
                    <a:ext cx="188507" cy="253219"/>
                  </a:xfrm>
                  <a:prstGeom prst="rect">
                    <a:avLst/>
                  </a:prstGeom>
                  <a:blipFill>
                    <a:blip r:embed="rId6"/>
                    <a:stretch>
                      <a:fillRect l="-22222" r="-19444"/>
                    </a:stretch>
                  </a:blipFill>
                </p:spPr>
                <p:txBody>
                  <a:bodyPr/>
                  <a:lstStyle/>
                  <a:p>
                    <a:r>
                      <a:rPr lang="en-US">
                        <a:noFill/>
                      </a:rPr>
                      <a:t> </a:t>
                    </a:r>
                  </a:p>
                </p:txBody>
              </p:sp>
            </mc:Fallback>
          </mc:AlternateContent>
        </p:grpSp>
        <p:cxnSp>
          <p:nvCxnSpPr>
            <p:cNvPr id="54" name="Straight Connector 53">
              <a:extLst>
                <a:ext uri="{FF2B5EF4-FFF2-40B4-BE49-F238E27FC236}">
                  <a16:creationId xmlns:a16="http://schemas.microsoft.com/office/drawing/2014/main" id="{6AEDFF33-9882-AD1C-F1C6-B88E4C68C104}"/>
                </a:ext>
              </a:extLst>
            </p:cNvPr>
            <p:cNvCxnSpPr/>
            <p:nvPr/>
          </p:nvCxnSpPr>
          <p:spPr>
            <a:xfrm>
              <a:off x="6067966" y="3430967"/>
              <a:ext cx="0" cy="140727"/>
            </a:xfrm>
            <a:prstGeom prst="line">
              <a:avLst/>
            </a:prstGeom>
            <a:ln w="1270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22F38C91-4980-97D6-AEA4-2D964A4288F1}"/>
                </a:ext>
              </a:extLst>
            </p:cNvPr>
            <p:cNvCxnSpPr/>
            <p:nvPr/>
          </p:nvCxnSpPr>
          <p:spPr>
            <a:xfrm>
              <a:off x="8369737" y="3435048"/>
              <a:ext cx="0" cy="140727"/>
            </a:xfrm>
            <a:prstGeom prst="line">
              <a:avLst/>
            </a:prstGeom>
            <a:ln w="12700"/>
          </p:spPr>
          <p:style>
            <a:lnRef idx="1">
              <a:schemeClr val="dk1"/>
            </a:lnRef>
            <a:fillRef idx="0">
              <a:schemeClr val="dk1"/>
            </a:fillRef>
            <a:effectRef idx="0">
              <a:schemeClr val="dk1"/>
            </a:effectRef>
            <a:fontRef idx="minor">
              <a:schemeClr val="tx1"/>
            </a:fontRef>
          </p:style>
        </p:cxnSp>
      </p:grpSp>
      <p:sp>
        <p:nvSpPr>
          <p:cNvPr id="79" name="TextBox 78">
            <a:extLst>
              <a:ext uri="{FF2B5EF4-FFF2-40B4-BE49-F238E27FC236}">
                <a16:creationId xmlns:a16="http://schemas.microsoft.com/office/drawing/2014/main" id="{7C4D0766-3365-1F6B-0DBC-73E5FACF690F}"/>
              </a:ext>
            </a:extLst>
          </p:cNvPr>
          <p:cNvSpPr txBox="1"/>
          <p:nvPr/>
        </p:nvSpPr>
        <p:spPr>
          <a:xfrm>
            <a:off x="4459285" y="3936994"/>
            <a:ext cx="2560669" cy="461665"/>
          </a:xfrm>
          <a:prstGeom prst="rect">
            <a:avLst/>
          </a:prstGeom>
          <a:noFill/>
          <a:ln w="19050">
            <a:solidFill>
              <a:srgbClr val="00B050"/>
            </a:solidFill>
          </a:ln>
        </p:spPr>
        <p:txBody>
          <a:bodyPr wrap="square">
            <a:spAutoFit/>
          </a:bodyPr>
          <a:lstStyle>
            <a:defPPr>
              <a:defRPr lang="en-IT"/>
            </a:defPPr>
            <a:lvl1pPr>
              <a:defRPr sz="2400"/>
            </a:lvl1pPr>
          </a:lstStyle>
          <a:p>
            <a:r>
              <a:rPr lang="en-DE"/>
              <a:t>Quantum sensing</a:t>
            </a:r>
          </a:p>
        </p:txBody>
      </p:sp>
      <p:sp>
        <p:nvSpPr>
          <p:cNvPr id="82" name="Rounded Rectangle 81">
            <a:extLst>
              <a:ext uri="{FF2B5EF4-FFF2-40B4-BE49-F238E27FC236}">
                <a16:creationId xmlns:a16="http://schemas.microsoft.com/office/drawing/2014/main" id="{1DDD6147-58AA-5412-467F-0E896EF0E192}"/>
              </a:ext>
            </a:extLst>
          </p:cNvPr>
          <p:cNvSpPr/>
          <p:nvPr/>
        </p:nvSpPr>
        <p:spPr>
          <a:xfrm>
            <a:off x="2040355" y="3846162"/>
            <a:ext cx="7506953" cy="2617012"/>
          </a:xfrm>
          <a:prstGeom prst="roundRect">
            <a:avLst>
              <a:gd name="adj" fmla="val 23465"/>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400"/>
          </a:p>
        </p:txBody>
      </p:sp>
      <p:grpSp>
        <p:nvGrpSpPr>
          <p:cNvPr id="26" name="Group 25">
            <a:extLst>
              <a:ext uri="{FF2B5EF4-FFF2-40B4-BE49-F238E27FC236}">
                <a16:creationId xmlns:a16="http://schemas.microsoft.com/office/drawing/2014/main" id="{696095F7-62A1-F797-1BD8-2704494AE222}"/>
              </a:ext>
            </a:extLst>
          </p:cNvPr>
          <p:cNvGrpSpPr/>
          <p:nvPr/>
        </p:nvGrpSpPr>
        <p:grpSpPr>
          <a:xfrm>
            <a:off x="2003090" y="1081227"/>
            <a:ext cx="7506953" cy="2617012"/>
            <a:chOff x="1311726" y="3509544"/>
            <a:chExt cx="4724504" cy="1647017"/>
          </a:xfrm>
        </p:grpSpPr>
        <p:grpSp>
          <p:nvGrpSpPr>
            <p:cNvPr id="27" name="Group 26">
              <a:extLst>
                <a:ext uri="{FF2B5EF4-FFF2-40B4-BE49-F238E27FC236}">
                  <a16:creationId xmlns:a16="http://schemas.microsoft.com/office/drawing/2014/main" id="{CB41EA86-FD37-3167-741F-DD74A1052AF0}"/>
                </a:ext>
              </a:extLst>
            </p:cNvPr>
            <p:cNvGrpSpPr/>
            <p:nvPr/>
          </p:nvGrpSpPr>
          <p:grpSpPr>
            <a:xfrm>
              <a:off x="1385359" y="3929855"/>
              <a:ext cx="4539986" cy="1164579"/>
              <a:chOff x="1587527" y="1770385"/>
              <a:chExt cx="6508409" cy="1669511"/>
            </a:xfrm>
          </p:grpSpPr>
          <p:sp>
            <p:nvSpPr>
              <p:cNvPr id="77" name="Cube 76">
                <a:extLst>
                  <a:ext uri="{FF2B5EF4-FFF2-40B4-BE49-F238E27FC236}">
                    <a16:creationId xmlns:a16="http://schemas.microsoft.com/office/drawing/2014/main" id="{CC4AB6E3-6F7C-D735-06E7-02B648031425}"/>
                  </a:ext>
                </a:extLst>
              </p:cNvPr>
              <p:cNvSpPr/>
              <p:nvPr/>
            </p:nvSpPr>
            <p:spPr>
              <a:xfrm>
                <a:off x="4211370" y="2635737"/>
                <a:ext cx="1457011" cy="534551"/>
              </a:xfrm>
              <a:prstGeom prst="cube">
                <a:avLst>
                  <a:gd name="adj" fmla="val 60531"/>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FE33C81C-CBBB-12F8-AD8A-92599C164E55}"/>
                  </a:ext>
                </a:extLst>
              </p:cNvPr>
              <p:cNvGrpSpPr/>
              <p:nvPr/>
            </p:nvGrpSpPr>
            <p:grpSpPr>
              <a:xfrm>
                <a:off x="4578735" y="2185000"/>
                <a:ext cx="894163" cy="593056"/>
                <a:chOff x="3180350" y="4091863"/>
                <a:chExt cx="894163" cy="593056"/>
              </a:xfrm>
              <a:solidFill>
                <a:srgbClr val="99CCFF"/>
              </a:solidFill>
              <a:effectLst>
                <a:outerShdw blurRad="50800" dist="19050" algn="l" rotWithShape="0">
                  <a:prstClr val="black">
                    <a:alpha val="40000"/>
                  </a:prstClr>
                </a:outerShdw>
              </a:effectLst>
            </p:grpSpPr>
            <p:sp>
              <p:nvSpPr>
                <p:cNvPr id="97" name="Cylinder 24">
                  <a:extLst>
                    <a:ext uri="{FF2B5EF4-FFF2-40B4-BE49-F238E27FC236}">
                      <a16:creationId xmlns:a16="http://schemas.microsoft.com/office/drawing/2014/main" id="{F0F0C108-E0EA-5703-64FB-F1F5B0CAD2E4}"/>
                    </a:ext>
                  </a:extLst>
                </p:cNvPr>
                <p:cNvSpPr/>
                <p:nvPr/>
              </p:nvSpPr>
              <p:spPr>
                <a:xfrm>
                  <a:off x="3180350" y="4091863"/>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ylinder 25">
                  <a:extLst>
                    <a:ext uri="{FF2B5EF4-FFF2-40B4-BE49-F238E27FC236}">
                      <a16:creationId xmlns:a16="http://schemas.microsoft.com/office/drawing/2014/main" id="{989A70A6-889B-EE00-8A5E-3D1826078D24}"/>
                    </a:ext>
                  </a:extLst>
                </p:cNvPr>
                <p:cNvSpPr/>
                <p:nvPr/>
              </p:nvSpPr>
              <p:spPr>
                <a:xfrm>
                  <a:off x="3375252" y="4091863"/>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ylinder 26">
                  <a:extLst>
                    <a:ext uri="{FF2B5EF4-FFF2-40B4-BE49-F238E27FC236}">
                      <a16:creationId xmlns:a16="http://schemas.microsoft.com/office/drawing/2014/main" id="{E97A8EED-4EA8-7499-A077-A83B1B3336A1}"/>
                    </a:ext>
                  </a:extLst>
                </p:cNvPr>
                <p:cNvSpPr/>
                <p:nvPr/>
              </p:nvSpPr>
              <p:spPr>
                <a:xfrm>
                  <a:off x="3570154" y="4091863"/>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ylinder 27">
                  <a:extLst>
                    <a:ext uri="{FF2B5EF4-FFF2-40B4-BE49-F238E27FC236}">
                      <a16:creationId xmlns:a16="http://schemas.microsoft.com/office/drawing/2014/main" id="{1E820E50-AF50-4CC5-2BF8-3163CB88FB71}"/>
                    </a:ext>
                  </a:extLst>
                </p:cNvPr>
                <p:cNvSpPr/>
                <p:nvPr/>
              </p:nvSpPr>
              <p:spPr>
                <a:xfrm>
                  <a:off x="3765056" y="4091863"/>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ylinder 28">
                  <a:extLst>
                    <a:ext uri="{FF2B5EF4-FFF2-40B4-BE49-F238E27FC236}">
                      <a16:creationId xmlns:a16="http://schemas.microsoft.com/office/drawing/2014/main" id="{5D32B14D-8989-8871-7DB8-F654743F5D5B}"/>
                    </a:ext>
                  </a:extLst>
                </p:cNvPr>
                <p:cNvSpPr/>
                <p:nvPr/>
              </p:nvSpPr>
              <p:spPr>
                <a:xfrm>
                  <a:off x="3960539" y="4091863"/>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Arrow Connector 83">
                <a:extLst>
                  <a:ext uri="{FF2B5EF4-FFF2-40B4-BE49-F238E27FC236}">
                    <a16:creationId xmlns:a16="http://schemas.microsoft.com/office/drawing/2014/main" id="{04B32A1C-BDD1-4309-078B-F795C7987F6A}"/>
                  </a:ext>
                </a:extLst>
              </p:cNvPr>
              <p:cNvCxnSpPr>
                <a:cxnSpLocks/>
                <a:endCxn id="87" idx="2"/>
              </p:cNvCxnSpPr>
              <p:nvPr/>
            </p:nvCxnSpPr>
            <p:spPr>
              <a:xfrm>
                <a:off x="4141415" y="2544843"/>
                <a:ext cx="37332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3BCC9490-09FF-077D-F875-E48BD4476D01}"/>
                  </a:ext>
                </a:extLst>
              </p:cNvPr>
              <p:cNvGrpSpPr/>
              <p:nvPr/>
            </p:nvGrpSpPr>
            <p:grpSpPr>
              <a:xfrm>
                <a:off x="4423129" y="2319746"/>
                <a:ext cx="894163" cy="593056"/>
                <a:chOff x="3024744" y="4226609"/>
                <a:chExt cx="894163" cy="593056"/>
              </a:xfrm>
              <a:solidFill>
                <a:srgbClr val="99CCFF"/>
              </a:solidFill>
              <a:effectLst>
                <a:outerShdw blurRad="50800" dist="19050" algn="l" rotWithShape="0">
                  <a:prstClr val="black">
                    <a:alpha val="40000"/>
                  </a:prstClr>
                </a:outerShdw>
              </a:effectLst>
            </p:grpSpPr>
            <p:sp>
              <p:nvSpPr>
                <p:cNvPr id="92" name="Cylinder 19">
                  <a:extLst>
                    <a:ext uri="{FF2B5EF4-FFF2-40B4-BE49-F238E27FC236}">
                      <a16:creationId xmlns:a16="http://schemas.microsoft.com/office/drawing/2014/main" id="{A6A322A0-C856-8ED7-3887-5424556DD146}"/>
                    </a:ext>
                  </a:extLst>
                </p:cNvPr>
                <p:cNvSpPr/>
                <p:nvPr/>
              </p:nvSpPr>
              <p:spPr>
                <a:xfrm>
                  <a:off x="3024744" y="4226609"/>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ylinder 20">
                  <a:extLst>
                    <a:ext uri="{FF2B5EF4-FFF2-40B4-BE49-F238E27FC236}">
                      <a16:creationId xmlns:a16="http://schemas.microsoft.com/office/drawing/2014/main" id="{51D3CABE-351E-DDCA-9436-3A100DAC4C24}"/>
                    </a:ext>
                  </a:extLst>
                </p:cNvPr>
                <p:cNvSpPr/>
                <p:nvPr/>
              </p:nvSpPr>
              <p:spPr>
                <a:xfrm>
                  <a:off x="3219646" y="4226609"/>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ylinder 21">
                  <a:extLst>
                    <a:ext uri="{FF2B5EF4-FFF2-40B4-BE49-F238E27FC236}">
                      <a16:creationId xmlns:a16="http://schemas.microsoft.com/office/drawing/2014/main" id="{41267446-C71A-A278-91A6-BE2E7973AB7D}"/>
                    </a:ext>
                  </a:extLst>
                </p:cNvPr>
                <p:cNvSpPr/>
                <p:nvPr/>
              </p:nvSpPr>
              <p:spPr>
                <a:xfrm>
                  <a:off x="3414548" y="4226609"/>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ylinder 22">
                  <a:extLst>
                    <a:ext uri="{FF2B5EF4-FFF2-40B4-BE49-F238E27FC236}">
                      <a16:creationId xmlns:a16="http://schemas.microsoft.com/office/drawing/2014/main" id="{187278C2-4DE7-5084-B0C9-56FC84C05481}"/>
                    </a:ext>
                  </a:extLst>
                </p:cNvPr>
                <p:cNvSpPr/>
                <p:nvPr/>
              </p:nvSpPr>
              <p:spPr>
                <a:xfrm>
                  <a:off x="3609450" y="4226609"/>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ylinder 23">
                  <a:extLst>
                    <a:ext uri="{FF2B5EF4-FFF2-40B4-BE49-F238E27FC236}">
                      <a16:creationId xmlns:a16="http://schemas.microsoft.com/office/drawing/2014/main" id="{34FB513D-6E6A-5569-E2AC-D402141BED22}"/>
                    </a:ext>
                  </a:extLst>
                </p:cNvPr>
                <p:cNvSpPr/>
                <p:nvPr/>
              </p:nvSpPr>
              <p:spPr>
                <a:xfrm>
                  <a:off x="3804933" y="4226609"/>
                  <a:ext cx="113974" cy="593056"/>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85">
                <a:extLst>
                  <a:ext uri="{FF2B5EF4-FFF2-40B4-BE49-F238E27FC236}">
                    <a16:creationId xmlns:a16="http://schemas.microsoft.com/office/drawing/2014/main" id="{4207E6EA-4B9A-8DDD-8277-105FCB443089}"/>
                  </a:ext>
                </a:extLst>
              </p:cNvPr>
              <p:cNvSpPr/>
              <p:nvPr/>
            </p:nvSpPr>
            <p:spPr>
              <a:xfrm>
                <a:off x="1587527" y="2451199"/>
                <a:ext cx="2818140" cy="218072"/>
              </a:xfrm>
              <a:prstGeom prst="ellipse">
                <a:avLst/>
              </a:prstGeom>
              <a:solidFill>
                <a:srgbClr val="3351A2"/>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07CED88B-C3EB-5EB6-DB8B-7D46DDCED00A}"/>
                  </a:ext>
                </a:extLst>
              </p:cNvPr>
              <p:cNvSpPr/>
              <p:nvPr/>
            </p:nvSpPr>
            <p:spPr>
              <a:xfrm>
                <a:off x="7874686" y="2361691"/>
                <a:ext cx="221250" cy="366303"/>
              </a:xfrm>
              <a:prstGeom prst="ellipse">
                <a:avLst/>
              </a:prstGeom>
              <a:solidFill>
                <a:srgbClr val="3351A2"/>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2F1B08C-16A6-3584-7083-CD05109203D5}"/>
                  </a:ext>
                </a:extLst>
              </p:cNvPr>
              <p:cNvSpPr/>
              <p:nvPr/>
            </p:nvSpPr>
            <p:spPr>
              <a:xfrm>
                <a:off x="4141415" y="2000119"/>
                <a:ext cx="1635478" cy="1117575"/>
              </a:xfrm>
              <a:prstGeom prst="ellipse">
                <a:avLst/>
              </a:prstGeom>
              <a:solidFill>
                <a:srgbClr val="C000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6996C8C-CA7F-0907-D307-9E5ECBA9F7CD}"/>
                      </a:ext>
                    </a:extLst>
                  </p:cNvPr>
                  <p:cNvSpPr txBox="1"/>
                  <p:nvPr/>
                </p:nvSpPr>
                <p:spPr>
                  <a:xfrm>
                    <a:off x="4618031" y="1770385"/>
                    <a:ext cx="629992" cy="249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2</m:t>
                              </m:r>
                            </m:sub>
                          </m:sSub>
                        </m:oMath>
                      </m:oMathPara>
                    </a14:m>
                    <a:endParaRPr lang="en-US"/>
                  </a:p>
                </p:txBody>
              </p:sp>
            </mc:Choice>
            <mc:Fallback xmlns="">
              <p:sp>
                <p:nvSpPr>
                  <p:cNvPr id="89" name="TextBox 88">
                    <a:extLst>
                      <a:ext uri="{FF2B5EF4-FFF2-40B4-BE49-F238E27FC236}">
                        <a16:creationId xmlns:a16="http://schemas.microsoft.com/office/drawing/2014/main" id="{E6996C8C-CA7F-0907-D307-9E5ECBA9F7CD}"/>
                      </a:ext>
                    </a:extLst>
                  </p:cNvPr>
                  <p:cNvSpPr txBox="1">
                    <a:spLocks noRot="1" noChangeAspect="1" noMove="1" noResize="1" noEditPoints="1" noAdjustHandles="1" noChangeArrowheads="1" noChangeShapeType="1" noTextEdit="1"/>
                  </p:cNvSpPr>
                  <p:nvPr/>
                </p:nvSpPr>
                <p:spPr>
                  <a:xfrm>
                    <a:off x="4618031" y="1770385"/>
                    <a:ext cx="629992" cy="249914"/>
                  </a:xfrm>
                  <a:prstGeom prst="rect">
                    <a:avLst/>
                  </a:prstGeom>
                  <a:blipFill>
                    <a:blip r:embed="rId8"/>
                    <a:stretch>
                      <a:fillRect l="-4386" r="-3509" b="-15556"/>
                    </a:stretch>
                  </a:blipFill>
                </p:spPr>
                <p:txBody>
                  <a:bodyPr/>
                  <a:lstStyle/>
                  <a:p>
                    <a:r>
                      <a:rPr lang="en-US">
                        <a:noFill/>
                      </a:rPr>
                      <a:t> </a:t>
                    </a:r>
                  </a:p>
                </p:txBody>
              </p:sp>
            </mc:Fallback>
          </mc:AlternateContent>
          <p:sp>
            <p:nvSpPr>
              <p:cNvPr id="90" name="TextBox 89">
                <a:extLst>
                  <a:ext uri="{FF2B5EF4-FFF2-40B4-BE49-F238E27FC236}">
                    <a16:creationId xmlns:a16="http://schemas.microsoft.com/office/drawing/2014/main" id="{73135CC7-29D9-7D96-1C50-66DEB9F6ABAE}"/>
                  </a:ext>
                </a:extLst>
              </p:cNvPr>
              <p:cNvSpPr txBox="1"/>
              <p:nvPr/>
            </p:nvSpPr>
            <p:spPr>
              <a:xfrm>
                <a:off x="1917550" y="2105593"/>
                <a:ext cx="2041389" cy="333219"/>
              </a:xfrm>
              <a:prstGeom prst="rect">
                <a:avLst/>
              </a:prstGeom>
              <a:noFill/>
            </p:spPr>
            <p:txBody>
              <a:bodyPr wrap="square">
                <a:spAutoFit/>
              </a:bodyPr>
              <a:lstStyle/>
              <a:p>
                <a:r>
                  <a:rPr lang="en-US">
                    <a:latin typeface="Whitney-Semibold"/>
                  </a:rPr>
                  <a:t>Electron pulse</a:t>
                </a:r>
                <a:endParaRPr lang="en-US"/>
              </a:p>
            </p:txBody>
          </p:sp>
          <p:sp>
            <p:nvSpPr>
              <p:cNvPr id="91" name="TextBox 90">
                <a:extLst>
                  <a:ext uri="{FF2B5EF4-FFF2-40B4-BE49-F238E27FC236}">
                    <a16:creationId xmlns:a16="http://schemas.microsoft.com/office/drawing/2014/main" id="{642D53C0-7358-6BF9-579E-757AC7F8B580}"/>
                  </a:ext>
                </a:extLst>
              </p:cNvPr>
              <p:cNvSpPr txBox="1"/>
              <p:nvPr/>
            </p:nvSpPr>
            <p:spPr>
              <a:xfrm>
                <a:off x="3691701" y="3106677"/>
                <a:ext cx="3206595" cy="333219"/>
              </a:xfrm>
              <a:prstGeom prst="rect">
                <a:avLst/>
              </a:prstGeom>
              <a:noFill/>
            </p:spPr>
            <p:txBody>
              <a:bodyPr wrap="square">
                <a:spAutoFit/>
              </a:bodyPr>
              <a:lstStyle/>
              <a:p>
                <a:r>
                  <a:rPr lang="en-US">
                    <a:latin typeface="Whitney-Semibold"/>
                  </a:rPr>
                  <a:t>Optical resonator, e.g., DLA</a:t>
                </a:r>
                <a:endParaRPr lang="en-US"/>
              </a:p>
            </p:txBody>
          </p:sp>
        </p:grpSp>
        <p:sp>
          <p:nvSpPr>
            <p:cNvPr id="28" name="TextBox 27">
              <a:extLst>
                <a:ext uri="{FF2B5EF4-FFF2-40B4-BE49-F238E27FC236}">
                  <a16:creationId xmlns:a16="http://schemas.microsoft.com/office/drawing/2014/main" id="{4E7F0409-C042-9E91-1273-FFFAC0B9C2A3}"/>
                </a:ext>
              </a:extLst>
            </p:cNvPr>
            <p:cNvSpPr txBox="1"/>
            <p:nvPr/>
          </p:nvSpPr>
          <p:spPr>
            <a:xfrm>
              <a:off x="2853139" y="3535924"/>
              <a:ext cx="1965813" cy="290549"/>
            </a:xfrm>
            <a:prstGeom prst="rect">
              <a:avLst/>
            </a:prstGeom>
            <a:noFill/>
            <a:ln w="19050">
              <a:solidFill>
                <a:srgbClr val="00B050"/>
              </a:solidFill>
            </a:ln>
          </p:spPr>
          <p:txBody>
            <a:bodyPr wrap="square">
              <a:spAutoFit/>
            </a:bodyPr>
            <a:lstStyle/>
            <a:p>
              <a:r>
                <a:rPr lang="en-DE" sz="2400"/>
                <a:t>Electron compression</a:t>
              </a:r>
            </a:p>
          </p:txBody>
        </p:sp>
        <p:sp>
          <p:nvSpPr>
            <p:cNvPr id="75" name="Rounded Rectangle 74">
              <a:extLst>
                <a:ext uri="{FF2B5EF4-FFF2-40B4-BE49-F238E27FC236}">
                  <a16:creationId xmlns:a16="http://schemas.microsoft.com/office/drawing/2014/main" id="{566C2A7A-4AE4-DD7B-5ECD-B70200BE3B53}"/>
                </a:ext>
              </a:extLst>
            </p:cNvPr>
            <p:cNvSpPr/>
            <p:nvPr/>
          </p:nvSpPr>
          <p:spPr>
            <a:xfrm>
              <a:off x="1311726" y="3509544"/>
              <a:ext cx="4724504" cy="1647017"/>
            </a:xfrm>
            <a:prstGeom prst="roundRect">
              <a:avLst>
                <a:gd name="adj" fmla="val 22216"/>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sz="2800"/>
            </a:p>
          </p:txBody>
        </p:sp>
      </p:grpSp>
    </p:spTree>
    <p:extLst>
      <p:ext uri="{BB962C8B-B14F-4D97-AF65-F5344CB8AC3E}">
        <p14:creationId xmlns:p14="http://schemas.microsoft.com/office/powerpoint/2010/main" val="1631170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493E3-C639-BC75-3026-E79CDEB180F7}"/>
              </a:ext>
            </a:extLst>
          </p:cNvPr>
          <p:cNvSpPr>
            <a:spLocks noGrp="1"/>
          </p:cNvSpPr>
          <p:nvPr>
            <p:ph type="title"/>
          </p:nvPr>
        </p:nvSpPr>
        <p:spPr>
          <a:xfrm>
            <a:off x="523125" y="243074"/>
            <a:ext cx="9507565" cy="1325563"/>
          </a:xfrm>
        </p:spPr>
        <p:txBody>
          <a:bodyPr>
            <a:normAutofit/>
          </a:bodyPr>
          <a:lstStyle/>
          <a:p>
            <a:r>
              <a:rPr lang="en-GB" b="1" dirty="0" err="1"/>
              <a:t>CoDLAs</a:t>
            </a:r>
            <a:r>
              <a:rPr lang="en-GB" b="1" dirty="0"/>
              <a:t> Objectives</a:t>
            </a:r>
            <a:br>
              <a:rPr lang="en-GB" dirty="0"/>
            </a:br>
            <a:endParaRPr lang="it-IT" b="1" dirty="0">
              <a:solidFill>
                <a:srgbClr val="FF0000"/>
              </a:solidFill>
            </a:endParaRPr>
          </a:p>
        </p:txBody>
      </p:sp>
      <p:cxnSp>
        <p:nvCxnSpPr>
          <p:cNvPr id="12" name="Connettore 1 11">
            <a:extLst>
              <a:ext uri="{FF2B5EF4-FFF2-40B4-BE49-F238E27FC236}">
                <a16:creationId xmlns:a16="http://schemas.microsoft.com/office/drawing/2014/main" id="{A500FAA3-2085-733F-A45E-D7949C3E4978}"/>
              </a:ext>
            </a:extLst>
          </p:cNvPr>
          <p:cNvCxnSpPr/>
          <p:nvPr/>
        </p:nvCxnSpPr>
        <p:spPr>
          <a:xfrm>
            <a:off x="595954" y="1367554"/>
            <a:ext cx="52222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Segnaposto contenuto 5">
            <a:extLst>
              <a:ext uri="{FF2B5EF4-FFF2-40B4-BE49-F238E27FC236}">
                <a16:creationId xmlns:a16="http://schemas.microsoft.com/office/drawing/2014/main" id="{E10DF861-34A9-E7F0-DC99-DF7E71DB2584}"/>
              </a:ext>
            </a:extLst>
          </p:cNvPr>
          <p:cNvSpPr>
            <a:spLocks noGrp="1"/>
          </p:cNvSpPr>
          <p:nvPr>
            <p:ph idx="1"/>
          </p:nvPr>
        </p:nvSpPr>
        <p:spPr>
          <a:xfrm>
            <a:off x="595954" y="1568637"/>
            <a:ext cx="10515600" cy="4351338"/>
          </a:xfrm>
        </p:spPr>
        <p:txBody>
          <a:bodyPr>
            <a:normAutofit fontScale="85000" lnSpcReduction="20000"/>
          </a:bodyPr>
          <a:lstStyle/>
          <a:p>
            <a:pPr marL="514350" indent="-514350">
              <a:buFont typeface="+mj-lt"/>
              <a:buAutoNum type="arabicParenR"/>
            </a:pPr>
            <a:r>
              <a:rPr lang="en-GB" b="1" dirty="0"/>
              <a:t>Design and fabrication</a:t>
            </a:r>
            <a:r>
              <a:rPr lang="en-GB" dirty="0"/>
              <a:t> of dielectric laser accelerator (DLA) structures optimized for co-propagating configurations, enabling efficient energy transfer to charged particles over </a:t>
            </a:r>
            <a:r>
              <a:rPr lang="en-GB" u="sng" dirty="0"/>
              <a:t>extended interaction lengths.</a:t>
            </a:r>
          </a:p>
          <a:p>
            <a:pPr marL="514350" indent="-514350">
              <a:buFont typeface="+mj-lt"/>
              <a:buAutoNum type="arabicParenR"/>
            </a:pPr>
            <a:endParaRPr lang="en-GB" u="sng" dirty="0"/>
          </a:p>
          <a:p>
            <a:pPr marL="514350" indent="-514350">
              <a:buFont typeface="+mj-lt"/>
              <a:buAutoNum type="arabicParenR"/>
            </a:pPr>
            <a:r>
              <a:rPr lang="en-GB" b="1" dirty="0"/>
              <a:t>Demonstrate laser coupling </a:t>
            </a:r>
            <a:r>
              <a:rPr lang="en-GB" dirty="0"/>
              <a:t>using co-propagating laser pulses in </a:t>
            </a:r>
            <a:r>
              <a:rPr lang="en-GB" u="sng" dirty="0"/>
              <a:t>a  sequence of dielectric structures </a:t>
            </a:r>
            <a:r>
              <a:rPr lang="en-GB" dirty="0"/>
              <a:t>and </a:t>
            </a:r>
            <a:r>
              <a:rPr lang="en-GB" b="1" dirty="0"/>
              <a:t>SEM-based electron injection setup preparation</a:t>
            </a:r>
          </a:p>
          <a:p>
            <a:pPr marL="514350" indent="-514350">
              <a:buFont typeface="+mj-lt"/>
              <a:buAutoNum type="arabicParenR"/>
            </a:pPr>
            <a:endParaRPr lang="en-GB" b="1" dirty="0"/>
          </a:p>
          <a:p>
            <a:pPr marL="514350" indent="-514350">
              <a:buFont typeface="+mj-lt"/>
              <a:buAutoNum type="arabicParenR"/>
            </a:pPr>
            <a:r>
              <a:rPr lang="en-GB" b="1" dirty="0"/>
              <a:t>Integrate advanced diagnostics</a:t>
            </a:r>
            <a:r>
              <a:rPr lang="en-GB" dirty="0"/>
              <a:t> for measurement of beam energy and transmitted charge.</a:t>
            </a:r>
          </a:p>
          <a:p>
            <a:endParaRPr lang="en-GB" dirty="0"/>
          </a:p>
          <a:p>
            <a:r>
              <a:rPr lang="en-GB" b="1" dirty="0"/>
              <a:t>Explore scalability</a:t>
            </a:r>
            <a:r>
              <a:rPr lang="en-GB" dirty="0"/>
              <a:t> of the design different particle species, including potential schemes for </a:t>
            </a:r>
            <a:r>
              <a:rPr lang="en-GB" b="1" dirty="0"/>
              <a:t>muon acceleration</a:t>
            </a:r>
            <a:r>
              <a:rPr lang="en-GB" dirty="0"/>
              <a:t>, leveraging the extended phase-matching offered by co-propagation.</a:t>
            </a:r>
          </a:p>
          <a:p>
            <a:endParaRPr lang="en-GB" dirty="0"/>
          </a:p>
        </p:txBody>
      </p:sp>
    </p:spTree>
    <p:extLst>
      <p:ext uri="{BB962C8B-B14F-4D97-AF65-F5344CB8AC3E}">
        <p14:creationId xmlns:p14="http://schemas.microsoft.com/office/powerpoint/2010/main" val="9191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53800" cy="1325563"/>
          </a:xfrm>
        </p:spPr>
        <p:txBody>
          <a:bodyPr>
            <a:noAutofit/>
          </a:bodyPr>
          <a:lstStyle/>
          <a:p>
            <a:r>
              <a:rPr lang="en-GB" b="1" err="1"/>
              <a:t>CoDLAS</a:t>
            </a:r>
            <a:r>
              <a:rPr lang="en-GB" b="1"/>
              <a:t> Experimental Concept: Sub-Relativistic DLA Testbench</a:t>
            </a:r>
            <a:endParaRPr b="1"/>
          </a:p>
        </p:txBody>
      </p:sp>
      <p:sp>
        <p:nvSpPr>
          <p:cNvPr id="4" name="TextBox 3"/>
          <p:cNvSpPr txBox="1"/>
          <p:nvPr/>
        </p:nvSpPr>
        <p:spPr>
          <a:xfrm>
            <a:off x="1" y="1325563"/>
            <a:ext cx="8404412" cy="5509200"/>
          </a:xfrm>
          <a:prstGeom prst="rect">
            <a:avLst/>
          </a:prstGeom>
          <a:noFill/>
        </p:spPr>
        <p:txBody>
          <a:bodyPr wrap="square">
            <a:spAutoFit/>
          </a:bodyPr>
          <a:lstStyle/>
          <a:p>
            <a:pPr>
              <a:defRPr sz="1600"/>
            </a:pPr>
            <a:r>
              <a:rPr lang="en-GB" b="1" u="sng" dirty="0">
                <a:solidFill>
                  <a:srgbClr val="000000"/>
                </a:solidFill>
              </a:rPr>
              <a:t>Goal</a:t>
            </a:r>
            <a:r>
              <a:rPr lang="en-GB" b="1" dirty="0">
                <a:solidFill>
                  <a:srgbClr val="000000"/>
                </a:solidFill>
              </a:rPr>
              <a:t>:</a:t>
            </a:r>
            <a:r>
              <a:rPr lang="en-GB" dirty="0">
                <a:solidFill>
                  <a:srgbClr val="000000"/>
                </a:solidFill>
              </a:rPr>
              <a:t> Test a </a:t>
            </a:r>
            <a:r>
              <a:rPr lang="en-GB" b="1" u="sng" dirty="0">
                <a:solidFill>
                  <a:srgbClr val="000000"/>
                </a:solidFill>
              </a:rPr>
              <a:t>cascade of dielectric structures </a:t>
            </a:r>
            <a:r>
              <a:rPr lang="en-GB" dirty="0">
                <a:solidFill>
                  <a:srgbClr val="000000"/>
                </a:solidFill>
              </a:rPr>
              <a:t>to increase </a:t>
            </a:r>
            <a:r>
              <a:rPr lang="el-GR" dirty="0">
                <a:solidFill>
                  <a:srgbClr val="000000"/>
                </a:solidFill>
              </a:rPr>
              <a:t>β </a:t>
            </a:r>
            <a:r>
              <a:rPr lang="en-GB" dirty="0">
                <a:solidFill>
                  <a:srgbClr val="000000"/>
                </a:solidFill>
              </a:rPr>
              <a:t>from ~0.2 to ~1.</a:t>
            </a:r>
            <a:endParaRPr lang="it-IT" dirty="0"/>
          </a:p>
          <a:p>
            <a:pPr>
              <a:defRPr sz="1600"/>
            </a:pPr>
            <a:r>
              <a:rPr b="1" u="sng" dirty="0"/>
              <a:t>Strategy</a:t>
            </a:r>
            <a:r>
              <a:rPr dirty="0"/>
              <a:t>: progressive increase in β (v/c) from ~0.2 to ~1 using a modular structure chain:</a:t>
            </a:r>
            <a:br>
              <a:rPr dirty="0"/>
            </a:br>
            <a:endParaRPr dirty="0"/>
          </a:p>
          <a:p>
            <a:pPr>
              <a:defRPr sz="1600"/>
            </a:pPr>
            <a:r>
              <a:rPr b="1" dirty="0"/>
              <a:t>1. High-Q cavities (β ≈ 0.2–0.3):</a:t>
            </a:r>
          </a:p>
          <a:p>
            <a:pPr>
              <a:defRPr sz="1600"/>
            </a:pPr>
            <a:r>
              <a:rPr dirty="0"/>
              <a:t>   - Inspired by ACS Nano 2024 design (https://</a:t>
            </a:r>
            <a:r>
              <a:rPr dirty="0" err="1"/>
              <a:t>pubs.acs.org</a:t>
            </a:r>
            <a:r>
              <a:rPr dirty="0"/>
              <a:t>/doi/abs/10.1021/acsnano.3c11211)</a:t>
            </a:r>
          </a:p>
          <a:p>
            <a:pPr>
              <a:defRPr sz="1600"/>
            </a:pPr>
            <a:r>
              <a:rPr dirty="0"/>
              <a:t>   - Efficient energy coupling and field confinement</a:t>
            </a:r>
            <a:endParaRPr lang="it-IT" dirty="0"/>
          </a:p>
          <a:p>
            <a:pPr>
              <a:defRPr sz="1600"/>
            </a:pPr>
            <a:endParaRPr lang="en-IT" dirty="0"/>
          </a:p>
          <a:p>
            <a:pPr>
              <a:defRPr sz="1600"/>
            </a:pPr>
            <a:br>
              <a:rPr dirty="0"/>
            </a:br>
            <a:endParaRPr dirty="0"/>
          </a:p>
          <a:p>
            <a:pPr>
              <a:defRPr sz="1600"/>
            </a:pPr>
            <a:r>
              <a:rPr b="1" dirty="0"/>
              <a:t>2. Slot waveguides (β ≈ 0.4–0.75):</a:t>
            </a:r>
          </a:p>
          <a:p>
            <a:pPr>
              <a:defRPr sz="1600"/>
            </a:pPr>
            <a:r>
              <a:rPr dirty="0"/>
              <a:t>   - Based on designs in Optics Express 2023 (https://</a:t>
            </a:r>
            <a:r>
              <a:rPr dirty="0" err="1"/>
              <a:t>opg.optica.org</a:t>
            </a:r>
            <a:r>
              <a:rPr dirty="0"/>
              <a:t>/</a:t>
            </a:r>
            <a:r>
              <a:rPr dirty="0" err="1"/>
              <a:t>oe</a:t>
            </a:r>
            <a:r>
              <a:rPr dirty="0"/>
              <a:t>/</a:t>
            </a:r>
            <a:r>
              <a:rPr dirty="0" err="1"/>
              <a:t>fulltext.cfm?uri</a:t>
            </a:r>
            <a:r>
              <a:rPr dirty="0"/>
              <a:t>=oe-31-23-38891&amp;id=541361)</a:t>
            </a:r>
          </a:p>
          <a:p>
            <a:pPr>
              <a:defRPr sz="1600"/>
            </a:pPr>
            <a:r>
              <a:rPr dirty="0"/>
              <a:t>   - Dielectric slots for field enhancement in sub-micron gaps</a:t>
            </a:r>
            <a:endParaRPr lang="it-IT" dirty="0"/>
          </a:p>
          <a:p>
            <a:pPr>
              <a:defRPr sz="1600"/>
            </a:pPr>
            <a:endParaRPr lang="en-IT" dirty="0"/>
          </a:p>
          <a:p>
            <a:pPr>
              <a:defRPr sz="1600"/>
            </a:pPr>
            <a:endParaRPr lang="it-IT" dirty="0"/>
          </a:p>
          <a:p>
            <a:pPr>
              <a:defRPr sz="1600"/>
            </a:pPr>
            <a:endParaRPr dirty="0"/>
          </a:p>
          <a:p>
            <a:pPr>
              <a:defRPr sz="1600"/>
            </a:pPr>
            <a:r>
              <a:rPr b="1" dirty="0"/>
              <a:t>3. Hybrid </a:t>
            </a:r>
            <a:r>
              <a:rPr lang="it-IT" b="1" dirty="0" err="1"/>
              <a:t>P</a:t>
            </a:r>
            <a:r>
              <a:rPr b="1" dirty="0" err="1"/>
              <a:t>hotonic</a:t>
            </a:r>
            <a:r>
              <a:rPr lang="it-IT" b="1" dirty="0"/>
              <a:t> Crystal (</a:t>
            </a:r>
            <a:r>
              <a:rPr lang="it-IT" b="1" dirty="0" err="1"/>
              <a:t>PhC</a:t>
            </a:r>
            <a:r>
              <a:rPr lang="it-IT" b="1" dirty="0"/>
              <a:t>)</a:t>
            </a:r>
            <a:r>
              <a:rPr b="1" dirty="0"/>
              <a:t>-slot waveguides (β ≈ 0.75–1):</a:t>
            </a:r>
          </a:p>
          <a:p>
            <a:pPr>
              <a:defRPr sz="1600"/>
            </a:pPr>
            <a:r>
              <a:rPr dirty="0"/>
              <a:t>   - Slot formed by rib waveguides suspended by </a:t>
            </a:r>
            <a:r>
              <a:rPr dirty="0" err="1"/>
              <a:t>PhC</a:t>
            </a:r>
            <a:r>
              <a:rPr dirty="0"/>
              <a:t> membranes</a:t>
            </a:r>
          </a:p>
          <a:p>
            <a:pPr>
              <a:defRPr sz="1600"/>
            </a:pPr>
            <a:r>
              <a:rPr dirty="0"/>
              <a:t>   - </a:t>
            </a:r>
            <a:r>
              <a:rPr dirty="0" err="1"/>
              <a:t>PhC</a:t>
            </a:r>
            <a:r>
              <a:rPr dirty="0"/>
              <a:t> ensures mechanical support &amp; enhances field via bandgap confinement</a:t>
            </a:r>
            <a:endParaRPr lang="it-IT" dirty="0"/>
          </a:p>
          <a:p>
            <a:pPr>
              <a:defRPr sz="1600"/>
            </a:pPr>
            <a:endParaRPr dirty="0"/>
          </a:p>
          <a:p>
            <a:pPr>
              <a:defRPr sz="1600"/>
            </a:pPr>
            <a:r>
              <a:rPr b="1" dirty="0"/>
              <a:t>Outcome</a:t>
            </a:r>
            <a:r>
              <a:rPr lang="it-IT" b="1" dirty="0"/>
              <a:t>/Deliverable</a:t>
            </a:r>
            <a:r>
              <a:rPr dirty="0"/>
              <a:t>: validate structure chain for increasing β, </a:t>
            </a:r>
            <a:endParaRPr lang="it-IT" dirty="0"/>
          </a:p>
          <a:p>
            <a:pPr>
              <a:defRPr sz="1600"/>
            </a:pPr>
            <a:r>
              <a:rPr dirty="0"/>
              <a:t>targeting high-gradient acceleration</a:t>
            </a:r>
            <a:r>
              <a:rPr lang="it-IT" dirty="0"/>
              <a:t> (&gt;100 MV/m)</a:t>
            </a:r>
            <a:r>
              <a:rPr dirty="0"/>
              <a:t> up to β ≈ 1.</a:t>
            </a:r>
          </a:p>
        </p:txBody>
      </p:sp>
      <p:grpSp>
        <p:nvGrpSpPr>
          <p:cNvPr id="10" name="Group 9">
            <a:extLst>
              <a:ext uri="{FF2B5EF4-FFF2-40B4-BE49-F238E27FC236}">
                <a16:creationId xmlns:a16="http://schemas.microsoft.com/office/drawing/2014/main" id="{4DC5E7EC-7EAE-62CE-BAEF-98281D926484}"/>
              </a:ext>
            </a:extLst>
          </p:cNvPr>
          <p:cNvGrpSpPr/>
          <p:nvPr/>
        </p:nvGrpSpPr>
        <p:grpSpPr>
          <a:xfrm>
            <a:off x="8610601" y="1340078"/>
            <a:ext cx="2743200" cy="5315699"/>
            <a:chOff x="9180756" y="1325563"/>
            <a:chExt cx="2743200" cy="5315699"/>
          </a:xfrm>
        </p:grpSpPr>
        <p:sp>
          <p:nvSpPr>
            <p:cNvPr id="5" name="Rectangle 4">
              <a:extLst>
                <a:ext uri="{FF2B5EF4-FFF2-40B4-BE49-F238E27FC236}">
                  <a16:creationId xmlns:a16="http://schemas.microsoft.com/office/drawing/2014/main" id="{8B1B2432-5F71-69A8-8A5F-CB1CE05FCB82}"/>
                </a:ext>
              </a:extLst>
            </p:cNvPr>
            <p:cNvSpPr/>
            <p:nvPr/>
          </p:nvSpPr>
          <p:spPr>
            <a:xfrm>
              <a:off x="9180756" y="1325563"/>
              <a:ext cx="2743200" cy="1645920"/>
            </a:xfrm>
            <a:prstGeom prst="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endParaRPr sz="1400">
                <a:solidFill>
                  <a:srgbClr val="FFFFFF"/>
                </a:solidFill>
              </a:endParaRPr>
            </a:p>
          </p:txBody>
        </p:sp>
        <p:sp>
          <p:nvSpPr>
            <p:cNvPr id="6" name="Rectangle 5">
              <a:extLst>
                <a:ext uri="{FF2B5EF4-FFF2-40B4-BE49-F238E27FC236}">
                  <a16:creationId xmlns:a16="http://schemas.microsoft.com/office/drawing/2014/main" id="{59C95ED9-54DB-25A8-4037-E3CEAE02F4BF}"/>
                </a:ext>
              </a:extLst>
            </p:cNvPr>
            <p:cNvSpPr/>
            <p:nvPr/>
          </p:nvSpPr>
          <p:spPr>
            <a:xfrm>
              <a:off x="9180756" y="3153729"/>
              <a:ext cx="2743200" cy="1645920"/>
            </a:xfrm>
            <a:prstGeom prst="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endParaRPr sz="1400">
                <a:solidFill>
                  <a:srgbClr val="FFFFFF"/>
                </a:solidFill>
              </a:endParaRPr>
            </a:p>
          </p:txBody>
        </p:sp>
        <p:sp>
          <p:nvSpPr>
            <p:cNvPr id="7" name="Rectangle 6">
              <a:extLst>
                <a:ext uri="{FF2B5EF4-FFF2-40B4-BE49-F238E27FC236}">
                  <a16:creationId xmlns:a16="http://schemas.microsoft.com/office/drawing/2014/main" id="{6AA640EC-09D4-0D62-3936-BD22CEA2B958}"/>
                </a:ext>
              </a:extLst>
            </p:cNvPr>
            <p:cNvSpPr/>
            <p:nvPr/>
          </p:nvSpPr>
          <p:spPr>
            <a:xfrm>
              <a:off x="9180756" y="4995342"/>
              <a:ext cx="2743200" cy="1645920"/>
            </a:xfrm>
            <a:prstGeom prst="rect">
              <a:avLst/>
            </a:prstGeom>
            <a:solidFill>
              <a:srgbClr val="2E75B6"/>
            </a:solidFill>
          </p:spPr>
          <p:style>
            <a:lnRef idx="1">
              <a:schemeClr val="accent1"/>
            </a:lnRef>
            <a:fillRef idx="3">
              <a:schemeClr val="accent1"/>
            </a:fillRef>
            <a:effectRef idx="2">
              <a:schemeClr val="accent1"/>
            </a:effectRef>
            <a:fontRef idx="minor">
              <a:schemeClr val="lt1"/>
            </a:fontRef>
          </p:style>
          <p:txBody>
            <a:bodyPr rtlCol="0" anchor="ctr"/>
            <a:lstStyle/>
            <a:p>
              <a:endParaRPr sz="1400">
                <a:solidFill>
                  <a:srgbClr val="FFFFFF"/>
                </a:solidFill>
              </a:endParaRPr>
            </a:p>
          </p:txBody>
        </p:sp>
        <p:sp>
          <p:nvSpPr>
            <p:cNvPr id="8" name="Down Arrow 7">
              <a:extLst>
                <a:ext uri="{FF2B5EF4-FFF2-40B4-BE49-F238E27FC236}">
                  <a16:creationId xmlns:a16="http://schemas.microsoft.com/office/drawing/2014/main" id="{1A545886-3353-FE54-3C18-051E9ADB1972}"/>
                </a:ext>
              </a:extLst>
            </p:cNvPr>
            <p:cNvSpPr/>
            <p:nvPr/>
          </p:nvSpPr>
          <p:spPr>
            <a:xfrm>
              <a:off x="10401896" y="2873997"/>
              <a:ext cx="300919" cy="37721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Down Arrow 8">
              <a:extLst>
                <a:ext uri="{FF2B5EF4-FFF2-40B4-BE49-F238E27FC236}">
                  <a16:creationId xmlns:a16="http://schemas.microsoft.com/office/drawing/2014/main" id="{10ACB0E1-9C38-77C4-8655-2C3DB08376B9}"/>
                </a:ext>
              </a:extLst>
            </p:cNvPr>
            <p:cNvSpPr/>
            <p:nvPr/>
          </p:nvSpPr>
          <p:spPr>
            <a:xfrm>
              <a:off x="10401895" y="4708886"/>
              <a:ext cx="300919" cy="37721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2" name="Picture 11" descr="A close-up of a scan&#10;&#10;AI-generated content may be incorrect.">
            <a:extLst>
              <a:ext uri="{FF2B5EF4-FFF2-40B4-BE49-F238E27FC236}">
                <a16:creationId xmlns:a16="http://schemas.microsoft.com/office/drawing/2014/main" id="{03FD8480-E369-9DD1-0C87-C3288E7E09F3}"/>
              </a:ext>
            </a:extLst>
          </p:cNvPr>
          <p:cNvPicPr>
            <a:picLocks noChangeAspect="1"/>
          </p:cNvPicPr>
          <p:nvPr/>
        </p:nvPicPr>
        <p:blipFill>
          <a:blip r:embed="rId3"/>
          <a:stretch>
            <a:fillRect/>
          </a:stretch>
        </p:blipFill>
        <p:spPr>
          <a:xfrm>
            <a:off x="8951073" y="1356751"/>
            <a:ext cx="2062251" cy="1605852"/>
          </a:xfrm>
          <a:prstGeom prst="rect">
            <a:avLst/>
          </a:prstGeom>
        </p:spPr>
      </p:pic>
      <p:sp>
        <p:nvSpPr>
          <p:cNvPr id="13" name="TextBox 12">
            <a:extLst>
              <a:ext uri="{FF2B5EF4-FFF2-40B4-BE49-F238E27FC236}">
                <a16:creationId xmlns:a16="http://schemas.microsoft.com/office/drawing/2014/main" id="{116F52E6-7CFC-8AAD-BD5B-67E9320FAD77}"/>
              </a:ext>
            </a:extLst>
          </p:cNvPr>
          <p:cNvSpPr txBox="1"/>
          <p:nvPr/>
        </p:nvSpPr>
        <p:spPr>
          <a:xfrm>
            <a:off x="8457098" y="770355"/>
            <a:ext cx="3351122" cy="646331"/>
          </a:xfrm>
          <a:prstGeom prst="rect">
            <a:avLst/>
          </a:prstGeom>
          <a:noFill/>
        </p:spPr>
        <p:txBody>
          <a:bodyPr wrap="square" rtlCol="0">
            <a:spAutoFit/>
          </a:bodyPr>
          <a:lstStyle/>
          <a:p>
            <a:r>
              <a:rPr lang="it-IT"/>
              <a:t>https://</a:t>
            </a:r>
            <a:r>
              <a:rPr lang="it-IT" err="1"/>
              <a:t>www.mdpi.com</a:t>
            </a:r>
            <a:r>
              <a:rPr lang="it-IT"/>
              <a:t>/2304-6732/1/4/412</a:t>
            </a:r>
          </a:p>
        </p:txBody>
      </p:sp>
      <p:pic>
        <p:nvPicPr>
          <p:cNvPr id="16" name="Picture 15">
            <a:extLst>
              <a:ext uri="{FF2B5EF4-FFF2-40B4-BE49-F238E27FC236}">
                <a16:creationId xmlns:a16="http://schemas.microsoft.com/office/drawing/2014/main" id="{B1454B72-D114-7608-9334-4E5CD43358B2}"/>
              </a:ext>
            </a:extLst>
          </p:cNvPr>
          <p:cNvPicPr>
            <a:picLocks noChangeAspect="1"/>
          </p:cNvPicPr>
          <p:nvPr/>
        </p:nvPicPr>
        <p:blipFill>
          <a:blip r:embed="rId4"/>
          <a:srcRect r="36031"/>
          <a:stretch>
            <a:fillRect/>
          </a:stretch>
        </p:blipFill>
        <p:spPr>
          <a:xfrm>
            <a:off x="8726530" y="3404330"/>
            <a:ext cx="2511075" cy="1235364"/>
          </a:xfrm>
          <a:prstGeom prst="rect">
            <a:avLst/>
          </a:prstGeom>
        </p:spPr>
      </p:pic>
      <p:pic>
        <p:nvPicPr>
          <p:cNvPr id="18" name="Picture 17" descr="A purple and white dotted pattern&#10;&#10;AI-generated content may be incorrect.">
            <a:extLst>
              <a:ext uri="{FF2B5EF4-FFF2-40B4-BE49-F238E27FC236}">
                <a16:creationId xmlns:a16="http://schemas.microsoft.com/office/drawing/2014/main" id="{EF7FCDFC-C9A6-3C52-C4A0-7CA29486B292}"/>
              </a:ext>
            </a:extLst>
          </p:cNvPr>
          <p:cNvPicPr>
            <a:picLocks noChangeAspect="1"/>
          </p:cNvPicPr>
          <p:nvPr/>
        </p:nvPicPr>
        <p:blipFill>
          <a:blip r:embed="rId5"/>
          <a:stretch>
            <a:fillRect/>
          </a:stretch>
        </p:blipFill>
        <p:spPr>
          <a:xfrm>
            <a:off x="9411147" y="5111230"/>
            <a:ext cx="1141840" cy="172353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iagram of a graph showing a graph showing a graph showing a graph showing a graph showing a graph showing a graph showing a graph showing a graph showing a graph showing a graph showing a graph showing&#10;&#10;AI-generated content may be incorrect.">
            <a:extLst>
              <a:ext uri="{FF2B5EF4-FFF2-40B4-BE49-F238E27FC236}">
                <a16:creationId xmlns:a16="http://schemas.microsoft.com/office/drawing/2014/main" id="{789337D2-65A1-7581-63F7-99D82CCAAF12}"/>
              </a:ext>
            </a:extLst>
          </p:cNvPr>
          <p:cNvPicPr>
            <a:picLocks noChangeAspect="1"/>
          </p:cNvPicPr>
          <p:nvPr/>
        </p:nvPicPr>
        <p:blipFill>
          <a:blip r:embed="rId3"/>
          <a:srcRect l="11693" t="21657" r="47274" b="32618"/>
          <a:stretch>
            <a:fillRect/>
          </a:stretch>
        </p:blipFill>
        <p:spPr>
          <a:xfrm>
            <a:off x="1823852" y="5206681"/>
            <a:ext cx="2084484" cy="1213658"/>
          </a:xfrm>
          <a:prstGeom prst="rect">
            <a:avLst/>
          </a:prstGeom>
        </p:spPr>
      </p:pic>
      <p:sp>
        <p:nvSpPr>
          <p:cNvPr id="4" name="TextBox 3">
            <a:extLst>
              <a:ext uri="{FF2B5EF4-FFF2-40B4-BE49-F238E27FC236}">
                <a16:creationId xmlns:a16="http://schemas.microsoft.com/office/drawing/2014/main" id="{39E3832E-B404-EB29-BD33-2A5D036CC3CD}"/>
              </a:ext>
            </a:extLst>
          </p:cNvPr>
          <p:cNvSpPr txBox="1"/>
          <p:nvPr/>
        </p:nvSpPr>
        <p:spPr>
          <a:xfrm>
            <a:off x="0" y="500808"/>
            <a:ext cx="12196483" cy="4247317"/>
          </a:xfrm>
          <a:prstGeom prst="rect">
            <a:avLst/>
          </a:prstGeom>
          <a:noFill/>
        </p:spPr>
        <p:txBody>
          <a:bodyPr wrap="square">
            <a:spAutoFit/>
          </a:bodyPr>
          <a:lstStyle/>
          <a:p>
            <a:pPr algn="l">
              <a:buFont typeface="Arial" panose="020B0604020202020204" pitchFamily="34" charset="0"/>
              <a:buChar char="•"/>
            </a:pPr>
            <a:r>
              <a:rPr lang="en-GB" b="1" i="0" u="none" strike="noStrike">
                <a:solidFill>
                  <a:srgbClr val="000000"/>
                </a:solidFill>
                <a:effectLst/>
              </a:rPr>
              <a:t>Electron Beam</a:t>
            </a:r>
            <a:br>
              <a:rPr lang="en-GB" b="0" i="0" u="none" strike="noStrike">
                <a:solidFill>
                  <a:srgbClr val="000000"/>
                </a:solidFill>
                <a:effectLst/>
              </a:rPr>
            </a:br>
            <a:r>
              <a:rPr lang="en-GB" b="0" i="0" u="none" strike="noStrike">
                <a:solidFill>
                  <a:srgbClr val="000000"/>
                </a:solidFill>
                <a:effectLst/>
              </a:rPr>
              <a:t>• Modified SEM / fs-triggered nanotip cathode</a:t>
            </a:r>
            <a:br>
              <a:rPr lang="en-GB" b="0" i="0" u="none" strike="noStrike">
                <a:solidFill>
                  <a:srgbClr val="000000"/>
                </a:solidFill>
                <a:effectLst/>
              </a:rPr>
            </a:br>
            <a:r>
              <a:rPr lang="en-GB" b="0" i="0" u="none" strike="noStrike">
                <a:solidFill>
                  <a:srgbClr val="000000"/>
                </a:solidFill>
                <a:effectLst/>
              </a:rPr>
              <a:t>• 20 keV → </a:t>
            </a:r>
            <a:r>
              <a:rPr lang="el-GR" b="0" i="0" u="none" strike="noStrike">
                <a:solidFill>
                  <a:srgbClr val="000000"/>
                </a:solidFill>
                <a:effectLst/>
              </a:rPr>
              <a:t>β ≈ 0.27</a:t>
            </a:r>
          </a:p>
          <a:p>
            <a:pPr algn="l">
              <a:buFont typeface="Arial" panose="020B0604020202020204" pitchFamily="34" charset="0"/>
              <a:buChar char="•"/>
            </a:pPr>
            <a:r>
              <a:rPr lang="en-GB" b="1" i="0" u="none" strike="noStrike">
                <a:solidFill>
                  <a:srgbClr val="000000"/>
                </a:solidFill>
                <a:effectLst/>
              </a:rPr>
              <a:t>Module Chain</a:t>
            </a:r>
            <a:endParaRPr lang="en-GB" b="0" i="0" u="none" strike="noStrike">
              <a:solidFill>
                <a:srgbClr val="000000"/>
              </a:solidFill>
              <a:effectLst/>
            </a:endParaRPr>
          </a:p>
          <a:p>
            <a:pPr marL="742950" lvl="1" indent="-285750" algn="l">
              <a:buFont typeface="Arial" panose="020B0604020202020204" pitchFamily="34" charset="0"/>
              <a:buChar char="•"/>
            </a:pPr>
            <a:r>
              <a:rPr lang="en-GB" b="1" i="0" u="none" strike="noStrike">
                <a:solidFill>
                  <a:srgbClr val="000000"/>
                </a:solidFill>
                <a:effectLst/>
              </a:rPr>
              <a:t>High-Q Cavities</a:t>
            </a:r>
            <a:r>
              <a:rPr lang="en-GB" b="0" i="0" u="none" strike="noStrike">
                <a:solidFill>
                  <a:srgbClr val="000000"/>
                </a:solidFill>
                <a:effectLst/>
              </a:rPr>
              <a:t> (</a:t>
            </a:r>
            <a:r>
              <a:rPr lang="el-GR" b="0" i="0" u="none" strike="noStrike">
                <a:solidFill>
                  <a:srgbClr val="000000"/>
                </a:solidFill>
                <a:effectLst/>
              </a:rPr>
              <a:t>β ≈ 0.2–0.3)</a:t>
            </a:r>
            <a:br>
              <a:rPr lang="el-GR" b="0" i="0" u="none" strike="noStrike">
                <a:solidFill>
                  <a:srgbClr val="000000"/>
                </a:solidFill>
                <a:effectLst/>
              </a:rPr>
            </a:br>
            <a:endParaRPr lang="en-GB" b="0" i="0" u="none" strike="noStrike">
              <a:solidFill>
                <a:srgbClr val="000000"/>
              </a:solidFill>
              <a:effectLst/>
            </a:endParaRPr>
          </a:p>
          <a:p>
            <a:pPr marL="742950" lvl="1" indent="-285750" algn="l">
              <a:buFont typeface="Arial" panose="020B0604020202020204" pitchFamily="34" charset="0"/>
              <a:buChar char="•"/>
            </a:pPr>
            <a:r>
              <a:rPr lang="en-GB" b="1" i="0" u="none" strike="noStrike">
                <a:solidFill>
                  <a:srgbClr val="000000"/>
                </a:solidFill>
                <a:effectLst/>
              </a:rPr>
              <a:t>Slot Waveguides</a:t>
            </a:r>
            <a:r>
              <a:rPr lang="en-GB" b="0" i="0" u="none" strike="noStrike">
                <a:solidFill>
                  <a:srgbClr val="000000"/>
                </a:solidFill>
                <a:effectLst/>
              </a:rPr>
              <a:t> (</a:t>
            </a:r>
            <a:r>
              <a:rPr lang="el-GR" b="0" i="0" u="none" strike="noStrike">
                <a:solidFill>
                  <a:srgbClr val="000000"/>
                </a:solidFill>
                <a:effectLst/>
              </a:rPr>
              <a:t>β ≈ 0.4–0.75)</a:t>
            </a:r>
            <a:endParaRPr lang="it-IT">
              <a:solidFill>
                <a:srgbClr val="000000"/>
              </a:solidFill>
            </a:endParaRPr>
          </a:p>
          <a:p>
            <a:pPr marL="742950" lvl="1" indent="-285750" algn="l">
              <a:buFont typeface="Arial" panose="020B0604020202020204" pitchFamily="34" charset="0"/>
              <a:buChar char="•"/>
            </a:pPr>
            <a:endParaRPr lang="it-IT" b="1" i="0" u="none" strike="noStrike">
              <a:solidFill>
                <a:srgbClr val="000000"/>
              </a:solidFill>
              <a:effectLst/>
            </a:endParaRPr>
          </a:p>
          <a:p>
            <a:pPr marL="742950" lvl="1" indent="-285750" algn="l">
              <a:buFont typeface="Arial" panose="020B0604020202020204" pitchFamily="34" charset="0"/>
              <a:buChar char="•"/>
            </a:pPr>
            <a:r>
              <a:rPr lang="en-GB" b="1" i="0" u="none" strike="noStrike">
                <a:solidFill>
                  <a:srgbClr val="000000"/>
                </a:solidFill>
                <a:effectLst/>
              </a:rPr>
              <a:t>Hybrid Photonic-Slot</a:t>
            </a:r>
            <a:r>
              <a:rPr lang="en-GB" b="0" i="0" u="none" strike="noStrike">
                <a:solidFill>
                  <a:srgbClr val="000000"/>
                </a:solidFill>
                <a:effectLst/>
              </a:rPr>
              <a:t> (</a:t>
            </a:r>
            <a:r>
              <a:rPr lang="el-GR" b="0" i="0" u="none" strike="noStrike">
                <a:solidFill>
                  <a:srgbClr val="000000"/>
                </a:solidFill>
                <a:effectLst/>
              </a:rPr>
              <a:t>β ≈ 0.75–1)</a:t>
            </a:r>
            <a:endParaRPr lang="it-IT">
              <a:solidFill>
                <a:srgbClr val="000000"/>
              </a:solidFill>
            </a:endParaRPr>
          </a:p>
          <a:p>
            <a:pPr marL="742950" lvl="1" indent="-285750" algn="l">
              <a:buFont typeface="Arial" panose="020B0604020202020204" pitchFamily="34" charset="0"/>
              <a:buChar char="•"/>
            </a:pPr>
            <a:endParaRPr lang="it-IT" b="1" i="0" u="none" strike="noStrike">
              <a:solidFill>
                <a:srgbClr val="000000"/>
              </a:solidFill>
              <a:effectLst/>
            </a:endParaRPr>
          </a:p>
          <a:p>
            <a:pPr marL="742950" lvl="1" indent="-285750" algn="l">
              <a:buFont typeface="Arial" panose="020B0604020202020204" pitchFamily="34" charset="0"/>
              <a:buChar char="•"/>
            </a:pPr>
            <a:r>
              <a:rPr lang="en-GB" b="1" i="0" u="none" strike="noStrike">
                <a:solidFill>
                  <a:srgbClr val="000000"/>
                </a:solidFill>
                <a:effectLst/>
              </a:rPr>
              <a:t>Energy Diagnostics</a:t>
            </a:r>
            <a:br>
              <a:rPr lang="en-GB" b="0" i="0" u="none" strike="noStrike">
                <a:solidFill>
                  <a:srgbClr val="000000"/>
                </a:solidFill>
                <a:effectLst/>
              </a:rPr>
            </a:br>
            <a:r>
              <a:rPr lang="en-GB" b="0" i="0" u="none" strike="noStrike">
                <a:solidFill>
                  <a:srgbClr val="000000"/>
                </a:solidFill>
                <a:effectLst/>
              </a:rPr>
              <a:t>• Dipole magnet → MCP / Retarding Field Analyzer</a:t>
            </a:r>
            <a:br>
              <a:rPr lang="en-GB" b="0" i="0" u="none" strike="noStrike">
                <a:solidFill>
                  <a:srgbClr val="000000"/>
                </a:solidFill>
                <a:effectLst/>
              </a:rPr>
            </a:br>
            <a:r>
              <a:rPr lang="en-GB" b="0" i="0" u="none" strike="noStrike">
                <a:solidFill>
                  <a:srgbClr val="000000"/>
                </a:solidFill>
                <a:effectLst/>
              </a:rPr>
              <a:t>• Direct measure of gradient &amp; gain</a:t>
            </a:r>
          </a:p>
          <a:p>
            <a:pPr algn="l"/>
            <a:r>
              <a:rPr lang="en-GB" b="1" i="0" u="none" strike="noStrike">
                <a:solidFill>
                  <a:srgbClr val="000000"/>
                </a:solidFill>
                <a:effectLst/>
              </a:rPr>
              <a:t>Outcome:</a:t>
            </a:r>
            <a:br>
              <a:rPr lang="en-GB" b="0" i="0" u="none" strike="noStrike">
                <a:solidFill>
                  <a:srgbClr val="000000"/>
                </a:solidFill>
                <a:effectLst/>
              </a:rPr>
            </a:br>
            <a:r>
              <a:rPr lang="en-GB" b="0" i="0" u="none" strike="noStrike">
                <a:solidFill>
                  <a:srgbClr val="000000"/>
                </a:solidFill>
                <a:effectLst/>
              </a:rPr>
              <a:t>Stepwise acceleration from </a:t>
            </a:r>
            <a:r>
              <a:rPr lang="el-GR" b="0" i="0" u="none" strike="noStrike">
                <a:solidFill>
                  <a:srgbClr val="000000"/>
                </a:solidFill>
                <a:effectLst/>
              </a:rPr>
              <a:t>β ≈ 0.27 → β ≈ 1, </a:t>
            </a:r>
            <a:r>
              <a:rPr lang="en-GB" b="0" i="0" u="none" strike="noStrike">
                <a:solidFill>
                  <a:srgbClr val="000000"/>
                </a:solidFill>
                <a:effectLst/>
              </a:rPr>
              <a:t>validating next-gen nanophotonic DLA platforms.</a:t>
            </a:r>
          </a:p>
        </p:txBody>
      </p:sp>
      <p:sp>
        <p:nvSpPr>
          <p:cNvPr id="7" name="TextBox 6">
            <a:extLst>
              <a:ext uri="{FF2B5EF4-FFF2-40B4-BE49-F238E27FC236}">
                <a16:creationId xmlns:a16="http://schemas.microsoft.com/office/drawing/2014/main" id="{41178201-CE4C-FE22-0B59-F95C06A24F84}"/>
              </a:ext>
            </a:extLst>
          </p:cNvPr>
          <p:cNvSpPr txBox="1"/>
          <p:nvPr/>
        </p:nvSpPr>
        <p:spPr>
          <a:xfrm>
            <a:off x="498763" y="4879602"/>
            <a:ext cx="1012906" cy="646331"/>
          </a:xfrm>
          <a:prstGeom prst="rect">
            <a:avLst/>
          </a:prstGeom>
          <a:noFill/>
        </p:spPr>
        <p:txBody>
          <a:bodyPr wrap="none" rtlCol="0">
            <a:spAutoFit/>
          </a:bodyPr>
          <a:lstStyle/>
          <a:p>
            <a:r>
              <a:rPr lang="it-IT"/>
              <a:t>Electron </a:t>
            </a:r>
          </a:p>
          <a:p>
            <a:r>
              <a:rPr lang="it-IT"/>
              <a:t>Source</a:t>
            </a:r>
          </a:p>
        </p:txBody>
      </p:sp>
      <p:sp>
        <p:nvSpPr>
          <p:cNvPr id="8" name="TextBox 7">
            <a:extLst>
              <a:ext uri="{FF2B5EF4-FFF2-40B4-BE49-F238E27FC236}">
                <a16:creationId xmlns:a16="http://schemas.microsoft.com/office/drawing/2014/main" id="{1065CF79-3B31-DA06-34DB-2DDD956204AD}"/>
              </a:ext>
            </a:extLst>
          </p:cNvPr>
          <p:cNvSpPr txBox="1"/>
          <p:nvPr/>
        </p:nvSpPr>
        <p:spPr>
          <a:xfrm>
            <a:off x="2161309" y="4879602"/>
            <a:ext cx="1694631" cy="369332"/>
          </a:xfrm>
          <a:prstGeom prst="rect">
            <a:avLst/>
          </a:prstGeom>
          <a:noFill/>
        </p:spPr>
        <p:txBody>
          <a:bodyPr wrap="none" rtlCol="0">
            <a:spAutoFit/>
          </a:bodyPr>
          <a:lstStyle/>
          <a:p>
            <a:r>
              <a:rPr lang="en-GB" b="1">
                <a:solidFill>
                  <a:srgbClr val="000000"/>
                </a:solidFill>
              </a:rPr>
              <a:t>High-Q Cavities</a:t>
            </a:r>
            <a:r>
              <a:rPr lang="en-GB">
                <a:solidFill>
                  <a:srgbClr val="000000"/>
                </a:solidFill>
              </a:rPr>
              <a:t> </a:t>
            </a:r>
            <a:endParaRPr lang="it-IT"/>
          </a:p>
        </p:txBody>
      </p:sp>
      <p:sp>
        <p:nvSpPr>
          <p:cNvPr id="9" name="TextBox 8">
            <a:extLst>
              <a:ext uri="{FF2B5EF4-FFF2-40B4-BE49-F238E27FC236}">
                <a16:creationId xmlns:a16="http://schemas.microsoft.com/office/drawing/2014/main" id="{8462887C-4D15-90C0-7EC8-22E39AD91BBA}"/>
              </a:ext>
            </a:extLst>
          </p:cNvPr>
          <p:cNvSpPr txBox="1"/>
          <p:nvPr/>
        </p:nvSpPr>
        <p:spPr>
          <a:xfrm>
            <a:off x="4671753" y="4879602"/>
            <a:ext cx="1812419" cy="369332"/>
          </a:xfrm>
          <a:prstGeom prst="rect">
            <a:avLst/>
          </a:prstGeom>
          <a:noFill/>
        </p:spPr>
        <p:txBody>
          <a:bodyPr wrap="none" rtlCol="0">
            <a:spAutoFit/>
          </a:bodyPr>
          <a:lstStyle/>
          <a:p>
            <a:r>
              <a:rPr lang="en-GB" b="1">
                <a:solidFill>
                  <a:srgbClr val="000000"/>
                </a:solidFill>
              </a:rPr>
              <a:t>Slot </a:t>
            </a:r>
            <a:r>
              <a:rPr lang="en-GB">
                <a:solidFill>
                  <a:srgbClr val="000000"/>
                </a:solidFill>
              </a:rPr>
              <a:t> </a:t>
            </a:r>
            <a:r>
              <a:rPr lang="en-GB" b="1">
                <a:solidFill>
                  <a:srgbClr val="000000"/>
                </a:solidFill>
              </a:rPr>
              <a:t>Waveguides</a:t>
            </a:r>
            <a:endParaRPr lang="it-IT"/>
          </a:p>
        </p:txBody>
      </p:sp>
      <p:sp>
        <p:nvSpPr>
          <p:cNvPr id="10" name="TextBox 9">
            <a:extLst>
              <a:ext uri="{FF2B5EF4-FFF2-40B4-BE49-F238E27FC236}">
                <a16:creationId xmlns:a16="http://schemas.microsoft.com/office/drawing/2014/main" id="{EA8CC275-982D-66AD-623F-0D7BB03EDF33}"/>
              </a:ext>
            </a:extLst>
          </p:cNvPr>
          <p:cNvSpPr txBox="1"/>
          <p:nvPr/>
        </p:nvSpPr>
        <p:spPr>
          <a:xfrm>
            <a:off x="7055902" y="4879602"/>
            <a:ext cx="2216632" cy="369332"/>
          </a:xfrm>
          <a:prstGeom prst="rect">
            <a:avLst/>
          </a:prstGeom>
          <a:noFill/>
        </p:spPr>
        <p:txBody>
          <a:bodyPr wrap="none" rtlCol="0">
            <a:spAutoFit/>
          </a:bodyPr>
          <a:lstStyle/>
          <a:p>
            <a:r>
              <a:rPr lang="en-GB" b="1">
                <a:solidFill>
                  <a:srgbClr val="000000"/>
                </a:solidFill>
              </a:rPr>
              <a:t>Hybrid Photonic-Slot</a:t>
            </a:r>
            <a:r>
              <a:rPr lang="en-GB">
                <a:solidFill>
                  <a:srgbClr val="000000"/>
                </a:solidFill>
              </a:rPr>
              <a:t> </a:t>
            </a:r>
            <a:endParaRPr lang="it-IT"/>
          </a:p>
        </p:txBody>
      </p:sp>
      <p:sp>
        <p:nvSpPr>
          <p:cNvPr id="11" name="TextBox 10">
            <a:extLst>
              <a:ext uri="{FF2B5EF4-FFF2-40B4-BE49-F238E27FC236}">
                <a16:creationId xmlns:a16="http://schemas.microsoft.com/office/drawing/2014/main" id="{FC4A3696-FDC5-D026-473A-2DA8389889D1}"/>
              </a:ext>
            </a:extLst>
          </p:cNvPr>
          <p:cNvSpPr txBox="1"/>
          <p:nvPr/>
        </p:nvSpPr>
        <p:spPr>
          <a:xfrm>
            <a:off x="382385" y="6211669"/>
            <a:ext cx="1560042" cy="646331"/>
          </a:xfrm>
          <a:prstGeom prst="rect">
            <a:avLst/>
          </a:prstGeom>
          <a:noFill/>
        </p:spPr>
        <p:txBody>
          <a:bodyPr wrap="none" rtlCol="0">
            <a:spAutoFit/>
          </a:bodyPr>
          <a:lstStyle/>
          <a:p>
            <a:r>
              <a:rPr lang="it-IT" err="1"/>
              <a:t>Modified</a:t>
            </a:r>
            <a:r>
              <a:rPr lang="it-IT"/>
              <a:t> SEM </a:t>
            </a:r>
          </a:p>
          <a:p>
            <a:r>
              <a:rPr lang="it-IT"/>
              <a:t>20 KEV</a:t>
            </a:r>
          </a:p>
        </p:txBody>
      </p:sp>
      <p:pic>
        <p:nvPicPr>
          <p:cNvPr id="12" name="Picture 11" descr="A diagram of a laser&#10;&#10;AI-generated content may be incorrect.">
            <a:extLst>
              <a:ext uri="{FF2B5EF4-FFF2-40B4-BE49-F238E27FC236}">
                <a16:creationId xmlns:a16="http://schemas.microsoft.com/office/drawing/2014/main" id="{453F9B69-7438-9BDA-7177-9FBBA1165A3D}"/>
              </a:ext>
            </a:extLst>
          </p:cNvPr>
          <p:cNvPicPr>
            <a:picLocks noChangeAspect="1"/>
          </p:cNvPicPr>
          <p:nvPr/>
        </p:nvPicPr>
        <p:blipFill>
          <a:blip r:embed="rId4"/>
          <a:srcRect l="7450" t="30177" r="84753" b="52261"/>
          <a:stretch>
            <a:fillRect/>
          </a:stretch>
        </p:blipFill>
        <p:spPr>
          <a:xfrm rot="16200000">
            <a:off x="702218" y="5292184"/>
            <a:ext cx="605995" cy="909984"/>
          </a:xfrm>
          <a:prstGeom prst="rect">
            <a:avLst/>
          </a:prstGeom>
        </p:spPr>
      </p:pic>
      <p:cxnSp>
        <p:nvCxnSpPr>
          <p:cNvPr id="14" name="Straight Arrow Connector 13">
            <a:extLst>
              <a:ext uri="{FF2B5EF4-FFF2-40B4-BE49-F238E27FC236}">
                <a16:creationId xmlns:a16="http://schemas.microsoft.com/office/drawing/2014/main" id="{6CA0EA23-2560-D8AB-1DE2-A25EF14B74F2}"/>
              </a:ext>
            </a:extLst>
          </p:cNvPr>
          <p:cNvCxnSpPr>
            <a:cxnSpLocks/>
          </p:cNvCxnSpPr>
          <p:nvPr/>
        </p:nvCxnSpPr>
        <p:spPr>
          <a:xfrm>
            <a:off x="1511669" y="5785658"/>
            <a:ext cx="2576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29883A-1E08-CF7F-FF7A-10C687DCA8D1}"/>
              </a:ext>
            </a:extLst>
          </p:cNvPr>
          <p:cNvSpPr txBox="1"/>
          <p:nvPr/>
        </p:nvSpPr>
        <p:spPr>
          <a:xfrm>
            <a:off x="1750199" y="5444178"/>
            <a:ext cx="300082" cy="369332"/>
          </a:xfrm>
          <a:prstGeom prst="rect">
            <a:avLst/>
          </a:prstGeom>
          <a:noFill/>
        </p:spPr>
        <p:txBody>
          <a:bodyPr wrap="none" rtlCol="0">
            <a:spAutoFit/>
          </a:bodyPr>
          <a:lstStyle/>
          <a:p>
            <a:r>
              <a:rPr lang="it-IT" b="1" i="1"/>
              <a:t>e</a:t>
            </a:r>
          </a:p>
        </p:txBody>
      </p:sp>
      <p:sp>
        <p:nvSpPr>
          <p:cNvPr id="16" name="TextBox 15">
            <a:extLst>
              <a:ext uri="{FF2B5EF4-FFF2-40B4-BE49-F238E27FC236}">
                <a16:creationId xmlns:a16="http://schemas.microsoft.com/office/drawing/2014/main" id="{430BB5E1-6B1D-218C-5D6A-E621CE5F8289}"/>
              </a:ext>
            </a:extLst>
          </p:cNvPr>
          <p:cNvSpPr txBox="1"/>
          <p:nvPr/>
        </p:nvSpPr>
        <p:spPr>
          <a:xfrm>
            <a:off x="3145822" y="65191"/>
            <a:ext cx="6676700" cy="523220"/>
          </a:xfrm>
          <a:prstGeom prst="rect">
            <a:avLst/>
          </a:prstGeom>
          <a:noFill/>
        </p:spPr>
        <p:txBody>
          <a:bodyPr wrap="none" rtlCol="0">
            <a:spAutoFit/>
          </a:bodyPr>
          <a:lstStyle/>
          <a:p>
            <a:r>
              <a:rPr lang="en-GB" sz="2800" b="1" err="1">
                <a:solidFill>
                  <a:srgbClr val="000000"/>
                </a:solidFill>
              </a:rPr>
              <a:t>CoDLAS</a:t>
            </a:r>
            <a:r>
              <a:rPr lang="en-GB" sz="2800" b="1">
                <a:solidFill>
                  <a:srgbClr val="000000"/>
                </a:solidFill>
              </a:rPr>
              <a:t>: Sub-Relativistic Nanophotonic DLA</a:t>
            </a:r>
          </a:p>
        </p:txBody>
      </p:sp>
      <p:pic>
        <p:nvPicPr>
          <p:cNvPr id="20" name="Picture 19" descr="A diagram of a slot ring&#10;&#10;AI-generated content may be incorrect.">
            <a:extLst>
              <a:ext uri="{FF2B5EF4-FFF2-40B4-BE49-F238E27FC236}">
                <a16:creationId xmlns:a16="http://schemas.microsoft.com/office/drawing/2014/main" id="{74149059-99D5-21B1-6357-CCAA65BFA32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3511" t="-105" r="67531" b="56614"/>
          <a:stretch>
            <a:fillRect/>
          </a:stretch>
        </p:blipFill>
        <p:spPr>
          <a:xfrm rot="5400000">
            <a:off x="5280917" y="4669772"/>
            <a:ext cx="402404" cy="2154808"/>
          </a:xfrm>
          <a:prstGeom prst="rect">
            <a:avLst/>
          </a:prstGeom>
        </p:spPr>
      </p:pic>
      <p:pic>
        <p:nvPicPr>
          <p:cNvPr id="24" name="Picture 23" descr="A diagram of different types of mode converters&#10;&#10;AI-generated content may be incorrect.">
            <a:extLst>
              <a:ext uri="{FF2B5EF4-FFF2-40B4-BE49-F238E27FC236}">
                <a16:creationId xmlns:a16="http://schemas.microsoft.com/office/drawing/2014/main" id="{8AF48498-D233-0065-CC1A-F44CFF4AE408}"/>
              </a:ext>
            </a:extLst>
          </p:cNvPr>
          <p:cNvPicPr>
            <a:picLocks noChangeAspect="1"/>
          </p:cNvPicPr>
          <p:nvPr/>
        </p:nvPicPr>
        <p:blipFill>
          <a:blip r:embed="rId7">
            <a:grayscl/>
          </a:blip>
          <a:srcRect l="50000" t="-2923" b="59492"/>
          <a:stretch>
            <a:fillRect/>
          </a:stretch>
        </p:blipFill>
        <p:spPr>
          <a:xfrm>
            <a:off x="6723978" y="5164255"/>
            <a:ext cx="2573973" cy="1294784"/>
          </a:xfrm>
          <a:prstGeom prst="rect">
            <a:avLst/>
          </a:prstGeom>
        </p:spPr>
      </p:pic>
      <p:cxnSp>
        <p:nvCxnSpPr>
          <p:cNvPr id="26" name="Straight Arrow Connector 25">
            <a:extLst>
              <a:ext uri="{FF2B5EF4-FFF2-40B4-BE49-F238E27FC236}">
                <a16:creationId xmlns:a16="http://schemas.microsoft.com/office/drawing/2014/main" id="{F375324C-D3EF-BB37-C4EB-EF468082CC46}"/>
              </a:ext>
            </a:extLst>
          </p:cNvPr>
          <p:cNvCxnSpPr>
            <a:cxnSpLocks/>
          </p:cNvCxnSpPr>
          <p:nvPr/>
        </p:nvCxnSpPr>
        <p:spPr>
          <a:xfrm>
            <a:off x="4088524" y="5785658"/>
            <a:ext cx="5906814" cy="25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4FE8A63-D565-E4E0-C38A-FF86A0FD3195}"/>
              </a:ext>
            </a:extLst>
          </p:cNvPr>
          <p:cNvSpPr txBox="1"/>
          <p:nvPr/>
        </p:nvSpPr>
        <p:spPr>
          <a:xfrm>
            <a:off x="9822522" y="5377844"/>
            <a:ext cx="792205" cy="369332"/>
          </a:xfrm>
          <a:prstGeom prst="rect">
            <a:avLst/>
          </a:prstGeom>
          <a:noFill/>
        </p:spPr>
        <p:txBody>
          <a:bodyPr wrap="none" rtlCol="0">
            <a:spAutoFit/>
          </a:bodyPr>
          <a:lstStyle/>
          <a:p>
            <a:r>
              <a:rPr lang="it-IT" err="1"/>
              <a:t>Dipole</a:t>
            </a:r>
            <a:endParaRPr lang="it-IT"/>
          </a:p>
        </p:txBody>
      </p:sp>
      <p:cxnSp>
        <p:nvCxnSpPr>
          <p:cNvPr id="32" name="Curved Connector 31">
            <a:extLst>
              <a:ext uri="{FF2B5EF4-FFF2-40B4-BE49-F238E27FC236}">
                <a16:creationId xmlns:a16="http://schemas.microsoft.com/office/drawing/2014/main" id="{A8141B1D-78B2-3CAC-197F-6C78D640FE70}"/>
              </a:ext>
            </a:extLst>
          </p:cNvPr>
          <p:cNvCxnSpPr/>
          <p:nvPr/>
        </p:nvCxnSpPr>
        <p:spPr>
          <a:xfrm>
            <a:off x="10218624" y="5811647"/>
            <a:ext cx="733155" cy="545545"/>
          </a:xfrm>
          <a:prstGeom prst="curvedConnector3">
            <a:avLst>
              <a:gd name="adj1" fmla="val 101609"/>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E743AA-DCBC-C2B7-5659-3B8FF81AAC47}"/>
              </a:ext>
            </a:extLst>
          </p:cNvPr>
          <p:cNvSpPr txBox="1"/>
          <p:nvPr/>
        </p:nvSpPr>
        <p:spPr>
          <a:xfrm>
            <a:off x="10639834" y="6420339"/>
            <a:ext cx="623889" cy="369332"/>
          </a:xfrm>
          <a:prstGeom prst="rect">
            <a:avLst/>
          </a:prstGeom>
          <a:noFill/>
        </p:spPr>
        <p:txBody>
          <a:bodyPr wrap="none" rtlCol="0">
            <a:spAutoFit/>
          </a:bodyPr>
          <a:lstStyle/>
          <a:p>
            <a:r>
              <a:rPr lang="it-IT"/>
              <a:t>MCP</a:t>
            </a:r>
          </a:p>
        </p:txBody>
      </p:sp>
    </p:spTree>
    <p:extLst>
      <p:ext uri="{BB962C8B-B14F-4D97-AF65-F5344CB8AC3E}">
        <p14:creationId xmlns:p14="http://schemas.microsoft.com/office/powerpoint/2010/main" val="160942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7EF490D-69F2-062E-CB6A-84D655F6A7F9}"/>
              </a:ext>
            </a:extLst>
          </p:cNvPr>
          <p:cNvGraphicFramePr>
            <a:graphicFrameLocks noGrp="1"/>
          </p:cNvGraphicFramePr>
          <p:nvPr/>
        </p:nvGraphicFramePr>
        <p:xfrm>
          <a:off x="989838" y="880228"/>
          <a:ext cx="9130555" cy="4351337"/>
        </p:xfrm>
        <a:graphic>
          <a:graphicData uri="http://schemas.openxmlformats.org/drawingml/2006/table">
            <a:tbl>
              <a:tblPr>
                <a:tableStyleId>{69C7853C-536D-4A76-A0AE-DD22124D55A5}</a:tableStyleId>
              </a:tblPr>
              <a:tblGrid>
                <a:gridCol w="2295803">
                  <a:extLst>
                    <a:ext uri="{9D8B030D-6E8A-4147-A177-3AD203B41FA5}">
                      <a16:colId xmlns:a16="http://schemas.microsoft.com/office/drawing/2014/main" val="1766442015"/>
                    </a:ext>
                  </a:extLst>
                </a:gridCol>
                <a:gridCol w="2696705">
                  <a:extLst>
                    <a:ext uri="{9D8B030D-6E8A-4147-A177-3AD203B41FA5}">
                      <a16:colId xmlns:a16="http://schemas.microsoft.com/office/drawing/2014/main" val="1861018210"/>
                    </a:ext>
                  </a:extLst>
                </a:gridCol>
                <a:gridCol w="4138047">
                  <a:extLst>
                    <a:ext uri="{9D8B030D-6E8A-4147-A177-3AD203B41FA5}">
                      <a16:colId xmlns:a16="http://schemas.microsoft.com/office/drawing/2014/main" val="2020329753"/>
                    </a:ext>
                  </a:extLst>
                </a:gridCol>
              </a:tblGrid>
              <a:tr h="355211">
                <a:tc>
                  <a:txBody>
                    <a:bodyPr/>
                    <a:lstStyle/>
                    <a:p>
                      <a:r>
                        <a:rPr lang="en-GB" sz="1700" b="1"/>
                        <a:t>Parameter</a:t>
                      </a:r>
                      <a:endParaRPr lang="en-GB" sz="1700"/>
                    </a:p>
                  </a:txBody>
                  <a:tcPr marL="88803" marR="88803" marT="44401" marB="44401" anchor="ctr"/>
                </a:tc>
                <a:tc>
                  <a:txBody>
                    <a:bodyPr/>
                    <a:lstStyle/>
                    <a:p>
                      <a:r>
                        <a:rPr lang="en-GB" sz="1700" b="1"/>
                        <a:t>Typical Value</a:t>
                      </a:r>
                      <a:endParaRPr lang="en-GB" sz="1700"/>
                    </a:p>
                  </a:txBody>
                  <a:tcPr marL="88803" marR="88803" marT="44401" marB="44401" anchor="ctr"/>
                </a:tc>
                <a:tc>
                  <a:txBody>
                    <a:bodyPr/>
                    <a:lstStyle/>
                    <a:p>
                      <a:r>
                        <a:rPr lang="en-GB" sz="1700" b="1"/>
                        <a:t>Notes / Source</a:t>
                      </a:r>
                      <a:endParaRPr lang="en-GB" sz="1700"/>
                    </a:p>
                  </a:txBody>
                  <a:tcPr marL="88803" marR="88803" marT="44401" marB="44401" anchor="ctr"/>
                </a:tc>
                <a:extLst>
                  <a:ext uri="{0D108BD9-81ED-4DB2-BD59-A6C34878D82A}">
                    <a16:rowId xmlns:a16="http://schemas.microsoft.com/office/drawing/2014/main" val="1137044060"/>
                  </a:ext>
                </a:extLst>
              </a:tr>
              <a:tr h="355211">
                <a:tc>
                  <a:txBody>
                    <a:bodyPr/>
                    <a:lstStyle/>
                    <a:p>
                      <a:r>
                        <a:rPr lang="en-GB" sz="1700" b="1"/>
                        <a:t>Energy</a:t>
                      </a:r>
                      <a:endParaRPr lang="en-GB" sz="1700"/>
                    </a:p>
                  </a:txBody>
                  <a:tcPr marL="88803" marR="88803" marT="44401" marB="44401" anchor="ctr"/>
                </a:tc>
                <a:tc>
                  <a:txBody>
                    <a:bodyPr/>
                    <a:lstStyle/>
                    <a:p>
                      <a:r>
                        <a:rPr lang="en-GB" sz="1700"/>
                        <a:t>10–100 keV</a:t>
                      </a:r>
                    </a:p>
                  </a:txBody>
                  <a:tcPr marL="88803" marR="88803" marT="44401" marB="44401" anchor="ctr"/>
                </a:tc>
                <a:tc>
                  <a:txBody>
                    <a:bodyPr/>
                    <a:lstStyle/>
                    <a:p>
                      <a:r>
                        <a:rPr lang="en-GB" sz="1700"/>
                        <a:t>[England, McNeur, Kozák]</a:t>
                      </a:r>
                    </a:p>
                  </a:txBody>
                  <a:tcPr marL="88803" marR="88803" marT="44401" marB="44401" anchor="ctr"/>
                </a:tc>
                <a:extLst>
                  <a:ext uri="{0D108BD9-81ED-4DB2-BD59-A6C34878D82A}">
                    <a16:rowId xmlns:a16="http://schemas.microsoft.com/office/drawing/2014/main" val="2816222600"/>
                  </a:ext>
                </a:extLst>
              </a:tr>
              <a:tr h="621620">
                <a:tc>
                  <a:txBody>
                    <a:bodyPr/>
                    <a:lstStyle/>
                    <a:p>
                      <a:r>
                        <a:rPr lang="en-GB" sz="1700" b="1"/>
                        <a:t>Norm. Emittance</a:t>
                      </a:r>
                      <a:endParaRPr lang="en-GB" sz="1700"/>
                    </a:p>
                  </a:txBody>
                  <a:tcPr marL="88803" marR="88803" marT="44401" marB="44401" anchor="ctr"/>
                </a:tc>
                <a:tc>
                  <a:txBody>
                    <a:bodyPr/>
                    <a:lstStyle/>
                    <a:p>
                      <a:r>
                        <a:rPr lang="en-GB" sz="1700"/>
                        <a:t>≤ 1–2 nm·rad</a:t>
                      </a:r>
                    </a:p>
                  </a:txBody>
                  <a:tcPr marL="88803" marR="88803" marT="44401" marB="44401" anchor="ctr"/>
                </a:tc>
                <a:tc>
                  <a:txBody>
                    <a:bodyPr/>
                    <a:lstStyle/>
                    <a:p>
                      <a:r>
                        <a:rPr lang="en-GB" sz="1700"/>
                        <a:t>Required for sub-micron DLA apertures</a:t>
                      </a:r>
                    </a:p>
                  </a:txBody>
                  <a:tcPr marL="88803" marR="88803" marT="44401" marB="44401" anchor="ctr"/>
                </a:tc>
                <a:extLst>
                  <a:ext uri="{0D108BD9-81ED-4DB2-BD59-A6C34878D82A}">
                    <a16:rowId xmlns:a16="http://schemas.microsoft.com/office/drawing/2014/main" val="3494179034"/>
                  </a:ext>
                </a:extLst>
              </a:tr>
              <a:tr h="621620">
                <a:tc>
                  <a:txBody>
                    <a:bodyPr/>
                    <a:lstStyle/>
                    <a:p>
                      <a:r>
                        <a:rPr lang="en-GB" sz="1700" b="1"/>
                        <a:t>Spot size (RMS)</a:t>
                      </a:r>
                      <a:endParaRPr lang="en-GB" sz="1700"/>
                    </a:p>
                  </a:txBody>
                  <a:tcPr marL="88803" marR="88803" marT="44401" marB="44401" anchor="ctr"/>
                </a:tc>
                <a:tc>
                  <a:txBody>
                    <a:bodyPr/>
                    <a:lstStyle/>
                    <a:p>
                      <a:r>
                        <a:rPr lang="en-GB" sz="1700"/>
                        <a:t>≤ 200 nm</a:t>
                      </a:r>
                    </a:p>
                  </a:txBody>
                  <a:tcPr marL="88803" marR="88803" marT="44401" marB="44401" anchor="ctr"/>
                </a:tc>
                <a:tc>
                  <a:txBody>
                    <a:bodyPr/>
                    <a:lstStyle/>
                    <a:p>
                      <a:r>
                        <a:rPr lang="en-GB" sz="1700"/>
                        <a:t>Beam must stay within evanescent field</a:t>
                      </a:r>
                    </a:p>
                  </a:txBody>
                  <a:tcPr marL="88803" marR="88803" marT="44401" marB="44401" anchor="ctr"/>
                </a:tc>
                <a:extLst>
                  <a:ext uri="{0D108BD9-81ED-4DB2-BD59-A6C34878D82A}">
                    <a16:rowId xmlns:a16="http://schemas.microsoft.com/office/drawing/2014/main" val="1609291668"/>
                  </a:ext>
                </a:extLst>
              </a:tr>
              <a:tr h="355211">
                <a:tc>
                  <a:txBody>
                    <a:bodyPr/>
                    <a:lstStyle/>
                    <a:p>
                      <a:r>
                        <a:rPr lang="en-GB" sz="1700" b="1"/>
                        <a:t>Bunch Duration</a:t>
                      </a:r>
                      <a:endParaRPr lang="en-GB" sz="1700"/>
                    </a:p>
                  </a:txBody>
                  <a:tcPr marL="88803" marR="88803" marT="44401" marB="44401" anchor="ctr"/>
                </a:tc>
                <a:tc>
                  <a:txBody>
                    <a:bodyPr/>
                    <a:lstStyle/>
                    <a:p>
                      <a:r>
                        <a:rPr lang="en-GB" sz="1700"/>
                        <a:t>&lt; 100 fs (ideally &lt; 10 fs)</a:t>
                      </a:r>
                    </a:p>
                  </a:txBody>
                  <a:tcPr marL="88803" marR="88803" marT="44401" marB="44401" anchor="ctr"/>
                </a:tc>
                <a:tc>
                  <a:txBody>
                    <a:bodyPr/>
                    <a:lstStyle/>
                    <a:p>
                      <a:r>
                        <a:rPr lang="en-GB" sz="1700"/>
                        <a:t>Enables sub-cycle synchronization</a:t>
                      </a:r>
                    </a:p>
                  </a:txBody>
                  <a:tcPr marL="88803" marR="88803" marT="44401" marB="44401" anchor="ctr"/>
                </a:tc>
                <a:extLst>
                  <a:ext uri="{0D108BD9-81ED-4DB2-BD59-A6C34878D82A}">
                    <a16:rowId xmlns:a16="http://schemas.microsoft.com/office/drawing/2014/main" val="386251440"/>
                  </a:ext>
                </a:extLst>
              </a:tr>
              <a:tr h="355211">
                <a:tc>
                  <a:txBody>
                    <a:bodyPr/>
                    <a:lstStyle/>
                    <a:p>
                      <a:r>
                        <a:rPr lang="en-GB" sz="1700" b="1"/>
                        <a:t>Energy Spread</a:t>
                      </a:r>
                      <a:endParaRPr lang="en-GB" sz="1700"/>
                    </a:p>
                  </a:txBody>
                  <a:tcPr marL="88803" marR="88803" marT="44401" marB="44401" anchor="ctr"/>
                </a:tc>
                <a:tc>
                  <a:txBody>
                    <a:bodyPr/>
                    <a:lstStyle/>
                    <a:p>
                      <a:r>
                        <a:rPr lang="en-GB" sz="1700"/>
                        <a:t>&lt; 1% (target &lt; 0.1%)</a:t>
                      </a:r>
                    </a:p>
                  </a:txBody>
                  <a:tcPr marL="88803" marR="88803" marT="44401" marB="44401" anchor="ctr"/>
                </a:tc>
                <a:tc>
                  <a:txBody>
                    <a:bodyPr/>
                    <a:lstStyle/>
                    <a:p>
                      <a:r>
                        <a:rPr lang="en-GB" sz="1700"/>
                        <a:t>Minimizes phase slippage</a:t>
                      </a:r>
                    </a:p>
                  </a:txBody>
                  <a:tcPr marL="88803" marR="88803" marT="44401" marB="44401" anchor="ctr"/>
                </a:tc>
                <a:extLst>
                  <a:ext uri="{0D108BD9-81ED-4DB2-BD59-A6C34878D82A}">
                    <a16:rowId xmlns:a16="http://schemas.microsoft.com/office/drawing/2014/main" val="3821125048"/>
                  </a:ext>
                </a:extLst>
              </a:tr>
              <a:tr h="355211">
                <a:tc>
                  <a:txBody>
                    <a:bodyPr/>
                    <a:lstStyle/>
                    <a:p>
                      <a:r>
                        <a:rPr lang="en-GB" sz="1700" b="1"/>
                        <a:t>Bunch Charge</a:t>
                      </a:r>
                      <a:endParaRPr lang="en-GB" sz="1700"/>
                    </a:p>
                  </a:txBody>
                  <a:tcPr marL="88803" marR="88803" marT="44401" marB="44401" anchor="ctr"/>
                </a:tc>
                <a:tc>
                  <a:txBody>
                    <a:bodyPr/>
                    <a:lstStyle/>
                    <a:p>
                      <a:r>
                        <a:rPr lang="en-GB" sz="1700"/>
                        <a:t>1–10 fC</a:t>
                      </a:r>
                    </a:p>
                  </a:txBody>
                  <a:tcPr marL="88803" marR="88803" marT="44401" marB="44401" anchor="ctr"/>
                </a:tc>
                <a:tc>
                  <a:txBody>
                    <a:bodyPr/>
                    <a:lstStyle/>
                    <a:p>
                      <a:r>
                        <a:rPr lang="en-GB" sz="1700"/>
                        <a:t>Avoids space-charge distortion</a:t>
                      </a:r>
                    </a:p>
                  </a:txBody>
                  <a:tcPr marL="88803" marR="88803" marT="44401" marB="44401" anchor="ctr"/>
                </a:tc>
                <a:extLst>
                  <a:ext uri="{0D108BD9-81ED-4DB2-BD59-A6C34878D82A}">
                    <a16:rowId xmlns:a16="http://schemas.microsoft.com/office/drawing/2014/main" val="969739389"/>
                  </a:ext>
                </a:extLst>
              </a:tr>
              <a:tr h="355211">
                <a:tc>
                  <a:txBody>
                    <a:bodyPr/>
                    <a:lstStyle/>
                    <a:p>
                      <a:r>
                        <a:rPr lang="en-GB" sz="1700" b="1"/>
                        <a:t>Sync. Jitter (Laser)</a:t>
                      </a:r>
                      <a:endParaRPr lang="en-GB" sz="1700"/>
                    </a:p>
                  </a:txBody>
                  <a:tcPr marL="88803" marR="88803" marT="44401" marB="44401" anchor="ctr"/>
                </a:tc>
                <a:tc>
                  <a:txBody>
                    <a:bodyPr/>
                    <a:lstStyle/>
                    <a:p>
                      <a:r>
                        <a:rPr lang="en-GB" sz="1700"/>
                        <a:t>&lt; 10 fs</a:t>
                      </a:r>
                    </a:p>
                  </a:txBody>
                  <a:tcPr marL="88803" marR="88803" marT="44401" marB="44401" anchor="ctr"/>
                </a:tc>
                <a:tc>
                  <a:txBody>
                    <a:bodyPr/>
                    <a:lstStyle/>
                    <a:p>
                      <a:r>
                        <a:rPr lang="en-GB" sz="1700"/>
                        <a:t>Critical for phase-locked interaction</a:t>
                      </a:r>
                    </a:p>
                  </a:txBody>
                  <a:tcPr marL="88803" marR="88803" marT="44401" marB="44401" anchor="ctr"/>
                </a:tc>
                <a:extLst>
                  <a:ext uri="{0D108BD9-81ED-4DB2-BD59-A6C34878D82A}">
                    <a16:rowId xmlns:a16="http://schemas.microsoft.com/office/drawing/2014/main" val="88693393"/>
                  </a:ext>
                </a:extLst>
              </a:tr>
              <a:tr h="355211">
                <a:tc>
                  <a:txBody>
                    <a:bodyPr/>
                    <a:lstStyle/>
                    <a:p>
                      <a:r>
                        <a:rPr lang="en-GB" sz="1700" b="1"/>
                        <a:t>Distance from Grating</a:t>
                      </a:r>
                      <a:endParaRPr lang="en-GB" sz="1700"/>
                    </a:p>
                  </a:txBody>
                  <a:tcPr marL="88803" marR="88803" marT="44401" marB="44401" anchor="ctr"/>
                </a:tc>
                <a:tc>
                  <a:txBody>
                    <a:bodyPr/>
                    <a:lstStyle/>
                    <a:p>
                      <a:r>
                        <a:rPr lang="en-GB" sz="1700"/>
                        <a:t>≤ 100 nm</a:t>
                      </a:r>
                    </a:p>
                  </a:txBody>
                  <a:tcPr marL="88803" marR="88803" marT="44401" marB="44401" anchor="ctr"/>
                </a:tc>
                <a:tc>
                  <a:txBody>
                    <a:bodyPr/>
                    <a:lstStyle/>
                    <a:p>
                      <a:r>
                        <a:rPr lang="en-GB" sz="1700"/>
                        <a:t>Field strength drops exponentially</a:t>
                      </a:r>
                    </a:p>
                  </a:txBody>
                  <a:tcPr marL="88803" marR="88803" marT="44401" marB="44401" anchor="ctr"/>
                </a:tc>
                <a:extLst>
                  <a:ext uri="{0D108BD9-81ED-4DB2-BD59-A6C34878D82A}">
                    <a16:rowId xmlns:a16="http://schemas.microsoft.com/office/drawing/2014/main" val="2990506714"/>
                  </a:ext>
                </a:extLst>
              </a:tr>
              <a:tr h="621620">
                <a:tc>
                  <a:txBody>
                    <a:bodyPr/>
                    <a:lstStyle/>
                    <a:p>
                      <a:r>
                        <a:rPr lang="en-GB" sz="1700" b="1"/>
                        <a:t>Rep. Rate</a:t>
                      </a:r>
                      <a:endParaRPr lang="en-GB" sz="1700"/>
                    </a:p>
                  </a:txBody>
                  <a:tcPr marL="88803" marR="88803" marT="44401" marB="44401" anchor="ctr"/>
                </a:tc>
                <a:tc>
                  <a:txBody>
                    <a:bodyPr/>
                    <a:lstStyle/>
                    <a:p>
                      <a:r>
                        <a:rPr lang="en-GB" sz="1700"/>
                        <a:t>~1–100 MHz</a:t>
                      </a:r>
                    </a:p>
                  </a:txBody>
                  <a:tcPr marL="88803" marR="88803" marT="44401" marB="44401" anchor="ctr"/>
                </a:tc>
                <a:tc>
                  <a:txBody>
                    <a:bodyPr/>
                    <a:lstStyle/>
                    <a:p>
                      <a:r>
                        <a:rPr lang="en-GB" sz="1700"/>
                        <a:t>Compatible with ultrafast laser systems</a:t>
                      </a:r>
                    </a:p>
                  </a:txBody>
                  <a:tcPr marL="88803" marR="88803" marT="44401" marB="44401" anchor="ctr"/>
                </a:tc>
                <a:extLst>
                  <a:ext uri="{0D108BD9-81ED-4DB2-BD59-A6C34878D82A}">
                    <a16:rowId xmlns:a16="http://schemas.microsoft.com/office/drawing/2014/main" val="3524660135"/>
                  </a:ext>
                </a:extLst>
              </a:tr>
            </a:tbl>
          </a:graphicData>
        </a:graphic>
      </p:graphicFrame>
      <p:sp>
        <p:nvSpPr>
          <p:cNvPr id="5" name="Rectangle 1">
            <a:extLst>
              <a:ext uri="{FF2B5EF4-FFF2-40B4-BE49-F238E27FC236}">
                <a16:creationId xmlns:a16="http://schemas.microsoft.com/office/drawing/2014/main" id="{158D8030-D390-E5A7-921C-A7DF9CEBDD4D}"/>
              </a:ext>
            </a:extLst>
          </p:cNvPr>
          <p:cNvSpPr>
            <a:spLocks noChangeArrowheads="1"/>
          </p:cNvSpPr>
          <p:nvPr/>
        </p:nvSpPr>
        <p:spPr bwMode="auto">
          <a:xfrm>
            <a:off x="118753" y="34707"/>
            <a:ext cx="104524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T" altLang="en-IT" sz="3600" b="1" i="0" u="none" strike="noStrike" cap="none" normalizeH="0" baseline="0">
                <a:ln>
                  <a:noFill/>
                </a:ln>
                <a:solidFill>
                  <a:srgbClr val="000000"/>
                </a:solidFill>
                <a:effectLst/>
                <a:latin typeface="Arial" panose="020B0604020202020204" pitchFamily="34" charset="0"/>
              </a:rPr>
              <a:t>Electron Beam Requirements for DLA Injection</a:t>
            </a:r>
          </a:p>
        </p:txBody>
      </p:sp>
      <p:sp>
        <p:nvSpPr>
          <p:cNvPr id="6" name="TextBox 5">
            <a:extLst>
              <a:ext uri="{FF2B5EF4-FFF2-40B4-BE49-F238E27FC236}">
                <a16:creationId xmlns:a16="http://schemas.microsoft.com/office/drawing/2014/main" id="{95D9BFE9-EB21-E22A-7D8F-BD1A32C3E457}"/>
              </a:ext>
            </a:extLst>
          </p:cNvPr>
          <p:cNvSpPr txBox="1"/>
          <p:nvPr/>
        </p:nvSpPr>
        <p:spPr>
          <a:xfrm>
            <a:off x="917220" y="5231565"/>
            <a:ext cx="8202887" cy="1446550"/>
          </a:xfrm>
          <a:prstGeom prst="rect">
            <a:avLst/>
          </a:prstGeom>
          <a:noFill/>
        </p:spPr>
        <p:txBody>
          <a:bodyPr wrap="none" rtlCol="0">
            <a:spAutoFit/>
          </a:bodyPr>
          <a:lstStyle/>
          <a:p>
            <a:r>
              <a:rPr lang="en-GB" sz="1100" b="1"/>
              <a:t>References</a:t>
            </a:r>
          </a:p>
          <a:p>
            <a:r>
              <a:rPr lang="en-GB" sz="1100"/>
              <a:t>England, R. J. et al. </a:t>
            </a:r>
            <a:r>
              <a:rPr lang="en-GB" sz="1100" i="1"/>
              <a:t>Dielectric Laser Accelerators</a:t>
            </a:r>
            <a:r>
              <a:rPr lang="en-GB" sz="1100"/>
              <a:t>, </a:t>
            </a:r>
            <a:r>
              <a:rPr lang="en-GB" sz="1100" b="1"/>
              <a:t>Rev. Mod. Phys.</a:t>
            </a:r>
            <a:r>
              <a:rPr lang="en-GB" sz="1100"/>
              <a:t>, 86, 1337–1389 (2014).</a:t>
            </a:r>
          </a:p>
          <a:p>
            <a:r>
              <a:rPr lang="en-GB" sz="1100"/>
              <a:t>Kozák, M. et al. </a:t>
            </a:r>
            <a:r>
              <a:rPr lang="en-GB" sz="1100" i="1"/>
              <a:t>Optical gating and streaking of free electrons with sub-optical cycle precision</a:t>
            </a:r>
            <a:r>
              <a:rPr lang="en-GB" sz="1100"/>
              <a:t>, </a:t>
            </a:r>
            <a:r>
              <a:rPr lang="en-GB" sz="1100" b="1"/>
              <a:t>Nat. Commun.</a:t>
            </a:r>
            <a:r>
              <a:rPr lang="en-GB" sz="1100"/>
              <a:t>, 8, 14342 (2017).</a:t>
            </a:r>
          </a:p>
          <a:p>
            <a:r>
              <a:rPr lang="en-GB" sz="1100" err="1"/>
              <a:t>McNeur</a:t>
            </a:r>
            <a:r>
              <a:rPr lang="en-GB" sz="1100"/>
              <a:t>, J. et al. </a:t>
            </a:r>
            <a:r>
              <a:rPr lang="en-GB" sz="1100" i="1"/>
              <a:t>Miniaturized electron source based on DLA and nanotip emitter</a:t>
            </a:r>
            <a:r>
              <a:rPr lang="en-GB" sz="1100"/>
              <a:t>, </a:t>
            </a:r>
            <a:r>
              <a:rPr lang="en-GB" sz="1100" b="1"/>
              <a:t>J. Phys. B</a:t>
            </a:r>
            <a:r>
              <a:rPr lang="en-GB" sz="1100"/>
              <a:t>, 49, 034006 (2016).</a:t>
            </a:r>
          </a:p>
          <a:p>
            <a:r>
              <a:rPr lang="en-GB" sz="1100"/>
              <a:t>Peralta, E. et al. </a:t>
            </a:r>
            <a:r>
              <a:rPr lang="en-GB" sz="1100" i="1"/>
              <a:t>Demonstration of laser-driven acceleration in a silicon dielectric structure</a:t>
            </a:r>
            <a:r>
              <a:rPr lang="en-GB" sz="1100"/>
              <a:t>, </a:t>
            </a:r>
            <a:r>
              <a:rPr lang="en-GB" sz="1100" b="1"/>
              <a:t>Nature</a:t>
            </a:r>
            <a:r>
              <a:rPr lang="en-GB" sz="1100"/>
              <a:t>, 503, 91–94 (2013).</a:t>
            </a:r>
          </a:p>
          <a:p>
            <a:r>
              <a:rPr lang="en-GB" sz="1100"/>
              <a:t>Leedle, K. et al. </a:t>
            </a:r>
            <a:r>
              <a:rPr lang="en-GB" sz="1100" i="1"/>
              <a:t>Dual pillar dielectric laser accelerator</a:t>
            </a:r>
            <a:r>
              <a:rPr lang="en-GB" sz="1100"/>
              <a:t>, </a:t>
            </a:r>
            <a:r>
              <a:rPr lang="en-GB" sz="1100" b="1"/>
              <a:t>Opt. Lett.</a:t>
            </a:r>
            <a:r>
              <a:rPr lang="en-GB" sz="1100"/>
              <a:t>, 40(18), 4344–4347 (2015).</a:t>
            </a:r>
          </a:p>
          <a:p>
            <a:r>
              <a:rPr lang="en-GB" sz="1100"/>
              <a:t>Cesar, D. et al. </a:t>
            </a:r>
            <a:r>
              <a:rPr lang="en-GB" sz="1100" i="1"/>
              <a:t>Attosecond high-gradient acceleration</a:t>
            </a:r>
            <a:r>
              <a:rPr lang="en-GB" sz="1100"/>
              <a:t>, </a:t>
            </a:r>
            <a:r>
              <a:rPr lang="en-GB" sz="1100" b="1"/>
              <a:t>Nat. Commun.</a:t>
            </a:r>
            <a:r>
              <a:rPr lang="en-GB" sz="1100"/>
              <a:t>, 9, 634 (2018).</a:t>
            </a:r>
          </a:p>
          <a:p>
            <a:r>
              <a:rPr lang="en-GB" sz="1100"/>
              <a:t>Sears, C. et al. </a:t>
            </a:r>
            <a:r>
              <a:rPr lang="en-GB" sz="1100" i="1"/>
              <a:t>Production and characterization of attosecond </a:t>
            </a:r>
            <a:r>
              <a:rPr lang="en-GB" sz="1100" i="1" err="1"/>
              <a:t>microbunched</a:t>
            </a:r>
            <a:r>
              <a:rPr lang="en-GB" sz="1100" i="1"/>
              <a:t> electron beams</a:t>
            </a:r>
            <a:r>
              <a:rPr lang="en-GB" sz="1100"/>
              <a:t>, </a:t>
            </a:r>
            <a:r>
              <a:rPr lang="en-GB" sz="1100" b="1"/>
              <a:t>Phys. Rev. ST Accel. Beams</a:t>
            </a:r>
            <a:r>
              <a:rPr lang="en-GB" sz="1100"/>
              <a:t>, 11, 101301 (2008).</a:t>
            </a:r>
          </a:p>
        </p:txBody>
      </p:sp>
    </p:spTree>
    <p:extLst>
      <p:ext uri="{BB962C8B-B14F-4D97-AF65-F5344CB8AC3E}">
        <p14:creationId xmlns:p14="http://schemas.microsoft.com/office/powerpoint/2010/main" val="962086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13113D60DC242AFAD4A69C58D707A" ma:contentTypeVersion="24" ma:contentTypeDescription="Create a new document." ma:contentTypeScope="" ma:versionID="23b5324e264f9a46de10c331a3a41bf6">
  <xsd:schema xmlns:xsd="http://www.w3.org/2001/XMLSchema" xmlns:xs="http://www.w3.org/2001/XMLSchema" xmlns:p="http://schemas.microsoft.com/office/2006/metadata/properties" xmlns:ns1="http://schemas.microsoft.com/sharepoint/v3" xmlns:ns2="0d30e81a-876c-40fa-afc3-659f76f48137" xmlns:ns3="33d1be05-7d02-4e2b-a5f0-a73cf0ce1e4d" targetNamespace="http://schemas.microsoft.com/office/2006/metadata/properties" ma:root="true" ma:fieldsID="897954493b5786d61c8cd717b83c545e" ns1:_="" ns2:_="" ns3:_="">
    <xsd:import namespace="http://schemas.microsoft.com/sharepoint/v3"/>
    <xsd:import namespace="0d30e81a-876c-40fa-afc3-659f76f48137"/>
    <xsd:import namespace="33d1be05-7d02-4e2b-a5f0-a73cf0ce1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Gruppi_x0020_di_x0020_destinatari" minOccurs="0"/>
                <xsd:element ref="ns2:_ModernAudienceTargetUserField" minOccurs="0"/>
                <xsd:element ref="ns2:_ModernAudienceAadObjectI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0e81a-876c-40fa-afc3-659f76f48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Gruppi_x0020_di_x0020_destinatari" ma:index="18" nillable="true" ma:displayName="Gruppi di destinatari" ma:internalName="Gruppi_x0020_di_x0020_destinatari">
      <xsd:simpleType>
        <xsd:restriction base="dms:Unknown"/>
      </xsd:simpleType>
    </xsd:element>
    <xsd:element name="_ModernAudienceTargetUserField" ma:index="19"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0" nillable="true" ma:displayName="AudienceIds" ma:list="{bbede0ca-4dc1-488a-9073-3c9e330b20d7}" ma:internalName="_ModernAudienceAadObjectIds" ma:readOnly="true" ma:showField="_AadObjectIdForUser" ma:web="33d1be05-7d02-4e2b-a5f0-a73cf0ce1e4d">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description="" ma:indexed="true" ma:internalName="MediaServiceLocation"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1be05-7d02-4e2b-a5f0-a73cf0ce1e4d"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137d681-4531-44a5-a634-fec393f51e54}" ma:internalName="TaxCatchAll" ma:showField="CatchAllData" ma:web="33d1be05-7d02-4e2b-a5f0-a73cf0ce1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30e81a-876c-40fa-afc3-659f76f48137">
      <Terms xmlns="http://schemas.microsoft.com/office/infopath/2007/PartnerControls"/>
    </lcf76f155ced4ddcb4097134ff3c332f>
    <_ip_UnifiedCompliancePolicyUIAction xmlns="http://schemas.microsoft.com/sharepoint/v3" xsi:nil="true"/>
    <TaxCatchAll xmlns="33d1be05-7d02-4e2b-a5f0-a73cf0ce1e4d" xsi:nil="true"/>
    <_ip_UnifiedCompliancePolicyProperties xmlns="http://schemas.microsoft.com/sharepoint/v3" xsi:nil="true"/>
    <Gruppi_x0020_di_x0020_destinatari xmlns="0d30e81a-876c-40fa-afc3-659f76f48137" xsi:nil="true"/>
    <_ModernAudienceTargetUserField xmlns="0d30e81a-876c-40fa-afc3-659f76f48137">
      <UserInfo>
        <DisplayName/>
        <AccountId xsi:nil="true"/>
        <AccountType/>
      </UserInfo>
    </_ModernAudienceTargetUser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84E3D9-863A-49F1-BE22-6994D7DCE5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30e81a-876c-40fa-afc3-659f76f48137"/>
    <ds:schemaRef ds:uri="33d1be05-7d02-4e2b-a5f0-a73cf0ce1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02A681-83E3-4D0E-874E-B824DB944D89}">
  <ds:schemaRefs>
    <ds:schemaRef ds:uri="http://schemas.openxmlformats.org/package/2006/metadata/core-propertie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http://schemas.microsoft.com/sharepoint/v3"/>
    <ds:schemaRef ds:uri="33d1be05-7d02-4e2b-a5f0-a73cf0ce1e4d"/>
    <ds:schemaRef ds:uri="0d30e81a-876c-40fa-afc3-659f76f48137"/>
    <ds:schemaRef ds:uri="http://purl.org/dc/elements/1.1/"/>
  </ds:schemaRefs>
</ds:datastoreItem>
</file>

<file path=customXml/itemProps3.xml><?xml version="1.0" encoding="utf-8"?>
<ds:datastoreItem xmlns:ds="http://schemas.openxmlformats.org/officeDocument/2006/customXml" ds:itemID="{D82F4B3A-88CD-4422-B4CA-10641C8A5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4377</Words>
  <Application>Microsoft Macintosh PowerPoint</Application>
  <PresentationFormat>Widescreen</PresentationFormat>
  <Paragraphs>498</Paragraphs>
  <Slides>39</Slides>
  <Notes>8</Notes>
  <HiddenSlides>13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Aptos</vt:lpstr>
      <vt:lpstr>Arial</vt:lpstr>
      <vt:lpstr>Calibri</vt:lpstr>
      <vt:lpstr>Calibri Light</vt:lpstr>
      <vt:lpstr>Calibri Light (titoli)</vt:lpstr>
      <vt:lpstr>Cambria Math</vt:lpstr>
      <vt:lpstr>Century Gothic</vt:lpstr>
      <vt:lpstr>Helvetica</vt:lpstr>
      <vt:lpstr>Helvetica Neue</vt:lpstr>
      <vt:lpstr>Poppins</vt:lpstr>
      <vt:lpstr>Poppins Medium</vt:lpstr>
      <vt:lpstr>Times New Roman</vt:lpstr>
      <vt:lpstr>Whitney-Semibold</vt:lpstr>
      <vt:lpstr>Wingdings</vt:lpstr>
      <vt:lpstr>Office Theme</vt:lpstr>
      <vt:lpstr>Co-Propagating Dielectric Laser Accelerator Structures (CoDLAS)    Durata : 2 anni  Area: ACCELERATORI   Responsabile nazionale: Giuseppe Torrisi, INFN-LNS  Resp. Locale LNS: Giorgio Mauro  Unità partecipanti: LNS, MI, TO</vt:lpstr>
      <vt:lpstr>Introduction: On-chip particle accelerators</vt:lpstr>
      <vt:lpstr>Why Dielectric-based Laser Accelerators (DLAs) ?</vt:lpstr>
      <vt:lpstr>Potential applications of DLAs</vt:lpstr>
      <vt:lpstr>Other Applications</vt:lpstr>
      <vt:lpstr>CoDLAs Objectives </vt:lpstr>
      <vt:lpstr>CoDLAS Experimental Concept: Sub-Relativistic DLA Testbench</vt:lpstr>
      <vt:lpstr>PowerPoint Presentation</vt:lpstr>
      <vt:lpstr>PowerPoint Presentation</vt:lpstr>
      <vt:lpstr>Biblio Overview</vt:lpstr>
      <vt:lpstr>PowerPoint Presentation</vt:lpstr>
      <vt:lpstr>PowerPoint Presentation</vt:lpstr>
      <vt:lpstr>PowerPoint Presentation</vt:lpstr>
      <vt:lpstr>PowerPoint Presentation</vt:lpstr>
      <vt:lpstr>PowerPoint Presentation</vt:lpstr>
      <vt:lpstr>PowerPoint Presentation</vt:lpstr>
      <vt:lpstr>IFAST2: CODLAS selected to be included </vt:lpstr>
      <vt:lpstr>CoDLAs_GR5 Objectives </vt:lpstr>
      <vt:lpstr>CoDLAs Organization</vt:lpstr>
      <vt:lpstr>PowerPoint Presentation</vt:lpstr>
      <vt:lpstr>LNS equipment</vt:lpstr>
      <vt:lpstr>OUR SEM (suitable?) @INFN-LNS </vt:lpstr>
      <vt:lpstr>Our Laser: SATSUMA X- 28W/ 280μJ</vt:lpstr>
      <vt:lpstr>PowerPoint Presentation</vt:lpstr>
      <vt:lpstr>PowerPoint Presentation</vt:lpstr>
      <vt:lpstr>PowerPoint Presentation</vt:lpstr>
      <vt:lpstr>Budget (LNS)</vt:lpstr>
      <vt:lpstr>FTE INFN-LNS</vt:lpstr>
      <vt:lpstr>INFN-TO Activities</vt:lpstr>
      <vt:lpstr>FTE INFN-TO</vt:lpstr>
      <vt:lpstr>FTE INFN-MI</vt:lpstr>
      <vt:lpstr>INFN-TO (and BO) From MICRON_GR5  (2022-2024) </vt:lpstr>
      <vt:lpstr>PowerPoint Presentation</vt:lpstr>
      <vt:lpstr>Structures object of the study</vt:lpstr>
      <vt:lpstr>Two Photon Polymerization (TPP)</vt:lpstr>
      <vt:lpstr>TPP structure working @ 5 µm </vt:lpstr>
      <vt:lpstr>PowerPoint Presentation</vt:lpstr>
      <vt:lpstr>Stereolithography (SL)</vt:lpstr>
      <vt:lpstr>SL structure working @ 3.3 mm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Prof. Pappalardo ed i fasci radioattivi</dc:title>
  <dc:creator>Alessia Francesca Di Pietro</dc:creator>
  <cp:lastModifiedBy>Giuseppe Torrisi</cp:lastModifiedBy>
  <cp:revision>1</cp:revision>
  <dcterms:created xsi:type="dcterms:W3CDTF">2023-04-26T12:39:32Z</dcterms:created>
  <dcterms:modified xsi:type="dcterms:W3CDTF">2025-06-25T06:05:13Z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0x0101004F313113D60DC242AFAD4A69C58D707A</vt:lpwstr>
  </property>
  <property fmtid="{D5CDD505-2E9C-101B-9397-08002B2CF9AE}" pid="3" name="MediaServiceImageTags">
    <vt:lpwstr/>
  </property>
</Properties>
</file>