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8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Title 1"/>
          <p:cNvSpPr txBox="1">
            <a:spLocks noGrp="1"/>
          </p:cNvSpPr>
          <p:nvPr>
            <p:ph type="ctrTitle"/>
          </p:nvPr>
        </p:nvSpPr>
        <p:spPr>
          <a:xfrm>
            <a:off x="838198" y="229302"/>
            <a:ext cx="10163234" cy="3989106"/>
          </a:xfrm>
          <a:prstGeom prst="rect">
            <a:avLst/>
          </a:prstGeom>
        </p:spPr>
        <p:txBody>
          <a:bodyPr/>
          <a:lstStyle/>
          <a:p>
            <a:pPr algn="l">
              <a:defRPr sz="6600">
                <a:solidFill>
                  <a:srgbClr val="FF0000"/>
                </a:solidFill>
              </a:defRPr>
            </a:pPr>
            <a:r>
              <a:t>TIMEPIX4</a:t>
            </a:r>
            <a:br/>
            <a:endParaRPr/>
          </a:p>
        </p:txBody>
      </p:sp>
      <p:sp>
        <p:nvSpPr>
          <p:cNvPr id="96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838198" y="4983276"/>
            <a:ext cx="10512554" cy="1126681"/>
          </a:xfrm>
          <a:prstGeom prst="rect">
            <a:avLst/>
          </a:prstGeom>
        </p:spPr>
        <p:txBody>
          <a:bodyPr/>
          <a:lstStyle/>
          <a:p>
            <a:pPr algn="l">
              <a:defRPr sz="2800"/>
            </a:pPr>
            <a:r>
              <a:t>Responabile Nazionale: M. Fiorini (Ferrara)</a:t>
            </a:r>
          </a:p>
          <a:p>
            <a:pPr algn="l">
              <a:defRPr sz="2800"/>
            </a:pPr>
            <a:r>
              <a:t>Responsabile Locale: S. Tudisco</a:t>
            </a:r>
          </a:p>
        </p:txBody>
      </p:sp>
      <p:grpSp>
        <p:nvGrpSpPr>
          <p:cNvPr id="99" name="sketch line"/>
          <p:cNvGrpSpPr/>
          <p:nvPr/>
        </p:nvGrpSpPr>
        <p:grpSpPr>
          <a:xfrm>
            <a:off x="837828" y="4702194"/>
            <a:ext cx="5411050" cy="47073"/>
            <a:chOff x="0" y="0"/>
            <a:chExt cx="5411048" cy="47071"/>
          </a:xfrm>
        </p:grpSpPr>
        <p:sp>
          <p:nvSpPr>
            <p:cNvPr id="97" name="Forma"/>
            <p:cNvSpPr/>
            <p:nvPr/>
          </p:nvSpPr>
          <p:spPr>
            <a:xfrm>
              <a:off x="0" y="719"/>
              <a:ext cx="5410572" cy="46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13392" extrusionOk="0">
                  <a:moveTo>
                    <a:pt x="2" y="4531"/>
                  </a:moveTo>
                  <a:cubicBezTo>
                    <a:pt x="1140" y="3108"/>
                    <a:pt x="1504" y="10964"/>
                    <a:pt x="2485" y="4531"/>
                  </a:cubicBezTo>
                  <a:cubicBezTo>
                    <a:pt x="3466" y="-1903"/>
                    <a:pt x="4119" y="6619"/>
                    <a:pt x="4537" y="4531"/>
                  </a:cubicBezTo>
                  <a:cubicBezTo>
                    <a:pt x="4955" y="2442"/>
                    <a:pt x="6236" y="7384"/>
                    <a:pt x="7669" y="4531"/>
                  </a:cubicBezTo>
                  <a:cubicBezTo>
                    <a:pt x="9101" y="1677"/>
                    <a:pt x="9452" y="10178"/>
                    <a:pt x="10152" y="4531"/>
                  </a:cubicBezTo>
                  <a:cubicBezTo>
                    <a:pt x="10853" y="-1117"/>
                    <a:pt x="11446" y="-1891"/>
                    <a:pt x="12636" y="4531"/>
                  </a:cubicBezTo>
                  <a:cubicBezTo>
                    <a:pt x="13827" y="10952"/>
                    <a:pt x="14245" y="3732"/>
                    <a:pt x="15768" y="4531"/>
                  </a:cubicBezTo>
                  <a:cubicBezTo>
                    <a:pt x="17290" y="5330"/>
                    <a:pt x="17119" y="7581"/>
                    <a:pt x="18035" y="4531"/>
                  </a:cubicBezTo>
                  <a:cubicBezTo>
                    <a:pt x="18952" y="1481"/>
                    <a:pt x="20559" y="7049"/>
                    <a:pt x="21599" y="4531"/>
                  </a:cubicBezTo>
                  <a:cubicBezTo>
                    <a:pt x="21596" y="6095"/>
                    <a:pt x="21596" y="8145"/>
                    <a:pt x="21599" y="9814"/>
                  </a:cubicBezTo>
                  <a:cubicBezTo>
                    <a:pt x="20613" y="16519"/>
                    <a:pt x="19996" y="7620"/>
                    <a:pt x="19331" y="9814"/>
                  </a:cubicBezTo>
                  <a:cubicBezTo>
                    <a:pt x="18666" y="12009"/>
                    <a:pt x="17700" y="4353"/>
                    <a:pt x="16632" y="9814"/>
                  </a:cubicBezTo>
                  <a:cubicBezTo>
                    <a:pt x="15564" y="15276"/>
                    <a:pt x="15207" y="2014"/>
                    <a:pt x="14148" y="9814"/>
                  </a:cubicBezTo>
                  <a:cubicBezTo>
                    <a:pt x="13089" y="17615"/>
                    <a:pt x="12272" y="-68"/>
                    <a:pt x="11016" y="9814"/>
                  </a:cubicBezTo>
                  <a:cubicBezTo>
                    <a:pt x="9760" y="19697"/>
                    <a:pt x="8801" y="5505"/>
                    <a:pt x="7885" y="9814"/>
                  </a:cubicBezTo>
                  <a:cubicBezTo>
                    <a:pt x="6969" y="14124"/>
                    <a:pt x="6398" y="13629"/>
                    <a:pt x="5617" y="9814"/>
                  </a:cubicBezTo>
                  <a:cubicBezTo>
                    <a:pt x="4836" y="6000"/>
                    <a:pt x="3690" y="5444"/>
                    <a:pt x="2917" y="9814"/>
                  </a:cubicBezTo>
                  <a:cubicBezTo>
                    <a:pt x="2145" y="14185"/>
                    <a:pt x="1345" y="4490"/>
                    <a:pt x="2" y="9814"/>
                  </a:cubicBezTo>
                  <a:cubicBezTo>
                    <a:pt x="0" y="7726"/>
                    <a:pt x="-1" y="6770"/>
                    <a:pt x="2" y="4531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" name="Forma"/>
            <p:cNvSpPr/>
            <p:nvPr/>
          </p:nvSpPr>
          <p:spPr>
            <a:xfrm>
              <a:off x="145" y="0"/>
              <a:ext cx="5410904" cy="40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11425" extrusionOk="0">
                  <a:moveTo>
                    <a:pt x="1" y="4630"/>
                  </a:moveTo>
                  <a:cubicBezTo>
                    <a:pt x="652" y="-651"/>
                    <a:pt x="1276" y="10"/>
                    <a:pt x="2269" y="4630"/>
                  </a:cubicBezTo>
                  <a:cubicBezTo>
                    <a:pt x="3262" y="9250"/>
                    <a:pt x="4046" y="2578"/>
                    <a:pt x="5184" y="4630"/>
                  </a:cubicBezTo>
                  <a:cubicBezTo>
                    <a:pt x="6322" y="6682"/>
                    <a:pt x="6514" y="3679"/>
                    <a:pt x="7667" y="4630"/>
                  </a:cubicBezTo>
                  <a:cubicBezTo>
                    <a:pt x="8821" y="5581"/>
                    <a:pt x="9439" y="-786"/>
                    <a:pt x="9935" y="4630"/>
                  </a:cubicBezTo>
                  <a:cubicBezTo>
                    <a:pt x="10431" y="10046"/>
                    <a:pt x="12069" y="-5146"/>
                    <a:pt x="12850" y="4630"/>
                  </a:cubicBezTo>
                  <a:cubicBezTo>
                    <a:pt x="13632" y="14406"/>
                    <a:pt x="14597" y="11418"/>
                    <a:pt x="15550" y="4630"/>
                  </a:cubicBezTo>
                  <a:cubicBezTo>
                    <a:pt x="16502" y="-2158"/>
                    <a:pt x="17540" y="-897"/>
                    <a:pt x="18249" y="4630"/>
                  </a:cubicBezTo>
                  <a:cubicBezTo>
                    <a:pt x="18958" y="10157"/>
                    <a:pt x="20677" y="2857"/>
                    <a:pt x="21596" y="4630"/>
                  </a:cubicBezTo>
                  <a:cubicBezTo>
                    <a:pt x="21598" y="6593"/>
                    <a:pt x="21599" y="8255"/>
                    <a:pt x="21596" y="9793"/>
                  </a:cubicBezTo>
                  <a:cubicBezTo>
                    <a:pt x="20514" y="6536"/>
                    <a:pt x="20444" y="13392"/>
                    <a:pt x="19329" y="9793"/>
                  </a:cubicBezTo>
                  <a:cubicBezTo>
                    <a:pt x="18213" y="6194"/>
                    <a:pt x="17757" y="7308"/>
                    <a:pt x="17277" y="9793"/>
                  </a:cubicBezTo>
                  <a:cubicBezTo>
                    <a:pt x="16798" y="12278"/>
                    <a:pt x="15013" y="11001"/>
                    <a:pt x="14362" y="9793"/>
                  </a:cubicBezTo>
                  <a:cubicBezTo>
                    <a:pt x="13711" y="8585"/>
                    <a:pt x="13172" y="14007"/>
                    <a:pt x="12094" y="9793"/>
                  </a:cubicBezTo>
                  <a:cubicBezTo>
                    <a:pt x="11017" y="5579"/>
                    <a:pt x="10539" y="12364"/>
                    <a:pt x="9179" y="9793"/>
                  </a:cubicBezTo>
                  <a:cubicBezTo>
                    <a:pt x="7819" y="7222"/>
                    <a:pt x="7191" y="12813"/>
                    <a:pt x="6048" y="9793"/>
                  </a:cubicBezTo>
                  <a:cubicBezTo>
                    <a:pt x="4905" y="6773"/>
                    <a:pt x="4246" y="3132"/>
                    <a:pt x="3564" y="9793"/>
                  </a:cubicBezTo>
                  <a:cubicBezTo>
                    <a:pt x="2883" y="16454"/>
                    <a:pt x="747" y="-1270"/>
                    <a:pt x="1" y="9793"/>
                  </a:cubicBezTo>
                  <a:cubicBezTo>
                    <a:pt x="-1" y="7250"/>
                    <a:pt x="2" y="6070"/>
                    <a:pt x="1" y="4630"/>
                  </a:cubicBezTo>
                  <a:close/>
                </a:path>
              </a:pathLst>
            </a:custGeom>
            <a:noFill/>
            <a:ln w="41275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olo 1"/>
          <p:cNvSpPr txBox="1">
            <a:spLocks noGrp="1"/>
          </p:cNvSpPr>
          <p:nvPr>
            <p:ph type="title"/>
          </p:nvPr>
        </p:nvSpPr>
        <p:spPr>
          <a:xfrm>
            <a:off x="523125" y="243074"/>
            <a:ext cx="557287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Obiettivi generali</a:t>
            </a:r>
          </a:p>
        </p:txBody>
      </p:sp>
      <p:sp>
        <p:nvSpPr>
          <p:cNvPr id="102" name="Connettore 1 11"/>
          <p:cNvSpPr/>
          <p:nvPr/>
        </p:nvSpPr>
        <p:spPr>
          <a:xfrm>
            <a:off x="595953" y="1367554"/>
            <a:ext cx="5222220" cy="1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05" name="Screenshot 2025-06-25 alle 09.33.36.png"/>
          <p:cNvGrpSpPr/>
          <p:nvPr/>
        </p:nvGrpSpPr>
        <p:grpSpPr>
          <a:xfrm>
            <a:off x="398293" y="3074009"/>
            <a:ext cx="6633867" cy="3463754"/>
            <a:chOff x="0" y="0"/>
            <a:chExt cx="6633866" cy="3463752"/>
          </a:xfrm>
        </p:grpSpPr>
        <p:pic>
          <p:nvPicPr>
            <p:cNvPr id="104" name="Screenshot 2025-06-25 alle 09.33.36.png" descr="Screenshot 2025-06-25 alle 09.33.3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200" y="203200"/>
              <a:ext cx="6227467" cy="301925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3" name="Screenshot 2025-06-25 alle 09.33.36.png" descr="Screenshot 2025-06-25 alle 09.33.36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6633867" cy="3463754"/>
            </a:xfrm>
            <a:prstGeom prst="rect">
              <a:avLst/>
            </a:prstGeom>
            <a:effectLst/>
          </p:spPr>
        </p:pic>
      </p:grpSp>
      <p:grpSp>
        <p:nvGrpSpPr>
          <p:cNvPr id="108" name="Screenshot 2025-06-25 alle 09.36.01.png"/>
          <p:cNvGrpSpPr/>
          <p:nvPr/>
        </p:nvGrpSpPr>
        <p:grpSpPr>
          <a:xfrm>
            <a:off x="7161472" y="2376356"/>
            <a:ext cx="5030528" cy="4469594"/>
            <a:chOff x="0" y="0"/>
            <a:chExt cx="5030527" cy="4469592"/>
          </a:xfrm>
        </p:grpSpPr>
        <p:pic>
          <p:nvPicPr>
            <p:cNvPr id="107" name="Screenshot 2025-06-25 alle 09.36.01.png" descr="Screenshot 2025-06-25 alle 09.36.0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200" y="203200"/>
              <a:ext cx="4624128" cy="402509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6" name="Screenshot 2025-06-25 alle 09.36.01.png" descr="Screenshot 2025-06-25 alle 09.36.01.png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5030528" cy="4469593"/>
            </a:xfrm>
            <a:prstGeom prst="rect">
              <a:avLst/>
            </a:prstGeom>
            <a:effectLst/>
          </p:spPr>
        </p:pic>
      </p:grpSp>
      <p:sp>
        <p:nvSpPr>
          <p:cNvPr id="109" name="Rettangolo 4"/>
          <p:cNvSpPr txBox="1"/>
          <p:nvPr/>
        </p:nvSpPr>
        <p:spPr>
          <a:xfrm>
            <a:off x="523126" y="1568637"/>
            <a:ext cx="11371811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-"/>
              <a:defRPr sz="2000" b="1"/>
            </a:pPr>
            <a:r>
              <a:t>Acquire from Medipix4 CERN Collaboration </a:t>
            </a:r>
            <a:r>
              <a:rPr b="0"/>
              <a:t>the new Timepix4 ASIC bump-bonded to different sensor technologies (Si, Cd-Zn-Te)</a:t>
            </a:r>
          </a:p>
          <a:p>
            <a:pPr marL="285750" indent="-285750">
              <a:buSzPct val="100000"/>
              <a:buChar char="-"/>
              <a:defRPr sz="2000"/>
            </a:pPr>
            <a:endParaRPr b="0"/>
          </a:p>
          <a:p>
            <a:pPr marL="285750" indent="-285750">
              <a:buSzPct val="100000"/>
              <a:buChar char="-"/>
              <a:defRPr sz="2000" b="1"/>
            </a:pPr>
            <a:r>
              <a:t>Test the new devices for Medical Applications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olo 1"/>
          <p:cNvSpPr txBox="1">
            <a:spLocks noGrp="1"/>
          </p:cNvSpPr>
          <p:nvPr>
            <p:ph type="title"/>
          </p:nvPr>
        </p:nvSpPr>
        <p:spPr>
          <a:xfrm>
            <a:off x="523125" y="243073"/>
            <a:ext cx="5572876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Obiettivi generali</a:t>
            </a:r>
          </a:p>
        </p:txBody>
      </p:sp>
      <p:sp>
        <p:nvSpPr>
          <p:cNvPr id="112" name="Connettore 1 11"/>
          <p:cNvSpPr/>
          <p:nvPr/>
        </p:nvSpPr>
        <p:spPr>
          <a:xfrm>
            <a:off x="595953" y="1367554"/>
            <a:ext cx="5222221" cy="1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" name="CasellaDiTesto 3"/>
          <p:cNvSpPr txBox="1"/>
          <p:nvPr/>
        </p:nvSpPr>
        <p:spPr>
          <a:xfrm>
            <a:off x="507656" y="3877571"/>
            <a:ext cx="11251763" cy="2308324"/>
          </a:xfrm>
          <a:prstGeom prst="rect">
            <a:avLst/>
          </a:prstGeom>
          <a:ln w="139700">
            <a:solidFill>
              <a:schemeClr val="accent2">
                <a:satOff val="-18194"/>
                <a:lumOff val="-11215"/>
              </a:scheme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b="1"/>
            </a:pPr>
            <a:r>
              <a:rPr dirty="0"/>
              <a:t>Task 5.2 </a:t>
            </a:r>
            <a:r>
              <a:rPr b="0" dirty="0"/>
              <a:t>- Dosimetry - </a:t>
            </a:r>
            <a:r>
              <a:rPr b="0" dirty="0" err="1"/>
              <a:t>Dosimetric</a:t>
            </a:r>
            <a:r>
              <a:rPr b="0" dirty="0"/>
              <a:t> characterization with conventional beams and  studies with extremely high intensity proton beams (laser-driven applications) (LNS)</a:t>
            </a:r>
          </a:p>
          <a:p>
            <a:pPr algn="just"/>
            <a:r>
              <a:rPr dirty="0"/>
              <a:t>One of the primary goals of the project is to study the performance of the Timepix4 bump-bonded to a Si sensor in order to develop a new generation of detectors for lateral dose measurements with extremely high spatial resolution. The characterization will be conducted under various irradiation conditions, including pencil beams, passive beams, and a wide energy range (30 MeV to 250 MeV). Additionally, the detector's performance for future applications in flash-radiotherapy will be investigated using the laser-driven proton acceleration regime at the ELI-Beamlines institute in the Czech Republic.</a:t>
            </a:r>
          </a:p>
        </p:txBody>
      </p:sp>
      <p:sp>
        <p:nvSpPr>
          <p:cNvPr id="114" name="Rettangolo 4"/>
          <p:cNvSpPr txBox="1"/>
          <p:nvPr/>
        </p:nvSpPr>
        <p:spPr>
          <a:xfrm>
            <a:off x="523126" y="1568637"/>
            <a:ext cx="11371811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-"/>
              <a:defRPr sz="2000" b="1"/>
            </a:pPr>
            <a:r>
              <a:t>Acquire from Medipix4 CERN Collaboration </a:t>
            </a:r>
            <a:r>
              <a:rPr b="0"/>
              <a:t>the new Timepix4 ASIC bump-bonded to different sensor technologies (</a:t>
            </a:r>
            <a:r>
              <a:rPr sz="3500">
                <a:solidFill>
                  <a:schemeClr val="accent2">
                    <a:satOff val="-18194"/>
                    <a:lumOff val="-11215"/>
                  </a:schemeClr>
                </a:solidFill>
              </a:rPr>
              <a:t>Si</a:t>
            </a:r>
            <a:r>
              <a:rPr b="0"/>
              <a:t>, Cd-Zn-Te)</a:t>
            </a:r>
          </a:p>
          <a:p>
            <a:pPr marL="285750" indent="-285750">
              <a:buSzPct val="100000"/>
              <a:buChar char="-"/>
              <a:defRPr sz="2000"/>
            </a:pPr>
            <a:endParaRPr b="0"/>
          </a:p>
          <a:p>
            <a:pPr marL="285750" indent="-285750">
              <a:buSzPct val="100000"/>
              <a:buChar char="-"/>
              <a:defRPr sz="2000" b="1"/>
            </a:pPr>
            <a:r>
              <a:t>Test the new devices for Medical Applications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olo 1"/>
          <p:cNvSpPr txBox="1">
            <a:spLocks noGrp="1"/>
          </p:cNvSpPr>
          <p:nvPr>
            <p:ph type="title"/>
          </p:nvPr>
        </p:nvSpPr>
        <p:spPr>
          <a:xfrm>
            <a:off x="523124" y="250358"/>
            <a:ext cx="1020763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Attività prevista per il 2025</a:t>
            </a:r>
          </a:p>
        </p:txBody>
      </p:sp>
      <p:sp>
        <p:nvSpPr>
          <p:cNvPr id="117" name="Connettore 1 11"/>
          <p:cNvSpPr/>
          <p:nvPr/>
        </p:nvSpPr>
        <p:spPr>
          <a:xfrm>
            <a:off x="595953" y="1367554"/>
            <a:ext cx="5222220" cy="1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" name="CasellaDiTesto 6"/>
          <p:cNvSpPr txBox="1"/>
          <p:nvPr/>
        </p:nvSpPr>
        <p:spPr>
          <a:xfrm>
            <a:off x="595953" y="1508759"/>
            <a:ext cx="11125377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/>
            </a:pPr>
            <a:r>
              <a:t>Caratterizzazione con fasci di protoni da 30 MeV @ LNL</a:t>
            </a:r>
          </a:p>
          <a:p>
            <a:pPr>
              <a:defRPr sz="2000"/>
            </a:pPr>
            <a:endParaRPr/>
          </a:p>
          <a:p>
            <a:pPr>
              <a:defRPr sz="2000"/>
            </a:pPr>
            <a:r>
              <a:t>Caratterizzazione dosimetrica con fasci di protoni da 70 MeV e 150 MeV @ centro di adroterapia Trento</a:t>
            </a:r>
          </a:p>
          <a:p>
            <a:pPr>
              <a:defRPr sz="2000"/>
            </a:pPr>
            <a:endParaRPr/>
          </a:p>
          <a:p>
            <a:pPr>
              <a:defRPr sz="2000"/>
            </a:pPr>
            <a:r>
              <a:t>Caratterizzazione con fasci di protoni da interazione laser-materia @ ELI-beamline</a:t>
            </a:r>
          </a:p>
        </p:txBody>
      </p:sp>
      <p:sp>
        <p:nvSpPr>
          <p:cNvPr id="119" name="Linea"/>
          <p:cNvSpPr/>
          <p:nvPr/>
        </p:nvSpPr>
        <p:spPr>
          <a:xfrm flipH="1">
            <a:off x="1614509" y="3294794"/>
            <a:ext cx="1" cy="686681"/>
          </a:xfrm>
          <a:prstGeom prst="line">
            <a:avLst/>
          </a:prstGeom>
          <a:ln w="76200">
            <a:solidFill>
              <a:schemeClr val="accent2">
                <a:satOff val="-18194"/>
                <a:lumOff val="-11215"/>
              </a:schemeClr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0" name="Il sensore non è ancora arrivato a LNS. Al momento abbiamo a disposizione soltanto il chip.…"/>
          <p:cNvSpPr txBox="1"/>
          <p:nvPr/>
        </p:nvSpPr>
        <p:spPr>
          <a:xfrm>
            <a:off x="599128" y="4078661"/>
            <a:ext cx="5373875" cy="1494791"/>
          </a:xfrm>
          <a:prstGeom prst="rect">
            <a:avLst/>
          </a:prstGeom>
          <a:gradFill>
            <a:gsLst>
              <a:gs pos="0">
                <a:schemeClr val="accent4">
                  <a:hueOff val="-406799"/>
                  <a:lumOff val="30382"/>
                </a:schemeClr>
              </a:gs>
              <a:gs pos="50000">
                <a:srgbClr val="FFD58D"/>
              </a:gs>
              <a:gs pos="100000">
                <a:schemeClr val="accent4">
                  <a:hueOff val="-362075"/>
                  <a:lumOff val="23565"/>
                </a:schemeClr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Il sensore non è ancora arrivato a LNS. Al momento abbiamo a disposizione soltanto il chip.</a:t>
            </a:r>
          </a:p>
          <a:p>
            <a:pPr algn="ctr"/>
            <a:r>
              <a:t>In accordo con il responsabile nazionale, il gruppo di LNS andrà a Ferrara per fare il training sulla gestione dei segnali una volta che il sensore sarà arrivato</a:t>
            </a:r>
          </a:p>
        </p:txBody>
      </p:sp>
      <p:sp>
        <p:nvSpPr>
          <p:cNvPr id="121" name="L’attività prevista per il 2025 verrà svolta nel 2026"/>
          <p:cNvSpPr txBox="1"/>
          <p:nvPr/>
        </p:nvSpPr>
        <p:spPr>
          <a:xfrm>
            <a:off x="7457459" y="4497761"/>
            <a:ext cx="4147978" cy="656591"/>
          </a:xfrm>
          <a:prstGeom prst="rect">
            <a:avLst/>
          </a:prstGeom>
          <a:solidFill>
            <a:srgbClr val="941100"/>
          </a:soli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r>
              <a:t>L’attività prevista per il 2025 verrà svolta nel 2026</a:t>
            </a:r>
          </a:p>
        </p:txBody>
      </p:sp>
      <p:sp>
        <p:nvSpPr>
          <p:cNvPr id="122" name="Linea"/>
          <p:cNvSpPr/>
          <p:nvPr/>
        </p:nvSpPr>
        <p:spPr>
          <a:xfrm>
            <a:off x="6371890" y="4837927"/>
            <a:ext cx="686682" cy="1"/>
          </a:xfrm>
          <a:prstGeom prst="line">
            <a:avLst/>
          </a:prstGeom>
          <a:ln w="76200">
            <a:solidFill>
              <a:schemeClr val="accent2">
                <a:satOff val="-18194"/>
                <a:lumOff val="-11215"/>
              </a:schemeClr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olo 1"/>
          <p:cNvSpPr txBox="1">
            <a:spLocks noGrp="1"/>
          </p:cNvSpPr>
          <p:nvPr>
            <p:ph type="title"/>
          </p:nvPr>
        </p:nvSpPr>
        <p:spPr>
          <a:xfrm>
            <a:off x="523126" y="243074"/>
            <a:ext cx="732995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Potenziale output scientifico</a:t>
            </a:r>
          </a:p>
        </p:txBody>
      </p:sp>
      <p:sp>
        <p:nvSpPr>
          <p:cNvPr id="125" name="Connettore 1 11"/>
          <p:cNvSpPr/>
          <p:nvPr/>
        </p:nvSpPr>
        <p:spPr>
          <a:xfrm>
            <a:off x="595953" y="1367554"/>
            <a:ext cx="5222220" cy="1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6" name="Segnaposto contenuto 5"/>
          <p:cNvSpPr txBox="1">
            <a:spLocks noGrp="1"/>
          </p:cNvSpPr>
          <p:nvPr>
            <p:ph type="body" sz="half" idx="1"/>
          </p:nvPr>
        </p:nvSpPr>
        <p:spPr>
          <a:xfrm>
            <a:off x="595953" y="1568636"/>
            <a:ext cx="11118186" cy="2049691"/>
          </a:xfrm>
          <a:prstGeom prst="rect">
            <a:avLst/>
          </a:prstGeom>
        </p:spPr>
        <p:txBody>
          <a:bodyPr/>
          <a:lstStyle/>
          <a:p>
            <a:r>
              <a:t>Sviluppo di nuovi dispositivi per imaging clinico e per la stima di quantità radiobiologiche di interesse (ovvero il LET e di conseguenza l’RBE)</a:t>
            </a:r>
          </a:p>
        </p:txBody>
      </p:sp>
      <p:grpSp>
        <p:nvGrpSpPr>
          <p:cNvPr id="129" name="Screenshot 2025-06-25 alle 09.45.15.png"/>
          <p:cNvGrpSpPr/>
          <p:nvPr/>
        </p:nvGrpSpPr>
        <p:grpSpPr>
          <a:xfrm>
            <a:off x="6894286" y="3618326"/>
            <a:ext cx="4819853" cy="2687950"/>
            <a:chOff x="0" y="0"/>
            <a:chExt cx="4819852" cy="2687949"/>
          </a:xfrm>
        </p:grpSpPr>
        <p:pic>
          <p:nvPicPr>
            <p:cNvPr id="128" name="Screenshot 2025-06-25 alle 09.45.15.png" descr="Screenshot 2025-06-25 alle 09.45.1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200" y="203200"/>
              <a:ext cx="4413453" cy="224345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7" name="Screenshot 2025-06-25 alle 09.45.15.png" descr="Screenshot 2025-06-25 alle 09.45.15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819853" cy="2687950"/>
            </a:xfrm>
            <a:prstGeom prst="rect">
              <a:avLst/>
            </a:prstGeom>
            <a:effectLst/>
          </p:spPr>
        </p:pic>
      </p:grpSp>
      <p:grpSp>
        <p:nvGrpSpPr>
          <p:cNvPr id="132" name="Screenshot 2025-06-25 alle 09.46.05.png"/>
          <p:cNvGrpSpPr/>
          <p:nvPr/>
        </p:nvGrpSpPr>
        <p:grpSpPr>
          <a:xfrm>
            <a:off x="523126" y="2910753"/>
            <a:ext cx="5731325" cy="2633716"/>
            <a:chOff x="0" y="0"/>
            <a:chExt cx="5731324" cy="2633715"/>
          </a:xfrm>
        </p:grpSpPr>
        <p:pic>
          <p:nvPicPr>
            <p:cNvPr id="131" name="Screenshot 2025-06-25 alle 09.46.05.png" descr="Screenshot 2025-06-25 alle 09.46.05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199" y="203200"/>
              <a:ext cx="5324926" cy="218921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0" name="Screenshot 2025-06-25 alle 09.46.05.png" descr="Screenshot 2025-06-25 alle 09.46.05.png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5731326" cy="263371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olo 1"/>
          <p:cNvSpPr txBox="1">
            <a:spLocks noGrp="1"/>
          </p:cNvSpPr>
          <p:nvPr>
            <p:ph type="title"/>
          </p:nvPr>
        </p:nvSpPr>
        <p:spPr>
          <a:xfrm>
            <a:off x="523124" y="500062"/>
            <a:ext cx="10830677" cy="1325564"/>
          </a:xfrm>
          <a:prstGeom prst="rect">
            <a:avLst/>
          </a:prstGeom>
        </p:spPr>
        <p:txBody>
          <a:bodyPr/>
          <a:lstStyle/>
          <a:p>
            <a:pPr>
              <a:defRPr sz="3200">
                <a:solidFill>
                  <a:srgbClr val="FF0000"/>
                </a:solidFill>
              </a:defRPr>
            </a:pPr>
            <a:r>
              <a:t>Impatto su divisioni e servizi LNS, eventuali necessità di spazi</a:t>
            </a:r>
            <a:br/>
            <a:endParaRPr/>
          </a:p>
        </p:txBody>
      </p:sp>
      <p:sp>
        <p:nvSpPr>
          <p:cNvPr id="135" name="Connettore 1 11"/>
          <p:cNvSpPr/>
          <p:nvPr/>
        </p:nvSpPr>
        <p:spPr>
          <a:xfrm>
            <a:off x="595953" y="1367554"/>
            <a:ext cx="5222220" cy="1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" name="Segnaposto contenuto 5"/>
          <p:cNvSpPr txBox="1"/>
          <p:nvPr/>
        </p:nvSpPr>
        <p:spPr>
          <a:xfrm>
            <a:off x="883919" y="1825624"/>
            <a:ext cx="10424162" cy="1919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t>Elettronica e rivelatori (set-up di misura e caratterizzazione)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900" u="sng"/>
            </a:pPr>
            <a:r>
              <a:t>Servizio sviluppo apparati (consulenza sul sistema di controllo)</a:t>
            </a:r>
          </a:p>
        </p:txBody>
      </p:sp>
      <p:sp>
        <p:nvSpPr>
          <p:cNvPr id="137" name="Linea"/>
          <p:cNvSpPr/>
          <p:nvPr/>
        </p:nvSpPr>
        <p:spPr>
          <a:xfrm flipV="1">
            <a:off x="1562902" y="2997674"/>
            <a:ext cx="1" cy="1494016"/>
          </a:xfrm>
          <a:prstGeom prst="line">
            <a:avLst/>
          </a:prstGeom>
          <a:ln w="76200">
            <a:solidFill>
              <a:schemeClr val="accent2">
                <a:satOff val="-18194"/>
                <a:lumOff val="-11215"/>
              </a:schemeClr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olo 1"/>
          <p:cNvSpPr txBox="1">
            <a:spLocks noGrp="1"/>
          </p:cNvSpPr>
          <p:nvPr>
            <p:ph type="title"/>
          </p:nvPr>
        </p:nvSpPr>
        <p:spPr>
          <a:xfrm>
            <a:off x="523125" y="243073"/>
            <a:ext cx="5572876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Budget &amp; FTE</a:t>
            </a:r>
          </a:p>
        </p:txBody>
      </p:sp>
      <p:sp>
        <p:nvSpPr>
          <p:cNvPr id="140" name="Connettore 1 11"/>
          <p:cNvSpPr/>
          <p:nvPr/>
        </p:nvSpPr>
        <p:spPr>
          <a:xfrm>
            <a:off x="595953" y="1367554"/>
            <a:ext cx="5222221" cy="1"/>
          </a:xfrm>
          <a:prstGeom prst="line">
            <a:avLst/>
          </a:prstGeom>
          <a:ln w="12700">
            <a:solidFill>
              <a:schemeClr val="accent2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1" name="Segnaposto contenuto 5"/>
          <p:cNvSpPr txBox="1"/>
          <p:nvPr/>
        </p:nvSpPr>
        <p:spPr>
          <a:xfrm>
            <a:off x="7377848" y="1998139"/>
            <a:ext cx="3546450" cy="3695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rPr dirty="0"/>
              <a:t>S. Tudisco 0.18 FTE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rPr dirty="0"/>
              <a:t>G. </a:t>
            </a:r>
            <a:r>
              <a:rPr dirty="0" err="1"/>
              <a:t>Lanzalone</a:t>
            </a:r>
            <a:r>
              <a:rPr dirty="0"/>
              <a:t> 0.3 FTE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rPr dirty="0"/>
              <a:t>M. Guarrera 0.5 FTE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r>
              <a:rPr dirty="0"/>
              <a:t>I. Patti 0.2 FTE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2800"/>
            </a:pPr>
            <a:endParaRPr dirty="0"/>
          </a:p>
          <a:p>
            <a:pPr>
              <a:lnSpc>
                <a:spcPct val="90000"/>
              </a:lnSpc>
              <a:spcBef>
                <a:spcPts val="1000"/>
              </a:spcBef>
              <a:buFont typeface="Arial"/>
              <a:defRPr sz="2800"/>
            </a:pPr>
            <a:r>
              <a:rPr dirty="0"/>
              <a:t>Tot: 1.</a:t>
            </a:r>
            <a:r>
              <a:rPr lang="it-IT"/>
              <a:t>1</a:t>
            </a:r>
            <a:r>
              <a:t>8 </a:t>
            </a:r>
            <a:r>
              <a:rPr dirty="0"/>
              <a:t>FTE</a:t>
            </a:r>
          </a:p>
        </p:txBody>
      </p:sp>
      <p:graphicFrame>
        <p:nvGraphicFramePr>
          <p:cNvPr id="142" name="Tabella 1"/>
          <p:cNvGraphicFramePr/>
          <p:nvPr>
            <p:extLst>
              <p:ext uri="{D42A27DB-BD31-4B8C-83A1-F6EECF244321}">
                <p14:modId xmlns:p14="http://schemas.microsoft.com/office/powerpoint/2010/main" val="2672155922"/>
              </p:ext>
            </p:extLst>
          </p:nvPr>
        </p:nvGraphicFramePr>
        <p:xfrm>
          <a:off x="541830" y="1771578"/>
          <a:ext cx="5554170" cy="4095054"/>
        </p:xfrm>
        <a:graphic>
          <a:graphicData uri="http://schemas.openxmlformats.org/drawingml/2006/table">
            <a:tbl>
              <a:tblPr firstRow="1" firstCol="1" bandRow="1">
                <a:tableStyleId>{EEE7283C-3CF3-47DC-8721-378D4A62B228}</a:tableStyleId>
              </a:tblPr>
              <a:tblGrid>
                <a:gridCol w="2777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7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8298">
                <a:tc>
                  <a:txBody>
                    <a:bodyPr/>
                    <a:lstStyle/>
                    <a:p>
                      <a:pPr algn="ctr">
                        <a:defRPr sz="2100"/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FFFFFF"/>
                          </a:solidFill>
                        </a:rPr>
                        <a:t>2026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298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FFFFFF"/>
                          </a:solidFill>
                        </a:rPr>
                        <a:t>Consumo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2k€ (per acquisto di film radiocromici)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298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2100" b="1">
                          <a:solidFill>
                            <a:srgbClr val="FFFFFF"/>
                          </a:solidFill>
                        </a:rPr>
                        <a:t>Missioni</a:t>
                      </a:r>
                      <a:endParaRPr sz="2100" b="1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/>
                        <a:t>4 k€ missioni per caratterizzazione e test dispositivo
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298">
                <a:tc>
                  <a:txBody>
                    <a:bodyPr/>
                    <a:lstStyle/>
                    <a:p>
                      <a:pPr algn="ctr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100" b="1">
                          <a:solidFill>
                            <a:srgbClr val="FFFFFF"/>
                          </a:solidFill>
                        </a:rPr>
                        <a:t>TOTALE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100" dirty="0"/>
                        <a:t>6k€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" name="Verranno riconfermati gli FTE del 2025 per il 2026"/>
          <p:cNvSpPr txBox="1"/>
          <p:nvPr/>
        </p:nvSpPr>
        <p:spPr>
          <a:xfrm rot="1200000">
            <a:off x="8975731" y="1522417"/>
            <a:ext cx="3196297" cy="656591"/>
          </a:xfrm>
          <a:prstGeom prst="rect">
            <a:avLst/>
          </a:prstGeom>
          <a:gradFill>
            <a:gsLst>
              <a:gs pos="0">
                <a:srgbClr val="80B860"/>
              </a:gs>
              <a:gs pos="50000">
                <a:srgbClr val="6FB242"/>
              </a:gs>
              <a:gs pos="100000">
                <a:srgbClr val="61A236"/>
              </a:gs>
            </a:gsLst>
            <a:lin ang="5400000"/>
          </a:gradFill>
          <a:ln w="6350">
            <a:solidFill>
              <a:schemeClr val="accent1"/>
            </a:solidFill>
            <a:miter/>
          </a:ln>
          <a:effectLst>
            <a:outerShdw blurRad="63500" dist="19050" dir="5400000" rotWithShape="0">
              <a:srgbClr val="000000">
                <a:alpha val="63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t>Verranno riconfermati gli FTE del 2025 per il 2026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Macintosh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TIMEPIX4 </vt:lpstr>
      <vt:lpstr>Obiettivi generali</vt:lpstr>
      <vt:lpstr>Obiettivi generali</vt:lpstr>
      <vt:lpstr>Attività prevista per il 2025</vt:lpstr>
      <vt:lpstr>Potenziale output scientifico</vt:lpstr>
      <vt:lpstr>Impatto su divisioni e servizi LNS, eventuali necessità di spazi </vt:lpstr>
      <vt:lpstr>Budget &amp; FTE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Giada Petringa</cp:lastModifiedBy>
  <cp:revision>2</cp:revision>
  <dcterms:modified xsi:type="dcterms:W3CDTF">2025-06-25T10:27:59Z</dcterms:modified>
</cp:coreProperties>
</file>