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83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3345180"/>
            <a:ext cx="3352800" cy="153924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New Generation Super Attenuator for Einstein Telescope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NGSA project aims to develop an improved seismic isolation system for the Einstein Telescope. Started in 2022, this INFN-funded initiative involves research units from INFN Pisa, Naples, and Cagliari.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904042" y="5971103"/>
            <a:ext cx="142280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DD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13944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Scientific Goals</a:t>
            </a:r>
            <a:endParaRPr lang="en-US" sz="44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43401"/>
            <a:ext cx="1134070" cy="1360884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154674" y="2670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Improve Sensitivity</a:t>
            </a:r>
            <a:endParaRPr lang="en-US" sz="2200" dirty="0"/>
          </a:p>
        </p:txBody>
      </p:sp>
      <p:sp>
        <p:nvSpPr>
          <p:cNvPr id="7" name="Text 2"/>
          <p:cNvSpPr/>
          <p:nvPr/>
        </p:nvSpPr>
        <p:spPr>
          <a:xfrm>
            <a:off x="2154674" y="3160633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Extend detection band to lower frequencies (2-3 Hz).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804285"/>
            <a:ext cx="1134070" cy="136088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154674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Optimize Height</a:t>
            </a:r>
            <a:endParaRPr lang="en-US" sz="2200" dirty="0"/>
          </a:p>
        </p:txBody>
      </p:sp>
      <p:sp>
        <p:nvSpPr>
          <p:cNvPr id="10" name="Text 4"/>
          <p:cNvSpPr/>
          <p:nvPr/>
        </p:nvSpPr>
        <p:spPr>
          <a:xfrm>
            <a:off x="2154674" y="4521517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total SA length around 10-12m instead of 17m.</a:t>
            </a:r>
            <a:endParaRPr lang="en-US" sz="17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165169"/>
            <a:ext cx="1134070" cy="166985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2154674" y="53919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Reduce Seismic Noise</a:t>
            </a:r>
            <a:endParaRPr lang="en-US" sz="2200" dirty="0"/>
          </a:p>
        </p:txBody>
      </p:sp>
      <p:sp>
        <p:nvSpPr>
          <p:cNvPr id="13" name="Text 6"/>
          <p:cNvSpPr/>
          <p:nvPr/>
        </p:nvSpPr>
        <p:spPr>
          <a:xfrm>
            <a:off x="2154674" y="5882402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Enhance isolation performance for ET's underground operation.</a:t>
            </a:r>
            <a:endParaRPr lang="en-US" sz="17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9D1A27-3D85-DF7D-42D7-C979E72365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" r="29414"/>
          <a:stretch>
            <a:fillRect/>
          </a:stretch>
        </p:blipFill>
        <p:spPr>
          <a:xfrm>
            <a:off x="9144000" y="1489017"/>
            <a:ext cx="5486400" cy="43810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41D1DA2-707B-14F8-B23B-55E9B95A9EC1}"/>
              </a:ext>
            </a:extLst>
          </p:cNvPr>
          <p:cNvGrpSpPr/>
          <p:nvPr/>
        </p:nvGrpSpPr>
        <p:grpSpPr>
          <a:xfrm>
            <a:off x="432846" y="406445"/>
            <a:ext cx="7601903" cy="7015757"/>
            <a:chOff x="6257449" y="606862"/>
            <a:chExt cx="7601903" cy="7015757"/>
          </a:xfrm>
        </p:grpSpPr>
        <p:sp>
          <p:nvSpPr>
            <p:cNvPr id="3" name="Text 0"/>
            <p:cNvSpPr/>
            <p:nvPr/>
          </p:nvSpPr>
          <p:spPr>
            <a:xfrm>
              <a:off x="6257449" y="606862"/>
              <a:ext cx="5507474" cy="6884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5400"/>
                </a:lnSpc>
                <a:buNone/>
              </a:pPr>
              <a:r>
                <a:rPr lang="en-US" sz="4300" b="1" dirty="0">
                  <a:solidFill>
                    <a:srgbClr val="101014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Project Organization</a:t>
              </a:r>
              <a:endParaRPr lang="en-US" sz="4300" dirty="0"/>
            </a:p>
          </p:txBody>
        </p:sp>
        <p:sp>
          <p:nvSpPr>
            <p:cNvPr id="4" name="Shape 1"/>
            <p:cNvSpPr/>
            <p:nvPr/>
          </p:nvSpPr>
          <p:spPr>
            <a:xfrm>
              <a:off x="6257449" y="1625679"/>
              <a:ext cx="495657" cy="495657"/>
            </a:xfrm>
            <a:prstGeom prst="roundRect">
              <a:avLst>
                <a:gd name="adj" fmla="val 6667"/>
              </a:avLst>
            </a:prstGeom>
            <a:solidFill>
              <a:srgbClr val="E0E0E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2"/>
            <p:cNvSpPr/>
            <p:nvPr/>
          </p:nvSpPr>
          <p:spPr>
            <a:xfrm>
              <a:off x="6340019" y="1666935"/>
              <a:ext cx="330398" cy="41302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00"/>
                </a:lnSpc>
                <a:buNone/>
              </a:pPr>
              <a:r>
                <a:rPr lang="en-US" sz="260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1</a:t>
              </a:r>
              <a:endParaRPr lang="en-US" sz="26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6973372" y="1701403"/>
              <a:ext cx="2753678" cy="3442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WP1: Simulation</a:t>
              </a:r>
              <a:endParaRPr lang="en-US" sz="215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6973372" y="2177772"/>
              <a:ext cx="6885980" cy="7048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700" dirty="0">
                  <a:solidFill>
                    <a:srgbClr val="39393C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Optimization of Superattenuator configurations using OCTOPUS software.</a:t>
              </a:r>
              <a:endParaRPr lang="en-US" sz="1700" dirty="0"/>
            </a:p>
          </p:txBody>
        </p:sp>
        <p:sp>
          <p:nvSpPr>
            <p:cNvPr id="8" name="Shape 5"/>
            <p:cNvSpPr/>
            <p:nvPr/>
          </p:nvSpPr>
          <p:spPr>
            <a:xfrm>
              <a:off x="6257449" y="3323153"/>
              <a:ext cx="495657" cy="495657"/>
            </a:xfrm>
            <a:prstGeom prst="roundRect">
              <a:avLst>
                <a:gd name="adj" fmla="val 6667"/>
              </a:avLst>
            </a:prstGeom>
            <a:solidFill>
              <a:srgbClr val="E0E0E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6"/>
            <p:cNvSpPr/>
            <p:nvPr/>
          </p:nvSpPr>
          <p:spPr>
            <a:xfrm>
              <a:off x="6340019" y="3364409"/>
              <a:ext cx="330398" cy="41302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00"/>
                </a:lnSpc>
                <a:buNone/>
              </a:pPr>
              <a:r>
                <a:rPr lang="en-US" sz="260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2</a:t>
              </a:r>
              <a:endParaRPr lang="en-US" sz="26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973372" y="3398877"/>
              <a:ext cx="3488055" cy="3442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WP2: Magnetic Anti-Spring</a:t>
              </a:r>
              <a:endParaRPr lang="en-US" sz="215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6973372" y="3875246"/>
              <a:ext cx="6885980" cy="7048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700" dirty="0">
                  <a:solidFill>
                    <a:srgbClr val="39393C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Development of new MAS with rare-earth magnets for vertical attenuation.</a:t>
              </a:r>
              <a:endParaRPr lang="en-US" sz="1700" dirty="0"/>
            </a:p>
          </p:txBody>
        </p:sp>
        <p:sp>
          <p:nvSpPr>
            <p:cNvPr id="12" name="Shape 9"/>
            <p:cNvSpPr/>
            <p:nvPr/>
          </p:nvSpPr>
          <p:spPr>
            <a:xfrm>
              <a:off x="6257449" y="5020628"/>
              <a:ext cx="495657" cy="495657"/>
            </a:xfrm>
            <a:prstGeom prst="roundRect">
              <a:avLst>
                <a:gd name="adj" fmla="val 6667"/>
              </a:avLst>
            </a:prstGeom>
            <a:solidFill>
              <a:srgbClr val="E0E0E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10"/>
            <p:cNvSpPr/>
            <p:nvPr/>
          </p:nvSpPr>
          <p:spPr>
            <a:xfrm>
              <a:off x="6340019" y="5061883"/>
              <a:ext cx="330398" cy="41302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00"/>
                </a:lnSpc>
                <a:buNone/>
              </a:pPr>
              <a:r>
                <a:rPr lang="en-US" sz="260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3</a:t>
              </a:r>
              <a:endParaRPr lang="en-US" sz="26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6973372" y="5096351"/>
              <a:ext cx="2753678" cy="3442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WP3: NIP Prototype</a:t>
              </a:r>
              <a:endParaRPr lang="en-US" sz="215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6973372" y="5572720"/>
              <a:ext cx="6885980" cy="7048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700" dirty="0">
                  <a:solidFill>
                    <a:srgbClr val="39393C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Development of Nested Inverted Pendulum prototype at PlaNET laboratory.</a:t>
              </a:r>
              <a:endParaRPr lang="en-US" sz="1700" dirty="0"/>
            </a:p>
          </p:txBody>
        </p:sp>
        <p:sp>
          <p:nvSpPr>
            <p:cNvPr id="16" name="Shape 13"/>
            <p:cNvSpPr/>
            <p:nvPr/>
          </p:nvSpPr>
          <p:spPr>
            <a:xfrm>
              <a:off x="6257449" y="6718102"/>
              <a:ext cx="495657" cy="495657"/>
            </a:xfrm>
            <a:prstGeom prst="roundRect">
              <a:avLst>
                <a:gd name="adj" fmla="val 6667"/>
              </a:avLst>
            </a:prstGeom>
            <a:solidFill>
              <a:srgbClr val="E0E0EC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14"/>
            <p:cNvSpPr/>
            <p:nvPr/>
          </p:nvSpPr>
          <p:spPr>
            <a:xfrm>
              <a:off x="6340019" y="6759357"/>
              <a:ext cx="330398" cy="41302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00"/>
                </a:lnSpc>
                <a:buNone/>
              </a:pPr>
              <a:r>
                <a:rPr lang="en-US" sz="260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4</a:t>
              </a:r>
              <a:endParaRPr lang="en-US" sz="2600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6973372" y="6793825"/>
              <a:ext cx="2810351" cy="34421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2150" b="1" dirty="0">
                  <a:solidFill>
                    <a:srgbClr val="39393C"/>
                  </a:solidFill>
                  <a:latin typeface="Playfair Display Bold" pitchFamily="34" charset="0"/>
                  <a:ea typeface="Playfair Display Bold" pitchFamily="34" charset="-122"/>
                  <a:cs typeface="Playfair Display Bold" pitchFamily="34" charset="-120"/>
                </a:rPr>
                <a:t>WP4: Control Systems</a:t>
              </a:r>
              <a:endParaRPr lang="en-US" sz="2150" dirty="0"/>
            </a:p>
          </p:txBody>
        </p:sp>
        <p:sp>
          <p:nvSpPr>
            <p:cNvPr id="19" name="Text 16"/>
            <p:cNvSpPr/>
            <p:nvPr/>
          </p:nvSpPr>
          <p:spPr>
            <a:xfrm>
              <a:off x="6973372" y="7270194"/>
              <a:ext cx="6885980" cy="35242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1700" dirty="0">
                  <a:solidFill>
                    <a:srgbClr val="39393C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Feedback control application using LabView-based electronics.</a:t>
              </a:r>
              <a:endParaRPr lang="en-US" sz="1700" dirty="0"/>
            </a:p>
          </p:txBody>
        </p:sp>
      </p:grpSp>
      <p:sp>
        <p:nvSpPr>
          <p:cNvPr id="25" name="Text 0">
            <a:extLst>
              <a:ext uri="{FF2B5EF4-FFF2-40B4-BE49-F238E27FC236}">
                <a16:creationId xmlns:a16="http://schemas.microsoft.com/office/drawing/2014/main" id="{F14F9855-3FC6-7592-976E-4EBB23C7BA48}"/>
              </a:ext>
            </a:extLst>
          </p:cNvPr>
          <p:cNvSpPr/>
          <p:nvPr/>
        </p:nvSpPr>
        <p:spPr>
          <a:xfrm>
            <a:off x="8034749" y="277361"/>
            <a:ext cx="43731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3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Research Approaches</a:t>
            </a:r>
            <a:endParaRPr lang="en-US" sz="4300" dirty="0"/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658E6059-1BDC-DC48-4B70-8F41B110348A}"/>
              </a:ext>
            </a:extLst>
          </p:cNvPr>
          <p:cNvSpPr/>
          <p:nvPr/>
        </p:nvSpPr>
        <p:spPr>
          <a:xfrm>
            <a:off x="10239325" y="1014497"/>
            <a:ext cx="32506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Traditional</a:t>
            </a: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 Solution (SA)</a:t>
            </a:r>
            <a:endParaRPr lang="en-US" sz="2200" dirty="0"/>
          </a:p>
        </p:txBody>
      </p:sp>
      <p:sp>
        <p:nvSpPr>
          <p:cNvPr id="27" name="Text 2">
            <a:extLst>
              <a:ext uri="{FF2B5EF4-FFF2-40B4-BE49-F238E27FC236}">
                <a16:creationId xmlns:a16="http://schemas.microsoft.com/office/drawing/2014/main" id="{AE5D0F45-05C7-D8B2-7B2A-E27D084409A4}"/>
              </a:ext>
            </a:extLst>
          </p:cNvPr>
          <p:cNvSpPr/>
          <p:nvPr/>
        </p:nvSpPr>
        <p:spPr>
          <a:xfrm>
            <a:off x="10239326" y="1595641"/>
            <a:ext cx="42443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Optimized Superattenuator with AdV architecture and improved nMAS.</a:t>
            </a:r>
            <a:endParaRPr lang="en-US" sz="1700" dirty="0"/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80C16784-6C8F-6D18-6AF8-CE59D11773C0}"/>
              </a:ext>
            </a:extLst>
          </p:cNvPr>
          <p:cNvSpPr/>
          <p:nvPr/>
        </p:nvSpPr>
        <p:spPr>
          <a:xfrm>
            <a:off x="10239326" y="2525519"/>
            <a:ext cx="42443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Simulations show promising results for 11-12m configurations.</a:t>
            </a:r>
            <a:endParaRPr lang="en-US" sz="17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350113-14E9-2766-61E4-C6EEC2B6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78" y="1009893"/>
            <a:ext cx="2222500" cy="4064000"/>
          </a:xfrm>
          <a:prstGeom prst="rect">
            <a:avLst/>
          </a:prstGeom>
        </p:spPr>
      </p:pic>
      <p:sp>
        <p:nvSpPr>
          <p:cNvPr id="30" name="Text 4">
            <a:extLst>
              <a:ext uri="{FF2B5EF4-FFF2-40B4-BE49-F238E27FC236}">
                <a16:creationId xmlns:a16="http://schemas.microsoft.com/office/drawing/2014/main" id="{27DD1FED-6DAB-B769-A1F3-5CF5E8671206}"/>
              </a:ext>
            </a:extLst>
          </p:cNvPr>
          <p:cNvSpPr/>
          <p:nvPr/>
        </p:nvSpPr>
        <p:spPr>
          <a:xfrm>
            <a:off x="7771078" y="5604254"/>
            <a:ext cx="26367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Innovative Solution (NIP-SA)</a:t>
            </a:r>
            <a:endParaRPr lang="en-US" sz="2150" dirty="0"/>
          </a:p>
        </p:txBody>
      </p:sp>
      <p:sp>
        <p:nvSpPr>
          <p:cNvPr id="31" name="Text 5">
            <a:extLst>
              <a:ext uri="{FF2B5EF4-FFF2-40B4-BE49-F238E27FC236}">
                <a16:creationId xmlns:a16="http://schemas.microsoft.com/office/drawing/2014/main" id="{08915132-E150-86A3-031A-AEFE8E98015F}"/>
              </a:ext>
            </a:extLst>
          </p:cNvPr>
          <p:cNvSpPr/>
          <p:nvPr/>
        </p:nvSpPr>
        <p:spPr>
          <a:xfrm>
            <a:off x="7771078" y="6185398"/>
            <a:ext cx="437315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Two-stage Nested Inverted Pendulum with enhanced horizontal pre-isolation.</a:t>
            </a:r>
            <a:endParaRPr lang="en-US" sz="1700" dirty="0"/>
          </a:p>
        </p:txBody>
      </p:sp>
      <p:sp>
        <p:nvSpPr>
          <p:cNvPr id="32" name="Text 6">
            <a:extLst>
              <a:ext uri="{FF2B5EF4-FFF2-40B4-BE49-F238E27FC236}">
                <a16:creationId xmlns:a16="http://schemas.microsoft.com/office/drawing/2014/main" id="{3F374EFE-8A81-EBF9-FEDC-E7B20E8067C7}"/>
              </a:ext>
            </a:extLst>
          </p:cNvPr>
          <p:cNvSpPr/>
          <p:nvPr/>
        </p:nvSpPr>
        <p:spPr>
          <a:xfrm>
            <a:off x="7771078" y="7115276"/>
            <a:ext cx="437315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0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1:2 scale prototype under development at PlaNET Laboratory.</a:t>
            </a:r>
            <a:endParaRPr lang="en-US" sz="1700" dirty="0"/>
          </a:p>
        </p:txBody>
      </p:sp>
      <p:pic>
        <p:nvPicPr>
          <p:cNvPr id="34" name="Picture 33" descr="A diagram of a circuit&#10;&#10;AI-generated content may be incorrect.">
            <a:extLst>
              <a:ext uri="{FF2B5EF4-FFF2-40B4-BE49-F238E27FC236}">
                <a16:creationId xmlns:a16="http://schemas.microsoft.com/office/drawing/2014/main" id="{B5FD6E90-6220-7EE8-7A20-1BC56A3DD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248" y="3559554"/>
            <a:ext cx="2311400" cy="408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8530" y="1145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Status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665500" y="934235"/>
            <a:ext cx="32506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Traditional Solution (SA)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19" y="934235"/>
            <a:ext cx="37652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Innovative Solution (NIP-SA)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19" y="128856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NIP prototype (in 1:2 scale) is under development and will be tested for checking reliability and performance</a:t>
            </a:r>
            <a:endParaRPr lang="en-US" sz="1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E07937-DE96-2B8F-3274-1284C75B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465" y="2197100"/>
            <a:ext cx="2527300" cy="603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D125E-9523-3EEC-98DF-7C0100B71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094" y="3048000"/>
            <a:ext cx="2438400" cy="4330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879974-8D5B-6B3B-9640-A4998653239F}"/>
              </a:ext>
            </a:extLst>
          </p:cNvPr>
          <p:cNvSpPr txBox="1"/>
          <p:nvPr/>
        </p:nvSpPr>
        <p:spPr>
          <a:xfrm>
            <a:off x="665500" y="1766170"/>
            <a:ext cx="65104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cross-bar, based on </a:t>
            </a:r>
            <a:r>
              <a:rPr lang="en-US" sz="175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nMAS</a:t>
            </a:r>
            <a:r>
              <a:rPr lang="en-US" sz="175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been designed and a first prototype is under preparation to be used in a long </a:t>
            </a:r>
            <a:r>
              <a:rPr lang="en-US" sz="175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Superattenuator</a:t>
            </a:r>
            <a:r>
              <a:rPr lang="en-US" sz="175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(about 14 m high) for CAOS facility (at </a:t>
            </a:r>
            <a:r>
              <a:rPr lang="en-US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Perugia University).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035DC-8450-3EBB-6EAC-4DA39FE43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825" y="3281462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AC331-DCE5-5F4D-CEA4-8F25E8DFF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2" y="3293110"/>
            <a:ext cx="3150893" cy="3840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257</Words>
  <Application>Microsoft Macintosh PowerPoint</Application>
  <PresentationFormat>Custom</PresentationFormat>
  <Paragraphs>39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 Medium</vt:lpstr>
      <vt:lpstr>Playfair Display Bold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Domenico D'Urso</cp:lastModifiedBy>
  <cp:revision>2</cp:revision>
  <dcterms:created xsi:type="dcterms:W3CDTF">2025-06-10T20:28:28Z</dcterms:created>
  <dcterms:modified xsi:type="dcterms:W3CDTF">2025-06-10T20:44:16Z</dcterms:modified>
</cp:coreProperties>
</file>