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sldIdLst>
    <p:sldId id="367" r:id="rId2"/>
    <p:sldId id="276" r:id="rId3"/>
    <p:sldId id="1310" r:id="rId4"/>
    <p:sldId id="1311" r:id="rId5"/>
    <p:sldId id="1312" r:id="rId6"/>
    <p:sldId id="1313" r:id="rId7"/>
    <p:sldId id="1309" r:id="rId8"/>
    <p:sldId id="369" r:id="rId9"/>
    <p:sldId id="363" r:id="rId10"/>
    <p:sldId id="294" r:id="rId11"/>
    <p:sldId id="1314" r:id="rId12"/>
    <p:sldId id="1315" r:id="rId13"/>
    <p:sldId id="1317" r:id="rId14"/>
    <p:sldId id="1316" r:id="rId15"/>
    <p:sldId id="324" r:id="rId16"/>
    <p:sldId id="374" r:id="rId17"/>
    <p:sldId id="269" r:id="rId18"/>
    <p:sldId id="445" r:id="rId19"/>
    <p:sldId id="1704" r:id="rId20"/>
    <p:sldId id="271" r:id="rId21"/>
    <p:sldId id="13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D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269D01E-BC32-4049-B463-5C60D7B0CCD2}" styleName="Stile con tema 2 - Color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showGuides="1">
      <p:cViewPr varScale="1">
        <p:scale>
          <a:sx n="100" d="100"/>
          <a:sy n="100" d="100"/>
        </p:scale>
        <p:origin x="96" y="3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CED81-8F82-4747-8F01-517B2442886D}" type="datetimeFigureOut">
              <a:rPr lang="en-US" smtClean="0"/>
              <a:t>30-Jun-25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19D21-0062-48A5-811B-420B0BD521D3}" type="slidenum">
              <a:rPr lang="en-US" smtClean="0"/>
              <a:t>‹N›</a:t>
            </a:fld>
            <a:endParaRPr lang="en-US"/>
          </a:p>
        </p:txBody>
      </p:sp>
    </p:spTree>
    <p:extLst>
      <p:ext uri="{BB962C8B-B14F-4D97-AF65-F5344CB8AC3E}">
        <p14:creationId xmlns:p14="http://schemas.microsoft.com/office/powerpoint/2010/main" val="336577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a:t>
            </a:fld>
            <a:endParaRPr lang="en-US"/>
          </a:p>
        </p:txBody>
      </p:sp>
    </p:spTree>
    <p:extLst>
      <p:ext uri="{BB962C8B-B14F-4D97-AF65-F5344CB8AC3E}">
        <p14:creationId xmlns:p14="http://schemas.microsoft.com/office/powerpoint/2010/main" val="120174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40251-F97B-957C-3556-2F8DFFFBB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22165-9C00-CC15-E179-298C6AF61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33642-53FA-B55E-1B4D-5B0B292757B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D60658C-02FB-6221-4EBC-1EE48D0ED6AF}"/>
              </a:ext>
            </a:extLst>
          </p:cNvPr>
          <p:cNvSpPr>
            <a:spLocks noGrp="1"/>
          </p:cNvSpPr>
          <p:nvPr>
            <p:ph type="sldNum" sz="quarter" idx="5"/>
          </p:nvPr>
        </p:nvSpPr>
        <p:spPr/>
        <p:txBody>
          <a:bodyPr/>
          <a:lstStyle/>
          <a:p>
            <a:fld id="{CA2D21D1-52E2-420B-B491-CFF6D7BB79FB}" type="slidenum">
              <a:rPr lang="en-US" smtClean="0"/>
              <a:pPr/>
              <a:t>3</a:t>
            </a:fld>
            <a:endParaRPr lang="en-US"/>
          </a:p>
        </p:txBody>
      </p:sp>
    </p:spTree>
    <p:extLst>
      <p:ext uri="{BB962C8B-B14F-4D97-AF65-F5344CB8AC3E}">
        <p14:creationId xmlns:p14="http://schemas.microsoft.com/office/powerpoint/2010/main" val="182699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E128C-946B-3817-4F25-1CC7F608D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71C0-680E-8056-1E8F-39491FA12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D9B6A-FD1F-348C-55F0-3F9F6DFACDCF}"/>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F2917F2-C47A-4CC0-069E-7E1A03589620}"/>
              </a:ext>
            </a:extLst>
          </p:cNvPr>
          <p:cNvSpPr>
            <a:spLocks noGrp="1"/>
          </p:cNvSpPr>
          <p:nvPr>
            <p:ph type="sldNum" sz="quarter" idx="5"/>
          </p:nvPr>
        </p:nvSpPr>
        <p:spPr/>
        <p:txBody>
          <a:bodyPr/>
          <a:lstStyle/>
          <a:p>
            <a:fld id="{CA2D21D1-52E2-420B-B491-CFF6D7BB79FB}" type="slidenum">
              <a:rPr lang="en-US" smtClean="0"/>
              <a:pPr/>
              <a:t>4</a:t>
            </a:fld>
            <a:endParaRPr lang="en-US"/>
          </a:p>
        </p:txBody>
      </p:sp>
    </p:spTree>
    <p:extLst>
      <p:ext uri="{BB962C8B-B14F-4D97-AF65-F5344CB8AC3E}">
        <p14:creationId xmlns:p14="http://schemas.microsoft.com/office/powerpoint/2010/main" val="17600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EACE2-5F55-E8FD-3E7B-4A9EB5427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1E2F6-0D65-9BF9-2430-86FFA2A81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79E98-0596-2055-F018-EE143084544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68B2093-FC3D-11F6-82DE-4A2427147606}"/>
              </a:ext>
            </a:extLst>
          </p:cNvPr>
          <p:cNvSpPr>
            <a:spLocks noGrp="1"/>
          </p:cNvSpPr>
          <p:nvPr>
            <p:ph type="sldNum" sz="quarter" idx="5"/>
          </p:nvPr>
        </p:nvSpPr>
        <p:spPr/>
        <p:txBody>
          <a:bodyPr/>
          <a:lstStyle/>
          <a:p>
            <a:fld id="{CA2D21D1-52E2-420B-B491-CFF6D7BB79FB}" type="slidenum">
              <a:rPr lang="en-US" smtClean="0"/>
              <a:pPr/>
              <a:t>5</a:t>
            </a:fld>
            <a:endParaRPr lang="en-US"/>
          </a:p>
        </p:txBody>
      </p:sp>
    </p:spTree>
    <p:extLst>
      <p:ext uri="{BB962C8B-B14F-4D97-AF65-F5344CB8AC3E}">
        <p14:creationId xmlns:p14="http://schemas.microsoft.com/office/powerpoint/2010/main" val="3520270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D82F-CD89-3B4E-F77A-67325D668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CDFBD-A955-5182-FE00-F20AF23BE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4E70F-C10A-7A18-CB73-61DFFABFCEE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63A8800-0519-0797-2F46-D247EDF076A4}"/>
              </a:ext>
            </a:extLst>
          </p:cNvPr>
          <p:cNvSpPr>
            <a:spLocks noGrp="1"/>
          </p:cNvSpPr>
          <p:nvPr>
            <p:ph type="sldNum" sz="quarter" idx="5"/>
          </p:nvPr>
        </p:nvSpPr>
        <p:spPr/>
        <p:txBody>
          <a:bodyPr/>
          <a:lstStyle/>
          <a:p>
            <a:fld id="{CA2D21D1-52E2-420B-B491-CFF6D7BB79FB}" type="slidenum">
              <a:rPr lang="en-US" smtClean="0"/>
              <a:pPr/>
              <a:t>6</a:t>
            </a:fld>
            <a:endParaRPr lang="en-US"/>
          </a:p>
        </p:txBody>
      </p:sp>
    </p:spTree>
    <p:extLst>
      <p:ext uri="{BB962C8B-B14F-4D97-AF65-F5344CB8AC3E}">
        <p14:creationId xmlns:p14="http://schemas.microsoft.com/office/powerpoint/2010/main" val="97838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FF768-05AC-1028-2182-F054631F7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403B6-0070-DBCA-ED89-D9C0F2F47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F0165-B3EE-8865-7C2A-BCA61BCC49D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F0F61850-9484-0F33-7AC5-584631CBE7AC}"/>
              </a:ext>
            </a:extLst>
          </p:cNvPr>
          <p:cNvSpPr>
            <a:spLocks noGrp="1"/>
          </p:cNvSpPr>
          <p:nvPr>
            <p:ph type="sldNum" sz="quarter" idx="5"/>
          </p:nvPr>
        </p:nvSpPr>
        <p:spPr/>
        <p:txBody>
          <a:bodyPr/>
          <a:lstStyle/>
          <a:p>
            <a:fld id="{CA2D21D1-52E2-420B-B491-CFF6D7BB79FB}" type="slidenum">
              <a:rPr lang="en-US" smtClean="0"/>
              <a:pPr/>
              <a:t>7</a:t>
            </a:fld>
            <a:endParaRPr lang="en-US"/>
          </a:p>
        </p:txBody>
      </p:sp>
    </p:spTree>
    <p:extLst>
      <p:ext uri="{BB962C8B-B14F-4D97-AF65-F5344CB8AC3E}">
        <p14:creationId xmlns:p14="http://schemas.microsoft.com/office/powerpoint/2010/main" val="59199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D7AB6BD-13DE-4672-8716-52E341A20CEC}" type="slidenum">
              <a:rPr lang="en-US" smtClean="0"/>
              <a:t>10</a:t>
            </a:fld>
            <a:endParaRPr lang="en-US"/>
          </a:p>
        </p:txBody>
      </p:sp>
    </p:spTree>
    <p:extLst>
      <p:ext uri="{BB962C8B-B14F-4D97-AF65-F5344CB8AC3E}">
        <p14:creationId xmlns:p14="http://schemas.microsoft.com/office/powerpoint/2010/main" val="3258103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a:defRPr sz="1800"/>
            </a:pPr>
            <a:r>
              <a:t>In the  passage of a particle through matter, it can hit an atomic nucleus and transfer to it part of its kinetic energy. The particle then is scattered off and what we can measure is the recoil of the nucleus.  </a:t>
            </a:r>
          </a:p>
          <a:p>
            <a:pPr>
              <a:defRPr sz="1800"/>
            </a:pPr>
            <a:br/>
            <a:r>
              <a:t>This process is used to search for particles of Dark Matter, an unknown form of matter which is not visible and fills the Universe. </a:t>
            </a:r>
          </a:p>
          <a:p>
            <a:pPr>
              <a:defRPr sz="1800"/>
            </a:pPr>
            <a:r>
              <a:t>For 20 years we have searched for particles with a mass of around 100 GeV, driven by the theory and by the experimental feasibility, but since these particle has so far eluded discovery, the community has also started looking for lighter particles with a mass of around 1 GeV or below. </a:t>
            </a:r>
            <a:br/>
            <a:endParaRPr/>
          </a:p>
          <a:p>
            <a:pPr>
              <a:defRPr sz="1800"/>
            </a:pPr>
            <a:r>
              <a:t>The same process can be used to detect neutrinos through their coherent scattering off nuclei. This interaction has been proposed to exploit neutrinos produced in the combustion of nuclear reactors to monitor them from safe distances for non-proliferation</a:t>
            </a:r>
          </a:p>
          <a:p>
            <a:pPr>
              <a:defRPr sz="1800"/>
            </a:pPr>
            <a:r>
              <a:t>purposes, which would be the first application of neutrinos outside academia, and to perform precision tests of the standard model of particle physics, </a:t>
            </a:r>
          </a:p>
          <a:p>
            <a:pPr>
              <a:defRPr sz="1800" i="1"/>
            </a:pPr>
            <a:r>
              <a:t>in this graph one can see the interaction rate as a function of the recoil energy in black, and the computed contributions from a neutrino magnetic moment, which would represent a BSM contribution</a:t>
            </a:r>
          </a:p>
          <a:p>
            <a:pPr>
              <a:defRPr sz="1800"/>
            </a:pPr>
            <a: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3DE637-9059-8712-1F2A-84824DAD2B5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59848A5C-9463-30FF-1215-89B95F9360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099E9214-271F-EA3B-0961-FD5368EF087D}"/>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5" name="Segnaposto piè di pagina 4">
            <a:extLst>
              <a:ext uri="{FF2B5EF4-FFF2-40B4-BE49-F238E27FC236}">
                <a16:creationId xmlns:a16="http://schemas.microsoft.com/office/drawing/2014/main" id="{9EEF26A8-D66C-5355-ABDF-C82BFE1EF053}"/>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697C5D3F-A703-27D6-9AB4-2ADDF0DE2DD1}"/>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406344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81E218-095B-674F-E1BD-18CFAB88EF5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063B358E-07C5-A7B6-4536-ED4DAF93838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75DB17CB-6F72-8DB0-9945-EFCBAB1E56C1}"/>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5" name="Segnaposto piè di pagina 4">
            <a:extLst>
              <a:ext uri="{FF2B5EF4-FFF2-40B4-BE49-F238E27FC236}">
                <a16:creationId xmlns:a16="http://schemas.microsoft.com/office/drawing/2014/main" id="{9E52EB3B-0F3D-2FAE-9AD7-27925855C80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E5F617FA-0769-41C9-54AF-AFF0A6EBC10C}"/>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1080113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F84F9D0-1318-AE8A-6B79-9D8332981A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A392F3B7-1B6F-B7A5-4F0B-DA93FEBA4DA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69AD1D3-E843-626F-4A5E-93E00A8EF8F9}"/>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5" name="Segnaposto piè di pagina 4">
            <a:extLst>
              <a:ext uri="{FF2B5EF4-FFF2-40B4-BE49-F238E27FC236}">
                <a16:creationId xmlns:a16="http://schemas.microsoft.com/office/drawing/2014/main" id="{D8A3E6F7-458A-46ED-E8C9-5B1041BB51AE}"/>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6D2EAFB-3046-457C-B77A-62B62D78628A}"/>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274150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AC80AF0-1341-4CD4-B4FC-1967CCCE1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05ACA437-0687-43E6-A9FB-9CEE3D876F7E}"/>
              </a:ext>
            </a:extLst>
          </p:cNvPr>
          <p:cNvSpPr>
            <a:spLocks noGrp="1"/>
          </p:cNvSpPr>
          <p:nvPr>
            <p:ph type="dt" sz="half" idx="10"/>
          </p:nvPr>
        </p:nvSpPr>
        <p:spPr/>
        <p:txBody>
          <a:bodyPr/>
          <a:lstStyle/>
          <a:p>
            <a:fld id="{DD24DA03-D8B5-4532-B66D-5FFB62772674}" type="datetime1">
              <a:rPr lang="it-IT" smtClean="0"/>
              <a:t>30/06/2025</a:t>
            </a:fld>
            <a:endParaRPr lang="it-IT"/>
          </a:p>
        </p:txBody>
      </p:sp>
      <p:sp>
        <p:nvSpPr>
          <p:cNvPr id="4" name="Footer Placeholder 3">
            <a:extLst>
              <a:ext uri="{FF2B5EF4-FFF2-40B4-BE49-F238E27FC236}">
                <a16:creationId xmlns:a16="http://schemas.microsoft.com/office/drawing/2014/main" id="{42F5C1EC-0061-4797-BBF6-2E67D39FBB17}"/>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9DB1D-4C37-4209-909F-932F15FB89AC}"/>
              </a:ext>
            </a:extLst>
          </p:cNvPr>
          <p:cNvSpPr>
            <a:spLocks noGrp="1"/>
          </p:cNvSpPr>
          <p:nvPr>
            <p:ph type="sldNum" sz="quarter" idx="12"/>
          </p:nvPr>
        </p:nvSpPr>
        <p:spPr/>
        <p:txBody>
          <a:bodyPr/>
          <a:lstStyle/>
          <a:p>
            <a:fld id="{FC2FCCD8-3932-48E0-A36E-605E7F86730D}" type="slidenum">
              <a:rPr lang="it-IT" smtClean="0"/>
              <a:t>‹N›</a:t>
            </a:fld>
            <a:endParaRPr lang="it-IT"/>
          </a:p>
        </p:txBody>
      </p:sp>
      <p:sp>
        <p:nvSpPr>
          <p:cNvPr id="6" name="Title 1">
            <a:extLst>
              <a:ext uri="{FF2B5EF4-FFF2-40B4-BE49-F238E27FC236}">
                <a16:creationId xmlns:a16="http://schemas.microsoft.com/office/drawing/2014/main" id="{FF37B6F3-861D-44F6-AED1-11507B9D6928}"/>
              </a:ext>
            </a:extLst>
          </p:cNvPr>
          <p:cNvSpPr>
            <a:spLocks noGrp="1"/>
          </p:cNvSpPr>
          <p:nvPr>
            <p:ph type="title"/>
          </p:nvPr>
        </p:nvSpPr>
        <p:spPr>
          <a:xfrm>
            <a:off x="0" y="0"/>
            <a:ext cx="12192000" cy="810532"/>
          </a:xfrm>
        </p:spPr>
        <p:txBody>
          <a:bodyPr/>
          <a:lstStyle>
            <a:lvl1pPr>
              <a:defRPr>
                <a:solidFill>
                  <a:schemeClr val="bg1"/>
                </a:solidFill>
                <a:latin typeface="Calibri Light (Titoli)"/>
                <a:cs typeface="Arial" panose="020B0604020202020204" pitchFamily="34" charset="0"/>
              </a:defRPr>
            </a:lvl1pPr>
          </a:lstStyle>
          <a:p>
            <a:r>
              <a:rPr lang="en-US" dirty="0"/>
              <a:t>Click to edit Master title style</a:t>
            </a:r>
            <a:endParaRPr lang="it-IT" dirty="0"/>
          </a:p>
        </p:txBody>
      </p:sp>
    </p:spTree>
    <p:extLst>
      <p:ext uri="{BB962C8B-B14F-4D97-AF65-F5344CB8AC3E}">
        <p14:creationId xmlns:p14="http://schemas.microsoft.com/office/powerpoint/2010/main" val="363236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AC80AF0-1341-4CD4-B4FC-1967CCCE1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05ACA437-0687-43E6-A9FB-9CEE3D876F7E}"/>
              </a:ext>
            </a:extLst>
          </p:cNvPr>
          <p:cNvSpPr>
            <a:spLocks noGrp="1"/>
          </p:cNvSpPr>
          <p:nvPr>
            <p:ph type="dt" sz="half" idx="10"/>
          </p:nvPr>
        </p:nvSpPr>
        <p:spPr/>
        <p:txBody>
          <a:bodyPr/>
          <a:lstStyle/>
          <a:p>
            <a:fld id="{09518AFE-30C2-454B-97D6-8A125B7810CC}" type="datetime1">
              <a:rPr lang="it-IT" smtClean="0"/>
              <a:t>30/06/2025</a:t>
            </a:fld>
            <a:endParaRPr lang="it-IT"/>
          </a:p>
        </p:txBody>
      </p:sp>
      <p:sp>
        <p:nvSpPr>
          <p:cNvPr id="4" name="Footer Placeholder 3">
            <a:extLst>
              <a:ext uri="{FF2B5EF4-FFF2-40B4-BE49-F238E27FC236}">
                <a16:creationId xmlns:a16="http://schemas.microsoft.com/office/drawing/2014/main" id="{42F5C1EC-0061-4797-BBF6-2E67D39FBB17}"/>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9DB1D-4C37-4209-909F-932F15FB89AC}"/>
              </a:ext>
            </a:extLst>
          </p:cNvPr>
          <p:cNvSpPr>
            <a:spLocks noGrp="1"/>
          </p:cNvSpPr>
          <p:nvPr>
            <p:ph type="sldNum" sz="quarter" idx="12"/>
          </p:nvPr>
        </p:nvSpPr>
        <p:spPr/>
        <p:txBody>
          <a:bodyPr/>
          <a:lstStyle/>
          <a:p>
            <a:fld id="{FC2FCCD8-3932-48E0-A36E-605E7F86730D}" type="slidenum">
              <a:rPr lang="it-IT" smtClean="0"/>
              <a:t>‹N›</a:t>
            </a:fld>
            <a:endParaRPr lang="it-IT"/>
          </a:p>
        </p:txBody>
      </p:sp>
      <p:sp>
        <p:nvSpPr>
          <p:cNvPr id="6" name="Title 1">
            <a:extLst>
              <a:ext uri="{FF2B5EF4-FFF2-40B4-BE49-F238E27FC236}">
                <a16:creationId xmlns:a16="http://schemas.microsoft.com/office/drawing/2014/main" id="{FF37B6F3-861D-44F6-AED1-11507B9D6928}"/>
              </a:ext>
            </a:extLst>
          </p:cNvPr>
          <p:cNvSpPr>
            <a:spLocks noGrp="1"/>
          </p:cNvSpPr>
          <p:nvPr>
            <p:ph type="title"/>
          </p:nvPr>
        </p:nvSpPr>
        <p:spPr>
          <a:xfrm>
            <a:off x="0" y="0"/>
            <a:ext cx="12192000" cy="810532"/>
          </a:xfrm>
        </p:spPr>
        <p:txBody>
          <a:bodyPr/>
          <a:lstStyle>
            <a:lvl1pPr>
              <a:defRPr>
                <a:solidFill>
                  <a:schemeClr val="bg1"/>
                </a:solidFill>
                <a:latin typeface="Calibri Light (Titoli)"/>
                <a:cs typeface="Arial" panose="020B0604020202020204" pitchFamily="34" charset="0"/>
              </a:defRPr>
            </a:lvl1pPr>
          </a:lstStyle>
          <a:p>
            <a:r>
              <a:rPr lang="en-US" dirty="0"/>
              <a:t>Click to edit Master title style</a:t>
            </a:r>
            <a:endParaRPr lang="it-IT" dirty="0"/>
          </a:p>
        </p:txBody>
      </p:sp>
      <p:sp>
        <p:nvSpPr>
          <p:cNvPr id="2" name="Picture Placeholder 2">
            <a:extLst>
              <a:ext uri="{FF2B5EF4-FFF2-40B4-BE49-F238E27FC236}">
                <a16:creationId xmlns:a16="http://schemas.microsoft.com/office/drawing/2014/main" id="{6F203D36-85BC-DBCD-9E07-68516FEC4103}"/>
              </a:ext>
            </a:extLst>
          </p:cNvPr>
          <p:cNvSpPr>
            <a:spLocks noGrp="1"/>
          </p:cNvSpPr>
          <p:nvPr>
            <p:ph type="pic" idx="1"/>
          </p:nvPr>
        </p:nvSpPr>
        <p:spPr>
          <a:xfrm>
            <a:off x="0" y="1359466"/>
            <a:ext cx="7221600" cy="4867200"/>
          </a:xfrm>
        </p:spPr>
        <p:txBody>
          <a:bodyPr/>
          <a:lstStyle>
            <a:lvl1pPr marL="0" indent="0">
              <a:buNone/>
              <a:defRPr sz="3200" u="none"/>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8" name="Content Placeholder 3">
            <a:extLst>
              <a:ext uri="{FF2B5EF4-FFF2-40B4-BE49-F238E27FC236}">
                <a16:creationId xmlns:a16="http://schemas.microsoft.com/office/drawing/2014/main" id="{3FEEFCCA-90EB-A75F-0A19-5D692015E665}"/>
              </a:ext>
            </a:extLst>
          </p:cNvPr>
          <p:cNvSpPr>
            <a:spLocks noGrp="1"/>
          </p:cNvSpPr>
          <p:nvPr>
            <p:ph sz="half" idx="2"/>
          </p:nvPr>
        </p:nvSpPr>
        <p:spPr>
          <a:xfrm>
            <a:off x="7296151" y="1359466"/>
            <a:ext cx="4800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48689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Slide Title"/>
          <p:cNvSpPr txBox="1">
            <a:spLocks noGrp="1"/>
          </p:cNvSpPr>
          <p:nvPr>
            <p:ph type="title" hasCustomPrompt="1"/>
          </p:nvPr>
        </p:nvSpPr>
        <p:spPr>
          <a:prstGeom prst="rect">
            <a:avLst/>
          </a:prstGeom>
        </p:spPr>
        <p:txBody>
          <a:bodyPr/>
          <a:lstStyle/>
          <a:p>
            <a:r>
              <a:t>Slide Title</a:t>
            </a:r>
          </a:p>
        </p:txBody>
      </p:sp>
      <p:sp>
        <p:nvSpPr>
          <p:cNvPr id="44"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solidFill>
                  <a:srgbClr val="929292"/>
                </a:solidFill>
              </a:defRPr>
            </a:lvl1pPr>
          </a:lstStyle>
          <a:p>
            <a:r>
              <a:t>Slide Subtitle</a:t>
            </a:r>
          </a:p>
        </p:txBody>
      </p:sp>
      <p:sp>
        <p:nvSpPr>
          <p:cNvPr id="4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Tree>
    <p:extLst>
      <p:ext uri="{BB962C8B-B14F-4D97-AF65-F5344CB8AC3E}">
        <p14:creationId xmlns:p14="http://schemas.microsoft.com/office/powerpoint/2010/main" val="33275954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003462"/>
        </a:solidFill>
        <a:effectLst/>
      </p:bgPr>
    </p:bg>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600670" y="5923581"/>
            <a:ext cx="10985502" cy="318490"/>
          </a:xfrm>
          <a:prstGeom prst="rect">
            <a:avLst/>
          </a:prstGeom>
        </p:spPr>
        <p:txBody>
          <a:bodyPr lIns="45719" tIns="45719" rIns="45719" bIns="45719"/>
          <a:lstStyle>
            <a:lvl1pPr marL="0" indent="0" defTabSz="412750">
              <a:lnSpc>
                <a:spcPct val="100000"/>
              </a:lnSpc>
              <a:spcBef>
                <a:spcPts val="0"/>
              </a:spcBef>
              <a:buSzTx/>
              <a:buNone/>
              <a:defRPr sz="1800" b="1">
                <a:solidFill>
                  <a:srgbClr val="FFFFFF"/>
                </a:solidFill>
              </a:defRPr>
            </a:lvl1pPr>
          </a:lstStyle>
          <a:p>
            <a:r>
              <a:t>Author and Date</a:t>
            </a:r>
          </a:p>
        </p:txBody>
      </p:sp>
      <p:sp>
        <p:nvSpPr>
          <p:cNvPr id="13"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solidFill>
                  <a:srgbClr val="FFFFFF"/>
                </a:solidFill>
              </a:defRPr>
            </a:lvl1pPr>
          </a:lstStyle>
          <a:p>
            <a:r>
              <a:t>Presentation Title</a:t>
            </a:r>
          </a:p>
        </p:txBody>
      </p:sp>
      <p:sp>
        <p:nvSpPr>
          <p:cNvPr id="14" name="Body Level One…"/>
          <p:cNvSpPr txBox="1">
            <a:spLocks noGrp="1"/>
          </p:cNvSpPr>
          <p:nvPr>
            <p:ph type="body" sz="quarter" idx="1" hasCustomPrompt="1"/>
          </p:nvPr>
        </p:nvSpPr>
        <p:spPr>
          <a:xfrm>
            <a:off x="600671" y="3605245"/>
            <a:ext cx="10985501" cy="952501"/>
          </a:xfrm>
          <a:prstGeom prst="rect">
            <a:avLst/>
          </a:prstGeom>
        </p:spPr>
        <p:txBody>
          <a:bodyPr/>
          <a:lstStyle>
            <a:lvl1pPr marL="0" indent="0" defTabSz="412750">
              <a:lnSpc>
                <a:spcPct val="100000"/>
              </a:lnSpc>
              <a:spcBef>
                <a:spcPts val="0"/>
              </a:spcBef>
              <a:buSzTx/>
              <a:buNone/>
              <a:defRPr sz="2750" b="1">
                <a:solidFill>
                  <a:schemeClr val="accent1"/>
                </a:solidFill>
              </a:defRPr>
            </a:lvl1pPr>
            <a:lvl2pPr marL="0" indent="228600" defTabSz="412750">
              <a:lnSpc>
                <a:spcPct val="100000"/>
              </a:lnSpc>
              <a:spcBef>
                <a:spcPts val="0"/>
              </a:spcBef>
              <a:buSzTx/>
              <a:buNone/>
              <a:defRPr sz="2750" b="1">
                <a:solidFill>
                  <a:schemeClr val="accent1"/>
                </a:solidFill>
              </a:defRPr>
            </a:lvl2pPr>
            <a:lvl3pPr marL="0" indent="457200" defTabSz="412750">
              <a:lnSpc>
                <a:spcPct val="100000"/>
              </a:lnSpc>
              <a:spcBef>
                <a:spcPts val="0"/>
              </a:spcBef>
              <a:buSzTx/>
              <a:buNone/>
              <a:defRPr sz="2750" b="1">
                <a:solidFill>
                  <a:schemeClr val="accent1"/>
                </a:solidFill>
              </a:defRPr>
            </a:lvl3pPr>
            <a:lvl4pPr marL="0" indent="685800" defTabSz="412750">
              <a:lnSpc>
                <a:spcPct val="100000"/>
              </a:lnSpc>
              <a:spcBef>
                <a:spcPts val="0"/>
              </a:spcBef>
              <a:buSzTx/>
              <a:buNone/>
              <a:defRPr sz="2750" b="1">
                <a:solidFill>
                  <a:schemeClr val="accent1"/>
                </a:solidFill>
              </a:defRPr>
            </a:lvl4pPr>
            <a:lvl5pPr marL="0" indent="914400" defTabSz="412750">
              <a:lnSpc>
                <a:spcPct val="100000"/>
              </a:lnSpc>
              <a:spcBef>
                <a:spcPts val="0"/>
              </a:spcBef>
              <a:buSzTx/>
              <a:buNone/>
              <a:defRPr sz="2750" b="1">
                <a:solidFill>
                  <a:schemeClr val="accent1"/>
                </a:solidFill>
              </a:defRPr>
            </a:lvl5pPr>
          </a:lstStyle>
          <a:p>
            <a:r>
              <a:t>Presentation Subtitle</a:t>
            </a:r>
          </a:p>
          <a:p>
            <a:pPr lvl="1"/>
            <a:endParaRPr/>
          </a:p>
          <a:p>
            <a:pPr lvl="2"/>
            <a:endParaRPr/>
          </a:p>
          <a:p>
            <a:pPr lvl="3"/>
            <a:endParaRPr/>
          </a:p>
          <a:p>
            <a:pPr lvl="4"/>
            <a:endParaRPr/>
          </a:p>
        </p:txBody>
      </p:sp>
    </p:spTree>
    <p:extLst>
      <p:ext uri="{BB962C8B-B14F-4D97-AF65-F5344CB8AC3E}">
        <p14:creationId xmlns:p14="http://schemas.microsoft.com/office/powerpoint/2010/main" val="42088855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0A63E9-B491-E85B-3433-994E4CDD09D6}"/>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D32A8E13-9354-0A00-F007-EFFA58259AB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2AB7E75A-72BA-37D2-A4A2-BF58887FE344}"/>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5" name="Segnaposto piè di pagina 4">
            <a:extLst>
              <a:ext uri="{FF2B5EF4-FFF2-40B4-BE49-F238E27FC236}">
                <a16:creationId xmlns:a16="http://schemas.microsoft.com/office/drawing/2014/main" id="{82907445-8D6F-DB55-D62C-BFDD659E0CC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211140F-99B8-B7D8-1069-49BD2A0E6A43}"/>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12738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727124-4A81-CCA5-7F9A-75CB6627573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C1DBABD0-A554-B267-8487-1DD894F971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3648504-456F-8711-62A4-89EE23FE74CA}"/>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5" name="Segnaposto piè di pagina 4">
            <a:extLst>
              <a:ext uri="{FF2B5EF4-FFF2-40B4-BE49-F238E27FC236}">
                <a16:creationId xmlns:a16="http://schemas.microsoft.com/office/drawing/2014/main" id="{B3A5E7B4-26EC-A98B-4A8F-4687B847C3D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30BFF57-EA3E-BE47-31ED-BFDC17FC5D3D}"/>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226356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E58806-20FC-F5C7-55BF-B2AB25C7F77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38F04385-EAAF-3120-C4D7-C5BF2BD41AF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7C47FE07-D640-0907-EBC5-C6D3A3219B4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02BA299A-4291-1A85-D4C6-68DDC2A67454}"/>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6" name="Segnaposto piè di pagina 5">
            <a:extLst>
              <a:ext uri="{FF2B5EF4-FFF2-40B4-BE49-F238E27FC236}">
                <a16:creationId xmlns:a16="http://schemas.microsoft.com/office/drawing/2014/main" id="{DE3C0E4D-65FD-BE67-D183-4AC3F495E422}"/>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5BD9E105-3CA2-5A01-C9F2-2A43B05971BC}"/>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55358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7BBD33-D4CE-A3EC-808A-3DA7C24A4045}"/>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E13339BB-A68D-D701-93E8-65B10CEF8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48E839C-2143-03D5-17D8-E6B2CB9AAB7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41865DDD-DC2B-B145-E9F7-978F5D371E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C2DF031-7490-1F6A-6D10-34159C52B1C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61DB1F07-DB27-CDFC-8FF9-47B8C314BA50}"/>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8" name="Segnaposto piè di pagina 7">
            <a:extLst>
              <a:ext uri="{FF2B5EF4-FFF2-40B4-BE49-F238E27FC236}">
                <a16:creationId xmlns:a16="http://schemas.microsoft.com/office/drawing/2014/main" id="{4FAD353C-F1FC-C5E0-B73D-57977A364689}"/>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B4028861-763B-64D5-F486-8DA3EB8F4F49}"/>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87133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1FEE6-A0E6-DB78-5460-13F422993C1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B3AE64A4-B38E-15CB-2DC2-CF1E5D943A15}"/>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4" name="Segnaposto piè di pagina 3">
            <a:extLst>
              <a:ext uri="{FF2B5EF4-FFF2-40B4-BE49-F238E27FC236}">
                <a16:creationId xmlns:a16="http://schemas.microsoft.com/office/drawing/2014/main" id="{97DB7860-9F80-44E5-AA6E-78B207039E5A}"/>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8459DAD7-2401-07F7-58B7-EF8DD7E99BB8}"/>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848468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9B66319-7626-BF88-F18A-78983FF59FC2}"/>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3" name="Segnaposto piè di pagina 2">
            <a:extLst>
              <a:ext uri="{FF2B5EF4-FFF2-40B4-BE49-F238E27FC236}">
                <a16:creationId xmlns:a16="http://schemas.microsoft.com/office/drawing/2014/main" id="{CA87E177-6B37-8213-1102-7CF3E4AD2437}"/>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EDC04D8E-A64B-22CA-7042-B6F67BDA4955}"/>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310119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2D762E-F1AF-F3CB-030C-1D122386069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D0C1E2FB-7005-F14A-D481-F261F5EBC3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D18B8F31-0B19-AAAD-F26A-D371889B1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A84F0E9-0B98-B668-31D8-8BC1F1695764}"/>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6" name="Segnaposto piè di pagina 5">
            <a:extLst>
              <a:ext uri="{FF2B5EF4-FFF2-40B4-BE49-F238E27FC236}">
                <a16:creationId xmlns:a16="http://schemas.microsoft.com/office/drawing/2014/main" id="{F855F291-7E63-E921-2C63-C1EEDEDEED67}"/>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AD83686B-2164-9DB1-8550-F12AE9E35E4C}"/>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333543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FE8652-88BC-3EC4-0F6C-D7524B5DB16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8E8571B5-7D11-675B-CDC7-88C4B6346F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96B34B9D-E2E3-935A-74F4-C9136956D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20B0532-E4C6-B135-2386-1794F3980134}"/>
              </a:ext>
            </a:extLst>
          </p:cNvPr>
          <p:cNvSpPr>
            <a:spLocks noGrp="1"/>
          </p:cNvSpPr>
          <p:nvPr>
            <p:ph type="dt" sz="half" idx="10"/>
          </p:nvPr>
        </p:nvSpPr>
        <p:spPr/>
        <p:txBody>
          <a:bodyPr/>
          <a:lstStyle/>
          <a:p>
            <a:fld id="{6335165B-B905-432B-BF08-F71B5B41A840}" type="datetimeFigureOut">
              <a:rPr lang="en-US" smtClean="0"/>
              <a:t>30-Jun-25</a:t>
            </a:fld>
            <a:endParaRPr lang="en-US"/>
          </a:p>
        </p:txBody>
      </p:sp>
      <p:sp>
        <p:nvSpPr>
          <p:cNvPr id="6" name="Segnaposto piè di pagina 5">
            <a:extLst>
              <a:ext uri="{FF2B5EF4-FFF2-40B4-BE49-F238E27FC236}">
                <a16:creationId xmlns:a16="http://schemas.microsoft.com/office/drawing/2014/main" id="{66E780A4-627B-A0EA-59E2-85A864D1FA1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A978CD80-C7B3-5787-B98A-6E6958DFAD40}"/>
              </a:ext>
            </a:extLst>
          </p:cNvPr>
          <p:cNvSpPr>
            <a:spLocks noGrp="1"/>
          </p:cNvSpPr>
          <p:nvPr>
            <p:ph type="sldNum" sz="quarter" idx="12"/>
          </p:nvPr>
        </p:nvSpPr>
        <p:spPr/>
        <p:txBody>
          <a:bodyPr/>
          <a:lstStyle/>
          <a:p>
            <a:fld id="{2A02E890-8835-4544-ADC3-320EFA26A150}" type="slidenum">
              <a:rPr lang="en-US" smtClean="0"/>
              <a:t>‹N›</a:t>
            </a:fld>
            <a:endParaRPr lang="en-US"/>
          </a:p>
        </p:txBody>
      </p:sp>
    </p:spTree>
    <p:extLst>
      <p:ext uri="{BB962C8B-B14F-4D97-AF65-F5344CB8AC3E}">
        <p14:creationId xmlns:p14="http://schemas.microsoft.com/office/powerpoint/2010/main" val="697726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884369F-87AE-1D0E-562F-45263ADBA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BAC9EF88-49AC-9ADC-506C-E13A6EADD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C8DD8CA-176B-A26D-4D25-3E72E952C9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35165B-B905-432B-BF08-F71B5B41A840}" type="datetimeFigureOut">
              <a:rPr lang="en-US" smtClean="0"/>
              <a:t>30-Jun-25</a:t>
            </a:fld>
            <a:endParaRPr lang="en-US"/>
          </a:p>
        </p:txBody>
      </p:sp>
      <p:sp>
        <p:nvSpPr>
          <p:cNvPr id="5" name="Segnaposto piè di pagina 4">
            <a:extLst>
              <a:ext uri="{FF2B5EF4-FFF2-40B4-BE49-F238E27FC236}">
                <a16:creationId xmlns:a16="http://schemas.microsoft.com/office/drawing/2014/main" id="{075AC1B8-801E-BB2D-AEAA-D424932675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egnaposto numero diapositiva 5">
            <a:extLst>
              <a:ext uri="{FF2B5EF4-FFF2-40B4-BE49-F238E27FC236}">
                <a16:creationId xmlns:a16="http://schemas.microsoft.com/office/drawing/2014/main" id="{ADC8B5A1-EA5B-E083-014B-59E02BB77C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02E890-8835-4544-ADC3-320EFA26A150}" type="slidenum">
              <a:rPr lang="en-US" smtClean="0"/>
              <a:t>‹N›</a:t>
            </a:fld>
            <a:endParaRPr lang="en-US"/>
          </a:p>
        </p:txBody>
      </p:sp>
    </p:spTree>
    <p:extLst>
      <p:ext uri="{BB962C8B-B14F-4D97-AF65-F5344CB8AC3E}">
        <p14:creationId xmlns:p14="http://schemas.microsoft.com/office/powerpoint/2010/main" val="161259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5426D64-8B0B-44A4-BC09-7B207B3DF056}"/>
              </a:ext>
            </a:extLst>
          </p:cNvPr>
          <p:cNvSpPr>
            <a:spLocks noGrp="1"/>
          </p:cNvSpPr>
          <p:nvPr>
            <p:ph type="sldNum" sz="quarter" idx="12"/>
          </p:nvPr>
        </p:nvSpPr>
        <p:spPr/>
        <p:txBody>
          <a:bodyPr/>
          <a:lstStyle/>
          <a:p>
            <a:fld id="{FC2FCCD8-3932-48E0-A36E-605E7F86730D}" type="slidenum">
              <a:rPr lang="it-IT" smtClean="0"/>
              <a:t>1</a:t>
            </a:fld>
            <a:endParaRPr lang="it-IT"/>
          </a:p>
        </p:txBody>
      </p:sp>
      <p:sp>
        <p:nvSpPr>
          <p:cNvPr id="3" name="Titolo 2">
            <a:extLst>
              <a:ext uri="{FF2B5EF4-FFF2-40B4-BE49-F238E27FC236}">
                <a16:creationId xmlns:a16="http://schemas.microsoft.com/office/drawing/2014/main" id="{9F72D805-8F90-458F-80BC-0A013F1CA29B}"/>
              </a:ext>
            </a:extLst>
          </p:cNvPr>
          <p:cNvSpPr>
            <a:spLocks noGrp="1"/>
          </p:cNvSpPr>
          <p:nvPr>
            <p:ph type="title"/>
          </p:nvPr>
        </p:nvSpPr>
        <p:spPr/>
        <p:txBody>
          <a:bodyPr/>
          <a:lstStyle/>
          <a:p>
            <a:endParaRPr lang="it-IT" dirty="0"/>
          </a:p>
        </p:txBody>
      </p:sp>
      <p:graphicFrame>
        <p:nvGraphicFramePr>
          <p:cNvPr id="4" name="Oggetto 3">
            <a:extLst>
              <a:ext uri="{FF2B5EF4-FFF2-40B4-BE49-F238E27FC236}">
                <a16:creationId xmlns:a16="http://schemas.microsoft.com/office/drawing/2014/main" id="{552FE297-0D7E-4A6A-8503-692F83ED8386}"/>
              </a:ext>
            </a:extLst>
          </p:cNvPr>
          <p:cNvGraphicFramePr>
            <a:graphicFrameLocks noChangeAspect="1"/>
          </p:cNvGraphicFramePr>
          <p:nvPr/>
        </p:nvGraphicFramePr>
        <p:xfrm>
          <a:off x="0" y="0"/>
          <a:ext cx="12294704" cy="6937513"/>
        </p:xfrm>
        <a:graphic>
          <a:graphicData uri="http://schemas.openxmlformats.org/presentationml/2006/ole">
            <mc:AlternateContent xmlns:mc="http://schemas.openxmlformats.org/markup-compatibility/2006">
              <mc:Choice xmlns:v="urn:schemas-microsoft-com:vml" Requires="v">
                <p:oleObj name="Image" r:id="rId2" imgW="9142560" imgH="6856920" progId="Photoshop.Image.21">
                  <p:embed/>
                </p:oleObj>
              </mc:Choice>
              <mc:Fallback>
                <p:oleObj name="Image" r:id="rId2" imgW="9142560" imgH="6856920" progId="Photoshop.Image.21">
                  <p:embed/>
                  <p:pic>
                    <p:nvPicPr>
                      <p:cNvPr id="4" name="Oggetto 3">
                        <a:extLst>
                          <a:ext uri="{FF2B5EF4-FFF2-40B4-BE49-F238E27FC236}">
                            <a16:creationId xmlns:a16="http://schemas.microsoft.com/office/drawing/2014/main" id="{552FE297-0D7E-4A6A-8503-692F83ED8386}"/>
                          </a:ext>
                        </a:extLst>
                      </p:cNvPr>
                      <p:cNvPicPr/>
                      <p:nvPr/>
                    </p:nvPicPr>
                    <p:blipFill>
                      <a:blip r:embed="rId3"/>
                      <a:stretch>
                        <a:fillRect/>
                      </a:stretch>
                    </p:blipFill>
                    <p:spPr>
                      <a:xfrm>
                        <a:off x="0" y="0"/>
                        <a:ext cx="12294704" cy="6937513"/>
                      </a:xfrm>
                      <a:prstGeom prst="rect">
                        <a:avLst/>
                      </a:prstGeom>
                    </p:spPr>
                  </p:pic>
                </p:oleObj>
              </mc:Fallback>
            </mc:AlternateContent>
          </a:graphicData>
        </a:graphic>
      </p:graphicFrame>
      <p:cxnSp>
        <p:nvCxnSpPr>
          <p:cNvPr id="5" name="Connettore diritto 4">
            <a:extLst>
              <a:ext uri="{FF2B5EF4-FFF2-40B4-BE49-F238E27FC236}">
                <a16:creationId xmlns:a16="http://schemas.microsoft.com/office/drawing/2014/main" id="{2F27AEE9-BC4D-47C6-BECC-1E47CF1F4E7B}"/>
              </a:ext>
            </a:extLst>
          </p:cNvPr>
          <p:cNvCxnSpPr>
            <a:cxnSpLocks/>
          </p:cNvCxnSpPr>
          <p:nvPr/>
        </p:nvCxnSpPr>
        <p:spPr>
          <a:xfrm>
            <a:off x="0" y="3816627"/>
            <a:ext cx="12294704" cy="0"/>
          </a:xfrm>
          <a:prstGeom prst="line">
            <a:avLst/>
          </a:prstGeom>
          <a:ln w="25400">
            <a:solidFill>
              <a:schemeClr val="accent1"/>
            </a:solidFill>
          </a:ln>
          <a:effectLst>
            <a:outerShdw blurRad="381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3" name="Gruppo 12">
            <a:extLst>
              <a:ext uri="{FF2B5EF4-FFF2-40B4-BE49-F238E27FC236}">
                <a16:creationId xmlns:a16="http://schemas.microsoft.com/office/drawing/2014/main" id="{15431D44-E03D-4015-ABB8-DD866DE554C1}"/>
              </a:ext>
            </a:extLst>
          </p:cNvPr>
          <p:cNvGrpSpPr/>
          <p:nvPr/>
        </p:nvGrpSpPr>
        <p:grpSpPr>
          <a:xfrm>
            <a:off x="-9728" y="1308122"/>
            <a:ext cx="12304643" cy="2532135"/>
            <a:chOff x="-9939" y="1307335"/>
            <a:chExt cx="12304643" cy="2532135"/>
          </a:xfrm>
        </p:grpSpPr>
        <p:cxnSp>
          <p:nvCxnSpPr>
            <p:cNvPr id="7" name="Connettore diritto 6">
              <a:extLst>
                <a:ext uri="{FF2B5EF4-FFF2-40B4-BE49-F238E27FC236}">
                  <a16:creationId xmlns:a16="http://schemas.microsoft.com/office/drawing/2014/main" id="{EC7FA447-E435-4861-8843-E3AA0756C3D0}"/>
                </a:ext>
              </a:extLst>
            </p:cNvPr>
            <p:cNvCxnSpPr>
              <a:cxnSpLocks/>
            </p:cNvCxnSpPr>
            <p:nvPr/>
          </p:nvCxnSpPr>
          <p:spPr>
            <a:xfrm flipH="1">
              <a:off x="-9939" y="3816627"/>
              <a:ext cx="3742354" cy="0"/>
            </a:xfrm>
            <a:prstGeom prst="line">
              <a:avLst/>
            </a:prstGeom>
            <a:ln w="50800">
              <a:gradFill>
                <a:gsLst>
                  <a:gs pos="0">
                    <a:schemeClr val="bg1"/>
                  </a:gs>
                  <a:gs pos="100000">
                    <a:srgbClr val="5BA2E3"/>
                  </a:gs>
                </a:gsLst>
                <a:lin ang="0" scaled="0"/>
              </a:gradFill>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FF4525EF-45E5-48F4-A9F9-C84FBA790F37}"/>
                </a:ext>
              </a:extLst>
            </p:cNvPr>
            <p:cNvSpPr/>
            <p:nvPr/>
          </p:nvSpPr>
          <p:spPr>
            <a:xfrm>
              <a:off x="3732415" y="1307335"/>
              <a:ext cx="8562289" cy="253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5F0C6A06-0E72-4921-A19C-CCF0E4EC89C7}"/>
                </a:ext>
              </a:extLst>
            </p:cNvPr>
            <p:cNvSpPr/>
            <p:nvPr/>
          </p:nvSpPr>
          <p:spPr>
            <a:xfrm>
              <a:off x="3732415" y="1447805"/>
              <a:ext cx="1013791" cy="865774"/>
            </a:xfrm>
            <a:prstGeom prst="rect">
              <a:avLst/>
            </a:prstGeom>
            <a:solidFill>
              <a:schemeClr val="bg1"/>
            </a:solidFill>
            <a:ln>
              <a:noFill/>
            </a:ln>
            <a:effectLst>
              <a:outerShdw blurRad="127000" dist="127000" dir="10800000" algn="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 name="CasellaDiTesto 5">
            <a:extLst>
              <a:ext uri="{FF2B5EF4-FFF2-40B4-BE49-F238E27FC236}">
                <a16:creationId xmlns:a16="http://schemas.microsoft.com/office/drawing/2014/main" id="{67FB42AA-F154-4B93-8073-D23C8DAAA7E1}"/>
              </a:ext>
            </a:extLst>
          </p:cNvPr>
          <p:cNvSpPr txBox="1"/>
          <p:nvPr/>
        </p:nvSpPr>
        <p:spPr>
          <a:xfrm>
            <a:off x="3204824" y="1989627"/>
            <a:ext cx="5782352" cy="615553"/>
          </a:xfrm>
          <a:prstGeom prst="rect">
            <a:avLst/>
          </a:prstGeom>
          <a:noFill/>
        </p:spPr>
        <p:txBody>
          <a:bodyPr wrap="none" rtlCol="0">
            <a:spAutoFit/>
          </a:bodyPr>
          <a:lstStyle/>
          <a:p>
            <a:pPr algn="ctr"/>
            <a:r>
              <a:rPr lang="en-US" sz="3400" b="1" dirty="0">
                <a:solidFill>
                  <a:srgbClr val="004D80"/>
                </a:solidFill>
                <a:latin typeface="Arial" panose="020B0604020202020204" pitchFamily="34" charset="0"/>
              </a:rPr>
              <a:t>Ferrara INFN Infrastructure</a:t>
            </a:r>
            <a:endParaRPr lang="it-IT" sz="3400" b="1" dirty="0">
              <a:solidFill>
                <a:srgbClr val="004D80"/>
              </a:solidFill>
            </a:endParaRPr>
          </a:p>
        </p:txBody>
      </p:sp>
      <p:sp>
        <p:nvSpPr>
          <p:cNvPr id="9" name="CasellaDiTesto 8">
            <a:extLst>
              <a:ext uri="{FF2B5EF4-FFF2-40B4-BE49-F238E27FC236}">
                <a16:creationId xmlns:a16="http://schemas.microsoft.com/office/drawing/2014/main" id="{75F0105F-A7B0-48EE-8A4B-1B4EBFAF814E}"/>
              </a:ext>
            </a:extLst>
          </p:cNvPr>
          <p:cNvSpPr txBox="1"/>
          <p:nvPr/>
        </p:nvSpPr>
        <p:spPr>
          <a:xfrm>
            <a:off x="10415728" y="6291182"/>
            <a:ext cx="1878976" cy="646331"/>
          </a:xfrm>
          <a:prstGeom prst="rect">
            <a:avLst/>
          </a:prstGeom>
          <a:noFill/>
        </p:spPr>
        <p:txBody>
          <a:bodyPr wrap="none" rtlCol="0">
            <a:spAutoFit/>
          </a:bodyPr>
          <a:lstStyle/>
          <a:p>
            <a:pPr algn="r"/>
            <a:r>
              <a:rPr lang="it-IT" dirty="0">
                <a:solidFill>
                  <a:srgbClr val="2E4B80"/>
                </a:solidFill>
              </a:rPr>
              <a:t>Andrea Mazzolari</a:t>
            </a:r>
          </a:p>
          <a:p>
            <a:pPr algn="r"/>
            <a:r>
              <a:rPr lang="it-IT" dirty="0">
                <a:solidFill>
                  <a:srgbClr val="2E4B80"/>
                </a:solidFill>
              </a:rPr>
              <a:t>01/07/2025</a:t>
            </a:r>
          </a:p>
        </p:txBody>
      </p:sp>
    </p:spTree>
    <p:extLst>
      <p:ext uri="{BB962C8B-B14F-4D97-AF65-F5344CB8AC3E}">
        <p14:creationId xmlns:p14="http://schemas.microsoft.com/office/powerpoint/2010/main" val="3837560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6B82D87D-8E78-B3B3-1BCD-EB2110681407}"/>
              </a:ext>
            </a:extLst>
          </p:cNvPr>
          <p:cNvSpPr>
            <a:spLocks noGrp="1"/>
          </p:cNvSpPr>
          <p:nvPr>
            <p:ph type="title"/>
          </p:nvPr>
        </p:nvSpPr>
        <p:spPr/>
        <p:txBody>
          <a:bodyPr>
            <a:normAutofit/>
          </a:bodyPr>
          <a:lstStyle/>
          <a:p>
            <a:r>
              <a:rPr lang="it-IT" dirty="0"/>
              <a:t>OPTICAL INTERFEROMETRY</a:t>
            </a:r>
            <a:endParaRPr lang="en-US" dirty="0"/>
          </a:p>
        </p:txBody>
      </p:sp>
      <p:pic>
        <p:nvPicPr>
          <p:cNvPr id="14" name="Immagine 13">
            <a:extLst>
              <a:ext uri="{FF2B5EF4-FFF2-40B4-BE49-F238E27FC236}">
                <a16:creationId xmlns:a16="http://schemas.microsoft.com/office/drawing/2014/main" id="{5B2E3944-3040-67F9-D433-B61EB972C3AA}"/>
              </a:ext>
            </a:extLst>
          </p:cNvPr>
          <p:cNvPicPr>
            <a:picLocks noChangeAspect="1"/>
          </p:cNvPicPr>
          <p:nvPr/>
        </p:nvPicPr>
        <p:blipFill>
          <a:blip r:embed="rId3"/>
          <a:srcRect r="29111"/>
          <a:stretch>
            <a:fillRect/>
          </a:stretch>
        </p:blipFill>
        <p:spPr>
          <a:xfrm>
            <a:off x="0" y="1504248"/>
            <a:ext cx="7060241" cy="4677892"/>
          </a:xfrm>
          <a:prstGeom prst="rect">
            <a:avLst/>
          </a:prstGeom>
        </p:spPr>
      </p:pic>
      <p:sp>
        <p:nvSpPr>
          <p:cNvPr id="16" name="Rectangle 2">
            <a:extLst>
              <a:ext uri="{FF2B5EF4-FFF2-40B4-BE49-F238E27FC236}">
                <a16:creationId xmlns:a16="http://schemas.microsoft.com/office/drawing/2014/main" id="{53552952-DF3B-7071-1C24-5386B9F22E9C}"/>
              </a:ext>
            </a:extLst>
          </p:cNvPr>
          <p:cNvSpPr>
            <a:spLocks noChangeArrowheads="1"/>
          </p:cNvSpPr>
          <p:nvPr/>
        </p:nvSpPr>
        <p:spPr bwMode="auto">
          <a:xfrm>
            <a:off x="7060241" y="1504248"/>
            <a:ext cx="5035681"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Laser interferometry is a high-precision optical technique used to detect extremely small displacements or deformations. By splitting a coherent laser beam and recombining it after it travels along different paths, the resulting interference pattern reveals variations at the nanometer scale.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This method is widely used in fields such as material testing, precision metrology, and gravitational wave detection, due to its exceptional accuracy and non-contact nature.</a:t>
            </a:r>
          </a:p>
        </p:txBody>
      </p:sp>
    </p:spTree>
    <p:extLst>
      <p:ext uri="{BB962C8B-B14F-4D97-AF65-F5344CB8AC3E}">
        <p14:creationId xmlns:p14="http://schemas.microsoft.com/office/powerpoint/2010/main" val="247026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D61B1C-B7B3-17B9-4697-C445FF624F1D}"/>
              </a:ext>
            </a:extLst>
          </p:cNvPr>
          <p:cNvSpPr>
            <a:spLocks noGrp="1"/>
          </p:cNvSpPr>
          <p:nvPr>
            <p:ph type="title"/>
          </p:nvPr>
        </p:nvSpPr>
        <p:spPr/>
        <p:txBody>
          <a:bodyPr/>
          <a:lstStyle/>
          <a:p>
            <a:r>
              <a:rPr lang="it-IT" dirty="0"/>
              <a:t>DICING TECHNOLOGIES</a:t>
            </a:r>
            <a:endParaRPr lang="en-US" dirty="0"/>
          </a:p>
        </p:txBody>
      </p:sp>
      <p:pic>
        <p:nvPicPr>
          <p:cNvPr id="6" name="Immagine 5">
            <a:extLst>
              <a:ext uri="{FF2B5EF4-FFF2-40B4-BE49-F238E27FC236}">
                <a16:creationId xmlns:a16="http://schemas.microsoft.com/office/drawing/2014/main" id="{019D94FD-65D5-6DC3-EBF9-27D005BD89B9}"/>
              </a:ext>
            </a:extLst>
          </p:cNvPr>
          <p:cNvPicPr>
            <a:picLocks noChangeAspect="1"/>
          </p:cNvPicPr>
          <p:nvPr/>
        </p:nvPicPr>
        <p:blipFill>
          <a:blip r:embed="rId2"/>
          <a:stretch>
            <a:fillRect/>
          </a:stretch>
        </p:blipFill>
        <p:spPr>
          <a:xfrm>
            <a:off x="939063" y="1015068"/>
            <a:ext cx="1906222" cy="5513255"/>
          </a:xfrm>
          <a:prstGeom prst="rect">
            <a:avLst/>
          </a:prstGeom>
        </p:spPr>
      </p:pic>
      <p:sp>
        <p:nvSpPr>
          <p:cNvPr id="8" name="CasellaDiTesto 7">
            <a:extLst>
              <a:ext uri="{FF2B5EF4-FFF2-40B4-BE49-F238E27FC236}">
                <a16:creationId xmlns:a16="http://schemas.microsoft.com/office/drawing/2014/main" id="{CC89AA6B-1EE7-396B-285A-0656572B1650}"/>
              </a:ext>
            </a:extLst>
          </p:cNvPr>
          <p:cNvSpPr txBox="1"/>
          <p:nvPr/>
        </p:nvSpPr>
        <p:spPr>
          <a:xfrm>
            <a:off x="2911896" y="1015068"/>
            <a:ext cx="7138265" cy="3970318"/>
          </a:xfrm>
          <a:prstGeom prst="rect">
            <a:avLst/>
          </a:prstGeom>
          <a:noFill/>
        </p:spPr>
        <p:txBody>
          <a:bodyPr wrap="square">
            <a:spAutoFit/>
          </a:bodyPr>
          <a:lstStyle/>
          <a:p>
            <a:pPr marL="285750" indent="-285750">
              <a:buFont typeface="Arial" panose="020B0604020202020204" pitchFamily="34" charset="0"/>
              <a:buChar char="•"/>
            </a:pPr>
            <a:r>
              <a:rPr lang="en-US" dirty="0"/>
              <a:t>Blade dicing is a widely used technique for cutting semiconductor wafers, optical substrates, and other brittle materials. It employs a high-precision rotating blade, typically embedded with diamond particles, to physically slice the material along predefined lines (scribe streets).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method offers:</a:t>
            </a:r>
          </a:p>
          <a:p>
            <a:pPr marL="742950" lvl="1" indent="-285750">
              <a:buFont typeface="Arial" panose="020B0604020202020204" pitchFamily="34" charset="0"/>
              <a:buChar char="•"/>
            </a:pPr>
            <a:r>
              <a:rPr lang="en-US" dirty="0"/>
              <a:t>High throughput and scalability for mass production</a:t>
            </a:r>
          </a:p>
          <a:p>
            <a:pPr marL="742950" lvl="1" indent="-285750">
              <a:buFont typeface="Arial" panose="020B0604020202020204" pitchFamily="34" charset="0"/>
              <a:buChar char="•"/>
            </a:pPr>
            <a:r>
              <a:rPr lang="en-US" dirty="0"/>
              <a:t>Good edge quality, especially for silicon and glass</a:t>
            </a:r>
          </a:p>
          <a:p>
            <a:pPr marL="742950" lvl="1" indent="-285750">
              <a:buFont typeface="Arial" panose="020B0604020202020204" pitchFamily="34" charset="0"/>
              <a:buChar char="•"/>
            </a:pPr>
            <a:r>
              <a:rPr lang="en-US" dirty="0"/>
              <a:t>Compatibility with various wafer thicknesses and coatings</a:t>
            </a:r>
          </a:p>
          <a:p>
            <a:pPr lvl="1"/>
            <a:endParaRPr lang="en-US" dirty="0"/>
          </a:p>
          <a:p>
            <a:pPr marL="285750" indent="-285750">
              <a:buFont typeface="Arial" panose="020B0604020202020204" pitchFamily="34" charset="0"/>
              <a:buChar char="•"/>
            </a:pPr>
            <a:r>
              <a:rPr lang="en-US" dirty="0"/>
              <a:t>Proper control of spindle speed, feed rate, and cooling (via deionized water) is essential to minimize chipping, cracking, and thermal stress during processing.</a:t>
            </a:r>
          </a:p>
        </p:txBody>
      </p:sp>
    </p:spTree>
    <p:extLst>
      <p:ext uri="{BB962C8B-B14F-4D97-AF65-F5344CB8AC3E}">
        <p14:creationId xmlns:p14="http://schemas.microsoft.com/office/powerpoint/2010/main" val="297000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15350-F839-29CD-42AC-2583F66A502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A22D250-6824-C846-453D-9AF245F9FB2C}"/>
              </a:ext>
            </a:extLst>
          </p:cNvPr>
          <p:cNvSpPr>
            <a:spLocks noGrp="1"/>
          </p:cNvSpPr>
          <p:nvPr>
            <p:ph type="title"/>
          </p:nvPr>
        </p:nvSpPr>
        <p:spPr/>
        <p:txBody>
          <a:bodyPr/>
          <a:lstStyle/>
          <a:p>
            <a:r>
              <a:rPr lang="it-IT"/>
              <a:t>HIGH RESOLUTION X-RAY DIFFRACTION</a:t>
            </a:r>
            <a:endParaRPr lang="en-US" dirty="0"/>
          </a:p>
        </p:txBody>
      </p:sp>
      <p:pic>
        <p:nvPicPr>
          <p:cNvPr id="3" name="Picture 7">
            <a:extLst>
              <a:ext uri="{FF2B5EF4-FFF2-40B4-BE49-F238E27FC236}">
                <a16:creationId xmlns:a16="http://schemas.microsoft.com/office/drawing/2014/main" id="{FB1FCD4C-75B1-B9A4-7DD5-43DB76B5F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493" y="1709006"/>
            <a:ext cx="5887053" cy="3917438"/>
          </a:xfrm>
          <a:prstGeom prst="rect">
            <a:avLst/>
          </a:prstGeom>
        </p:spPr>
      </p:pic>
      <p:sp>
        <p:nvSpPr>
          <p:cNvPr id="7" name="Rectangle 2">
            <a:extLst>
              <a:ext uri="{FF2B5EF4-FFF2-40B4-BE49-F238E27FC236}">
                <a16:creationId xmlns:a16="http://schemas.microsoft.com/office/drawing/2014/main" id="{E2CAEC63-27FF-1D99-DB39-9F3BC0E1631C}"/>
              </a:ext>
            </a:extLst>
          </p:cNvPr>
          <p:cNvSpPr>
            <a:spLocks noChangeArrowheads="1"/>
          </p:cNvSpPr>
          <p:nvPr/>
        </p:nvSpPr>
        <p:spPr bwMode="auto">
          <a:xfrm>
            <a:off x="6277232" y="1264665"/>
            <a:ext cx="560327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HRXRD</a:t>
            </a:r>
            <a:r>
              <a:rPr kumimoji="0" lang="en-US" altLang="en-US" sz="1800" b="0" i="0" u="none" strike="noStrike" cap="none" normalizeH="0" baseline="0" dirty="0">
                <a:ln>
                  <a:noFill/>
                </a:ln>
                <a:solidFill>
                  <a:schemeClr val="tx1"/>
                </a:solidFill>
                <a:effectLst/>
                <a:latin typeface="Arial" panose="020B0604020202020204" pitchFamily="34" charset="0"/>
              </a:rPr>
              <a:t> is a powerful analytical technique used to investigate the structural properties of single crystals, epitaxial layers, and thin films with </a:t>
            </a:r>
            <a:r>
              <a:rPr kumimoji="0" lang="en-US" altLang="en-US" sz="1800" b="1" i="0" u="none" strike="noStrike" cap="none" normalizeH="0" baseline="0" dirty="0">
                <a:ln>
                  <a:noFill/>
                </a:ln>
                <a:solidFill>
                  <a:schemeClr val="tx1"/>
                </a:solidFill>
                <a:effectLst/>
                <a:latin typeface="Arial" panose="020B0604020202020204" pitchFamily="34" charset="0"/>
              </a:rPr>
              <a:t>angstrom-level precision</a:t>
            </a:r>
            <a:r>
              <a:rPr kumimoji="0" lang="en-US" altLang="en-US" sz="1800" b="0" i="0" u="none" strike="noStrike" cap="none" normalizeH="0" baseline="0" dirty="0">
                <a:ln>
                  <a:noFill/>
                </a:ln>
                <a:solidFill>
                  <a:schemeClr val="tx1"/>
                </a:solidFill>
                <a:effectLst/>
                <a:latin typeface="Arial" panose="020B0604020202020204" pitchFamily="34" charset="0"/>
              </a:rPr>
              <a:t>. By measuring the angular position and shape of X-ray diffraction peaks, HRXRD provides information 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Lattice parameters and strain</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Crystal quality and defects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Layer thickness and composition</a:t>
            </a:r>
            <a:r>
              <a:rPr kumimoji="0" lang="en-US" altLang="en-US" sz="1800" b="0" i="0" u="none" strike="noStrike" cap="none" normalizeH="0" baseline="0" dirty="0">
                <a:ln>
                  <a:noFill/>
                </a:ln>
                <a:solidFill>
                  <a:schemeClr val="tx1"/>
                </a:solidFill>
                <a:effectLst/>
                <a:latin typeface="Arial" panose="020B0604020202020204" pitchFamily="34" charset="0"/>
              </a:rPr>
              <a:t> in epitaxial structures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Mosaicity</a:t>
            </a:r>
            <a:r>
              <a:rPr kumimoji="0" lang="en-US" altLang="en-US" sz="1800" b="1" i="0" u="none" strike="noStrike" cap="none" normalizeH="0" baseline="0" dirty="0">
                <a:ln>
                  <a:noFill/>
                </a:ln>
                <a:solidFill>
                  <a:schemeClr val="tx1"/>
                </a:solidFill>
                <a:effectLst/>
                <a:latin typeface="Arial" panose="020B0604020202020204" pitchFamily="34" charset="0"/>
              </a:rPr>
              <a:t> and curvature</a:t>
            </a:r>
            <a:r>
              <a:rPr kumimoji="0" lang="en-US" altLang="en-US" sz="1800" b="0" i="0" u="none" strike="noStrike" cap="none" normalizeH="0" baseline="0" dirty="0">
                <a:ln>
                  <a:noFill/>
                </a:ln>
                <a:solidFill>
                  <a:schemeClr val="tx1"/>
                </a:solidFill>
                <a:effectLst/>
                <a:latin typeface="Arial" panose="020B0604020202020204" pitchFamily="34" charset="0"/>
              </a:rPr>
              <a:t> of bent crystals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Due to its non-destructive nature and high angular resolution, HRXRD is widely applied in </a:t>
            </a:r>
            <a:r>
              <a:rPr kumimoji="0" lang="en-US" altLang="en-US" sz="1800" b="1" i="0" u="none" strike="noStrike" cap="none" normalizeH="0" baseline="0" dirty="0">
                <a:ln>
                  <a:noFill/>
                </a:ln>
                <a:solidFill>
                  <a:schemeClr val="tx1"/>
                </a:solidFill>
                <a:effectLst/>
                <a:latin typeface="Arial" panose="020B0604020202020204" pitchFamily="34" charset="0"/>
              </a:rPr>
              <a:t>semiconductor technology</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X-ray optics</a:t>
            </a:r>
            <a:r>
              <a:rPr kumimoji="0" lang="en-US" altLang="en-US" sz="1800" b="0" i="0" u="none" strike="noStrike" cap="none" normalizeH="0" baseline="0" dirty="0">
                <a:ln>
                  <a:noFill/>
                </a:ln>
                <a:solidFill>
                  <a:schemeClr val="tx1"/>
                </a:solidFill>
                <a:effectLst/>
                <a:latin typeface="Arial" panose="020B0604020202020204" pitchFamily="34" charset="0"/>
              </a:rPr>
              <a:t>, and </a:t>
            </a:r>
            <a:r>
              <a:rPr kumimoji="0" lang="en-US" altLang="en-US" sz="1800" b="1" i="0" u="none" strike="noStrike" cap="none" normalizeH="0" baseline="0" dirty="0">
                <a:ln>
                  <a:noFill/>
                </a:ln>
                <a:solidFill>
                  <a:schemeClr val="tx1"/>
                </a:solidFill>
                <a:effectLst/>
                <a:latin typeface="Arial" panose="020B0604020202020204" pitchFamily="34" charset="0"/>
              </a:rPr>
              <a:t>advanced materials research</a:t>
            </a:r>
            <a:r>
              <a:rPr kumimoji="0" lang="en-US" altLang="en-US" sz="1800" b="0" i="0" u="none" strike="noStrike" cap="none" normalizeH="0" baseline="0" dirty="0">
                <a:ln>
                  <a:noFill/>
                </a:ln>
                <a:solidFill>
                  <a:schemeClr val="tx1"/>
                </a:solidFill>
                <a:effectLst/>
                <a:latin typeface="Arial" panose="020B0604020202020204" pitchFamily="34" charset="0"/>
              </a:rPr>
              <a:t> to optimize growth processes, monitor structural uniformity, and assess mechanical deformations.</a:t>
            </a:r>
          </a:p>
        </p:txBody>
      </p:sp>
    </p:spTree>
    <p:extLst>
      <p:ext uri="{BB962C8B-B14F-4D97-AF65-F5344CB8AC3E}">
        <p14:creationId xmlns:p14="http://schemas.microsoft.com/office/powerpoint/2010/main" val="1167249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6EDEE8-1CA5-CCD4-3A79-05C0C3C51F59}"/>
              </a:ext>
            </a:extLst>
          </p:cNvPr>
          <p:cNvSpPr>
            <a:spLocks noGrp="1"/>
          </p:cNvSpPr>
          <p:nvPr>
            <p:ph type="title"/>
          </p:nvPr>
        </p:nvSpPr>
        <p:spPr/>
        <p:txBody>
          <a:bodyPr/>
          <a:lstStyle/>
          <a:p>
            <a:r>
              <a:rPr lang="it-IT" dirty="0"/>
              <a:t>INFRARED INTERFEROMETRY</a:t>
            </a:r>
            <a:endParaRPr lang="en-US" dirty="0"/>
          </a:p>
        </p:txBody>
      </p:sp>
      <p:pic>
        <p:nvPicPr>
          <p:cNvPr id="5" name="Immagine 4">
            <a:extLst>
              <a:ext uri="{FF2B5EF4-FFF2-40B4-BE49-F238E27FC236}">
                <a16:creationId xmlns:a16="http://schemas.microsoft.com/office/drawing/2014/main" id="{531B70F2-BF87-6B1B-A116-F288225887AF}"/>
              </a:ext>
            </a:extLst>
          </p:cNvPr>
          <p:cNvPicPr>
            <a:picLocks noChangeAspect="1"/>
          </p:cNvPicPr>
          <p:nvPr/>
        </p:nvPicPr>
        <p:blipFill>
          <a:blip r:embed="rId2"/>
          <a:stretch>
            <a:fillRect/>
          </a:stretch>
        </p:blipFill>
        <p:spPr>
          <a:xfrm>
            <a:off x="1456263" y="1136822"/>
            <a:ext cx="2886083" cy="5457568"/>
          </a:xfrm>
          <a:prstGeom prst="rect">
            <a:avLst/>
          </a:prstGeom>
        </p:spPr>
      </p:pic>
      <p:sp>
        <p:nvSpPr>
          <p:cNvPr id="9" name="CasellaDiTesto 8">
            <a:extLst>
              <a:ext uri="{FF2B5EF4-FFF2-40B4-BE49-F238E27FC236}">
                <a16:creationId xmlns:a16="http://schemas.microsoft.com/office/drawing/2014/main" id="{60C66BA7-D652-ABAE-A6EC-10798CA4F98B}"/>
              </a:ext>
            </a:extLst>
          </p:cNvPr>
          <p:cNvSpPr txBox="1"/>
          <p:nvPr/>
        </p:nvSpPr>
        <p:spPr>
          <a:xfrm>
            <a:off x="4806778" y="1424794"/>
            <a:ext cx="6219566" cy="3693319"/>
          </a:xfrm>
          <a:prstGeom prst="rect">
            <a:avLst/>
          </a:prstGeom>
          <a:noFill/>
        </p:spPr>
        <p:txBody>
          <a:bodyPr wrap="square">
            <a:spAutoFit/>
          </a:bodyPr>
          <a:lstStyle/>
          <a:p>
            <a:pPr marL="285750" indent="-285750">
              <a:buFont typeface="Arial" panose="020B0604020202020204" pitchFamily="34" charset="0"/>
              <a:buChar char="•"/>
            </a:pPr>
            <a:r>
              <a:rPr lang="en-US" dirty="0"/>
              <a:t>The FOGALE TMAP-4 uses infrared low-coherence interferometry to measure thickness, uniformity, and bonding quality in transparent or semi-transparent materials, such a: </a:t>
            </a:r>
          </a:p>
          <a:p>
            <a:pPr marL="742950" lvl="1" indent="-285750">
              <a:buFont typeface="Arial" panose="020B0604020202020204" pitchFamily="34" charset="0"/>
              <a:buChar char="•"/>
            </a:pPr>
            <a:r>
              <a:rPr lang="en-US" dirty="0"/>
              <a:t>SOI wafers and glass stacks.</a:t>
            </a:r>
          </a:p>
          <a:p>
            <a:pPr marL="742950" lvl="1" indent="-285750">
              <a:buFont typeface="Arial" panose="020B0604020202020204" pitchFamily="34" charset="0"/>
              <a:buChar char="•"/>
            </a:pPr>
            <a:r>
              <a:rPr lang="en-US" dirty="0"/>
              <a:t>Key features:</a:t>
            </a:r>
          </a:p>
          <a:p>
            <a:pPr marL="742950" lvl="1" indent="-285750">
              <a:buFont typeface="Arial" panose="020B0604020202020204" pitchFamily="34" charset="0"/>
              <a:buChar char="•"/>
            </a:pPr>
            <a:r>
              <a:rPr lang="en-US" dirty="0"/>
              <a:t>Full-wafer 2D thickness maps</a:t>
            </a:r>
          </a:p>
          <a:p>
            <a:pPr marL="742950" lvl="1" indent="-285750">
              <a:buFont typeface="Arial" panose="020B0604020202020204" pitchFamily="34" charset="0"/>
              <a:buChar char="•"/>
            </a:pPr>
            <a:r>
              <a:rPr lang="en-US" dirty="0"/>
              <a:t>Sub-micron resolution</a:t>
            </a:r>
          </a:p>
          <a:p>
            <a:pPr marL="742950" lvl="1" indent="-285750">
              <a:buFont typeface="Arial" panose="020B0604020202020204" pitchFamily="34" charset="0"/>
              <a:buChar char="•"/>
            </a:pPr>
            <a:r>
              <a:rPr lang="en-US" dirty="0"/>
              <a:t>Detection of bonding voids and layer irregularities</a:t>
            </a:r>
          </a:p>
          <a:p>
            <a:pPr lvl="1"/>
            <a:endParaRPr lang="en-US" dirty="0"/>
          </a:p>
          <a:p>
            <a:pPr>
              <a:buNone/>
            </a:pPr>
            <a:r>
              <a:rPr lang="en-US" dirty="0"/>
              <a:t>Fast, vibration-free, non-destructive measurements</a:t>
            </a:r>
          </a:p>
          <a:p>
            <a:pPr>
              <a:buNone/>
            </a:pPr>
            <a:r>
              <a:rPr lang="en-US" dirty="0"/>
              <a:t>Widely used in semiconductor and MEMS fabrication for process control and quality assurance.</a:t>
            </a:r>
          </a:p>
        </p:txBody>
      </p:sp>
    </p:spTree>
    <p:extLst>
      <p:ext uri="{BB962C8B-B14F-4D97-AF65-F5344CB8AC3E}">
        <p14:creationId xmlns:p14="http://schemas.microsoft.com/office/powerpoint/2010/main" val="21317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F8CCAA-B53F-0459-FB5A-FD4E1ED70B18}"/>
              </a:ext>
            </a:extLst>
          </p:cNvPr>
          <p:cNvSpPr>
            <a:spLocks noGrp="1"/>
          </p:cNvSpPr>
          <p:nvPr>
            <p:ph type="title"/>
          </p:nvPr>
        </p:nvSpPr>
        <p:spPr/>
        <p:txBody>
          <a:bodyPr/>
          <a:lstStyle/>
          <a:p>
            <a:r>
              <a:rPr lang="it-IT" dirty="0"/>
              <a:t>COLLABORATIVE ROBOT</a:t>
            </a:r>
            <a:endParaRPr lang="en-US" dirty="0"/>
          </a:p>
        </p:txBody>
      </p:sp>
      <p:pic>
        <p:nvPicPr>
          <p:cNvPr id="4" name="Immagine 3">
            <a:extLst>
              <a:ext uri="{FF2B5EF4-FFF2-40B4-BE49-F238E27FC236}">
                <a16:creationId xmlns:a16="http://schemas.microsoft.com/office/drawing/2014/main" id="{038B202D-3778-AD47-94CC-BBDB7A6F1FF8}"/>
              </a:ext>
            </a:extLst>
          </p:cNvPr>
          <p:cNvPicPr>
            <a:picLocks noChangeAspect="1"/>
          </p:cNvPicPr>
          <p:nvPr/>
        </p:nvPicPr>
        <p:blipFill>
          <a:blip r:embed="rId2"/>
          <a:stretch>
            <a:fillRect/>
          </a:stretch>
        </p:blipFill>
        <p:spPr>
          <a:xfrm>
            <a:off x="0" y="1210961"/>
            <a:ext cx="5437678" cy="5251621"/>
          </a:xfrm>
          <a:prstGeom prst="rect">
            <a:avLst/>
          </a:prstGeom>
        </p:spPr>
      </p:pic>
      <p:sp>
        <p:nvSpPr>
          <p:cNvPr id="6" name="CasellaDiTesto 5">
            <a:extLst>
              <a:ext uri="{FF2B5EF4-FFF2-40B4-BE49-F238E27FC236}">
                <a16:creationId xmlns:a16="http://schemas.microsoft.com/office/drawing/2014/main" id="{48AB9770-12E3-ACB7-923F-77B0DACE3442}"/>
              </a:ext>
            </a:extLst>
          </p:cNvPr>
          <p:cNvSpPr txBox="1"/>
          <p:nvPr/>
        </p:nvSpPr>
        <p:spPr>
          <a:xfrm>
            <a:off x="5556422" y="1028343"/>
            <a:ext cx="6219566" cy="5078313"/>
          </a:xfrm>
          <a:prstGeom prst="rect">
            <a:avLst/>
          </a:prstGeom>
          <a:noFill/>
        </p:spPr>
        <p:txBody>
          <a:bodyPr wrap="square">
            <a:spAutoFit/>
          </a:bodyPr>
          <a:lstStyle/>
          <a:p>
            <a:pPr marL="285750" indent="-285750">
              <a:buFont typeface="Wingdings" panose="05000000000000000000" pitchFamily="2" charset="2"/>
              <a:buChar char="§"/>
            </a:pPr>
            <a:r>
              <a:rPr lang="en-US" dirty="0"/>
              <a:t>Collaborative robots, or </a:t>
            </a:r>
            <a:r>
              <a:rPr lang="en-US" dirty="0" err="1"/>
              <a:t>cobots</a:t>
            </a:r>
            <a:r>
              <a:rPr lang="en-US" dirty="0"/>
              <a:t>, are robotic systems designed to work safely alongside human operators, without the need for physical barriers. Unlike traditional industrial robots, </a:t>
            </a:r>
            <a:r>
              <a:rPr lang="en-US" dirty="0" err="1"/>
              <a:t>cobots</a:t>
            </a:r>
            <a:r>
              <a:rPr lang="en-US" dirty="0"/>
              <a:t> are equipped with force-limiting sensors, vision systems, and intuitive programming interfaces that enable real-time responsiveness and shared workspaces.</a:t>
            </a:r>
          </a:p>
          <a:p>
            <a:pPr marL="285750" indent="-285750">
              <a:buFont typeface="Wingdings" panose="05000000000000000000" pitchFamily="2" charset="2"/>
              <a:buChar char="§"/>
            </a:pPr>
            <a:r>
              <a:rPr lang="en-US" dirty="0"/>
              <a:t>Key advantages include:</a:t>
            </a:r>
          </a:p>
          <a:p>
            <a:pPr marL="742950" lvl="1" indent="-285750">
              <a:buFont typeface="Wingdings" panose="05000000000000000000" pitchFamily="2" charset="2"/>
              <a:buChar char="§"/>
            </a:pPr>
            <a:r>
              <a:rPr lang="en-US" dirty="0"/>
              <a:t>Enhanced flexibility in small-batch production and variable tasks</a:t>
            </a:r>
          </a:p>
          <a:p>
            <a:pPr marL="742950" lvl="1" indent="-285750">
              <a:buFont typeface="Wingdings" panose="05000000000000000000" pitchFamily="2" charset="2"/>
              <a:buChar char="§"/>
            </a:pPr>
            <a:r>
              <a:rPr lang="en-US" dirty="0"/>
              <a:t>Improved safety through integrated collision detection</a:t>
            </a:r>
          </a:p>
          <a:p>
            <a:pPr marL="742950" lvl="1" indent="-285750">
              <a:buFont typeface="Wingdings" panose="05000000000000000000" pitchFamily="2" charset="2"/>
              <a:buChar char="§"/>
            </a:pPr>
            <a:r>
              <a:rPr lang="en-US" dirty="0"/>
              <a:t>Ease of integration in existing processes of crystals machining</a:t>
            </a:r>
          </a:p>
          <a:p>
            <a:pPr marL="742950" lvl="1" indent="-285750">
              <a:buFont typeface="Wingdings" panose="05000000000000000000" pitchFamily="2" charset="2"/>
              <a:buChar char="§"/>
            </a:pPr>
            <a:r>
              <a:rPr lang="en-US" dirty="0"/>
              <a:t>Rapid deployment and reduced programming time</a:t>
            </a:r>
          </a:p>
          <a:p>
            <a:pPr marL="285750" indent="-285750">
              <a:buFont typeface="Wingdings" panose="05000000000000000000" pitchFamily="2" charset="2"/>
              <a:buChar char="§"/>
            </a:pPr>
            <a:r>
              <a:rPr lang="en-US" dirty="0" err="1"/>
              <a:t>Cobots</a:t>
            </a:r>
            <a:r>
              <a:rPr lang="en-US" dirty="0"/>
              <a:t> are increasingly used in assembly, inspection, machine tending, and packaging, particularly in sectors requiring adaptability, such as electronics, medical devices, and advanced manufacturing.</a:t>
            </a:r>
          </a:p>
        </p:txBody>
      </p:sp>
    </p:spTree>
    <p:extLst>
      <p:ext uri="{BB962C8B-B14F-4D97-AF65-F5344CB8AC3E}">
        <p14:creationId xmlns:p14="http://schemas.microsoft.com/office/powerpoint/2010/main" val="2425166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5" name="Group 1">
            <a:extLst>
              <a:ext uri="{FF2B5EF4-FFF2-40B4-BE49-F238E27FC236}">
                <a16:creationId xmlns:a16="http://schemas.microsoft.com/office/drawing/2014/main" id="{E3762345-5AC7-FDE1-9635-606115B634EF}"/>
              </a:ext>
            </a:extLst>
          </p:cNvPr>
          <p:cNvGrpSpPr>
            <a:grpSpLocks/>
          </p:cNvGrpSpPr>
          <p:nvPr/>
        </p:nvGrpSpPr>
        <p:grpSpPr bwMode="auto">
          <a:xfrm>
            <a:off x="660278" y="1989016"/>
            <a:ext cx="4673600" cy="3516313"/>
            <a:chOff x="6443185" y="2997200"/>
            <a:chExt cx="4673586" cy="3516855"/>
          </a:xfrm>
        </p:grpSpPr>
        <p:grpSp>
          <p:nvGrpSpPr>
            <p:cNvPr id="15366" name="Group 2">
              <a:extLst>
                <a:ext uri="{FF2B5EF4-FFF2-40B4-BE49-F238E27FC236}">
                  <a16:creationId xmlns:a16="http://schemas.microsoft.com/office/drawing/2014/main" id="{C109DB71-6A4B-B6FE-405F-7600CD2AB87B}"/>
                </a:ext>
              </a:extLst>
            </p:cNvPr>
            <p:cNvGrpSpPr>
              <a:grpSpLocks/>
            </p:cNvGrpSpPr>
            <p:nvPr/>
          </p:nvGrpSpPr>
          <p:grpSpPr bwMode="auto">
            <a:xfrm>
              <a:off x="6443185" y="5434098"/>
              <a:ext cx="4673586" cy="1079957"/>
              <a:chOff x="2497667" y="5470181"/>
              <a:chExt cx="5495925" cy="1270001"/>
            </a:xfrm>
          </p:grpSpPr>
          <p:sp>
            <p:nvSpPr>
              <p:cNvPr id="15384" name="Line 7">
                <a:extLst>
                  <a:ext uri="{FF2B5EF4-FFF2-40B4-BE49-F238E27FC236}">
                    <a16:creationId xmlns:a16="http://schemas.microsoft.com/office/drawing/2014/main" id="{5073D344-B62A-8799-7354-050FE258E72D}"/>
                  </a:ext>
                </a:extLst>
              </p:cNvPr>
              <p:cNvSpPr>
                <a:spLocks noChangeShapeType="1"/>
              </p:cNvSpPr>
              <p:nvPr/>
            </p:nvSpPr>
            <p:spPr bwMode="auto">
              <a:xfrm>
                <a:off x="2878667" y="5840068"/>
                <a:ext cx="441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5" name="Line 8">
                <a:extLst>
                  <a:ext uri="{FF2B5EF4-FFF2-40B4-BE49-F238E27FC236}">
                    <a16:creationId xmlns:a16="http://schemas.microsoft.com/office/drawing/2014/main" id="{120F6F46-C729-7347-3254-B986CCBB81F2}"/>
                  </a:ext>
                </a:extLst>
              </p:cNvPr>
              <p:cNvSpPr>
                <a:spLocks noChangeShapeType="1"/>
              </p:cNvSpPr>
              <p:nvPr/>
            </p:nvSpPr>
            <p:spPr bwMode="auto">
              <a:xfrm>
                <a:off x="2878667" y="6449668"/>
                <a:ext cx="441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6" name="Freeform 16">
                <a:extLst>
                  <a:ext uri="{FF2B5EF4-FFF2-40B4-BE49-F238E27FC236}">
                    <a16:creationId xmlns:a16="http://schemas.microsoft.com/office/drawing/2014/main" id="{06A7B094-6259-15F9-FB4C-159D22325DEF}"/>
                  </a:ext>
                </a:extLst>
              </p:cNvPr>
              <p:cNvSpPr>
                <a:spLocks/>
              </p:cNvSpPr>
              <p:nvPr/>
            </p:nvSpPr>
            <p:spPr bwMode="auto">
              <a:xfrm>
                <a:off x="2954867" y="5992468"/>
                <a:ext cx="5029200" cy="381000"/>
              </a:xfrm>
              <a:custGeom>
                <a:avLst/>
                <a:gdLst>
                  <a:gd name="T0" fmla="*/ 0 w 3168"/>
                  <a:gd name="T1" fmla="*/ 2147483646 h 416"/>
                  <a:gd name="T2" fmla="*/ 2147483646 w 3168"/>
                  <a:gd name="T3" fmla="*/ 2147483646 h 416"/>
                  <a:gd name="T4" fmla="*/ 2147483646 w 3168"/>
                  <a:gd name="T5" fmla="*/ 2147483646 h 416"/>
                  <a:gd name="T6" fmla="*/ 2147483646 w 3168"/>
                  <a:gd name="T7" fmla="*/ 2147483646 h 416"/>
                  <a:gd name="T8" fmla="*/ 2147483646 w 3168"/>
                  <a:gd name="T9" fmla="*/ 2147483646 h 416"/>
                  <a:gd name="T10" fmla="*/ 2147483646 w 3168"/>
                  <a:gd name="T11" fmla="*/ 2147483646 h 416"/>
                  <a:gd name="T12" fmla="*/ 2147483646 w 3168"/>
                  <a:gd name="T13" fmla="*/ 2147483646 h 4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8" h="416">
                    <a:moveTo>
                      <a:pt x="0" y="32"/>
                    </a:moveTo>
                    <a:cubicBezTo>
                      <a:pt x="168" y="176"/>
                      <a:pt x="336" y="320"/>
                      <a:pt x="528" y="320"/>
                    </a:cubicBezTo>
                    <a:cubicBezTo>
                      <a:pt x="720" y="320"/>
                      <a:pt x="944" y="32"/>
                      <a:pt x="1152" y="32"/>
                    </a:cubicBezTo>
                    <a:cubicBezTo>
                      <a:pt x="1360" y="32"/>
                      <a:pt x="1576" y="320"/>
                      <a:pt x="1776" y="320"/>
                    </a:cubicBezTo>
                    <a:cubicBezTo>
                      <a:pt x="1976" y="320"/>
                      <a:pt x="2200" y="64"/>
                      <a:pt x="2352" y="32"/>
                    </a:cubicBezTo>
                    <a:cubicBezTo>
                      <a:pt x="2504" y="0"/>
                      <a:pt x="2552" y="64"/>
                      <a:pt x="2688" y="128"/>
                    </a:cubicBezTo>
                    <a:cubicBezTo>
                      <a:pt x="2824" y="192"/>
                      <a:pt x="3088" y="368"/>
                      <a:pt x="3168" y="416"/>
                    </a:cubicBezTo>
                  </a:path>
                </a:pathLst>
              </a:custGeom>
              <a:noFill/>
              <a:ln w="254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7" name="Text Box 17">
                <a:extLst>
                  <a:ext uri="{FF2B5EF4-FFF2-40B4-BE49-F238E27FC236}">
                    <a16:creationId xmlns:a16="http://schemas.microsoft.com/office/drawing/2014/main" id="{AB0CDE57-FD19-E088-EBEF-7DA5DF1E0C43}"/>
                  </a:ext>
                </a:extLst>
              </p:cNvPr>
              <p:cNvSpPr txBox="1">
                <a:spLocks noChangeArrowheads="1"/>
              </p:cNvSpPr>
              <p:nvPr/>
            </p:nvSpPr>
            <p:spPr bwMode="auto">
              <a:xfrm>
                <a:off x="2557992" y="5952781"/>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a:solidFill>
                      <a:srgbClr val="CC3300"/>
                    </a:solidFill>
                  </a:rPr>
                  <a:t>e</a:t>
                </a:r>
              </a:p>
            </p:txBody>
          </p:sp>
          <p:sp>
            <p:nvSpPr>
              <p:cNvPr id="15388" name="Text Box 18">
                <a:extLst>
                  <a:ext uri="{FF2B5EF4-FFF2-40B4-BE49-F238E27FC236}">
                    <a16:creationId xmlns:a16="http://schemas.microsoft.com/office/drawing/2014/main" id="{CC54951D-78DA-5BA3-4185-F87AF29FC84A}"/>
                  </a:ext>
                </a:extLst>
              </p:cNvPr>
              <p:cNvSpPr txBox="1">
                <a:spLocks noChangeArrowheads="1"/>
              </p:cNvSpPr>
              <p:nvPr/>
            </p:nvSpPr>
            <p:spPr bwMode="auto">
              <a:xfrm>
                <a:off x="2650067" y="5916268"/>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1200">
                    <a:solidFill>
                      <a:srgbClr val="CC3300"/>
                    </a:solidFill>
                  </a:rPr>
                  <a:t>+</a:t>
                </a:r>
              </a:p>
            </p:txBody>
          </p:sp>
          <p:sp>
            <p:nvSpPr>
              <p:cNvPr id="15389" name="Text Box 19">
                <a:extLst>
                  <a:ext uri="{FF2B5EF4-FFF2-40B4-BE49-F238E27FC236}">
                    <a16:creationId xmlns:a16="http://schemas.microsoft.com/office/drawing/2014/main" id="{2F4FDDAB-4C47-A854-DFEF-62EA7F0A7CEA}"/>
                  </a:ext>
                </a:extLst>
              </p:cNvPr>
              <p:cNvSpPr txBox="1">
                <a:spLocks noChangeArrowheads="1"/>
              </p:cNvSpPr>
              <p:nvPr/>
            </p:nvSpPr>
            <p:spPr bwMode="auto">
              <a:xfrm>
                <a:off x="4158192" y="5470181"/>
                <a:ext cx="2550412" cy="3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1400" b="1" i="1">
                    <a:solidFill>
                      <a:srgbClr val="CC3300"/>
                    </a:solidFill>
                  </a:rPr>
                  <a:t>Atomic crystal plane</a:t>
                </a:r>
              </a:p>
            </p:txBody>
          </p:sp>
          <p:sp>
            <p:nvSpPr>
              <p:cNvPr id="15390" name="Oval 21">
                <a:extLst>
                  <a:ext uri="{FF2B5EF4-FFF2-40B4-BE49-F238E27FC236}">
                    <a16:creationId xmlns:a16="http://schemas.microsoft.com/office/drawing/2014/main" id="{8DC39EBF-D593-5C54-CFC9-3F9F6AB30B59}"/>
                  </a:ext>
                </a:extLst>
              </p:cNvPr>
              <p:cNvSpPr>
                <a:spLocks noChangeArrowheads="1"/>
              </p:cNvSpPr>
              <p:nvPr/>
            </p:nvSpPr>
            <p:spPr bwMode="auto">
              <a:xfrm>
                <a:off x="3564467" y="5763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1" name="Oval 22">
                <a:extLst>
                  <a:ext uri="{FF2B5EF4-FFF2-40B4-BE49-F238E27FC236}">
                    <a16:creationId xmlns:a16="http://schemas.microsoft.com/office/drawing/2014/main" id="{A6C3C4FB-DBA5-D800-4C84-4BFB0A8B3702}"/>
                  </a:ext>
                </a:extLst>
              </p:cNvPr>
              <p:cNvSpPr>
                <a:spLocks noChangeArrowheads="1"/>
              </p:cNvSpPr>
              <p:nvPr/>
            </p:nvSpPr>
            <p:spPr bwMode="auto">
              <a:xfrm>
                <a:off x="4250267" y="5763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2" name="Oval 23">
                <a:extLst>
                  <a:ext uri="{FF2B5EF4-FFF2-40B4-BE49-F238E27FC236}">
                    <a16:creationId xmlns:a16="http://schemas.microsoft.com/office/drawing/2014/main" id="{718E9441-7791-B88E-6993-9762BFFD23AF}"/>
                  </a:ext>
                </a:extLst>
              </p:cNvPr>
              <p:cNvSpPr>
                <a:spLocks noChangeArrowheads="1"/>
              </p:cNvSpPr>
              <p:nvPr/>
            </p:nvSpPr>
            <p:spPr bwMode="auto">
              <a:xfrm>
                <a:off x="4936067" y="5763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3" name="Oval 24">
                <a:extLst>
                  <a:ext uri="{FF2B5EF4-FFF2-40B4-BE49-F238E27FC236}">
                    <a16:creationId xmlns:a16="http://schemas.microsoft.com/office/drawing/2014/main" id="{0B198208-B8B4-2A53-B78E-75435EC1E5CF}"/>
                  </a:ext>
                </a:extLst>
              </p:cNvPr>
              <p:cNvSpPr>
                <a:spLocks noChangeArrowheads="1"/>
              </p:cNvSpPr>
              <p:nvPr/>
            </p:nvSpPr>
            <p:spPr bwMode="auto">
              <a:xfrm>
                <a:off x="5621867" y="5763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4" name="Oval 25">
                <a:extLst>
                  <a:ext uri="{FF2B5EF4-FFF2-40B4-BE49-F238E27FC236}">
                    <a16:creationId xmlns:a16="http://schemas.microsoft.com/office/drawing/2014/main" id="{5E1E02BD-B07D-A28B-7E18-9C2756CEDF2D}"/>
                  </a:ext>
                </a:extLst>
              </p:cNvPr>
              <p:cNvSpPr>
                <a:spLocks noChangeArrowheads="1"/>
              </p:cNvSpPr>
              <p:nvPr/>
            </p:nvSpPr>
            <p:spPr bwMode="auto">
              <a:xfrm>
                <a:off x="6307667" y="5763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5" name="Oval 26">
                <a:extLst>
                  <a:ext uri="{FF2B5EF4-FFF2-40B4-BE49-F238E27FC236}">
                    <a16:creationId xmlns:a16="http://schemas.microsoft.com/office/drawing/2014/main" id="{5742B0B0-ABF2-02DB-6606-1984B7E50D3A}"/>
                  </a:ext>
                </a:extLst>
              </p:cNvPr>
              <p:cNvSpPr>
                <a:spLocks noChangeArrowheads="1"/>
              </p:cNvSpPr>
              <p:nvPr/>
            </p:nvSpPr>
            <p:spPr bwMode="auto">
              <a:xfrm>
                <a:off x="6993467" y="5763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6" name="Oval 27">
                <a:extLst>
                  <a:ext uri="{FF2B5EF4-FFF2-40B4-BE49-F238E27FC236}">
                    <a16:creationId xmlns:a16="http://schemas.microsoft.com/office/drawing/2014/main" id="{354A8692-6425-A08C-B4C8-93D5EAC0DB3F}"/>
                  </a:ext>
                </a:extLst>
              </p:cNvPr>
              <p:cNvSpPr>
                <a:spLocks noChangeArrowheads="1"/>
              </p:cNvSpPr>
              <p:nvPr/>
            </p:nvSpPr>
            <p:spPr bwMode="auto">
              <a:xfrm>
                <a:off x="2954867" y="5763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7" name="Oval 28">
                <a:extLst>
                  <a:ext uri="{FF2B5EF4-FFF2-40B4-BE49-F238E27FC236}">
                    <a16:creationId xmlns:a16="http://schemas.microsoft.com/office/drawing/2014/main" id="{9A56123A-1702-A57F-D1A6-0D1788FD5FE7}"/>
                  </a:ext>
                </a:extLst>
              </p:cNvPr>
              <p:cNvSpPr>
                <a:spLocks noChangeArrowheads="1"/>
              </p:cNvSpPr>
              <p:nvPr/>
            </p:nvSpPr>
            <p:spPr bwMode="auto">
              <a:xfrm>
                <a:off x="3564467" y="6373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8" name="Oval 29">
                <a:extLst>
                  <a:ext uri="{FF2B5EF4-FFF2-40B4-BE49-F238E27FC236}">
                    <a16:creationId xmlns:a16="http://schemas.microsoft.com/office/drawing/2014/main" id="{F0515AB7-119D-D368-6187-D734A059E014}"/>
                  </a:ext>
                </a:extLst>
              </p:cNvPr>
              <p:cNvSpPr>
                <a:spLocks noChangeArrowheads="1"/>
              </p:cNvSpPr>
              <p:nvPr/>
            </p:nvSpPr>
            <p:spPr bwMode="auto">
              <a:xfrm>
                <a:off x="4250267" y="6373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99" name="Oval 30">
                <a:extLst>
                  <a:ext uri="{FF2B5EF4-FFF2-40B4-BE49-F238E27FC236}">
                    <a16:creationId xmlns:a16="http://schemas.microsoft.com/office/drawing/2014/main" id="{E3E9E102-D563-5D3A-5504-5ABFA8936E03}"/>
                  </a:ext>
                </a:extLst>
              </p:cNvPr>
              <p:cNvSpPr>
                <a:spLocks noChangeArrowheads="1"/>
              </p:cNvSpPr>
              <p:nvPr/>
            </p:nvSpPr>
            <p:spPr bwMode="auto">
              <a:xfrm>
                <a:off x="4936067" y="6373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400" name="Oval 31">
                <a:extLst>
                  <a:ext uri="{FF2B5EF4-FFF2-40B4-BE49-F238E27FC236}">
                    <a16:creationId xmlns:a16="http://schemas.microsoft.com/office/drawing/2014/main" id="{406EA7E4-D9AB-29F8-3218-CAC3B04F03A9}"/>
                  </a:ext>
                </a:extLst>
              </p:cNvPr>
              <p:cNvSpPr>
                <a:spLocks noChangeArrowheads="1"/>
              </p:cNvSpPr>
              <p:nvPr/>
            </p:nvSpPr>
            <p:spPr bwMode="auto">
              <a:xfrm>
                <a:off x="5621867" y="6373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401" name="Oval 32">
                <a:extLst>
                  <a:ext uri="{FF2B5EF4-FFF2-40B4-BE49-F238E27FC236}">
                    <a16:creationId xmlns:a16="http://schemas.microsoft.com/office/drawing/2014/main" id="{99EC61FA-D050-2F70-9F4E-EFB6B125EB26}"/>
                  </a:ext>
                </a:extLst>
              </p:cNvPr>
              <p:cNvSpPr>
                <a:spLocks noChangeArrowheads="1"/>
              </p:cNvSpPr>
              <p:nvPr/>
            </p:nvSpPr>
            <p:spPr bwMode="auto">
              <a:xfrm>
                <a:off x="6307667" y="6373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402" name="Oval 33">
                <a:extLst>
                  <a:ext uri="{FF2B5EF4-FFF2-40B4-BE49-F238E27FC236}">
                    <a16:creationId xmlns:a16="http://schemas.microsoft.com/office/drawing/2014/main" id="{FAA26BCB-943A-3A92-7C86-B02AE60C7E12}"/>
                  </a:ext>
                </a:extLst>
              </p:cNvPr>
              <p:cNvSpPr>
                <a:spLocks noChangeArrowheads="1"/>
              </p:cNvSpPr>
              <p:nvPr/>
            </p:nvSpPr>
            <p:spPr bwMode="auto">
              <a:xfrm>
                <a:off x="6993467" y="6373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403" name="Oval 34">
                <a:extLst>
                  <a:ext uri="{FF2B5EF4-FFF2-40B4-BE49-F238E27FC236}">
                    <a16:creationId xmlns:a16="http://schemas.microsoft.com/office/drawing/2014/main" id="{B0EC7133-EE85-803D-831B-C04749A25909}"/>
                  </a:ext>
                </a:extLst>
              </p:cNvPr>
              <p:cNvSpPr>
                <a:spLocks noChangeArrowheads="1"/>
              </p:cNvSpPr>
              <p:nvPr/>
            </p:nvSpPr>
            <p:spPr bwMode="auto">
              <a:xfrm>
                <a:off x="2954867" y="6373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404" name="Freeform 106">
                <a:extLst>
                  <a:ext uri="{FF2B5EF4-FFF2-40B4-BE49-F238E27FC236}">
                    <a16:creationId xmlns:a16="http://schemas.microsoft.com/office/drawing/2014/main" id="{090B8350-E3EC-A977-FF6E-93DA56E6F3A5}"/>
                  </a:ext>
                </a:extLst>
              </p:cNvPr>
              <p:cNvSpPr>
                <a:spLocks/>
              </p:cNvSpPr>
              <p:nvPr/>
            </p:nvSpPr>
            <p:spPr bwMode="auto">
              <a:xfrm>
                <a:off x="2888192" y="6314732"/>
                <a:ext cx="5105400" cy="268287"/>
              </a:xfrm>
              <a:custGeom>
                <a:avLst/>
                <a:gdLst>
                  <a:gd name="T0" fmla="*/ 0 w 3216"/>
                  <a:gd name="T1" fmla="*/ 2147483646 h 169"/>
                  <a:gd name="T2" fmla="*/ 2147483646 w 3216"/>
                  <a:gd name="T3" fmla="*/ 2147483646 h 169"/>
                  <a:gd name="T4" fmla="*/ 2147483646 w 3216"/>
                  <a:gd name="T5" fmla="*/ 2147483646 h 169"/>
                  <a:gd name="T6" fmla="*/ 2147483646 w 3216"/>
                  <a:gd name="T7" fmla="*/ 2147483646 h 169"/>
                  <a:gd name="T8" fmla="*/ 2147483646 w 3216"/>
                  <a:gd name="T9" fmla="*/ 2147483646 h 169"/>
                  <a:gd name="T10" fmla="*/ 2147483646 w 3216"/>
                  <a:gd name="T11" fmla="*/ 2147483646 h 169"/>
                  <a:gd name="T12" fmla="*/ 2147483646 w 3216"/>
                  <a:gd name="T13" fmla="*/ 2147483646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16" h="169">
                    <a:moveTo>
                      <a:pt x="0" y="31"/>
                    </a:moveTo>
                    <a:cubicBezTo>
                      <a:pt x="93" y="47"/>
                      <a:pt x="365" y="130"/>
                      <a:pt x="564" y="127"/>
                    </a:cubicBezTo>
                    <a:cubicBezTo>
                      <a:pt x="763" y="124"/>
                      <a:pt x="979" y="11"/>
                      <a:pt x="1194" y="13"/>
                    </a:cubicBezTo>
                    <a:cubicBezTo>
                      <a:pt x="1409" y="15"/>
                      <a:pt x="1654" y="140"/>
                      <a:pt x="1854" y="139"/>
                    </a:cubicBezTo>
                    <a:cubicBezTo>
                      <a:pt x="2054" y="138"/>
                      <a:pt x="2243" y="14"/>
                      <a:pt x="2394" y="7"/>
                    </a:cubicBezTo>
                    <a:cubicBezTo>
                      <a:pt x="2545" y="0"/>
                      <a:pt x="2623" y="70"/>
                      <a:pt x="2760" y="97"/>
                    </a:cubicBezTo>
                    <a:cubicBezTo>
                      <a:pt x="2897" y="124"/>
                      <a:pt x="3121" y="154"/>
                      <a:pt x="3216" y="169"/>
                    </a:cubicBezTo>
                  </a:path>
                </a:pathLst>
              </a:custGeom>
              <a:noFill/>
              <a:ln w="25400"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5" name="Text Box 107">
                <a:extLst>
                  <a:ext uri="{FF2B5EF4-FFF2-40B4-BE49-F238E27FC236}">
                    <a16:creationId xmlns:a16="http://schemas.microsoft.com/office/drawing/2014/main" id="{4117A239-CAC0-3CC2-839A-C135AC1F2AD2}"/>
                  </a:ext>
                </a:extLst>
              </p:cNvPr>
              <p:cNvSpPr txBox="1">
                <a:spLocks noChangeArrowheads="1"/>
              </p:cNvSpPr>
              <p:nvPr/>
            </p:nvSpPr>
            <p:spPr bwMode="auto">
              <a:xfrm>
                <a:off x="2497667" y="6373469"/>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a:solidFill>
                      <a:srgbClr val="CC3300"/>
                    </a:solidFill>
                  </a:rPr>
                  <a:t>e</a:t>
                </a:r>
                <a:r>
                  <a:rPr lang="en-US" altLang="it-IT" baseline="30000">
                    <a:solidFill>
                      <a:srgbClr val="CC3300"/>
                    </a:solidFill>
                  </a:rPr>
                  <a:t>-</a:t>
                </a:r>
              </a:p>
            </p:txBody>
          </p:sp>
        </p:grpSp>
        <p:sp>
          <p:nvSpPr>
            <p:cNvPr id="15367" name="Text Box 108">
              <a:extLst>
                <a:ext uri="{FF2B5EF4-FFF2-40B4-BE49-F238E27FC236}">
                  <a16:creationId xmlns:a16="http://schemas.microsoft.com/office/drawing/2014/main" id="{19471A65-D4A4-C56B-52B4-2F3A5901848A}"/>
                </a:ext>
              </a:extLst>
            </p:cNvPr>
            <p:cNvSpPr txBox="1">
              <a:spLocks noChangeArrowheads="1"/>
            </p:cNvSpPr>
            <p:nvPr/>
          </p:nvSpPr>
          <p:spPr bwMode="auto">
            <a:xfrm>
              <a:off x="7272428" y="5050712"/>
              <a:ext cx="3217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b="1"/>
                <a:t>@ Planar channeling</a:t>
              </a:r>
            </a:p>
          </p:txBody>
        </p:sp>
        <p:sp>
          <p:nvSpPr>
            <p:cNvPr id="15368" name="Text Box 112">
              <a:extLst>
                <a:ext uri="{FF2B5EF4-FFF2-40B4-BE49-F238E27FC236}">
                  <a16:creationId xmlns:a16="http://schemas.microsoft.com/office/drawing/2014/main" id="{DC8E450D-35A8-F103-2DC4-49ECA24B0D7E}"/>
                </a:ext>
              </a:extLst>
            </p:cNvPr>
            <p:cNvSpPr txBox="1">
              <a:spLocks noChangeArrowheads="1"/>
            </p:cNvSpPr>
            <p:nvPr/>
          </p:nvSpPr>
          <p:spPr bwMode="auto">
            <a:xfrm>
              <a:off x="7933549" y="2997200"/>
              <a:ext cx="23870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b="1"/>
                <a:t>@ Amorphous:</a:t>
              </a:r>
            </a:p>
          </p:txBody>
        </p:sp>
        <p:grpSp>
          <p:nvGrpSpPr>
            <p:cNvPr id="15369" name="Group 3">
              <a:extLst>
                <a:ext uri="{FF2B5EF4-FFF2-40B4-BE49-F238E27FC236}">
                  <a16:creationId xmlns:a16="http://schemas.microsoft.com/office/drawing/2014/main" id="{CD66EC44-F3C1-BA90-F993-9D07D1269368}"/>
                </a:ext>
              </a:extLst>
            </p:cNvPr>
            <p:cNvGrpSpPr>
              <a:grpSpLocks/>
            </p:cNvGrpSpPr>
            <p:nvPr/>
          </p:nvGrpSpPr>
          <p:grpSpPr bwMode="auto">
            <a:xfrm>
              <a:off x="6993783" y="3476187"/>
              <a:ext cx="3580868" cy="1180905"/>
              <a:chOff x="2421467" y="3592168"/>
              <a:chExt cx="3581400" cy="1181100"/>
            </a:xfrm>
          </p:grpSpPr>
          <p:sp>
            <p:nvSpPr>
              <p:cNvPr id="15370" name="Oval 113">
                <a:extLst>
                  <a:ext uri="{FF2B5EF4-FFF2-40B4-BE49-F238E27FC236}">
                    <a16:creationId xmlns:a16="http://schemas.microsoft.com/office/drawing/2014/main" id="{09634984-48FC-EA23-AF4C-CFFB72344D73}"/>
                  </a:ext>
                </a:extLst>
              </p:cNvPr>
              <p:cNvSpPr>
                <a:spLocks noChangeArrowheads="1"/>
              </p:cNvSpPr>
              <p:nvPr/>
            </p:nvSpPr>
            <p:spPr bwMode="auto">
              <a:xfrm>
                <a:off x="3031067" y="37826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1" name="Oval 114">
                <a:extLst>
                  <a:ext uri="{FF2B5EF4-FFF2-40B4-BE49-F238E27FC236}">
                    <a16:creationId xmlns:a16="http://schemas.microsoft.com/office/drawing/2014/main" id="{48322E15-DD12-04C8-8DDB-5157CC631B94}"/>
                  </a:ext>
                </a:extLst>
              </p:cNvPr>
              <p:cNvSpPr>
                <a:spLocks noChangeArrowheads="1"/>
              </p:cNvSpPr>
              <p:nvPr/>
            </p:nvSpPr>
            <p:spPr bwMode="auto">
              <a:xfrm>
                <a:off x="3183467" y="4239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2" name="Oval 115">
                <a:extLst>
                  <a:ext uri="{FF2B5EF4-FFF2-40B4-BE49-F238E27FC236}">
                    <a16:creationId xmlns:a16="http://schemas.microsoft.com/office/drawing/2014/main" id="{F18CF33C-14DB-F42B-815D-00FE33E406BE}"/>
                  </a:ext>
                </a:extLst>
              </p:cNvPr>
              <p:cNvSpPr>
                <a:spLocks noChangeArrowheads="1"/>
              </p:cNvSpPr>
              <p:nvPr/>
            </p:nvSpPr>
            <p:spPr bwMode="auto">
              <a:xfrm>
                <a:off x="3716867" y="43922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3" name="Oval 116">
                <a:extLst>
                  <a:ext uri="{FF2B5EF4-FFF2-40B4-BE49-F238E27FC236}">
                    <a16:creationId xmlns:a16="http://schemas.microsoft.com/office/drawing/2014/main" id="{A67AE027-7463-A586-3BFD-4EF1273B229E}"/>
                  </a:ext>
                </a:extLst>
              </p:cNvPr>
              <p:cNvSpPr>
                <a:spLocks noChangeArrowheads="1"/>
              </p:cNvSpPr>
              <p:nvPr/>
            </p:nvSpPr>
            <p:spPr bwMode="auto">
              <a:xfrm>
                <a:off x="3716867" y="38588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4" name="Oval 117">
                <a:extLst>
                  <a:ext uri="{FF2B5EF4-FFF2-40B4-BE49-F238E27FC236}">
                    <a16:creationId xmlns:a16="http://schemas.microsoft.com/office/drawing/2014/main" id="{58561B50-E677-F8B8-B55E-89B442EFD48F}"/>
                  </a:ext>
                </a:extLst>
              </p:cNvPr>
              <p:cNvSpPr>
                <a:spLocks noChangeArrowheads="1"/>
              </p:cNvSpPr>
              <p:nvPr/>
            </p:nvSpPr>
            <p:spPr bwMode="auto">
              <a:xfrm>
                <a:off x="4097867" y="4087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5" name="Oval 118">
                <a:extLst>
                  <a:ext uri="{FF2B5EF4-FFF2-40B4-BE49-F238E27FC236}">
                    <a16:creationId xmlns:a16="http://schemas.microsoft.com/office/drawing/2014/main" id="{CD6D5CA9-1611-073C-F576-5E7630BB584F}"/>
                  </a:ext>
                </a:extLst>
              </p:cNvPr>
              <p:cNvSpPr>
                <a:spLocks noChangeArrowheads="1"/>
              </p:cNvSpPr>
              <p:nvPr/>
            </p:nvSpPr>
            <p:spPr bwMode="auto">
              <a:xfrm>
                <a:off x="5850467" y="37826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6" name="Oval 119">
                <a:extLst>
                  <a:ext uri="{FF2B5EF4-FFF2-40B4-BE49-F238E27FC236}">
                    <a16:creationId xmlns:a16="http://schemas.microsoft.com/office/drawing/2014/main" id="{9617669E-013F-B542-718B-1F8060C760AF}"/>
                  </a:ext>
                </a:extLst>
              </p:cNvPr>
              <p:cNvSpPr>
                <a:spLocks noChangeArrowheads="1"/>
              </p:cNvSpPr>
              <p:nvPr/>
            </p:nvSpPr>
            <p:spPr bwMode="auto">
              <a:xfrm>
                <a:off x="4478867" y="37826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7" name="Oval 120">
                <a:extLst>
                  <a:ext uri="{FF2B5EF4-FFF2-40B4-BE49-F238E27FC236}">
                    <a16:creationId xmlns:a16="http://schemas.microsoft.com/office/drawing/2014/main" id="{5B607D05-D782-57C0-A1B0-09C77BE9060A}"/>
                  </a:ext>
                </a:extLst>
              </p:cNvPr>
              <p:cNvSpPr>
                <a:spLocks noChangeArrowheads="1"/>
              </p:cNvSpPr>
              <p:nvPr/>
            </p:nvSpPr>
            <p:spPr bwMode="auto">
              <a:xfrm>
                <a:off x="4859867" y="4087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8" name="Oval 121">
                <a:extLst>
                  <a:ext uri="{FF2B5EF4-FFF2-40B4-BE49-F238E27FC236}">
                    <a16:creationId xmlns:a16="http://schemas.microsoft.com/office/drawing/2014/main" id="{978FE7EB-7578-4921-9633-19F193E0944F}"/>
                  </a:ext>
                </a:extLst>
              </p:cNvPr>
              <p:cNvSpPr>
                <a:spLocks noChangeArrowheads="1"/>
              </p:cNvSpPr>
              <p:nvPr/>
            </p:nvSpPr>
            <p:spPr bwMode="auto">
              <a:xfrm>
                <a:off x="5164667" y="43922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79" name="Oval 122">
                <a:extLst>
                  <a:ext uri="{FF2B5EF4-FFF2-40B4-BE49-F238E27FC236}">
                    <a16:creationId xmlns:a16="http://schemas.microsoft.com/office/drawing/2014/main" id="{35D08002-E018-67ED-9097-F1E09DB37451}"/>
                  </a:ext>
                </a:extLst>
              </p:cNvPr>
              <p:cNvSpPr>
                <a:spLocks noChangeArrowheads="1"/>
              </p:cNvSpPr>
              <p:nvPr/>
            </p:nvSpPr>
            <p:spPr bwMode="auto">
              <a:xfrm>
                <a:off x="5317067" y="37826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80" name="Oval 123">
                <a:extLst>
                  <a:ext uri="{FF2B5EF4-FFF2-40B4-BE49-F238E27FC236}">
                    <a16:creationId xmlns:a16="http://schemas.microsoft.com/office/drawing/2014/main" id="{8B67380F-33DD-6BD6-081C-60B34A8D75A3}"/>
                  </a:ext>
                </a:extLst>
              </p:cNvPr>
              <p:cNvSpPr>
                <a:spLocks noChangeArrowheads="1"/>
              </p:cNvSpPr>
              <p:nvPr/>
            </p:nvSpPr>
            <p:spPr bwMode="auto">
              <a:xfrm>
                <a:off x="5698067" y="40874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81" name="Oval 124">
                <a:extLst>
                  <a:ext uri="{FF2B5EF4-FFF2-40B4-BE49-F238E27FC236}">
                    <a16:creationId xmlns:a16="http://schemas.microsoft.com/office/drawing/2014/main" id="{83704AFF-9849-5008-B6EC-447579BFDBF2}"/>
                  </a:ext>
                </a:extLst>
              </p:cNvPr>
              <p:cNvSpPr>
                <a:spLocks noChangeArrowheads="1"/>
              </p:cNvSpPr>
              <p:nvPr/>
            </p:nvSpPr>
            <p:spPr bwMode="auto">
              <a:xfrm>
                <a:off x="5774267" y="4392268"/>
                <a:ext cx="152400" cy="15240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5382" name="Freeform 126">
                <a:extLst>
                  <a:ext uri="{FF2B5EF4-FFF2-40B4-BE49-F238E27FC236}">
                    <a16:creationId xmlns:a16="http://schemas.microsoft.com/office/drawing/2014/main" id="{336EAECC-1D18-333C-1E36-DFDD1214B145}"/>
                  </a:ext>
                </a:extLst>
              </p:cNvPr>
              <p:cNvSpPr>
                <a:spLocks/>
              </p:cNvSpPr>
              <p:nvPr/>
            </p:nvSpPr>
            <p:spPr bwMode="auto">
              <a:xfrm>
                <a:off x="2650067" y="3592168"/>
                <a:ext cx="1600200" cy="711200"/>
              </a:xfrm>
              <a:custGeom>
                <a:avLst/>
                <a:gdLst>
                  <a:gd name="T0" fmla="*/ 0 w 1008"/>
                  <a:gd name="T1" fmla="*/ 2147483646 h 448"/>
                  <a:gd name="T2" fmla="*/ 2147483646 w 1008"/>
                  <a:gd name="T3" fmla="*/ 2147483646 h 448"/>
                  <a:gd name="T4" fmla="*/ 2147483646 w 1008"/>
                  <a:gd name="T5" fmla="*/ 2147483646 h 448"/>
                  <a:gd name="T6" fmla="*/ 2147483646 w 1008"/>
                  <a:gd name="T7" fmla="*/ 2147483646 h 448"/>
                  <a:gd name="T8" fmla="*/ 2147483646 w 1008"/>
                  <a:gd name="T9" fmla="*/ 2147483646 h 448"/>
                  <a:gd name="T10" fmla="*/ 2147483646 w 1008"/>
                  <a:gd name="T11" fmla="*/ 2147483646 h 448"/>
                  <a:gd name="T12" fmla="*/ 2147483646 w 1008"/>
                  <a:gd name="T13" fmla="*/ 2147483646 h 4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8" h="448">
                    <a:moveTo>
                      <a:pt x="0" y="264"/>
                    </a:moveTo>
                    <a:cubicBezTo>
                      <a:pt x="96" y="252"/>
                      <a:pt x="192" y="240"/>
                      <a:pt x="288" y="264"/>
                    </a:cubicBezTo>
                    <a:cubicBezTo>
                      <a:pt x="384" y="288"/>
                      <a:pt x="480" y="384"/>
                      <a:pt x="576" y="408"/>
                    </a:cubicBezTo>
                    <a:cubicBezTo>
                      <a:pt x="672" y="432"/>
                      <a:pt x="824" y="448"/>
                      <a:pt x="864" y="408"/>
                    </a:cubicBezTo>
                    <a:cubicBezTo>
                      <a:pt x="904" y="368"/>
                      <a:pt x="800" y="232"/>
                      <a:pt x="816" y="168"/>
                    </a:cubicBezTo>
                    <a:cubicBezTo>
                      <a:pt x="832" y="104"/>
                      <a:pt x="928" y="48"/>
                      <a:pt x="960" y="24"/>
                    </a:cubicBezTo>
                    <a:cubicBezTo>
                      <a:pt x="992" y="0"/>
                      <a:pt x="1000" y="12"/>
                      <a:pt x="1008" y="24"/>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3" name="Freeform 127">
                <a:extLst>
                  <a:ext uri="{FF2B5EF4-FFF2-40B4-BE49-F238E27FC236}">
                    <a16:creationId xmlns:a16="http://schemas.microsoft.com/office/drawing/2014/main" id="{1FF70F01-E046-EB44-9357-940B5DA6DF3C}"/>
                  </a:ext>
                </a:extLst>
              </p:cNvPr>
              <p:cNvSpPr>
                <a:spLocks/>
              </p:cNvSpPr>
              <p:nvPr/>
            </p:nvSpPr>
            <p:spPr bwMode="auto">
              <a:xfrm>
                <a:off x="2421467" y="3871568"/>
                <a:ext cx="2959100" cy="901700"/>
              </a:xfrm>
              <a:custGeom>
                <a:avLst/>
                <a:gdLst>
                  <a:gd name="T0" fmla="*/ 0 w 1864"/>
                  <a:gd name="T1" fmla="*/ 2147483646 h 568"/>
                  <a:gd name="T2" fmla="*/ 2147483646 w 1864"/>
                  <a:gd name="T3" fmla="*/ 2147483646 h 568"/>
                  <a:gd name="T4" fmla="*/ 2147483646 w 1864"/>
                  <a:gd name="T5" fmla="*/ 2147483646 h 568"/>
                  <a:gd name="T6" fmla="*/ 2147483646 w 1864"/>
                  <a:gd name="T7" fmla="*/ 2147483646 h 568"/>
                  <a:gd name="T8" fmla="*/ 2147483646 w 1864"/>
                  <a:gd name="T9" fmla="*/ 2147483646 h 568"/>
                  <a:gd name="T10" fmla="*/ 2147483646 w 1864"/>
                  <a:gd name="T11" fmla="*/ 2147483646 h 5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64" h="568">
                    <a:moveTo>
                      <a:pt x="0" y="376"/>
                    </a:moveTo>
                    <a:cubicBezTo>
                      <a:pt x="336" y="444"/>
                      <a:pt x="672" y="512"/>
                      <a:pt x="912" y="472"/>
                    </a:cubicBezTo>
                    <a:cubicBezTo>
                      <a:pt x="1152" y="432"/>
                      <a:pt x="1288" y="208"/>
                      <a:pt x="1440" y="136"/>
                    </a:cubicBezTo>
                    <a:cubicBezTo>
                      <a:pt x="1592" y="64"/>
                      <a:pt x="1784" y="0"/>
                      <a:pt x="1824" y="40"/>
                    </a:cubicBezTo>
                    <a:cubicBezTo>
                      <a:pt x="1864" y="80"/>
                      <a:pt x="1696" y="288"/>
                      <a:pt x="1680" y="376"/>
                    </a:cubicBezTo>
                    <a:cubicBezTo>
                      <a:pt x="1664" y="464"/>
                      <a:pt x="1696" y="516"/>
                      <a:pt x="1728" y="568"/>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 name="Title 1">
            <a:extLst>
              <a:ext uri="{FF2B5EF4-FFF2-40B4-BE49-F238E27FC236}">
                <a16:creationId xmlns:a16="http://schemas.microsoft.com/office/drawing/2014/main" id="{B48A5523-E7D5-5C91-F9BD-28D8C5CA7C03}"/>
              </a:ext>
            </a:extLst>
          </p:cNvPr>
          <p:cNvSpPr>
            <a:spLocks noGrp="1"/>
          </p:cNvSpPr>
          <p:nvPr>
            <p:ph type="title"/>
          </p:nvPr>
        </p:nvSpPr>
        <p:spPr/>
        <p:txBody>
          <a:bodyPr/>
          <a:lstStyle/>
          <a:p>
            <a:r>
              <a:rPr lang="en-US" dirty="0"/>
              <a:t>CHANNELING IN BENT CRYSTALS</a:t>
            </a:r>
          </a:p>
        </p:txBody>
      </p:sp>
      <p:pic>
        <p:nvPicPr>
          <p:cNvPr id="36" name="Picture 35">
            <a:extLst>
              <a:ext uri="{FF2B5EF4-FFF2-40B4-BE49-F238E27FC236}">
                <a16:creationId xmlns:a16="http://schemas.microsoft.com/office/drawing/2014/main" id="{01B38F9C-C5CA-8937-2D7E-02671F2712BE}"/>
              </a:ext>
            </a:extLst>
          </p:cNvPr>
          <p:cNvPicPr>
            <a:picLocks noChangeAspect="1"/>
          </p:cNvPicPr>
          <p:nvPr/>
        </p:nvPicPr>
        <p:blipFill>
          <a:blip r:embed="rId2"/>
          <a:stretch>
            <a:fillRect/>
          </a:stretch>
        </p:blipFill>
        <p:spPr>
          <a:xfrm>
            <a:off x="6315890" y="1514010"/>
            <a:ext cx="3903343" cy="481036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DC9F19-DDA8-4E4D-A5CB-B99E742466DB}"/>
              </a:ext>
            </a:extLst>
          </p:cNvPr>
          <p:cNvSpPr>
            <a:spLocks noGrp="1"/>
          </p:cNvSpPr>
          <p:nvPr>
            <p:ph type="title"/>
          </p:nvPr>
        </p:nvSpPr>
        <p:spPr/>
        <p:txBody>
          <a:bodyPr/>
          <a:lstStyle/>
          <a:p>
            <a:r>
              <a:rPr lang="it-IT" dirty="0" err="1"/>
              <a:t>Experimental</a:t>
            </a:r>
            <a:r>
              <a:rPr lang="it-IT" dirty="0"/>
              <a:t> </a:t>
            </a:r>
            <a:r>
              <a:rPr lang="it-IT" dirty="0" err="1"/>
              <a:t>scheme</a:t>
            </a:r>
            <a:endParaRPr lang="en-US" dirty="0"/>
          </a:p>
        </p:txBody>
      </p:sp>
      <p:sp>
        <p:nvSpPr>
          <p:cNvPr id="5" name="CasellaDiTesto 4">
            <a:extLst>
              <a:ext uri="{FF2B5EF4-FFF2-40B4-BE49-F238E27FC236}">
                <a16:creationId xmlns:a16="http://schemas.microsoft.com/office/drawing/2014/main" id="{A14E820C-0C1D-CB65-5229-EC6261B022EB}"/>
              </a:ext>
            </a:extLst>
          </p:cNvPr>
          <p:cNvSpPr txBox="1"/>
          <p:nvPr/>
        </p:nvSpPr>
        <p:spPr>
          <a:xfrm>
            <a:off x="156520" y="6488668"/>
            <a:ext cx="4816511" cy="369332"/>
          </a:xfrm>
          <a:prstGeom prst="rect">
            <a:avLst/>
          </a:prstGeom>
          <a:noFill/>
        </p:spPr>
        <p:txBody>
          <a:bodyPr wrap="none" rtlCol="0">
            <a:spAutoFit/>
          </a:bodyPr>
          <a:lstStyle/>
          <a:p>
            <a:r>
              <a:rPr lang="it-IT" dirty="0"/>
              <a:t>*D. Mirarchi et al., </a:t>
            </a:r>
            <a:r>
              <a:rPr lang="fr-FR" dirty="0" err="1"/>
              <a:t>Eur</a:t>
            </a:r>
            <a:r>
              <a:rPr lang="fr-FR" dirty="0"/>
              <a:t>. Phys. J. C (2020) 80 :929</a:t>
            </a:r>
            <a:endParaRPr lang="en-US" dirty="0"/>
          </a:p>
        </p:txBody>
      </p:sp>
      <p:grpSp>
        <p:nvGrpSpPr>
          <p:cNvPr id="7" name="Gruppo 6">
            <a:extLst>
              <a:ext uri="{FF2B5EF4-FFF2-40B4-BE49-F238E27FC236}">
                <a16:creationId xmlns:a16="http://schemas.microsoft.com/office/drawing/2014/main" id="{74ACEECA-C705-1CF4-AF34-3591E01F1801}"/>
              </a:ext>
            </a:extLst>
          </p:cNvPr>
          <p:cNvGrpSpPr/>
          <p:nvPr/>
        </p:nvGrpSpPr>
        <p:grpSpPr>
          <a:xfrm>
            <a:off x="156520" y="810532"/>
            <a:ext cx="10564737" cy="2925662"/>
            <a:chOff x="156520" y="810532"/>
            <a:chExt cx="10564737" cy="2925662"/>
          </a:xfrm>
        </p:grpSpPr>
        <p:pic>
          <p:nvPicPr>
            <p:cNvPr id="4" name="Immagine 3">
              <a:extLst>
                <a:ext uri="{FF2B5EF4-FFF2-40B4-BE49-F238E27FC236}">
                  <a16:creationId xmlns:a16="http://schemas.microsoft.com/office/drawing/2014/main" id="{D4259154-1E09-AC4C-1C31-EB693745630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6520" y="1043174"/>
              <a:ext cx="10433226" cy="2693020"/>
            </a:xfrm>
            <a:prstGeom prst="rect">
              <a:avLst/>
            </a:prstGeom>
          </p:spPr>
        </p:pic>
        <p:sp>
          <p:nvSpPr>
            <p:cNvPr id="6" name="CasellaDiTesto 5">
              <a:extLst>
                <a:ext uri="{FF2B5EF4-FFF2-40B4-BE49-F238E27FC236}">
                  <a16:creationId xmlns:a16="http://schemas.microsoft.com/office/drawing/2014/main" id="{D77BF2A3-B83A-6046-758F-56E8CA8B400F}"/>
                </a:ext>
              </a:extLst>
            </p:cNvPr>
            <p:cNvSpPr txBox="1"/>
            <p:nvPr/>
          </p:nvSpPr>
          <p:spPr>
            <a:xfrm>
              <a:off x="10313773" y="810532"/>
              <a:ext cx="407484" cy="677108"/>
            </a:xfrm>
            <a:prstGeom prst="rect">
              <a:avLst/>
            </a:prstGeom>
            <a:noFill/>
          </p:spPr>
          <p:txBody>
            <a:bodyPr wrap="none" rtlCol="0">
              <a:spAutoFit/>
            </a:bodyPr>
            <a:lstStyle/>
            <a:p>
              <a:r>
                <a:rPr lang="it-IT" sz="3800" dirty="0"/>
                <a:t>*</a:t>
              </a:r>
              <a:endParaRPr lang="en-US" sz="3800" dirty="0"/>
            </a:p>
          </p:txBody>
        </p:sp>
      </p:grpSp>
      <p:sp>
        <p:nvSpPr>
          <p:cNvPr id="9" name="CasellaDiTesto 8">
            <a:extLst>
              <a:ext uri="{FF2B5EF4-FFF2-40B4-BE49-F238E27FC236}">
                <a16:creationId xmlns:a16="http://schemas.microsoft.com/office/drawing/2014/main" id="{24B469A8-C24B-8B10-4BB6-15CE84AC76D0}"/>
              </a:ext>
            </a:extLst>
          </p:cNvPr>
          <p:cNvSpPr txBox="1"/>
          <p:nvPr/>
        </p:nvSpPr>
        <p:spPr>
          <a:xfrm>
            <a:off x="259553" y="4373767"/>
            <a:ext cx="10876760" cy="1477328"/>
          </a:xfrm>
          <a:prstGeom prst="rect">
            <a:avLst/>
          </a:prstGeom>
          <a:noFill/>
        </p:spPr>
        <p:txBody>
          <a:bodyPr wrap="none" rtlCol="0">
            <a:spAutoFit/>
          </a:bodyPr>
          <a:lstStyle/>
          <a:p>
            <a:r>
              <a:rPr lang="it-IT" dirty="0"/>
              <a:t>A first «short» </a:t>
            </a:r>
            <a:r>
              <a:rPr lang="it-IT" dirty="0" err="1"/>
              <a:t>crystal</a:t>
            </a:r>
            <a:r>
              <a:rPr lang="it-IT" dirty="0"/>
              <a:t> </a:t>
            </a:r>
            <a:r>
              <a:rPr lang="it-IT" dirty="0" err="1"/>
              <a:t>is</a:t>
            </a:r>
            <a:r>
              <a:rPr lang="it-IT" dirty="0"/>
              <a:t> </a:t>
            </a:r>
            <a:r>
              <a:rPr lang="it-IT" dirty="0" err="1"/>
              <a:t>used</a:t>
            </a:r>
            <a:r>
              <a:rPr lang="it-IT" dirty="0"/>
              <a:t> to </a:t>
            </a:r>
            <a:r>
              <a:rPr lang="it-IT" dirty="0" err="1"/>
              <a:t>extract</a:t>
            </a:r>
            <a:r>
              <a:rPr lang="it-IT" dirty="0"/>
              <a:t> the </a:t>
            </a:r>
            <a:r>
              <a:rPr lang="it-IT" dirty="0" err="1"/>
              <a:t>circulating</a:t>
            </a:r>
            <a:r>
              <a:rPr lang="it-IT" dirty="0"/>
              <a:t> </a:t>
            </a:r>
            <a:r>
              <a:rPr lang="it-IT" dirty="0" err="1"/>
              <a:t>beam</a:t>
            </a:r>
            <a:r>
              <a:rPr lang="it-IT" dirty="0"/>
              <a:t> </a:t>
            </a:r>
            <a:r>
              <a:rPr lang="it-IT" dirty="0" err="1"/>
              <a:t>halo</a:t>
            </a:r>
            <a:endParaRPr lang="it-IT" dirty="0"/>
          </a:p>
          <a:p>
            <a:endParaRPr lang="it-IT" dirty="0"/>
          </a:p>
          <a:p>
            <a:r>
              <a:rPr lang="it-IT" dirty="0" err="1"/>
              <a:t>Extract</a:t>
            </a:r>
            <a:r>
              <a:rPr lang="it-IT" dirty="0"/>
              <a:t> </a:t>
            </a:r>
            <a:r>
              <a:rPr lang="it-IT" dirty="0" err="1"/>
              <a:t>beam</a:t>
            </a:r>
            <a:r>
              <a:rPr lang="it-IT" dirty="0"/>
              <a:t> hits a target </a:t>
            </a:r>
            <a:r>
              <a:rPr lang="it-IT" dirty="0" err="1"/>
              <a:t>generating</a:t>
            </a:r>
            <a:r>
              <a:rPr lang="it-IT" dirty="0"/>
              <a:t> short-living </a:t>
            </a:r>
            <a:r>
              <a:rPr lang="it-IT" dirty="0" err="1"/>
              <a:t>particles</a:t>
            </a:r>
            <a:endParaRPr lang="it-IT" dirty="0"/>
          </a:p>
          <a:p>
            <a:endParaRPr lang="it-IT" dirty="0"/>
          </a:p>
          <a:p>
            <a:r>
              <a:rPr lang="it-IT" dirty="0"/>
              <a:t>A second «long» </a:t>
            </a:r>
            <a:r>
              <a:rPr lang="it-IT" dirty="0" err="1"/>
              <a:t>crystal</a:t>
            </a:r>
            <a:r>
              <a:rPr lang="it-IT" dirty="0"/>
              <a:t> </a:t>
            </a:r>
            <a:r>
              <a:rPr lang="it-IT" dirty="0" err="1"/>
              <a:t>collects</a:t>
            </a:r>
            <a:r>
              <a:rPr lang="it-IT" dirty="0"/>
              <a:t> a </a:t>
            </a:r>
            <a:r>
              <a:rPr lang="it-IT" dirty="0" err="1"/>
              <a:t>fraction</a:t>
            </a:r>
            <a:r>
              <a:rPr lang="it-IT" dirty="0"/>
              <a:t> of </a:t>
            </a:r>
            <a:r>
              <a:rPr lang="it-IT" dirty="0" err="1"/>
              <a:t>generated</a:t>
            </a:r>
            <a:r>
              <a:rPr lang="it-IT" dirty="0"/>
              <a:t> </a:t>
            </a:r>
            <a:r>
              <a:rPr lang="it-IT" dirty="0" err="1"/>
              <a:t>particles</a:t>
            </a:r>
            <a:r>
              <a:rPr lang="it-IT" dirty="0"/>
              <a:t> and </a:t>
            </a:r>
            <a:r>
              <a:rPr lang="it-IT" dirty="0" err="1"/>
              <a:t>channel</a:t>
            </a:r>
            <a:r>
              <a:rPr lang="it-IT" dirty="0"/>
              <a:t> </a:t>
            </a:r>
            <a:r>
              <a:rPr lang="it-IT" dirty="0" err="1"/>
              <a:t>them</a:t>
            </a:r>
            <a:r>
              <a:rPr lang="it-IT" dirty="0"/>
              <a:t> </a:t>
            </a:r>
            <a:r>
              <a:rPr lang="it-IT" dirty="0" err="1"/>
              <a:t>inducing</a:t>
            </a:r>
            <a:r>
              <a:rPr lang="it-IT" dirty="0"/>
              <a:t> spin </a:t>
            </a:r>
            <a:r>
              <a:rPr lang="it-IT" dirty="0" err="1"/>
              <a:t>precession</a:t>
            </a:r>
            <a:endParaRPr lang="en-US" dirty="0"/>
          </a:p>
        </p:txBody>
      </p:sp>
    </p:spTree>
    <p:extLst>
      <p:ext uri="{BB962C8B-B14F-4D97-AF65-F5344CB8AC3E}">
        <p14:creationId xmlns:p14="http://schemas.microsoft.com/office/powerpoint/2010/main" val="2801339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Crystals for </a:t>
            </a:r>
            <a:r>
              <a:rPr lang="it-IT" dirty="0" err="1"/>
              <a:t>beam</a:t>
            </a:r>
            <a:r>
              <a:rPr lang="it-IT" dirty="0"/>
              <a:t> </a:t>
            </a:r>
            <a:r>
              <a:rPr lang="it-IT" dirty="0" err="1"/>
              <a:t>extraction</a:t>
            </a:r>
            <a:endParaRPr lang="it-IT" dirty="0"/>
          </a:p>
        </p:txBody>
      </p:sp>
      <p:sp>
        <p:nvSpPr>
          <p:cNvPr id="3" name="Rectangle 2"/>
          <p:cNvSpPr/>
          <p:nvPr/>
        </p:nvSpPr>
        <p:spPr>
          <a:xfrm>
            <a:off x="575894" y="2029005"/>
            <a:ext cx="5213287" cy="3577198"/>
          </a:xfrm>
          <a:prstGeom prst="rect">
            <a:avLst/>
          </a:prstGeom>
        </p:spPr>
        <p:txBody>
          <a:bodyPr wrap="square">
            <a:spAutoFit/>
          </a:bodyPr>
          <a:lstStyle/>
          <a:p>
            <a:pPr marL="6350" indent="-6350" algn="just">
              <a:lnSpc>
                <a:spcPct val="115000"/>
              </a:lnSpc>
              <a:spcAft>
                <a:spcPts val="0"/>
              </a:spcAft>
            </a:pPr>
            <a:r>
              <a:rPr lang="en-US" sz="2200" dirty="0">
                <a:solidFill>
                  <a:schemeClr val="bg2">
                    <a:lumMod val="25000"/>
                  </a:schemeClr>
                </a:solidFill>
              </a:rPr>
              <a:t>Thickness along the beam: 4.0±0.1 mm</a:t>
            </a:r>
            <a:endParaRPr lang="it-IT" sz="2200" dirty="0">
              <a:solidFill>
                <a:schemeClr val="bg2">
                  <a:lumMod val="25000"/>
                </a:schemeClr>
              </a:solidFill>
            </a:endParaRPr>
          </a:p>
          <a:p>
            <a:pPr marL="6350" indent="-6350" algn="just">
              <a:lnSpc>
                <a:spcPct val="115000"/>
              </a:lnSpc>
              <a:spcAft>
                <a:spcPts val="0"/>
              </a:spcAft>
            </a:pPr>
            <a:r>
              <a:rPr lang="en-US" sz="2200" dirty="0">
                <a:solidFill>
                  <a:schemeClr val="bg2">
                    <a:lumMod val="25000"/>
                  </a:schemeClr>
                </a:solidFill>
              </a:rPr>
              <a:t>Height &lt; 55 mm. </a:t>
            </a:r>
            <a:endParaRPr lang="it-IT" sz="2200" dirty="0">
              <a:solidFill>
                <a:schemeClr val="bg2">
                  <a:lumMod val="25000"/>
                </a:schemeClr>
              </a:solidFill>
            </a:endParaRPr>
          </a:p>
          <a:p>
            <a:pPr marL="6350" indent="-6350" algn="just">
              <a:lnSpc>
                <a:spcPct val="115000"/>
              </a:lnSpc>
              <a:spcAft>
                <a:spcPts val="0"/>
              </a:spcAft>
            </a:pPr>
            <a:r>
              <a:rPr lang="en-US" sz="2200" dirty="0">
                <a:solidFill>
                  <a:schemeClr val="bg2">
                    <a:lumMod val="25000"/>
                  </a:schemeClr>
                </a:solidFill>
              </a:rPr>
              <a:t>Weight &lt; 150 g</a:t>
            </a:r>
            <a:endParaRPr lang="it-IT" sz="2200" dirty="0">
              <a:solidFill>
                <a:schemeClr val="bg2">
                  <a:lumMod val="25000"/>
                </a:schemeClr>
              </a:solidFill>
            </a:endParaRPr>
          </a:p>
          <a:p>
            <a:pPr marL="6350" indent="-6350" algn="just">
              <a:lnSpc>
                <a:spcPct val="115000"/>
              </a:lnSpc>
              <a:spcAft>
                <a:spcPts val="0"/>
              </a:spcAft>
            </a:pPr>
            <a:r>
              <a:rPr lang="en-US" sz="2200" dirty="0">
                <a:solidFill>
                  <a:schemeClr val="bg2">
                    <a:lumMod val="25000"/>
                  </a:schemeClr>
                </a:solidFill>
              </a:rPr>
              <a:t>Channeling plane: (110)</a:t>
            </a:r>
            <a:endParaRPr lang="it-IT" sz="2200" dirty="0">
              <a:solidFill>
                <a:schemeClr val="bg2">
                  <a:lumMod val="25000"/>
                </a:schemeClr>
              </a:solidFill>
            </a:endParaRPr>
          </a:p>
          <a:p>
            <a:pPr marL="6350" indent="-6350" algn="just">
              <a:lnSpc>
                <a:spcPct val="115000"/>
              </a:lnSpc>
              <a:spcAft>
                <a:spcPts val="0"/>
              </a:spcAft>
            </a:pPr>
            <a:r>
              <a:rPr lang="en-US" sz="2200" dirty="0">
                <a:solidFill>
                  <a:schemeClr val="bg2">
                    <a:lumMod val="25000"/>
                  </a:schemeClr>
                </a:solidFill>
              </a:rPr>
              <a:t>Channeling axis: &lt;111&gt; or &lt;11</a:t>
            </a:r>
            <a:r>
              <a:rPr lang="it-IT" sz="2200" dirty="0">
                <a:solidFill>
                  <a:schemeClr val="bg2">
                    <a:lumMod val="25000"/>
                  </a:schemeClr>
                </a:solidFill>
              </a:rPr>
              <a:t>0&gt;</a:t>
            </a:r>
          </a:p>
          <a:p>
            <a:pPr marL="6350" indent="-6350" algn="just">
              <a:lnSpc>
                <a:spcPct val="115000"/>
              </a:lnSpc>
              <a:spcAft>
                <a:spcPts val="0"/>
              </a:spcAft>
            </a:pPr>
            <a:r>
              <a:rPr lang="en-US" sz="2200" dirty="0">
                <a:solidFill>
                  <a:srgbClr val="FF0000"/>
                </a:solidFill>
              </a:rPr>
              <a:t>Miscut for planar channeling: &lt; 10 </a:t>
            </a:r>
            <a:r>
              <a:rPr lang="en-US" sz="2200" dirty="0" err="1">
                <a:solidFill>
                  <a:srgbClr val="FF0000"/>
                </a:solidFill>
              </a:rPr>
              <a:t>μrad</a:t>
            </a:r>
            <a:r>
              <a:rPr lang="en-US" sz="2200" dirty="0">
                <a:solidFill>
                  <a:srgbClr val="FF0000"/>
                </a:solidFill>
              </a:rPr>
              <a:t>. </a:t>
            </a:r>
          </a:p>
          <a:p>
            <a:pPr marL="6350" indent="-6350" algn="just">
              <a:lnSpc>
                <a:spcPct val="115000"/>
              </a:lnSpc>
              <a:spcAft>
                <a:spcPts val="0"/>
              </a:spcAft>
            </a:pPr>
            <a:r>
              <a:rPr lang="en-US" sz="2200" dirty="0">
                <a:solidFill>
                  <a:srgbClr val="FF0000"/>
                </a:solidFill>
              </a:rPr>
              <a:t>Torsion: &lt; 1 </a:t>
            </a:r>
            <a:r>
              <a:rPr lang="en-US" sz="2200" dirty="0" err="1">
                <a:solidFill>
                  <a:srgbClr val="FF0000"/>
                </a:solidFill>
              </a:rPr>
              <a:t>μrad</a:t>
            </a:r>
            <a:r>
              <a:rPr lang="en-US" sz="2200" dirty="0">
                <a:solidFill>
                  <a:srgbClr val="FF0000"/>
                </a:solidFill>
              </a:rPr>
              <a:t>/mm</a:t>
            </a:r>
            <a:endParaRPr lang="it-IT" sz="2200" dirty="0">
              <a:solidFill>
                <a:srgbClr val="FF0000"/>
              </a:solidFill>
            </a:endParaRPr>
          </a:p>
          <a:p>
            <a:pPr marL="6350" indent="-6350" algn="just">
              <a:lnSpc>
                <a:spcPct val="115000"/>
              </a:lnSpc>
              <a:spcAft>
                <a:spcPts val="0"/>
              </a:spcAft>
            </a:pPr>
            <a:r>
              <a:rPr lang="en-US" sz="2200" dirty="0">
                <a:solidFill>
                  <a:srgbClr val="FF0000"/>
                </a:solidFill>
              </a:rPr>
              <a:t>Bending angle: 50-55 </a:t>
            </a:r>
            <a:r>
              <a:rPr lang="en-US" sz="2200" dirty="0" err="1">
                <a:solidFill>
                  <a:srgbClr val="FF0000"/>
                </a:solidFill>
              </a:rPr>
              <a:t>μrad</a:t>
            </a:r>
            <a:endParaRPr lang="en-US" sz="2200" dirty="0">
              <a:solidFill>
                <a:srgbClr val="FF0000"/>
              </a:solidFill>
            </a:endParaRPr>
          </a:p>
          <a:p>
            <a:pPr marL="6350" indent="-6350" algn="just">
              <a:lnSpc>
                <a:spcPct val="115000"/>
              </a:lnSpc>
              <a:spcAft>
                <a:spcPts val="0"/>
              </a:spcAft>
            </a:pPr>
            <a:r>
              <a:rPr lang="en-US" sz="2200" dirty="0">
                <a:solidFill>
                  <a:srgbClr val="FF0000"/>
                </a:solidFill>
              </a:rPr>
              <a:t>Dislocation density &lt; 1 cm</a:t>
            </a:r>
            <a:r>
              <a:rPr lang="en-US" sz="2200" baseline="30000" dirty="0">
                <a:solidFill>
                  <a:srgbClr val="FF0000"/>
                </a:solidFill>
              </a:rPr>
              <a:t>2</a:t>
            </a:r>
            <a:r>
              <a:rPr lang="en-US" sz="2200" dirty="0"/>
              <a:t> </a:t>
            </a:r>
            <a:endParaRPr lang="it-IT" sz="2200" dirty="0"/>
          </a:p>
        </p:txBody>
      </p:sp>
      <p:pic>
        <p:nvPicPr>
          <p:cNvPr id="5" name="Immagine 4">
            <a:extLst>
              <a:ext uri="{FF2B5EF4-FFF2-40B4-BE49-F238E27FC236}">
                <a16:creationId xmlns:a16="http://schemas.microsoft.com/office/drawing/2014/main" id="{C8B488BD-46B9-4098-6079-C7ACD3A24CA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8824" t="12636" r="37779" b="14510"/>
          <a:stretch/>
        </p:blipFill>
        <p:spPr>
          <a:xfrm>
            <a:off x="7125730" y="1851586"/>
            <a:ext cx="3243123" cy="4083210"/>
          </a:xfrm>
          <a:prstGeom prst="rect">
            <a:avLst/>
          </a:prstGeom>
          <a:effectLst>
            <a:softEdge rad="63500"/>
          </a:effectLst>
        </p:spPr>
      </p:pic>
      <p:sp>
        <p:nvSpPr>
          <p:cNvPr id="10" name="CasellaDiTesto 9">
            <a:extLst>
              <a:ext uri="{FF2B5EF4-FFF2-40B4-BE49-F238E27FC236}">
                <a16:creationId xmlns:a16="http://schemas.microsoft.com/office/drawing/2014/main" id="{156A53EF-8337-B671-2DB1-A5EA6637F7C4}"/>
              </a:ext>
            </a:extLst>
          </p:cNvPr>
          <p:cNvSpPr txBox="1"/>
          <p:nvPr/>
        </p:nvSpPr>
        <p:spPr>
          <a:xfrm>
            <a:off x="575894" y="6079525"/>
            <a:ext cx="6216125" cy="430887"/>
          </a:xfrm>
          <a:prstGeom prst="rect">
            <a:avLst/>
          </a:prstGeom>
          <a:noFill/>
        </p:spPr>
        <p:txBody>
          <a:bodyPr wrap="none" rtlCol="0">
            <a:spAutoFit/>
          </a:bodyPr>
          <a:lstStyle/>
          <a:p>
            <a:r>
              <a:rPr lang="it-IT" sz="2200" dirty="0" err="1"/>
              <a:t>Specifications</a:t>
            </a:r>
            <a:r>
              <a:rPr lang="it-IT" sz="2200" dirty="0"/>
              <a:t> </a:t>
            </a:r>
            <a:r>
              <a:rPr lang="it-IT" sz="2200" dirty="0" err="1"/>
              <a:t>defined</a:t>
            </a:r>
            <a:r>
              <a:rPr lang="it-IT" sz="2200" dirty="0"/>
              <a:t> in </a:t>
            </a:r>
            <a:r>
              <a:rPr lang="it-IT" sz="2200" dirty="0" err="1"/>
              <a:t>collaboration</a:t>
            </a:r>
            <a:r>
              <a:rPr lang="it-IT" sz="2200" dirty="0"/>
              <a:t> with CERN</a:t>
            </a:r>
            <a:endParaRPr lang="en-US" sz="2200" dirty="0"/>
          </a:p>
        </p:txBody>
      </p:sp>
    </p:spTree>
    <p:extLst>
      <p:ext uri="{BB962C8B-B14F-4D97-AF65-F5344CB8AC3E}">
        <p14:creationId xmlns:p14="http://schemas.microsoft.com/office/powerpoint/2010/main" val="214348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20434-E63C-E05E-BBB5-3FE3BC1FA82A}"/>
              </a:ext>
            </a:extLst>
          </p:cNvPr>
          <p:cNvSpPr>
            <a:spLocks noGrp="1"/>
          </p:cNvSpPr>
          <p:nvPr>
            <p:ph type="title"/>
          </p:nvPr>
        </p:nvSpPr>
        <p:spPr/>
        <p:txBody>
          <a:bodyPr/>
          <a:lstStyle/>
          <a:p>
            <a:r>
              <a:rPr lang="it-IT" dirty="0"/>
              <a:t>Manufacturing of «long» </a:t>
            </a:r>
            <a:r>
              <a:rPr lang="it-IT" dirty="0" err="1"/>
              <a:t>crystals</a:t>
            </a:r>
            <a:endParaRPr lang="en-US" dirty="0"/>
          </a:p>
        </p:txBody>
      </p:sp>
      <p:pic>
        <p:nvPicPr>
          <p:cNvPr id="3" name="Immagine 2">
            <a:extLst>
              <a:ext uri="{FF2B5EF4-FFF2-40B4-BE49-F238E27FC236}">
                <a16:creationId xmlns:a16="http://schemas.microsoft.com/office/drawing/2014/main" id="{39F53EC7-BFBE-39CB-4CD1-5598262BB8B9}"/>
              </a:ext>
            </a:extLst>
          </p:cNvPr>
          <p:cNvPicPr>
            <a:picLocks noChangeAspect="1"/>
          </p:cNvPicPr>
          <p:nvPr/>
        </p:nvPicPr>
        <p:blipFill>
          <a:blip r:embed="rId2"/>
          <a:stretch>
            <a:fillRect/>
          </a:stretch>
        </p:blipFill>
        <p:spPr>
          <a:xfrm>
            <a:off x="6370688" y="2603481"/>
            <a:ext cx="5810285" cy="2182699"/>
          </a:xfrm>
          <a:prstGeom prst="rect">
            <a:avLst/>
          </a:prstGeom>
        </p:spPr>
      </p:pic>
      <p:sp>
        <p:nvSpPr>
          <p:cNvPr id="4" name="CasellaDiTesto 3">
            <a:extLst>
              <a:ext uri="{FF2B5EF4-FFF2-40B4-BE49-F238E27FC236}">
                <a16:creationId xmlns:a16="http://schemas.microsoft.com/office/drawing/2014/main" id="{4A8DE039-AC24-BCAD-F2B3-4B82BAD10094}"/>
              </a:ext>
            </a:extLst>
          </p:cNvPr>
          <p:cNvSpPr txBox="1"/>
          <p:nvPr/>
        </p:nvSpPr>
        <p:spPr>
          <a:xfrm>
            <a:off x="285715" y="1787611"/>
            <a:ext cx="5810285" cy="4401205"/>
          </a:xfrm>
          <a:prstGeom prst="rect">
            <a:avLst/>
          </a:prstGeom>
          <a:noFill/>
        </p:spPr>
        <p:txBody>
          <a:bodyPr wrap="square" rtlCol="0">
            <a:spAutoFit/>
          </a:bodyPr>
          <a:lstStyle/>
          <a:p>
            <a:r>
              <a:rPr lang="it-IT" sz="2800" dirty="0" err="1"/>
              <a:t>Manufaturing</a:t>
            </a:r>
            <a:r>
              <a:rPr lang="it-IT" sz="2800" dirty="0"/>
              <a:t> and </a:t>
            </a:r>
            <a:r>
              <a:rPr lang="it-IT" sz="2800" dirty="0" err="1"/>
              <a:t>characaterization</a:t>
            </a:r>
            <a:r>
              <a:rPr lang="it-IT" sz="2800" dirty="0"/>
              <a:t> </a:t>
            </a:r>
            <a:r>
              <a:rPr lang="it-IT" sz="2800" dirty="0" err="1"/>
              <a:t>approach</a:t>
            </a:r>
            <a:r>
              <a:rPr lang="it-IT" sz="2800" dirty="0"/>
              <a:t> </a:t>
            </a:r>
            <a:r>
              <a:rPr lang="it-IT" sz="2800" dirty="0" err="1"/>
              <a:t>similar</a:t>
            </a:r>
            <a:r>
              <a:rPr lang="it-IT" sz="2800" dirty="0"/>
              <a:t> to the one </a:t>
            </a:r>
            <a:r>
              <a:rPr lang="it-IT" sz="2800" dirty="0" err="1"/>
              <a:t>used</a:t>
            </a:r>
            <a:r>
              <a:rPr lang="it-IT" sz="2800" dirty="0"/>
              <a:t> for «short» </a:t>
            </a:r>
            <a:r>
              <a:rPr lang="it-IT" sz="2800" dirty="0" err="1"/>
              <a:t>crystals</a:t>
            </a:r>
            <a:r>
              <a:rPr lang="it-IT" sz="2800" dirty="0"/>
              <a:t>.</a:t>
            </a:r>
          </a:p>
          <a:p>
            <a:endParaRPr lang="it-IT" sz="2800" dirty="0"/>
          </a:p>
          <a:p>
            <a:r>
              <a:rPr lang="it-IT" sz="2800" dirty="0"/>
              <a:t>Special care must be </a:t>
            </a:r>
            <a:r>
              <a:rPr lang="it-IT" sz="2800" dirty="0" err="1"/>
              <a:t>paid</a:t>
            </a:r>
            <a:r>
              <a:rPr lang="it-IT" sz="2800" dirty="0"/>
              <a:t> to </a:t>
            </a:r>
            <a:r>
              <a:rPr lang="it-IT" sz="2800" dirty="0" err="1"/>
              <a:t>uniformity</a:t>
            </a:r>
            <a:r>
              <a:rPr lang="it-IT" sz="2800" dirty="0"/>
              <a:t> of bending </a:t>
            </a:r>
            <a:r>
              <a:rPr lang="it-IT" sz="2800" dirty="0" err="1"/>
              <a:t>radius</a:t>
            </a:r>
            <a:r>
              <a:rPr lang="it-IT" sz="2800" dirty="0"/>
              <a:t>.</a:t>
            </a:r>
          </a:p>
          <a:p>
            <a:endParaRPr lang="it-IT" sz="2800" dirty="0"/>
          </a:p>
          <a:p>
            <a:r>
              <a:rPr lang="it-IT" sz="2800" dirty="0" err="1"/>
              <a:t>Mechanical</a:t>
            </a:r>
            <a:r>
              <a:rPr lang="it-IT" sz="2800" dirty="0"/>
              <a:t> </a:t>
            </a:r>
            <a:r>
              <a:rPr lang="it-IT" sz="2800" dirty="0" err="1"/>
              <a:t>imperfections</a:t>
            </a:r>
            <a:r>
              <a:rPr lang="it-IT" sz="2800" dirty="0"/>
              <a:t> and bending </a:t>
            </a:r>
            <a:r>
              <a:rPr lang="it-IT" sz="2800" dirty="0" err="1"/>
              <a:t>approach</a:t>
            </a:r>
            <a:r>
              <a:rPr lang="it-IT" sz="2800" dirty="0"/>
              <a:t> </a:t>
            </a:r>
            <a:r>
              <a:rPr lang="it-IT" sz="2800" dirty="0" err="1"/>
              <a:t>results</a:t>
            </a:r>
            <a:r>
              <a:rPr lang="it-IT" sz="2800" dirty="0"/>
              <a:t> in non-</a:t>
            </a:r>
            <a:r>
              <a:rPr lang="it-IT" sz="2800" dirty="0" err="1"/>
              <a:t>uniform</a:t>
            </a:r>
            <a:r>
              <a:rPr lang="it-IT" sz="2800" dirty="0"/>
              <a:t> bending </a:t>
            </a:r>
            <a:r>
              <a:rPr lang="it-IT" sz="2800" dirty="0" err="1"/>
              <a:t>radius</a:t>
            </a:r>
            <a:r>
              <a:rPr lang="it-IT" sz="2800" dirty="0"/>
              <a:t>.</a:t>
            </a:r>
            <a:endParaRPr lang="en-US" sz="2800" dirty="0"/>
          </a:p>
        </p:txBody>
      </p:sp>
    </p:spTree>
    <p:extLst>
      <p:ext uri="{BB962C8B-B14F-4D97-AF65-F5344CB8AC3E}">
        <p14:creationId xmlns:p14="http://schemas.microsoft.com/office/powerpoint/2010/main" val="2751964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2EFFEF2B-2DD4-AFE4-F611-663CC4BC7D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33"/>
          <a:stretch/>
        </p:blipFill>
        <p:spPr bwMode="auto">
          <a:xfrm>
            <a:off x="8351635" y="862233"/>
            <a:ext cx="3581910" cy="31255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8D2F54E-D944-A34E-7CCC-4B2CFE612369}"/>
              </a:ext>
            </a:extLst>
          </p:cNvPr>
          <p:cNvSpPr>
            <a:spLocks noGrp="1"/>
          </p:cNvSpPr>
          <p:nvPr>
            <p:ph type="sldNum" sz="quarter" idx="12"/>
          </p:nvPr>
        </p:nvSpPr>
        <p:spPr>
          <a:prstGeom prst="rect">
            <a:avLst/>
          </a:prstGeom>
        </p:spPr>
        <p:txBody>
          <a:bodyPr vert="horz" lIns="91440" tIns="45720" rIns="91440" bIns="45720" rtlCol="0" anchor="t"/>
          <a:lstStyle>
            <a:defPPr>
              <a:defRPr lang="it-IT"/>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19</a:t>
            </a:fld>
            <a:endParaRPr lang="en-US" dirty="0"/>
          </a:p>
        </p:txBody>
      </p:sp>
      <p:sp>
        <p:nvSpPr>
          <p:cNvPr id="2" name="Title 1">
            <a:extLst>
              <a:ext uri="{FF2B5EF4-FFF2-40B4-BE49-F238E27FC236}">
                <a16:creationId xmlns:a16="http://schemas.microsoft.com/office/drawing/2014/main" id="{385CE42F-CBFE-0DAD-3C4E-639537681368}"/>
              </a:ext>
            </a:extLst>
          </p:cNvPr>
          <p:cNvSpPr>
            <a:spLocks noGrp="1"/>
          </p:cNvSpPr>
          <p:nvPr>
            <p:ph type="title"/>
          </p:nvPr>
        </p:nvSpPr>
        <p:spPr/>
        <p:txBody>
          <a:bodyPr/>
          <a:lstStyle/>
          <a:p>
            <a:r>
              <a:rPr lang="en-GB" dirty="0"/>
              <a:t>The </a:t>
            </a:r>
            <a:r>
              <a:rPr lang="en-GB" dirty="0" err="1"/>
              <a:t>ORiEnted</a:t>
            </a:r>
            <a:r>
              <a:rPr lang="en-GB" dirty="0"/>
              <a:t> </a:t>
            </a:r>
            <a:r>
              <a:rPr lang="en-GB" dirty="0" err="1"/>
              <a:t>calOrimeter</a:t>
            </a:r>
            <a:r>
              <a:rPr lang="en-GB" dirty="0"/>
              <a:t> (OREO) project</a:t>
            </a:r>
          </a:p>
        </p:txBody>
      </p:sp>
      <p:sp>
        <p:nvSpPr>
          <p:cNvPr id="3" name="Content Placeholder 2">
            <a:extLst>
              <a:ext uri="{FF2B5EF4-FFF2-40B4-BE49-F238E27FC236}">
                <a16:creationId xmlns:a16="http://schemas.microsoft.com/office/drawing/2014/main" id="{D51D4F97-DED5-0878-A971-4A5CF9DBA9E8}"/>
              </a:ext>
            </a:extLst>
          </p:cNvPr>
          <p:cNvSpPr>
            <a:spLocks noGrp="1"/>
          </p:cNvSpPr>
          <p:nvPr>
            <p:ph idx="4294967295"/>
          </p:nvPr>
        </p:nvSpPr>
        <p:spPr>
          <a:xfrm>
            <a:off x="164065" y="1029248"/>
            <a:ext cx="7342188" cy="5510213"/>
          </a:xfrm>
        </p:spPr>
        <p:txBody>
          <a:bodyPr>
            <a:normAutofit/>
          </a:bodyPr>
          <a:lstStyle/>
          <a:p>
            <a:r>
              <a:rPr lang="en-GB" sz="2400" dirty="0"/>
              <a:t>Scintillator crystals widely used for ECAL, but </a:t>
            </a:r>
            <a:r>
              <a:rPr lang="en-GB" sz="2400" b="1" dirty="0"/>
              <a:t>lattice effects </a:t>
            </a:r>
            <a:r>
              <a:rPr lang="en-GB" sz="2400" dirty="0"/>
              <a:t>are usually neglected.</a:t>
            </a:r>
          </a:p>
          <a:p>
            <a:r>
              <a:rPr lang="en-GB" sz="2400" dirty="0"/>
              <a:t>A High Energy e/</a:t>
            </a:r>
            <a:r>
              <a:rPr lang="el-GR" sz="2400" dirty="0"/>
              <a:t>γ</a:t>
            </a:r>
            <a:r>
              <a:rPr lang="en-GB" sz="2400" dirty="0"/>
              <a:t> impinging along the crystal axis experiences a high </a:t>
            </a:r>
            <a:r>
              <a:rPr lang="en-GB" sz="2400" b="1" dirty="0"/>
              <a:t>Lorentz-contracted electric field </a:t>
            </a:r>
            <a:r>
              <a:rPr lang="en-GB" sz="2400" dirty="0"/>
              <a:t>which </a:t>
            </a:r>
            <a:r>
              <a:rPr lang="en-GB" sz="2400" b="1" dirty="0"/>
              <a:t>accelerate the shower development</a:t>
            </a:r>
            <a:r>
              <a:rPr lang="en-GB" sz="2400" dirty="0"/>
              <a:t>.</a:t>
            </a:r>
          </a:p>
          <a:p>
            <a:r>
              <a:rPr lang="en-GB" sz="2400" dirty="0"/>
              <a:t>OREO is an ECAL made by one </a:t>
            </a:r>
            <a:r>
              <a:rPr lang="en-GB" sz="2400" dirty="0">
                <a:solidFill>
                  <a:schemeClr val="accent3"/>
                </a:solidFill>
              </a:rPr>
              <a:t>oriented</a:t>
            </a:r>
            <a:r>
              <a:rPr lang="en-GB" sz="2400" dirty="0"/>
              <a:t> layer of </a:t>
            </a:r>
            <a:r>
              <a:rPr lang="en-GB" sz="2400" dirty="0">
                <a:solidFill>
                  <a:srgbClr val="C00000"/>
                </a:solidFill>
              </a:rPr>
              <a:t>~5 X</a:t>
            </a:r>
            <a:r>
              <a:rPr lang="en-GB" sz="2400" baseline="-25000" dirty="0">
                <a:solidFill>
                  <a:srgbClr val="C00000"/>
                </a:solidFill>
              </a:rPr>
              <a:t>0</a:t>
            </a:r>
            <a:r>
              <a:rPr lang="en-GB" sz="2400" dirty="0">
                <a:solidFill>
                  <a:srgbClr val="C00000"/>
                </a:solidFill>
              </a:rPr>
              <a:t> </a:t>
            </a:r>
            <a:r>
              <a:rPr lang="en-GB" sz="2400" dirty="0"/>
              <a:t>and one </a:t>
            </a:r>
            <a:r>
              <a:rPr lang="en-GB" sz="2400" dirty="0">
                <a:solidFill>
                  <a:srgbClr val="C00000"/>
                </a:solidFill>
              </a:rPr>
              <a:t>non-oriented of ~11 X</a:t>
            </a:r>
            <a:r>
              <a:rPr lang="en-GB" sz="2400" baseline="-25000" dirty="0">
                <a:solidFill>
                  <a:srgbClr val="C00000"/>
                </a:solidFill>
              </a:rPr>
              <a:t>0</a:t>
            </a:r>
            <a:r>
              <a:rPr lang="en-GB" sz="2400" dirty="0"/>
              <a:t>. Each layer consist in a 3X3 matrix of PWO crystals (CRYTUR Type-UF)</a:t>
            </a:r>
            <a:endParaRPr lang="en-GB" sz="2400" baseline="-25000" dirty="0"/>
          </a:p>
          <a:p>
            <a:r>
              <a:rPr lang="en-GB" sz="2400" b="1" dirty="0"/>
              <a:t>Key features of OREO</a:t>
            </a:r>
            <a:r>
              <a:rPr lang="en-GB" sz="2400" dirty="0"/>
              <a:t>:</a:t>
            </a:r>
          </a:p>
          <a:p>
            <a:pPr lvl="1">
              <a:buFont typeface="Wingdings" panose="05000000000000000000" pitchFamily="2" charset="2"/>
              <a:buChar char="ü"/>
            </a:pPr>
            <a:r>
              <a:rPr lang="en-GB" sz="2200" dirty="0"/>
              <a:t>Improved shower containment ⇒ </a:t>
            </a:r>
            <a:r>
              <a:rPr lang="en-GB" sz="2200" b="1" dirty="0"/>
              <a:t>better energy resolution </a:t>
            </a:r>
          </a:p>
          <a:p>
            <a:pPr lvl="1">
              <a:buFont typeface="Wingdings" panose="05000000000000000000" pitchFamily="2" charset="2"/>
              <a:buChar char="ü"/>
            </a:pPr>
            <a:r>
              <a:rPr lang="en-GB" sz="2200" dirty="0"/>
              <a:t>Enhanced pair-production probability ⇒ </a:t>
            </a:r>
            <a:r>
              <a:rPr lang="en-GB" sz="2200" b="1" dirty="0"/>
              <a:t>Higher </a:t>
            </a:r>
            <a:r>
              <a:rPr lang="el-GR" sz="2200" b="1" dirty="0"/>
              <a:t>γ</a:t>
            </a:r>
            <a:r>
              <a:rPr lang="en-GB" sz="2200" b="1" dirty="0"/>
              <a:t>-detection </a:t>
            </a:r>
            <a:r>
              <a:rPr lang="en-GB" sz="2200" dirty="0"/>
              <a:t>efficiency  ⇒  ideal for </a:t>
            </a:r>
            <a:r>
              <a:rPr lang="el-GR" sz="2200" dirty="0"/>
              <a:t>γ</a:t>
            </a:r>
            <a:r>
              <a:rPr lang="en-GB" sz="2200" dirty="0"/>
              <a:t> vetoes</a:t>
            </a:r>
          </a:p>
          <a:p>
            <a:pPr lvl="1">
              <a:buFont typeface="Wingdings" panose="05000000000000000000" pitchFamily="2" charset="2"/>
              <a:buChar char="ü"/>
            </a:pPr>
            <a:r>
              <a:rPr lang="en-GB" sz="2200" dirty="0"/>
              <a:t>Insensible to hadrons ⇒ </a:t>
            </a:r>
            <a:r>
              <a:rPr lang="en-GB" sz="2200" b="1" dirty="0"/>
              <a:t>Higher </a:t>
            </a:r>
            <a:r>
              <a:rPr lang="el-GR" sz="2200" b="1" dirty="0"/>
              <a:t>γ</a:t>
            </a:r>
            <a:r>
              <a:rPr lang="en-GB" sz="2200" b="1" dirty="0"/>
              <a:t>/hadrons discrimination</a:t>
            </a:r>
            <a:endParaRPr lang="en-GB" sz="200" dirty="0"/>
          </a:p>
          <a:p>
            <a:pPr marL="0" indent="0">
              <a:buNone/>
            </a:pPr>
            <a:endParaRPr lang="en-GB" sz="2400" dirty="0"/>
          </a:p>
        </p:txBody>
      </p:sp>
      <p:grpSp>
        <p:nvGrpSpPr>
          <p:cNvPr id="19" name="Group 18">
            <a:extLst>
              <a:ext uri="{FF2B5EF4-FFF2-40B4-BE49-F238E27FC236}">
                <a16:creationId xmlns:a16="http://schemas.microsoft.com/office/drawing/2014/main" id="{FDF50C7F-39CF-DB19-E06F-9E89F990015B}"/>
              </a:ext>
            </a:extLst>
          </p:cNvPr>
          <p:cNvGrpSpPr/>
          <p:nvPr/>
        </p:nvGrpSpPr>
        <p:grpSpPr>
          <a:xfrm>
            <a:off x="8643111" y="3881120"/>
            <a:ext cx="3416945" cy="2733864"/>
            <a:chOff x="8122794" y="3092714"/>
            <a:chExt cx="3957583" cy="3400160"/>
          </a:xfrm>
        </p:grpSpPr>
        <p:cxnSp>
          <p:nvCxnSpPr>
            <p:cNvPr id="7" name="Straight Arrow Connector 6">
              <a:extLst>
                <a:ext uri="{FF2B5EF4-FFF2-40B4-BE49-F238E27FC236}">
                  <a16:creationId xmlns:a16="http://schemas.microsoft.com/office/drawing/2014/main" id="{325EC41D-8EDA-C235-E842-DC65CFDEAE96}"/>
                </a:ext>
              </a:extLst>
            </p:cNvPr>
            <p:cNvCxnSpPr>
              <a:cxnSpLocks/>
            </p:cNvCxnSpPr>
            <p:nvPr/>
          </p:nvCxnSpPr>
          <p:spPr>
            <a:xfrm flipH="1">
              <a:off x="9311826" y="5016692"/>
              <a:ext cx="769248" cy="1239285"/>
            </a:xfrm>
            <a:prstGeom prst="straightConnector1">
              <a:avLst/>
            </a:prstGeom>
            <a:ln w="28575">
              <a:solidFill>
                <a:schemeClr val="accent6"/>
              </a:solidFill>
              <a:headEnd type="triangle"/>
              <a:tailEnd type="triangle"/>
            </a:ln>
          </p:spPr>
          <p:style>
            <a:lnRef idx="3">
              <a:schemeClr val="accent3"/>
            </a:lnRef>
            <a:fillRef idx="0">
              <a:schemeClr val="accent3"/>
            </a:fillRef>
            <a:effectRef idx="2">
              <a:schemeClr val="accent3"/>
            </a:effectRef>
            <a:fontRef idx="minor">
              <a:schemeClr val="tx1"/>
            </a:fontRef>
          </p:style>
        </p:cxnSp>
        <p:sp>
          <p:nvSpPr>
            <p:cNvPr id="8" name="TextBox 19">
              <a:extLst>
                <a:ext uri="{FF2B5EF4-FFF2-40B4-BE49-F238E27FC236}">
                  <a16:creationId xmlns:a16="http://schemas.microsoft.com/office/drawing/2014/main" id="{B85FC0D2-B279-86DC-D195-1B2508146B73}"/>
                </a:ext>
              </a:extLst>
            </p:cNvPr>
            <p:cNvSpPr txBox="1"/>
            <p:nvPr/>
          </p:nvSpPr>
          <p:spPr>
            <a:xfrm rot="18143734">
              <a:off x="9003039" y="4911537"/>
              <a:ext cx="1645002" cy="369332"/>
            </a:xfrm>
            <a:prstGeom prst="rect">
              <a:avLst/>
            </a:prstGeom>
            <a:noFill/>
          </p:spPr>
          <p:txBody>
            <a:bodyPr wrap="none" rtlCol="0">
              <a:spAutoFit/>
            </a:bodyPr>
            <a:lstStyle/>
            <a:p>
              <a:r>
                <a:rPr lang="en-GB" b="1" dirty="0">
                  <a:solidFill>
                    <a:schemeClr val="accent6"/>
                  </a:solidFill>
                </a:rPr>
                <a:t>11</a:t>
              </a:r>
              <a:r>
                <a:rPr lang="en-GB" sz="1800" b="1" dirty="0">
                  <a:solidFill>
                    <a:schemeClr val="accent6"/>
                  </a:solidFill>
                </a:rPr>
                <a:t>X</a:t>
              </a:r>
              <a:r>
                <a:rPr lang="en-GB" sz="1800" b="1" baseline="-25000" dirty="0">
                  <a:solidFill>
                    <a:schemeClr val="accent6"/>
                  </a:solidFill>
                </a:rPr>
                <a:t>0</a:t>
              </a:r>
              <a:r>
                <a:rPr lang="en-GB" sz="1800" dirty="0">
                  <a:solidFill>
                    <a:schemeClr val="accent3"/>
                  </a:solidFill>
                </a:rPr>
                <a:t>	  </a:t>
              </a:r>
              <a:r>
                <a:rPr lang="en-GB" sz="1800" b="1" dirty="0">
                  <a:solidFill>
                    <a:schemeClr val="accent3"/>
                  </a:solidFill>
                </a:rPr>
                <a:t>5X</a:t>
              </a:r>
              <a:r>
                <a:rPr lang="en-GB" sz="1800" b="1" baseline="-25000" dirty="0">
                  <a:solidFill>
                    <a:schemeClr val="accent3"/>
                  </a:solidFill>
                </a:rPr>
                <a:t>0</a:t>
              </a:r>
              <a:r>
                <a:rPr lang="en-GB" dirty="0">
                  <a:solidFill>
                    <a:schemeClr val="accent3"/>
                  </a:solidFill>
                </a:rPr>
                <a:t> </a:t>
              </a:r>
            </a:p>
          </p:txBody>
        </p:sp>
        <p:sp>
          <p:nvSpPr>
            <p:cNvPr id="9" name="TextBox 8">
              <a:extLst>
                <a:ext uri="{FF2B5EF4-FFF2-40B4-BE49-F238E27FC236}">
                  <a16:creationId xmlns:a16="http://schemas.microsoft.com/office/drawing/2014/main" id="{432BE38E-CCA3-FCF4-EAA3-DA48C71FAEE3}"/>
                </a:ext>
              </a:extLst>
            </p:cNvPr>
            <p:cNvSpPr txBox="1"/>
            <p:nvPr/>
          </p:nvSpPr>
          <p:spPr>
            <a:xfrm rot="18350768">
              <a:off x="9036438" y="4418578"/>
              <a:ext cx="1128835" cy="369332"/>
            </a:xfrm>
            <a:prstGeom prst="rect">
              <a:avLst/>
            </a:prstGeom>
            <a:noFill/>
          </p:spPr>
          <p:txBody>
            <a:bodyPr wrap="none" rtlCol="0">
              <a:spAutoFit/>
            </a:bodyPr>
            <a:lstStyle/>
            <a:p>
              <a:r>
                <a:rPr lang="en-GB" b="1" dirty="0">
                  <a:solidFill>
                    <a:schemeClr val="accent3"/>
                  </a:solidFill>
                </a:rPr>
                <a:t>ORIENTED</a:t>
              </a:r>
            </a:p>
          </p:txBody>
        </p:sp>
        <p:sp>
          <p:nvSpPr>
            <p:cNvPr id="10" name="TextBox 9">
              <a:extLst>
                <a:ext uri="{FF2B5EF4-FFF2-40B4-BE49-F238E27FC236}">
                  <a16:creationId xmlns:a16="http://schemas.microsoft.com/office/drawing/2014/main" id="{CFF2F20A-02D8-FAE4-6D11-7EB61F8E0D68}"/>
                </a:ext>
              </a:extLst>
            </p:cNvPr>
            <p:cNvSpPr txBox="1"/>
            <p:nvPr/>
          </p:nvSpPr>
          <p:spPr>
            <a:xfrm rot="18346479">
              <a:off x="8152857" y="5077451"/>
              <a:ext cx="1709977" cy="646331"/>
            </a:xfrm>
            <a:prstGeom prst="rect">
              <a:avLst/>
            </a:prstGeom>
            <a:noFill/>
          </p:spPr>
          <p:txBody>
            <a:bodyPr wrap="square">
              <a:spAutoFit/>
            </a:bodyPr>
            <a:lstStyle/>
            <a:p>
              <a:pPr algn="ctr"/>
              <a:r>
                <a:rPr lang="en-GB" b="1" dirty="0">
                  <a:solidFill>
                    <a:schemeClr val="accent6"/>
                  </a:solidFill>
                </a:rPr>
                <a:t>NON</a:t>
              </a:r>
            </a:p>
            <a:p>
              <a:pPr algn="ctr"/>
              <a:r>
                <a:rPr lang="en-GB" b="1" dirty="0">
                  <a:solidFill>
                    <a:schemeClr val="accent6"/>
                  </a:solidFill>
                </a:rPr>
                <a:t>ORIENTED</a:t>
              </a:r>
              <a:endParaRPr lang="en-GB" sz="1200" b="1" dirty="0">
                <a:solidFill>
                  <a:schemeClr val="accent6"/>
                </a:solidFill>
              </a:endParaRPr>
            </a:p>
          </p:txBody>
        </p:sp>
        <p:grpSp>
          <p:nvGrpSpPr>
            <p:cNvPr id="11" name="Group 10">
              <a:extLst>
                <a:ext uri="{FF2B5EF4-FFF2-40B4-BE49-F238E27FC236}">
                  <a16:creationId xmlns:a16="http://schemas.microsoft.com/office/drawing/2014/main" id="{76598AF7-D54A-3EB3-6C62-23C25F2DEACD}"/>
                </a:ext>
              </a:extLst>
            </p:cNvPr>
            <p:cNvGrpSpPr/>
            <p:nvPr/>
          </p:nvGrpSpPr>
          <p:grpSpPr>
            <a:xfrm>
              <a:off x="8122794" y="3092714"/>
              <a:ext cx="3957583" cy="3400160"/>
              <a:chOff x="6934200" y="1814777"/>
              <a:chExt cx="4959046" cy="4295245"/>
            </a:xfrm>
          </p:grpSpPr>
          <p:sp>
            <p:nvSpPr>
              <p:cNvPr id="12" name="Rettangolo con angoli arrotondati 7">
                <a:extLst>
                  <a:ext uri="{FF2B5EF4-FFF2-40B4-BE49-F238E27FC236}">
                    <a16:creationId xmlns:a16="http://schemas.microsoft.com/office/drawing/2014/main" id="{FB9ED323-861F-B4A8-2E64-146027D17641}"/>
                  </a:ext>
                </a:extLst>
              </p:cNvPr>
              <p:cNvSpPr/>
              <p:nvPr/>
            </p:nvSpPr>
            <p:spPr>
              <a:xfrm>
                <a:off x="7216943" y="1896006"/>
                <a:ext cx="4176377" cy="3743310"/>
              </a:xfrm>
              <a:prstGeom prst="roundRect">
                <a:avLst>
                  <a:gd name="adj" fmla="val 16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3" name="Picture 12">
                <a:extLst>
                  <a:ext uri="{FF2B5EF4-FFF2-40B4-BE49-F238E27FC236}">
                    <a16:creationId xmlns:a16="http://schemas.microsoft.com/office/drawing/2014/main" id="{D91F6648-4054-419F-0096-8C09F8BB5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343" r="3398"/>
              <a:stretch/>
            </p:blipFill>
            <p:spPr bwMode="auto">
              <a:xfrm>
                <a:off x="6934200" y="1814777"/>
                <a:ext cx="4959046" cy="4295245"/>
              </a:xfrm>
              <a:custGeom>
                <a:avLst/>
                <a:gdLst>
                  <a:gd name="connsiteX0" fmla="*/ 555218 w 3846064"/>
                  <a:gd name="connsiteY0" fmla="*/ 0 h 3331243"/>
                  <a:gd name="connsiteX1" fmla="*/ 3290846 w 3846064"/>
                  <a:gd name="connsiteY1" fmla="*/ 0 h 3331243"/>
                  <a:gd name="connsiteX2" fmla="*/ 3846064 w 3846064"/>
                  <a:gd name="connsiteY2" fmla="*/ 555218 h 3331243"/>
                  <a:gd name="connsiteX3" fmla="*/ 3846064 w 3846064"/>
                  <a:gd name="connsiteY3" fmla="*/ 2776025 h 3331243"/>
                  <a:gd name="connsiteX4" fmla="*/ 3290846 w 3846064"/>
                  <a:gd name="connsiteY4" fmla="*/ 3331243 h 3331243"/>
                  <a:gd name="connsiteX5" fmla="*/ 555218 w 3846064"/>
                  <a:gd name="connsiteY5" fmla="*/ 3331243 h 3331243"/>
                  <a:gd name="connsiteX6" fmla="*/ 0 w 3846064"/>
                  <a:gd name="connsiteY6" fmla="*/ 2776025 h 3331243"/>
                  <a:gd name="connsiteX7" fmla="*/ 0 w 3846064"/>
                  <a:gd name="connsiteY7" fmla="*/ 555218 h 3331243"/>
                  <a:gd name="connsiteX8" fmla="*/ 555218 w 3846064"/>
                  <a:gd name="connsiteY8" fmla="*/ 0 h 33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6064" h="3331243">
                    <a:moveTo>
                      <a:pt x="555218" y="0"/>
                    </a:moveTo>
                    <a:lnTo>
                      <a:pt x="3290846" y="0"/>
                    </a:lnTo>
                    <a:cubicBezTo>
                      <a:pt x="3597484" y="0"/>
                      <a:pt x="3846064" y="248580"/>
                      <a:pt x="3846064" y="555218"/>
                    </a:cubicBezTo>
                    <a:lnTo>
                      <a:pt x="3846064" y="2776025"/>
                    </a:lnTo>
                    <a:cubicBezTo>
                      <a:pt x="3846064" y="3082663"/>
                      <a:pt x="3597484" y="3331243"/>
                      <a:pt x="3290846" y="3331243"/>
                    </a:cubicBezTo>
                    <a:lnTo>
                      <a:pt x="555218" y="3331243"/>
                    </a:lnTo>
                    <a:cubicBezTo>
                      <a:pt x="248580" y="3331243"/>
                      <a:pt x="0" y="3082663"/>
                      <a:pt x="0" y="2776025"/>
                    </a:cubicBezTo>
                    <a:lnTo>
                      <a:pt x="0" y="555218"/>
                    </a:lnTo>
                    <a:cubicBezTo>
                      <a:pt x="0" y="248580"/>
                      <a:pt x="248580" y="0"/>
                      <a:pt x="555218" y="0"/>
                    </a:cubicBezTo>
                    <a:close/>
                  </a:path>
                </a:pathLst>
              </a:custGeom>
            </p:spPr>
            <p:style>
              <a:lnRef idx="2">
                <a:schemeClr val="accent1">
                  <a:shade val="15000"/>
                </a:schemeClr>
              </a:lnRef>
              <a:fillRef idx="1">
                <a:schemeClr val="accent1"/>
              </a:fillRef>
              <a:effectRef idx="0">
                <a:schemeClr val="accent1"/>
              </a:effectRef>
              <a:fontRef idx="minor">
                <a:schemeClr val="lt1"/>
              </a:fontRef>
            </p:style>
          </p:pic>
          <p:cxnSp>
            <p:nvCxnSpPr>
              <p:cNvPr id="14" name="Straight Arrow Connector 13">
                <a:extLst>
                  <a:ext uri="{FF2B5EF4-FFF2-40B4-BE49-F238E27FC236}">
                    <a16:creationId xmlns:a16="http://schemas.microsoft.com/office/drawing/2014/main" id="{D3CD4002-C065-370E-DAEA-295E1EA999B0}"/>
                  </a:ext>
                </a:extLst>
              </p:cNvPr>
              <p:cNvCxnSpPr>
                <a:cxnSpLocks/>
              </p:cNvCxnSpPr>
              <p:nvPr/>
            </p:nvCxnSpPr>
            <p:spPr>
              <a:xfrm flipH="1">
                <a:off x="10045639" y="2778125"/>
                <a:ext cx="311211" cy="498669"/>
              </a:xfrm>
              <a:prstGeom prst="straightConnector1">
                <a:avLst/>
              </a:prstGeom>
              <a:ln w="28575">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5" name="Straight Arrow Connector 14">
                <a:extLst>
                  <a:ext uri="{FF2B5EF4-FFF2-40B4-BE49-F238E27FC236}">
                    <a16:creationId xmlns:a16="http://schemas.microsoft.com/office/drawing/2014/main" id="{0DA61888-B8F2-030D-07C0-36BFE5F7B6E3}"/>
                  </a:ext>
                </a:extLst>
              </p:cNvPr>
              <p:cNvCxnSpPr>
                <a:cxnSpLocks/>
              </p:cNvCxnSpPr>
              <p:nvPr/>
            </p:nvCxnSpPr>
            <p:spPr>
              <a:xfrm flipH="1">
                <a:off x="9276391" y="3276794"/>
                <a:ext cx="769248" cy="1239285"/>
              </a:xfrm>
              <a:prstGeom prst="straightConnector1">
                <a:avLst/>
              </a:prstGeom>
              <a:ln w="28575">
                <a:solidFill>
                  <a:schemeClr val="accent6"/>
                </a:solidFill>
                <a:headEnd type="triangle"/>
                <a:tailEnd type="triangle"/>
              </a:ln>
            </p:spPr>
            <p:style>
              <a:lnRef idx="3">
                <a:schemeClr val="accent3"/>
              </a:lnRef>
              <a:fillRef idx="0">
                <a:schemeClr val="accent3"/>
              </a:fillRef>
              <a:effectRef idx="2">
                <a:schemeClr val="accent3"/>
              </a:effectRef>
              <a:fontRef idx="minor">
                <a:schemeClr val="tx1"/>
              </a:fontRef>
            </p:style>
          </p:cxnSp>
          <p:sp>
            <p:nvSpPr>
              <p:cNvPr id="16" name="TextBox 19">
                <a:extLst>
                  <a:ext uri="{FF2B5EF4-FFF2-40B4-BE49-F238E27FC236}">
                    <a16:creationId xmlns:a16="http://schemas.microsoft.com/office/drawing/2014/main" id="{519EA9F8-C4B3-8F23-7AD1-A4F0289EB38D}"/>
                  </a:ext>
                </a:extLst>
              </p:cNvPr>
              <p:cNvSpPr txBox="1"/>
              <p:nvPr/>
            </p:nvSpPr>
            <p:spPr>
              <a:xfrm rot="18143734">
                <a:off x="8763623" y="3095045"/>
                <a:ext cx="2052962" cy="522519"/>
              </a:xfrm>
              <a:prstGeom prst="rect">
                <a:avLst/>
              </a:prstGeom>
              <a:noFill/>
            </p:spPr>
            <p:txBody>
              <a:bodyPr wrap="none" rtlCol="0">
                <a:spAutoFit/>
              </a:bodyPr>
              <a:lstStyle/>
              <a:p>
                <a:r>
                  <a:rPr lang="en-GB" b="1" dirty="0">
                    <a:solidFill>
                      <a:schemeClr val="accent6"/>
                    </a:solidFill>
                  </a:rPr>
                  <a:t>11</a:t>
                </a:r>
                <a:r>
                  <a:rPr lang="en-GB" sz="1800" b="1" dirty="0">
                    <a:solidFill>
                      <a:schemeClr val="accent6"/>
                    </a:solidFill>
                  </a:rPr>
                  <a:t>X</a:t>
                </a:r>
                <a:r>
                  <a:rPr lang="en-GB" sz="1800" b="1" baseline="-25000" dirty="0">
                    <a:solidFill>
                      <a:schemeClr val="accent6"/>
                    </a:solidFill>
                  </a:rPr>
                  <a:t>0</a:t>
                </a:r>
                <a:r>
                  <a:rPr lang="en-GB" b="1" baseline="-25000" dirty="0">
                    <a:solidFill>
                      <a:schemeClr val="accent3"/>
                    </a:solidFill>
                  </a:rPr>
                  <a:t>        </a:t>
                </a:r>
                <a:r>
                  <a:rPr lang="en-GB" sz="1800" dirty="0">
                    <a:solidFill>
                      <a:schemeClr val="accent3"/>
                    </a:solidFill>
                  </a:rPr>
                  <a:t> </a:t>
                </a:r>
                <a:r>
                  <a:rPr lang="en-GB" sz="1800" b="1" dirty="0">
                    <a:solidFill>
                      <a:schemeClr val="accent3"/>
                    </a:solidFill>
                  </a:rPr>
                  <a:t>5X</a:t>
                </a:r>
                <a:r>
                  <a:rPr lang="en-GB" sz="1800" b="1" baseline="-25000" dirty="0">
                    <a:solidFill>
                      <a:schemeClr val="accent3"/>
                    </a:solidFill>
                  </a:rPr>
                  <a:t>0</a:t>
                </a:r>
                <a:r>
                  <a:rPr lang="en-GB" dirty="0">
                    <a:solidFill>
                      <a:schemeClr val="accent3"/>
                    </a:solidFill>
                  </a:rPr>
                  <a:t> </a:t>
                </a:r>
              </a:p>
            </p:txBody>
          </p:sp>
          <p:sp>
            <p:nvSpPr>
              <p:cNvPr id="17" name="TextBox 16">
                <a:extLst>
                  <a:ext uri="{FF2B5EF4-FFF2-40B4-BE49-F238E27FC236}">
                    <a16:creationId xmlns:a16="http://schemas.microsoft.com/office/drawing/2014/main" id="{AD5F6157-CCDB-4722-41F6-873349C8C451}"/>
                  </a:ext>
                </a:extLst>
              </p:cNvPr>
              <p:cNvSpPr txBox="1"/>
              <p:nvPr/>
            </p:nvSpPr>
            <p:spPr>
              <a:xfrm rot="18350768">
                <a:off x="9001003" y="2678680"/>
                <a:ext cx="1128835" cy="369332"/>
              </a:xfrm>
              <a:prstGeom prst="rect">
                <a:avLst/>
              </a:prstGeom>
              <a:noFill/>
            </p:spPr>
            <p:txBody>
              <a:bodyPr wrap="none" rtlCol="0">
                <a:spAutoFit/>
              </a:bodyPr>
              <a:lstStyle/>
              <a:p>
                <a:r>
                  <a:rPr lang="en-GB" b="1" dirty="0">
                    <a:solidFill>
                      <a:schemeClr val="accent3"/>
                    </a:solidFill>
                  </a:rPr>
                  <a:t>ORIENTED</a:t>
                </a:r>
              </a:p>
            </p:txBody>
          </p:sp>
          <p:sp>
            <p:nvSpPr>
              <p:cNvPr id="18" name="TextBox 17">
                <a:extLst>
                  <a:ext uri="{FF2B5EF4-FFF2-40B4-BE49-F238E27FC236}">
                    <a16:creationId xmlns:a16="http://schemas.microsoft.com/office/drawing/2014/main" id="{A7499C92-83E9-4603-3347-DF6BC90C4499}"/>
                  </a:ext>
                </a:extLst>
              </p:cNvPr>
              <p:cNvSpPr txBox="1"/>
              <p:nvPr/>
            </p:nvSpPr>
            <p:spPr>
              <a:xfrm rot="18346479">
                <a:off x="7858613" y="3339862"/>
                <a:ext cx="2046089" cy="914409"/>
              </a:xfrm>
              <a:prstGeom prst="rect">
                <a:avLst/>
              </a:prstGeom>
              <a:noFill/>
            </p:spPr>
            <p:txBody>
              <a:bodyPr wrap="square">
                <a:spAutoFit/>
              </a:bodyPr>
              <a:lstStyle/>
              <a:p>
                <a:pPr algn="ctr"/>
                <a:r>
                  <a:rPr lang="en-GB" b="1" dirty="0">
                    <a:solidFill>
                      <a:schemeClr val="accent6"/>
                    </a:solidFill>
                  </a:rPr>
                  <a:t>NON</a:t>
                </a:r>
              </a:p>
              <a:p>
                <a:pPr algn="ctr"/>
                <a:r>
                  <a:rPr lang="en-GB" b="1" dirty="0">
                    <a:solidFill>
                      <a:schemeClr val="accent6"/>
                    </a:solidFill>
                  </a:rPr>
                  <a:t>ORIENTED</a:t>
                </a:r>
                <a:endParaRPr lang="en-GB" sz="1200" b="1" dirty="0">
                  <a:solidFill>
                    <a:schemeClr val="accent6"/>
                  </a:solidFill>
                </a:endParaRPr>
              </a:p>
            </p:txBody>
          </p:sp>
        </p:grpSp>
      </p:grpSp>
    </p:spTree>
    <p:extLst>
      <p:ext uri="{BB962C8B-B14F-4D97-AF65-F5344CB8AC3E}">
        <p14:creationId xmlns:p14="http://schemas.microsoft.com/office/powerpoint/2010/main" val="277263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Titoli)"/>
              </a:rPr>
              <a:t>Ferrara</a:t>
            </a:r>
            <a:endParaRPr lang="en-IN" dirty="0">
              <a:latin typeface="Calibri Light (Titoli)"/>
            </a:endParaRPr>
          </a:p>
        </p:txBody>
      </p:sp>
      <p:pic>
        <p:nvPicPr>
          <p:cNvPr id="10" name="Picture 4" descr="Cattedrale di San Giorgio a Ferrara | PaesiOnLine">
            <a:extLst>
              <a:ext uri="{FF2B5EF4-FFF2-40B4-BE49-F238E27FC236}">
                <a16:creationId xmlns:a16="http://schemas.microsoft.com/office/drawing/2014/main" id="{4F592E5B-9AB4-929E-6E3A-64214E64F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88847"/>
            <a:ext cx="5999245" cy="3959502"/>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200659A4-4BA3-144E-12BB-E58993C4BC04}"/>
              </a:ext>
            </a:extLst>
          </p:cNvPr>
          <p:cNvSpPr txBox="1"/>
          <p:nvPr/>
        </p:nvSpPr>
        <p:spPr>
          <a:xfrm>
            <a:off x="6192758" y="1688847"/>
            <a:ext cx="5363816" cy="4493538"/>
          </a:xfrm>
          <a:prstGeom prst="rect">
            <a:avLst/>
          </a:prstGeom>
          <a:noFill/>
        </p:spPr>
        <p:txBody>
          <a:bodyPr wrap="square" rtlCol="0">
            <a:spAutoFit/>
          </a:bodyPr>
          <a:lstStyle/>
          <a:p>
            <a:pPr marL="285750" indent="-285750" algn="just">
              <a:buFont typeface="Wingdings" panose="05000000000000000000" pitchFamily="2" charset="2"/>
              <a:buChar char="§"/>
            </a:pPr>
            <a:r>
              <a:rPr lang="en-US" sz="2200" dirty="0"/>
              <a:t>Ferrara is one of the most fascinating and distinctive cities in northern Italy. Located in the heart of the Po Valley, it combines a prestigious past—especially under the rule of the House of Este—with a vibrant cultural present. </a:t>
            </a:r>
          </a:p>
          <a:p>
            <a:pPr marL="285750" indent="-285750" algn="just">
              <a:buFont typeface="Wingdings" panose="05000000000000000000" pitchFamily="2" charset="2"/>
              <a:buChar char="§"/>
            </a:pPr>
            <a:endParaRPr lang="en-US" sz="2200" dirty="0"/>
          </a:p>
          <a:p>
            <a:pPr marL="285750" indent="-285750" algn="just">
              <a:buFont typeface="Wingdings" panose="05000000000000000000" pitchFamily="2" charset="2"/>
              <a:buChar char="§"/>
            </a:pPr>
            <a:r>
              <a:rPr lang="en-US" sz="2200" dirty="0"/>
              <a:t>Its historic center has been designated a UNESCO World Heritage Site for its remarkably preserved Renaissance urban planning and the harmonious integration of architecture, city layout, and landscape. </a:t>
            </a:r>
          </a:p>
        </p:txBody>
      </p:sp>
    </p:spTree>
    <p:extLst>
      <p:ext uri="{BB962C8B-B14F-4D97-AF65-F5344CB8AC3E}">
        <p14:creationId xmlns:p14="http://schemas.microsoft.com/office/powerpoint/2010/main" val="68641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article detection via nuclear recoils"/>
          <p:cNvSpPr txBox="1">
            <a:spLocks noGrp="1"/>
          </p:cNvSpPr>
          <p:nvPr>
            <p:ph type="title"/>
          </p:nvPr>
        </p:nvSpPr>
        <p:spPr>
          <a:prstGeom prst="rect">
            <a:avLst/>
          </a:prstGeom>
        </p:spPr>
        <p:txBody>
          <a:bodyPr/>
          <a:lstStyle/>
          <a:p>
            <a:r>
              <a:rPr lang="it-IT" dirty="0"/>
              <a:t>BOND-CRYSTAL BOND</a:t>
            </a:r>
            <a:endParaRPr dirty="0"/>
          </a:p>
        </p:txBody>
      </p:sp>
      <p:sp>
        <p:nvSpPr>
          <p:cNvPr id="5" name="TextBox 4">
            <a:extLst>
              <a:ext uri="{FF2B5EF4-FFF2-40B4-BE49-F238E27FC236}">
                <a16:creationId xmlns:a16="http://schemas.microsoft.com/office/drawing/2014/main" id="{11FFE0C6-C920-3591-121E-2DBD459E57B5}"/>
              </a:ext>
            </a:extLst>
          </p:cNvPr>
          <p:cNvSpPr txBox="1"/>
          <p:nvPr/>
        </p:nvSpPr>
        <p:spPr>
          <a:xfrm>
            <a:off x="179376" y="2956436"/>
            <a:ext cx="392421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2400" b="1" dirty="0">
                <a:solidFill>
                  <a:srgbClr val="C00000"/>
                </a:solidFill>
              </a:rPr>
              <a:t>Setting INFN </a:t>
            </a:r>
            <a:r>
              <a:rPr lang="it-IT" sz="2400" b="1" dirty="0" err="1">
                <a:solidFill>
                  <a:srgbClr val="C00000"/>
                </a:solidFill>
              </a:rPr>
              <a:t>as</a:t>
            </a:r>
            <a:r>
              <a:rPr lang="it-IT" sz="2400" b="1" dirty="0">
                <a:solidFill>
                  <a:srgbClr val="C00000"/>
                </a:solidFill>
              </a:rPr>
              <a:t> leader in </a:t>
            </a:r>
            <a:r>
              <a:rPr lang="it-IT" sz="2400" b="1" dirty="0" err="1">
                <a:solidFill>
                  <a:srgbClr val="C00000"/>
                </a:solidFill>
              </a:rPr>
              <a:t>crystal</a:t>
            </a:r>
            <a:r>
              <a:rPr lang="it-IT" sz="2400" b="1" dirty="0">
                <a:solidFill>
                  <a:srgbClr val="C00000"/>
                </a:solidFill>
              </a:rPr>
              <a:t> </a:t>
            </a:r>
            <a:r>
              <a:rPr lang="it-IT" sz="2400" b="1" dirty="0" err="1">
                <a:solidFill>
                  <a:srgbClr val="C00000"/>
                </a:solidFill>
              </a:rPr>
              <a:t>assisted</a:t>
            </a:r>
            <a:r>
              <a:rPr lang="it-IT" sz="2400" b="1" dirty="0">
                <a:solidFill>
                  <a:srgbClr val="C00000"/>
                </a:solidFill>
              </a:rPr>
              <a:t> </a:t>
            </a:r>
            <a:r>
              <a:rPr lang="it-IT" sz="2400" b="1" dirty="0" err="1">
                <a:solidFill>
                  <a:srgbClr val="C00000"/>
                </a:solidFill>
              </a:rPr>
              <a:t>manipulation</a:t>
            </a:r>
            <a:r>
              <a:rPr lang="it-IT" sz="2400" b="1" dirty="0">
                <a:solidFill>
                  <a:srgbClr val="C00000"/>
                </a:solidFill>
              </a:rPr>
              <a:t> of </a:t>
            </a:r>
            <a:r>
              <a:rPr lang="it-IT" sz="2400" b="1" dirty="0" err="1">
                <a:solidFill>
                  <a:srgbClr val="C00000"/>
                </a:solidFill>
              </a:rPr>
              <a:t>radiations</a:t>
            </a:r>
            <a:endParaRPr lang="en-US" sz="2400" b="1" dirty="0">
              <a:solidFill>
                <a:srgbClr val="C00000"/>
              </a:solidFill>
            </a:endParaRPr>
          </a:p>
        </p:txBody>
      </p:sp>
      <p:pic>
        <p:nvPicPr>
          <p:cNvPr id="1026" name="Picture 2" descr="CERN: come funziona e qual è l'utilità dell'acceleratore di particelle  svizzero">
            <a:extLst>
              <a:ext uri="{FF2B5EF4-FFF2-40B4-BE49-F238E27FC236}">
                <a16:creationId xmlns:a16="http://schemas.microsoft.com/office/drawing/2014/main" id="{59633ECC-019B-DA38-CF12-7C5C4D32E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590" y="1392054"/>
            <a:ext cx="2658060" cy="1488514"/>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C9191260-E0D9-6383-2C9F-588E128AF3FB}"/>
              </a:ext>
            </a:extLst>
          </p:cNvPr>
          <p:cNvSpPr/>
          <p:nvPr/>
        </p:nvSpPr>
        <p:spPr>
          <a:xfrm rot="13507545">
            <a:off x="6012465" y="3005760"/>
            <a:ext cx="542261" cy="591006"/>
          </a:xfrm>
          <a:prstGeom prst="rightArrow">
            <a:avLst/>
          </a:prstGeom>
          <a:solidFill>
            <a:srgbClr val="004D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pic>
        <p:nvPicPr>
          <p:cNvPr id="1028" name="Picture 4" descr="Laboratorio europeo delle radiazioni al sincrotrone ESRF, Grenoble">
            <a:extLst>
              <a:ext uri="{FF2B5EF4-FFF2-40B4-BE49-F238E27FC236}">
                <a16:creationId xmlns:a16="http://schemas.microsoft.com/office/drawing/2014/main" id="{1823297E-0D6F-19D9-9848-6E5CB1951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495" y="1391263"/>
            <a:ext cx="4491004" cy="148930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99570AB3-E8B4-D7DB-8505-D075E3E0013D}"/>
              </a:ext>
            </a:extLst>
          </p:cNvPr>
          <p:cNvSpPr/>
          <p:nvPr/>
        </p:nvSpPr>
        <p:spPr>
          <a:xfrm rot="7327814" flipH="1">
            <a:off x="8392707" y="2995977"/>
            <a:ext cx="542261" cy="591006"/>
          </a:xfrm>
          <a:prstGeom prst="rightArrow">
            <a:avLst/>
          </a:prstGeom>
          <a:solidFill>
            <a:srgbClr val="004D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pic>
        <p:nvPicPr>
          <p:cNvPr id="12" name="Picture 11">
            <a:extLst>
              <a:ext uri="{FF2B5EF4-FFF2-40B4-BE49-F238E27FC236}">
                <a16:creationId xmlns:a16="http://schemas.microsoft.com/office/drawing/2014/main" id="{570D6F02-EEA8-2327-19E0-1F78B56E901B}"/>
              </a:ext>
            </a:extLst>
          </p:cNvPr>
          <p:cNvPicPr>
            <a:picLocks noChangeAspect="1"/>
          </p:cNvPicPr>
          <p:nvPr/>
        </p:nvPicPr>
        <p:blipFill>
          <a:blip r:embed="rId5"/>
          <a:stretch>
            <a:fillRect/>
          </a:stretch>
        </p:blipFill>
        <p:spPr>
          <a:xfrm>
            <a:off x="7340766" y="4270873"/>
            <a:ext cx="1833645" cy="1649049"/>
          </a:xfrm>
          <a:prstGeom prst="rect">
            <a:avLst/>
          </a:prstGeom>
        </p:spPr>
      </p:pic>
      <p:sp>
        <p:nvSpPr>
          <p:cNvPr id="13" name="Arrow: Right 12">
            <a:extLst>
              <a:ext uri="{FF2B5EF4-FFF2-40B4-BE49-F238E27FC236}">
                <a16:creationId xmlns:a16="http://schemas.microsoft.com/office/drawing/2014/main" id="{14908A8B-4119-5D32-5B00-D31D70FD5AD1}"/>
              </a:ext>
            </a:extLst>
          </p:cNvPr>
          <p:cNvSpPr/>
          <p:nvPr/>
        </p:nvSpPr>
        <p:spPr>
          <a:xfrm rot="16200000" flipH="1">
            <a:off x="7063440" y="4587854"/>
            <a:ext cx="830996" cy="591006"/>
          </a:xfrm>
          <a:prstGeom prst="rightArrow">
            <a:avLst/>
          </a:prstGeom>
          <a:solidFill>
            <a:srgbClr val="004D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D7B8D740-AF71-314F-5C4D-78A9A5B88621}"/>
              </a:ext>
            </a:extLst>
          </p:cNvPr>
          <p:cNvSpPr txBox="1"/>
          <p:nvPr/>
        </p:nvSpPr>
        <p:spPr>
          <a:xfrm>
            <a:off x="6232771" y="5497952"/>
            <a:ext cx="3801801" cy="877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1700" b="1" dirty="0">
                <a:solidFill>
                  <a:srgbClr val="C00000"/>
                </a:solidFill>
                <a:latin typeface="Roboto" panose="02000000000000000000" pitchFamily="2" charset="0"/>
              </a:rPr>
              <a:t>Astrofisica</a:t>
            </a:r>
          </a:p>
          <a:p>
            <a:r>
              <a:rPr lang="it-IT" sz="1700" dirty="0">
                <a:solidFill>
                  <a:srgbClr val="000000"/>
                </a:solidFill>
                <a:latin typeface="Roboto" panose="02000000000000000000" pitchFamily="2" charset="0"/>
              </a:rPr>
              <a:t>INAF (Italia)</a:t>
            </a:r>
          </a:p>
          <a:p>
            <a:r>
              <a:rPr lang="it-IT" sz="1700" dirty="0">
                <a:solidFill>
                  <a:srgbClr val="000000"/>
                </a:solidFill>
                <a:latin typeface="Roboto" panose="02000000000000000000" pitchFamily="2" charset="0"/>
              </a:rPr>
              <a:t>Università degli studi di Trieste (Italia)</a:t>
            </a:r>
          </a:p>
        </p:txBody>
      </p:sp>
      <p:sp>
        <p:nvSpPr>
          <p:cNvPr id="16" name="Oval 15">
            <a:extLst>
              <a:ext uri="{FF2B5EF4-FFF2-40B4-BE49-F238E27FC236}">
                <a16:creationId xmlns:a16="http://schemas.microsoft.com/office/drawing/2014/main" id="{3D0AEF4B-AAA9-1526-EA33-590B309896DF}"/>
              </a:ext>
            </a:extLst>
          </p:cNvPr>
          <p:cNvSpPr/>
          <p:nvPr/>
        </p:nvSpPr>
        <p:spPr>
          <a:xfrm>
            <a:off x="6422162" y="3383017"/>
            <a:ext cx="2264638" cy="1024275"/>
          </a:xfrm>
          <a:prstGeom prst="ellipse">
            <a:avLst/>
          </a:prstGeom>
          <a:solidFill>
            <a:srgbClr val="004D8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2200" b="1" dirty="0">
                <a:solidFill>
                  <a:srgbClr val="FFFFFF"/>
                </a:solidFill>
                <a:latin typeface="Helvetica Neue Medium"/>
                <a:ea typeface="Helvetica Neue Medium"/>
                <a:cs typeface="Helvetica Neue Medium"/>
                <a:sym typeface="Helvetica Neue Medium"/>
              </a:rPr>
              <a:t>BOND technology</a:t>
            </a:r>
          </a:p>
        </p:txBody>
      </p:sp>
      <p:sp>
        <p:nvSpPr>
          <p:cNvPr id="18" name="TextBox 17">
            <a:extLst>
              <a:ext uri="{FF2B5EF4-FFF2-40B4-BE49-F238E27FC236}">
                <a16:creationId xmlns:a16="http://schemas.microsoft.com/office/drawing/2014/main" id="{00BD8C35-967C-3FC8-6F2F-82A72FC79F1C}"/>
              </a:ext>
            </a:extLst>
          </p:cNvPr>
          <p:cNvSpPr txBox="1"/>
          <p:nvPr/>
        </p:nvSpPr>
        <p:spPr>
          <a:xfrm>
            <a:off x="9538237" y="2956436"/>
            <a:ext cx="2656578" cy="1923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1700" b="1" dirty="0">
                <a:solidFill>
                  <a:srgbClr val="C00000"/>
                </a:solidFill>
                <a:latin typeface="Roboto" panose="02000000000000000000" pitchFamily="2" charset="0"/>
              </a:rPr>
              <a:t>Sincrotroni</a:t>
            </a:r>
            <a:endParaRPr lang="it-IT" sz="1700" dirty="0">
              <a:solidFill>
                <a:srgbClr val="C00000"/>
              </a:solidFill>
              <a:latin typeface="Roboto" panose="02000000000000000000" pitchFamily="2" charset="0"/>
            </a:endParaRPr>
          </a:p>
          <a:p>
            <a:r>
              <a:rPr lang="it-IT" sz="1700" dirty="0">
                <a:solidFill>
                  <a:srgbClr val="000000"/>
                </a:solidFill>
                <a:latin typeface="Roboto" panose="02000000000000000000" pitchFamily="2" charset="0"/>
              </a:rPr>
              <a:t>ESRF (Francia)</a:t>
            </a:r>
          </a:p>
          <a:p>
            <a:r>
              <a:rPr lang="it-IT" sz="1700" dirty="0">
                <a:solidFill>
                  <a:srgbClr val="000000"/>
                </a:solidFill>
                <a:latin typeface="Roboto" panose="02000000000000000000" pitchFamily="2" charset="0"/>
              </a:rPr>
              <a:t>XFEL (Germania)</a:t>
            </a:r>
          </a:p>
          <a:p>
            <a:r>
              <a:rPr lang="it-IT" sz="1700" dirty="0">
                <a:solidFill>
                  <a:srgbClr val="000000"/>
                </a:solidFill>
                <a:latin typeface="Roboto" panose="02000000000000000000" pitchFamily="2" charset="0"/>
              </a:rPr>
              <a:t>Lund University (Svezia)</a:t>
            </a:r>
          </a:p>
          <a:p>
            <a:r>
              <a:rPr lang="it-IT" sz="1700" dirty="0">
                <a:solidFill>
                  <a:srgbClr val="000000"/>
                </a:solidFill>
                <a:latin typeface="Roboto" panose="02000000000000000000" pitchFamily="2" charset="0"/>
              </a:rPr>
              <a:t>ELETTRA (Italia)</a:t>
            </a:r>
          </a:p>
          <a:p>
            <a:pPr algn="l"/>
            <a:r>
              <a:rPr lang="it-IT" sz="1700" dirty="0">
                <a:solidFill>
                  <a:srgbClr val="000000"/>
                </a:solidFill>
                <a:latin typeface="Roboto" panose="02000000000000000000" pitchFamily="2" charset="0"/>
              </a:rPr>
              <a:t>University of Saskatchewan (Canada)</a:t>
            </a:r>
          </a:p>
        </p:txBody>
      </p:sp>
      <p:sp>
        <p:nvSpPr>
          <p:cNvPr id="20" name="TextBox 19">
            <a:extLst>
              <a:ext uri="{FF2B5EF4-FFF2-40B4-BE49-F238E27FC236}">
                <a16:creationId xmlns:a16="http://schemas.microsoft.com/office/drawing/2014/main" id="{51069B18-E8D5-1804-CF07-86AB274C40B6}"/>
              </a:ext>
            </a:extLst>
          </p:cNvPr>
          <p:cNvSpPr txBox="1"/>
          <p:nvPr/>
        </p:nvSpPr>
        <p:spPr>
          <a:xfrm>
            <a:off x="3910693" y="4679533"/>
            <a:ext cx="2750054" cy="877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1700" b="1" dirty="0">
                <a:solidFill>
                  <a:srgbClr val="C00000"/>
                </a:solidFill>
                <a:latin typeface="Roboto" panose="02000000000000000000" pitchFamily="2" charset="0"/>
              </a:rPr>
              <a:t>Trasferimento tecnologico</a:t>
            </a:r>
          </a:p>
          <a:p>
            <a:r>
              <a:rPr lang="it-IT" sz="1700" dirty="0">
                <a:solidFill>
                  <a:srgbClr val="000000"/>
                </a:solidFill>
                <a:latin typeface="Roboto" panose="02000000000000000000" pitchFamily="2" charset="0"/>
              </a:rPr>
              <a:t>CINEL (Italia) – Industria</a:t>
            </a:r>
          </a:p>
        </p:txBody>
      </p:sp>
      <p:sp>
        <p:nvSpPr>
          <p:cNvPr id="22" name="TextBox 21">
            <a:extLst>
              <a:ext uri="{FF2B5EF4-FFF2-40B4-BE49-F238E27FC236}">
                <a16:creationId xmlns:a16="http://schemas.microsoft.com/office/drawing/2014/main" id="{4020183F-F07D-CF20-3517-C584C7C0AF3C}"/>
              </a:ext>
            </a:extLst>
          </p:cNvPr>
          <p:cNvSpPr txBox="1"/>
          <p:nvPr/>
        </p:nvSpPr>
        <p:spPr>
          <a:xfrm>
            <a:off x="4530952" y="2956436"/>
            <a:ext cx="897631" cy="415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2100" b="1" dirty="0">
                <a:solidFill>
                  <a:srgbClr val="C00000"/>
                </a:solidFill>
                <a:latin typeface="Roboto" panose="02000000000000000000" pitchFamily="2" charset="0"/>
              </a:rPr>
              <a:t>CERN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8"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A49D0D-9250-AD2E-136D-0C03046EA5E0}"/>
              </a:ext>
            </a:extLst>
          </p:cNvPr>
          <p:cNvSpPr>
            <a:spLocks noGrp="1"/>
          </p:cNvSpPr>
          <p:nvPr>
            <p:ph type="title"/>
          </p:nvPr>
        </p:nvSpPr>
        <p:spPr/>
        <p:txBody>
          <a:bodyPr/>
          <a:lstStyle/>
          <a:p>
            <a:r>
              <a:rPr lang="it-IT" dirty="0"/>
              <a:t>BULLKID-DM </a:t>
            </a:r>
            <a:r>
              <a:rPr lang="it-IT" dirty="0">
                <a:sym typeface="Wingdings" panose="05000000000000000000" pitchFamily="2" charset="2"/>
              </a:rPr>
              <a:t></a:t>
            </a:r>
            <a:endParaRPr lang="en-US" dirty="0"/>
          </a:p>
        </p:txBody>
      </p:sp>
      <p:pic>
        <p:nvPicPr>
          <p:cNvPr id="4" name="Immagine 3">
            <a:extLst>
              <a:ext uri="{FF2B5EF4-FFF2-40B4-BE49-F238E27FC236}">
                <a16:creationId xmlns:a16="http://schemas.microsoft.com/office/drawing/2014/main" id="{246C2D76-7865-91B5-81D6-6D43329F84DF}"/>
              </a:ext>
            </a:extLst>
          </p:cNvPr>
          <p:cNvPicPr>
            <a:picLocks noChangeAspect="1"/>
          </p:cNvPicPr>
          <p:nvPr/>
        </p:nvPicPr>
        <p:blipFill>
          <a:blip r:embed="rId2"/>
          <a:srcRect l="12537" t="14860"/>
          <a:stretch>
            <a:fillRect/>
          </a:stretch>
        </p:blipFill>
        <p:spPr>
          <a:xfrm>
            <a:off x="1559656" y="885825"/>
            <a:ext cx="9270430" cy="5972175"/>
          </a:xfrm>
          <a:prstGeom prst="rect">
            <a:avLst/>
          </a:prstGeom>
        </p:spPr>
      </p:pic>
      <p:sp>
        <p:nvSpPr>
          <p:cNvPr id="5" name="CasellaDiTesto 4">
            <a:extLst>
              <a:ext uri="{FF2B5EF4-FFF2-40B4-BE49-F238E27FC236}">
                <a16:creationId xmlns:a16="http://schemas.microsoft.com/office/drawing/2014/main" id="{A0B5E651-14F7-9270-E4C2-3A16A38F8C2D}"/>
              </a:ext>
            </a:extLst>
          </p:cNvPr>
          <p:cNvSpPr txBox="1"/>
          <p:nvPr/>
        </p:nvSpPr>
        <p:spPr>
          <a:xfrm>
            <a:off x="4406126" y="5288340"/>
            <a:ext cx="3786999" cy="1569660"/>
          </a:xfrm>
          <a:prstGeom prst="rect">
            <a:avLst/>
          </a:prstGeom>
          <a:solidFill>
            <a:schemeClr val="accent1"/>
          </a:solidFill>
          <a:ln w="25400">
            <a:solidFill>
              <a:schemeClr val="accent1"/>
            </a:solidFill>
          </a:ln>
        </p:spPr>
        <p:txBody>
          <a:bodyPr wrap="none" rtlCol="0">
            <a:spAutoFit/>
          </a:bodyPr>
          <a:lstStyle/>
          <a:p>
            <a:r>
              <a:rPr lang="it-IT" sz="4800" dirty="0">
                <a:solidFill>
                  <a:schemeClr val="bg1"/>
                </a:solidFill>
              </a:rPr>
              <a:t>See talk from </a:t>
            </a:r>
          </a:p>
          <a:p>
            <a:pPr algn="ctr"/>
            <a:r>
              <a:rPr lang="it-IT" sz="4800" dirty="0">
                <a:solidFill>
                  <a:schemeClr val="bg1"/>
                </a:solidFill>
              </a:rPr>
              <a:t>L. Malagutti</a:t>
            </a:r>
            <a:endParaRPr lang="en-US" sz="4800" dirty="0">
              <a:solidFill>
                <a:schemeClr val="bg1"/>
              </a:solidFill>
            </a:endParaRPr>
          </a:p>
        </p:txBody>
      </p:sp>
    </p:spTree>
    <p:extLst>
      <p:ext uri="{BB962C8B-B14F-4D97-AF65-F5344CB8AC3E}">
        <p14:creationId xmlns:p14="http://schemas.microsoft.com/office/powerpoint/2010/main" val="3889213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37F7A-01B7-DB66-CD01-6340FBE57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25133-CC0B-E2AC-EB4A-7CC59D85EC88}"/>
              </a:ext>
            </a:extLst>
          </p:cNvPr>
          <p:cNvSpPr>
            <a:spLocks noGrp="1"/>
          </p:cNvSpPr>
          <p:nvPr>
            <p:ph type="title"/>
          </p:nvPr>
        </p:nvSpPr>
        <p:spPr/>
        <p:txBody>
          <a:bodyPr>
            <a:normAutofit/>
          </a:bodyPr>
          <a:lstStyle/>
          <a:p>
            <a:r>
              <a:rPr lang="en-US" dirty="0">
                <a:latin typeface="Calibri Light (Titoli)"/>
              </a:rPr>
              <a:t>Ferrara</a:t>
            </a:r>
            <a:endParaRPr lang="en-IN" dirty="0">
              <a:latin typeface="Calibri Light (Titoli)"/>
            </a:endParaRPr>
          </a:p>
        </p:txBody>
      </p:sp>
      <p:sp>
        <p:nvSpPr>
          <p:cNvPr id="15" name="CasellaDiTesto 14">
            <a:extLst>
              <a:ext uri="{FF2B5EF4-FFF2-40B4-BE49-F238E27FC236}">
                <a16:creationId xmlns:a16="http://schemas.microsoft.com/office/drawing/2014/main" id="{7BAC5040-2B2E-C25E-E684-03AD985DCF0E}"/>
              </a:ext>
            </a:extLst>
          </p:cNvPr>
          <p:cNvSpPr txBox="1"/>
          <p:nvPr/>
        </p:nvSpPr>
        <p:spPr>
          <a:xfrm>
            <a:off x="5460574" y="1117347"/>
            <a:ext cx="6096000" cy="5170646"/>
          </a:xfrm>
          <a:prstGeom prst="rect">
            <a:avLst/>
          </a:prstGeom>
          <a:noFill/>
        </p:spPr>
        <p:txBody>
          <a:bodyPr wrap="square" rtlCol="0">
            <a:spAutoFit/>
          </a:bodyPr>
          <a:lstStyle/>
          <a:p>
            <a:pPr marL="285750" indent="-285750" algn="just">
              <a:buFont typeface="Wingdings" panose="05000000000000000000" pitchFamily="2" charset="2"/>
              <a:buChar char="§"/>
            </a:pPr>
            <a:r>
              <a:rPr lang="en-US" sz="2200" dirty="0"/>
              <a:t>Ferrara is located in the Emilia-Romagna region, in the eastern part of the Po Valley, about 50 km northeast of Bologna and not far from the Adriatic Sea. It lies in a completely flat area, along a historical branch of the Po River, and is part of a territory rich in nature, including the nearby Po Delta Park. </a:t>
            </a:r>
          </a:p>
          <a:p>
            <a:pPr marL="285750" indent="-285750" algn="just">
              <a:buFont typeface="Wingdings" panose="05000000000000000000" pitchFamily="2" charset="2"/>
              <a:buChar char="§"/>
            </a:pPr>
            <a:endParaRPr lang="en-US" sz="2200" dirty="0"/>
          </a:p>
          <a:p>
            <a:pPr marL="285750" indent="-285750" algn="just">
              <a:buFont typeface="Wingdings" panose="05000000000000000000" pitchFamily="2" charset="2"/>
              <a:buChar char="§"/>
            </a:pPr>
            <a:r>
              <a:rPr lang="en-US" sz="2200" dirty="0"/>
              <a:t>Its geographical location allowed it to thrive in the Middle Ages and Renaissance as a trade and cultural center. Today, Ferrara is one of Italy’s most bicycle-friendly cities, thanks to its extensive network of cycling paths and its compact urban layout—fostering a sustainable and people-oriented lifestyle.</a:t>
            </a:r>
          </a:p>
        </p:txBody>
      </p:sp>
      <p:pic>
        <p:nvPicPr>
          <p:cNvPr id="2050" name="Picture 2" descr="where-we-are">
            <a:extLst>
              <a:ext uri="{FF2B5EF4-FFF2-40B4-BE49-F238E27FC236}">
                <a16:creationId xmlns:a16="http://schemas.microsoft.com/office/drawing/2014/main" id="{B208C44E-6F4D-CC12-7A60-BD3FFB65A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26" y="1227928"/>
            <a:ext cx="4101819" cy="5169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0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47F6-1CAD-2835-F7D9-B970FFDA5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D6968-B4E0-D5F6-1B2B-A48C39954957}"/>
              </a:ext>
            </a:extLst>
          </p:cNvPr>
          <p:cNvSpPr>
            <a:spLocks noGrp="1"/>
          </p:cNvSpPr>
          <p:nvPr>
            <p:ph type="title"/>
          </p:nvPr>
        </p:nvSpPr>
        <p:spPr/>
        <p:txBody>
          <a:bodyPr>
            <a:normAutofit/>
          </a:bodyPr>
          <a:lstStyle/>
          <a:p>
            <a:r>
              <a:rPr lang="en-US" dirty="0">
                <a:latin typeface="Calibri Light (Titoli)"/>
              </a:rPr>
              <a:t>Ferrara</a:t>
            </a:r>
            <a:endParaRPr lang="en-IN" dirty="0">
              <a:latin typeface="Calibri Light (Titoli)"/>
            </a:endParaRPr>
          </a:p>
        </p:txBody>
      </p:sp>
      <p:sp>
        <p:nvSpPr>
          <p:cNvPr id="15" name="CasellaDiTesto 14">
            <a:extLst>
              <a:ext uri="{FF2B5EF4-FFF2-40B4-BE49-F238E27FC236}">
                <a16:creationId xmlns:a16="http://schemas.microsoft.com/office/drawing/2014/main" id="{B485D0F6-7391-7DB9-4D17-4854047C3294}"/>
              </a:ext>
            </a:extLst>
          </p:cNvPr>
          <p:cNvSpPr txBox="1"/>
          <p:nvPr/>
        </p:nvSpPr>
        <p:spPr>
          <a:xfrm>
            <a:off x="6096000" y="810532"/>
            <a:ext cx="6096000" cy="6186309"/>
          </a:xfrm>
          <a:prstGeom prst="rect">
            <a:avLst/>
          </a:prstGeom>
          <a:noFill/>
        </p:spPr>
        <p:txBody>
          <a:bodyPr wrap="square" rtlCol="0">
            <a:spAutoFit/>
          </a:bodyPr>
          <a:lstStyle/>
          <a:p>
            <a:pPr marL="285750" indent="-285750" algn="just">
              <a:buFont typeface="Wingdings" panose="05000000000000000000" pitchFamily="2" charset="2"/>
              <a:buChar char="§"/>
            </a:pPr>
            <a:r>
              <a:rPr lang="en-US" sz="2200" dirty="0"/>
              <a:t>The origins of Ferrara date back to Roman times, but the city’s true development began in the Middle Ages when it came under the rule of the Este family—one of Europe’s most powerful dynasties. The Este governed Ferrara for over three centuries, transforming it into a flourishing Renaissance capital, home to artists, architects, and scholars. </a:t>
            </a:r>
          </a:p>
          <a:p>
            <a:pPr marL="285750" indent="-285750" algn="just">
              <a:buFont typeface="Wingdings" panose="05000000000000000000" pitchFamily="2" charset="2"/>
              <a:buChar char="§"/>
            </a:pPr>
            <a:r>
              <a:rPr lang="en-US" sz="2200" dirty="0"/>
              <a:t>Many of the city’s most iconic buildings were built during this period. After the Este duchy was absorbed into the Papal States in the late 16th century, Ferrara lost its political autonomy but preserved its strong cultural identity. Following Italy’s unification in the 19th century, Ferrara became an integral part of the national state and continued to distinguish itself through its commitment to education, literature, and the arts.</a:t>
            </a:r>
          </a:p>
        </p:txBody>
      </p:sp>
      <p:pic>
        <p:nvPicPr>
          <p:cNvPr id="3074" name="Picture 2" descr="Elisabeth Mantovani - guida turistica: Articoli - Città di Ferrara e il  Delta del fiume Po">
            <a:extLst>
              <a:ext uri="{FF2B5EF4-FFF2-40B4-BE49-F238E27FC236}">
                <a16:creationId xmlns:a16="http://schemas.microsoft.com/office/drawing/2014/main" id="{55B67BA9-4D7B-AE4E-1F2B-5675EBCBD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0" t="2361" r="1747" b="3506"/>
          <a:stretch>
            <a:fillRect/>
          </a:stretch>
        </p:blipFill>
        <p:spPr bwMode="auto">
          <a:xfrm>
            <a:off x="89452" y="894522"/>
            <a:ext cx="4462670" cy="33494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urismo nella provincia di Ferrara - Buongiorno...dall'alto del Castello  Estense Ferrara! (ph. @filrub) | Facebook">
            <a:extLst>
              <a:ext uri="{FF2B5EF4-FFF2-40B4-BE49-F238E27FC236}">
                <a16:creationId xmlns:a16="http://schemas.microsoft.com/office/drawing/2014/main" id="{A78CEE05-1CAC-7EF1-DC7B-7669F0D67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9594" y="3311594"/>
            <a:ext cx="3546406" cy="354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051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2403D-560A-13B6-8687-DFACED1F3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8102E-CE85-9C15-CD73-772E6B319CE3}"/>
              </a:ext>
            </a:extLst>
          </p:cNvPr>
          <p:cNvSpPr>
            <a:spLocks noGrp="1"/>
          </p:cNvSpPr>
          <p:nvPr>
            <p:ph type="title"/>
          </p:nvPr>
        </p:nvSpPr>
        <p:spPr/>
        <p:txBody>
          <a:bodyPr>
            <a:normAutofit/>
          </a:bodyPr>
          <a:lstStyle/>
          <a:p>
            <a:r>
              <a:rPr lang="en-US" dirty="0">
                <a:latin typeface="Calibri Light (Titoli)"/>
              </a:rPr>
              <a:t>Ferrara</a:t>
            </a:r>
            <a:endParaRPr lang="en-IN" dirty="0">
              <a:latin typeface="Calibri Light (Titoli)"/>
            </a:endParaRPr>
          </a:p>
        </p:txBody>
      </p:sp>
      <p:sp>
        <p:nvSpPr>
          <p:cNvPr id="15" name="CasellaDiTesto 14">
            <a:extLst>
              <a:ext uri="{FF2B5EF4-FFF2-40B4-BE49-F238E27FC236}">
                <a16:creationId xmlns:a16="http://schemas.microsoft.com/office/drawing/2014/main" id="{34A3B585-1AD3-73D9-7FEB-B9822FFE2A6A}"/>
              </a:ext>
            </a:extLst>
          </p:cNvPr>
          <p:cNvSpPr txBox="1"/>
          <p:nvPr/>
        </p:nvSpPr>
        <p:spPr>
          <a:xfrm>
            <a:off x="6096000" y="891139"/>
            <a:ext cx="5363816" cy="5632311"/>
          </a:xfrm>
          <a:prstGeom prst="rect">
            <a:avLst/>
          </a:prstGeom>
          <a:noFill/>
        </p:spPr>
        <p:txBody>
          <a:bodyPr wrap="square" rtlCol="0">
            <a:spAutoFit/>
          </a:bodyPr>
          <a:lstStyle/>
          <a:p>
            <a:pPr algn="just"/>
            <a:r>
              <a:rPr lang="en-US" b="1" dirty="0"/>
              <a:t>Ferrara is an architectural treasure trove. </a:t>
            </a:r>
          </a:p>
          <a:p>
            <a:pPr algn="just"/>
            <a:endParaRPr lang="en-US" dirty="0"/>
          </a:p>
          <a:p>
            <a:pPr algn="just"/>
            <a:r>
              <a:rPr lang="en-US" dirty="0"/>
              <a:t>The </a:t>
            </a:r>
            <a:r>
              <a:rPr lang="en-US" b="1" dirty="0"/>
              <a:t>Este Castle</a:t>
            </a:r>
            <a:r>
              <a:rPr lang="en-US" dirty="0"/>
              <a:t>, built in 1385 as a fortress and later converted into a ducal residence, is the city’s symbol, complete with towers, a moat, and drawbridges. </a:t>
            </a:r>
          </a:p>
          <a:p>
            <a:pPr algn="just"/>
            <a:endParaRPr lang="en-US" dirty="0"/>
          </a:p>
          <a:p>
            <a:pPr algn="just"/>
            <a:r>
              <a:rPr lang="en-US" dirty="0"/>
              <a:t>Nearby stands the </a:t>
            </a:r>
            <a:r>
              <a:rPr lang="en-US" b="1" dirty="0"/>
              <a:t>Cathedral of Saint George</a:t>
            </a:r>
            <a:r>
              <a:rPr lang="en-US" dirty="0"/>
              <a:t>, begun in the 12th century, which features a striking blend of Romanesque and Gothic elements. </a:t>
            </a:r>
          </a:p>
          <a:p>
            <a:pPr algn="just"/>
            <a:endParaRPr lang="en-US" dirty="0"/>
          </a:p>
          <a:p>
            <a:pPr algn="just"/>
            <a:r>
              <a:rPr lang="en-US" dirty="0"/>
              <a:t>The </a:t>
            </a:r>
            <a:r>
              <a:rPr lang="en-US" b="1" dirty="0"/>
              <a:t>Palazzo </a:t>
            </a:r>
            <a:r>
              <a:rPr lang="en-US" b="1" dirty="0" err="1"/>
              <a:t>dei</a:t>
            </a:r>
            <a:r>
              <a:rPr lang="en-US" b="1" dirty="0"/>
              <a:t> Diamanti</a:t>
            </a:r>
            <a:r>
              <a:rPr lang="en-US" dirty="0"/>
              <a:t> is another iconic building, renowned for its unique diamond-shaped marble façade and now home to the National Art Gallery and prestigious exhibitions. The city also boasts the </a:t>
            </a:r>
            <a:r>
              <a:rPr lang="en-US" b="1" dirty="0" err="1"/>
              <a:t>Quadrivio</a:t>
            </a:r>
            <a:r>
              <a:rPr lang="en-US" b="1" dirty="0"/>
              <a:t> </a:t>
            </a:r>
            <a:r>
              <a:rPr lang="en-US" b="1" dirty="0" err="1"/>
              <a:t>degli</a:t>
            </a:r>
            <a:r>
              <a:rPr lang="en-US" b="1" dirty="0"/>
              <a:t> Angeli</a:t>
            </a:r>
            <a:r>
              <a:rPr lang="en-US" dirty="0"/>
              <a:t>, the medieval </a:t>
            </a:r>
            <a:r>
              <a:rPr lang="en-US" b="1" dirty="0"/>
              <a:t>Via </a:t>
            </a:r>
            <a:r>
              <a:rPr lang="en-US" b="1" dirty="0" err="1"/>
              <a:t>delle</a:t>
            </a:r>
            <a:r>
              <a:rPr lang="en-US" b="1" dirty="0"/>
              <a:t> Volte</a:t>
            </a:r>
          </a:p>
          <a:p>
            <a:pPr algn="just"/>
            <a:endParaRPr lang="en-US" b="1" dirty="0"/>
          </a:p>
          <a:p>
            <a:pPr algn="just"/>
            <a:r>
              <a:rPr lang="en-US" b="1" dirty="0"/>
              <a:t>O</a:t>
            </a:r>
            <a:r>
              <a:rPr lang="en-US" dirty="0"/>
              <a:t>ver 9 km of remarkably preserved </a:t>
            </a:r>
            <a:r>
              <a:rPr lang="en-US" b="1" dirty="0"/>
              <a:t>Renaissance walls</a:t>
            </a:r>
            <a:r>
              <a:rPr lang="en-US" dirty="0"/>
              <a:t>, which today serve as a green walking and cycling path surrounding the city.</a:t>
            </a:r>
          </a:p>
        </p:txBody>
      </p:sp>
      <p:pic>
        <p:nvPicPr>
          <p:cNvPr id="4098" name="Picture 2" descr="Mostre - Palazzo dei Diamanti | Ferrara Arte">
            <a:extLst>
              <a:ext uri="{FF2B5EF4-FFF2-40B4-BE49-F238E27FC236}">
                <a16:creationId xmlns:a16="http://schemas.microsoft.com/office/drawing/2014/main" id="{E5CBEE38-CCD4-774B-34D3-AA13E0AC2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0533"/>
            <a:ext cx="4339782" cy="28967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taly Ferrara St George Cathedral Stock Photo 63591700 | Shutterstock">
            <a:extLst>
              <a:ext uri="{FF2B5EF4-FFF2-40B4-BE49-F238E27FC236}">
                <a16:creationId xmlns:a16="http://schemas.microsoft.com/office/drawing/2014/main" id="{5AEC7230-38FA-0421-CD48-6B06D4BE40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90"/>
          <a:stretch>
            <a:fillRect/>
          </a:stretch>
        </p:blipFill>
        <p:spPr bwMode="auto">
          <a:xfrm>
            <a:off x="1374820" y="3707296"/>
            <a:ext cx="4721180" cy="315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264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25636-5F16-B472-F552-86E600F95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A2871-2C1F-9B45-C7DC-4395F78394D5}"/>
              </a:ext>
            </a:extLst>
          </p:cNvPr>
          <p:cNvSpPr>
            <a:spLocks noGrp="1"/>
          </p:cNvSpPr>
          <p:nvPr>
            <p:ph type="title"/>
          </p:nvPr>
        </p:nvSpPr>
        <p:spPr/>
        <p:txBody>
          <a:bodyPr>
            <a:normAutofit/>
          </a:bodyPr>
          <a:lstStyle/>
          <a:p>
            <a:r>
              <a:rPr lang="en-US" dirty="0">
                <a:latin typeface="Calibri Light (Titoli)"/>
              </a:rPr>
              <a:t>Ferrara</a:t>
            </a:r>
            <a:endParaRPr lang="en-IN" dirty="0">
              <a:latin typeface="Calibri Light (Titoli)"/>
            </a:endParaRPr>
          </a:p>
        </p:txBody>
      </p:sp>
      <p:sp>
        <p:nvSpPr>
          <p:cNvPr id="15" name="CasellaDiTesto 14">
            <a:extLst>
              <a:ext uri="{FF2B5EF4-FFF2-40B4-BE49-F238E27FC236}">
                <a16:creationId xmlns:a16="http://schemas.microsoft.com/office/drawing/2014/main" id="{F1800F48-15C9-56B8-431B-5A1C3DC0F87F}"/>
              </a:ext>
            </a:extLst>
          </p:cNvPr>
          <p:cNvSpPr txBox="1"/>
          <p:nvPr/>
        </p:nvSpPr>
        <p:spPr>
          <a:xfrm>
            <a:off x="6096000" y="1071009"/>
            <a:ext cx="5363816" cy="5632311"/>
          </a:xfrm>
          <a:prstGeom prst="rect">
            <a:avLst/>
          </a:prstGeom>
          <a:noFill/>
        </p:spPr>
        <p:txBody>
          <a:bodyPr wrap="square" rtlCol="0">
            <a:spAutoFit/>
          </a:bodyPr>
          <a:lstStyle/>
          <a:p>
            <a:pPr algn="ctr"/>
            <a:r>
              <a:rPr lang="en-US" b="1" dirty="0"/>
              <a:t>Ferrara’s culinary tradition </a:t>
            </a:r>
          </a:p>
          <a:p>
            <a:pPr algn="just"/>
            <a:endParaRPr lang="en-US" dirty="0"/>
          </a:p>
          <a:p>
            <a:pPr algn="just"/>
            <a:r>
              <a:rPr lang="en-US" dirty="0"/>
              <a:t>Reflects its historical richness and Renaissance roots. One of its most iconic dishes is </a:t>
            </a:r>
            <a:r>
              <a:rPr lang="en-US" b="1" dirty="0"/>
              <a:t>cappellacci di </a:t>
            </a:r>
            <a:r>
              <a:rPr lang="en-US" b="1" dirty="0" err="1"/>
              <a:t>zucca</a:t>
            </a:r>
            <a:r>
              <a:rPr lang="en-US" dirty="0"/>
              <a:t>—handmade pasta filled with sweet pumpkin, Parmesan cheese, and nutmeg, usually served with butter and sage or meat ragù. The </a:t>
            </a:r>
            <a:r>
              <a:rPr lang="en-US" b="1" dirty="0" err="1"/>
              <a:t>salama</a:t>
            </a:r>
            <a:r>
              <a:rPr lang="en-US" b="1" dirty="0"/>
              <a:t> da sugo</a:t>
            </a:r>
            <a:r>
              <a:rPr lang="en-US" dirty="0"/>
              <a:t> is a spiced, aged pork sausage slowly cooked and served with mashed potatoes: a robust and highly distinctive dish celebrated in local food culture. </a:t>
            </a:r>
          </a:p>
          <a:p>
            <a:pPr algn="just"/>
            <a:endParaRPr lang="en-US" dirty="0"/>
          </a:p>
          <a:p>
            <a:pPr algn="just"/>
            <a:r>
              <a:rPr lang="en-US" dirty="0"/>
              <a:t>The </a:t>
            </a:r>
            <a:r>
              <a:rPr lang="en-US" b="1" dirty="0"/>
              <a:t>pasticcio </a:t>
            </a:r>
            <a:r>
              <a:rPr lang="en-US" b="1" dirty="0" err="1"/>
              <a:t>ferrarese</a:t>
            </a:r>
            <a:r>
              <a:rPr lang="en-US" dirty="0"/>
              <a:t> is a unique preparation that combines sweet and savory: pasta </a:t>
            </a:r>
            <a:r>
              <a:rPr lang="en-US" dirty="0" err="1"/>
              <a:t>frolla</a:t>
            </a:r>
            <a:r>
              <a:rPr lang="en-US" dirty="0"/>
              <a:t> (</a:t>
            </a:r>
            <a:r>
              <a:rPr lang="en-US" dirty="0" err="1"/>
              <a:t>shortcrust</a:t>
            </a:r>
            <a:r>
              <a:rPr lang="en-US" dirty="0"/>
              <a:t> pastry) filled with baked macaroni, béchamel, mushrooms, and meat sauce. </a:t>
            </a:r>
          </a:p>
          <a:p>
            <a:pPr algn="just"/>
            <a:endParaRPr lang="en-US" dirty="0"/>
          </a:p>
          <a:p>
            <a:pPr algn="just"/>
            <a:r>
              <a:rPr lang="en-US" dirty="0"/>
              <a:t>The city’s symbolic bread, known as </a:t>
            </a:r>
            <a:r>
              <a:rPr lang="en-US" b="1" dirty="0" err="1"/>
              <a:t>coppia</a:t>
            </a:r>
            <a:r>
              <a:rPr lang="en-US" b="1" dirty="0"/>
              <a:t> </a:t>
            </a:r>
            <a:r>
              <a:rPr lang="en-US" b="1" dirty="0" err="1"/>
              <a:t>ferrarese</a:t>
            </a:r>
            <a:r>
              <a:rPr lang="en-US" dirty="0"/>
              <a:t>, features a twisted shape and a crisp crust, and has earned PGI (Protected Geographical Indication) status.</a:t>
            </a:r>
          </a:p>
        </p:txBody>
      </p:sp>
      <p:pic>
        <p:nvPicPr>
          <p:cNvPr id="5122" name="Picture 2" descr="La storia della Salama da Sugo: storia e cottura della Regina di Ferrara">
            <a:extLst>
              <a:ext uri="{FF2B5EF4-FFF2-40B4-BE49-F238E27FC236}">
                <a16:creationId xmlns:a16="http://schemas.microsoft.com/office/drawing/2014/main" id="{A547D2D6-4A66-4486-1455-CDE8613EB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1009"/>
            <a:ext cx="4593423" cy="30567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sticcio ferrarese – La ricetta tradizionale">
            <a:extLst>
              <a:ext uri="{FF2B5EF4-FFF2-40B4-BE49-F238E27FC236}">
                <a16:creationId xmlns:a16="http://schemas.microsoft.com/office/drawing/2014/main" id="{F6A878BE-ED57-E9FF-4F4E-AD836C1A1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3829050"/>
            <a:ext cx="455295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624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782C7-51A3-FC6E-BCCA-FC177483050A}"/>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A497546-F975-DAF8-C635-27C320C3C3D1}"/>
              </a:ext>
            </a:extLst>
          </p:cNvPr>
          <p:cNvSpPr>
            <a:spLocks noGrp="1"/>
          </p:cNvSpPr>
          <p:nvPr>
            <p:ph type="sldNum" sz="quarter" idx="12"/>
          </p:nvPr>
        </p:nvSpPr>
        <p:spPr/>
        <p:txBody>
          <a:bodyPr/>
          <a:lstStyle/>
          <a:p>
            <a:fld id="{FC2FCCD8-3932-48E0-A36E-605E7F86730D}" type="slidenum">
              <a:rPr lang="it-IT" smtClean="0"/>
              <a:t>7</a:t>
            </a:fld>
            <a:endParaRPr lang="it-IT"/>
          </a:p>
        </p:txBody>
      </p:sp>
      <p:sp>
        <p:nvSpPr>
          <p:cNvPr id="2" name="Title 1">
            <a:extLst>
              <a:ext uri="{FF2B5EF4-FFF2-40B4-BE49-F238E27FC236}">
                <a16:creationId xmlns:a16="http://schemas.microsoft.com/office/drawing/2014/main" id="{4BC57676-44EB-41F9-2D8C-06D12AF4E6DE}"/>
              </a:ext>
            </a:extLst>
          </p:cNvPr>
          <p:cNvSpPr>
            <a:spLocks noGrp="1"/>
          </p:cNvSpPr>
          <p:nvPr>
            <p:ph type="title"/>
          </p:nvPr>
        </p:nvSpPr>
        <p:spPr/>
        <p:txBody>
          <a:bodyPr>
            <a:normAutofit/>
          </a:bodyPr>
          <a:lstStyle/>
          <a:p>
            <a:r>
              <a:rPr lang="en-US" dirty="0">
                <a:latin typeface="Calibri Light (Titoli)"/>
              </a:rPr>
              <a:t>Relationships</a:t>
            </a:r>
            <a:endParaRPr lang="en-IN" dirty="0">
              <a:latin typeface="Calibri Light (Titoli)"/>
            </a:endParaRPr>
          </a:p>
        </p:txBody>
      </p:sp>
      <p:grpSp>
        <p:nvGrpSpPr>
          <p:cNvPr id="17" name="Gruppo 16">
            <a:extLst>
              <a:ext uri="{FF2B5EF4-FFF2-40B4-BE49-F238E27FC236}">
                <a16:creationId xmlns:a16="http://schemas.microsoft.com/office/drawing/2014/main" id="{D6451B5A-878D-5CF9-4DAB-EF19DBBE546C}"/>
              </a:ext>
            </a:extLst>
          </p:cNvPr>
          <p:cNvGrpSpPr/>
          <p:nvPr/>
        </p:nvGrpSpPr>
        <p:grpSpPr>
          <a:xfrm>
            <a:off x="236172" y="954509"/>
            <a:ext cx="10071040" cy="5865779"/>
            <a:chOff x="236172" y="954509"/>
            <a:chExt cx="10071040" cy="5865779"/>
          </a:xfrm>
        </p:grpSpPr>
        <p:sp>
          <p:nvSpPr>
            <p:cNvPr id="9" name="Isosceles Triangle 8">
              <a:extLst>
                <a:ext uri="{FF2B5EF4-FFF2-40B4-BE49-F238E27FC236}">
                  <a16:creationId xmlns:a16="http://schemas.microsoft.com/office/drawing/2014/main" id="{1C161827-8035-C511-4977-FFBAFC53A2CE}"/>
                </a:ext>
              </a:extLst>
            </p:cNvPr>
            <p:cNvSpPr/>
            <p:nvPr/>
          </p:nvSpPr>
          <p:spPr>
            <a:xfrm rot="16015442">
              <a:off x="2782843" y="6269587"/>
              <a:ext cx="624541" cy="476861"/>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 name="Gruppo 4">
              <a:extLst>
                <a:ext uri="{FF2B5EF4-FFF2-40B4-BE49-F238E27FC236}">
                  <a16:creationId xmlns:a16="http://schemas.microsoft.com/office/drawing/2014/main" id="{F9037EF4-80D1-BA15-5E93-606A7648E573}"/>
                </a:ext>
              </a:extLst>
            </p:cNvPr>
            <p:cNvGrpSpPr/>
            <p:nvPr/>
          </p:nvGrpSpPr>
          <p:grpSpPr>
            <a:xfrm>
              <a:off x="236172" y="954509"/>
              <a:ext cx="10071040" cy="5677157"/>
              <a:chOff x="625585" y="1289713"/>
              <a:chExt cx="8793835" cy="4957182"/>
            </a:xfrm>
          </p:grpSpPr>
          <p:grpSp>
            <p:nvGrpSpPr>
              <p:cNvPr id="8" name="Gruppo 7">
                <a:extLst>
                  <a:ext uri="{FF2B5EF4-FFF2-40B4-BE49-F238E27FC236}">
                    <a16:creationId xmlns:a16="http://schemas.microsoft.com/office/drawing/2014/main" id="{39FDDFFA-ED99-2897-7389-13E6239080A0}"/>
                  </a:ext>
                </a:extLst>
              </p:cNvPr>
              <p:cNvGrpSpPr/>
              <p:nvPr/>
            </p:nvGrpSpPr>
            <p:grpSpPr>
              <a:xfrm>
                <a:off x="7793597" y="2959616"/>
                <a:ext cx="1625823" cy="1625823"/>
                <a:chOff x="6359921" y="2618227"/>
                <a:chExt cx="1070728" cy="1070728"/>
              </a:xfrm>
            </p:grpSpPr>
            <p:sp>
              <p:nvSpPr>
                <p:cNvPr id="3" name="Oval 2">
                  <a:extLst>
                    <a:ext uri="{FF2B5EF4-FFF2-40B4-BE49-F238E27FC236}">
                      <a16:creationId xmlns:a16="http://schemas.microsoft.com/office/drawing/2014/main" id="{E9605B64-12EB-AA57-FF62-53D23EF16D09}"/>
                    </a:ext>
                  </a:extLst>
                </p:cNvPr>
                <p:cNvSpPr/>
                <p:nvPr/>
              </p:nvSpPr>
              <p:spPr>
                <a:xfrm>
                  <a:off x="6359921" y="2618227"/>
                  <a:ext cx="1070728" cy="107072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INFN</a:t>
                  </a:r>
                </a:p>
                <a:p>
                  <a:pPr algn="ctr"/>
                  <a:r>
                    <a:rPr lang="en-US" sz="2400" b="1" dirty="0">
                      <a:solidFill>
                        <a:schemeClr val="bg1"/>
                      </a:solidFill>
                    </a:rPr>
                    <a:t>Ferrara</a:t>
                  </a:r>
                  <a:endParaRPr lang="en-IN" sz="2400" b="1" dirty="0">
                    <a:solidFill>
                      <a:schemeClr val="bg1"/>
                    </a:solidFill>
                  </a:endParaRPr>
                </a:p>
              </p:txBody>
            </p:sp>
            <p:sp>
              <p:nvSpPr>
                <p:cNvPr id="6" name="Oval 5">
                  <a:extLst>
                    <a:ext uri="{FF2B5EF4-FFF2-40B4-BE49-F238E27FC236}">
                      <a16:creationId xmlns:a16="http://schemas.microsoft.com/office/drawing/2014/main" id="{1D48CA07-ABFD-DFC7-F778-A8B1FCD61951}"/>
                    </a:ext>
                  </a:extLst>
                </p:cNvPr>
                <p:cNvSpPr/>
                <p:nvPr/>
              </p:nvSpPr>
              <p:spPr>
                <a:xfrm>
                  <a:off x="6434999" y="2693303"/>
                  <a:ext cx="912293" cy="91229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7" name="Block Arc 6">
                <a:extLst>
                  <a:ext uri="{FF2B5EF4-FFF2-40B4-BE49-F238E27FC236}">
                    <a16:creationId xmlns:a16="http://schemas.microsoft.com/office/drawing/2014/main" id="{B49AA11A-D2DF-5A7C-0DFF-59240881BD40}"/>
                  </a:ext>
                </a:extLst>
              </p:cNvPr>
              <p:cNvSpPr/>
              <p:nvPr/>
            </p:nvSpPr>
            <p:spPr>
              <a:xfrm>
                <a:off x="1026661" y="1847672"/>
                <a:ext cx="4399224" cy="4399223"/>
              </a:xfrm>
              <a:prstGeom prst="blockArc">
                <a:avLst>
                  <a:gd name="adj1" fmla="val 14556122"/>
                  <a:gd name="adj2" fmla="val 5237833"/>
                  <a:gd name="adj3" fmla="val 58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23" name="Freeform: Shape 22">
                <a:extLst>
                  <a:ext uri="{FF2B5EF4-FFF2-40B4-BE49-F238E27FC236}">
                    <a16:creationId xmlns:a16="http://schemas.microsoft.com/office/drawing/2014/main" id="{5F1BDF15-EFC6-DE7A-8B87-55F8D171D7DD}"/>
                  </a:ext>
                </a:extLst>
              </p:cNvPr>
              <p:cNvSpPr/>
              <p:nvPr/>
            </p:nvSpPr>
            <p:spPr>
              <a:xfrm>
                <a:off x="1913320" y="1289713"/>
                <a:ext cx="5805581" cy="2168306"/>
              </a:xfrm>
              <a:custGeom>
                <a:avLst/>
                <a:gdLst>
                  <a:gd name="connsiteX0" fmla="*/ 0 w 8147539"/>
                  <a:gd name="connsiteY0" fmla="*/ 551185 h 1798106"/>
                  <a:gd name="connsiteX1" fmla="*/ 1688123 w 8147539"/>
                  <a:gd name="connsiteY1" fmla="*/ 201 h 1798106"/>
                  <a:gd name="connsiteX2" fmla="*/ 4149970 w 8147539"/>
                  <a:gd name="connsiteY2" fmla="*/ 504293 h 1798106"/>
                  <a:gd name="connsiteX3" fmla="*/ 7338647 w 8147539"/>
                  <a:gd name="connsiteY3" fmla="*/ 1746939 h 1798106"/>
                  <a:gd name="connsiteX4" fmla="*/ 8147539 w 8147539"/>
                  <a:gd name="connsiteY4" fmla="*/ 1442139 h 1798106"/>
                  <a:gd name="connsiteX0" fmla="*/ 0 w 7338647"/>
                  <a:gd name="connsiteY0" fmla="*/ 551185 h 1746939"/>
                  <a:gd name="connsiteX1" fmla="*/ 1688123 w 7338647"/>
                  <a:gd name="connsiteY1" fmla="*/ 201 h 1746939"/>
                  <a:gd name="connsiteX2" fmla="*/ 4149970 w 7338647"/>
                  <a:gd name="connsiteY2" fmla="*/ 504293 h 1746939"/>
                  <a:gd name="connsiteX3" fmla="*/ 7338647 w 7338647"/>
                  <a:gd name="connsiteY3" fmla="*/ 1746939 h 1746939"/>
                  <a:gd name="connsiteX0" fmla="*/ 0 w 7338647"/>
                  <a:gd name="connsiteY0" fmla="*/ 598235 h 1793989"/>
                  <a:gd name="connsiteX1" fmla="*/ 1688123 w 7338647"/>
                  <a:gd name="connsiteY1" fmla="*/ 47251 h 1793989"/>
                  <a:gd name="connsiteX2" fmla="*/ 7338647 w 7338647"/>
                  <a:gd name="connsiteY2" fmla="*/ 1793989 h 1793989"/>
                  <a:gd name="connsiteX0" fmla="*/ 0 w 7338647"/>
                  <a:gd name="connsiteY0" fmla="*/ 0 h 1195754"/>
                  <a:gd name="connsiteX1" fmla="*/ 7338647 w 7338647"/>
                  <a:gd name="connsiteY1" fmla="*/ 1195754 h 1195754"/>
                  <a:gd name="connsiteX0" fmla="*/ 0 w 7338647"/>
                  <a:gd name="connsiteY0" fmla="*/ 0 h 1195754"/>
                  <a:gd name="connsiteX1" fmla="*/ 7338647 w 7338647"/>
                  <a:gd name="connsiteY1" fmla="*/ 1195754 h 1195754"/>
                  <a:gd name="connsiteX0" fmla="*/ 0 w 7338647"/>
                  <a:gd name="connsiteY0" fmla="*/ 507712 h 1703466"/>
                  <a:gd name="connsiteX1" fmla="*/ 7338647 w 7338647"/>
                  <a:gd name="connsiteY1" fmla="*/ 1703466 h 1703466"/>
                  <a:gd name="connsiteX0" fmla="*/ 0 w 7045570"/>
                  <a:gd name="connsiteY0" fmla="*/ 479982 h 1875028"/>
                  <a:gd name="connsiteX1" fmla="*/ 7045570 w 7045570"/>
                  <a:gd name="connsiteY1" fmla="*/ 1875028 h 1875028"/>
                  <a:gd name="connsiteX0" fmla="*/ 0 w 7045570"/>
                  <a:gd name="connsiteY0" fmla="*/ 518325 h 1913371"/>
                  <a:gd name="connsiteX1" fmla="*/ 7045570 w 7045570"/>
                  <a:gd name="connsiteY1" fmla="*/ 1913371 h 1913371"/>
                  <a:gd name="connsiteX0" fmla="*/ 0 w 7221416"/>
                  <a:gd name="connsiteY0" fmla="*/ 559614 h 1673306"/>
                  <a:gd name="connsiteX1" fmla="*/ 7221416 w 7221416"/>
                  <a:gd name="connsiteY1" fmla="*/ 1673306 h 1673306"/>
                  <a:gd name="connsiteX0" fmla="*/ 0 w 7221416"/>
                  <a:gd name="connsiteY0" fmla="*/ 614294 h 1727986"/>
                  <a:gd name="connsiteX1" fmla="*/ 7221416 w 7221416"/>
                  <a:gd name="connsiteY1" fmla="*/ 1727986 h 1727986"/>
                  <a:gd name="connsiteX0" fmla="*/ 0 w 7221416"/>
                  <a:gd name="connsiteY0" fmla="*/ 573143 h 1956466"/>
                  <a:gd name="connsiteX1" fmla="*/ 7221416 w 7221416"/>
                  <a:gd name="connsiteY1" fmla="*/ 1956466 h 1956466"/>
                  <a:gd name="connsiteX0" fmla="*/ 0 w 7221416"/>
                  <a:gd name="connsiteY0" fmla="*/ 606504 h 1989827"/>
                  <a:gd name="connsiteX1" fmla="*/ 7221416 w 7221416"/>
                  <a:gd name="connsiteY1" fmla="*/ 1989827 h 1989827"/>
                  <a:gd name="connsiteX0" fmla="*/ 0 w 7221416"/>
                  <a:gd name="connsiteY0" fmla="*/ 534603 h 1917926"/>
                  <a:gd name="connsiteX1" fmla="*/ 7221416 w 7221416"/>
                  <a:gd name="connsiteY1" fmla="*/ 1917926 h 1917926"/>
                  <a:gd name="connsiteX0" fmla="*/ 0 w 7280031"/>
                  <a:gd name="connsiteY0" fmla="*/ 528780 h 1958996"/>
                  <a:gd name="connsiteX1" fmla="*/ 7280031 w 7280031"/>
                  <a:gd name="connsiteY1" fmla="*/ 1958996 h 1958996"/>
                  <a:gd name="connsiteX0" fmla="*/ 0 w 7280031"/>
                  <a:gd name="connsiteY0" fmla="*/ 463516 h 1893732"/>
                  <a:gd name="connsiteX1" fmla="*/ 7280031 w 7280031"/>
                  <a:gd name="connsiteY1" fmla="*/ 1893732 h 1893732"/>
                  <a:gd name="connsiteX0" fmla="*/ 0 w 7280031"/>
                  <a:gd name="connsiteY0" fmla="*/ 459824 h 1890040"/>
                  <a:gd name="connsiteX1" fmla="*/ 7280031 w 7280031"/>
                  <a:gd name="connsiteY1" fmla="*/ 1890040 h 1890040"/>
                  <a:gd name="connsiteX0" fmla="*/ 0 w 7280031"/>
                  <a:gd name="connsiteY0" fmla="*/ 633703 h 2063919"/>
                  <a:gd name="connsiteX1" fmla="*/ 7280031 w 7280031"/>
                  <a:gd name="connsiteY1" fmla="*/ 2063919 h 2063919"/>
                  <a:gd name="connsiteX0" fmla="*/ 0 w 7139354"/>
                  <a:gd name="connsiteY0" fmla="*/ 632158 h 2074097"/>
                  <a:gd name="connsiteX1" fmla="*/ 7139354 w 7139354"/>
                  <a:gd name="connsiteY1" fmla="*/ 2074097 h 2074097"/>
                  <a:gd name="connsiteX0" fmla="*/ 0 w 7288624"/>
                  <a:gd name="connsiteY0" fmla="*/ 651490 h 1950801"/>
                  <a:gd name="connsiteX1" fmla="*/ 7288624 w 7288624"/>
                  <a:gd name="connsiteY1" fmla="*/ 1950801 h 1950801"/>
                </a:gdLst>
                <a:ahLst/>
                <a:cxnLst>
                  <a:cxn ang="0">
                    <a:pos x="connsiteX0" y="connsiteY0"/>
                  </a:cxn>
                  <a:cxn ang="0">
                    <a:pos x="connsiteX1" y="connsiteY1"/>
                  </a:cxn>
                </a:cxnLst>
                <a:rect l="l" t="t" r="r" b="b"/>
                <a:pathLst>
                  <a:path w="7288624" h="1950801">
                    <a:moveTo>
                      <a:pt x="0" y="651490"/>
                    </a:moveTo>
                    <a:cubicBezTo>
                      <a:pt x="2082801" y="-1353157"/>
                      <a:pt x="5053424" y="1903908"/>
                      <a:pt x="7288624" y="1950801"/>
                    </a:cubicBezTo>
                  </a:path>
                </a:pathLst>
              </a:custGeom>
              <a:noFill/>
              <a:ln w="76200">
                <a:solidFill>
                  <a:schemeClr val="bg1">
                    <a:lumMod val="85000"/>
                  </a:schemeClr>
                </a:solidFill>
                <a:headEnd type="triangle" w="med" len="med"/>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23">
                <a:extLst>
                  <a:ext uri="{FF2B5EF4-FFF2-40B4-BE49-F238E27FC236}">
                    <a16:creationId xmlns:a16="http://schemas.microsoft.com/office/drawing/2014/main" id="{00D4E47A-9502-7017-39E3-9653BA09F8C6}"/>
                  </a:ext>
                </a:extLst>
              </p:cNvPr>
              <p:cNvSpPr/>
              <p:nvPr/>
            </p:nvSpPr>
            <p:spPr>
              <a:xfrm>
                <a:off x="4579845" y="4485305"/>
                <a:ext cx="3443255" cy="1571784"/>
              </a:xfrm>
              <a:custGeom>
                <a:avLst/>
                <a:gdLst>
                  <a:gd name="connsiteX0" fmla="*/ 0 w 4171574"/>
                  <a:gd name="connsiteY0" fmla="*/ 1421146 h 1421146"/>
                  <a:gd name="connsiteX1" fmla="*/ 3856893 w 4171574"/>
                  <a:gd name="connsiteY1" fmla="*/ 84715 h 1421146"/>
                  <a:gd name="connsiteX2" fmla="*/ 3938954 w 4171574"/>
                  <a:gd name="connsiteY2" fmla="*/ 131607 h 1421146"/>
                  <a:gd name="connsiteX3" fmla="*/ 3938954 w 4171574"/>
                  <a:gd name="connsiteY3" fmla="*/ 131607 h 1421146"/>
                  <a:gd name="connsiteX0" fmla="*/ 0 w 4171574"/>
                  <a:gd name="connsiteY0" fmla="*/ 1421146 h 1421146"/>
                  <a:gd name="connsiteX1" fmla="*/ 3856893 w 4171574"/>
                  <a:gd name="connsiteY1" fmla="*/ 84715 h 1421146"/>
                  <a:gd name="connsiteX2" fmla="*/ 3938954 w 4171574"/>
                  <a:gd name="connsiteY2" fmla="*/ 131607 h 1421146"/>
                  <a:gd name="connsiteX0" fmla="*/ 0 w 3856893"/>
                  <a:gd name="connsiteY0" fmla="*/ 1336431 h 1336431"/>
                  <a:gd name="connsiteX1" fmla="*/ 3856893 w 3856893"/>
                  <a:gd name="connsiteY1" fmla="*/ 0 h 1336431"/>
                  <a:gd name="connsiteX0" fmla="*/ 0 w 3856893"/>
                  <a:gd name="connsiteY0" fmla="*/ 1336431 h 1336431"/>
                  <a:gd name="connsiteX1" fmla="*/ 3856893 w 3856893"/>
                  <a:gd name="connsiteY1" fmla="*/ 0 h 1336431"/>
                  <a:gd name="connsiteX0" fmla="*/ 0 w 3856893"/>
                  <a:gd name="connsiteY0" fmla="*/ 1336431 h 1336431"/>
                  <a:gd name="connsiteX1" fmla="*/ 3856893 w 3856893"/>
                  <a:gd name="connsiteY1" fmla="*/ 0 h 1336431"/>
                  <a:gd name="connsiteX0" fmla="*/ 0 w 3833446"/>
                  <a:gd name="connsiteY0" fmla="*/ 1441938 h 1441938"/>
                  <a:gd name="connsiteX1" fmla="*/ 3833446 w 3833446"/>
                  <a:gd name="connsiteY1" fmla="*/ 0 h 1441938"/>
                  <a:gd name="connsiteX0" fmla="*/ 0 w 4674290"/>
                  <a:gd name="connsiteY0" fmla="*/ 1679247 h 1679247"/>
                  <a:gd name="connsiteX1" fmla="*/ 4674290 w 4674290"/>
                  <a:gd name="connsiteY1" fmla="*/ 0 h 1679247"/>
                  <a:gd name="connsiteX0" fmla="*/ 0 w 4960665"/>
                  <a:gd name="connsiteY0" fmla="*/ 1780275 h 1780275"/>
                  <a:gd name="connsiteX1" fmla="*/ 4960665 w 4960665"/>
                  <a:gd name="connsiteY1" fmla="*/ 0 h 1780275"/>
                  <a:gd name="connsiteX0" fmla="*/ 0 w 5164505"/>
                  <a:gd name="connsiteY0" fmla="*/ 1829715 h 1829715"/>
                  <a:gd name="connsiteX1" fmla="*/ 5164505 w 5164505"/>
                  <a:gd name="connsiteY1" fmla="*/ 0 h 1829715"/>
                </a:gdLst>
                <a:ahLst/>
                <a:cxnLst>
                  <a:cxn ang="0">
                    <a:pos x="connsiteX0" y="connsiteY0"/>
                  </a:cxn>
                  <a:cxn ang="0">
                    <a:pos x="connsiteX1" y="connsiteY1"/>
                  </a:cxn>
                </a:cxnLst>
                <a:rect l="l" t="t" r="r" b="b"/>
                <a:pathLst>
                  <a:path w="5164505" h="1829715">
                    <a:moveTo>
                      <a:pt x="0" y="1829715"/>
                    </a:moveTo>
                    <a:cubicBezTo>
                      <a:pt x="1836616" y="1501468"/>
                      <a:pt x="4113335" y="234462"/>
                      <a:pt x="5164505" y="0"/>
                    </a:cubicBezTo>
                  </a:path>
                </a:pathLst>
              </a:custGeom>
              <a:noFill/>
              <a:ln w="76200">
                <a:solidFill>
                  <a:schemeClr val="bg1">
                    <a:lumMod val="85000"/>
                  </a:schemeClr>
                </a:solidFill>
                <a:headEnd type="triangle" w="med" len="med"/>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Freeform: Shape 24">
                <a:extLst>
                  <a:ext uri="{FF2B5EF4-FFF2-40B4-BE49-F238E27FC236}">
                    <a16:creationId xmlns:a16="http://schemas.microsoft.com/office/drawing/2014/main" id="{D8FF2B20-9ECC-D7AF-0E87-891E2544C736}"/>
                  </a:ext>
                </a:extLst>
              </p:cNvPr>
              <p:cNvSpPr/>
              <p:nvPr/>
            </p:nvSpPr>
            <p:spPr>
              <a:xfrm>
                <a:off x="5496075" y="4247155"/>
                <a:ext cx="2353082" cy="876751"/>
              </a:xfrm>
              <a:custGeom>
                <a:avLst/>
                <a:gdLst>
                  <a:gd name="connsiteX0" fmla="*/ 0 w 4171574"/>
                  <a:gd name="connsiteY0" fmla="*/ 1421146 h 1421146"/>
                  <a:gd name="connsiteX1" fmla="*/ 3856893 w 4171574"/>
                  <a:gd name="connsiteY1" fmla="*/ 84715 h 1421146"/>
                  <a:gd name="connsiteX2" fmla="*/ 3938954 w 4171574"/>
                  <a:gd name="connsiteY2" fmla="*/ 131607 h 1421146"/>
                  <a:gd name="connsiteX3" fmla="*/ 3938954 w 4171574"/>
                  <a:gd name="connsiteY3" fmla="*/ 131607 h 1421146"/>
                  <a:gd name="connsiteX0" fmla="*/ 0 w 4171574"/>
                  <a:gd name="connsiteY0" fmla="*/ 1421146 h 1421146"/>
                  <a:gd name="connsiteX1" fmla="*/ 3856893 w 4171574"/>
                  <a:gd name="connsiteY1" fmla="*/ 84715 h 1421146"/>
                  <a:gd name="connsiteX2" fmla="*/ 3938954 w 4171574"/>
                  <a:gd name="connsiteY2" fmla="*/ 131607 h 1421146"/>
                  <a:gd name="connsiteX0" fmla="*/ 0 w 3856893"/>
                  <a:gd name="connsiteY0" fmla="*/ 1336431 h 1336431"/>
                  <a:gd name="connsiteX1" fmla="*/ 3856893 w 3856893"/>
                  <a:gd name="connsiteY1" fmla="*/ 0 h 1336431"/>
                  <a:gd name="connsiteX0" fmla="*/ 0 w 3856893"/>
                  <a:gd name="connsiteY0" fmla="*/ 1336431 h 1336431"/>
                  <a:gd name="connsiteX1" fmla="*/ 3856893 w 3856893"/>
                  <a:gd name="connsiteY1" fmla="*/ 0 h 1336431"/>
                  <a:gd name="connsiteX0" fmla="*/ 0 w 3856893"/>
                  <a:gd name="connsiteY0" fmla="*/ 1336431 h 1336431"/>
                  <a:gd name="connsiteX1" fmla="*/ 3856893 w 3856893"/>
                  <a:gd name="connsiteY1" fmla="*/ 0 h 1336431"/>
                  <a:gd name="connsiteX0" fmla="*/ 0 w 3833446"/>
                  <a:gd name="connsiteY0" fmla="*/ 1441938 h 1441938"/>
                  <a:gd name="connsiteX1" fmla="*/ 3833446 w 3833446"/>
                  <a:gd name="connsiteY1" fmla="*/ 0 h 1441938"/>
                  <a:gd name="connsiteX0" fmla="*/ 0 w 3141785"/>
                  <a:gd name="connsiteY0" fmla="*/ 902676 h 902676"/>
                  <a:gd name="connsiteX1" fmla="*/ 3141785 w 3141785"/>
                  <a:gd name="connsiteY1" fmla="*/ 0 h 902676"/>
                  <a:gd name="connsiteX0" fmla="*/ 0 w 3326644"/>
                  <a:gd name="connsiteY0" fmla="*/ 923361 h 923361"/>
                  <a:gd name="connsiteX1" fmla="*/ 3326644 w 3326644"/>
                  <a:gd name="connsiteY1" fmla="*/ 0 h 923361"/>
                  <a:gd name="connsiteX0" fmla="*/ 0 w 3855503"/>
                  <a:gd name="connsiteY0" fmla="*/ 1044829 h 1044829"/>
                  <a:gd name="connsiteX1" fmla="*/ 3855503 w 3855503"/>
                  <a:gd name="connsiteY1" fmla="*/ 0 h 1044829"/>
                </a:gdLst>
                <a:ahLst/>
                <a:cxnLst>
                  <a:cxn ang="0">
                    <a:pos x="connsiteX0" y="connsiteY0"/>
                  </a:cxn>
                  <a:cxn ang="0">
                    <a:pos x="connsiteX1" y="connsiteY1"/>
                  </a:cxn>
                </a:cxnLst>
                <a:rect l="l" t="t" r="r" b="b"/>
                <a:pathLst>
                  <a:path w="3855503" h="1044829">
                    <a:moveTo>
                      <a:pt x="0" y="1044829"/>
                    </a:moveTo>
                    <a:cubicBezTo>
                      <a:pt x="1836616" y="716582"/>
                      <a:pt x="2804333" y="234462"/>
                      <a:pt x="3855503" y="0"/>
                    </a:cubicBezTo>
                  </a:path>
                </a:pathLst>
              </a:custGeom>
              <a:noFill/>
              <a:ln w="76200">
                <a:solidFill>
                  <a:schemeClr val="bg1">
                    <a:lumMod val="85000"/>
                  </a:schemeClr>
                </a:solidFill>
                <a:headEnd type="triangle" w="med" len="med"/>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Freeform: Shape 25">
                <a:extLst>
                  <a:ext uri="{FF2B5EF4-FFF2-40B4-BE49-F238E27FC236}">
                    <a16:creationId xmlns:a16="http://schemas.microsoft.com/office/drawing/2014/main" id="{48A410DE-943C-54E9-ED1F-4E597A0D0EF3}"/>
                  </a:ext>
                </a:extLst>
              </p:cNvPr>
              <p:cNvSpPr/>
              <p:nvPr/>
            </p:nvSpPr>
            <p:spPr>
              <a:xfrm flipV="1">
                <a:off x="6055362" y="3954685"/>
                <a:ext cx="1665690" cy="59448"/>
              </a:xfrm>
              <a:custGeom>
                <a:avLst/>
                <a:gdLst>
                  <a:gd name="connsiteX0" fmla="*/ 0 w 4171574"/>
                  <a:gd name="connsiteY0" fmla="*/ 1421146 h 1421146"/>
                  <a:gd name="connsiteX1" fmla="*/ 3856893 w 4171574"/>
                  <a:gd name="connsiteY1" fmla="*/ 84715 h 1421146"/>
                  <a:gd name="connsiteX2" fmla="*/ 3938954 w 4171574"/>
                  <a:gd name="connsiteY2" fmla="*/ 131607 h 1421146"/>
                  <a:gd name="connsiteX3" fmla="*/ 3938954 w 4171574"/>
                  <a:gd name="connsiteY3" fmla="*/ 131607 h 1421146"/>
                  <a:gd name="connsiteX0" fmla="*/ 0 w 4171574"/>
                  <a:gd name="connsiteY0" fmla="*/ 1421146 h 1421146"/>
                  <a:gd name="connsiteX1" fmla="*/ 3856893 w 4171574"/>
                  <a:gd name="connsiteY1" fmla="*/ 84715 h 1421146"/>
                  <a:gd name="connsiteX2" fmla="*/ 3938954 w 4171574"/>
                  <a:gd name="connsiteY2" fmla="*/ 131607 h 1421146"/>
                  <a:gd name="connsiteX0" fmla="*/ 0 w 3856893"/>
                  <a:gd name="connsiteY0" fmla="*/ 1336431 h 1336431"/>
                  <a:gd name="connsiteX1" fmla="*/ 3856893 w 3856893"/>
                  <a:gd name="connsiteY1" fmla="*/ 0 h 1336431"/>
                  <a:gd name="connsiteX0" fmla="*/ 0 w 3856893"/>
                  <a:gd name="connsiteY0" fmla="*/ 1336431 h 1336431"/>
                  <a:gd name="connsiteX1" fmla="*/ 3856893 w 3856893"/>
                  <a:gd name="connsiteY1" fmla="*/ 0 h 1336431"/>
                  <a:gd name="connsiteX0" fmla="*/ 0 w 3856893"/>
                  <a:gd name="connsiteY0" fmla="*/ 1336431 h 1336431"/>
                  <a:gd name="connsiteX1" fmla="*/ 3856893 w 3856893"/>
                  <a:gd name="connsiteY1" fmla="*/ 0 h 1336431"/>
                  <a:gd name="connsiteX0" fmla="*/ 0 w 3833446"/>
                  <a:gd name="connsiteY0" fmla="*/ 1441938 h 1441938"/>
                  <a:gd name="connsiteX1" fmla="*/ 3833446 w 3833446"/>
                  <a:gd name="connsiteY1" fmla="*/ 0 h 1441938"/>
                  <a:gd name="connsiteX0" fmla="*/ 0 w 3141785"/>
                  <a:gd name="connsiteY0" fmla="*/ 902676 h 902676"/>
                  <a:gd name="connsiteX1" fmla="*/ 3141785 w 3141785"/>
                  <a:gd name="connsiteY1" fmla="*/ 0 h 902676"/>
                  <a:gd name="connsiteX0" fmla="*/ 0 w 2930770"/>
                  <a:gd name="connsiteY0" fmla="*/ 187568 h 187568"/>
                  <a:gd name="connsiteX1" fmla="*/ 2930770 w 2930770"/>
                  <a:gd name="connsiteY1" fmla="*/ 0 h 187568"/>
                  <a:gd name="connsiteX0" fmla="*/ 0 w 2930770"/>
                  <a:gd name="connsiteY0" fmla="*/ 187568 h 217262"/>
                  <a:gd name="connsiteX1" fmla="*/ 2930770 w 2930770"/>
                  <a:gd name="connsiteY1" fmla="*/ 0 h 217262"/>
                  <a:gd name="connsiteX0" fmla="*/ 0 w 2919047"/>
                  <a:gd name="connsiteY0" fmla="*/ 117230 h 169657"/>
                  <a:gd name="connsiteX1" fmla="*/ 2919047 w 2919047"/>
                  <a:gd name="connsiteY1" fmla="*/ 0 h 169657"/>
                  <a:gd name="connsiteX0" fmla="*/ 0 w 2919047"/>
                  <a:gd name="connsiteY0" fmla="*/ 117230 h 140224"/>
                  <a:gd name="connsiteX1" fmla="*/ 2919047 w 2919047"/>
                  <a:gd name="connsiteY1" fmla="*/ 0 h 140224"/>
                  <a:gd name="connsiteX0" fmla="*/ 0 w 2919047"/>
                  <a:gd name="connsiteY0" fmla="*/ 117230 h 135198"/>
                  <a:gd name="connsiteX1" fmla="*/ 2919047 w 2919047"/>
                  <a:gd name="connsiteY1" fmla="*/ 0 h 135198"/>
                  <a:gd name="connsiteX0" fmla="*/ 0 w 2836986"/>
                  <a:gd name="connsiteY0" fmla="*/ 82061 h 107745"/>
                  <a:gd name="connsiteX1" fmla="*/ 2836986 w 2836986"/>
                  <a:gd name="connsiteY1" fmla="*/ 0 h 107745"/>
                  <a:gd name="connsiteX0" fmla="*/ 0 w 2836986"/>
                  <a:gd name="connsiteY0" fmla="*/ 82061 h 112946"/>
                  <a:gd name="connsiteX1" fmla="*/ 2836986 w 2836986"/>
                  <a:gd name="connsiteY1" fmla="*/ 0 h 112946"/>
                </a:gdLst>
                <a:ahLst/>
                <a:cxnLst>
                  <a:cxn ang="0">
                    <a:pos x="connsiteX0" y="connsiteY0"/>
                  </a:cxn>
                  <a:cxn ang="0">
                    <a:pos x="connsiteX1" y="connsiteY1"/>
                  </a:cxn>
                </a:cxnLst>
                <a:rect l="l" t="t" r="r" b="b"/>
                <a:pathLst>
                  <a:path w="2836986" h="112946">
                    <a:moveTo>
                      <a:pt x="0" y="82061"/>
                    </a:moveTo>
                    <a:cubicBezTo>
                      <a:pt x="1215293" y="140674"/>
                      <a:pt x="1551354" y="117231"/>
                      <a:pt x="2836986" y="0"/>
                    </a:cubicBezTo>
                  </a:path>
                </a:pathLst>
              </a:custGeom>
              <a:noFill/>
              <a:ln w="76200">
                <a:solidFill>
                  <a:schemeClr val="bg1">
                    <a:lumMod val="85000"/>
                  </a:schemeClr>
                </a:solidFill>
                <a:headEnd type="triangle" w="med" len="med"/>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26">
                <a:extLst>
                  <a:ext uri="{FF2B5EF4-FFF2-40B4-BE49-F238E27FC236}">
                    <a16:creationId xmlns:a16="http://schemas.microsoft.com/office/drawing/2014/main" id="{C67E0F19-D73F-AF8F-DE0F-F208B26A8FE9}"/>
                  </a:ext>
                </a:extLst>
              </p:cNvPr>
              <p:cNvSpPr/>
              <p:nvPr/>
            </p:nvSpPr>
            <p:spPr>
              <a:xfrm>
                <a:off x="5641122" y="2796722"/>
                <a:ext cx="2077778" cy="848137"/>
              </a:xfrm>
              <a:custGeom>
                <a:avLst/>
                <a:gdLst>
                  <a:gd name="connsiteX0" fmla="*/ 0 w 4171574"/>
                  <a:gd name="connsiteY0" fmla="*/ 1421146 h 1421146"/>
                  <a:gd name="connsiteX1" fmla="*/ 3856893 w 4171574"/>
                  <a:gd name="connsiteY1" fmla="*/ 84715 h 1421146"/>
                  <a:gd name="connsiteX2" fmla="*/ 3938954 w 4171574"/>
                  <a:gd name="connsiteY2" fmla="*/ 131607 h 1421146"/>
                  <a:gd name="connsiteX3" fmla="*/ 3938954 w 4171574"/>
                  <a:gd name="connsiteY3" fmla="*/ 131607 h 1421146"/>
                  <a:gd name="connsiteX0" fmla="*/ 0 w 4171574"/>
                  <a:gd name="connsiteY0" fmla="*/ 1421146 h 1421146"/>
                  <a:gd name="connsiteX1" fmla="*/ 3856893 w 4171574"/>
                  <a:gd name="connsiteY1" fmla="*/ 84715 h 1421146"/>
                  <a:gd name="connsiteX2" fmla="*/ 3938954 w 4171574"/>
                  <a:gd name="connsiteY2" fmla="*/ 131607 h 1421146"/>
                  <a:gd name="connsiteX0" fmla="*/ 0 w 3856893"/>
                  <a:gd name="connsiteY0" fmla="*/ 1336431 h 1336431"/>
                  <a:gd name="connsiteX1" fmla="*/ 3856893 w 3856893"/>
                  <a:gd name="connsiteY1" fmla="*/ 0 h 1336431"/>
                  <a:gd name="connsiteX0" fmla="*/ 0 w 3856893"/>
                  <a:gd name="connsiteY0" fmla="*/ 1336431 h 1336431"/>
                  <a:gd name="connsiteX1" fmla="*/ 3856893 w 3856893"/>
                  <a:gd name="connsiteY1" fmla="*/ 0 h 1336431"/>
                  <a:gd name="connsiteX0" fmla="*/ 0 w 3856893"/>
                  <a:gd name="connsiteY0" fmla="*/ 1336431 h 1336431"/>
                  <a:gd name="connsiteX1" fmla="*/ 3856893 w 3856893"/>
                  <a:gd name="connsiteY1" fmla="*/ 0 h 1336431"/>
                  <a:gd name="connsiteX0" fmla="*/ 0 w 3833446"/>
                  <a:gd name="connsiteY0" fmla="*/ 1441938 h 1441938"/>
                  <a:gd name="connsiteX1" fmla="*/ 3833446 w 3833446"/>
                  <a:gd name="connsiteY1" fmla="*/ 0 h 1441938"/>
                  <a:gd name="connsiteX0" fmla="*/ 0 w 3141785"/>
                  <a:gd name="connsiteY0" fmla="*/ 902676 h 902676"/>
                  <a:gd name="connsiteX1" fmla="*/ 3141785 w 3141785"/>
                  <a:gd name="connsiteY1" fmla="*/ 0 h 902676"/>
                  <a:gd name="connsiteX0" fmla="*/ 0 w 2930770"/>
                  <a:gd name="connsiteY0" fmla="*/ 187568 h 187568"/>
                  <a:gd name="connsiteX1" fmla="*/ 2930770 w 2930770"/>
                  <a:gd name="connsiteY1" fmla="*/ 0 h 187568"/>
                  <a:gd name="connsiteX0" fmla="*/ 0 w 2930770"/>
                  <a:gd name="connsiteY0" fmla="*/ 187568 h 217262"/>
                  <a:gd name="connsiteX1" fmla="*/ 2930770 w 2930770"/>
                  <a:gd name="connsiteY1" fmla="*/ 0 h 217262"/>
                  <a:gd name="connsiteX0" fmla="*/ 0 w 2919047"/>
                  <a:gd name="connsiteY0" fmla="*/ 117230 h 169657"/>
                  <a:gd name="connsiteX1" fmla="*/ 2919047 w 2919047"/>
                  <a:gd name="connsiteY1" fmla="*/ 0 h 169657"/>
                  <a:gd name="connsiteX0" fmla="*/ 0 w 2919047"/>
                  <a:gd name="connsiteY0" fmla="*/ 117230 h 140224"/>
                  <a:gd name="connsiteX1" fmla="*/ 2919047 w 2919047"/>
                  <a:gd name="connsiteY1" fmla="*/ 0 h 140224"/>
                  <a:gd name="connsiteX0" fmla="*/ 0 w 2919047"/>
                  <a:gd name="connsiteY0" fmla="*/ 117230 h 135198"/>
                  <a:gd name="connsiteX1" fmla="*/ 2919047 w 2919047"/>
                  <a:gd name="connsiteY1" fmla="*/ 0 h 135198"/>
                  <a:gd name="connsiteX0" fmla="*/ 0 w 2836986"/>
                  <a:gd name="connsiteY0" fmla="*/ 82061 h 107745"/>
                  <a:gd name="connsiteX1" fmla="*/ 2836986 w 2836986"/>
                  <a:gd name="connsiteY1" fmla="*/ 0 h 107745"/>
                  <a:gd name="connsiteX0" fmla="*/ 0 w 2836986"/>
                  <a:gd name="connsiteY0" fmla="*/ 82061 h 112946"/>
                  <a:gd name="connsiteX1" fmla="*/ 2836986 w 2836986"/>
                  <a:gd name="connsiteY1" fmla="*/ 0 h 112946"/>
                  <a:gd name="connsiteX0" fmla="*/ 0 w 3352802"/>
                  <a:gd name="connsiteY0" fmla="*/ 0 h 680987"/>
                  <a:gd name="connsiteX1" fmla="*/ 3352802 w 3352802"/>
                  <a:gd name="connsiteY1" fmla="*/ 668215 h 680987"/>
                  <a:gd name="connsiteX0" fmla="*/ 0 w 3270741"/>
                  <a:gd name="connsiteY0" fmla="*/ 0 h 738740"/>
                  <a:gd name="connsiteX1" fmla="*/ 3270741 w 3270741"/>
                  <a:gd name="connsiteY1" fmla="*/ 726831 h 738740"/>
                  <a:gd name="connsiteX0" fmla="*/ 0 w 3270741"/>
                  <a:gd name="connsiteY0" fmla="*/ 0 h 744811"/>
                  <a:gd name="connsiteX1" fmla="*/ 3270741 w 3270741"/>
                  <a:gd name="connsiteY1" fmla="*/ 726831 h 744811"/>
                  <a:gd name="connsiteX0" fmla="*/ 0 w 3270741"/>
                  <a:gd name="connsiteY0" fmla="*/ 0 h 726831"/>
                  <a:gd name="connsiteX1" fmla="*/ 3270741 w 3270741"/>
                  <a:gd name="connsiteY1" fmla="*/ 726831 h 726831"/>
                </a:gdLst>
                <a:ahLst/>
                <a:cxnLst>
                  <a:cxn ang="0">
                    <a:pos x="connsiteX0" y="connsiteY0"/>
                  </a:cxn>
                  <a:cxn ang="0">
                    <a:pos x="connsiteX1" y="connsiteY1"/>
                  </a:cxn>
                </a:cxnLst>
                <a:rect l="l" t="t" r="r" b="b"/>
                <a:pathLst>
                  <a:path w="3270741" h="726831">
                    <a:moveTo>
                      <a:pt x="0" y="0"/>
                    </a:moveTo>
                    <a:cubicBezTo>
                      <a:pt x="1555262" y="363413"/>
                      <a:pt x="1703755" y="691662"/>
                      <a:pt x="3270741" y="726831"/>
                    </a:cubicBezTo>
                  </a:path>
                </a:pathLst>
              </a:custGeom>
              <a:noFill/>
              <a:ln w="76200">
                <a:solidFill>
                  <a:schemeClr val="bg1">
                    <a:lumMod val="85000"/>
                  </a:schemeClr>
                </a:solidFill>
                <a:headEnd type="triangle" w="med" len="med"/>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Immagine 10">
                <a:extLst>
                  <a:ext uri="{FF2B5EF4-FFF2-40B4-BE49-F238E27FC236}">
                    <a16:creationId xmlns:a16="http://schemas.microsoft.com/office/drawing/2014/main" id="{D3666DFC-C65E-ADBD-1B8E-EAEA1D38EE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91727" y="1430928"/>
                <a:ext cx="1029544" cy="923720"/>
              </a:xfrm>
              <a:prstGeom prst="rect">
                <a:avLst/>
              </a:prstGeom>
            </p:spPr>
          </p:pic>
          <p:sp>
            <p:nvSpPr>
              <p:cNvPr id="12" name="CasellaDiTesto 11">
                <a:extLst>
                  <a:ext uri="{FF2B5EF4-FFF2-40B4-BE49-F238E27FC236}">
                    <a16:creationId xmlns:a16="http://schemas.microsoft.com/office/drawing/2014/main" id="{1BEC1918-B089-95FA-256E-177F0B240317}"/>
                  </a:ext>
                </a:extLst>
              </p:cNvPr>
              <p:cNvSpPr txBox="1"/>
              <p:nvPr/>
            </p:nvSpPr>
            <p:spPr>
              <a:xfrm>
                <a:off x="2497537" y="1325480"/>
                <a:ext cx="399197" cy="376242"/>
              </a:xfrm>
              <a:prstGeom prst="rect">
                <a:avLst/>
              </a:prstGeom>
              <a:noFill/>
            </p:spPr>
            <p:txBody>
              <a:bodyPr wrap="none" rtlCol="0">
                <a:spAutoFit/>
              </a:bodyPr>
              <a:lstStyle/>
              <a:p>
                <a:r>
                  <a:rPr lang="it-IT" sz="2200" b="1" dirty="0"/>
                  <a:t>2x</a:t>
                </a:r>
              </a:p>
            </p:txBody>
          </p:sp>
          <p:pic>
            <p:nvPicPr>
              <p:cNvPr id="1028" name="Picture 4" descr="EIC Pathfinder">
                <a:extLst>
                  <a:ext uri="{FF2B5EF4-FFF2-40B4-BE49-F238E27FC236}">
                    <a16:creationId xmlns:a16="http://schemas.microsoft.com/office/drawing/2014/main" id="{0B27FBD9-F508-5C00-6173-433A42F367C7}"/>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081518" y="1805679"/>
                <a:ext cx="945366" cy="609763"/>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27">
                <a:extLst>
                  <a:ext uri="{FF2B5EF4-FFF2-40B4-BE49-F238E27FC236}">
                    <a16:creationId xmlns:a16="http://schemas.microsoft.com/office/drawing/2014/main" id="{1DA2A8D5-E682-CA51-23BB-5801A35FC6CB}"/>
                  </a:ext>
                </a:extLst>
              </p:cNvPr>
              <p:cNvSpPr txBox="1"/>
              <p:nvPr/>
            </p:nvSpPr>
            <p:spPr>
              <a:xfrm>
                <a:off x="3876810" y="1496149"/>
                <a:ext cx="457176" cy="430887"/>
              </a:xfrm>
              <a:prstGeom prst="rect">
                <a:avLst/>
              </a:prstGeom>
              <a:noFill/>
            </p:spPr>
            <p:txBody>
              <a:bodyPr wrap="none" rtlCol="0">
                <a:spAutoFit/>
              </a:bodyPr>
              <a:lstStyle/>
              <a:p>
                <a:r>
                  <a:rPr lang="it-IT" sz="2200" b="1" dirty="0"/>
                  <a:t>2x</a:t>
                </a:r>
              </a:p>
            </p:txBody>
          </p:sp>
          <p:sp>
            <p:nvSpPr>
              <p:cNvPr id="20" name="CasellaDiTesto 19">
                <a:extLst>
                  <a:ext uri="{FF2B5EF4-FFF2-40B4-BE49-F238E27FC236}">
                    <a16:creationId xmlns:a16="http://schemas.microsoft.com/office/drawing/2014/main" id="{8EE13881-6148-B882-643F-E5538AFDB885}"/>
                  </a:ext>
                </a:extLst>
              </p:cNvPr>
              <p:cNvSpPr txBox="1"/>
              <p:nvPr/>
            </p:nvSpPr>
            <p:spPr>
              <a:xfrm>
                <a:off x="3995463" y="2335962"/>
                <a:ext cx="1140429" cy="349368"/>
              </a:xfrm>
              <a:prstGeom prst="rect">
                <a:avLst/>
              </a:prstGeom>
              <a:noFill/>
            </p:spPr>
            <p:txBody>
              <a:bodyPr wrap="none" rtlCol="0">
                <a:spAutoFit/>
              </a:bodyPr>
              <a:lstStyle/>
              <a:p>
                <a:r>
                  <a:rPr lang="it-IT" sz="2000" b="1" dirty="0" err="1"/>
                  <a:t>Pathfinder</a:t>
                </a:r>
                <a:endParaRPr lang="it-IT" sz="2000" b="1" dirty="0"/>
              </a:p>
            </p:txBody>
          </p:sp>
          <p:sp>
            <p:nvSpPr>
              <p:cNvPr id="31" name="CasellaDiTesto 30">
                <a:extLst>
                  <a:ext uri="{FF2B5EF4-FFF2-40B4-BE49-F238E27FC236}">
                    <a16:creationId xmlns:a16="http://schemas.microsoft.com/office/drawing/2014/main" id="{3D8CE695-3A9C-0CA4-EB88-AF22F4C00875}"/>
                  </a:ext>
                </a:extLst>
              </p:cNvPr>
              <p:cNvSpPr txBox="1"/>
              <p:nvPr/>
            </p:nvSpPr>
            <p:spPr>
              <a:xfrm>
                <a:off x="625585" y="1621744"/>
                <a:ext cx="808235" cy="1015663"/>
              </a:xfrm>
              <a:prstGeom prst="rect">
                <a:avLst/>
              </a:prstGeom>
              <a:noFill/>
            </p:spPr>
            <p:txBody>
              <a:bodyPr wrap="none" rtlCol="0">
                <a:spAutoFit/>
              </a:bodyPr>
              <a:lstStyle/>
              <a:p>
                <a:r>
                  <a:rPr lang="it-IT" sz="2000" dirty="0"/>
                  <a:t>CSNI</a:t>
                </a:r>
              </a:p>
              <a:p>
                <a:r>
                  <a:rPr lang="it-IT" sz="2000" dirty="0"/>
                  <a:t>CSN II</a:t>
                </a:r>
              </a:p>
              <a:p>
                <a:r>
                  <a:rPr lang="it-IT" sz="2000" dirty="0"/>
                  <a:t>CSN V</a:t>
                </a:r>
              </a:p>
            </p:txBody>
          </p:sp>
          <p:pic>
            <p:nvPicPr>
              <p:cNvPr id="1030" name="Picture 6">
                <a:extLst>
                  <a:ext uri="{FF2B5EF4-FFF2-40B4-BE49-F238E27FC236}">
                    <a16:creationId xmlns:a16="http://schemas.microsoft.com/office/drawing/2014/main" id="{8997A031-F6AA-B28C-144F-8195F086D435}"/>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74901" y="2148379"/>
                <a:ext cx="1651197" cy="8346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0" name="Gruppo 179">
            <a:extLst>
              <a:ext uri="{FF2B5EF4-FFF2-40B4-BE49-F238E27FC236}">
                <a16:creationId xmlns:a16="http://schemas.microsoft.com/office/drawing/2014/main" id="{AC45D03A-D42D-B8DB-DBD0-8E16464940C1}"/>
              </a:ext>
            </a:extLst>
          </p:cNvPr>
          <p:cNvGrpSpPr/>
          <p:nvPr/>
        </p:nvGrpSpPr>
        <p:grpSpPr>
          <a:xfrm>
            <a:off x="123167" y="2721008"/>
            <a:ext cx="5208529" cy="3141521"/>
            <a:chOff x="123167" y="2721008"/>
            <a:chExt cx="5208529" cy="3141521"/>
          </a:xfrm>
        </p:grpSpPr>
        <p:sp>
          <p:nvSpPr>
            <p:cNvPr id="181" name="Freeform 8">
              <a:extLst>
                <a:ext uri="{FF2B5EF4-FFF2-40B4-BE49-F238E27FC236}">
                  <a16:creationId xmlns:a16="http://schemas.microsoft.com/office/drawing/2014/main" id="{033758C6-FDCA-3578-8BCD-F75088F5A0F2}"/>
                </a:ext>
              </a:extLst>
            </p:cNvPr>
            <p:cNvSpPr>
              <a:spLocks noEditPoints="1"/>
            </p:cNvSpPr>
            <p:nvPr/>
          </p:nvSpPr>
          <p:spPr bwMode="auto">
            <a:xfrm>
              <a:off x="1378206" y="4528287"/>
              <a:ext cx="686458" cy="1334242"/>
            </a:xfrm>
            <a:custGeom>
              <a:avLst/>
              <a:gdLst>
                <a:gd name="T0" fmla="*/ 23 w 251"/>
                <a:gd name="T1" fmla="*/ 24 h 405"/>
                <a:gd name="T2" fmla="*/ 41 w 251"/>
                <a:gd name="T3" fmla="*/ 8 h 405"/>
                <a:gd name="T4" fmla="*/ 55 w 251"/>
                <a:gd name="T5" fmla="*/ 8 h 405"/>
                <a:gd name="T6" fmla="*/ 71 w 251"/>
                <a:gd name="T7" fmla="*/ 9 h 405"/>
                <a:gd name="T8" fmla="*/ 102 w 251"/>
                <a:gd name="T9" fmla="*/ 14 h 405"/>
                <a:gd name="T10" fmla="*/ 122 w 251"/>
                <a:gd name="T11" fmla="*/ 28 h 405"/>
                <a:gd name="T12" fmla="*/ 166 w 251"/>
                <a:gd name="T13" fmla="*/ 55 h 405"/>
                <a:gd name="T14" fmla="*/ 166 w 251"/>
                <a:gd name="T15" fmla="*/ 69 h 405"/>
                <a:gd name="T16" fmla="*/ 179 w 251"/>
                <a:gd name="T17" fmla="*/ 73 h 405"/>
                <a:gd name="T18" fmla="*/ 200 w 251"/>
                <a:gd name="T19" fmla="*/ 83 h 405"/>
                <a:gd name="T20" fmla="*/ 231 w 251"/>
                <a:gd name="T21" fmla="*/ 90 h 405"/>
                <a:gd name="T22" fmla="*/ 250 w 251"/>
                <a:gd name="T23" fmla="*/ 103 h 405"/>
                <a:gd name="T24" fmla="*/ 232 w 251"/>
                <a:gd name="T25" fmla="*/ 137 h 405"/>
                <a:gd name="T26" fmla="*/ 221 w 251"/>
                <a:gd name="T27" fmla="*/ 177 h 405"/>
                <a:gd name="T28" fmla="*/ 207 w 251"/>
                <a:gd name="T29" fmla="*/ 193 h 405"/>
                <a:gd name="T30" fmla="*/ 177 w 251"/>
                <a:gd name="T31" fmla="*/ 218 h 405"/>
                <a:gd name="T32" fmla="*/ 168 w 251"/>
                <a:gd name="T33" fmla="*/ 237 h 405"/>
                <a:gd name="T34" fmla="*/ 153 w 251"/>
                <a:gd name="T35" fmla="*/ 257 h 405"/>
                <a:gd name="T36" fmla="*/ 126 w 251"/>
                <a:gd name="T37" fmla="*/ 262 h 405"/>
                <a:gd name="T38" fmla="*/ 133 w 251"/>
                <a:gd name="T39" fmla="*/ 280 h 405"/>
                <a:gd name="T40" fmla="*/ 111 w 251"/>
                <a:gd name="T41" fmla="*/ 290 h 405"/>
                <a:gd name="T42" fmla="*/ 94 w 251"/>
                <a:gd name="T43" fmla="*/ 303 h 405"/>
                <a:gd name="T44" fmla="*/ 93 w 251"/>
                <a:gd name="T45" fmla="*/ 311 h 405"/>
                <a:gd name="T46" fmla="*/ 93 w 251"/>
                <a:gd name="T47" fmla="*/ 314 h 405"/>
                <a:gd name="T48" fmla="*/ 80 w 251"/>
                <a:gd name="T49" fmla="*/ 332 h 405"/>
                <a:gd name="T50" fmla="*/ 80 w 251"/>
                <a:gd name="T51" fmla="*/ 355 h 405"/>
                <a:gd name="T52" fmla="*/ 68 w 251"/>
                <a:gd name="T53" fmla="*/ 376 h 405"/>
                <a:gd name="T54" fmla="*/ 86 w 251"/>
                <a:gd name="T55" fmla="*/ 397 h 405"/>
                <a:gd name="T56" fmla="*/ 86 w 251"/>
                <a:gd name="T57" fmla="*/ 400 h 405"/>
                <a:gd name="T58" fmla="*/ 64 w 251"/>
                <a:gd name="T59" fmla="*/ 400 h 405"/>
                <a:gd name="T60" fmla="*/ 42 w 251"/>
                <a:gd name="T61" fmla="*/ 379 h 405"/>
                <a:gd name="T62" fmla="*/ 35 w 251"/>
                <a:gd name="T63" fmla="*/ 354 h 405"/>
                <a:gd name="T64" fmla="*/ 37 w 251"/>
                <a:gd name="T65" fmla="*/ 339 h 405"/>
                <a:gd name="T66" fmla="*/ 44 w 251"/>
                <a:gd name="T67" fmla="*/ 334 h 405"/>
                <a:gd name="T68" fmla="*/ 48 w 251"/>
                <a:gd name="T69" fmla="*/ 309 h 405"/>
                <a:gd name="T70" fmla="*/ 44 w 251"/>
                <a:gd name="T71" fmla="*/ 286 h 405"/>
                <a:gd name="T72" fmla="*/ 54 w 251"/>
                <a:gd name="T73" fmla="*/ 245 h 405"/>
                <a:gd name="T74" fmla="*/ 61 w 251"/>
                <a:gd name="T75" fmla="*/ 175 h 405"/>
                <a:gd name="T76" fmla="*/ 45 w 251"/>
                <a:gd name="T77" fmla="*/ 159 h 405"/>
                <a:gd name="T78" fmla="*/ 10 w 251"/>
                <a:gd name="T79" fmla="*/ 109 h 405"/>
                <a:gd name="T80" fmla="*/ 6 w 251"/>
                <a:gd name="T81" fmla="*/ 88 h 405"/>
                <a:gd name="T82" fmla="*/ 5 w 251"/>
                <a:gd name="T83" fmla="*/ 75 h 405"/>
                <a:gd name="T84" fmla="*/ 22 w 251"/>
                <a:gd name="T85" fmla="*/ 47 h 405"/>
                <a:gd name="T86" fmla="*/ 53 w 251"/>
                <a:gd name="T87" fmla="*/ 15 h 405"/>
                <a:gd name="T88" fmla="*/ 57 w 251"/>
                <a:gd name="T89" fmla="*/ 17 h 405"/>
                <a:gd name="T90" fmla="*/ 53 w 251"/>
                <a:gd name="T91" fmla="*/ 15 h 405"/>
                <a:gd name="T92" fmla="*/ 165 w 251"/>
                <a:gd name="T93" fmla="*/ 72 h 405"/>
                <a:gd name="T94" fmla="*/ 162 w 251"/>
                <a:gd name="T95" fmla="*/ 7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1" h="405">
                  <a:moveTo>
                    <a:pt x="19" y="28"/>
                  </a:moveTo>
                  <a:cubicBezTo>
                    <a:pt x="20" y="27"/>
                    <a:pt x="22" y="26"/>
                    <a:pt x="23" y="24"/>
                  </a:cubicBezTo>
                  <a:cubicBezTo>
                    <a:pt x="27" y="23"/>
                    <a:pt x="30" y="20"/>
                    <a:pt x="31" y="17"/>
                  </a:cubicBezTo>
                  <a:cubicBezTo>
                    <a:pt x="32" y="11"/>
                    <a:pt x="36" y="10"/>
                    <a:pt x="41" y="8"/>
                  </a:cubicBezTo>
                  <a:cubicBezTo>
                    <a:pt x="44" y="8"/>
                    <a:pt x="47" y="7"/>
                    <a:pt x="50" y="6"/>
                  </a:cubicBezTo>
                  <a:cubicBezTo>
                    <a:pt x="52" y="4"/>
                    <a:pt x="55" y="0"/>
                    <a:pt x="55" y="8"/>
                  </a:cubicBezTo>
                  <a:cubicBezTo>
                    <a:pt x="55" y="10"/>
                    <a:pt x="58" y="8"/>
                    <a:pt x="60" y="8"/>
                  </a:cubicBezTo>
                  <a:cubicBezTo>
                    <a:pt x="65" y="7"/>
                    <a:pt x="68" y="8"/>
                    <a:pt x="71" y="9"/>
                  </a:cubicBezTo>
                  <a:cubicBezTo>
                    <a:pt x="78" y="13"/>
                    <a:pt x="86" y="16"/>
                    <a:pt x="94" y="12"/>
                  </a:cubicBezTo>
                  <a:cubicBezTo>
                    <a:pt x="97" y="11"/>
                    <a:pt x="99" y="12"/>
                    <a:pt x="102" y="14"/>
                  </a:cubicBezTo>
                  <a:cubicBezTo>
                    <a:pt x="107" y="17"/>
                    <a:pt x="110" y="23"/>
                    <a:pt x="117" y="24"/>
                  </a:cubicBezTo>
                  <a:cubicBezTo>
                    <a:pt x="119" y="25"/>
                    <a:pt x="121" y="27"/>
                    <a:pt x="122" y="28"/>
                  </a:cubicBezTo>
                  <a:cubicBezTo>
                    <a:pt x="127" y="35"/>
                    <a:pt x="134" y="38"/>
                    <a:pt x="142" y="38"/>
                  </a:cubicBezTo>
                  <a:cubicBezTo>
                    <a:pt x="153" y="39"/>
                    <a:pt x="162" y="43"/>
                    <a:pt x="166" y="55"/>
                  </a:cubicBezTo>
                  <a:cubicBezTo>
                    <a:pt x="168" y="60"/>
                    <a:pt x="170" y="63"/>
                    <a:pt x="165" y="67"/>
                  </a:cubicBezTo>
                  <a:cubicBezTo>
                    <a:pt x="164" y="68"/>
                    <a:pt x="164" y="70"/>
                    <a:pt x="166" y="69"/>
                  </a:cubicBezTo>
                  <a:cubicBezTo>
                    <a:pt x="171" y="68"/>
                    <a:pt x="174" y="70"/>
                    <a:pt x="177" y="72"/>
                  </a:cubicBezTo>
                  <a:cubicBezTo>
                    <a:pt x="178" y="73"/>
                    <a:pt x="178" y="73"/>
                    <a:pt x="179" y="73"/>
                  </a:cubicBezTo>
                  <a:cubicBezTo>
                    <a:pt x="191" y="74"/>
                    <a:pt x="191" y="74"/>
                    <a:pt x="199" y="82"/>
                  </a:cubicBezTo>
                  <a:cubicBezTo>
                    <a:pt x="200" y="83"/>
                    <a:pt x="200" y="83"/>
                    <a:pt x="200" y="83"/>
                  </a:cubicBezTo>
                  <a:cubicBezTo>
                    <a:pt x="206" y="79"/>
                    <a:pt x="211" y="86"/>
                    <a:pt x="216" y="84"/>
                  </a:cubicBezTo>
                  <a:cubicBezTo>
                    <a:pt x="222" y="83"/>
                    <a:pt x="227" y="85"/>
                    <a:pt x="231" y="90"/>
                  </a:cubicBezTo>
                  <a:cubicBezTo>
                    <a:pt x="234" y="93"/>
                    <a:pt x="238" y="96"/>
                    <a:pt x="244" y="96"/>
                  </a:cubicBezTo>
                  <a:cubicBezTo>
                    <a:pt x="248" y="96"/>
                    <a:pt x="250" y="99"/>
                    <a:pt x="250" y="103"/>
                  </a:cubicBezTo>
                  <a:cubicBezTo>
                    <a:pt x="251" y="109"/>
                    <a:pt x="250" y="114"/>
                    <a:pt x="247" y="119"/>
                  </a:cubicBezTo>
                  <a:cubicBezTo>
                    <a:pt x="242" y="125"/>
                    <a:pt x="238" y="132"/>
                    <a:pt x="232" y="137"/>
                  </a:cubicBezTo>
                  <a:cubicBezTo>
                    <a:pt x="228" y="140"/>
                    <a:pt x="227" y="143"/>
                    <a:pt x="228" y="147"/>
                  </a:cubicBezTo>
                  <a:cubicBezTo>
                    <a:pt x="231" y="158"/>
                    <a:pt x="225" y="168"/>
                    <a:pt x="221" y="177"/>
                  </a:cubicBezTo>
                  <a:cubicBezTo>
                    <a:pt x="220" y="181"/>
                    <a:pt x="217" y="184"/>
                    <a:pt x="216" y="188"/>
                  </a:cubicBezTo>
                  <a:cubicBezTo>
                    <a:pt x="215" y="192"/>
                    <a:pt x="211" y="193"/>
                    <a:pt x="207" y="193"/>
                  </a:cubicBezTo>
                  <a:cubicBezTo>
                    <a:pt x="195" y="195"/>
                    <a:pt x="187" y="201"/>
                    <a:pt x="179" y="208"/>
                  </a:cubicBezTo>
                  <a:cubicBezTo>
                    <a:pt x="176" y="211"/>
                    <a:pt x="177" y="215"/>
                    <a:pt x="177" y="218"/>
                  </a:cubicBezTo>
                  <a:cubicBezTo>
                    <a:pt x="177" y="222"/>
                    <a:pt x="176" y="225"/>
                    <a:pt x="173" y="228"/>
                  </a:cubicBezTo>
                  <a:cubicBezTo>
                    <a:pt x="171" y="230"/>
                    <a:pt x="169" y="234"/>
                    <a:pt x="168" y="237"/>
                  </a:cubicBezTo>
                  <a:cubicBezTo>
                    <a:pt x="167" y="240"/>
                    <a:pt x="165" y="242"/>
                    <a:pt x="163" y="244"/>
                  </a:cubicBezTo>
                  <a:cubicBezTo>
                    <a:pt x="158" y="248"/>
                    <a:pt x="155" y="252"/>
                    <a:pt x="153" y="257"/>
                  </a:cubicBezTo>
                  <a:cubicBezTo>
                    <a:pt x="148" y="266"/>
                    <a:pt x="146" y="266"/>
                    <a:pt x="136" y="264"/>
                  </a:cubicBezTo>
                  <a:cubicBezTo>
                    <a:pt x="133" y="263"/>
                    <a:pt x="130" y="261"/>
                    <a:pt x="126" y="262"/>
                  </a:cubicBezTo>
                  <a:cubicBezTo>
                    <a:pt x="127" y="265"/>
                    <a:pt x="129" y="268"/>
                    <a:pt x="131" y="271"/>
                  </a:cubicBezTo>
                  <a:cubicBezTo>
                    <a:pt x="132" y="274"/>
                    <a:pt x="135" y="276"/>
                    <a:pt x="133" y="280"/>
                  </a:cubicBezTo>
                  <a:cubicBezTo>
                    <a:pt x="131" y="284"/>
                    <a:pt x="128" y="287"/>
                    <a:pt x="123" y="288"/>
                  </a:cubicBezTo>
                  <a:cubicBezTo>
                    <a:pt x="119" y="289"/>
                    <a:pt x="115" y="291"/>
                    <a:pt x="111" y="290"/>
                  </a:cubicBezTo>
                  <a:cubicBezTo>
                    <a:pt x="106" y="289"/>
                    <a:pt x="104" y="292"/>
                    <a:pt x="104" y="296"/>
                  </a:cubicBezTo>
                  <a:cubicBezTo>
                    <a:pt x="103" y="306"/>
                    <a:pt x="103" y="306"/>
                    <a:pt x="94" y="303"/>
                  </a:cubicBezTo>
                  <a:cubicBezTo>
                    <a:pt x="92" y="303"/>
                    <a:pt x="90" y="302"/>
                    <a:pt x="90" y="304"/>
                  </a:cubicBezTo>
                  <a:cubicBezTo>
                    <a:pt x="89" y="307"/>
                    <a:pt x="90" y="310"/>
                    <a:pt x="93" y="311"/>
                  </a:cubicBezTo>
                  <a:cubicBezTo>
                    <a:pt x="94" y="312"/>
                    <a:pt x="96" y="310"/>
                    <a:pt x="97" y="313"/>
                  </a:cubicBezTo>
                  <a:cubicBezTo>
                    <a:pt x="97" y="315"/>
                    <a:pt x="95" y="315"/>
                    <a:pt x="93" y="314"/>
                  </a:cubicBezTo>
                  <a:cubicBezTo>
                    <a:pt x="91" y="314"/>
                    <a:pt x="92" y="315"/>
                    <a:pt x="92" y="316"/>
                  </a:cubicBezTo>
                  <a:cubicBezTo>
                    <a:pt x="89" y="322"/>
                    <a:pt x="89" y="330"/>
                    <a:pt x="80" y="332"/>
                  </a:cubicBezTo>
                  <a:cubicBezTo>
                    <a:pt x="76" y="333"/>
                    <a:pt x="77" y="338"/>
                    <a:pt x="80" y="342"/>
                  </a:cubicBezTo>
                  <a:cubicBezTo>
                    <a:pt x="87" y="348"/>
                    <a:pt x="87" y="348"/>
                    <a:pt x="80" y="355"/>
                  </a:cubicBezTo>
                  <a:cubicBezTo>
                    <a:pt x="76" y="359"/>
                    <a:pt x="75" y="364"/>
                    <a:pt x="69" y="367"/>
                  </a:cubicBezTo>
                  <a:cubicBezTo>
                    <a:pt x="67" y="369"/>
                    <a:pt x="66" y="373"/>
                    <a:pt x="68" y="376"/>
                  </a:cubicBezTo>
                  <a:cubicBezTo>
                    <a:pt x="72" y="379"/>
                    <a:pt x="73" y="384"/>
                    <a:pt x="75" y="388"/>
                  </a:cubicBezTo>
                  <a:cubicBezTo>
                    <a:pt x="76" y="394"/>
                    <a:pt x="82" y="395"/>
                    <a:pt x="86" y="397"/>
                  </a:cubicBezTo>
                  <a:cubicBezTo>
                    <a:pt x="87" y="398"/>
                    <a:pt x="87" y="398"/>
                    <a:pt x="88" y="399"/>
                  </a:cubicBezTo>
                  <a:cubicBezTo>
                    <a:pt x="87" y="399"/>
                    <a:pt x="87" y="400"/>
                    <a:pt x="86" y="400"/>
                  </a:cubicBezTo>
                  <a:cubicBezTo>
                    <a:pt x="82" y="401"/>
                    <a:pt x="79" y="403"/>
                    <a:pt x="74" y="404"/>
                  </a:cubicBezTo>
                  <a:cubicBezTo>
                    <a:pt x="70" y="405"/>
                    <a:pt x="67" y="404"/>
                    <a:pt x="64" y="400"/>
                  </a:cubicBezTo>
                  <a:cubicBezTo>
                    <a:pt x="61" y="396"/>
                    <a:pt x="54" y="394"/>
                    <a:pt x="49" y="391"/>
                  </a:cubicBezTo>
                  <a:cubicBezTo>
                    <a:pt x="41" y="387"/>
                    <a:pt x="41" y="387"/>
                    <a:pt x="42" y="379"/>
                  </a:cubicBezTo>
                  <a:cubicBezTo>
                    <a:pt x="42" y="378"/>
                    <a:pt x="43" y="376"/>
                    <a:pt x="41" y="374"/>
                  </a:cubicBezTo>
                  <a:cubicBezTo>
                    <a:pt x="36" y="369"/>
                    <a:pt x="38" y="361"/>
                    <a:pt x="35" y="354"/>
                  </a:cubicBezTo>
                  <a:cubicBezTo>
                    <a:pt x="35" y="354"/>
                    <a:pt x="35" y="352"/>
                    <a:pt x="35" y="352"/>
                  </a:cubicBezTo>
                  <a:cubicBezTo>
                    <a:pt x="39" y="348"/>
                    <a:pt x="39" y="344"/>
                    <a:pt x="37" y="339"/>
                  </a:cubicBezTo>
                  <a:cubicBezTo>
                    <a:pt x="36" y="337"/>
                    <a:pt x="37" y="334"/>
                    <a:pt x="40" y="336"/>
                  </a:cubicBezTo>
                  <a:cubicBezTo>
                    <a:pt x="43" y="338"/>
                    <a:pt x="44" y="337"/>
                    <a:pt x="44" y="334"/>
                  </a:cubicBezTo>
                  <a:cubicBezTo>
                    <a:pt x="46" y="327"/>
                    <a:pt x="47" y="319"/>
                    <a:pt x="49" y="312"/>
                  </a:cubicBezTo>
                  <a:cubicBezTo>
                    <a:pt x="49" y="311"/>
                    <a:pt x="49" y="309"/>
                    <a:pt x="48" y="309"/>
                  </a:cubicBezTo>
                  <a:cubicBezTo>
                    <a:pt x="40" y="309"/>
                    <a:pt x="43" y="304"/>
                    <a:pt x="43" y="300"/>
                  </a:cubicBezTo>
                  <a:cubicBezTo>
                    <a:pt x="44" y="295"/>
                    <a:pt x="45" y="291"/>
                    <a:pt x="44" y="286"/>
                  </a:cubicBezTo>
                  <a:cubicBezTo>
                    <a:pt x="43" y="281"/>
                    <a:pt x="46" y="277"/>
                    <a:pt x="49" y="273"/>
                  </a:cubicBezTo>
                  <a:cubicBezTo>
                    <a:pt x="54" y="264"/>
                    <a:pt x="55" y="255"/>
                    <a:pt x="54" y="245"/>
                  </a:cubicBezTo>
                  <a:cubicBezTo>
                    <a:pt x="54" y="237"/>
                    <a:pt x="55" y="230"/>
                    <a:pt x="57" y="222"/>
                  </a:cubicBezTo>
                  <a:cubicBezTo>
                    <a:pt x="61" y="207"/>
                    <a:pt x="63" y="191"/>
                    <a:pt x="61" y="175"/>
                  </a:cubicBezTo>
                  <a:cubicBezTo>
                    <a:pt x="61" y="169"/>
                    <a:pt x="58" y="165"/>
                    <a:pt x="52" y="163"/>
                  </a:cubicBezTo>
                  <a:cubicBezTo>
                    <a:pt x="50" y="162"/>
                    <a:pt x="47" y="160"/>
                    <a:pt x="45" y="159"/>
                  </a:cubicBezTo>
                  <a:cubicBezTo>
                    <a:pt x="36" y="154"/>
                    <a:pt x="29" y="150"/>
                    <a:pt x="25" y="138"/>
                  </a:cubicBezTo>
                  <a:cubicBezTo>
                    <a:pt x="22" y="128"/>
                    <a:pt x="17" y="118"/>
                    <a:pt x="10" y="109"/>
                  </a:cubicBezTo>
                  <a:cubicBezTo>
                    <a:pt x="9" y="108"/>
                    <a:pt x="7" y="106"/>
                    <a:pt x="6" y="105"/>
                  </a:cubicBezTo>
                  <a:cubicBezTo>
                    <a:pt x="0" y="99"/>
                    <a:pt x="0" y="95"/>
                    <a:pt x="6" y="88"/>
                  </a:cubicBezTo>
                  <a:cubicBezTo>
                    <a:pt x="8" y="86"/>
                    <a:pt x="10" y="85"/>
                    <a:pt x="6" y="83"/>
                  </a:cubicBezTo>
                  <a:cubicBezTo>
                    <a:pt x="3" y="82"/>
                    <a:pt x="3" y="78"/>
                    <a:pt x="5" y="75"/>
                  </a:cubicBezTo>
                  <a:cubicBezTo>
                    <a:pt x="8" y="67"/>
                    <a:pt x="13" y="60"/>
                    <a:pt x="20" y="54"/>
                  </a:cubicBezTo>
                  <a:cubicBezTo>
                    <a:pt x="22" y="52"/>
                    <a:pt x="23" y="50"/>
                    <a:pt x="22" y="47"/>
                  </a:cubicBezTo>
                  <a:cubicBezTo>
                    <a:pt x="21" y="41"/>
                    <a:pt x="22" y="34"/>
                    <a:pt x="19" y="28"/>
                  </a:cubicBezTo>
                  <a:close/>
                  <a:moveTo>
                    <a:pt x="53" y="15"/>
                  </a:moveTo>
                  <a:cubicBezTo>
                    <a:pt x="53" y="16"/>
                    <a:pt x="52" y="19"/>
                    <a:pt x="55" y="20"/>
                  </a:cubicBezTo>
                  <a:cubicBezTo>
                    <a:pt x="56" y="20"/>
                    <a:pt x="57" y="18"/>
                    <a:pt x="57" y="17"/>
                  </a:cubicBezTo>
                  <a:cubicBezTo>
                    <a:pt x="57" y="15"/>
                    <a:pt x="55" y="13"/>
                    <a:pt x="54" y="11"/>
                  </a:cubicBezTo>
                  <a:cubicBezTo>
                    <a:pt x="52" y="11"/>
                    <a:pt x="53" y="13"/>
                    <a:pt x="53" y="15"/>
                  </a:cubicBezTo>
                  <a:close/>
                  <a:moveTo>
                    <a:pt x="163" y="74"/>
                  </a:moveTo>
                  <a:cubicBezTo>
                    <a:pt x="164" y="73"/>
                    <a:pt x="165" y="73"/>
                    <a:pt x="165" y="72"/>
                  </a:cubicBezTo>
                  <a:cubicBezTo>
                    <a:pt x="164" y="71"/>
                    <a:pt x="164" y="71"/>
                    <a:pt x="164" y="71"/>
                  </a:cubicBezTo>
                  <a:cubicBezTo>
                    <a:pt x="163" y="70"/>
                    <a:pt x="163" y="71"/>
                    <a:pt x="162" y="72"/>
                  </a:cubicBezTo>
                  <a:cubicBezTo>
                    <a:pt x="162" y="73"/>
                    <a:pt x="163" y="73"/>
                    <a:pt x="163" y="74"/>
                  </a:cubicBezTo>
                  <a:close/>
                </a:path>
              </a:pathLst>
            </a:custGeom>
            <a:gradFill flip="none" rotWithShape="1">
              <a:gsLst>
                <a:gs pos="52300">
                  <a:srgbClr val="5270CE"/>
                </a:gs>
                <a:gs pos="100000">
                  <a:srgbClr val="01244B"/>
                </a:gs>
                <a:gs pos="0">
                  <a:srgbClr val="01244B"/>
                </a:gs>
              </a:gsLst>
              <a:lin ang="5400000" scaled="1"/>
              <a:tileRect/>
            </a:gradFill>
            <a:ln w="12700">
              <a:solidFill>
                <a:srgbClr val="A8B9F0"/>
              </a:solidFill>
            </a:ln>
            <a:effectLst>
              <a:outerShdw blurRad="254000" dist="152400" dir="5400000" sx="101000" sy="101000" algn="t" rotWithShape="0">
                <a:srgbClr val="03011F">
                  <a:alpha val="0"/>
                </a:srgb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2" name="Group 87">
              <a:extLst>
                <a:ext uri="{FF2B5EF4-FFF2-40B4-BE49-F238E27FC236}">
                  <a16:creationId xmlns:a16="http://schemas.microsoft.com/office/drawing/2014/main" id="{7341428C-9AEF-1BC3-1655-2F09D94D3FFE}"/>
                </a:ext>
              </a:extLst>
            </p:cNvPr>
            <p:cNvGrpSpPr/>
            <p:nvPr/>
          </p:nvGrpSpPr>
          <p:grpSpPr>
            <a:xfrm>
              <a:off x="4214177" y="4800978"/>
              <a:ext cx="590539" cy="772162"/>
              <a:chOff x="8965530" y="4245812"/>
              <a:chExt cx="1140414" cy="1238608"/>
            </a:xfrm>
            <a:gradFill flip="none" rotWithShape="1">
              <a:gsLst>
                <a:gs pos="52300">
                  <a:srgbClr val="5270CE"/>
                </a:gs>
                <a:gs pos="100000">
                  <a:srgbClr val="01244B"/>
                </a:gs>
                <a:gs pos="0">
                  <a:srgbClr val="01244B"/>
                </a:gs>
              </a:gsLst>
              <a:lin ang="5400000" scaled="1"/>
              <a:tileRect/>
            </a:gradFill>
            <a:effectLst>
              <a:outerShdw blurRad="254000" dist="152400" dir="5400000" sx="101000" sy="101000" algn="t" rotWithShape="0">
                <a:srgbClr val="03011F">
                  <a:alpha val="0"/>
                </a:srgbClr>
              </a:outerShdw>
            </a:effectLst>
          </p:grpSpPr>
          <p:sp>
            <p:nvSpPr>
              <p:cNvPr id="324" name="Freeform 10">
                <a:extLst>
                  <a:ext uri="{FF2B5EF4-FFF2-40B4-BE49-F238E27FC236}">
                    <a16:creationId xmlns:a16="http://schemas.microsoft.com/office/drawing/2014/main" id="{3F3CE5D2-4924-3412-5C5A-E3DAFC08B857}"/>
                  </a:ext>
                </a:extLst>
              </p:cNvPr>
              <p:cNvSpPr>
                <a:spLocks/>
              </p:cNvSpPr>
              <p:nvPr/>
            </p:nvSpPr>
            <p:spPr bwMode="auto">
              <a:xfrm>
                <a:off x="8965530" y="4464522"/>
                <a:ext cx="1140414" cy="865910"/>
              </a:xfrm>
              <a:custGeom>
                <a:avLst/>
                <a:gdLst>
                  <a:gd name="T0" fmla="*/ 216 w 216"/>
                  <a:gd name="T1" fmla="*/ 100 h 164"/>
                  <a:gd name="T2" fmla="*/ 207 w 216"/>
                  <a:gd name="T3" fmla="*/ 126 h 164"/>
                  <a:gd name="T4" fmla="*/ 199 w 216"/>
                  <a:gd name="T5" fmla="*/ 145 h 164"/>
                  <a:gd name="T6" fmla="*/ 190 w 216"/>
                  <a:gd name="T7" fmla="*/ 155 h 164"/>
                  <a:gd name="T8" fmla="*/ 179 w 216"/>
                  <a:gd name="T9" fmla="*/ 161 h 164"/>
                  <a:gd name="T10" fmla="*/ 174 w 216"/>
                  <a:gd name="T11" fmla="*/ 161 h 164"/>
                  <a:gd name="T12" fmla="*/ 164 w 216"/>
                  <a:gd name="T13" fmla="*/ 161 h 164"/>
                  <a:gd name="T14" fmla="*/ 143 w 216"/>
                  <a:gd name="T15" fmla="*/ 150 h 164"/>
                  <a:gd name="T16" fmla="*/ 134 w 216"/>
                  <a:gd name="T17" fmla="*/ 137 h 164"/>
                  <a:gd name="T18" fmla="*/ 132 w 216"/>
                  <a:gd name="T19" fmla="*/ 137 h 164"/>
                  <a:gd name="T20" fmla="*/ 128 w 216"/>
                  <a:gd name="T21" fmla="*/ 139 h 164"/>
                  <a:gd name="T22" fmla="*/ 130 w 216"/>
                  <a:gd name="T23" fmla="*/ 134 h 164"/>
                  <a:gd name="T24" fmla="*/ 130 w 216"/>
                  <a:gd name="T25" fmla="*/ 132 h 164"/>
                  <a:gd name="T26" fmla="*/ 131 w 216"/>
                  <a:gd name="T27" fmla="*/ 127 h 164"/>
                  <a:gd name="T28" fmla="*/ 128 w 216"/>
                  <a:gd name="T29" fmla="*/ 130 h 164"/>
                  <a:gd name="T30" fmla="*/ 115 w 216"/>
                  <a:gd name="T31" fmla="*/ 130 h 164"/>
                  <a:gd name="T32" fmla="*/ 83 w 216"/>
                  <a:gd name="T33" fmla="*/ 120 h 164"/>
                  <a:gd name="T34" fmla="*/ 66 w 216"/>
                  <a:gd name="T35" fmla="*/ 124 h 164"/>
                  <a:gd name="T36" fmla="*/ 58 w 216"/>
                  <a:gd name="T37" fmla="*/ 127 h 164"/>
                  <a:gd name="T38" fmla="*/ 45 w 216"/>
                  <a:gd name="T39" fmla="*/ 133 h 164"/>
                  <a:gd name="T40" fmla="*/ 31 w 216"/>
                  <a:gd name="T41" fmla="*/ 136 h 164"/>
                  <a:gd name="T42" fmla="*/ 16 w 216"/>
                  <a:gd name="T43" fmla="*/ 137 h 164"/>
                  <a:gd name="T44" fmla="*/ 12 w 216"/>
                  <a:gd name="T45" fmla="*/ 127 h 164"/>
                  <a:gd name="T46" fmla="*/ 13 w 216"/>
                  <a:gd name="T47" fmla="*/ 119 h 164"/>
                  <a:gd name="T48" fmla="*/ 2 w 216"/>
                  <a:gd name="T49" fmla="*/ 89 h 164"/>
                  <a:gd name="T50" fmla="*/ 2 w 216"/>
                  <a:gd name="T51" fmla="*/ 77 h 164"/>
                  <a:gd name="T52" fmla="*/ 2 w 216"/>
                  <a:gd name="T53" fmla="*/ 67 h 164"/>
                  <a:gd name="T54" fmla="*/ 5 w 216"/>
                  <a:gd name="T55" fmla="*/ 63 h 164"/>
                  <a:gd name="T56" fmla="*/ 35 w 216"/>
                  <a:gd name="T57" fmla="*/ 51 h 164"/>
                  <a:gd name="T58" fmla="*/ 49 w 216"/>
                  <a:gd name="T59" fmla="*/ 37 h 164"/>
                  <a:gd name="T60" fmla="*/ 52 w 216"/>
                  <a:gd name="T61" fmla="*/ 34 h 164"/>
                  <a:gd name="T62" fmla="*/ 61 w 216"/>
                  <a:gd name="T63" fmla="*/ 27 h 164"/>
                  <a:gd name="T64" fmla="*/ 70 w 216"/>
                  <a:gd name="T65" fmla="*/ 19 h 164"/>
                  <a:gd name="T66" fmla="*/ 78 w 216"/>
                  <a:gd name="T67" fmla="*/ 21 h 164"/>
                  <a:gd name="T68" fmla="*/ 87 w 216"/>
                  <a:gd name="T69" fmla="*/ 19 h 164"/>
                  <a:gd name="T70" fmla="*/ 99 w 216"/>
                  <a:gd name="T71" fmla="*/ 9 h 164"/>
                  <a:gd name="T72" fmla="*/ 102 w 216"/>
                  <a:gd name="T73" fmla="*/ 6 h 164"/>
                  <a:gd name="T74" fmla="*/ 106 w 216"/>
                  <a:gd name="T75" fmla="*/ 6 h 164"/>
                  <a:gd name="T76" fmla="*/ 121 w 216"/>
                  <a:gd name="T77" fmla="*/ 7 h 164"/>
                  <a:gd name="T78" fmla="*/ 126 w 216"/>
                  <a:gd name="T79" fmla="*/ 9 h 164"/>
                  <a:gd name="T80" fmla="*/ 124 w 216"/>
                  <a:gd name="T81" fmla="*/ 13 h 164"/>
                  <a:gd name="T82" fmla="*/ 128 w 216"/>
                  <a:gd name="T83" fmla="*/ 30 h 164"/>
                  <a:gd name="T84" fmla="*/ 143 w 216"/>
                  <a:gd name="T85" fmla="*/ 38 h 164"/>
                  <a:gd name="T86" fmla="*/ 150 w 216"/>
                  <a:gd name="T87" fmla="*/ 34 h 164"/>
                  <a:gd name="T88" fmla="*/ 153 w 216"/>
                  <a:gd name="T89" fmla="*/ 13 h 164"/>
                  <a:gd name="T90" fmla="*/ 155 w 216"/>
                  <a:gd name="T91" fmla="*/ 3 h 164"/>
                  <a:gd name="T92" fmla="*/ 159 w 216"/>
                  <a:gd name="T93" fmla="*/ 4 h 164"/>
                  <a:gd name="T94" fmla="*/ 162 w 216"/>
                  <a:gd name="T95" fmla="*/ 14 h 164"/>
                  <a:gd name="T96" fmla="*/ 168 w 216"/>
                  <a:gd name="T97" fmla="*/ 21 h 164"/>
                  <a:gd name="T98" fmla="*/ 172 w 216"/>
                  <a:gd name="T99" fmla="*/ 27 h 164"/>
                  <a:gd name="T100" fmla="*/ 176 w 216"/>
                  <a:gd name="T101" fmla="*/ 39 h 164"/>
                  <a:gd name="T102" fmla="*/ 186 w 216"/>
                  <a:gd name="T103" fmla="*/ 51 h 164"/>
                  <a:gd name="T104" fmla="*/ 192 w 216"/>
                  <a:gd name="T105" fmla="*/ 56 h 164"/>
                  <a:gd name="T106" fmla="*/ 205 w 216"/>
                  <a:gd name="T107" fmla="*/ 73 h 164"/>
                  <a:gd name="T108" fmla="*/ 216 w 216"/>
                  <a:gd name="T109" fmla="*/ 10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6" h="164">
                    <a:moveTo>
                      <a:pt x="216" y="100"/>
                    </a:moveTo>
                    <a:cubicBezTo>
                      <a:pt x="214" y="108"/>
                      <a:pt x="214" y="118"/>
                      <a:pt x="207" y="126"/>
                    </a:cubicBezTo>
                    <a:cubicBezTo>
                      <a:pt x="203" y="132"/>
                      <a:pt x="200" y="138"/>
                      <a:pt x="199" y="145"/>
                    </a:cubicBezTo>
                    <a:cubicBezTo>
                      <a:pt x="198" y="151"/>
                      <a:pt x="195" y="154"/>
                      <a:pt x="190" y="155"/>
                    </a:cubicBezTo>
                    <a:cubicBezTo>
                      <a:pt x="186" y="157"/>
                      <a:pt x="182" y="158"/>
                      <a:pt x="179" y="161"/>
                    </a:cubicBezTo>
                    <a:cubicBezTo>
                      <a:pt x="178" y="164"/>
                      <a:pt x="176" y="162"/>
                      <a:pt x="174" y="161"/>
                    </a:cubicBezTo>
                    <a:cubicBezTo>
                      <a:pt x="171" y="159"/>
                      <a:pt x="168" y="158"/>
                      <a:pt x="164" y="161"/>
                    </a:cubicBezTo>
                    <a:cubicBezTo>
                      <a:pt x="158" y="164"/>
                      <a:pt x="144" y="158"/>
                      <a:pt x="143" y="150"/>
                    </a:cubicBezTo>
                    <a:cubicBezTo>
                      <a:pt x="142" y="144"/>
                      <a:pt x="135" y="143"/>
                      <a:pt x="134" y="137"/>
                    </a:cubicBezTo>
                    <a:cubicBezTo>
                      <a:pt x="134" y="136"/>
                      <a:pt x="133" y="136"/>
                      <a:pt x="132" y="137"/>
                    </a:cubicBezTo>
                    <a:cubicBezTo>
                      <a:pt x="131" y="138"/>
                      <a:pt x="129" y="141"/>
                      <a:pt x="128" y="139"/>
                    </a:cubicBezTo>
                    <a:cubicBezTo>
                      <a:pt x="126" y="138"/>
                      <a:pt x="130" y="136"/>
                      <a:pt x="130" y="134"/>
                    </a:cubicBezTo>
                    <a:cubicBezTo>
                      <a:pt x="130" y="134"/>
                      <a:pt x="130" y="133"/>
                      <a:pt x="130" y="132"/>
                    </a:cubicBezTo>
                    <a:cubicBezTo>
                      <a:pt x="131" y="131"/>
                      <a:pt x="132" y="128"/>
                      <a:pt x="131" y="127"/>
                    </a:cubicBezTo>
                    <a:cubicBezTo>
                      <a:pt x="130" y="126"/>
                      <a:pt x="129" y="129"/>
                      <a:pt x="128" y="130"/>
                    </a:cubicBezTo>
                    <a:cubicBezTo>
                      <a:pt x="120" y="139"/>
                      <a:pt x="120" y="139"/>
                      <a:pt x="115" y="130"/>
                    </a:cubicBezTo>
                    <a:cubicBezTo>
                      <a:pt x="109" y="119"/>
                      <a:pt x="95" y="114"/>
                      <a:pt x="83" y="120"/>
                    </a:cubicBezTo>
                    <a:cubicBezTo>
                      <a:pt x="78" y="123"/>
                      <a:pt x="72" y="123"/>
                      <a:pt x="66" y="124"/>
                    </a:cubicBezTo>
                    <a:cubicBezTo>
                      <a:pt x="63" y="125"/>
                      <a:pt x="60" y="125"/>
                      <a:pt x="58" y="127"/>
                    </a:cubicBezTo>
                    <a:cubicBezTo>
                      <a:pt x="55" y="133"/>
                      <a:pt x="50" y="133"/>
                      <a:pt x="45" y="133"/>
                    </a:cubicBezTo>
                    <a:cubicBezTo>
                      <a:pt x="40" y="133"/>
                      <a:pt x="35" y="133"/>
                      <a:pt x="31" y="136"/>
                    </a:cubicBezTo>
                    <a:cubicBezTo>
                      <a:pt x="26" y="139"/>
                      <a:pt x="21" y="140"/>
                      <a:pt x="16" y="137"/>
                    </a:cubicBezTo>
                    <a:cubicBezTo>
                      <a:pt x="10" y="135"/>
                      <a:pt x="9" y="133"/>
                      <a:pt x="12" y="127"/>
                    </a:cubicBezTo>
                    <a:cubicBezTo>
                      <a:pt x="14" y="124"/>
                      <a:pt x="14" y="122"/>
                      <a:pt x="13" y="119"/>
                    </a:cubicBezTo>
                    <a:cubicBezTo>
                      <a:pt x="8" y="110"/>
                      <a:pt x="7" y="99"/>
                      <a:pt x="2" y="89"/>
                    </a:cubicBezTo>
                    <a:cubicBezTo>
                      <a:pt x="0" y="86"/>
                      <a:pt x="3" y="81"/>
                      <a:pt x="2" y="77"/>
                    </a:cubicBezTo>
                    <a:cubicBezTo>
                      <a:pt x="1" y="74"/>
                      <a:pt x="2" y="70"/>
                      <a:pt x="2" y="67"/>
                    </a:cubicBezTo>
                    <a:cubicBezTo>
                      <a:pt x="2" y="65"/>
                      <a:pt x="4" y="64"/>
                      <a:pt x="5" y="63"/>
                    </a:cubicBezTo>
                    <a:cubicBezTo>
                      <a:pt x="14" y="55"/>
                      <a:pt x="25" y="54"/>
                      <a:pt x="35" y="51"/>
                    </a:cubicBezTo>
                    <a:cubicBezTo>
                      <a:pt x="42" y="48"/>
                      <a:pt x="49" y="46"/>
                      <a:pt x="49" y="37"/>
                    </a:cubicBezTo>
                    <a:cubicBezTo>
                      <a:pt x="49" y="35"/>
                      <a:pt x="50" y="35"/>
                      <a:pt x="52" y="34"/>
                    </a:cubicBezTo>
                    <a:cubicBezTo>
                      <a:pt x="56" y="34"/>
                      <a:pt x="60" y="31"/>
                      <a:pt x="61" y="27"/>
                    </a:cubicBezTo>
                    <a:cubicBezTo>
                      <a:pt x="63" y="23"/>
                      <a:pt x="66" y="21"/>
                      <a:pt x="70" y="19"/>
                    </a:cubicBezTo>
                    <a:cubicBezTo>
                      <a:pt x="73" y="18"/>
                      <a:pt x="76" y="18"/>
                      <a:pt x="78" y="21"/>
                    </a:cubicBezTo>
                    <a:cubicBezTo>
                      <a:pt x="82" y="25"/>
                      <a:pt x="85" y="25"/>
                      <a:pt x="87" y="19"/>
                    </a:cubicBezTo>
                    <a:cubicBezTo>
                      <a:pt x="89" y="14"/>
                      <a:pt x="92" y="9"/>
                      <a:pt x="99" y="9"/>
                    </a:cubicBezTo>
                    <a:cubicBezTo>
                      <a:pt x="100" y="9"/>
                      <a:pt x="102" y="9"/>
                      <a:pt x="102" y="6"/>
                    </a:cubicBezTo>
                    <a:cubicBezTo>
                      <a:pt x="102" y="3"/>
                      <a:pt x="105" y="5"/>
                      <a:pt x="106" y="6"/>
                    </a:cubicBezTo>
                    <a:cubicBezTo>
                      <a:pt x="111" y="7"/>
                      <a:pt x="115" y="10"/>
                      <a:pt x="121" y="7"/>
                    </a:cubicBezTo>
                    <a:cubicBezTo>
                      <a:pt x="123" y="6"/>
                      <a:pt x="125" y="8"/>
                      <a:pt x="126" y="9"/>
                    </a:cubicBezTo>
                    <a:cubicBezTo>
                      <a:pt x="127" y="11"/>
                      <a:pt x="125" y="12"/>
                      <a:pt x="124" y="13"/>
                    </a:cubicBezTo>
                    <a:cubicBezTo>
                      <a:pt x="118" y="20"/>
                      <a:pt x="119" y="26"/>
                      <a:pt x="128" y="30"/>
                    </a:cubicBezTo>
                    <a:cubicBezTo>
                      <a:pt x="133" y="32"/>
                      <a:pt x="138" y="34"/>
                      <a:pt x="143" y="38"/>
                    </a:cubicBezTo>
                    <a:cubicBezTo>
                      <a:pt x="146" y="40"/>
                      <a:pt x="149" y="37"/>
                      <a:pt x="150" y="34"/>
                    </a:cubicBezTo>
                    <a:cubicBezTo>
                      <a:pt x="153" y="27"/>
                      <a:pt x="153" y="21"/>
                      <a:pt x="153" y="13"/>
                    </a:cubicBezTo>
                    <a:cubicBezTo>
                      <a:pt x="153" y="10"/>
                      <a:pt x="153" y="6"/>
                      <a:pt x="155" y="3"/>
                    </a:cubicBezTo>
                    <a:cubicBezTo>
                      <a:pt x="157" y="1"/>
                      <a:pt x="158" y="0"/>
                      <a:pt x="159" y="4"/>
                    </a:cubicBezTo>
                    <a:cubicBezTo>
                      <a:pt x="160" y="7"/>
                      <a:pt x="162" y="10"/>
                      <a:pt x="162" y="14"/>
                    </a:cubicBezTo>
                    <a:cubicBezTo>
                      <a:pt x="163" y="17"/>
                      <a:pt x="164" y="20"/>
                      <a:pt x="168" y="21"/>
                    </a:cubicBezTo>
                    <a:cubicBezTo>
                      <a:pt x="171" y="22"/>
                      <a:pt x="172" y="24"/>
                      <a:pt x="172" y="27"/>
                    </a:cubicBezTo>
                    <a:cubicBezTo>
                      <a:pt x="173" y="31"/>
                      <a:pt x="175" y="35"/>
                      <a:pt x="176" y="39"/>
                    </a:cubicBezTo>
                    <a:cubicBezTo>
                      <a:pt x="177" y="44"/>
                      <a:pt x="181" y="48"/>
                      <a:pt x="186" y="51"/>
                    </a:cubicBezTo>
                    <a:cubicBezTo>
                      <a:pt x="189" y="52"/>
                      <a:pt x="192" y="53"/>
                      <a:pt x="192" y="56"/>
                    </a:cubicBezTo>
                    <a:cubicBezTo>
                      <a:pt x="194" y="64"/>
                      <a:pt x="201" y="69"/>
                      <a:pt x="205" y="73"/>
                    </a:cubicBezTo>
                    <a:cubicBezTo>
                      <a:pt x="213" y="81"/>
                      <a:pt x="215" y="89"/>
                      <a:pt x="216" y="10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25">
                <a:extLst>
                  <a:ext uri="{FF2B5EF4-FFF2-40B4-BE49-F238E27FC236}">
                    <a16:creationId xmlns:a16="http://schemas.microsoft.com/office/drawing/2014/main" id="{BC5F8AA1-4440-5DE9-41EC-6DC5608129EB}"/>
                  </a:ext>
                </a:extLst>
              </p:cNvPr>
              <p:cNvSpPr>
                <a:spLocks/>
              </p:cNvSpPr>
              <p:nvPr/>
            </p:nvSpPr>
            <p:spPr bwMode="auto">
              <a:xfrm>
                <a:off x="9735476" y="4245812"/>
                <a:ext cx="290125" cy="218709"/>
              </a:xfrm>
              <a:custGeom>
                <a:avLst/>
                <a:gdLst>
                  <a:gd name="T0" fmla="*/ 0 w 55"/>
                  <a:gd name="T1" fmla="*/ 27 h 41"/>
                  <a:gd name="T2" fmla="*/ 6 w 55"/>
                  <a:gd name="T3" fmla="*/ 0 h 41"/>
                  <a:gd name="T4" fmla="*/ 30 w 55"/>
                  <a:gd name="T5" fmla="*/ 11 h 41"/>
                  <a:gd name="T6" fmla="*/ 34 w 55"/>
                  <a:gd name="T7" fmla="*/ 14 h 41"/>
                  <a:gd name="T8" fmla="*/ 38 w 55"/>
                  <a:gd name="T9" fmla="*/ 21 h 41"/>
                  <a:gd name="T10" fmla="*/ 45 w 55"/>
                  <a:gd name="T11" fmla="*/ 32 h 41"/>
                  <a:gd name="T12" fmla="*/ 53 w 55"/>
                  <a:gd name="T13" fmla="*/ 38 h 41"/>
                  <a:gd name="T14" fmla="*/ 55 w 55"/>
                  <a:gd name="T15" fmla="*/ 39 h 41"/>
                  <a:gd name="T16" fmla="*/ 52 w 55"/>
                  <a:gd name="T17" fmla="*/ 41 h 41"/>
                  <a:gd name="T18" fmla="*/ 34 w 55"/>
                  <a:gd name="T19" fmla="*/ 31 h 41"/>
                  <a:gd name="T20" fmla="*/ 28 w 55"/>
                  <a:gd name="T21" fmla="*/ 26 h 41"/>
                  <a:gd name="T22" fmla="*/ 16 w 55"/>
                  <a:gd name="T23" fmla="*/ 27 h 41"/>
                  <a:gd name="T24" fmla="*/ 0 w 55"/>
                  <a:gd name="T25"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1">
                    <a:moveTo>
                      <a:pt x="0" y="27"/>
                    </a:moveTo>
                    <a:cubicBezTo>
                      <a:pt x="2" y="18"/>
                      <a:pt x="5" y="9"/>
                      <a:pt x="6" y="0"/>
                    </a:cubicBezTo>
                    <a:cubicBezTo>
                      <a:pt x="16" y="0"/>
                      <a:pt x="23" y="4"/>
                      <a:pt x="30" y="11"/>
                    </a:cubicBezTo>
                    <a:cubicBezTo>
                      <a:pt x="31" y="12"/>
                      <a:pt x="32" y="14"/>
                      <a:pt x="34" y="14"/>
                    </a:cubicBezTo>
                    <a:cubicBezTo>
                      <a:pt x="37" y="15"/>
                      <a:pt x="40" y="15"/>
                      <a:pt x="38" y="21"/>
                    </a:cubicBezTo>
                    <a:cubicBezTo>
                      <a:pt x="37" y="24"/>
                      <a:pt x="41" y="29"/>
                      <a:pt x="45" y="32"/>
                    </a:cubicBezTo>
                    <a:cubicBezTo>
                      <a:pt x="48" y="34"/>
                      <a:pt x="51" y="36"/>
                      <a:pt x="53" y="38"/>
                    </a:cubicBezTo>
                    <a:cubicBezTo>
                      <a:pt x="54" y="38"/>
                      <a:pt x="55" y="38"/>
                      <a:pt x="55" y="39"/>
                    </a:cubicBezTo>
                    <a:cubicBezTo>
                      <a:pt x="54" y="40"/>
                      <a:pt x="53" y="41"/>
                      <a:pt x="52" y="41"/>
                    </a:cubicBezTo>
                    <a:cubicBezTo>
                      <a:pt x="45" y="39"/>
                      <a:pt x="38" y="38"/>
                      <a:pt x="34" y="31"/>
                    </a:cubicBezTo>
                    <a:cubicBezTo>
                      <a:pt x="32" y="29"/>
                      <a:pt x="30" y="27"/>
                      <a:pt x="28" y="26"/>
                    </a:cubicBezTo>
                    <a:cubicBezTo>
                      <a:pt x="24" y="23"/>
                      <a:pt x="19" y="23"/>
                      <a:pt x="16" y="27"/>
                    </a:cubicBezTo>
                    <a:cubicBezTo>
                      <a:pt x="11" y="35"/>
                      <a:pt x="6" y="35"/>
                      <a:pt x="0" y="27"/>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47">
                <a:extLst>
                  <a:ext uri="{FF2B5EF4-FFF2-40B4-BE49-F238E27FC236}">
                    <a16:creationId xmlns:a16="http://schemas.microsoft.com/office/drawing/2014/main" id="{2918F394-CF37-5AA9-92AC-327E61FFDC3A}"/>
                  </a:ext>
                </a:extLst>
              </p:cNvPr>
              <p:cNvSpPr>
                <a:spLocks/>
              </p:cNvSpPr>
              <p:nvPr/>
            </p:nvSpPr>
            <p:spPr bwMode="auto">
              <a:xfrm>
                <a:off x="9851525" y="5377297"/>
                <a:ext cx="111586" cy="107123"/>
              </a:xfrm>
              <a:custGeom>
                <a:avLst/>
                <a:gdLst>
                  <a:gd name="T0" fmla="*/ 5 w 21"/>
                  <a:gd name="T1" fmla="*/ 1 h 20"/>
                  <a:gd name="T2" fmla="*/ 14 w 21"/>
                  <a:gd name="T3" fmla="*/ 1 h 20"/>
                  <a:gd name="T4" fmla="*/ 20 w 21"/>
                  <a:gd name="T5" fmla="*/ 6 h 20"/>
                  <a:gd name="T6" fmla="*/ 14 w 21"/>
                  <a:gd name="T7" fmla="*/ 18 h 20"/>
                  <a:gd name="T8" fmla="*/ 8 w 21"/>
                  <a:gd name="T9" fmla="*/ 18 h 20"/>
                  <a:gd name="T10" fmla="*/ 1 w 21"/>
                  <a:gd name="T11" fmla="*/ 4 h 20"/>
                  <a:gd name="T12" fmla="*/ 5 w 21"/>
                  <a:gd name="T13" fmla="*/ 1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5" y="1"/>
                    </a:moveTo>
                    <a:cubicBezTo>
                      <a:pt x="8" y="1"/>
                      <a:pt x="11" y="2"/>
                      <a:pt x="14" y="1"/>
                    </a:cubicBezTo>
                    <a:cubicBezTo>
                      <a:pt x="18" y="0"/>
                      <a:pt x="21" y="2"/>
                      <a:pt x="20" y="6"/>
                    </a:cubicBezTo>
                    <a:cubicBezTo>
                      <a:pt x="20" y="11"/>
                      <a:pt x="17" y="15"/>
                      <a:pt x="14" y="18"/>
                    </a:cubicBezTo>
                    <a:cubicBezTo>
                      <a:pt x="12" y="20"/>
                      <a:pt x="10" y="20"/>
                      <a:pt x="8" y="18"/>
                    </a:cubicBezTo>
                    <a:cubicBezTo>
                      <a:pt x="4" y="14"/>
                      <a:pt x="2" y="10"/>
                      <a:pt x="1" y="4"/>
                    </a:cubicBezTo>
                    <a:cubicBezTo>
                      <a:pt x="0" y="1"/>
                      <a:pt x="2" y="0"/>
                      <a:pt x="5" y="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62">
                <a:extLst>
                  <a:ext uri="{FF2B5EF4-FFF2-40B4-BE49-F238E27FC236}">
                    <a16:creationId xmlns:a16="http://schemas.microsoft.com/office/drawing/2014/main" id="{2FA28476-B570-3963-3BC7-498C0B6E2BA1}"/>
                  </a:ext>
                </a:extLst>
              </p:cNvPr>
              <p:cNvSpPr>
                <a:spLocks/>
              </p:cNvSpPr>
              <p:nvPr/>
            </p:nvSpPr>
            <p:spPr bwMode="auto">
              <a:xfrm>
                <a:off x="9963112" y="4272593"/>
                <a:ext cx="111586" cy="73648"/>
              </a:xfrm>
              <a:custGeom>
                <a:avLst/>
                <a:gdLst>
                  <a:gd name="T0" fmla="*/ 21 w 21"/>
                  <a:gd name="T1" fmla="*/ 3 h 14"/>
                  <a:gd name="T2" fmla="*/ 13 w 21"/>
                  <a:gd name="T3" fmla="*/ 12 h 14"/>
                  <a:gd name="T4" fmla="*/ 2 w 21"/>
                  <a:gd name="T5" fmla="*/ 10 h 14"/>
                  <a:gd name="T6" fmla="*/ 3 w 21"/>
                  <a:gd name="T7" fmla="*/ 8 h 14"/>
                  <a:gd name="T8" fmla="*/ 18 w 21"/>
                  <a:gd name="T9" fmla="*/ 1 h 14"/>
                  <a:gd name="T10" fmla="*/ 21 w 21"/>
                  <a:gd name="T11" fmla="*/ 3 h 14"/>
                </a:gdLst>
                <a:ahLst/>
                <a:cxnLst>
                  <a:cxn ang="0">
                    <a:pos x="T0" y="T1"/>
                  </a:cxn>
                  <a:cxn ang="0">
                    <a:pos x="T2" y="T3"/>
                  </a:cxn>
                  <a:cxn ang="0">
                    <a:pos x="T4" y="T5"/>
                  </a:cxn>
                  <a:cxn ang="0">
                    <a:pos x="T6" y="T7"/>
                  </a:cxn>
                  <a:cxn ang="0">
                    <a:pos x="T8" y="T9"/>
                  </a:cxn>
                  <a:cxn ang="0">
                    <a:pos x="T10" y="T11"/>
                  </a:cxn>
                </a:cxnLst>
                <a:rect l="0" t="0" r="r" b="b"/>
                <a:pathLst>
                  <a:path w="21" h="14">
                    <a:moveTo>
                      <a:pt x="21" y="3"/>
                    </a:moveTo>
                    <a:cubicBezTo>
                      <a:pt x="20" y="7"/>
                      <a:pt x="17" y="10"/>
                      <a:pt x="13" y="12"/>
                    </a:cubicBezTo>
                    <a:cubicBezTo>
                      <a:pt x="8" y="14"/>
                      <a:pt x="5" y="12"/>
                      <a:pt x="2" y="10"/>
                    </a:cubicBezTo>
                    <a:cubicBezTo>
                      <a:pt x="0" y="8"/>
                      <a:pt x="2" y="8"/>
                      <a:pt x="3" y="8"/>
                    </a:cubicBezTo>
                    <a:cubicBezTo>
                      <a:pt x="9" y="7"/>
                      <a:pt x="14" y="7"/>
                      <a:pt x="18" y="1"/>
                    </a:cubicBezTo>
                    <a:cubicBezTo>
                      <a:pt x="19" y="0"/>
                      <a:pt x="21" y="2"/>
                      <a:pt x="21" y="3"/>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3" name="Group 90">
              <a:extLst>
                <a:ext uri="{FF2B5EF4-FFF2-40B4-BE49-F238E27FC236}">
                  <a16:creationId xmlns:a16="http://schemas.microsoft.com/office/drawing/2014/main" id="{49840B16-B829-B0F0-22DA-4F7E4CA08117}"/>
                </a:ext>
              </a:extLst>
            </p:cNvPr>
            <p:cNvGrpSpPr/>
            <p:nvPr/>
          </p:nvGrpSpPr>
          <p:grpSpPr>
            <a:xfrm>
              <a:off x="2852820" y="2817007"/>
              <a:ext cx="2478876" cy="2089709"/>
              <a:chOff x="6336553" y="1063369"/>
              <a:chExt cx="4787058" cy="3352055"/>
            </a:xfrm>
            <a:gradFill flip="none" rotWithShape="1">
              <a:gsLst>
                <a:gs pos="52300">
                  <a:srgbClr val="5270CE"/>
                </a:gs>
                <a:gs pos="100000">
                  <a:srgbClr val="01244B"/>
                </a:gs>
                <a:gs pos="0">
                  <a:srgbClr val="01244B"/>
                </a:gs>
              </a:gsLst>
              <a:lin ang="5400000" scaled="1"/>
              <a:tileRect/>
            </a:gradFill>
            <a:effectLst>
              <a:outerShdw blurRad="254000" dist="152400" dir="5400000" sx="101000" sy="101000" algn="t" rotWithShape="0">
                <a:srgbClr val="03011F">
                  <a:alpha val="0"/>
                </a:srgbClr>
              </a:outerShdw>
            </a:effectLst>
          </p:grpSpPr>
          <p:sp>
            <p:nvSpPr>
              <p:cNvPr id="294" name="Freeform 5">
                <a:extLst>
                  <a:ext uri="{FF2B5EF4-FFF2-40B4-BE49-F238E27FC236}">
                    <a16:creationId xmlns:a16="http://schemas.microsoft.com/office/drawing/2014/main" id="{BB3D87A1-C37F-5240-0EA6-89DB6CE8159F}"/>
                  </a:ext>
                </a:extLst>
              </p:cNvPr>
              <p:cNvSpPr>
                <a:spLocks noEditPoints="1"/>
              </p:cNvSpPr>
              <p:nvPr/>
            </p:nvSpPr>
            <p:spPr bwMode="auto">
              <a:xfrm>
                <a:off x="6336553" y="1317788"/>
                <a:ext cx="4787058" cy="2803051"/>
              </a:xfrm>
              <a:custGeom>
                <a:avLst/>
                <a:gdLst>
                  <a:gd name="T0" fmla="*/ 21 w 907"/>
                  <a:gd name="T1" fmla="*/ 181 h 530"/>
                  <a:gd name="T2" fmla="*/ 58 w 907"/>
                  <a:gd name="T3" fmla="*/ 139 h 530"/>
                  <a:gd name="T4" fmla="*/ 50 w 907"/>
                  <a:gd name="T5" fmla="*/ 90 h 530"/>
                  <a:gd name="T6" fmla="*/ 99 w 907"/>
                  <a:gd name="T7" fmla="*/ 119 h 530"/>
                  <a:gd name="T8" fmla="*/ 112 w 907"/>
                  <a:gd name="T9" fmla="*/ 122 h 530"/>
                  <a:gd name="T10" fmla="*/ 145 w 907"/>
                  <a:gd name="T11" fmla="*/ 109 h 530"/>
                  <a:gd name="T12" fmla="*/ 217 w 907"/>
                  <a:gd name="T13" fmla="*/ 85 h 530"/>
                  <a:gd name="T14" fmla="*/ 257 w 907"/>
                  <a:gd name="T15" fmla="*/ 89 h 530"/>
                  <a:gd name="T16" fmla="*/ 289 w 907"/>
                  <a:gd name="T17" fmla="*/ 99 h 530"/>
                  <a:gd name="T18" fmla="*/ 302 w 907"/>
                  <a:gd name="T19" fmla="*/ 63 h 530"/>
                  <a:gd name="T20" fmla="*/ 381 w 907"/>
                  <a:gd name="T21" fmla="*/ 22 h 530"/>
                  <a:gd name="T22" fmla="*/ 472 w 907"/>
                  <a:gd name="T23" fmla="*/ 12 h 530"/>
                  <a:gd name="T24" fmla="*/ 478 w 907"/>
                  <a:gd name="T25" fmla="*/ 46 h 530"/>
                  <a:gd name="T26" fmla="*/ 578 w 907"/>
                  <a:gd name="T27" fmla="*/ 47 h 530"/>
                  <a:gd name="T28" fmla="*/ 640 w 907"/>
                  <a:gd name="T29" fmla="*/ 64 h 530"/>
                  <a:gd name="T30" fmla="*/ 747 w 907"/>
                  <a:gd name="T31" fmla="*/ 80 h 530"/>
                  <a:gd name="T32" fmla="*/ 849 w 907"/>
                  <a:gd name="T33" fmla="*/ 89 h 530"/>
                  <a:gd name="T34" fmla="*/ 886 w 907"/>
                  <a:gd name="T35" fmla="*/ 132 h 530"/>
                  <a:gd name="T36" fmla="*/ 852 w 907"/>
                  <a:gd name="T37" fmla="*/ 146 h 530"/>
                  <a:gd name="T38" fmla="*/ 752 w 907"/>
                  <a:gd name="T39" fmla="*/ 208 h 530"/>
                  <a:gd name="T40" fmla="*/ 759 w 907"/>
                  <a:gd name="T41" fmla="*/ 164 h 530"/>
                  <a:gd name="T42" fmla="*/ 744 w 907"/>
                  <a:gd name="T43" fmla="*/ 155 h 530"/>
                  <a:gd name="T44" fmla="*/ 621 w 907"/>
                  <a:gd name="T45" fmla="*/ 205 h 530"/>
                  <a:gd name="T46" fmla="*/ 653 w 907"/>
                  <a:gd name="T47" fmla="*/ 220 h 530"/>
                  <a:gd name="T48" fmla="*/ 660 w 907"/>
                  <a:gd name="T49" fmla="*/ 267 h 530"/>
                  <a:gd name="T50" fmla="*/ 647 w 907"/>
                  <a:gd name="T51" fmla="*/ 233 h 530"/>
                  <a:gd name="T52" fmla="*/ 588 w 907"/>
                  <a:gd name="T53" fmla="*/ 299 h 530"/>
                  <a:gd name="T54" fmla="*/ 569 w 907"/>
                  <a:gd name="T55" fmla="*/ 329 h 530"/>
                  <a:gd name="T56" fmla="*/ 543 w 907"/>
                  <a:gd name="T57" fmla="*/ 313 h 530"/>
                  <a:gd name="T58" fmla="*/ 546 w 907"/>
                  <a:gd name="T59" fmla="*/ 327 h 530"/>
                  <a:gd name="T60" fmla="*/ 532 w 907"/>
                  <a:gd name="T61" fmla="*/ 392 h 530"/>
                  <a:gd name="T62" fmla="*/ 475 w 907"/>
                  <a:gd name="T63" fmla="*/ 420 h 530"/>
                  <a:gd name="T64" fmla="*/ 459 w 907"/>
                  <a:gd name="T65" fmla="*/ 488 h 530"/>
                  <a:gd name="T66" fmla="*/ 425 w 907"/>
                  <a:gd name="T67" fmla="*/ 476 h 530"/>
                  <a:gd name="T68" fmla="*/ 444 w 907"/>
                  <a:gd name="T69" fmla="*/ 528 h 530"/>
                  <a:gd name="T70" fmla="*/ 407 w 907"/>
                  <a:gd name="T71" fmla="*/ 449 h 530"/>
                  <a:gd name="T72" fmla="*/ 366 w 907"/>
                  <a:gd name="T73" fmla="*/ 419 h 530"/>
                  <a:gd name="T74" fmla="*/ 309 w 907"/>
                  <a:gd name="T75" fmla="*/ 492 h 530"/>
                  <a:gd name="T76" fmla="*/ 280 w 907"/>
                  <a:gd name="T77" fmla="*/ 418 h 530"/>
                  <a:gd name="T78" fmla="*/ 241 w 907"/>
                  <a:gd name="T79" fmla="*/ 399 h 530"/>
                  <a:gd name="T80" fmla="*/ 154 w 907"/>
                  <a:gd name="T81" fmla="*/ 371 h 530"/>
                  <a:gd name="T82" fmla="*/ 191 w 907"/>
                  <a:gd name="T83" fmla="*/ 398 h 530"/>
                  <a:gd name="T84" fmla="*/ 181 w 907"/>
                  <a:gd name="T85" fmla="*/ 448 h 530"/>
                  <a:gd name="T86" fmla="*/ 122 w 907"/>
                  <a:gd name="T87" fmla="*/ 457 h 530"/>
                  <a:gd name="T88" fmla="*/ 80 w 907"/>
                  <a:gd name="T89" fmla="*/ 379 h 530"/>
                  <a:gd name="T90" fmla="*/ 85 w 907"/>
                  <a:gd name="T91" fmla="*/ 333 h 530"/>
                  <a:gd name="T92" fmla="*/ 36 w 907"/>
                  <a:gd name="T93" fmla="*/ 310 h 530"/>
                  <a:gd name="T94" fmla="*/ 114 w 907"/>
                  <a:gd name="T95" fmla="*/ 294 h 530"/>
                  <a:gd name="T96" fmla="*/ 90 w 907"/>
                  <a:gd name="T97" fmla="*/ 268 h 530"/>
                  <a:gd name="T98" fmla="*/ 52 w 907"/>
                  <a:gd name="T99" fmla="*/ 275 h 530"/>
                  <a:gd name="T100" fmla="*/ 20 w 907"/>
                  <a:gd name="T101" fmla="*/ 242 h 530"/>
                  <a:gd name="T102" fmla="*/ 180 w 907"/>
                  <a:gd name="T103" fmla="*/ 331 h 530"/>
                  <a:gd name="T104" fmla="*/ 174 w 907"/>
                  <a:gd name="T105" fmla="*/ 298 h 530"/>
                  <a:gd name="T106" fmla="*/ 168 w 907"/>
                  <a:gd name="T107" fmla="*/ 265 h 530"/>
                  <a:gd name="T108" fmla="*/ 172 w 907"/>
                  <a:gd name="T109" fmla="*/ 33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7" h="530">
                    <a:moveTo>
                      <a:pt x="0" y="212"/>
                    </a:moveTo>
                    <a:cubicBezTo>
                      <a:pt x="3" y="206"/>
                      <a:pt x="6" y="200"/>
                      <a:pt x="8" y="193"/>
                    </a:cubicBezTo>
                    <a:cubicBezTo>
                      <a:pt x="10" y="187"/>
                      <a:pt x="12" y="187"/>
                      <a:pt x="18" y="190"/>
                    </a:cubicBezTo>
                    <a:cubicBezTo>
                      <a:pt x="20" y="191"/>
                      <a:pt x="22" y="191"/>
                      <a:pt x="24" y="190"/>
                    </a:cubicBezTo>
                    <a:cubicBezTo>
                      <a:pt x="26" y="188"/>
                      <a:pt x="24" y="186"/>
                      <a:pt x="23" y="184"/>
                    </a:cubicBezTo>
                    <a:cubicBezTo>
                      <a:pt x="23" y="183"/>
                      <a:pt x="22" y="182"/>
                      <a:pt x="21" y="181"/>
                    </a:cubicBezTo>
                    <a:cubicBezTo>
                      <a:pt x="18" y="177"/>
                      <a:pt x="20" y="176"/>
                      <a:pt x="23" y="174"/>
                    </a:cubicBezTo>
                    <a:cubicBezTo>
                      <a:pt x="26" y="173"/>
                      <a:pt x="29" y="173"/>
                      <a:pt x="32" y="173"/>
                    </a:cubicBezTo>
                    <a:cubicBezTo>
                      <a:pt x="35" y="173"/>
                      <a:pt x="38" y="174"/>
                      <a:pt x="41" y="173"/>
                    </a:cubicBezTo>
                    <a:cubicBezTo>
                      <a:pt x="48" y="172"/>
                      <a:pt x="49" y="170"/>
                      <a:pt x="45" y="163"/>
                    </a:cubicBezTo>
                    <a:cubicBezTo>
                      <a:pt x="48" y="159"/>
                      <a:pt x="52" y="156"/>
                      <a:pt x="56" y="153"/>
                    </a:cubicBezTo>
                    <a:cubicBezTo>
                      <a:pt x="62" y="148"/>
                      <a:pt x="62" y="146"/>
                      <a:pt x="58" y="139"/>
                    </a:cubicBezTo>
                    <a:cubicBezTo>
                      <a:pt x="57" y="138"/>
                      <a:pt x="57" y="138"/>
                      <a:pt x="57" y="136"/>
                    </a:cubicBezTo>
                    <a:cubicBezTo>
                      <a:pt x="57" y="130"/>
                      <a:pt x="50" y="124"/>
                      <a:pt x="53" y="117"/>
                    </a:cubicBezTo>
                    <a:cubicBezTo>
                      <a:pt x="53" y="117"/>
                      <a:pt x="52" y="116"/>
                      <a:pt x="52" y="115"/>
                    </a:cubicBezTo>
                    <a:cubicBezTo>
                      <a:pt x="50" y="112"/>
                      <a:pt x="50" y="109"/>
                      <a:pt x="52" y="106"/>
                    </a:cubicBezTo>
                    <a:cubicBezTo>
                      <a:pt x="54" y="103"/>
                      <a:pt x="54" y="100"/>
                      <a:pt x="51" y="99"/>
                    </a:cubicBezTo>
                    <a:cubicBezTo>
                      <a:pt x="45" y="96"/>
                      <a:pt x="47" y="93"/>
                      <a:pt x="50" y="90"/>
                    </a:cubicBezTo>
                    <a:cubicBezTo>
                      <a:pt x="52" y="88"/>
                      <a:pt x="54" y="87"/>
                      <a:pt x="55" y="85"/>
                    </a:cubicBezTo>
                    <a:cubicBezTo>
                      <a:pt x="60" y="85"/>
                      <a:pt x="65" y="86"/>
                      <a:pt x="69" y="87"/>
                    </a:cubicBezTo>
                    <a:cubicBezTo>
                      <a:pt x="80" y="92"/>
                      <a:pt x="91" y="96"/>
                      <a:pt x="103" y="101"/>
                    </a:cubicBezTo>
                    <a:cubicBezTo>
                      <a:pt x="103" y="101"/>
                      <a:pt x="104" y="101"/>
                      <a:pt x="105" y="102"/>
                    </a:cubicBezTo>
                    <a:cubicBezTo>
                      <a:pt x="109" y="104"/>
                      <a:pt x="114" y="106"/>
                      <a:pt x="114" y="112"/>
                    </a:cubicBezTo>
                    <a:cubicBezTo>
                      <a:pt x="113" y="116"/>
                      <a:pt x="105" y="120"/>
                      <a:pt x="99" y="119"/>
                    </a:cubicBezTo>
                    <a:cubicBezTo>
                      <a:pt x="95" y="118"/>
                      <a:pt x="90" y="118"/>
                      <a:pt x="86" y="117"/>
                    </a:cubicBezTo>
                    <a:cubicBezTo>
                      <a:pt x="78" y="116"/>
                      <a:pt x="78" y="117"/>
                      <a:pt x="80" y="124"/>
                    </a:cubicBezTo>
                    <a:cubicBezTo>
                      <a:pt x="82" y="128"/>
                      <a:pt x="83" y="131"/>
                      <a:pt x="86" y="133"/>
                    </a:cubicBezTo>
                    <a:cubicBezTo>
                      <a:pt x="88" y="135"/>
                      <a:pt x="90" y="136"/>
                      <a:pt x="90" y="132"/>
                    </a:cubicBezTo>
                    <a:cubicBezTo>
                      <a:pt x="91" y="128"/>
                      <a:pt x="92" y="128"/>
                      <a:pt x="95" y="129"/>
                    </a:cubicBezTo>
                    <a:cubicBezTo>
                      <a:pt x="102" y="131"/>
                      <a:pt x="108" y="130"/>
                      <a:pt x="112" y="122"/>
                    </a:cubicBezTo>
                    <a:cubicBezTo>
                      <a:pt x="113" y="117"/>
                      <a:pt x="117" y="117"/>
                      <a:pt x="121" y="117"/>
                    </a:cubicBezTo>
                    <a:cubicBezTo>
                      <a:pt x="129" y="117"/>
                      <a:pt x="129" y="116"/>
                      <a:pt x="128" y="109"/>
                    </a:cubicBezTo>
                    <a:cubicBezTo>
                      <a:pt x="127" y="107"/>
                      <a:pt x="128" y="105"/>
                      <a:pt x="129" y="104"/>
                    </a:cubicBezTo>
                    <a:cubicBezTo>
                      <a:pt x="130" y="100"/>
                      <a:pt x="131" y="95"/>
                      <a:pt x="135" y="96"/>
                    </a:cubicBezTo>
                    <a:cubicBezTo>
                      <a:pt x="139" y="96"/>
                      <a:pt x="137" y="101"/>
                      <a:pt x="137" y="105"/>
                    </a:cubicBezTo>
                    <a:cubicBezTo>
                      <a:pt x="137" y="110"/>
                      <a:pt x="140" y="112"/>
                      <a:pt x="145" y="109"/>
                    </a:cubicBezTo>
                    <a:cubicBezTo>
                      <a:pt x="151" y="106"/>
                      <a:pt x="157" y="103"/>
                      <a:pt x="162" y="100"/>
                    </a:cubicBezTo>
                    <a:cubicBezTo>
                      <a:pt x="169" y="96"/>
                      <a:pt x="175" y="92"/>
                      <a:pt x="183" y="97"/>
                    </a:cubicBezTo>
                    <a:cubicBezTo>
                      <a:pt x="187" y="100"/>
                      <a:pt x="193" y="97"/>
                      <a:pt x="198" y="95"/>
                    </a:cubicBezTo>
                    <a:cubicBezTo>
                      <a:pt x="202" y="94"/>
                      <a:pt x="207" y="92"/>
                      <a:pt x="212" y="96"/>
                    </a:cubicBezTo>
                    <a:cubicBezTo>
                      <a:pt x="215" y="98"/>
                      <a:pt x="216" y="95"/>
                      <a:pt x="217" y="92"/>
                    </a:cubicBezTo>
                    <a:cubicBezTo>
                      <a:pt x="217" y="90"/>
                      <a:pt x="215" y="87"/>
                      <a:pt x="217" y="85"/>
                    </a:cubicBezTo>
                    <a:cubicBezTo>
                      <a:pt x="220" y="84"/>
                      <a:pt x="223" y="84"/>
                      <a:pt x="225" y="85"/>
                    </a:cubicBezTo>
                    <a:cubicBezTo>
                      <a:pt x="231" y="86"/>
                      <a:pt x="237" y="87"/>
                      <a:pt x="242" y="90"/>
                    </a:cubicBezTo>
                    <a:cubicBezTo>
                      <a:pt x="246" y="92"/>
                      <a:pt x="250" y="94"/>
                      <a:pt x="253" y="96"/>
                    </a:cubicBezTo>
                    <a:cubicBezTo>
                      <a:pt x="255" y="96"/>
                      <a:pt x="258" y="99"/>
                      <a:pt x="259" y="97"/>
                    </a:cubicBezTo>
                    <a:cubicBezTo>
                      <a:pt x="261" y="94"/>
                      <a:pt x="259" y="92"/>
                      <a:pt x="258" y="90"/>
                    </a:cubicBezTo>
                    <a:cubicBezTo>
                      <a:pt x="258" y="90"/>
                      <a:pt x="257" y="90"/>
                      <a:pt x="257" y="89"/>
                    </a:cubicBezTo>
                    <a:cubicBezTo>
                      <a:pt x="244" y="74"/>
                      <a:pt x="250" y="65"/>
                      <a:pt x="264" y="56"/>
                    </a:cubicBezTo>
                    <a:cubicBezTo>
                      <a:pt x="267" y="54"/>
                      <a:pt x="271" y="54"/>
                      <a:pt x="274" y="54"/>
                    </a:cubicBezTo>
                    <a:cubicBezTo>
                      <a:pt x="281" y="55"/>
                      <a:pt x="282" y="56"/>
                      <a:pt x="280" y="63"/>
                    </a:cubicBezTo>
                    <a:cubicBezTo>
                      <a:pt x="277" y="71"/>
                      <a:pt x="280" y="79"/>
                      <a:pt x="281" y="87"/>
                    </a:cubicBezTo>
                    <a:cubicBezTo>
                      <a:pt x="282" y="91"/>
                      <a:pt x="283" y="94"/>
                      <a:pt x="286" y="98"/>
                    </a:cubicBezTo>
                    <a:cubicBezTo>
                      <a:pt x="286" y="99"/>
                      <a:pt x="288" y="100"/>
                      <a:pt x="289" y="99"/>
                    </a:cubicBezTo>
                    <a:cubicBezTo>
                      <a:pt x="291" y="99"/>
                      <a:pt x="291" y="97"/>
                      <a:pt x="290" y="96"/>
                    </a:cubicBezTo>
                    <a:cubicBezTo>
                      <a:pt x="287" y="90"/>
                      <a:pt x="286" y="84"/>
                      <a:pt x="289" y="77"/>
                    </a:cubicBezTo>
                    <a:cubicBezTo>
                      <a:pt x="289" y="76"/>
                      <a:pt x="289" y="74"/>
                      <a:pt x="288" y="73"/>
                    </a:cubicBezTo>
                    <a:cubicBezTo>
                      <a:pt x="283" y="67"/>
                      <a:pt x="285" y="64"/>
                      <a:pt x="290" y="59"/>
                    </a:cubicBezTo>
                    <a:cubicBezTo>
                      <a:pt x="294" y="57"/>
                      <a:pt x="294" y="56"/>
                      <a:pt x="295" y="60"/>
                    </a:cubicBezTo>
                    <a:cubicBezTo>
                      <a:pt x="296" y="64"/>
                      <a:pt x="299" y="67"/>
                      <a:pt x="302" y="63"/>
                    </a:cubicBezTo>
                    <a:cubicBezTo>
                      <a:pt x="307" y="58"/>
                      <a:pt x="312" y="59"/>
                      <a:pt x="317" y="60"/>
                    </a:cubicBezTo>
                    <a:cubicBezTo>
                      <a:pt x="323" y="61"/>
                      <a:pt x="324" y="60"/>
                      <a:pt x="323" y="54"/>
                    </a:cubicBezTo>
                    <a:cubicBezTo>
                      <a:pt x="322" y="49"/>
                      <a:pt x="324" y="46"/>
                      <a:pt x="330" y="44"/>
                    </a:cubicBezTo>
                    <a:cubicBezTo>
                      <a:pt x="336" y="43"/>
                      <a:pt x="342" y="42"/>
                      <a:pt x="348" y="43"/>
                    </a:cubicBezTo>
                    <a:cubicBezTo>
                      <a:pt x="351" y="43"/>
                      <a:pt x="354" y="43"/>
                      <a:pt x="356" y="40"/>
                    </a:cubicBezTo>
                    <a:cubicBezTo>
                      <a:pt x="360" y="29"/>
                      <a:pt x="371" y="26"/>
                      <a:pt x="381" y="22"/>
                    </a:cubicBezTo>
                    <a:cubicBezTo>
                      <a:pt x="388" y="20"/>
                      <a:pt x="394" y="19"/>
                      <a:pt x="401" y="18"/>
                    </a:cubicBezTo>
                    <a:cubicBezTo>
                      <a:pt x="402" y="18"/>
                      <a:pt x="404" y="17"/>
                      <a:pt x="405" y="18"/>
                    </a:cubicBezTo>
                    <a:cubicBezTo>
                      <a:pt x="416" y="24"/>
                      <a:pt x="425" y="16"/>
                      <a:pt x="434" y="11"/>
                    </a:cubicBezTo>
                    <a:cubicBezTo>
                      <a:pt x="437" y="9"/>
                      <a:pt x="439" y="6"/>
                      <a:pt x="442" y="5"/>
                    </a:cubicBezTo>
                    <a:cubicBezTo>
                      <a:pt x="449" y="0"/>
                      <a:pt x="456" y="1"/>
                      <a:pt x="461" y="8"/>
                    </a:cubicBezTo>
                    <a:cubicBezTo>
                      <a:pt x="464" y="12"/>
                      <a:pt x="467" y="13"/>
                      <a:pt x="472" y="12"/>
                    </a:cubicBezTo>
                    <a:cubicBezTo>
                      <a:pt x="480" y="12"/>
                      <a:pt x="487" y="12"/>
                      <a:pt x="495" y="16"/>
                    </a:cubicBezTo>
                    <a:cubicBezTo>
                      <a:pt x="498" y="17"/>
                      <a:pt x="501" y="19"/>
                      <a:pt x="502" y="22"/>
                    </a:cubicBezTo>
                    <a:cubicBezTo>
                      <a:pt x="502" y="26"/>
                      <a:pt x="499" y="28"/>
                      <a:pt x="496" y="30"/>
                    </a:cubicBezTo>
                    <a:cubicBezTo>
                      <a:pt x="490" y="35"/>
                      <a:pt x="482" y="38"/>
                      <a:pt x="475" y="42"/>
                    </a:cubicBezTo>
                    <a:cubicBezTo>
                      <a:pt x="472" y="43"/>
                      <a:pt x="467" y="45"/>
                      <a:pt x="469" y="48"/>
                    </a:cubicBezTo>
                    <a:cubicBezTo>
                      <a:pt x="471" y="51"/>
                      <a:pt x="475" y="47"/>
                      <a:pt x="478" y="46"/>
                    </a:cubicBezTo>
                    <a:cubicBezTo>
                      <a:pt x="479" y="45"/>
                      <a:pt x="481" y="44"/>
                      <a:pt x="482" y="43"/>
                    </a:cubicBezTo>
                    <a:cubicBezTo>
                      <a:pt x="485" y="39"/>
                      <a:pt x="488" y="40"/>
                      <a:pt x="493" y="42"/>
                    </a:cubicBezTo>
                    <a:cubicBezTo>
                      <a:pt x="510" y="48"/>
                      <a:pt x="528" y="52"/>
                      <a:pt x="547" y="51"/>
                    </a:cubicBezTo>
                    <a:cubicBezTo>
                      <a:pt x="549" y="51"/>
                      <a:pt x="550" y="50"/>
                      <a:pt x="551" y="48"/>
                    </a:cubicBezTo>
                    <a:cubicBezTo>
                      <a:pt x="552" y="43"/>
                      <a:pt x="556" y="43"/>
                      <a:pt x="560" y="44"/>
                    </a:cubicBezTo>
                    <a:cubicBezTo>
                      <a:pt x="566" y="45"/>
                      <a:pt x="572" y="45"/>
                      <a:pt x="578" y="47"/>
                    </a:cubicBezTo>
                    <a:cubicBezTo>
                      <a:pt x="584" y="49"/>
                      <a:pt x="584" y="49"/>
                      <a:pt x="583" y="56"/>
                    </a:cubicBezTo>
                    <a:cubicBezTo>
                      <a:pt x="581" y="62"/>
                      <a:pt x="584" y="69"/>
                      <a:pt x="589" y="71"/>
                    </a:cubicBezTo>
                    <a:cubicBezTo>
                      <a:pt x="592" y="73"/>
                      <a:pt x="595" y="73"/>
                      <a:pt x="596" y="69"/>
                    </a:cubicBezTo>
                    <a:cubicBezTo>
                      <a:pt x="597" y="63"/>
                      <a:pt x="600" y="65"/>
                      <a:pt x="604" y="67"/>
                    </a:cubicBezTo>
                    <a:cubicBezTo>
                      <a:pt x="615" y="71"/>
                      <a:pt x="626" y="68"/>
                      <a:pt x="637" y="69"/>
                    </a:cubicBezTo>
                    <a:cubicBezTo>
                      <a:pt x="640" y="69"/>
                      <a:pt x="640" y="66"/>
                      <a:pt x="640" y="64"/>
                    </a:cubicBezTo>
                    <a:cubicBezTo>
                      <a:pt x="643" y="57"/>
                      <a:pt x="648" y="54"/>
                      <a:pt x="656" y="54"/>
                    </a:cubicBezTo>
                    <a:cubicBezTo>
                      <a:pt x="667" y="54"/>
                      <a:pt x="678" y="55"/>
                      <a:pt x="689" y="58"/>
                    </a:cubicBezTo>
                    <a:cubicBezTo>
                      <a:pt x="695" y="59"/>
                      <a:pt x="700" y="62"/>
                      <a:pt x="703" y="67"/>
                    </a:cubicBezTo>
                    <a:cubicBezTo>
                      <a:pt x="705" y="71"/>
                      <a:pt x="709" y="71"/>
                      <a:pt x="713" y="71"/>
                    </a:cubicBezTo>
                    <a:cubicBezTo>
                      <a:pt x="719" y="71"/>
                      <a:pt x="725" y="71"/>
                      <a:pt x="731" y="71"/>
                    </a:cubicBezTo>
                    <a:cubicBezTo>
                      <a:pt x="738" y="71"/>
                      <a:pt x="744" y="73"/>
                      <a:pt x="747" y="80"/>
                    </a:cubicBezTo>
                    <a:cubicBezTo>
                      <a:pt x="748" y="84"/>
                      <a:pt x="751" y="84"/>
                      <a:pt x="754" y="84"/>
                    </a:cubicBezTo>
                    <a:cubicBezTo>
                      <a:pt x="764" y="84"/>
                      <a:pt x="774" y="85"/>
                      <a:pt x="784" y="84"/>
                    </a:cubicBezTo>
                    <a:cubicBezTo>
                      <a:pt x="789" y="84"/>
                      <a:pt x="794" y="85"/>
                      <a:pt x="798" y="89"/>
                    </a:cubicBezTo>
                    <a:cubicBezTo>
                      <a:pt x="803" y="93"/>
                      <a:pt x="804" y="92"/>
                      <a:pt x="804" y="87"/>
                    </a:cubicBezTo>
                    <a:cubicBezTo>
                      <a:pt x="804" y="82"/>
                      <a:pt x="807" y="81"/>
                      <a:pt x="811" y="81"/>
                    </a:cubicBezTo>
                    <a:cubicBezTo>
                      <a:pt x="824" y="80"/>
                      <a:pt x="837" y="83"/>
                      <a:pt x="849" y="89"/>
                    </a:cubicBezTo>
                    <a:cubicBezTo>
                      <a:pt x="866" y="96"/>
                      <a:pt x="882" y="105"/>
                      <a:pt x="899" y="112"/>
                    </a:cubicBezTo>
                    <a:cubicBezTo>
                      <a:pt x="900" y="112"/>
                      <a:pt x="901" y="113"/>
                      <a:pt x="902" y="113"/>
                    </a:cubicBezTo>
                    <a:cubicBezTo>
                      <a:pt x="904" y="115"/>
                      <a:pt x="907" y="116"/>
                      <a:pt x="906" y="118"/>
                    </a:cubicBezTo>
                    <a:cubicBezTo>
                      <a:pt x="906" y="121"/>
                      <a:pt x="903" y="120"/>
                      <a:pt x="902" y="121"/>
                    </a:cubicBezTo>
                    <a:cubicBezTo>
                      <a:pt x="898" y="122"/>
                      <a:pt x="896" y="125"/>
                      <a:pt x="895" y="129"/>
                    </a:cubicBezTo>
                    <a:cubicBezTo>
                      <a:pt x="893" y="133"/>
                      <a:pt x="890" y="134"/>
                      <a:pt x="886" y="132"/>
                    </a:cubicBezTo>
                    <a:cubicBezTo>
                      <a:pt x="881" y="129"/>
                      <a:pt x="877" y="125"/>
                      <a:pt x="873" y="122"/>
                    </a:cubicBezTo>
                    <a:cubicBezTo>
                      <a:pt x="870" y="120"/>
                      <a:pt x="867" y="118"/>
                      <a:pt x="863" y="118"/>
                    </a:cubicBezTo>
                    <a:cubicBezTo>
                      <a:pt x="861" y="118"/>
                      <a:pt x="858" y="118"/>
                      <a:pt x="858" y="120"/>
                    </a:cubicBezTo>
                    <a:cubicBezTo>
                      <a:pt x="858" y="125"/>
                      <a:pt x="855" y="126"/>
                      <a:pt x="851" y="128"/>
                    </a:cubicBezTo>
                    <a:cubicBezTo>
                      <a:pt x="843" y="132"/>
                      <a:pt x="843" y="133"/>
                      <a:pt x="849" y="140"/>
                    </a:cubicBezTo>
                    <a:cubicBezTo>
                      <a:pt x="850" y="141"/>
                      <a:pt x="854" y="143"/>
                      <a:pt x="852" y="146"/>
                    </a:cubicBezTo>
                    <a:cubicBezTo>
                      <a:pt x="851" y="148"/>
                      <a:pt x="848" y="148"/>
                      <a:pt x="846" y="148"/>
                    </a:cubicBezTo>
                    <a:cubicBezTo>
                      <a:pt x="836" y="148"/>
                      <a:pt x="828" y="153"/>
                      <a:pt x="820" y="159"/>
                    </a:cubicBezTo>
                    <a:cubicBezTo>
                      <a:pt x="815" y="163"/>
                      <a:pt x="810" y="166"/>
                      <a:pt x="804" y="169"/>
                    </a:cubicBezTo>
                    <a:cubicBezTo>
                      <a:pt x="800" y="171"/>
                      <a:pt x="796" y="171"/>
                      <a:pt x="792" y="169"/>
                    </a:cubicBezTo>
                    <a:cubicBezTo>
                      <a:pt x="777" y="164"/>
                      <a:pt x="762" y="173"/>
                      <a:pt x="761" y="189"/>
                    </a:cubicBezTo>
                    <a:cubicBezTo>
                      <a:pt x="761" y="197"/>
                      <a:pt x="756" y="203"/>
                      <a:pt x="752" y="208"/>
                    </a:cubicBezTo>
                    <a:cubicBezTo>
                      <a:pt x="747" y="216"/>
                      <a:pt x="739" y="221"/>
                      <a:pt x="735" y="230"/>
                    </a:cubicBezTo>
                    <a:cubicBezTo>
                      <a:pt x="734" y="233"/>
                      <a:pt x="732" y="232"/>
                      <a:pt x="731" y="229"/>
                    </a:cubicBezTo>
                    <a:cubicBezTo>
                      <a:pt x="727" y="220"/>
                      <a:pt x="726" y="209"/>
                      <a:pt x="726" y="199"/>
                    </a:cubicBezTo>
                    <a:cubicBezTo>
                      <a:pt x="726" y="194"/>
                      <a:pt x="729" y="189"/>
                      <a:pt x="734" y="187"/>
                    </a:cubicBezTo>
                    <a:cubicBezTo>
                      <a:pt x="740" y="184"/>
                      <a:pt x="744" y="179"/>
                      <a:pt x="747" y="173"/>
                    </a:cubicBezTo>
                    <a:cubicBezTo>
                      <a:pt x="750" y="169"/>
                      <a:pt x="753" y="166"/>
                      <a:pt x="759" y="164"/>
                    </a:cubicBezTo>
                    <a:cubicBezTo>
                      <a:pt x="763" y="163"/>
                      <a:pt x="767" y="160"/>
                      <a:pt x="770" y="157"/>
                    </a:cubicBezTo>
                    <a:cubicBezTo>
                      <a:pt x="771" y="155"/>
                      <a:pt x="772" y="152"/>
                      <a:pt x="770" y="151"/>
                    </a:cubicBezTo>
                    <a:cubicBezTo>
                      <a:pt x="768" y="149"/>
                      <a:pt x="765" y="150"/>
                      <a:pt x="764" y="152"/>
                    </a:cubicBezTo>
                    <a:cubicBezTo>
                      <a:pt x="761" y="155"/>
                      <a:pt x="758" y="159"/>
                      <a:pt x="754" y="162"/>
                    </a:cubicBezTo>
                    <a:cubicBezTo>
                      <a:pt x="751" y="163"/>
                      <a:pt x="749" y="164"/>
                      <a:pt x="749" y="159"/>
                    </a:cubicBezTo>
                    <a:cubicBezTo>
                      <a:pt x="749" y="156"/>
                      <a:pt x="747" y="155"/>
                      <a:pt x="744" y="155"/>
                    </a:cubicBezTo>
                    <a:cubicBezTo>
                      <a:pt x="730" y="155"/>
                      <a:pt x="723" y="159"/>
                      <a:pt x="719" y="171"/>
                    </a:cubicBezTo>
                    <a:cubicBezTo>
                      <a:pt x="718" y="174"/>
                      <a:pt x="716" y="176"/>
                      <a:pt x="712" y="175"/>
                    </a:cubicBezTo>
                    <a:cubicBezTo>
                      <a:pt x="709" y="175"/>
                      <a:pt x="707" y="176"/>
                      <a:pt x="704" y="175"/>
                    </a:cubicBezTo>
                    <a:cubicBezTo>
                      <a:pt x="687" y="169"/>
                      <a:pt x="671" y="173"/>
                      <a:pt x="655" y="175"/>
                    </a:cubicBezTo>
                    <a:cubicBezTo>
                      <a:pt x="654" y="176"/>
                      <a:pt x="653" y="176"/>
                      <a:pt x="653" y="176"/>
                    </a:cubicBezTo>
                    <a:cubicBezTo>
                      <a:pt x="641" y="185"/>
                      <a:pt x="632" y="195"/>
                      <a:pt x="621" y="205"/>
                    </a:cubicBezTo>
                    <a:cubicBezTo>
                      <a:pt x="618" y="208"/>
                      <a:pt x="621" y="210"/>
                      <a:pt x="622" y="212"/>
                    </a:cubicBezTo>
                    <a:cubicBezTo>
                      <a:pt x="625" y="215"/>
                      <a:pt x="627" y="217"/>
                      <a:pt x="632" y="216"/>
                    </a:cubicBezTo>
                    <a:cubicBezTo>
                      <a:pt x="642" y="213"/>
                      <a:pt x="642" y="214"/>
                      <a:pt x="648" y="223"/>
                    </a:cubicBezTo>
                    <a:cubicBezTo>
                      <a:pt x="648" y="224"/>
                      <a:pt x="648" y="225"/>
                      <a:pt x="650" y="225"/>
                    </a:cubicBezTo>
                    <a:cubicBezTo>
                      <a:pt x="651" y="225"/>
                      <a:pt x="651" y="224"/>
                      <a:pt x="651" y="223"/>
                    </a:cubicBezTo>
                    <a:cubicBezTo>
                      <a:pt x="652" y="222"/>
                      <a:pt x="652" y="221"/>
                      <a:pt x="653" y="220"/>
                    </a:cubicBezTo>
                    <a:cubicBezTo>
                      <a:pt x="655" y="218"/>
                      <a:pt x="655" y="213"/>
                      <a:pt x="656" y="214"/>
                    </a:cubicBezTo>
                    <a:cubicBezTo>
                      <a:pt x="659" y="215"/>
                      <a:pt x="659" y="219"/>
                      <a:pt x="659" y="222"/>
                    </a:cubicBezTo>
                    <a:cubicBezTo>
                      <a:pt x="660" y="230"/>
                      <a:pt x="660" y="238"/>
                      <a:pt x="664" y="245"/>
                    </a:cubicBezTo>
                    <a:cubicBezTo>
                      <a:pt x="664" y="246"/>
                      <a:pt x="665" y="248"/>
                      <a:pt x="663" y="249"/>
                    </a:cubicBezTo>
                    <a:cubicBezTo>
                      <a:pt x="655" y="253"/>
                      <a:pt x="655" y="256"/>
                      <a:pt x="658" y="264"/>
                    </a:cubicBezTo>
                    <a:cubicBezTo>
                      <a:pt x="659" y="265"/>
                      <a:pt x="661" y="266"/>
                      <a:pt x="660" y="267"/>
                    </a:cubicBezTo>
                    <a:cubicBezTo>
                      <a:pt x="658" y="268"/>
                      <a:pt x="656" y="268"/>
                      <a:pt x="654" y="268"/>
                    </a:cubicBezTo>
                    <a:cubicBezTo>
                      <a:pt x="652" y="268"/>
                      <a:pt x="653" y="266"/>
                      <a:pt x="653" y="265"/>
                    </a:cubicBezTo>
                    <a:cubicBezTo>
                      <a:pt x="653" y="257"/>
                      <a:pt x="653" y="248"/>
                      <a:pt x="653" y="240"/>
                    </a:cubicBezTo>
                    <a:cubicBezTo>
                      <a:pt x="653" y="238"/>
                      <a:pt x="653" y="235"/>
                      <a:pt x="653" y="233"/>
                    </a:cubicBezTo>
                    <a:cubicBezTo>
                      <a:pt x="652" y="232"/>
                      <a:pt x="652" y="230"/>
                      <a:pt x="650" y="229"/>
                    </a:cubicBezTo>
                    <a:cubicBezTo>
                      <a:pt x="648" y="229"/>
                      <a:pt x="648" y="231"/>
                      <a:pt x="647" y="233"/>
                    </a:cubicBezTo>
                    <a:cubicBezTo>
                      <a:pt x="645" y="236"/>
                      <a:pt x="643" y="241"/>
                      <a:pt x="643" y="245"/>
                    </a:cubicBezTo>
                    <a:cubicBezTo>
                      <a:pt x="644" y="252"/>
                      <a:pt x="641" y="257"/>
                      <a:pt x="637" y="262"/>
                    </a:cubicBezTo>
                    <a:cubicBezTo>
                      <a:pt x="631" y="268"/>
                      <a:pt x="627" y="275"/>
                      <a:pt x="622" y="282"/>
                    </a:cubicBezTo>
                    <a:cubicBezTo>
                      <a:pt x="620" y="285"/>
                      <a:pt x="618" y="287"/>
                      <a:pt x="616" y="289"/>
                    </a:cubicBezTo>
                    <a:cubicBezTo>
                      <a:pt x="612" y="294"/>
                      <a:pt x="607" y="296"/>
                      <a:pt x="601" y="294"/>
                    </a:cubicBezTo>
                    <a:cubicBezTo>
                      <a:pt x="595" y="292"/>
                      <a:pt x="591" y="293"/>
                      <a:pt x="588" y="299"/>
                    </a:cubicBezTo>
                    <a:cubicBezTo>
                      <a:pt x="586" y="304"/>
                      <a:pt x="582" y="307"/>
                      <a:pt x="578" y="310"/>
                    </a:cubicBezTo>
                    <a:cubicBezTo>
                      <a:pt x="574" y="312"/>
                      <a:pt x="574" y="314"/>
                      <a:pt x="576" y="317"/>
                    </a:cubicBezTo>
                    <a:cubicBezTo>
                      <a:pt x="580" y="321"/>
                      <a:pt x="583" y="325"/>
                      <a:pt x="584" y="330"/>
                    </a:cubicBezTo>
                    <a:cubicBezTo>
                      <a:pt x="585" y="337"/>
                      <a:pt x="578" y="345"/>
                      <a:pt x="571" y="344"/>
                    </a:cubicBezTo>
                    <a:cubicBezTo>
                      <a:pt x="569" y="344"/>
                      <a:pt x="569" y="343"/>
                      <a:pt x="569" y="342"/>
                    </a:cubicBezTo>
                    <a:cubicBezTo>
                      <a:pt x="570" y="338"/>
                      <a:pt x="567" y="333"/>
                      <a:pt x="569" y="329"/>
                    </a:cubicBezTo>
                    <a:cubicBezTo>
                      <a:pt x="570" y="325"/>
                      <a:pt x="568" y="324"/>
                      <a:pt x="565" y="324"/>
                    </a:cubicBezTo>
                    <a:cubicBezTo>
                      <a:pt x="561" y="323"/>
                      <a:pt x="561" y="322"/>
                      <a:pt x="562" y="318"/>
                    </a:cubicBezTo>
                    <a:cubicBezTo>
                      <a:pt x="563" y="314"/>
                      <a:pt x="559" y="310"/>
                      <a:pt x="554" y="312"/>
                    </a:cubicBezTo>
                    <a:cubicBezTo>
                      <a:pt x="551" y="312"/>
                      <a:pt x="549" y="314"/>
                      <a:pt x="546" y="315"/>
                    </a:cubicBezTo>
                    <a:cubicBezTo>
                      <a:pt x="545" y="316"/>
                      <a:pt x="544" y="316"/>
                      <a:pt x="543" y="316"/>
                    </a:cubicBezTo>
                    <a:cubicBezTo>
                      <a:pt x="542" y="315"/>
                      <a:pt x="543" y="314"/>
                      <a:pt x="543" y="313"/>
                    </a:cubicBezTo>
                    <a:cubicBezTo>
                      <a:pt x="544" y="311"/>
                      <a:pt x="545" y="308"/>
                      <a:pt x="543" y="307"/>
                    </a:cubicBezTo>
                    <a:cubicBezTo>
                      <a:pt x="540" y="305"/>
                      <a:pt x="539" y="307"/>
                      <a:pt x="537" y="309"/>
                    </a:cubicBezTo>
                    <a:cubicBezTo>
                      <a:pt x="534" y="312"/>
                      <a:pt x="530" y="315"/>
                      <a:pt x="525" y="317"/>
                    </a:cubicBezTo>
                    <a:cubicBezTo>
                      <a:pt x="522" y="317"/>
                      <a:pt x="521" y="320"/>
                      <a:pt x="524" y="322"/>
                    </a:cubicBezTo>
                    <a:cubicBezTo>
                      <a:pt x="528" y="325"/>
                      <a:pt x="531" y="332"/>
                      <a:pt x="537" y="325"/>
                    </a:cubicBezTo>
                    <a:cubicBezTo>
                      <a:pt x="538" y="324"/>
                      <a:pt x="543" y="326"/>
                      <a:pt x="546" y="327"/>
                    </a:cubicBezTo>
                    <a:cubicBezTo>
                      <a:pt x="548" y="328"/>
                      <a:pt x="546" y="330"/>
                      <a:pt x="545" y="330"/>
                    </a:cubicBezTo>
                    <a:cubicBezTo>
                      <a:pt x="540" y="332"/>
                      <a:pt x="536" y="335"/>
                      <a:pt x="533" y="339"/>
                    </a:cubicBezTo>
                    <a:cubicBezTo>
                      <a:pt x="531" y="341"/>
                      <a:pt x="530" y="342"/>
                      <a:pt x="532" y="344"/>
                    </a:cubicBezTo>
                    <a:cubicBezTo>
                      <a:pt x="537" y="348"/>
                      <a:pt x="538" y="353"/>
                      <a:pt x="541" y="358"/>
                    </a:cubicBezTo>
                    <a:cubicBezTo>
                      <a:pt x="546" y="367"/>
                      <a:pt x="545" y="376"/>
                      <a:pt x="538" y="384"/>
                    </a:cubicBezTo>
                    <a:cubicBezTo>
                      <a:pt x="536" y="386"/>
                      <a:pt x="533" y="389"/>
                      <a:pt x="532" y="392"/>
                    </a:cubicBezTo>
                    <a:cubicBezTo>
                      <a:pt x="529" y="400"/>
                      <a:pt x="522" y="405"/>
                      <a:pt x="516" y="410"/>
                    </a:cubicBezTo>
                    <a:cubicBezTo>
                      <a:pt x="514" y="412"/>
                      <a:pt x="512" y="414"/>
                      <a:pt x="509" y="413"/>
                    </a:cubicBezTo>
                    <a:cubicBezTo>
                      <a:pt x="501" y="412"/>
                      <a:pt x="495" y="419"/>
                      <a:pt x="487" y="420"/>
                    </a:cubicBezTo>
                    <a:cubicBezTo>
                      <a:pt x="485" y="421"/>
                      <a:pt x="483" y="422"/>
                      <a:pt x="482" y="423"/>
                    </a:cubicBezTo>
                    <a:cubicBezTo>
                      <a:pt x="481" y="426"/>
                      <a:pt x="480" y="424"/>
                      <a:pt x="480" y="423"/>
                    </a:cubicBezTo>
                    <a:cubicBezTo>
                      <a:pt x="479" y="420"/>
                      <a:pt x="477" y="421"/>
                      <a:pt x="475" y="420"/>
                    </a:cubicBezTo>
                    <a:cubicBezTo>
                      <a:pt x="470" y="420"/>
                      <a:pt x="460" y="426"/>
                      <a:pt x="458" y="431"/>
                    </a:cubicBezTo>
                    <a:cubicBezTo>
                      <a:pt x="458" y="433"/>
                      <a:pt x="458" y="436"/>
                      <a:pt x="460" y="438"/>
                    </a:cubicBezTo>
                    <a:cubicBezTo>
                      <a:pt x="463" y="442"/>
                      <a:pt x="466" y="446"/>
                      <a:pt x="470" y="449"/>
                    </a:cubicBezTo>
                    <a:cubicBezTo>
                      <a:pt x="476" y="455"/>
                      <a:pt x="478" y="462"/>
                      <a:pt x="477" y="470"/>
                    </a:cubicBezTo>
                    <a:cubicBezTo>
                      <a:pt x="477" y="473"/>
                      <a:pt x="476" y="475"/>
                      <a:pt x="473" y="477"/>
                    </a:cubicBezTo>
                    <a:cubicBezTo>
                      <a:pt x="467" y="479"/>
                      <a:pt x="463" y="483"/>
                      <a:pt x="459" y="488"/>
                    </a:cubicBezTo>
                    <a:cubicBezTo>
                      <a:pt x="456" y="490"/>
                      <a:pt x="454" y="491"/>
                      <a:pt x="453" y="487"/>
                    </a:cubicBezTo>
                    <a:cubicBezTo>
                      <a:pt x="453" y="484"/>
                      <a:pt x="452" y="483"/>
                      <a:pt x="449" y="481"/>
                    </a:cubicBezTo>
                    <a:cubicBezTo>
                      <a:pt x="443" y="477"/>
                      <a:pt x="440" y="471"/>
                      <a:pt x="433" y="467"/>
                    </a:cubicBezTo>
                    <a:cubicBezTo>
                      <a:pt x="431" y="467"/>
                      <a:pt x="430" y="465"/>
                      <a:pt x="428" y="466"/>
                    </a:cubicBezTo>
                    <a:cubicBezTo>
                      <a:pt x="426" y="467"/>
                      <a:pt x="427" y="469"/>
                      <a:pt x="427" y="470"/>
                    </a:cubicBezTo>
                    <a:cubicBezTo>
                      <a:pt x="428" y="473"/>
                      <a:pt x="426" y="474"/>
                      <a:pt x="425" y="476"/>
                    </a:cubicBezTo>
                    <a:cubicBezTo>
                      <a:pt x="422" y="480"/>
                      <a:pt x="423" y="483"/>
                      <a:pt x="426" y="488"/>
                    </a:cubicBezTo>
                    <a:cubicBezTo>
                      <a:pt x="430" y="496"/>
                      <a:pt x="436" y="501"/>
                      <a:pt x="443" y="506"/>
                    </a:cubicBezTo>
                    <a:cubicBezTo>
                      <a:pt x="445" y="507"/>
                      <a:pt x="446" y="509"/>
                      <a:pt x="446" y="511"/>
                    </a:cubicBezTo>
                    <a:cubicBezTo>
                      <a:pt x="446" y="516"/>
                      <a:pt x="447" y="520"/>
                      <a:pt x="449" y="524"/>
                    </a:cubicBezTo>
                    <a:cubicBezTo>
                      <a:pt x="450" y="526"/>
                      <a:pt x="450" y="528"/>
                      <a:pt x="449" y="529"/>
                    </a:cubicBezTo>
                    <a:cubicBezTo>
                      <a:pt x="447" y="530"/>
                      <a:pt x="446" y="529"/>
                      <a:pt x="444" y="528"/>
                    </a:cubicBezTo>
                    <a:cubicBezTo>
                      <a:pt x="436" y="525"/>
                      <a:pt x="432" y="519"/>
                      <a:pt x="430" y="511"/>
                    </a:cubicBezTo>
                    <a:cubicBezTo>
                      <a:pt x="427" y="504"/>
                      <a:pt x="427" y="495"/>
                      <a:pt x="420" y="491"/>
                    </a:cubicBezTo>
                    <a:cubicBezTo>
                      <a:pt x="418" y="490"/>
                      <a:pt x="419" y="488"/>
                      <a:pt x="419" y="487"/>
                    </a:cubicBezTo>
                    <a:cubicBezTo>
                      <a:pt x="421" y="478"/>
                      <a:pt x="420" y="469"/>
                      <a:pt x="417" y="461"/>
                    </a:cubicBezTo>
                    <a:cubicBezTo>
                      <a:pt x="415" y="458"/>
                      <a:pt x="415" y="454"/>
                      <a:pt x="415" y="451"/>
                    </a:cubicBezTo>
                    <a:cubicBezTo>
                      <a:pt x="414" y="446"/>
                      <a:pt x="411" y="445"/>
                      <a:pt x="407" y="449"/>
                    </a:cubicBezTo>
                    <a:cubicBezTo>
                      <a:pt x="406" y="450"/>
                      <a:pt x="405" y="451"/>
                      <a:pt x="404" y="452"/>
                    </a:cubicBezTo>
                    <a:cubicBezTo>
                      <a:pt x="401" y="453"/>
                      <a:pt x="398" y="453"/>
                      <a:pt x="398" y="449"/>
                    </a:cubicBezTo>
                    <a:cubicBezTo>
                      <a:pt x="399" y="439"/>
                      <a:pt x="395" y="433"/>
                      <a:pt x="388" y="427"/>
                    </a:cubicBezTo>
                    <a:cubicBezTo>
                      <a:pt x="386" y="425"/>
                      <a:pt x="385" y="422"/>
                      <a:pt x="384" y="418"/>
                    </a:cubicBezTo>
                    <a:cubicBezTo>
                      <a:pt x="383" y="413"/>
                      <a:pt x="380" y="412"/>
                      <a:pt x="376" y="416"/>
                    </a:cubicBezTo>
                    <a:cubicBezTo>
                      <a:pt x="373" y="419"/>
                      <a:pt x="370" y="419"/>
                      <a:pt x="366" y="419"/>
                    </a:cubicBezTo>
                    <a:cubicBezTo>
                      <a:pt x="361" y="418"/>
                      <a:pt x="357" y="420"/>
                      <a:pt x="356" y="425"/>
                    </a:cubicBezTo>
                    <a:cubicBezTo>
                      <a:pt x="355" y="428"/>
                      <a:pt x="353" y="430"/>
                      <a:pt x="350" y="431"/>
                    </a:cubicBezTo>
                    <a:cubicBezTo>
                      <a:pt x="344" y="434"/>
                      <a:pt x="339" y="439"/>
                      <a:pt x="334" y="444"/>
                    </a:cubicBezTo>
                    <a:cubicBezTo>
                      <a:pt x="332" y="446"/>
                      <a:pt x="330" y="450"/>
                      <a:pt x="327" y="450"/>
                    </a:cubicBezTo>
                    <a:cubicBezTo>
                      <a:pt x="320" y="453"/>
                      <a:pt x="320" y="457"/>
                      <a:pt x="321" y="463"/>
                    </a:cubicBezTo>
                    <a:cubicBezTo>
                      <a:pt x="321" y="475"/>
                      <a:pt x="317" y="484"/>
                      <a:pt x="309" y="492"/>
                    </a:cubicBezTo>
                    <a:cubicBezTo>
                      <a:pt x="307" y="494"/>
                      <a:pt x="306" y="494"/>
                      <a:pt x="304" y="492"/>
                    </a:cubicBezTo>
                    <a:cubicBezTo>
                      <a:pt x="304" y="491"/>
                      <a:pt x="303" y="490"/>
                      <a:pt x="302" y="489"/>
                    </a:cubicBezTo>
                    <a:cubicBezTo>
                      <a:pt x="296" y="473"/>
                      <a:pt x="289" y="458"/>
                      <a:pt x="283" y="442"/>
                    </a:cubicBezTo>
                    <a:cubicBezTo>
                      <a:pt x="282" y="438"/>
                      <a:pt x="280" y="433"/>
                      <a:pt x="282" y="429"/>
                    </a:cubicBezTo>
                    <a:cubicBezTo>
                      <a:pt x="282" y="426"/>
                      <a:pt x="281" y="424"/>
                      <a:pt x="280" y="422"/>
                    </a:cubicBezTo>
                    <a:cubicBezTo>
                      <a:pt x="280" y="421"/>
                      <a:pt x="280" y="419"/>
                      <a:pt x="280" y="418"/>
                    </a:cubicBezTo>
                    <a:cubicBezTo>
                      <a:pt x="278" y="418"/>
                      <a:pt x="278" y="420"/>
                      <a:pt x="277" y="421"/>
                    </a:cubicBezTo>
                    <a:cubicBezTo>
                      <a:pt x="272" y="427"/>
                      <a:pt x="268" y="426"/>
                      <a:pt x="264" y="421"/>
                    </a:cubicBezTo>
                    <a:cubicBezTo>
                      <a:pt x="264" y="419"/>
                      <a:pt x="262" y="418"/>
                      <a:pt x="264" y="417"/>
                    </a:cubicBezTo>
                    <a:cubicBezTo>
                      <a:pt x="270" y="412"/>
                      <a:pt x="264" y="413"/>
                      <a:pt x="261" y="412"/>
                    </a:cubicBezTo>
                    <a:cubicBezTo>
                      <a:pt x="257" y="410"/>
                      <a:pt x="254" y="408"/>
                      <a:pt x="252" y="404"/>
                    </a:cubicBezTo>
                    <a:cubicBezTo>
                      <a:pt x="250" y="399"/>
                      <a:pt x="246" y="398"/>
                      <a:pt x="241" y="399"/>
                    </a:cubicBezTo>
                    <a:cubicBezTo>
                      <a:pt x="230" y="401"/>
                      <a:pt x="219" y="400"/>
                      <a:pt x="208" y="398"/>
                    </a:cubicBezTo>
                    <a:cubicBezTo>
                      <a:pt x="204" y="398"/>
                      <a:pt x="199" y="397"/>
                      <a:pt x="198" y="392"/>
                    </a:cubicBezTo>
                    <a:cubicBezTo>
                      <a:pt x="197" y="389"/>
                      <a:pt x="194" y="389"/>
                      <a:pt x="192" y="390"/>
                    </a:cubicBezTo>
                    <a:cubicBezTo>
                      <a:pt x="186" y="393"/>
                      <a:pt x="181" y="392"/>
                      <a:pt x="176" y="388"/>
                    </a:cubicBezTo>
                    <a:cubicBezTo>
                      <a:pt x="171" y="384"/>
                      <a:pt x="166" y="381"/>
                      <a:pt x="163" y="375"/>
                    </a:cubicBezTo>
                    <a:cubicBezTo>
                      <a:pt x="162" y="372"/>
                      <a:pt x="158" y="368"/>
                      <a:pt x="154" y="371"/>
                    </a:cubicBezTo>
                    <a:cubicBezTo>
                      <a:pt x="150" y="373"/>
                      <a:pt x="151" y="378"/>
                      <a:pt x="152" y="382"/>
                    </a:cubicBezTo>
                    <a:cubicBezTo>
                      <a:pt x="154" y="388"/>
                      <a:pt x="159" y="393"/>
                      <a:pt x="165" y="396"/>
                    </a:cubicBezTo>
                    <a:cubicBezTo>
                      <a:pt x="166" y="397"/>
                      <a:pt x="168" y="397"/>
                      <a:pt x="167" y="399"/>
                    </a:cubicBezTo>
                    <a:cubicBezTo>
                      <a:pt x="165" y="405"/>
                      <a:pt x="169" y="406"/>
                      <a:pt x="173" y="407"/>
                    </a:cubicBezTo>
                    <a:cubicBezTo>
                      <a:pt x="178" y="407"/>
                      <a:pt x="183" y="405"/>
                      <a:pt x="187" y="402"/>
                    </a:cubicBezTo>
                    <a:cubicBezTo>
                      <a:pt x="188" y="401"/>
                      <a:pt x="190" y="399"/>
                      <a:pt x="191" y="398"/>
                    </a:cubicBezTo>
                    <a:cubicBezTo>
                      <a:pt x="192" y="396"/>
                      <a:pt x="194" y="394"/>
                      <a:pt x="194" y="399"/>
                    </a:cubicBezTo>
                    <a:cubicBezTo>
                      <a:pt x="194" y="404"/>
                      <a:pt x="197" y="406"/>
                      <a:pt x="202" y="408"/>
                    </a:cubicBezTo>
                    <a:cubicBezTo>
                      <a:pt x="202" y="408"/>
                      <a:pt x="203" y="408"/>
                      <a:pt x="204" y="409"/>
                    </a:cubicBezTo>
                    <a:cubicBezTo>
                      <a:pt x="213" y="413"/>
                      <a:pt x="214" y="421"/>
                      <a:pt x="205" y="427"/>
                    </a:cubicBezTo>
                    <a:cubicBezTo>
                      <a:pt x="203" y="428"/>
                      <a:pt x="202" y="430"/>
                      <a:pt x="201" y="432"/>
                    </a:cubicBezTo>
                    <a:cubicBezTo>
                      <a:pt x="196" y="439"/>
                      <a:pt x="190" y="445"/>
                      <a:pt x="181" y="448"/>
                    </a:cubicBezTo>
                    <a:cubicBezTo>
                      <a:pt x="178" y="448"/>
                      <a:pt x="173" y="449"/>
                      <a:pt x="172" y="454"/>
                    </a:cubicBezTo>
                    <a:cubicBezTo>
                      <a:pt x="172" y="456"/>
                      <a:pt x="169" y="456"/>
                      <a:pt x="167" y="457"/>
                    </a:cubicBezTo>
                    <a:cubicBezTo>
                      <a:pt x="161" y="458"/>
                      <a:pt x="155" y="461"/>
                      <a:pt x="150" y="464"/>
                    </a:cubicBezTo>
                    <a:cubicBezTo>
                      <a:pt x="145" y="467"/>
                      <a:pt x="139" y="467"/>
                      <a:pt x="134" y="469"/>
                    </a:cubicBezTo>
                    <a:cubicBezTo>
                      <a:pt x="130" y="471"/>
                      <a:pt x="126" y="469"/>
                      <a:pt x="125" y="465"/>
                    </a:cubicBezTo>
                    <a:cubicBezTo>
                      <a:pt x="124" y="462"/>
                      <a:pt x="122" y="459"/>
                      <a:pt x="122" y="457"/>
                    </a:cubicBezTo>
                    <a:cubicBezTo>
                      <a:pt x="123" y="449"/>
                      <a:pt x="119" y="444"/>
                      <a:pt x="115" y="440"/>
                    </a:cubicBezTo>
                    <a:cubicBezTo>
                      <a:pt x="111" y="436"/>
                      <a:pt x="111" y="429"/>
                      <a:pt x="105" y="426"/>
                    </a:cubicBezTo>
                    <a:cubicBezTo>
                      <a:pt x="102" y="425"/>
                      <a:pt x="102" y="422"/>
                      <a:pt x="102" y="419"/>
                    </a:cubicBezTo>
                    <a:cubicBezTo>
                      <a:pt x="102" y="413"/>
                      <a:pt x="100" y="408"/>
                      <a:pt x="94" y="405"/>
                    </a:cubicBezTo>
                    <a:cubicBezTo>
                      <a:pt x="94" y="405"/>
                      <a:pt x="93" y="405"/>
                      <a:pt x="93" y="405"/>
                    </a:cubicBezTo>
                    <a:cubicBezTo>
                      <a:pt x="91" y="395"/>
                      <a:pt x="81" y="389"/>
                      <a:pt x="80" y="379"/>
                    </a:cubicBezTo>
                    <a:cubicBezTo>
                      <a:pt x="81" y="374"/>
                      <a:pt x="79" y="369"/>
                      <a:pt x="77" y="365"/>
                    </a:cubicBezTo>
                    <a:cubicBezTo>
                      <a:pt x="79" y="359"/>
                      <a:pt x="80" y="352"/>
                      <a:pt x="84" y="347"/>
                    </a:cubicBezTo>
                    <a:cubicBezTo>
                      <a:pt x="87" y="343"/>
                      <a:pt x="85" y="338"/>
                      <a:pt x="85" y="333"/>
                    </a:cubicBezTo>
                    <a:cubicBezTo>
                      <a:pt x="86" y="333"/>
                      <a:pt x="86" y="333"/>
                      <a:pt x="86" y="333"/>
                    </a:cubicBezTo>
                    <a:cubicBezTo>
                      <a:pt x="86" y="333"/>
                      <a:pt x="86" y="332"/>
                      <a:pt x="86" y="332"/>
                    </a:cubicBezTo>
                    <a:cubicBezTo>
                      <a:pt x="85" y="332"/>
                      <a:pt x="85" y="332"/>
                      <a:pt x="85" y="333"/>
                    </a:cubicBezTo>
                    <a:cubicBezTo>
                      <a:pt x="82" y="332"/>
                      <a:pt x="78" y="332"/>
                      <a:pt x="75" y="334"/>
                    </a:cubicBezTo>
                    <a:cubicBezTo>
                      <a:pt x="72" y="337"/>
                      <a:pt x="68" y="336"/>
                      <a:pt x="65" y="334"/>
                    </a:cubicBezTo>
                    <a:cubicBezTo>
                      <a:pt x="63" y="332"/>
                      <a:pt x="61" y="330"/>
                      <a:pt x="59" y="332"/>
                    </a:cubicBezTo>
                    <a:cubicBezTo>
                      <a:pt x="56" y="334"/>
                      <a:pt x="54" y="336"/>
                      <a:pt x="51" y="334"/>
                    </a:cubicBezTo>
                    <a:cubicBezTo>
                      <a:pt x="48" y="332"/>
                      <a:pt x="43" y="331"/>
                      <a:pt x="40" y="328"/>
                    </a:cubicBezTo>
                    <a:cubicBezTo>
                      <a:pt x="36" y="322"/>
                      <a:pt x="36" y="316"/>
                      <a:pt x="36" y="310"/>
                    </a:cubicBezTo>
                    <a:cubicBezTo>
                      <a:pt x="36" y="310"/>
                      <a:pt x="36" y="310"/>
                      <a:pt x="36" y="310"/>
                    </a:cubicBezTo>
                    <a:cubicBezTo>
                      <a:pt x="45" y="310"/>
                      <a:pt x="53" y="303"/>
                      <a:pt x="62" y="303"/>
                    </a:cubicBezTo>
                    <a:cubicBezTo>
                      <a:pt x="63" y="303"/>
                      <a:pt x="64" y="303"/>
                      <a:pt x="64" y="302"/>
                    </a:cubicBezTo>
                    <a:cubicBezTo>
                      <a:pt x="72" y="297"/>
                      <a:pt x="80" y="298"/>
                      <a:pt x="88" y="302"/>
                    </a:cubicBezTo>
                    <a:cubicBezTo>
                      <a:pt x="95" y="306"/>
                      <a:pt x="103" y="305"/>
                      <a:pt x="111" y="304"/>
                    </a:cubicBezTo>
                    <a:cubicBezTo>
                      <a:pt x="116" y="303"/>
                      <a:pt x="117" y="299"/>
                      <a:pt x="114" y="294"/>
                    </a:cubicBezTo>
                    <a:cubicBezTo>
                      <a:pt x="112" y="291"/>
                      <a:pt x="109" y="290"/>
                      <a:pt x="107" y="288"/>
                    </a:cubicBezTo>
                    <a:cubicBezTo>
                      <a:pt x="103" y="287"/>
                      <a:pt x="100" y="285"/>
                      <a:pt x="96" y="283"/>
                    </a:cubicBezTo>
                    <a:cubicBezTo>
                      <a:pt x="94" y="282"/>
                      <a:pt x="91" y="281"/>
                      <a:pt x="91" y="278"/>
                    </a:cubicBezTo>
                    <a:cubicBezTo>
                      <a:pt x="90" y="276"/>
                      <a:pt x="94" y="276"/>
                      <a:pt x="95" y="274"/>
                    </a:cubicBezTo>
                    <a:cubicBezTo>
                      <a:pt x="97" y="272"/>
                      <a:pt x="97" y="270"/>
                      <a:pt x="96" y="268"/>
                    </a:cubicBezTo>
                    <a:cubicBezTo>
                      <a:pt x="94" y="264"/>
                      <a:pt x="92" y="267"/>
                      <a:pt x="90" y="268"/>
                    </a:cubicBezTo>
                    <a:cubicBezTo>
                      <a:pt x="88" y="269"/>
                      <a:pt x="85" y="270"/>
                      <a:pt x="83" y="271"/>
                    </a:cubicBezTo>
                    <a:cubicBezTo>
                      <a:pt x="80" y="273"/>
                      <a:pt x="79" y="275"/>
                      <a:pt x="84" y="276"/>
                    </a:cubicBezTo>
                    <a:cubicBezTo>
                      <a:pt x="85" y="276"/>
                      <a:pt x="86" y="277"/>
                      <a:pt x="86" y="277"/>
                    </a:cubicBezTo>
                    <a:cubicBezTo>
                      <a:pt x="86" y="278"/>
                      <a:pt x="85" y="279"/>
                      <a:pt x="84" y="279"/>
                    </a:cubicBezTo>
                    <a:cubicBezTo>
                      <a:pt x="78" y="283"/>
                      <a:pt x="74" y="282"/>
                      <a:pt x="69" y="276"/>
                    </a:cubicBezTo>
                    <a:cubicBezTo>
                      <a:pt x="61" y="267"/>
                      <a:pt x="60" y="267"/>
                      <a:pt x="52" y="275"/>
                    </a:cubicBezTo>
                    <a:cubicBezTo>
                      <a:pt x="46" y="277"/>
                      <a:pt x="46" y="274"/>
                      <a:pt x="45" y="269"/>
                    </a:cubicBezTo>
                    <a:cubicBezTo>
                      <a:pt x="44" y="259"/>
                      <a:pt x="39" y="256"/>
                      <a:pt x="29" y="257"/>
                    </a:cubicBezTo>
                    <a:cubicBezTo>
                      <a:pt x="28" y="258"/>
                      <a:pt x="27" y="258"/>
                      <a:pt x="26" y="258"/>
                    </a:cubicBezTo>
                    <a:cubicBezTo>
                      <a:pt x="23" y="258"/>
                      <a:pt x="18" y="260"/>
                      <a:pt x="16" y="256"/>
                    </a:cubicBezTo>
                    <a:cubicBezTo>
                      <a:pt x="14" y="252"/>
                      <a:pt x="16" y="248"/>
                      <a:pt x="18" y="244"/>
                    </a:cubicBezTo>
                    <a:cubicBezTo>
                      <a:pt x="19" y="243"/>
                      <a:pt x="19" y="243"/>
                      <a:pt x="20" y="242"/>
                    </a:cubicBezTo>
                    <a:cubicBezTo>
                      <a:pt x="23" y="240"/>
                      <a:pt x="23" y="238"/>
                      <a:pt x="22" y="236"/>
                    </a:cubicBezTo>
                    <a:cubicBezTo>
                      <a:pt x="19" y="232"/>
                      <a:pt x="20" y="228"/>
                      <a:pt x="21" y="224"/>
                    </a:cubicBezTo>
                    <a:cubicBezTo>
                      <a:pt x="23" y="217"/>
                      <a:pt x="19" y="212"/>
                      <a:pt x="12" y="212"/>
                    </a:cubicBezTo>
                    <a:cubicBezTo>
                      <a:pt x="8" y="212"/>
                      <a:pt x="4" y="212"/>
                      <a:pt x="0" y="212"/>
                    </a:cubicBezTo>
                    <a:close/>
                    <a:moveTo>
                      <a:pt x="172" y="332"/>
                    </a:moveTo>
                    <a:cubicBezTo>
                      <a:pt x="175" y="331"/>
                      <a:pt x="178" y="331"/>
                      <a:pt x="180" y="331"/>
                    </a:cubicBezTo>
                    <a:cubicBezTo>
                      <a:pt x="181" y="331"/>
                      <a:pt x="182" y="330"/>
                      <a:pt x="182" y="329"/>
                    </a:cubicBezTo>
                    <a:cubicBezTo>
                      <a:pt x="180" y="324"/>
                      <a:pt x="184" y="317"/>
                      <a:pt x="178" y="313"/>
                    </a:cubicBezTo>
                    <a:cubicBezTo>
                      <a:pt x="175" y="310"/>
                      <a:pt x="175" y="308"/>
                      <a:pt x="180" y="306"/>
                    </a:cubicBezTo>
                    <a:cubicBezTo>
                      <a:pt x="181" y="306"/>
                      <a:pt x="184" y="307"/>
                      <a:pt x="183" y="304"/>
                    </a:cubicBezTo>
                    <a:cubicBezTo>
                      <a:pt x="182" y="302"/>
                      <a:pt x="182" y="299"/>
                      <a:pt x="179" y="300"/>
                    </a:cubicBezTo>
                    <a:cubicBezTo>
                      <a:pt x="176" y="302"/>
                      <a:pt x="175" y="300"/>
                      <a:pt x="174" y="298"/>
                    </a:cubicBezTo>
                    <a:cubicBezTo>
                      <a:pt x="172" y="293"/>
                      <a:pt x="169" y="289"/>
                      <a:pt x="165" y="285"/>
                    </a:cubicBezTo>
                    <a:cubicBezTo>
                      <a:pt x="161" y="282"/>
                      <a:pt x="163" y="280"/>
                      <a:pt x="166" y="279"/>
                    </a:cubicBezTo>
                    <a:cubicBezTo>
                      <a:pt x="171" y="277"/>
                      <a:pt x="175" y="275"/>
                      <a:pt x="180" y="277"/>
                    </a:cubicBezTo>
                    <a:cubicBezTo>
                      <a:pt x="181" y="277"/>
                      <a:pt x="183" y="277"/>
                      <a:pt x="184" y="276"/>
                    </a:cubicBezTo>
                    <a:cubicBezTo>
                      <a:pt x="185" y="274"/>
                      <a:pt x="183" y="273"/>
                      <a:pt x="183" y="272"/>
                    </a:cubicBezTo>
                    <a:cubicBezTo>
                      <a:pt x="179" y="267"/>
                      <a:pt x="174" y="265"/>
                      <a:pt x="168" y="265"/>
                    </a:cubicBezTo>
                    <a:cubicBezTo>
                      <a:pt x="162" y="266"/>
                      <a:pt x="156" y="268"/>
                      <a:pt x="150" y="271"/>
                    </a:cubicBezTo>
                    <a:cubicBezTo>
                      <a:pt x="146" y="273"/>
                      <a:pt x="143" y="278"/>
                      <a:pt x="144" y="282"/>
                    </a:cubicBezTo>
                    <a:cubicBezTo>
                      <a:pt x="147" y="289"/>
                      <a:pt x="148" y="297"/>
                      <a:pt x="155" y="302"/>
                    </a:cubicBezTo>
                    <a:cubicBezTo>
                      <a:pt x="160" y="306"/>
                      <a:pt x="159" y="310"/>
                      <a:pt x="156" y="315"/>
                    </a:cubicBezTo>
                    <a:cubicBezTo>
                      <a:pt x="154" y="318"/>
                      <a:pt x="155" y="326"/>
                      <a:pt x="158" y="327"/>
                    </a:cubicBezTo>
                    <a:cubicBezTo>
                      <a:pt x="163" y="328"/>
                      <a:pt x="167" y="333"/>
                      <a:pt x="172" y="332"/>
                    </a:cubicBezTo>
                    <a:close/>
                  </a:path>
                </a:pathLst>
              </a:custGeom>
              <a:grpFill/>
              <a:ln w="12700">
                <a:solidFill>
                  <a:srgbClr val="A8B9F0"/>
                </a:solidFill>
                <a:round/>
                <a:headEnd/>
                <a:tailEnd/>
              </a:ln>
              <a:effectLst>
                <a:outerShdw blurRad="12700" dir="5400000" sx="1000" sy="1000" algn="ctr" rotWithShape="0">
                  <a:srgbClr val="000000">
                    <a:alpha val="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95" name="Freeform 16">
                <a:extLst>
                  <a:ext uri="{FF2B5EF4-FFF2-40B4-BE49-F238E27FC236}">
                    <a16:creationId xmlns:a16="http://schemas.microsoft.com/office/drawing/2014/main" id="{A201712A-22E5-CB2B-CC9C-E54EE97A9175}"/>
                  </a:ext>
                </a:extLst>
              </p:cNvPr>
              <p:cNvSpPr>
                <a:spLocks/>
              </p:cNvSpPr>
              <p:nvPr/>
            </p:nvSpPr>
            <p:spPr bwMode="auto">
              <a:xfrm>
                <a:off x="8842784" y="3955688"/>
                <a:ext cx="285661" cy="316905"/>
              </a:xfrm>
              <a:custGeom>
                <a:avLst/>
                <a:gdLst>
                  <a:gd name="T0" fmla="*/ 34 w 54"/>
                  <a:gd name="T1" fmla="*/ 60 h 60"/>
                  <a:gd name="T2" fmla="*/ 30 w 54"/>
                  <a:gd name="T3" fmla="*/ 58 h 60"/>
                  <a:gd name="T4" fmla="*/ 22 w 54"/>
                  <a:gd name="T5" fmla="*/ 56 h 60"/>
                  <a:gd name="T6" fmla="*/ 9 w 54"/>
                  <a:gd name="T7" fmla="*/ 53 h 60"/>
                  <a:gd name="T8" fmla="*/ 8 w 54"/>
                  <a:gd name="T9" fmla="*/ 52 h 60"/>
                  <a:gd name="T10" fmla="*/ 1 w 54"/>
                  <a:gd name="T11" fmla="*/ 37 h 60"/>
                  <a:gd name="T12" fmla="*/ 5 w 54"/>
                  <a:gd name="T13" fmla="*/ 32 h 60"/>
                  <a:gd name="T14" fmla="*/ 13 w 54"/>
                  <a:gd name="T15" fmla="*/ 27 h 60"/>
                  <a:gd name="T16" fmla="*/ 15 w 54"/>
                  <a:gd name="T17" fmla="*/ 24 h 60"/>
                  <a:gd name="T18" fmla="*/ 29 w 54"/>
                  <a:gd name="T19" fmla="*/ 13 h 60"/>
                  <a:gd name="T20" fmla="*/ 40 w 54"/>
                  <a:gd name="T21" fmla="*/ 4 h 60"/>
                  <a:gd name="T22" fmla="*/ 47 w 54"/>
                  <a:gd name="T23" fmla="*/ 5 h 60"/>
                  <a:gd name="T24" fmla="*/ 53 w 54"/>
                  <a:gd name="T25" fmla="*/ 11 h 60"/>
                  <a:gd name="T26" fmla="*/ 47 w 54"/>
                  <a:gd name="T27" fmla="*/ 18 h 60"/>
                  <a:gd name="T28" fmla="*/ 50 w 54"/>
                  <a:gd name="T29" fmla="*/ 29 h 60"/>
                  <a:gd name="T30" fmla="*/ 49 w 54"/>
                  <a:gd name="T31" fmla="*/ 35 h 60"/>
                  <a:gd name="T32" fmla="*/ 41 w 54"/>
                  <a:gd name="T33" fmla="*/ 52 h 60"/>
                  <a:gd name="T34" fmla="*/ 34 w 54"/>
                  <a:gd name="T3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0">
                    <a:moveTo>
                      <a:pt x="34" y="60"/>
                    </a:moveTo>
                    <a:cubicBezTo>
                      <a:pt x="32" y="60"/>
                      <a:pt x="31" y="59"/>
                      <a:pt x="30" y="58"/>
                    </a:cubicBezTo>
                    <a:cubicBezTo>
                      <a:pt x="28" y="57"/>
                      <a:pt x="25" y="55"/>
                      <a:pt x="22" y="56"/>
                    </a:cubicBezTo>
                    <a:cubicBezTo>
                      <a:pt x="17" y="58"/>
                      <a:pt x="14" y="53"/>
                      <a:pt x="9" y="53"/>
                    </a:cubicBezTo>
                    <a:cubicBezTo>
                      <a:pt x="9" y="54"/>
                      <a:pt x="8" y="52"/>
                      <a:pt x="8" y="52"/>
                    </a:cubicBezTo>
                    <a:cubicBezTo>
                      <a:pt x="7" y="46"/>
                      <a:pt x="3" y="42"/>
                      <a:pt x="1" y="37"/>
                    </a:cubicBezTo>
                    <a:cubicBezTo>
                      <a:pt x="0" y="33"/>
                      <a:pt x="1" y="32"/>
                      <a:pt x="5" y="32"/>
                    </a:cubicBezTo>
                    <a:cubicBezTo>
                      <a:pt x="9" y="33"/>
                      <a:pt x="11" y="31"/>
                      <a:pt x="13" y="27"/>
                    </a:cubicBezTo>
                    <a:cubicBezTo>
                      <a:pt x="13" y="26"/>
                      <a:pt x="14" y="24"/>
                      <a:pt x="15" y="24"/>
                    </a:cubicBezTo>
                    <a:cubicBezTo>
                      <a:pt x="22" y="23"/>
                      <a:pt x="24" y="15"/>
                      <a:pt x="29" y="13"/>
                    </a:cubicBezTo>
                    <a:cubicBezTo>
                      <a:pt x="34" y="11"/>
                      <a:pt x="37" y="8"/>
                      <a:pt x="40" y="4"/>
                    </a:cubicBezTo>
                    <a:cubicBezTo>
                      <a:pt x="43" y="0"/>
                      <a:pt x="45" y="0"/>
                      <a:pt x="47" y="5"/>
                    </a:cubicBezTo>
                    <a:cubicBezTo>
                      <a:pt x="48" y="8"/>
                      <a:pt x="54" y="7"/>
                      <a:pt x="53" y="11"/>
                    </a:cubicBezTo>
                    <a:cubicBezTo>
                      <a:pt x="52" y="14"/>
                      <a:pt x="48" y="15"/>
                      <a:pt x="47" y="18"/>
                    </a:cubicBezTo>
                    <a:cubicBezTo>
                      <a:pt x="44" y="22"/>
                      <a:pt x="48" y="26"/>
                      <a:pt x="50" y="29"/>
                    </a:cubicBezTo>
                    <a:cubicBezTo>
                      <a:pt x="52" y="32"/>
                      <a:pt x="52" y="32"/>
                      <a:pt x="49" y="35"/>
                    </a:cubicBezTo>
                    <a:cubicBezTo>
                      <a:pt x="44" y="39"/>
                      <a:pt x="42" y="45"/>
                      <a:pt x="41" y="52"/>
                    </a:cubicBezTo>
                    <a:cubicBezTo>
                      <a:pt x="40" y="56"/>
                      <a:pt x="37" y="59"/>
                      <a:pt x="34" y="6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18">
                <a:extLst>
                  <a:ext uri="{FF2B5EF4-FFF2-40B4-BE49-F238E27FC236}">
                    <a16:creationId xmlns:a16="http://schemas.microsoft.com/office/drawing/2014/main" id="{1CAD89AD-CF47-5AFF-A80E-2414B2153423}"/>
                  </a:ext>
                </a:extLst>
              </p:cNvPr>
              <p:cNvSpPr>
                <a:spLocks/>
              </p:cNvSpPr>
              <p:nvPr/>
            </p:nvSpPr>
            <p:spPr bwMode="auto">
              <a:xfrm>
                <a:off x="7218086" y="1360188"/>
                <a:ext cx="499907" cy="374930"/>
              </a:xfrm>
              <a:custGeom>
                <a:avLst/>
                <a:gdLst>
                  <a:gd name="T0" fmla="*/ 26 w 95"/>
                  <a:gd name="T1" fmla="*/ 70 h 71"/>
                  <a:gd name="T2" fmla="*/ 11 w 95"/>
                  <a:gd name="T3" fmla="*/ 63 h 71"/>
                  <a:gd name="T4" fmla="*/ 6 w 95"/>
                  <a:gd name="T5" fmla="*/ 61 h 71"/>
                  <a:gd name="T6" fmla="*/ 3 w 95"/>
                  <a:gd name="T7" fmla="*/ 55 h 71"/>
                  <a:gd name="T8" fmla="*/ 14 w 95"/>
                  <a:gd name="T9" fmla="*/ 43 h 71"/>
                  <a:gd name="T10" fmla="*/ 15 w 95"/>
                  <a:gd name="T11" fmla="*/ 42 h 71"/>
                  <a:gd name="T12" fmla="*/ 22 w 95"/>
                  <a:gd name="T13" fmla="*/ 24 h 71"/>
                  <a:gd name="T14" fmla="*/ 26 w 95"/>
                  <a:gd name="T15" fmla="*/ 21 h 71"/>
                  <a:gd name="T16" fmla="*/ 41 w 95"/>
                  <a:gd name="T17" fmla="*/ 14 h 71"/>
                  <a:gd name="T18" fmla="*/ 58 w 95"/>
                  <a:gd name="T19" fmla="*/ 11 h 71"/>
                  <a:gd name="T20" fmla="*/ 66 w 95"/>
                  <a:gd name="T21" fmla="*/ 9 h 71"/>
                  <a:gd name="T22" fmla="*/ 78 w 95"/>
                  <a:gd name="T23" fmla="*/ 3 h 71"/>
                  <a:gd name="T24" fmla="*/ 85 w 95"/>
                  <a:gd name="T25" fmla="*/ 1 h 71"/>
                  <a:gd name="T26" fmla="*/ 94 w 95"/>
                  <a:gd name="T27" fmla="*/ 5 h 71"/>
                  <a:gd name="T28" fmla="*/ 88 w 95"/>
                  <a:gd name="T29" fmla="*/ 11 h 71"/>
                  <a:gd name="T30" fmla="*/ 65 w 95"/>
                  <a:gd name="T31" fmla="*/ 18 h 71"/>
                  <a:gd name="T32" fmla="*/ 57 w 95"/>
                  <a:gd name="T33" fmla="*/ 22 h 71"/>
                  <a:gd name="T34" fmla="*/ 41 w 95"/>
                  <a:gd name="T35" fmla="*/ 31 h 71"/>
                  <a:gd name="T36" fmla="*/ 24 w 95"/>
                  <a:gd name="T37" fmla="*/ 50 h 71"/>
                  <a:gd name="T38" fmla="*/ 28 w 95"/>
                  <a:gd name="T39" fmla="*/ 64 h 71"/>
                  <a:gd name="T40" fmla="*/ 31 w 95"/>
                  <a:gd name="T41" fmla="*/ 69 h 71"/>
                  <a:gd name="T42" fmla="*/ 26 w 95"/>
                  <a:gd name="T43"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71">
                    <a:moveTo>
                      <a:pt x="26" y="70"/>
                    </a:moveTo>
                    <a:cubicBezTo>
                      <a:pt x="20" y="69"/>
                      <a:pt x="14" y="71"/>
                      <a:pt x="11" y="63"/>
                    </a:cubicBezTo>
                    <a:cubicBezTo>
                      <a:pt x="11" y="61"/>
                      <a:pt x="8" y="62"/>
                      <a:pt x="6" y="61"/>
                    </a:cubicBezTo>
                    <a:cubicBezTo>
                      <a:pt x="2" y="60"/>
                      <a:pt x="0" y="57"/>
                      <a:pt x="3" y="55"/>
                    </a:cubicBezTo>
                    <a:cubicBezTo>
                      <a:pt x="8" y="52"/>
                      <a:pt x="6" y="43"/>
                      <a:pt x="14" y="43"/>
                    </a:cubicBezTo>
                    <a:cubicBezTo>
                      <a:pt x="14" y="43"/>
                      <a:pt x="15" y="42"/>
                      <a:pt x="15" y="42"/>
                    </a:cubicBezTo>
                    <a:cubicBezTo>
                      <a:pt x="11" y="33"/>
                      <a:pt x="25" y="33"/>
                      <a:pt x="22" y="24"/>
                    </a:cubicBezTo>
                    <a:cubicBezTo>
                      <a:pt x="22" y="22"/>
                      <a:pt x="24" y="21"/>
                      <a:pt x="26" y="21"/>
                    </a:cubicBezTo>
                    <a:cubicBezTo>
                      <a:pt x="32" y="21"/>
                      <a:pt x="36" y="18"/>
                      <a:pt x="41" y="14"/>
                    </a:cubicBezTo>
                    <a:cubicBezTo>
                      <a:pt x="46" y="11"/>
                      <a:pt x="51" y="8"/>
                      <a:pt x="58" y="11"/>
                    </a:cubicBezTo>
                    <a:cubicBezTo>
                      <a:pt x="61" y="12"/>
                      <a:pt x="64" y="11"/>
                      <a:pt x="66" y="9"/>
                    </a:cubicBezTo>
                    <a:cubicBezTo>
                      <a:pt x="70" y="7"/>
                      <a:pt x="74" y="5"/>
                      <a:pt x="78" y="3"/>
                    </a:cubicBezTo>
                    <a:cubicBezTo>
                      <a:pt x="80" y="2"/>
                      <a:pt x="82" y="1"/>
                      <a:pt x="85" y="1"/>
                    </a:cubicBezTo>
                    <a:cubicBezTo>
                      <a:pt x="89" y="0"/>
                      <a:pt x="95" y="2"/>
                      <a:pt x="94" y="5"/>
                    </a:cubicBezTo>
                    <a:cubicBezTo>
                      <a:pt x="94" y="9"/>
                      <a:pt x="91" y="10"/>
                      <a:pt x="88" y="11"/>
                    </a:cubicBezTo>
                    <a:cubicBezTo>
                      <a:pt x="80" y="14"/>
                      <a:pt x="73" y="17"/>
                      <a:pt x="65" y="18"/>
                    </a:cubicBezTo>
                    <a:cubicBezTo>
                      <a:pt x="62" y="18"/>
                      <a:pt x="59" y="20"/>
                      <a:pt x="57" y="22"/>
                    </a:cubicBezTo>
                    <a:cubicBezTo>
                      <a:pt x="52" y="26"/>
                      <a:pt x="47" y="28"/>
                      <a:pt x="41" y="31"/>
                    </a:cubicBezTo>
                    <a:cubicBezTo>
                      <a:pt x="33" y="35"/>
                      <a:pt x="27" y="41"/>
                      <a:pt x="24" y="50"/>
                    </a:cubicBezTo>
                    <a:cubicBezTo>
                      <a:pt x="22" y="56"/>
                      <a:pt x="23" y="60"/>
                      <a:pt x="28" y="64"/>
                    </a:cubicBezTo>
                    <a:cubicBezTo>
                      <a:pt x="29" y="66"/>
                      <a:pt x="32" y="66"/>
                      <a:pt x="31" y="69"/>
                    </a:cubicBezTo>
                    <a:cubicBezTo>
                      <a:pt x="31" y="70"/>
                      <a:pt x="28" y="70"/>
                      <a:pt x="26" y="7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23">
                <a:extLst>
                  <a:ext uri="{FF2B5EF4-FFF2-40B4-BE49-F238E27FC236}">
                    <a16:creationId xmlns:a16="http://schemas.microsoft.com/office/drawing/2014/main" id="{09D98903-F82F-25F1-9B6F-166145C22B57}"/>
                  </a:ext>
                </a:extLst>
              </p:cNvPr>
              <p:cNvSpPr>
                <a:spLocks/>
              </p:cNvSpPr>
              <p:nvPr/>
            </p:nvSpPr>
            <p:spPr bwMode="auto">
              <a:xfrm>
                <a:off x="9456510" y="4163238"/>
                <a:ext cx="310211" cy="232100"/>
              </a:xfrm>
              <a:custGeom>
                <a:avLst/>
                <a:gdLst>
                  <a:gd name="T0" fmla="*/ 53 w 59"/>
                  <a:gd name="T1" fmla="*/ 43 h 44"/>
                  <a:gd name="T2" fmla="*/ 49 w 59"/>
                  <a:gd name="T3" fmla="*/ 43 h 44"/>
                  <a:gd name="T4" fmla="*/ 42 w 59"/>
                  <a:gd name="T5" fmla="*/ 36 h 44"/>
                  <a:gd name="T6" fmla="*/ 33 w 59"/>
                  <a:gd name="T7" fmla="*/ 26 h 44"/>
                  <a:gd name="T8" fmla="*/ 13 w 59"/>
                  <a:gd name="T9" fmla="*/ 21 h 44"/>
                  <a:gd name="T10" fmla="*/ 10 w 59"/>
                  <a:gd name="T11" fmla="*/ 14 h 44"/>
                  <a:gd name="T12" fmla="*/ 10 w 59"/>
                  <a:gd name="T13" fmla="*/ 12 h 44"/>
                  <a:gd name="T14" fmla="*/ 7 w 59"/>
                  <a:gd name="T15" fmla="*/ 10 h 44"/>
                  <a:gd name="T16" fmla="*/ 3 w 59"/>
                  <a:gd name="T17" fmla="*/ 5 h 44"/>
                  <a:gd name="T18" fmla="*/ 12 w 59"/>
                  <a:gd name="T19" fmla="*/ 1 h 44"/>
                  <a:gd name="T20" fmla="*/ 20 w 59"/>
                  <a:gd name="T21" fmla="*/ 9 h 44"/>
                  <a:gd name="T22" fmla="*/ 30 w 59"/>
                  <a:gd name="T23" fmla="*/ 13 h 44"/>
                  <a:gd name="T24" fmla="*/ 37 w 59"/>
                  <a:gd name="T25" fmla="*/ 9 h 44"/>
                  <a:gd name="T26" fmla="*/ 40 w 59"/>
                  <a:gd name="T27" fmla="*/ 7 h 44"/>
                  <a:gd name="T28" fmla="*/ 59 w 59"/>
                  <a:gd name="T29" fmla="*/ 16 h 44"/>
                  <a:gd name="T30" fmla="*/ 53 w 59"/>
                  <a:gd name="T31"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44">
                    <a:moveTo>
                      <a:pt x="53" y="43"/>
                    </a:moveTo>
                    <a:cubicBezTo>
                      <a:pt x="52" y="43"/>
                      <a:pt x="50" y="43"/>
                      <a:pt x="49" y="43"/>
                    </a:cubicBezTo>
                    <a:cubicBezTo>
                      <a:pt x="42" y="44"/>
                      <a:pt x="42" y="44"/>
                      <a:pt x="42" y="36"/>
                    </a:cubicBezTo>
                    <a:cubicBezTo>
                      <a:pt x="42" y="30"/>
                      <a:pt x="40" y="27"/>
                      <a:pt x="33" y="26"/>
                    </a:cubicBezTo>
                    <a:cubicBezTo>
                      <a:pt x="26" y="25"/>
                      <a:pt x="21" y="20"/>
                      <a:pt x="13" y="21"/>
                    </a:cubicBezTo>
                    <a:cubicBezTo>
                      <a:pt x="12" y="21"/>
                      <a:pt x="10" y="17"/>
                      <a:pt x="10" y="14"/>
                    </a:cubicBezTo>
                    <a:cubicBezTo>
                      <a:pt x="10" y="13"/>
                      <a:pt x="16" y="13"/>
                      <a:pt x="10" y="12"/>
                    </a:cubicBezTo>
                    <a:cubicBezTo>
                      <a:pt x="9" y="12"/>
                      <a:pt x="7" y="11"/>
                      <a:pt x="7" y="10"/>
                    </a:cubicBezTo>
                    <a:cubicBezTo>
                      <a:pt x="6" y="8"/>
                      <a:pt x="0" y="8"/>
                      <a:pt x="3" y="5"/>
                    </a:cubicBezTo>
                    <a:cubicBezTo>
                      <a:pt x="4" y="2"/>
                      <a:pt x="8" y="0"/>
                      <a:pt x="12" y="1"/>
                    </a:cubicBezTo>
                    <a:cubicBezTo>
                      <a:pt x="16" y="3"/>
                      <a:pt x="19" y="4"/>
                      <a:pt x="20" y="9"/>
                    </a:cubicBezTo>
                    <a:cubicBezTo>
                      <a:pt x="21" y="15"/>
                      <a:pt x="25" y="16"/>
                      <a:pt x="30" y="13"/>
                    </a:cubicBezTo>
                    <a:cubicBezTo>
                      <a:pt x="32" y="11"/>
                      <a:pt x="34" y="10"/>
                      <a:pt x="37" y="9"/>
                    </a:cubicBezTo>
                    <a:cubicBezTo>
                      <a:pt x="38" y="8"/>
                      <a:pt x="39" y="6"/>
                      <a:pt x="40" y="7"/>
                    </a:cubicBezTo>
                    <a:cubicBezTo>
                      <a:pt x="46" y="12"/>
                      <a:pt x="54" y="10"/>
                      <a:pt x="59" y="16"/>
                    </a:cubicBezTo>
                    <a:cubicBezTo>
                      <a:pt x="58" y="25"/>
                      <a:pt x="55" y="34"/>
                      <a:pt x="53" y="43"/>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24">
                <a:extLst>
                  <a:ext uri="{FF2B5EF4-FFF2-40B4-BE49-F238E27FC236}">
                    <a16:creationId xmlns:a16="http://schemas.microsoft.com/office/drawing/2014/main" id="{C08A0EA6-5D61-1850-6738-7B95B0E67BBF}"/>
                  </a:ext>
                </a:extLst>
              </p:cNvPr>
              <p:cNvSpPr>
                <a:spLocks/>
              </p:cNvSpPr>
              <p:nvPr/>
            </p:nvSpPr>
            <p:spPr bwMode="auto">
              <a:xfrm>
                <a:off x="8463391" y="4002553"/>
                <a:ext cx="301284" cy="328065"/>
              </a:xfrm>
              <a:custGeom>
                <a:avLst/>
                <a:gdLst>
                  <a:gd name="T0" fmla="*/ 56 w 57"/>
                  <a:gd name="T1" fmla="*/ 48 h 62"/>
                  <a:gd name="T2" fmla="*/ 56 w 57"/>
                  <a:gd name="T3" fmla="*/ 50 h 62"/>
                  <a:gd name="T4" fmla="*/ 53 w 57"/>
                  <a:gd name="T5" fmla="*/ 60 h 62"/>
                  <a:gd name="T6" fmla="*/ 44 w 57"/>
                  <a:gd name="T7" fmla="*/ 55 h 62"/>
                  <a:gd name="T8" fmla="*/ 26 w 57"/>
                  <a:gd name="T9" fmla="*/ 33 h 62"/>
                  <a:gd name="T10" fmla="*/ 3 w 57"/>
                  <a:gd name="T11" fmla="*/ 7 h 62"/>
                  <a:gd name="T12" fmla="*/ 1 w 57"/>
                  <a:gd name="T13" fmla="*/ 3 h 62"/>
                  <a:gd name="T14" fmla="*/ 1 w 57"/>
                  <a:gd name="T15" fmla="*/ 0 h 62"/>
                  <a:gd name="T16" fmla="*/ 3 w 57"/>
                  <a:gd name="T17" fmla="*/ 0 h 62"/>
                  <a:gd name="T18" fmla="*/ 23 w 57"/>
                  <a:gd name="T19" fmla="*/ 12 h 62"/>
                  <a:gd name="T20" fmla="*/ 38 w 57"/>
                  <a:gd name="T21" fmla="*/ 23 h 62"/>
                  <a:gd name="T22" fmla="*/ 45 w 57"/>
                  <a:gd name="T23" fmla="*/ 30 h 62"/>
                  <a:gd name="T24" fmla="*/ 53 w 57"/>
                  <a:gd name="T25" fmla="*/ 42 h 62"/>
                  <a:gd name="T26" fmla="*/ 56 w 57"/>
                  <a:gd name="T27"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2">
                    <a:moveTo>
                      <a:pt x="56" y="48"/>
                    </a:moveTo>
                    <a:cubicBezTo>
                      <a:pt x="56" y="49"/>
                      <a:pt x="57" y="50"/>
                      <a:pt x="56" y="50"/>
                    </a:cubicBezTo>
                    <a:cubicBezTo>
                      <a:pt x="55" y="53"/>
                      <a:pt x="57" y="58"/>
                      <a:pt x="53" y="60"/>
                    </a:cubicBezTo>
                    <a:cubicBezTo>
                      <a:pt x="48" y="62"/>
                      <a:pt x="47" y="57"/>
                      <a:pt x="44" y="55"/>
                    </a:cubicBezTo>
                    <a:cubicBezTo>
                      <a:pt x="36" y="49"/>
                      <a:pt x="31" y="41"/>
                      <a:pt x="26" y="33"/>
                    </a:cubicBezTo>
                    <a:cubicBezTo>
                      <a:pt x="19" y="24"/>
                      <a:pt x="13" y="13"/>
                      <a:pt x="3" y="7"/>
                    </a:cubicBezTo>
                    <a:cubicBezTo>
                      <a:pt x="2" y="6"/>
                      <a:pt x="1" y="5"/>
                      <a:pt x="1" y="3"/>
                    </a:cubicBezTo>
                    <a:cubicBezTo>
                      <a:pt x="0" y="2"/>
                      <a:pt x="0" y="1"/>
                      <a:pt x="1" y="0"/>
                    </a:cubicBezTo>
                    <a:cubicBezTo>
                      <a:pt x="1" y="0"/>
                      <a:pt x="2" y="0"/>
                      <a:pt x="3" y="0"/>
                    </a:cubicBezTo>
                    <a:cubicBezTo>
                      <a:pt x="12" y="0"/>
                      <a:pt x="17" y="7"/>
                      <a:pt x="23" y="12"/>
                    </a:cubicBezTo>
                    <a:cubicBezTo>
                      <a:pt x="28" y="16"/>
                      <a:pt x="32" y="21"/>
                      <a:pt x="38" y="23"/>
                    </a:cubicBezTo>
                    <a:cubicBezTo>
                      <a:pt x="42" y="24"/>
                      <a:pt x="43" y="27"/>
                      <a:pt x="45" y="30"/>
                    </a:cubicBezTo>
                    <a:cubicBezTo>
                      <a:pt x="47" y="34"/>
                      <a:pt x="49" y="39"/>
                      <a:pt x="53" y="42"/>
                    </a:cubicBezTo>
                    <a:cubicBezTo>
                      <a:pt x="56" y="43"/>
                      <a:pt x="56" y="46"/>
                      <a:pt x="56" y="48"/>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28">
                <a:extLst>
                  <a:ext uri="{FF2B5EF4-FFF2-40B4-BE49-F238E27FC236}">
                    <a16:creationId xmlns:a16="http://schemas.microsoft.com/office/drawing/2014/main" id="{E93438DB-04AD-1E3E-13C0-28C83212781C}"/>
                  </a:ext>
                </a:extLst>
              </p:cNvPr>
              <p:cNvSpPr>
                <a:spLocks/>
              </p:cNvSpPr>
              <p:nvPr/>
            </p:nvSpPr>
            <p:spPr bwMode="auto">
              <a:xfrm>
                <a:off x="9476595" y="2913470"/>
                <a:ext cx="305747" cy="270040"/>
              </a:xfrm>
              <a:custGeom>
                <a:avLst/>
                <a:gdLst>
                  <a:gd name="T0" fmla="*/ 7 w 58"/>
                  <a:gd name="T1" fmla="*/ 44 h 51"/>
                  <a:gd name="T2" fmla="*/ 2 w 58"/>
                  <a:gd name="T3" fmla="*/ 45 h 51"/>
                  <a:gd name="T4" fmla="*/ 0 w 58"/>
                  <a:gd name="T5" fmla="*/ 44 h 51"/>
                  <a:gd name="T6" fmla="*/ 1 w 58"/>
                  <a:gd name="T7" fmla="*/ 42 h 51"/>
                  <a:gd name="T8" fmla="*/ 14 w 58"/>
                  <a:gd name="T9" fmla="*/ 36 h 51"/>
                  <a:gd name="T10" fmla="*/ 28 w 58"/>
                  <a:gd name="T11" fmla="*/ 30 h 51"/>
                  <a:gd name="T12" fmla="*/ 32 w 58"/>
                  <a:gd name="T13" fmla="*/ 28 h 51"/>
                  <a:gd name="T14" fmla="*/ 47 w 58"/>
                  <a:gd name="T15" fmla="*/ 8 h 51"/>
                  <a:gd name="T16" fmla="*/ 49 w 58"/>
                  <a:gd name="T17" fmla="*/ 3 h 51"/>
                  <a:gd name="T18" fmla="*/ 55 w 58"/>
                  <a:gd name="T19" fmla="*/ 4 h 51"/>
                  <a:gd name="T20" fmla="*/ 54 w 58"/>
                  <a:gd name="T21" fmla="*/ 18 h 51"/>
                  <a:gd name="T22" fmla="*/ 50 w 58"/>
                  <a:gd name="T23" fmla="*/ 33 h 51"/>
                  <a:gd name="T24" fmla="*/ 46 w 58"/>
                  <a:gd name="T25" fmla="*/ 38 h 51"/>
                  <a:gd name="T26" fmla="*/ 30 w 58"/>
                  <a:gd name="T27" fmla="*/ 40 h 51"/>
                  <a:gd name="T28" fmla="*/ 26 w 58"/>
                  <a:gd name="T29" fmla="*/ 46 h 51"/>
                  <a:gd name="T30" fmla="*/ 21 w 58"/>
                  <a:gd name="T31" fmla="*/ 44 h 51"/>
                  <a:gd name="T32" fmla="*/ 17 w 58"/>
                  <a:gd name="T33" fmla="*/ 41 h 51"/>
                  <a:gd name="T34" fmla="*/ 16 w 58"/>
                  <a:gd name="T35" fmla="*/ 43 h 51"/>
                  <a:gd name="T36" fmla="*/ 16 w 58"/>
                  <a:gd name="T37" fmla="*/ 48 h 51"/>
                  <a:gd name="T38" fmla="*/ 8 w 58"/>
                  <a:gd name="T39" fmla="*/ 51 h 51"/>
                  <a:gd name="T40" fmla="*/ 8 w 58"/>
                  <a:gd name="T41" fmla="*/ 45 h 51"/>
                  <a:gd name="T42" fmla="*/ 10 w 58"/>
                  <a:gd name="T43" fmla="*/ 45 h 51"/>
                  <a:gd name="T44" fmla="*/ 12 w 58"/>
                  <a:gd name="T45" fmla="*/ 44 h 51"/>
                  <a:gd name="T46" fmla="*/ 9 w 58"/>
                  <a:gd name="T47" fmla="*/ 43 h 51"/>
                  <a:gd name="T48" fmla="*/ 7 w 58"/>
                  <a:gd name="T49"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1">
                    <a:moveTo>
                      <a:pt x="7" y="44"/>
                    </a:moveTo>
                    <a:cubicBezTo>
                      <a:pt x="6" y="44"/>
                      <a:pt x="4" y="45"/>
                      <a:pt x="2" y="45"/>
                    </a:cubicBezTo>
                    <a:cubicBezTo>
                      <a:pt x="2" y="45"/>
                      <a:pt x="1" y="44"/>
                      <a:pt x="0" y="44"/>
                    </a:cubicBezTo>
                    <a:cubicBezTo>
                      <a:pt x="1" y="43"/>
                      <a:pt x="1" y="42"/>
                      <a:pt x="1" y="42"/>
                    </a:cubicBezTo>
                    <a:cubicBezTo>
                      <a:pt x="5" y="38"/>
                      <a:pt x="8" y="35"/>
                      <a:pt x="14" y="36"/>
                    </a:cubicBezTo>
                    <a:cubicBezTo>
                      <a:pt x="20" y="37"/>
                      <a:pt x="25" y="35"/>
                      <a:pt x="28" y="30"/>
                    </a:cubicBezTo>
                    <a:cubicBezTo>
                      <a:pt x="29" y="29"/>
                      <a:pt x="31" y="28"/>
                      <a:pt x="32" y="28"/>
                    </a:cubicBezTo>
                    <a:cubicBezTo>
                      <a:pt x="41" y="24"/>
                      <a:pt x="47" y="19"/>
                      <a:pt x="47" y="8"/>
                    </a:cubicBezTo>
                    <a:cubicBezTo>
                      <a:pt x="46" y="6"/>
                      <a:pt x="47" y="4"/>
                      <a:pt x="49" y="3"/>
                    </a:cubicBezTo>
                    <a:cubicBezTo>
                      <a:pt x="51" y="2"/>
                      <a:pt x="53" y="0"/>
                      <a:pt x="55" y="4"/>
                    </a:cubicBezTo>
                    <a:cubicBezTo>
                      <a:pt x="57" y="10"/>
                      <a:pt x="58" y="14"/>
                      <a:pt x="54" y="18"/>
                    </a:cubicBezTo>
                    <a:cubicBezTo>
                      <a:pt x="50" y="22"/>
                      <a:pt x="51" y="28"/>
                      <a:pt x="50" y="33"/>
                    </a:cubicBezTo>
                    <a:cubicBezTo>
                      <a:pt x="49" y="36"/>
                      <a:pt x="49" y="38"/>
                      <a:pt x="46" y="38"/>
                    </a:cubicBezTo>
                    <a:cubicBezTo>
                      <a:pt x="40" y="38"/>
                      <a:pt x="36" y="45"/>
                      <a:pt x="30" y="40"/>
                    </a:cubicBezTo>
                    <a:cubicBezTo>
                      <a:pt x="29" y="42"/>
                      <a:pt x="28" y="44"/>
                      <a:pt x="26" y="46"/>
                    </a:cubicBezTo>
                    <a:cubicBezTo>
                      <a:pt x="23" y="48"/>
                      <a:pt x="22" y="49"/>
                      <a:pt x="21" y="44"/>
                    </a:cubicBezTo>
                    <a:cubicBezTo>
                      <a:pt x="21" y="42"/>
                      <a:pt x="19" y="41"/>
                      <a:pt x="17" y="41"/>
                    </a:cubicBezTo>
                    <a:cubicBezTo>
                      <a:pt x="16" y="41"/>
                      <a:pt x="14" y="41"/>
                      <a:pt x="16" y="43"/>
                    </a:cubicBezTo>
                    <a:cubicBezTo>
                      <a:pt x="18" y="45"/>
                      <a:pt x="18" y="47"/>
                      <a:pt x="16" y="48"/>
                    </a:cubicBezTo>
                    <a:cubicBezTo>
                      <a:pt x="14" y="49"/>
                      <a:pt x="10" y="51"/>
                      <a:pt x="8" y="51"/>
                    </a:cubicBezTo>
                    <a:cubicBezTo>
                      <a:pt x="4" y="50"/>
                      <a:pt x="7" y="47"/>
                      <a:pt x="8" y="45"/>
                    </a:cubicBezTo>
                    <a:cubicBezTo>
                      <a:pt x="9" y="45"/>
                      <a:pt x="9" y="45"/>
                      <a:pt x="10" y="45"/>
                    </a:cubicBezTo>
                    <a:cubicBezTo>
                      <a:pt x="11" y="45"/>
                      <a:pt x="12" y="45"/>
                      <a:pt x="12" y="44"/>
                    </a:cubicBezTo>
                    <a:cubicBezTo>
                      <a:pt x="12" y="42"/>
                      <a:pt x="10" y="43"/>
                      <a:pt x="9" y="43"/>
                    </a:cubicBezTo>
                    <a:cubicBezTo>
                      <a:pt x="9" y="43"/>
                      <a:pt x="8" y="44"/>
                      <a:pt x="7" y="4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29">
                <a:extLst>
                  <a:ext uri="{FF2B5EF4-FFF2-40B4-BE49-F238E27FC236}">
                    <a16:creationId xmlns:a16="http://schemas.microsoft.com/office/drawing/2014/main" id="{9A3A0370-59F2-6F49-DB95-886AF02EE4CF}"/>
                  </a:ext>
                </a:extLst>
              </p:cNvPr>
              <p:cNvSpPr>
                <a:spLocks/>
              </p:cNvSpPr>
              <p:nvPr/>
            </p:nvSpPr>
            <p:spPr bwMode="auto">
              <a:xfrm>
                <a:off x="8358500" y="1090150"/>
                <a:ext cx="232100" cy="174075"/>
              </a:xfrm>
              <a:custGeom>
                <a:avLst/>
                <a:gdLst>
                  <a:gd name="T0" fmla="*/ 5 w 44"/>
                  <a:gd name="T1" fmla="*/ 15 h 33"/>
                  <a:gd name="T2" fmla="*/ 4 w 44"/>
                  <a:gd name="T3" fmla="*/ 9 h 33"/>
                  <a:gd name="T4" fmla="*/ 14 w 44"/>
                  <a:gd name="T5" fmla="*/ 2 h 33"/>
                  <a:gd name="T6" fmla="*/ 25 w 44"/>
                  <a:gd name="T7" fmla="*/ 2 h 33"/>
                  <a:gd name="T8" fmla="*/ 28 w 44"/>
                  <a:gd name="T9" fmla="*/ 12 h 33"/>
                  <a:gd name="T10" fmla="*/ 30 w 44"/>
                  <a:gd name="T11" fmla="*/ 15 h 33"/>
                  <a:gd name="T12" fmla="*/ 36 w 44"/>
                  <a:gd name="T13" fmla="*/ 17 h 33"/>
                  <a:gd name="T14" fmla="*/ 43 w 44"/>
                  <a:gd name="T15" fmla="*/ 22 h 33"/>
                  <a:gd name="T16" fmla="*/ 35 w 44"/>
                  <a:gd name="T17" fmla="*/ 31 h 33"/>
                  <a:gd name="T18" fmla="*/ 12 w 44"/>
                  <a:gd name="T19" fmla="*/ 25 h 33"/>
                  <a:gd name="T20" fmla="*/ 8 w 44"/>
                  <a:gd name="T21" fmla="*/ 20 h 33"/>
                  <a:gd name="T22" fmla="*/ 8 w 44"/>
                  <a:gd name="T23" fmla="*/ 20 h 33"/>
                  <a:gd name="T24" fmla="*/ 9 w 44"/>
                  <a:gd name="T25" fmla="*/ 20 h 33"/>
                  <a:gd name="T26" fmla="*/ 18 w 44"/>
                  <a:gd name="T27" fmla="*/ 16 h 33"/>
                  <a:gd name="T28" fmla="*/ 9 w 44"/>
                  <a:gd name="T29" fmla="*/ 15 h 33"/>
                  <a:gd name="T30" fmla="*/ 5 w 44"/>
                  <a:gd name="T31"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33">
                    <a:moveTo>
                      <a:pt x="5" y="15"/>
                    </a:moveTo>
                    <a:cubicBezTo>
                      <a:pt x="4" y="13"/>
                      <a:pt x="0" y="12"/>
                      <a:pt x="4" y="9"/>
                    </a:cubicBezTo>
                    <a:cubicBezTo>
                      <a:pt x="8" y="7"/>
                      <a:pt x="10" y="4"/>
                      <a:pt x="14" y="2"/>
                    </a:cubicBezTo>
                    <a:cubicBezTo>
                      <a:pt x="18" y="0"/>
                      <a:pt x="21" y="0"/>
                      <a:pt x="25" y="2"/>
                    </a:cubicBezTo>
                    <a:cubicBezTo>
                      <a:pt x="28" y="5"/>
                      <a:pt x="29" y="8"/>
                      <a:pt x="28" y="12"/>
                    </a:cubicBezTo>
                    <a:cubicBezTo>
                      <a:pt x="27" y="14"/>
                      <a:pt x="27" y="15"/>
                      <a:pt x="30" y="15"/>
                    </a:cubicBezTo>
                    <a:cubicBezTo>
                      <a:pt x="32" y="16"/>
                      <a:pt x="34" y="17"/>
                      <a:pt x="36" y="17"/>
                    </a:cubicBezTo>
                    <a:cubicBezTo>
                      <a:pt x="40" y="17"/>
                      <a:pt x="44" y="17"/>
                      <a:pt x="43" y="22"/>
                    </a:cubicBezTo>
                    <a:cubicBezTo>
                      <a:pt x="43" y="30"/>
                      <a:pt x="41" y="33"/>
                      <a:pt x="35" y="31"/>
                    </a:cubicBezTo>
                    <a:cubicBezTo>
                      <a:pt x="27" y="30"/>
                      <a:pt x="19" y="30"/>
                      <a:pt x="12" y="25"/>
                    </a:cubicBezTo>
                    <a:cubicBezTo>
                      <a:pt x="10" y="24"/>
                      <a:pt x="8" y="22"/>
                      <a:pt x="8" y="20"/>
                    </a:cubicBezTo>
                    <a:cubicBezTo>
                      <a:pt x="8" y="20"/>
                      <a:pt x="8" y="20"/>
                      <a:pt x="8" y="20"/>
                    </a:cubicBezTo>
                    <a:cubicBezTo>
                      <a:pt x="8" y="20"/>
                      <a:pt x="9" y="20"/>
                      <a:pt x="9" y="20"/>
                    </a:cubicBezTo>
                    <a:cubicBezTo>
                      <a:pt x="12" y="20"/>
                      <a:pt x="16" y="19"/>
                      <a:pt x="18" y="16"/>
                    </a:cubicBezTo>
                    <a:cubicBezTo>
                      <a:pt x="16" y="14"/>
                      <a:pt x="12" y="16"/>
                      <a:pt x="9" y="15"/>
                    </a:cubicBezTo>
                    <a:cubicBezTo>
                      <a:pt x="8" y="15"/>
                      <a:pt x="6" y="15"/>
                      <a:pt x="5" y="15"/>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34">
                <a:extLst>
                  <a:ext uri="{FF2B5EF4-FFF2-40B4-BE49-F238E27FC236}">
                    <a16:creationId xmlns:a16="http://schemas.microsoft.com/office/drawing/2014/main" id="{F4FE685A-9D7B-057C-D35D-9A7095283070}"/>
                  </a:ext>
                </a:extLst>
              </p:cNvPr>
              <p:cNvSpPr>
                <a:spLocks/>
              </p:cNvSpPr>
              <p:nvPr/>
            </p:nvSpPr>
            <p:spPr bwMode="auto">
              <a:xfrm>
                <a:off x="9112824" y="4114140"/>
                <a:ext cx="185234" cy="207551"/>
              </a:xfrm>
              <a:custGeom>
                <a:avLst/>
                <a:gdLst>
                  <a:gd name="T0" fmla="*/ 14 w 35"/>
                  <a:gd name="T1" fmla="*/ 1 h 39"/>
                  <a:gd name="T2" fmla="*/ 24 w 35"/>
                  <a:gd name="T3" fmla="*/ 3 h 39"/>
                  <a:gd name="T4" fmla="*/ 30 w 35"/>
                  <a:gd name="T5" fmla="*/ 3 h 39"/>
                  <a:gd name="T6" fmla="*/ 34 w 35"/>
                  <a:gd name="T7" fmla="*/ 2 h 39"/>
                  <a:gd name="T8" fmla="*/ 31 w 35"/>
                  <a:gd name="T9" fmla="*/ 6 h 39"/>
                  <a:gd name="T10" fmla="*/ 26 w 35"/>
                  <a:gd name="T11" fmla="*/ 6 h 39"/>
                  <a:gd name="T12" fmla="*/ 13 w 35"/>
                  <a:gd name="T13" fmla="*/ 7 h 39"/>
                  <a:gd name="T14" fmla="*/ 10 w 35"/>
                  <a:gd name="T15" fmla="*/ 12 h 39"/>
                  <a:gd name="T16" fmla="*/ 15 w 35"/>
                  <a:gd name="T17" fmla="*/ 15 h 39"/>
                  <a:gd name="T18" fmla="*/ 23 w 35"/>
                  <a:gd name="T19" fmla="*/ 12 h 39"/>
                  <a:gd name="T20" fmla="*/ 25 w 35"/>
                  <a:gd name="T21" fmla="*/ 12 h 39"/>
                  <a:gd name="T22" fmla="*/ 24 w 35"/>
                  <a:gd name="T23" fmla="*/ 14 h 39"/>
                  <a:gd name="T24" fmla="*/ 21 w 35"/>
                  <a:gd name="T25" fmla="*/ 16 h 39"/>
                  <a:gd name="T26" fmla="*/ 19 w 35"/>
                  <a:gd name="T27" fmla="*/ 23 h 39"/>
                  <a:gd name="T28" fmla="*/ 22 w 35"/>
                  <a:gd name="T29" fmla="*/ 29 h 39"/>
                  <a:gd name="T30" fmla="*/ 20 w 35"/>
                  <a:gd name="T31" fmla="*/ 33 h 39"/>
                  <a:gd name="T32" fmla="*/ 16 w 35"/>
                  <a:gd name="T33" fmla="*/ 32 h 39"/>
                  <a:gd name="T34" fmla="*/ 13 w 35"/>
                  <a:gd name="T35" fmla="*/ 26 h 39"/>
                  <a:gd name="T36" fmla="*/ 11 w 35"/>
                  <a:gd name="T37" fmla="*/ 24 h 39"/>
                  <a:gd name="T38" fmla="*/ 10 w 35"/>
                  <a:gd name="T39" fmla="*/ 27 h 39"/>
                  <a:gd name="T40" fmla="*/ 10 w 35"/>
                  <a:gd name="T41" fmla="*/ 36 h 39"/>
                  <a:gd name="T42" fmla="*/ 8 w 35"/>
                  <a:gd name="T43" fmla="*/ 38 h 39"/>
                  <a:gd name="T44" fmla="*/ 6 w 35"/>
                  <a:gd name="T45" fmla="*/ 36 h 39"/>
                  <a:gd name="T46" fmla="*/ 9 w 35"/>
                  <a:gd name="T47" fmla="*/ 5 h 39"/>
                  <a:gd name="T48" fmla="*/ 14 w 35"/>
                  <a:gd name="T4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9">
                    <a:moveTo>
                      <a:pt x="14" y="1"/>
                    </a:moveTo>
                    <a:cubicBezTo>
                      <a:pt x="18" y="2"/>
                      <a:pt x="21" y="3"/>
                      <a:pt x="24" y="3"/>
                    </a:cubicBezTo>
                    <a:cubicBezTo>
                      <a:pt x="26" y="4"/>
                      <a:pt x="28" y="4"/>
                      <a:pt x="30" y="3"/>
                    </a:cubicBezTo>
                    <a:cubicBezTo>
                      <a:pt x="31" y="2"/>
                      <a:pt x="33" y="0"/>
                      <a:pt x="34" y="2"/>
                    </a:cubicBezTo>
                    <a:cubicBezTo>
                      <a:pt x="35" y="4"/>
                      <a:pt x="33" y="5"/>
                      <a:pt x="31" y="6"/>
                    </a:cubicBezTo>
                    <a:cubicBezTo>
                      <a:pt x="30" y="7"/>
                      <a:pt x="28" y="7"/>
                      <a:pt x="26" y="6"/>
                    </a:cubicBezTo>
                    <a:cubicBezTo>
                      <a:pt x="22" y="5"/>
                      <a:pt x="18" y="6"/>
                      <a:pt x="13" y="7"/>
                    </a:cubicBezTo>
                    <a:cubicBezTo>
                      <a:pt x="10" y="7"/>
                      <a:pt x="9" y="9"/>
                      <a:pt x="10" y="12"/>
                    </a:cubicBezTo>
                    <a:cubicBezTo>
                      <a:pt x="10" y="15"/>
                      <a:pt x="12" y="16"/>
                      <a:pt x="15" y="15"/>
                    </a:cubicBezTo>
                    <a:cubicBezTo>
                      <a:pt x="18" y="13"/>
                      <a:pt x="21" y="13"/>
                      <a:pt x="23" y="12"/>
                    </a:cubicBezTo>
                    <a:cubicBezTo>
                      <a:pt x="24" y="12"/>
                      <a:pt x="25" y="11"/>
                      <a:pt x="25" y="12"/>
                    </a:cubicBezTo>
                    <a:cubicBezTo>
                      <a:pt x="26" y="13"/>
                      <a:pt x="25" y="14"/>
                      <a:pt x="24" y="14"/>
                    </a:cubicBezTo>
                    <a:cubicBezTo>
                      <a:pt x="23" y="15"/>
                      <a:pt x="22" y="16"/>
                      <a:pt x="21" y="16"/>
                    </a:cubicBezTo>
                    <a:cubicBezTo>
                      <a:pt x="17" y="18"/>
                      <a:pt x="17" y="20"/>
                      <a:pt x="19" y="23"/>
                    </a:cubicBezTo>
                    <a:cubicBezTo>
                      <a:pt x="20" y="25"/>
                      <a:pt x="21" y="27"/>
                      <a:pt x="22" y="29"/>
                    </a:cubicBezTo>
                    <a:cubicBezTo>
                      <a:pt x="23" y="31"/>
                      <a:pt x="21" y="32"/>
                      <a:pt x="20" y="33"/>
                    </a:cubicBezTo>
                    <a:cubicBezTo>
                      <a:pt x="18" y="34"/>
                      <a:pt x="17" y="34"/>
                      <a:pt x="16" y="32"/>
                    </a:cubicBezTo>
                    <a:cubicBezTo>
                      <a:pt x="15" y="30"/>
                      <a:pt x="13" y="29"/>
                      <a:pt x="13" y="26"/>
                    </a:cubicBezTo>
                    <a:cubicBezTo>
                      <a:pt x="13" y="25"/>
                      <a:pt x="12" y="24"/>
                      <a:pt x="11" y="24"/>
                    </a:cubicBezTo>
                    <a:cubicBezTo>
                      <a:pt x="10" y="25"/>
                      <a:pt x="10" y="26"/>
                      <a:pt x="10" y="27"/>
                    </a:cubicBezTo>
                    <a:cubicBezTo>
                      <a:pt x="11" y="30"/>
                      <a:pt x="12" y="33"/>
                      <a:pt x="10" y="36"/>
                    </a:cubicBezTo>
                    <a:cubicBezTo>
                      <a:pt x="10" y="37"/>
                      <a:pt x="9" y="38"/>
                      <a:pt x="8" y="38"/>
                    </a:cubicBezTo>
                    <a:cubicBezTo>
                      <a:pt x="7" y="39"/>
                      <a:pt x="6" y="37"/>
                      <a:pt x="6" y="36"/>
                    </a:cubicBezTo>
                    <a:cubicBezTo>
                      <a:pt x="0" y="25"/>
                      <a:pt x="4" y="15"/>
                      <a:pt x="9" y="5"/>
                    </a:cubicBezTo>
                    <a:cubicBezTo>
                      <a:pt x="10" y="2"/>
                      <a:pt x="13" y="1"/>
                      <a:pt x="14" y="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37">
                <a:extLst>
                  <a:ext uri="{FF2B5EF4-FFF2-40B4-BE49-F238E27FC236}">
                    <a16:creationId xmlns:a16="http://schemas.microsoft.com/office/drawing/2014/main" id="{EA5390D4-481B-D635-FBE9-82C01B447D19}"/>
                  </a:ext>
                </a:extLst>
              </p:cNvPr>
              <p:cNvSpPr>
                <a:spLocks/>
              </p:cNvSpPr>
              <p:nvPr/>
            </p:nvSpPr>
            <p:spPr bwMode="auto">
              <a:xfrm>
                <a:off x="9635049" y="1402591"/>
                <a:ext cx="216478" cy="89269"/>
              </a:xfrm>
              <a:custGeom>
                <a:avLst/>
                <a:gdLst>
                  <a:gd name="T0" fmla="*/ 27 w 41"/>
                  <a:gd name="T1" fmla="*/ 14 h 17"/>
                  <a:gd name="T2" fmla="*/ 12 w 41"/>
                  <a:gd name="T3" fmla="*/ 16 h 17"/>
                  <a:gd name="T4" fmla="*/ 2 w 41"/>
                  <a:gd name="T5" fmla="*/ 12 h 17"/>
                  <a:gd name="T6" fmla="*/ 4 w 41"/>
                  <a:gd name="T7" fmla="*/ 3 h 17"/>
                  <a:gd name="T8" fmla="*/ 14 w 41"/>
                  <a:gd name="T9" fmla="*/ 3 h 17"/>
                  <a:gd name="T10" fmla="*/ 23 w 41"/>
                  <a:gd name="T11" fmla="*/ 3 h 17"/>
                  <a:gd name="T12" fmla="*/ 34 w 41"/>
                  <a:gd name="T13" fmla="*/ 4 h 17"/>
                  <a:gd name="T14" fmla="*/ 41 w 41"/>
                  <a:gd name="T15" fmla="*/ 9 h 17"/>
                  <a:gd name="T16" fmla="*/ 34 w 41"/>
                  <a:gd name="T17" fmla="*/ 14 h 17"/>
                  <a:gd name="T18" fmla="*/ 27 w 41"/>
                  <a:gd name="T19"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
                    <a:moveTo>
                      <a:pt x="27" y="14"/>
                    </a:moveTo>
                    <a:cubicBezTo>
                      <a:pt x="22" y="15"/>
                      <a:pt x="17" y="15"/>
                      <a:pt x="12" y="16"/>
                    </a:cubicBezTo>
                    <a:cubicBezTo>
                      <a:pt x="7" y="17"/>
                      <a:pt x="4" y="15"/>
                      <a:pt x="2" y="12"/>
                    </a:cubicBezTo>
                    <a:cubicBezTo>
                      <a:pt x="0" y="8"/>
                      <a:pt x="1" y="6"/>
                      <a:pt x="4" y="3"/>
                    </a:cubicBezTo>
                    <a:cubicBezTo>
                      <a:pt x="7" y="0"/>
                      <a:pt x="11" y="0"/>
                      <a:pt x="14" y="3"/>
                    </a:cubicBezTo>
                    <a:cubicBezTo>
                      <a:pt x="17" y="6"/>
                      <a:pt x="19" y="7"/>
                      <a:pt x="23" y="3"/>
                    </a:cubicBezTo>
                    <a:cubicBezTo>
                      <a:pt x="25" y="0"/>
                      <a:pt x="30" y="3"/>
                      <a:pt x="34" y="4"/>
                    </a:cubicBezTo>
                    <a:cubicBezTo>
                      <a:pt x="37" y="5"/>
                      <a:pt x="41" y="5"/>
                      <a:pt x="41" y="9"/>
                    </a:cubicBezTo>
                    <a:cubicBezTo>
                      <a:pt x="41" y="13"/>
                      <a:pt x="37" y="13"/>
                      <a:pt x="34" y="14"/>
                    </a:cubicBezTo>
                    <a:cubicBezTo>
                      <a:pt x="31" y="14"/>
                      <a:pt x="29" y="15"/>
                      <a:pt x="27" y="1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42">
                <a:extLst>
                  <a:ext uri="{FF2B5EF4-FFF2-40B4-BE49-F238E27FC236}">
                    <a16:creationId xmlns:a16="http://schemas.microsoft.com/office/drawing/2014/main" id="{6494EF74-DEFB-BF56-C5C2-4F4D2B51694B}"/>
                  </a:ext>
                </a:extLst>
              </p:cNvPr>
              <p:cNvSpPr>
                <a:spLocks/>
              </p:cNvSpPr>
              <p:nvPr/>
            </p:nvSpPr>
            <p:spPr bwMode="auto">
              <a:xfrm>
                <a:off x="8574977" y="1210663"/>
                <a:ext cx="167380" cy="102659"/>
              </a:xfrm>
              <a:custGeom>
                <a:avLst/>
                <a:gdLst>
                  <a:gd name="T0" fmla="*/ 32 w 32"/>
                  <a:gd name="T1" fmla="*/ 10 h 19"/>
                  <a:gd name="T2" fmla="*/ 31 w 32"/>
                  <a:gd name="T3" fmla="*/ 13 h 19"/>
                  <a:gd name="T4" fmla="*/ 23 w 32"/>
                  <a:gd name="T5" fmla="*/ 15 h 19"/>
                  <a:gd name="T6" fmla="*/ 5 w 32"/>
                  <a:gd name="T7" fmla="*/ 18 h 19"/>
                  <a:gd name="T8" fmla="*/ 1 w 32"/>
                  <a:gd name="T9" fmla="*/ 17 h 19"/>
                  <a:gd name="T10" fmla="*/ 2 w 32"/>
                  <a:gd name="T11" fmla="*/ 13 h 19"/>
                  <a:gd name="T12" fmla="*/ 7 w 32"/>
                  <a:gd name="T13" fmla="*/ 7 h 19"/>
                  <a:gd name="T14" fmla="*/ 16 w 32"/>
                  <a:gd name="T15" fmla="*/ 1 h 19"/>
                  <a:gd name="T16" fmla="*/ 31 w 32"/>
                  <a:gd name="T17" fmla="*/ 8 h 19"/>
                  <a:gd name="T18" fmla="*/ 32 w 32"/>
                  <a:gd name="T1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9">
                    <a:moveTo>
                      <a:pt x="32" y="10"/>
                    </a:moveTo>
                    <a:cubicBezTo>
                      <a:pt x="32" y="11"/>
                      <a:pt x="31" y="12"/>
                      <a:pt x="31" y="13"/>
                    </a:cubicBezTo>
                    <a:cubicBezTo>
                      <a:pt x="28" y="14"/>
                      <a:pt x="26" y="15"/>
                      <a:pt x="23" y="15"/>
                    </a:cubicBezTo>
                    <a:cubicBezTo>
                      <a:pt x="17" y="15"/>
                      <a:pt x="11" y="16"/>
                      <a:pt x="5" y="18"/>
                    </a:cubicBezTo>
                    <a:cubicBezTo>
                      <a:pt x="4" y="18"/>
                      <a:pt x="2" y="19"/>
                      <a:pt x="1" y="17"/>
                    </a:cubicBezTo>
                    <a:cubicBezTo>
                      <a:pt x="0" y="16"/>
                      <a:pt x="0" y="14"/>
                      <a:pt x="2" y="13"/>
                    </a:cubicBezTo>
                    <a:cubicBezTo>
                      <a:pt x="4" y="11"/>
                      <a:pt x="5" y="9"/>
                      <a:pt x="7" y="7"/>
                    </a:cubicBezTo>
                    <a:cubicBezTo>
                      <a:pt x="9" y="4"/>
                      <a:pt x="12" y="0"/>
                      <a:pt x="16" y="1"/>
                    </a:cubicBezTo>
                    <a:cubicBezTo>
                      <a:pt x="21" y="2"/>
                      <a:pt x="27" y="3"/>
                      <a:pt x="31" y="8"/>
                    </a:cubicBezTo>
                    <a:cubicBezTo>
                      <a:pt x="31" y="9"/>
                      <a:pt x="32" y="9"/>
                      <a:pt x="32" y="1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44">
                <a:extLst>
                  <a:ext uri="{FF2B5EF4-FFF2-40B4-BE49-F238E27FC236}">
                    <a16:creationId xmlns:a16="http://schemas.microsoft.com/office/drawing/2014/main" id="{67F308D4-E438-8BAC-1FCF-E73D896FF273}"/>
                  </a:ext>
                </a:extLst>
              </p:cNvPr>
              <p:cNvSpPr>
                <a:spLocks/>
              </p:cNvSpPr>
              <p:nvPr/>
            </p:nvSpPr>
            <p:spPr bwMode="auto">
              <a:xfrm>
                <a:off x="8753515" y="4321691"/>
                <a:ext cx="274503" cy="82575"/>
              </a:xfrm>
              <a:custGeom>
                <a:avLst/>
                <a:gdLst>
                  <a:gd name="T0" fmla="*/ 45 w 52"/>
                  <a:gd name="T1" fmla="*/ 16 h 16"/>
                  <a:gd name="T2" fmla="*/ 15 w 52"/>
                  <a:gd name="T3" fmla="*/ 11 h 16"/>
                  <a:gd name="T4" fmla="*/ 4 w 52"/>
                  <a:gd name="T5" fmla="*/ 8 h 16"/>
                  <a:gd name="T6" fmla="*/ 1 w 52"/>
                  <a:gd name="T7" fmla="*/ 4 h 16"/>
                  <a:gd name="T8" fmla="*/ 5 w 52"/>
                  <a:gd name="T9" fmla="*/ 2 h 16"/>
                  <a:gd name="T10" fmla="*/ 15 w 52"/>
                  <a:gd name="T11" fmla="*/ 4 h 16"/>
                  <a:gd name="T12" fmla="*/ 26 w 52"/>
                  <a:gd name="T13" fmla="*/ 5 h 16"/>
                  <a:gd name="T14" fmla="*/ 32 w 52"/>
                  <a:gd name="T15" fmla="*/ 5 h 16"/>
                  <a:gd name="T16" fmla="*/ 49 w 52"/>
                  <a:gd name="T17" fmla="*/ 12 h 16"/>
                  <a:gd name="T18" fmla="*/ 52 w 52"/>
                  <a:gd name="T19" fmla="*/ 14 h 16"/>
                  <a:gd name="T20" fmla="*/ 48 w 52"/>
                  <a:gd name="T21" fmla="*/ 15 h 16"/>
                  <a:gd name="T22" fmla="*/ 45 w 52"/>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6">
                    <a:moveTo>
                      <a:pt x="45" y="16"/>
                    </a:moveTo>
                    <a:cubicBezTo>
                      <a:pt x="36" y="14"/>
                      <a:pt x="25" y="13"/>
                      <a:pt x="15" y="11"/>
                    </a:cubicBezTo>
                    <a:cubicBezTo>
                      <a:pt x="11" y="9"/>
                      <a:pt x="7" y="11"/>
                      <a:pt x="4" y="8"/>
                    </a:cubicBezTo>
                    <a:cubicBezTo>
                      <a:pt x="3" y="6"/>
                      <a:pt x="0" y="6"/>
                      <a:pt x="1" y="4"/>
                    </a:cubicBezTo>
                    <a:cubicBezTo>
                      <a:pt x="1" y="2"/>
                      <a:pt x="3" y="2"/>
                      <a:pt x="5" y="2"/>
                    </a:cubicBezTo>
                    <a:cubicBezTo>
                      <a:pt x="9" y="0"/>
                      <a:pt x="12" y="2"/>
                      <a:pt x="15" y="4"/>
                    </a:cubicBezTo>
                    <a:cubicBezTo>
                      <a:pt x="19" y="6"/>
                      <a:pt x="22" y="8"/>
                      <a:pt x="26" y="5"/>
                    </a:cubicBezTo>
                    <a:cubicBezTo>
                      <a:pt x="28" y="3"/>
                      <a:pt x="30" y="4"/>
                      <a:pt x="32" y="5"/>
                    </a:cubicBezTo>
                    <a:cubicBezTo>
                      <a:pt x="37" y="8"/>
                      <a:pt x="43" y="11"/>
                      <a:pt x="49" y="12"/>
                    </a:cubicBezTo>
                    <a:cubicBezTo>
                      <a:pt x="50" y="12"/>
                      <a:pt x="52" y="12"/>
                      <a:pt x="52" y="14"/>
                    </a:cubicBezTo>
                    <a:cubicBezTo>
                      <a:pt x="51" y="16"/>
                      <a:pt x="49" y="15"/>
                      <a:pt x="48" y="15"/>
                    </a:cubicBezTo>
                    <a:cubicBezTo>
                      <a:pt x="47" y="15"/>
                      <a:pt x="46" y="15"/>
                      <a:pt x="45" y="16"/>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46">
                <a:extLst>
                  <a:ext uri="{FF2B5EF4-FFF2-40B4-BE49-F238E27FC236}">
                    <a16:creationId xmlns:a16="http://schemas.microsoft.com/office/drawing/2014/main" id="{80AB65EE-1167-7FF1-9B08-E243EA8B2A94}"/>
                  </a:ext>
                </a:extLst>
              </p:cNvPr>
              <p:cNvSpPr>
                <a:spLocks/>
              </p:cNvSpPr>
              <p:nvPr/>
            </p:nvSpPr>
            <p:spPr bwMode="auto">
              <a:xfrm>
                <a:off x="9719854" y="2777336"/>
                <a:ext cx="153990" cy="127209"/>
              </a:xfrm>
              <a:custGeom>
                <a:avLst/>
                <a:gdLst>
                  <a:gd name="T0" fmla="*/ 12 w 29"/>
                  <a:gd name="T1" fmla="*/ 1 h 24"/>
                  <a:gd name="T2" fmla="*/ 14 w 29"/>
                  <a:gd name="T3" fmla="*/ 2 h 24"/>
                  <a:gd name="T4" fmla="*/ 27 w 29"/>
                  <a:gd name="T5" fmla="*/ 8 h 24"/>
                  <a:gd name="T6" fmla="*/ 29 w 29"/>
                  <a:gd name="T7" fmla="*/ 10 h 24"/>
                  <a:gd name="T8" fmla="*/ 27 w 29"/>
                  <a:gd name="T9" fmla="*/ 14 h 24"/>
                  <a:gd name="T10" fmla="*/ 19 w 29"/>
                  <a:gd name="T11" fmla="*/ 19 h 24"/>
                  <a:gd name="T12" fmla="*/ 14 w 29"/>
                  <a:gd name="T13" fmla="*/ 19 h 24"/>
                  <a:gd name="T14" fmla="*/ 5 w 29"/>
                  <a:gd name="T15" fmla="*/ 23 h 24"/>
                  <a:gd name="T16" fmla="*/ 2 w 29"/>
                  <a:gd name="T17" fmla="*/ 24 h 24"/>
                  <a:gd name="T18" fmla="*/ 1 w 29"/>
                  <a:gd name="T19" fmla="*/ 23 h 24"/>
                  <a:gd name="T20" fmla="*/ 3 w 29"/>
                  <a:gd name="T21" fmla="*/ 15 h 24"/>
                  <a:gd name="T22" fmla="*/ 11 w 29"/>
                  <a:gd name="T23" fmla="*/ 3 h 24"/>
                  <a:gd name="T24" fmla="*/ 12 w 29"/>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12" y="1"/>
                    </a:moveTo>
                    <a:cubicBezTo>
                      <a:pt x="13" y="1"/>
                      <a:pt x="14" y="1"/>
                      <a:pt x="14" y="2"/>
                    </a:cubicBezTo>
                    <a:cubicBezTo>
                      <a:pt x="18" y="5"/>
                      <a:pt x="21" y="9"/>
                      <a:pt x="27" y="8"/>
                    </a:cubicBezTo>
                    <a:cubicBezTo>
                      <a:pt x="28" y="8"/>
                      <a:pt x="29" y="9"/>
                      <a:pt x="29" y="10"/>
                    </a:cubicBezTo>
                    <a:cubicBezTo>
                      <a:pt x="29" y="12"/>
                      <a:pt x="29" y="13"/>
                      <a:pt x="27" y="14"/>
                    </a:cubicBezTo>
                    <a:cubicBezTo>
                      <a:pt x="24" y="15"/>
                      <a:pt x="21" y="16"/>
                      <a:pt x="19" y="19"/>
                    </a:cubicBezTo>
                    <a:cubicBezTo>
                      <a:pt x="17" y="21"/>
                      <a:pt x="15" y="19"/>
                      <a:pt x="14" y="19"/>
                    </a:cubicBezTo>
                    <a:cubicBezTo>
                      <a:pt x="8" y="16"/>
                      <a:pt x="8" y="17"/>
                      <a:pt x="5" y="23"/>
                    </a:cubicBezTo>
                    <a:cubicBezTo>
                      <a:pt x="4" y="24"/>
                      <a:pt x="3" y="24"/>
                      <a:pt x="2" y="24"/>
                    </a:cubicBezTo>
                    <a:cubicBezTo>
                      <a:pt x="1" y="24"/>
                      <a:pt x="1" y="23"/>
                      <a:pt x="1" y="23"/>
                    </a:cubicBezTo>
                    <a:cubicBezTo>
                      <a:pt x="0" y="19"/>
                      <a:pt x="0" y="16"/>
                      <a:pt x="3" y="15"/>
                    </a:cubicBezTo>
                    <a:cubicBezTo>
                      <a:pt x="9" y="12"/>
                      <a:pt x="11" y="8"/>
                      <a:pt x="11" y="3"/>
                    </a:cubicBezTo>
                    <a:cubicBezTo>
                      <a:pt x="11" y="1"/>
                      <a:pt x="11" y="0"/>
                      <a:pt x="12" y="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48">
                <a:extLst>
                  <a:ext uri="{FF2B5EF4-FFF2-40B4-BE49-F238E27FC236}">
                    <a16:creationId xmlns:a16="http://schemas.microsoft.com/office/drawing/2014/main" id="{03EE56DC-6024-04C6-F314-D4C26E34DDCB}"/>
                  </a:ext>
                </a:extLst>
              </p:cNvPr>
              <p:cNvSpPr>
                <a:spLocks/>
              </p:cNvSpPr>
              <p:nvPr/>
            </p:nvSpPr>
            <p:spPr bwMode="auto">
              <a:xfrm>
                <a:off x="9224411" y="3882040"/>
                <a:ext cx="120513" cy="116050"/>
              </a:xfrm>
              <a:custGeom>
                <a:avLst/>
                <a:gdLst>
                  <a:gd name="T0" fmla="*/ 8 w 23"/>
                  <a:gd name="T1" fmla="*/ 7 h 22"/>
                  <a:gd name="T2" fmla="*/ 16 w 23"/>
                  <a:gd name="T3" fmla="*/ 3 h 22"/>
                  <a:gd name="T4" fmla="*/ 20 w 23"/>
                  <a:gd name="T5" fmla="*/ 2 h 22"/>
                  <a:gd name="T6" fmla="*/ 19 w 23"/>
                  <a:gd name="T7" fmla="*/ 19 h 22"/>
                  <a:gd name="T8" fmla="*/ 10 w 23"/>
                  <a:gd name="T9" fmla="*/ 17 h 22"/>
                  <a:gd name="T10" fmla="*/ 2 w 23"/>
                  <a:gd name="T11" fmla="*/ 15 h 22"/>
                  <a:gd name="T12" fmla="*/ 1 w 23"/>
                  <a:gd name="T13" fmla="*/ 17 h 22"/>
                  <a:gd name="T14" fmla="*/ 0 w 23"/>
                  <a:gd name="T15" fmla="*/ 14 h 22"/>
                  <a:gd name="T16" fmla="*/ 8 w 23"/>
                  <a:gd name="T1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2">
                    <a:moveTo>
                      <a:pt x="8" y="7"/>
                    </a:moveTo>
                    <a:cubicBezTo>
                      <a:pt x="12" y="7"/>
                      <a:pt x="13" y="5"/>
                      <a:pt x="16" y="3"/>
                    </a:cubicBezTo>
                    <a:cubicBezTo>
                      <a:pt x="17" y="1"/>
                      <a:pt x="18" y="0"/>
                      <a:pt x="20" y="2"/>
                    </a:cubicBezTo>
                    <a:cubicBezTo>
                      <a:pt x="23" y="5"/>
                      <a:pt x="23" y="15"/>
                      <a:pt x="19" y="19"/>
                    </a:cubicBezTo>
                    <a:cubicBezTo>
                      <a:pt x="15" y="22"/>
                      <a:pt x="12" y="22"/>
                      <a:pt x="10" y="17"/>
                    </a:cubicBezTo>
                    <a:cubicBezTo>
                      <a:pt x="8" y="12"/>
                      <a:pt x="7" y="11"/>
                      <a:pt x="2" y="15"/>
                    </a:cubicBezTo>
                    <a:cubicBezTo>
                      <a:pt x="2" y="15"/>
                      <a:pt x="1" y="16"/>
                      <a:pt x="1" y="17"/>
                    </a:cubicBezTo>
                    <a:cubicBezTo>
                      <a:pt x="1" y="16"/>
                      <a:pt x="0" y="15"/>
                      <a:pt x="0" y="14"/>
                    </a:cubicBezTo>
                    <a:cubicBezTo>
                      <a:pt x="0" y="9"/>
                      <a:pt x="2" y="7"/>
                      <a:pt x="8" y="7"/>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51">
                <a:extLst>
                  <a:ext uri="{FF2B5EF4-FFF2-40B4-BE49-F238E27FC236}">
                    <a16:creationId xmlns:a16="http://schemas.microsoft.com/office/drawing/2014/main" id="{3A5E1491-64FE-1FE5-9301-3D91743DE6D2}"/>
                  </a:ext>
                </a:extLst>
              </p:cNvPr>
              <p:cNvSpPr>
                <a:spLocks/>
              </p:cNvSpPr>
              <p:nvPr/>
            </p:nvSpPr>
            <p:spPr bwMode="auto">
              <a:xfrm>
                <a:off x="9144068" y="3638782"/>
                <a:ext cx="89269" cy="138367"/>
              </a:xfrm>
              <a:custGeom>
                <a:avLst/>
                <a:gdLst>
                  <a:gd name="T0" fmla="*/ 12 w 17"/>
                  <a:gd name="T1" fmla="*/ 9 h 26"/>
                  <a:gd name="T2" fmla="*/ 11 w 17"/>
                  <a:gd name="T3" fmla="*/ 14 h 26"/>
                  <a:gd name="T4" fmla="*/ 15 w 17"/>
                  <a:gd name="T5" fmla="*/ 22 h 26"/>
                  <a:gd name="T6" fmla="*/ 17 w 17"/>
                  <a:gd name="T7" fmla="*/ 24 h 26"/>
                  <a:gd name="T8" fmla="*/ 15 w 17"/>
                  <a:gd name="T9" fmla="*/ 26 h 26"/>
                  <a:gd name="T10" fmla="*/ 7 w 17"/>
                  <a:gd name="T11" fmla="*/ 23 h 26"/>
                  <a:gd name="T12" fmla="*/ 3 w 17"/>
                  <a:gd name="T13" fmla="*/ 19 h 26"/>
                  <a:gd name="T14" fmla="*/ 1 w 17"/>
                  <a:gd name="T15" fmla="*/ 16 h 26"/>
                  <a:gd name="T16" fmla="*/ 3 w 17"/>
                  <a:gd name="T17" fmla="*/ 2 h 26"/>
                  <a:gd name="T18" fmla="*/ 6 w 17"/>
                  <a:gd name="T19" fmla="*/ 0 h 26"/>
                  <a:gd name="T20" fmla="*/ 12 w 17"/>
                  <a:gd name="T21"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12" y="9"/>
                    </a:moveTo>
                    <a:cubicBezTo>
                      <a:pt x="12" y="11"/>
                      <a:pt x="11" y="12"/>
                      <a:pt x="11" y="14"/>
                    </a:cubicBezTo>
                    <a:cubicBezTo>
                      <a:pt x="10" y="18"/>
                      <a:pt x="7" y="23"/>
                      <a:pt x="15" y="22"/>
                    </a:cubicBezTo>
                    <a:cubicBezTo>
                      <a:pt x="16" y="22"/>
                      <a:pt x="17" y="23"/>
                      <a:pt x="17" y="24"/>
                    </a:cubicBezTo>
                    <a:cubicBezTo>
                      <a:pt x="16" y="25"/>
                      <a:pt x="16" y="26"/>
                      <a:pt x="15" y="26"/>
                    </a:cubicBezTo>
                    <a:cubicBezTo>
                      <a:pt x="12" y="25"/>
                      <a:pt x="8" y="26"/>
                      <a:pt x="7" y="23"/>
                    </a:cubicBezTo>
                    <a:cubicBezTo>
                      <a:pt x="6" y="21"/>
                      <a:pt x="5" y="20"/>
                      <a:pt x="3" y="19"/>
                    </a:cubicBezTo>
                    <a:cubicBezTo>
                      <a:pt x="1" y="19"/>
                      <a:pt x="0" y="17"/>
                      <a:pt x="1" y="16"/>
                    </a:cubicBezTo>
                    <a:cubicBezTo>
                      <a:pt x="2" y="11"/>
                      <a:pt x="4" y="7"/>
                      <a:pt x="3" y="2"/>
                    </a:cubicBezTo>
                    <a:cubicBezTo>
                      <a:pt x="2" y="0"/>
                      <a:pt x="4" y="0"/>
                      <a:pt x="6" y="0"/>
                    </a:cubicBezTo>
                    <a:cubicBezTo>
                      <a:pt x="10" y="1"/>
                      <a:pt x="12" y="4"/>
                      <a:pt x="12" y="9"/>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53">
                <a:extLst>
                  <a:ext uri="{FF2B5EF4-FFF2-40B4-BE49-F238E27FC236}">
                    <a16:creationId xmlns:a16="http://schemas.microsoft.com/office/drawing/2014/main" id="{D2822E59-8FB1-FA07-D7C0-A10C322557BF}"/>
                  </a:ext>
                </a:extLst>
              </p:cNvPr>
              <p:cNvSpPr>
                <a:spLocks/>
              </p:cNvSpPr>
              <p:nvPr/>
            </p:nvSpPr>
            <p:spPr bwMode="auto">
              <a:xfrm>
                <a:off x="7032853" y="1121394"/>
                <a:ext cx="185234" cy="64721"/>
              </a:xfrm>
              <a:custGeom>
                <a:avLst/>
                <a:gdLst>
                  <a:gd name="T0" fmla="*/ 10 w 35"/>
                  <a:gd name="T1" fmla="*/ 1 h 12"/>
                  <a:gd name="T2" fmla="*/ 31 w 35"/>
                  <a:gd name="T3" fmla="*/ 1 h 12"/>
                  <a:gd name="T4" fmla="*/ 34 w 35"/>
                  <a:gd name="T5" fmla="*/ 2 h 12"/>
                  <a:gd name="T6" fmla="*/ 31 w 35"/>
                  <a:gd name="T7" fmla="*/ 5 h 12"/>
                  <a:gd name="T8" fmla="*/ 19 w 35"/>
                  <a:gd name="T9" fmla="*/ 10 h 12"/>
                  <a:gd name="T10" fmla="*/ 13 w 35"/>
                  <a:gd name="T11" fmla="*/ 7 h 12"/>
                  <a:gd name="T12" fmla="*/ 6 w 35"/>
                  <a:gd name="T13" fmla="*/ 3 h 12"/>
                  <a:gd name="T14" fmla="*/ 0 w 35"/>
                  <a:gd name="T15" fmla="*/ 3 h 12"/>
                  <a:gd name="T16" fmla="*/ 5 w 35"/>
                  <a:gd name="T17" fmla="*/ 1 h 12"/>
                  <a:gd name="T18" fmla="*/ 10 w 35"/>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2">
                    <a:moveTo>
                      <a:pt x="10" y="1"/>
                    </a:moveTo>
                    <a:cubicBezTo>
                      <a:pt x="17" y="1"/>
                      <a:pt x="24" y="3"/>
                      <a:pt x="31" y="1"/>
                    </a:cubicBezTo>
                    <a:cubicBezTo>
                      <a:pt x="32" y="0"/>
                      <a:pt x="34" y="0"/>
                      <a:pt x="34" y="2"/>
                    </a:cubicBezTo>
                    <a:cubicBezTo>
                      <a:pt x="35" y="4"/>
                      <a:pt x="33" y="4"/>
                      <a:pt x="31" y="5"/>
                    </a:cubicBezTo>
                    <a:cubicBezTo>
                      <a:pt x="28" y="8"/>
                      <a:pt x="23" y="7"/>
                      <a:pt x="19" y="10"/>
                    </a:cubicBezTo>
                    <a:cubicBezTo>
                      <a:pt x="17" y="12"/>
                      <a:pt x="13" y="10"/>
                      <a:pt x="13" y="7"/>
                    </a:cubicBezTo>
                    <a:cubicBezTo>
                      <a:pt x="12" y="1"/>
                      <a:pt x="10" y="2"/>
                      <a:pt x="6" y="3"/>
                    </a:cubicBezTo>
                    <a:cubicBezTo>
                      <a:pt x="4" y="4"/>
                      <a:pt x="0" y="5"/>
                      <a:pt x="0" y="3"/>
                    </a:cubicBezTo>
                    <a:cubicBezTo>
                      <a:pt x="0" y="1"/>
                      <a:pt x="3" y="1"/>
                      <a:pt x="5" y="1"/>
                    </a:cubicBezTo>
                    <a:cubicBezTo>
                      <a:pt x="7" y="0"/>
                      <a:pt x="9" y="1"/>
                      <a:pt x="10" y="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56">
                <a:extLst>
                  <a:ext uri="{FF2B5EF4-FFF2-40B4-BE49-F238E27FC236}">
                    <a16:creationId xmlns:a16="http://schemas.microsoft.com/office/drawing/2014/main" id="{E26BE109-BBDB-CFF7-D8D0-3563DF7460AB}"/>
                  </a:ext>
                </a:extLst>
              </p:cNvPr>
              <p:cNvSpPr>
                <a:spLocks/>
              </p:cNvSpPr>
              <p:nvPr/>
            </p:nvSpPr>
            <p:spPr bwMode="auto">
              <a:xfrm>
                <a:off x="7302892" y="1063369"/>
                <a:ext cx="120513" cy="80342"/>
              </a:xfrm>
              <a:custGeom>
                <a:avLst/>
                <a:gdLst>
                  <a:gd name="T0" fmla="*/ 10 w 23"/>
                  <a:gd name="T1" fmla="*/ 15 h 15"/>
                  <a:gd name="T2" fmla="*/ 5 w 23"/>
                  <a:gd name="T3" fmla="*/ 13 h 15"/>
                  <a:gd name="T4" fmla="*/ 4 w 23"/>
                  <a:gd name="T5" fmla="*/ 9 h 15"/>
                  <a:gd name="T6" fmla="*/ 13 w 23"/>
                  <a:gd name="T7" fmla="*/ 4 h 15"/>
                  <a:gd name="T8" fmla="*/ 21 w 23"/>
                  <a:gd name="T9" fmla="*/ 2 h 15"/>
                  <a:gd name="T10" fmla="*/ 16 w 23"/>
                  <a:gd name="T11" fmla="*/ 7 h 15"/>
                  <a:gd name="T12" fmla="*/ 18 w 23"/>
                  <a:gd name="T13" fmla="*/ 10 h 15"/>
                  <a:gd name="T14" fmla="*/ 20 w 23"/>
                  <a:gd name="T15" fmla="*/ 11 h 15"/>
                  <a:gd name="T16" fmla="*/ 17 w 23"/>
                  <a:gd name="T17" fmla="*/ 13 h 15"/>
                  <a:gd name="T18" fmla="*/ 10 w 23"/>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5">
                    <a:moveTo>
                      <a:pt x="10" y="15"/>
                    </a:moveTo>
                    <a:cubicBezTo>
                      <a:pt x="8" y="14"/>
                      <a:pt x="6" y="14"/>
                      <a:pt x="5" y="13"/>
                    </a:cubicBezTo>
                    <a:cubicBezTo>
                      <a:pt x="2" y="12"/>
                      <a:pt x="0" y="10"/>
                      <a:pt x="4" y="9"/>
                    </a:cubicBezTo>
                    <a:cubicBezTo>
                      <a:pt x="7" y="8"/>
                      <a:pt x="10" y="5"/>
                      <a:pt x="13" y="4"/>
                    </a:cubicBezTo>
                    <a:cubicBezTo>
                      <a:pt x="16" y="4"/>
                      <a:pt x="20" y="0"/>
                      <a:pt x="21" y="2"/>
                    </a:cubicBezTo>
                    <a:cubicBezTo>
                      <a:pt x="23" y="4"/>
                      <a:pt x="18" y="5"/>
                      <a:pt x="16" y="7"/>
                    </a:cubicBezTo>
                    <a:cubicBezTo>
                      <a:pt x="14" y="9"/>
                      <a:pt x="16" y="10"/>
                      <a:pt x="18" y="10"/>
                    </a:cubicBezTo>
                    <a:cubicBezTo>
                      <a:pt x="19" y="10"/>
                      <a:pt x="20" y="10"/>
                      <a:pt x="20" y="11"/>
                    </a:cubicBezTo>
                    <a:cubicBezTo>
                      <a:pt x="20" y="14"/>
                      <a:pt x="18" y="13"/>
                      <a:pt x="17" y="13"/>
                    </a:cubicBezTo>
                    <a:cubicBezTo>
                      <a:pt x="15" y="14"/>
                      <a:pt x="12" y="14"/>
                      <a:pt x="10" y="15"/>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58">
                <a:extLst>
                  <a:ext uri="{FF2B5EF4-FFF2-40B4-BE49-F238E27FC236}">
                    <a16:creationId xmlns:a16="http://schemas.microsoft.com/office/drawing/2014/main" id="{6DCF53E2-E10C-8153-03D1-232DCFFC0781}"/>
                  </a:ext>
                </a:extLst>
              </p:cNvPr>
              <p:cNvSpPr>
                <a:spLocks/>
              </p:cNvSpPr>
              <p:nvPr/>
            </p:nvSpPr>
            <p:spPr bwMode="auto">
              <a:xfrm>
                <a:off x="8019277" y="3897663"/>
                <a:ext cx="53561" cy="95965"/>
              </a:xfrm>
              <a:custGeom>
                <a:avLst/>
                <a:gdLst>
                  <a:gd name="T0" fmla="*/ 0 w 10"/>
                  <a:gd name="T1" fmla="*/ 11 h 18"/>
                  <a:gd name="T2" fmla="*/ 1 w 10"/>
                  <a:gd name="T3" fmla="*/ 6 h 18"/>
                  <a:gd name="T4" fmla="*/ 3 w 10"/>
                  <a:gd name="T5" fmla="*/ 0 h 18"/>
                  <a:gd name="T6" fmla="*/ 9 w 10"/>
                  <a:gd name="T7" fmla="*/ 5 h 18"/>
                  <a:gd name="T8" fmla="*/ 10 w 10"/>
                  <a:gd name="T9" fmla="*/ 11 h 18"/>
                  <a:gd name="T10" fmla="*/ 5 w 10"/>
                  <a:gd name="T11" fmla="*/ 18 h 18"/>
                  <a:gd name="T12" fmla="*/ 0 w 10"/>
                  <a:gd name="T13" fmla="*/ 11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0" y="11"/>
                    </a:moveTo>
                    <a:cubicBezTo>
                      <a:pt x="0" y="9"/>
                      <a:pt x="0" y="8"/>
                      <a:pt x="1" y="6"/>
                    </a:cubicBezTo>
                    <a:cubicBezTo>
                      <a:pt x="2" y="4"/>
                      <a:pt x="1" y="1"/>
                      <a:pt x="3" y="0"/>
                    </a:cubicBezTo>
                    <a:cubicBezTo>
                      <a:pt x="6" y="0"/>
                      <a:pt x="7" y="3"/>
                      <a:pt x="9" y="5"/>
                    </a:cubicBezTo>
                    <a:cubicBezTo>
                      <a:pt x="10" y="7"/>
                      <a:pt x="10" y="9"/>
                      <a:pt x="10" y="11"/>
                    </a:cubicBezTo>
                    <a:cubicBezTo>
                      <a:pt x="10" y="15"/>
                      <a:pt x="8" y="18"/>
                      <a:pt x="5" y="18"/>
                    </a:cubicBezTo>
                    <a:cubicBezTo>
                      <a:pt x="0" y="18"/>
                      <a:pt x="1" y="14"/>
                      <a:pt x="0" y="1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61">
                <a:extLst>
                  <a:ext uri="{FF2B5EF4-FFF2-40B4-BE49-F238E27FC236}">
                    <a16:creationId xmlns:a16="http://schemas.microsoft.com/office/drawing/2014/main" id="{5CA4F373-F363-682C-06AB-A7F8EB6B9C79}"/>
                  </a:ext>
                </a:extLst>
              </p:cNvPr>
              <p:cNvSpPr>
                <a:spLocks/>
              </p:cNvSpPr>
              <p:nvPr/>
            </p:nvSpPr>
            <p:spPr bwMode="auto">
              <a:xfrm>
                <a:off x="9916246" y="1449457"/>
                <a:ext cx="116050" cy="42404"/>
              </a:xfrm>
              <a:custGeom>
                <a:avLst/>
                <a:gdLst>
                  <a:gd name="T0" fmla="*/ 14 w 22"/>
                  <a:gd name="T1" fmla="*/ 7 h 8"/>
                  <a:gd name="T2" fmla="*/ 2 w 22"/>
                  <a:gd name="T3" fmla="*/ 3 h 8"/>
                  <a:gd name="T4" fmla="*/ 1 w 22"/>
                  <a:gd name="T5" fmla="*/ 0 h 8"/>
                  <a:gd name="T6" fmla="*/ 3 w 22"/>
                  <a:gd name="T7" fmla="*/ 0 h 8"/>
                  <a:gd name="T8" fmla="*/ 18 w 22"/>
                  <a:gd name="T9" fmla="*/ 2 h 8"/>
                  <a:gd name="T10" fmla="*/ 21 w 22"/>
                  <a:gd name="T11" fmla="*/ 5 h 8"/>
                  <a:gd name="T12" fmla="*/ 18 w 22"/>
                  <a:gd name="T13" fmla="*/ 7 h 8"/>
                  <a:gd name="T14" fmla="*/ 14 w 22"/>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8">
                    <a:moveTo>
                      <a:pt x="14" y="7"/>
                    </a:moveTo>
                    <a:cubicBezTo>
                      <a:pt x="9" y="8"/>
                      <a:pt x="5" y="6"/>
                      <a:pt x="2" y="3"/>
                    </a:cubicBezTo>
                    <a:cubicBezTo>
                      <a:pt x="1" y="3"/>
                      <a:pt x="0" y="1"/>
                      <a:pt x="1" y="0"/>
                    </a:cubicBezTo>
                    <a:cubicBezTo>
                      <a:pt x="1" y="0"/>
                      <a:pt x="2" y="0"/>
                      <a:pt x="3" y="0"/>
                    </a:cubicBezTo>
                    <a:cubicBezTo>
                      <a:pt x="8" y="1"/>
                      <a:pt x="13" y="2"/>
                      <a:pt x="18" y="2"/>
                    </a:cubicBezTo>
                    <a:cubicBezTo>
                      <a:pt x="19" y="3"/>
                      <a:pt x="22" y="2"/>
                      <a:pt x="21" y="5"/>
                    </a:cubicBezTo>
                    <a:cubicBezTo>
                      <a:pt x="21" y="6"/>
                      <a:pt x="20" y="7"/>
                      <a:pt x="18" y="7"/>
                    </a:cubicBezTo>
                    <a:cubicBezTo>
                      <a:pt x="17" y="7"/>
                      <a:pt x="15" y="7"/>
                      <a:pt x="14" y="7"/>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63">
                <a:extLst>
                  <a:ext uri="{FF2B5EF4-FFF2-40B4-BE49-F238E27FC236}">
                    <a16:creationId xmlns:a16="http://schemas.microsoft.com/office/drawing/2014/main" id="{3213A78C-80EF-F416-D6FC-24B04D23999B}"/>
                  </a:ext>
                </a:extLst>
              </p:cNvPr>
              <p:cNvSpPr>
                <a:spLocks/>
              </p:cNvSpPr>
              <p:nvPr/>
            </p:nvSpPr>
            <p:spPr bwMode="auto">
              <a:xfrm>
                <a:off x="9155226" y="3426768"/>
                <a:ext cx="53561" cy="89269"/>
              </a:xfrm>
              <a:custGeom>
                <a:avLst/>
                <a:gdLst>
                  <a:gd name="T0" fmla="*/ 9 w 10"/>
                  <a:gd name="T1" fmla="*/ 6 h 17"/>
                  <a:gd name="T2" fmla="*/ 7 w 10"/>
                  <a:gd name="T3" fmla="*/ 12 h 17"/>
                  <a:gd name="T4" fmla="*/ 2 w 10"/>
                  <a:gd name="T5" fmla="*/ 16 h 17"/>
                  <a:gd name="T6" fmla="*/ 1 w 10"/>
                  <a:gd name="T7" fmla="*/ 10 h 17"/>
                  <a:gd name="T8" fmla="*/ 3 w 10"/>
                  <a:gd name="T9" fmla="*/ 3 h 17"/>
                  <a:gd name="T10" fmla="*/ 7 w 10"/>
                  <a:gd name="T11" fmla="*/ 0 h 17"/>
                  <a:gd name="T12" fmla="*/ 9 w 10"/>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0" h="17">
                    <a:moveTo>
                      <a:pt x="9" y="6"/>
                    </a:moveTo>
                    <a:cubicBezTo>
                      <a:pt x="9" y="8"/>
                      <a:pt x="8" y="10"/>
                      <a:pt x="7" y="12"/>
                    </a:cubicBezTo>
                    <a:cubicBezTo>
                      <a:pt x="6" y="14"/>
                      <a:pt x="5" y="17"/>
                      <a:pt x="2" y="16"/>
                    </a:cubicBezTo>
                    <a:cubicBezTo>
                      <a:pt x="0" y="15"/>
                      <a:pt x="0" y="12"/>
                      <a:pt x="1" y="10"/>
                    </a:cubicBezTo>
                    <a:cubicBezTo>
                      <a:pt x="1" y="8"/>
                      <a:pt x="2" y="6"/>
                      <a:pt x="3" y="3"/>
                    </a:cubicBezTo>
                    <a:cubicBezTo>
                      <a:pt x="4" y="2"/>
                      <a:pt x="5" y="0"/>
                      <a:pt x="7" y="0"/>
                    </a:cubicBezTo>
                    <a:cubicBezTo>
                      <a:pt x="9" y="1"/>
                      <a:pt x="10" y="3"/>
                      <a:pt x="9" y="6"/>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64">
                <a:extLst>
                  <a:ext uri="{FF2B5EF4-FFF2-40B4-BE49-F238E27FC236}">
                    <a16:creationId xmlns:a16="http://schemas.microsoft.com/office/drawing/2014/main" id="{A5BFBF62-D84A-BCCB-6E2C-9AA505791E97}"/>
                  </a:ext>
                </a:extLst>
              </p:cNvPr>
              <p:cNvSpPr>
                <a:spLocks/>
              </p:cNvSpPr>
              <p:nvPr/>
            </p:nvSpPr>
            <p:spPr bwMode="auto">
              <a:xfrm>
                <a:off x="9425266" y="3156729"/>
                <a:ext cx="66952" cy="84806"/>
              </a:xfrm>
              <a:custGeom>
                <a:avLst/>
                <a:gdLst>
                  <a:gd name="T0" fmla="*/ 5 w 13"/>
                  <a:gd name="T1" fmla="*/ 10 h 16"/>
                  <a:gd name="T2" fmla="*/ 5 w 13"/>
                  <a:gd name="T3" fmla="*/ 7 h 16"/>
                  <a:gd name="T4" fmla="*/ 2 w 13"/>
                  <a:gd name="T5" fmla="*/ 4 h 16"/>
                  <a:gd name="T6" fmla="*/ 9 w 13"/>
                  <a:gd name="T7" fmla="*/ 1 h 16"/>
                  <a:gd name="T8" fmla="*/ 12 w 13"/>
                  <a:gd name="T9" fmla="*/ 7 h 16"/>
                  <a:gd name="T10" fmla="*/ 10 w 13"/>
                  <a:gd name="T11" fmla="*/ 12 h 16"/>
                  <a:gd name="T12" fmla="*/ 6 w 13"/>
                  <a:gd name="T13" fmla="*/ 15 h 16"/>
                  <a:gd name="T14" fmla="*/ 5 w 13"/>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10"/>
                    </a:moveTo>
                    <a:cubicBezTo>
                      <a:pt x="6" y="9"/>
                      <a:pt x="6" y="8"/>
                      <a:pt x="5" y="7"/>
                    </a:cubicBezTo>
                    <a:cubicBezTo>
                      <a:pt x="3" y="6"/>
                      <a:pt x="0" y="7"/>
                      <a:pt x="2" y="4"/>
                    </a:cubicBezTo>
                    <a:cubicBezTo>
                      <a:pt x="4" y="2"/>
                      <a:pt x="6" y="0"/>
                      <a:pt x="9" y="1"/>
                    </a:cubicBezTo>
                    <a:cubicBezTo>
                      <a:pt x="11" y="2"/>
                      <a:pt x="13" y="4"/>
                      <a:pt x="12" y="7"/>
                    </a:cubicBezTo>
                    <a:cubicBezTo>
                      <a:pt x="12" y="9"/>
                      <a:pt x="11" y="10"/>
                      <a:pt x="10" y="12"/>
                    </a:cubicBezTo>
                    <a:cubicBezTo>
                      <a:pt x="10" y="14"/>
                      <a:pt x="9" y="16"/>
                      <a:pt x="6" y="15"/>
                    </a:cubicBezTo>
                    <a:cubicBezTo>
                      <a:pt x="4" y="14"/>
                      <a:pt x="4" y="12"/>
                      <a:pt x="5" y="1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65">
                <a:extLst>
                  <a:ext uri="{FF2B5EF4-FFF2-40B4-BE49-F238E27FC236}">
                    <a16:creationId xmlns:a16="http://schemas.microsoft.com/office/drawing/2014/main" id="{D03E1E62-B9DB-2C4B-71BF-BD0CA85A2584}"/>
                  </a:ext>
                </a:extLst>
              </p:cNvPr>
              <p:cNvSpPr>
                <a:spLocks/>
              </p:cNvSpPr>
              <p:nvPr/>
            </p:nvSpPr>
            <p:spPr bwMode="auto">
              <a:xfrm>
                <a:off x="10813401" y="1657008"/>
                <a:ext cx="89269" cy="51330"/>
              </a:xfrm>
              <a:custGeom>
                <a:avLst/>
                <a:gdLst>
                  <a:gd name="T0" fmla="*/ 5 w 17"/>
                  <a:gd name="T1" fmla="*/ 9 h 10"/>
                  <a:gd name="T2" fmla="*/ 0 w 17"/>
                  <a:gd name="T3" fmla="*/ 7 h 10"/>
                  <a:gd name="T4" fmla="*/ 4 w 17"/>
                  <a:gd name="T5" fmla="*/ 2 h 10"/>
                  <a:gd name="T6" fmla="*/ 6 w 17"/>
                  <a:gd name="T7" fmla="*/ 2 h 10"/>
                  <a:gd name="T8" fmla="*/ 16 w 17"/>
                  <a:gd name="T9" fmla="*/ 4 h 10"/>
                  <a:gd name="T10" fmla="*/ 16 w 17"/>
                  <a:gd name="T11" fmla="*/ 6 h 10"/>
                  <a:gd name="T12" fmla="*/ 8 w 17"/>
                  <a:gd name="T13" fmla="*/ 9 h 10"/>
                  <a:gd name="T14" fmla="*/ 5 w 17"/>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
                    <a:moveTo>
                      <a:pt x="5" y="9"/>
                    </a:moveTo>
                    <a:cubicBezTo>
                      <a:pt x="4" y="8"/>
                      <a:pt x="1" y="10"/>
                      <a:pt x="0" y="7"/>
                    </a:cubicBezTo>
                    <a:cubicBezTo>
                      <a:pt x="0" y="4"/>
                      <a:pt x="3" y="4"/>
                      <a:pt x="4" y="2"/>
                    </a:cubicBezTo>
                    <a:cubicBezTo>
                      <a:pt x="5" y="2"/>
                      <a:pt x="5" y="2"/>
                      <a:pt x="6" y="2"/>
                    </a:cubicBezTo>
                    <a:cubicBezTo>
                      <a:pt x="10" y="0"/>
                      <a:pt x="13" y="2"/>
                      <a:pt x="16" y="4"/>
                    </a:cubicBezTo>
                    <a:cubicBezTo>
                      <a:pt x="16" y="4"/>
                      <a:pt x="17" y="6"/>
                      <a:pt x="16" y="6"/>
                    </a:cubicBezTo>
                    <a:cubicBezTo>
                      <a:pt x="14" y="8"/>
                      <a:pt x="11" y="9"/>
                      <a:pt x="8" y="9"/>
                    </a:cubicBezTo>
                    <a:cubicBezTo>
                      <a:pt x="7" y="9"/>
                      <a:pt x="6" y="9"/>
                      <a:pt x="5" y="9"/>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66">
                <a:extLst>
                  <a:ext uri="{FF2B5EF4-FFF2-40B4-BE49-F238E27FC236}">
                    <a16:creationId xmlns:a16="http://schemas.microsoft.com/office/drawing/2014/main" id="{9BA4A8FC-8A57-8CAC-B322-7A2D5131CEDF}"/>
                  </a:ext>
                </a:extLst>
              </p:cNvPr>
              <p:cNvSpPr>
                <a:spLocks/>
              </p:cNvSpPr>
              <p:nvPr/>
            </p:nvSpPr>
            <p:spPr bwMode="auto">
              <a:xfrm>
                <a:off x="8833857" y="3580757"/>
                <a:ext cx="62488" cy="58025"/>
              </a:xfrm>
              <a:custGeom>
                <a:avLst/>
                <a:gdLst>
                  <a:gd name="T0" fmla="*/ 12 w 12"/>
                  <a:gd name="T1" fmla="*/ 3 h 11"/>
                  <a:gd name="T2" fmla="*/ 5 w 12"/>
                  <a:gd name="T3" fmla="*/ 11 h 11"/>
                  <a:gd name="T4" fmla="*/ 0 w 12"/>
                  <a:gd name="T5" fmla="*/ 7 h 11"/>
                  <a:gd name="T6" fmla="*/ 10 w 12"/>
                  <a:gd name="T7" fmla="*/ 0 h 11"/>
                  <a:gd name="T8" fmla="*/ 12 w 12"/>
                  <a:gd name="T9" fmla="*/ 3 h 11"/>
                </a:gdLst>
                <a:ahLst/>
                <a:cxnLst>
                  <a:cxn ang="0">
                    <a:pos x="T0" y="T1"/>
                  </a:cxn>
                  <a:cxn ang="0">
                    <a:pos x="T2" y="T3"/>
                  </a:cxn>
                  <a:cxn ang="0">
                    <a:pos x="T4" y="T5"/>
                  </a:cxn>
                  <a:cxn ang="0">
                    <a:pos x="T6" y="T7"/>
                  </a:cxn>
                  <a:cxn ang="0">
                    <a:pos x="T8" y="T9"/>
                  </a:cxn>
                </a:cxnLst>
                <a:rect l="0" t="0" r="r" b="b"/>
                <a:pathLst>
                  <a:path w="12" h="11">
                    <a:moveTo>
                      <a:pt x="12" y="3"/>
                    </a:moveTo>
                    <a:cubicBezTo>
                      <a:pt x="12" y="6"/>
                      <a:pt x="7" y="11"/>
                      <a:pt x="5" y="11"/>
                    </a:cubicBezTo>
                    <a:cubicBezTo>
                      <a:pt x="2" y="11"/>
                      <a:pt x="1" y="9"/>
                      <a:pt x="0" y="7"/>
                    </a:cubicBezTo>
                    <a:cubicBezTo>
                      <a:pt x="0" y="5"/>
                      <a:pt x="8" y="0"/>
                      <a:pt x="10" y="0"/>
                    </a:cubicBezTo>
                    <a:cubicBezTo>
                      <a:pt x="12" y="0"/>
                      <a:pt x="12" y="1"/>
                      <a:pt x="12" y="3"/>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67">
                <a:extLst>
                  <a:ext uri="{FF2B5EF4-FFF2-40B4-BE49-F238E27FC236}">
                    <a16:creationId xmlns:a16="http://schemas.microsoft.com/office/drawing/2014/main" id="{BAA2BB9A-11A5-14F1-DE04-3B22C1BF7E0E}"/>
                  </a:ext>
                </a:extLst>
              </p:cNvPr>
              <p:cNvSpPr>
                <a:spLocks/>
              </p:cNvSpPr>
              <p:nvPr/>
            </p:nvSpPr>
            <p:spPr bwMode="auto">
              <a:xfrm>
                <a:off x="9742172" y="1529799"/>
                <a:ext cx="78111" cy="46867"/>
              </a:xfrm>
              <a:custGeom>
                <a:avLst/>
                <a:gdLst>
                  <a:gd name="T0" fmla="*/ 0 w 15"/>
                  <a:gd name="T1" fmla="*/ 5 h 9"/>
                  <a:gd name="T2" fmla="*/ 2 w 15"/>
                  <a:gd name="T3" fmla="*/ 3 h 9"/>
                  <a:gd name="T4" fmla="*/ 14 w 15"/>
                  <a:gd name="T5" fmla="*/ 5 h 9"/>
                  <a:gd name="T6" fmla="*/ 12 w 15"/>
                  <a:gd name="T7" fmla="*/ 9 h 9"/>
                  <a:gd name="T8" fmla="*/ 1 w 15"/>
                  <a:gd name="T9" fmla="*/ 7 h 9"/>
                  <a:gd name="T10" fmla="*/ 0 w 15"/>
                  <a:gd name="T11" fmla="*/ 5 h 9"/>
                </a:gdLst>
                <a:ahLst/>
                <a:cxnLst>
                  <a:cxn ang="0">
                    <a:pos x="T0" y="T1"/>
                  </a:cxn>
                  <a:cxn ang="0">
                    <a:pos x="T2" y="T3"/>
                  </a:cxn>
                  <a:cxn ang="0">
                    <a:pos x="T4" y="T5"/>
                  </a:cxn>
                  <a:cxn ang="0">
                    <a:pos x="T6" y="T7"/>
                  </a:cxn>
                  <a:cxn ang="0">
                    <a:pos x="T8" y="T9"/>
                  </a:cxn>
                  <a:cxn ang="0">
                    <a:pos x="T10" y="T11"/>
                  </a:cxn>
                </a:cxnLst>
                <a:rect l="0" t="0" r="r" b="b"/>
                <a:pathLst>
                  <a:path w="15" h="9">
                    <a:moveTo>
                      <a:pt x="0" y="5"/>
                    </a:moveTo>
                    <a:cubicBezTo>
                      <a:pt x="1" y="4"/>
                      <a:pt x="1" y="4"/>
                      <a:pt x="2" y="3"/>
                    </a:cubicBezTo>
                    <a:cubicBezTo>
                      <a:pt x="5" y="0"/>
                      <a:pt x="12" y="1"/>
                      <a:pt x="14" y="5"/>
                    </a:cubicBezTo>
                    <a:cubicBezTo>
                      <a:pt x="15" y="7"/>
                      <a:pt x="15" y="9"/>
                      <a:pt x="12" y="9"/>
                    </a:cubicBezTo>
                    <a:cubicBezTo>
                      <a:pt x="8" y="9"/>
                      <a:pt x="5" y="8"/>
                      <a:pt x="1" y="7"/>
                    </a:cubicBezTo>
                    <a:cubicBezTo>
                      <a:pt x="1" y="7"/>
                      <a:pt x="0" y="6"/>
                      <a:pt x="0" y="5"/>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71">
                <a:extLst>
                  <a:ext uri="{FF2B5EF4-FFF2-40B4-BE49-F238E27FC236}">
                    <a16:creationId xmlns:a16="http://schemas.microsoft.com/office/drawing/2014/main" id="{C062F202-F8FB-2062-ADAC-348A7AD5851D}"/>
                  </a:ext>
                </a:extLst>
              </p:cNvPr>
              <p:cNvSpPr>
                <a:spLocks/>
              </p:cNvSpPr>
              <p:nvPr/>
            </p:nvSpPr>
            <p:spPr bwMode="auto">
              <a:xfrm>
                <a:off x="7450186" y="1110234"/>
                <a:ext cx="69184" cy="42404"/>
              </a:xfrm>
              <a:custGeom>
                <a:avLst/>
                <a:gdLst>
                  <a:gd name="T0" fmla="*/ 5 w 13"/>
                  <a:gd name="T1" fmla="*/ 8 h 8"/>
                  <a:gd name="T2" fmla="*/ 1 w 13"/>
                  <a:gd name="T3" fmla="*/ 6 h 8"/>
                  <a:gd name="T4" fmla="*/ 7 w 13"/>
                  <a:gd name="T5" fmla="*/ 0 h 8"/>
                  <a:gd name="T6" fmla="*/ 13 w 13"/>
                  <a:gd name="T7" fmla="*/ 3 h 8"/>
                  <a:gd name="T8" fmla="*/ 5 w 13"/>
                  <a:gd name="T9" fmla="*/ 8 h 8"/>
                </a:gdLst>
                <a:ahLst/>
                <a:cxnLst>
                  <a:cxn ang="0">
                    <a:pos x="T0" y="T1"/>
                  </a:cxn>
                  <a:cxn ang="0">
                    <a:pos x="T2" y="T3"/>
                  </a:cxn>
                  <a:cxn ang="0">
                    <a:pos x="T4" y="T5"/>
                  </a:cxn>
                  <a:cxn ang="0">
                    <a:pos x="T6" y="T7"/>
                  </a:cxn>
                  <a:cxn ang="0">
                    <a:pos x="T8" y="T9"/>
                  </a:cxn>
                </a:cxnLst>
                <a:rect l="0" t="0" r="r" b="b"/>
                <a:pathLst>
                  <a:path w="13" h="8">
                    <a:moveTo>
                      <a:pt x="5" y="8"/>
                    </a:moveTo>
                    <a:cubicBezTo>
                      <a:pt x="3" y="8"/>
                      <a:pt x="0" y="8"/>
                      <a:pt x="1" y="6"/>
                    </a:cubicBezTo>
                    <a:cubicBezTo>
                      <a:pt x="1" y="3"/>
                      <a:pt x="3" y="0"/>
                      <a:pt x="7" y="0"/>
                    </a:cubicBezTo>
                    <a:cubicBezTo>
                      <a:pt x="9" y="0"/>
                      <a:pt x="13" y="1"/>
                      <a:pt x="13" y="3"/>
                    </a:cubicBezTo>
                    <a:cubicBezTo>
                      <a:pt x="12" y="7"/>
                      <a:pt x="8" y="8"/>
                      <a:pt x="5" y="8"/>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72">
                <a:extLst>
                  <a:ext uri="{FF2B5EF4-FFF2-40B4-BE49-F238E27FC236}">
                    <a16:creationId xmlns:a16="http://schemas.microsoft.com/office/drawing/2014/main" id="{B3A0CBAB-92A5-4084-A9D8-1B3CE8DB14A1}"/>
                  </a:ext>
                </a:extLst>
              </p:cNvPr>
              <p:cNvSpPr>
                <a:spLocks/>
              </p:cNvSpPr>
              <p:nvPr/>
            </p:nvSpPr>
            <p:spPr bwMode="auto">
              <a:xfrm>
                <a:off x="7539455" y="1078990"/>
                <a:ext cx="62488" cy="49098"/>
              </a:xfrm>
              <a:custGeom>
                <a:avLst/>
                <a:gdLst>
                  <a:gd name="T0" fmla="*/ 5 w 12"/>
                  <a:gd name="T1" fmla="*/ 9 h 9"/>
                  <a:gd name="T2" fmla="*/ 0 w 12"/>
                  <a:gd name="T3" fmla="*/ 6 h 9"/>
                  <a:gd name="T4" fmla="*/ 8 w 12"/>
                  <a:gd name="T5" fmla="*/ 1 h 9"/>
                  <a:gd name="T6" fmla="*/ 12 w 12"/>
                  <a:gd name="T7" fmla="*/ 4 h 9"/>
                  <a:gd name="T8" fmla="*/ 5 w 12"/>
                  <a:gd name="T9" fmla="*/ 9 h 9"/>
                </a:gdLst>
                <a:ahLst/>
                <a:cxnLst>
                  <a:cxn ang="0">
                    <a:pos x="T0" y="T1"/>
                  </a:cxn>
                  <a:cxn ang="0">
                    <a:pos x="T2" y="T3"/>
                  </a:cxn>
                  <a:cxn ang="0">
                    <a:pos x="T4" y="T5"/>
                  </a:cxn>
                  <a:cxn ang="0">
                    <a:pos x="T6" y="T7"/>
                  </a:cxn>
                  <a:cxn ang="0">
                    <a:pos x="T8" y="T9"/>
                  </a:cxn>
                </a:cxnLst>
                <a:rect l="0" t="0" r="r" b="b"/>
                <a:pathLst>
                  <a:path w="12" h="9">
                    <a:moveTo>
                      <a:pt x="5" y="9"/>
                    </a:moveTo>
                    <a:cubicBezTo>
                      <a:pt x="3" y="8"/>
                      <a:pt x="0" y="9"/>
                      <a:pt x="0" y="6"/>
                    </a:cubicBezTo>
                    <a:cubicBezTo>
                      <a:pt x="1" y="2"/>
                      <a:pt x="5" y="2"/>
                      <a:pt x="8" y="1"/>
                    </a:cubicBezTo>
                    <a:cubicBezTo>
                      <a:pt x="10" y="0"/>
                      <a:pt x="12" y="2"/>
                      <a:pt x="12" y="4"/>
                    </a:cubicBezTo>
                    <a:cubicBezTo>
                      <a:pt x="12" y="9"/>
                      <a:pt x="8" y="8"/>
                      <a:pt x="5" y="9"/>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74">
                <a:extLst>
                  <a:ext uri="{FF2B5EF4-FFF2-40B4-BE49-F238E27FC236}">
                    <a16:creationId xmlns:a16="http://schemas.microsoft.com/office/drawing/2014/main" id="{3E10D857-4A48-4464-A27C-1A78E14614B9}"/>
                  </a:ext>
                </a:extLst>
              </p:cNvPr>
              <p:cNvSpPr>
                <a:spLocks/>
              </p:cNvSpPr>
              <p:nvPr/>
            </p:nvSpPr>
            <p:spPr bwMode="auto">
              <a:xfrm>
                <a:off x="7126586" y="1777522"/>
                <a:ext cx="58025" cy="46867"/>
              </a:xfrm>
              <a:custGeom>
                <a:avLst/>
                <a:gdLst>
                  <a:gd name="T0" fmla="*/ 11 w 11"/>
                  <a:gd name="T1" fmla="*/ 4 h 9"/>
                  <a:gd name="T2" fmla="*/ 5 w 11"/>
                  <a:gd name="T3" fmla="*/ 8 h 9"/>
                  <a:gd name="T4" fmla="*/ 0 w 11"/>
                  <a:gd name="T5" fmla="*/ 6 h 9"/>
                  <a:gd name="T6" fmla="*/ 4 w 11"/>
                  <a:gd name="T7" fmla="*/ 1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0" y="6"/>
                      <a:pt x="7" y="7"/>
                      <a:pt x="5" y="8"/>
                    </a:cubicBezTo>
                    <a:cubicBezTo>
                      <a:pt x="3" y="8"/>
                      <a:pt x="0" y="9"/>
                      <a:pt x="0" y="6"/>
                    </a:cubicBezTo>
                    <a:cubicBezTo>
                      <a:pt x="0" y="3"/>
                      <a:pt x="1" y="1"/>
                      <a:pt x="4" y="1"/>
                    </a:cubicBezTo>
                    <a:cubicBezTo>
                      <a:pt x="7" y="0"/>
                      <a:pt x="9" y="1"/>
                      <a:pt x="11" y="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76">
                <a:extLst>
                  <a:ext uri="{FF2B5EF4-FFF2-40B4-BE49-F238E27FC236}">
                    <a16:creationId xmlns:a16="http://schemas.microsoft.com/office/drawing/2014/main" id="{1B403E48-8A6D-2F91-70E0-06EB7513E668}"/>
                  </a:ext>
                </a:extLst>
              </p:cNvPr>
              <p:cNvSpPr>
                <a:spLocks/>
              </p:cNvSpPr>
              <p:nvPr/>
            </p:nvSpPr>
            <p:spPr bwMode="auto">
              <a:xfrm>
                <a:off x="7349759" y="1148175"/>
                <a:ext cx="62488" cy="31244"/>
              </a:xfrm>
              <a:custGeom>
                <a:avLst/>
                <a:gdLst>
                  <a:gd name="T0" fmla="*/ 5 w 12"/>
                  <a:gd name="T1" fmla="*/ 4 h 6"/>
                  <a:gd name="T2" fmla="*/ 3 w 12"/>
                  <a:gd name="T3" fmla="*/ 5 h 6"/>
                  <a:gd name="T4" fmla="*/ 0 w 12"/>
                  <a:gd name="T5" fmla="*/ 4 h 6"/>
                  <a:gd name="T6" fmla="*/ 2 w 12"/>
                  <a:gd name="T7" fmla="*/ 2 h 6"/>
                  <a:gd name="T8" fmla="*/ 5 w 12"/>
                  <a:gd name="T9" fmla="*/ 1 h 6"/>
                  <a:gd name="T10" fmla="*/ 12 w 12"/>
                  <a:gd name="T11" fmla="*/ 2 h 6"/>
                  <a:gd name="T12" fmla="*/ 12 w 12"/>
                  <a:gd name="T13" fmla="*/ 3 h 6"/>
                  <a:gd name="T14" fmla="*/ 5 w 12"/>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5" y="4"/>
                    </a:moveTo>
                    <a:cubicBezTo>
                      <a:pt x="4" y="5"/>
                      <a:pt x="4" y="5"/>
                      <a:pt x="3" y="5"/>
                    </a:cubicBezTo>
                    <a:cubicBezTo>
                      <a:pt x="2" y="5"/>
                      <a:pt x="0" y="5"/>
                      <a:pt x="0" y="4"/>
                    </a:cubicBezTo>
                    <a:cubicBezTo>
                      <a:pt x="0" y="3"/>
                      <a:pt x="1" y="2"/>
                      <a:pt x="2" y="2"/>
                    </a:cubicBezTo>
                    <a:cubicBezTo>
                      <a:pt x="3" y="1"/>
                      <a:pt x="4" y="1"/>
                      <a:pt x="5" y="1"/>
                    </a:cubicBezTo>
                    <a:cubicBezTo>
                      <a:pt x="7" y="1"/>
                      <a:pt x="10" y="0"/>
                      <a:pt x="12" y="2"/>
                    </a:cubicBezTo>
                    <a:cubicBezTo>
                      <a:pt x="12" y="2"/>
                      <a:pt x="12" y="3"/>
                      <a:pt x="12" y="3"/>
                    </a:cubicBezTo>
                    <a:cubicBezTo>
                      <a:pt x="10" y="6"/>
                      <a:pt x="8" y="5"/>
                      <a:pt x="5" y="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77">
                <a:extLst>
                  <a:ext uri="{FF2B5EF4-FFF2-40B4-BE49-F238E27FC236}">
                    <a16:creationId xmlns:a16="http://schemas.microsoft.com/office/drawing/2014/main" id="{6A5247A7-2856-B8D6-B733-C139D6F33589}"/>
                  </a:ext>
                </a:extLst>
              </p:cNvPr>
              <p:cNvSpPr>
                <a:spLocks/>
              </p:cNvSpPr>
              <p:nvPr/>
            </p:nvSpPr>
            <p:spPr bwMode="auto">
              <a:xfrm>
                <a:off x="9271276" y="3808394"/>
                <a:ext cx="42404" cy="58025"/>
              </a:xfrm>
              <a:custGeom>
                <a:avLst/>
                <a:gdLst>
                  <a:gd name="T0" fmla="*/ 3 w 8"/>
                  <a:gd name="T1" fmla="*/ 3 h 11"/>
                  <a:gd name="T2" fmla="*/ 4 w 8"/>
                  <a:gd name="T3" fmla="*/ 0 h 11"/>
                  <a:gd name="T4" fmla="*/ 7 w 8"/>
                  <a:gd name="T5" fmla="*/ 6 h 11"/>
                  <a:gd name="T6" fmla="*/ 4 w 8"/>
                  <a:gd name="T7" fmla="*/ 11 h 11"/>
                  <a:gd name="T8" fmla="*/ 3 w 8"/>
                  <a:gd name="T9" fmla="*/ 3 h 11"/>
                </a:gdLst>
                <a:ahLst/>
                <a:cxnLst>
                  <a:cxn ang="0">
                    <a:pos x="T0" y="T1"/>
                  </a:cxn>
                  <a:cxn ang="0">
                    <a:pos x="T2" y="T3"/>
                  </a:cxn>
                  <a:cxn ang="0">
                    <a:pos x="T4" y="T5"/>
                  </a:cxn>
                  <a:cxn ang="0">
                    <a:pos x="T6" y="T7"/>
                  </a:cxn>
                  <a:cxn ang="0">
                    <a:pos x="T8" y="T9"/>
                  </a:cxn>
                </a:cxnLst>
                <a:rect l="0" t="0" r="r" b="b"/>
                <a:pathLst>
                  <a:path w="8" h="11">
                    <a:moveTo>
                      <a:pt x="3" y="3"/>
                    </a:moveTo>
                    <a:cubicBezTo>
                      <a:pt x="3" y="3"/>
                      <a:pt x="0" y="0"/>
                      <a:pt x="4" y="0"/>
                    </a:cubicBezTo>
                    <a:cubicBezTo>
                      <a:pt x="7" y="1"/>
                      <a:pt x="7" y="4"/>
                      <a:pt x="7" y="6"/>
                    </a:cubicBezTo>
                    <a:cubicBezTo>
                      <a:pt x="8" y="8"/>
                      <a:pt x="5" y="9"/>
                      <a:pt x="4" y="11"/>
                    </a:cubicBezTo>
                    <a:cubicBezTo>
                      <a:pt x="2" y="9"/>
                      <a:pt x="1" y="7"/>
                      <a:pt x="3" y="3"/>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79">
                <a:extLst>
                  <a:ext uri="{FF2B5EF4-FFF2-40B4-BE49-F238E27FC236}">
                    <a16:creationId xmlns:a16="http://schemas.microsoft.com/office/drawing/2014/main" id="{FD15285A-9E30-4F2E-B9D5-46A5E242A94E}"/>
                  </a:ext>
                </a:extLst>
              </p:cNvPr>
              <p:cNvSpPr>
                <a:spLocks/>
              </p:cNvSpPr>
              <p:nvPr/>
            </p:nvSpPr>
            <p:spPr bwMode="auto">
              <a:xfrm>
                <a:off x="9050336" y="4388643"/>
                <a:ext cx="73648" cy="26781"/>
              </a:xfrm>
              <a:custGeom>
                <a:avLst/>
                <a:gdLst>
                  <a:gd name="T0" fmla="*/ 7 w 14"/>
                  <a:gd name="T1" fmla="*/ 1 h 5"/>
                  <a:gd name="T2" fmla="*/ 14 w 14"/>
                  <a:gd name="T3" fmla="*/ 2 h 5"/>
                  <a:gd name="T4" fmla="*/ 14 w 14"/>
                  <a:gd name="T5" fmla="*/ 3 h 5"/>
                  <a:gd name="T6" fmla="*/ 6 w 14"/>
                  <a:gd name="T7" fmla="*/ 5 h 5"/>
                  <a:gd name="T8" fmla="*/ 4 w 14"/>
                  <a:gd name="T9" fmla="*/ 4 h 5"/>
                  <a:gd name="T10" fmla="*/ 0 w 14"/>
                  <a:gd name="T11" fmla="*/ 2 h 5"/>
                  <a:gd name="T12" fmla="*/ 4 w 14"/>
                  <a:gd name="T13" fmla="*/ 2 h 5"/>
                  <a:gd name="T14" fmla="*/ 7 w 14"/>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7" y="1"/>
                    </a:moveTo>
                    <a:cubicBezTo>
                      <a:pt x="9" y="2"/>
                      <a:pt x="12" y="0"/>
                      <a:pt x="14" y="2"/>
                    </a:cubicBezTo>
                    <a:cubicBezTo>
                      <a:pt x="14" y="2"/>
                      <a:pt x="14" y="3"/>
                      <a:pt x="14" y="3"/>
                    </a:cubicBezTo>
                    <a:cubicBezTo>
                      <a:pt x="11" y="4"/>
                      <a:pt x="9" y="5"/>
                      <a:pt x="6" y="5"/>
                    </a:cubicBezTo>
                    <a:cubicBezTo>
                      <a:pt x="5" y="5"/>
                      <a:pt x="5" y="4"/>
                      <a:pt x="4" y="4"/>
                    </a:cubicBezTo>
                    <a:cubicBezTo>
                      <a:pt x="3" y="3"/>
                      <a:pt x="0" y="5"/>
                      <a:pt x="0" y="2"/>
                    </a:cubicBezTo>
                    <a:cubicBezTo>
                      <a:pt x="1" y="0"/>
                      <a:pt x="3" y="2"/>
                      <a:pt x="4" y="2"/>
                    </a:cubicBezTo>
                    <a:cubicBezTo>
                      <a:pt x="5" y="2"/>
                      <a:pt x="6" y="2"/>
                      <a:pt x="7" y="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80">
                <a:extLst>
                  <a:ext uri="{FF2B5EF4-FFF2-40B4-BE49-F238E27FC236}">
                    <a16:creationId xmlns:a16="http://schemas.microsoft.com/office/drawing/2014/main" id="{3B4E4CBC-4104-2EAE-B7D0-D09F9417778D}"/>
                  </a:ext>
                </a:extLst>
              </p:cNvPr>
              <p:cNvSpPr>
                <a:spLocks/>
              </p:cNvSpPr>
              <p:nvPr/>
            </p:nvSpPr>
            <p:spPr bwMode="auto">
              <a:xfrm>
                <a:off x="8336183" y="1170492"/>
                <a:ext cx="64721" cy="24550"/>
              </a:xfrm>
              <a:custGeom>
                <a:avLst/>
                <a:gdLst>
                  <a:gd name="T0" fmla="*/ 12 w 12"/>
                  <a:gd name="T1" fmla="*/ 5 h 5"/>
                  <a:gd name="T2" fmla="*/ 5 w 12"/>
                  <a:gd name="T3" fmla="*/ 5 h 5"/>
                  <a:gd name="T4" fmla="*/ 1 w 12"/>
                  <a:gd name="T5" fmla="*/ 2 h 5"/>
                  <a:gd name="T6" fmla="*/ 5 w 12"/>
                  <a:gd name="T7" fmla="*/ 0 h 5"/>
                  <a:gd name="T8" fmla="*/ 9 w 12"/>
                  <a:gd name="T9" fmla="*/ 0 h 5"/>
                  <a:gd name="T10" fmla="*/ 9 w 12"/>
                  <a:gd name="T11" fmla="*/ 0 h 5"/>
                  <a:gd name="T12" fmla="*/ 12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12" y="5"/>
                    </a:moveTo>
                    <a:cubicBezTo>
                      <a:pt x="10" y="5"/>
                      <a:pt x="7" y="5"/>
                      <a:pt x="5" y="5"/>
                    </a:cubicBezTo>
                    <a:cubicBezTo>
                      <a:pt x="3" y="5"/>
                      <a:pt x="1" y="5"/>
                      <a:pt x="1" y="2"/>
                    </a:cubicBezTo>
                    <a:cubicBezTo>
                      <a:pt x="0" y="0"/>
                      <a:pt x="3" y="0"/>
                      <a:pt x="5" y="0"/>
                    </a:cubicBezTo>
                    <a:cubicBezTo>
                      <a:pt x="6" y="0"/>
                      <a:pt x="7" y="0"/>
                      <a:pt x="9" y="0"/>
                    </a:cubicBezTo>
                    <a:cubicBezTo>
                      <a:pt x="9" y="0"/>
                      <a:pt x="9" y="0"/>
                      <a:pt x="9" y="0"/>
                    </a:cubicBezTo>
                    <a:cubicBezTo>
                      <a:pt x="10" y="2"/>
                      <a:pt x="12" y="2"/>
                      <a:pt x="12" y="5"/>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4" name="Group 86">
              <a:extLst>
                <a:ext uri="{FF2B5EF4-FFF2-40B4-BE49-F238E27FC236}">
                  <a16:creationId xmlns:a16="http://schemas.microsoft.com/office/drawing/2014/main" id="{2FA9BFBB-D6A2-4A51-9811-804B547037ED}"/>
                </a:ext>
              </a:extLst>
            </p:cNvPr>
            <p:cNvGrpSpPr/>
            <p:nvPr/>
          </p:nvGrpSpPr>
          <p:grpSpPr>
            <a:xfrm>
              <a:off x="123167" y="2721008"/>
              <a:ext cx="2259301" cy="1915799"/>
              <a:chOff x="1065212" y="909379"/>
              <a:chExt cx="4363028" cy="3073089"/>
            </a:xfrm>
            <a:gradFill flip="none" rotWithShape="1">
              <a:gsLst>
                <a:gs pos="52300">
                  <a:srgbClr val="5270CE"/>
                </a:gs>
                <a:gs pos="100000">
                  <a:srgbClr val="01244B"/>
                </a:gs>
                <a:gs pos="0">
                  <a:srgbClr val="01244B"/>
                </a:gs>
              </a:gsLst>
              <a:lin ang="5400000" scaled="1"/>
              <a:tileRect/>
            </a:gradFill>
            <a:effectLst>
              <a:outerShdw blurRad="25400" dir="5400000" algn="t" rotWithShape="0">
                <a:srgbClr val="03011F">
                  <a:alpha val="0"/>
                </a:srgbClr>
              </a:outerShdw>
            </a:effectLst>
          </p:grpSpPr>
          <p:sp>
            <p:nvSpPr>
              <p:cNvPr id="260" name="Freeform 6">
                <a:extLst>
                  <a:ext uri="{FF2B5EF4-FFF2-40B4-BE49-F238E27FC236}">
                    <a16:creationId xmlns:a16="http://schemas.microsoft.com/office/drawing/2014/main" id="{E51300F5-0CC4-7EAA-37C4-F02EA1847CEB}"/>
                  </a:ext>
                </a:extLst>
              </p:cNvPr>
              <p:cNvSpPr>
                <a:spLocks noEditPoints="1"/>
              </p:cNvSpPr>
              <p:nvPr/>
            </p:nvSpPr>
            <p:spPr bwMode="auto">
              <a:xfrm>
                <a:off x="1065212" y="1657008"/>
                <a:ext cx="3164591" cy="2325460"/>
              </a:xfrm>
              <a:custGeom>
                <a:avLst/>
                <a:gdLst>
                  <a:gd name="T0" fmla="*/ 402 w 599"/>
                  <a:gd name="T1" fmla="*/ 25 h 440"/>
                  <a:gd name="T2" fmla="*/ 426 w 599"/>
                  <a:gd name="T3" fmla="*/ 45 h 440"/>
                  <a:gd name="T4" fmla="*/ 453 w 599"/>
                  <a:gd name="T5" fmla="*/ 26 h 440"/>
                  <a:gd name="T6" fmla="*/ 434 w 599"/>
                  <a:gd name="T7" fmla="*/ 53 h 440"/>
                  <a:gd name="T8" fmla="*/ 427 w 599"/>
                  <a:gd name="T9" fmla="*/ 68 h 440"/>
                  <a:gd name="T10" fmla="*/ 388 w 599"/>
                  <a:gd name="T11" fmla="*/ 116 h 440"/>
                  <a:gd name="T12" fmla="*/ 436 w 599"/>
                  <a:gd name="T13" fmla="*/ 143 h 440"/>
                  <a:gd name="T14" fmla="*/ 474 w 599"/>
                  <a:gd name="T15" fmla="*/ 164 h 440"/>
                  <a:gd name="T16" fmla="*/ 476 w 599"/>
                  <a:gd name="T17" fmla="*/ 113 h 440"/>
                  <a:gd name="T18" fmla="*/ 494 w 599"/>
                  <a:gd name="T19" fmla="*/ 89 h 440"/>
                  <a:gd name="T20" fmla="*/ 552 w 599"/>
                  <a:gd name="T21" fmla="*/ 108 h 440"/>
                  <a:gd name="T22" fmla="*/ 583 w 599"/>
                  <a:gd name="T23" fmla="*/ 147 h 440"/>
                  <a:gd name="T24" fmla="*/ 591 w 599"/>
                  <a:gd name="T25" fmla="*/ 172 h 440"/>
                  <a:gd name="T26" fmla="*/ 535 w 599"/>
                  <a:gd name="T27" fmla="*/ 188 h 440"/>
                  <a:gd name="T28" fmla="*/ 548 w 599"/>
                  <a:gd name="T29" fmla="*/ 203 h 440"/>
                  <a:gd name="T30" fmla="*/ 542 w 599"/>
                  <a:gd name="T31" fmla="*/ 221 h 440"/>
                  <a:gd name="T32" fmla="*/ 508 w 599"/>
                  <a:gd name="T33" fmla="*/ 242 h 440"/>
                  <a:gd name="T34" fmla="*/ 468 w 599"/>
                  <a:gd name="T35" fmla="*/ 293 h 440"/>
                  <a:gd name="T36" fmla="*/ 451 w 599"/>
                  <a:gd name="T37" fmla="*/ 318 h 440"/>
                  <a:gd name="T38" fmla="*/ 411 w 599"/>
                  <a:gd name="T39" fmla="*/ 315 h 440"/>
                  <a:gd name="T40" fmla="*/ 394 w 599"/>
                  <a:gd name="T41" fmla="*/ 378 h 440"/>
                  <a:gd name="T42" fmla="*/ 420 w 599"/>
                  <a:gd name="T43" fmla="*/ 390 h 440"/>
                  <a:gd name="T44" fmla="*/ 458 w 599"/>
                  <a:gd name="T45" fmla="*/ 428 h 440"/>
                  <a:gd name="T46" fmla="*/ 471 w 599"/>
                  <a:gd name="T47" fmla="*/ 429 h 440"/>
                  <a:gd name="T48" fmla="*/ 428 w 599"/>
                  <a:gd name="T49" fmla="*/ 406 h 440"/>
                  <a:gd name="T50" fmla="*/ 371 w 599"/>
                  <a:gd name="T51" fmla="*/ 389 h 440"/>
                  <a:gd name="T52" fmla="*/ 293 w 599"/>
                  <a:gd name="T53" fmla="*/ 312 h 440"/>
                  <a:gd name="T54" fmla="*/ 302 w 599"/>
                  <a:gd name="T55" fmla="*/ 342 h 440"/>
                  <a:gd name="T56" fmla="*/ 294 w 599"/>
                  <a:gd name="T57" fmla="*/ 334 h 440"/>
                  <a:gd name="T58" fmla="*/ 244 w 599"/>
                  <a:gd name="T59" fmla="*/ 270 h 440"/>
                  <a:gd name="T60" fmla="*/ 230 w 599"/>
                  <a:gd name="T61" fmla="*/ 200 h 440"/>
                  <a:gd name="T62" fmla="*/ 210 w 599"/>
                  <a:gd name="T63" fmla="*/ 170 h 440"/>
                  <a:gd name="T64" fmla="*/ 184 w 599"/>
                  <a:gd name="T65" fmla="*/ 136 h 440"/>
                  <a:gd name="T66" fmla="*/ 165 w 599"/>
                  <a:gd name="T67" fmla="*/ 121 h 440"/>
                  <a:gd name="T68" fmla="*/ 87 w 599"/>
                  <a:gd name="T69" fmla="*/ 115 h 440"/>
                  <a:gd name="T70" fmla="*/ 85 w 599"/>
                  <a:gd name="T71" fmla="*/ 102 h 440"/>
                  <a:gd name="T72" fmla="*/ 25 w 599"/>
                  <a:gd name="T73" fmla="*/ 148 h 440"/>
                  <a:gd name="T74" fmla="*/ 60 w 599"/>
                  <a:gd name="T75" fmla="*/ 119 h 440"/>
                  <a:gd name="T76" fmla="*/ 27 w 599"/>
                  <a:gd name="T77" fmla="*/ 110 h 440"/>
                  <a:gd name="T78" fmla="*/ 31 w 599"/>
                  <a:gd name="T79" fmla="*/ 82 h 440"/>
                  <a:gd name="T80" fmla="*/ 2 w 599"/>
                  <a:gd name="T81" fmla="*/ 64 h 440"/>
                  <a:gd name="T82" fmla="*/ 31 w 599"/>
                  <a:gd name="T83" fmla="*/ 57 h 440"/>
                  <a:gd name="T84" fmla="*/ 10 w 599"/>
                  <a:gd name="T85" fmla="*/ 32 h 440"/>
                  <a:gd name="T86" fmla="*/ 74 w 599"/>
                  <a:gd name="T87" fmla="*/ 14 h 440"/>
                  <a:gd name="T88" fmla="*/ 172 w 599"/>
                  <a:gd name="T89" fmla="*/ 27 h 440"/>
                  <a:gd name="T90" fmla="*/ 225 w 599"/>
                  <a:gd name="T91" fmla="*/ 22 h 440"/>
                  <a:gd name="T92" fmla="*/ 280 w 599"/>
                  <a:gd name="T93" fmla="*/ 33 h 440"/>
                  <a:gd name="T94" fmla="*/ 298 w 599"/>
                  <a:gd name="T95" fmla="*/ 40 h 440"/>
                  <a:gd name="T96" fmla="*/ 321 w 599"/>
                  <a:gd name="T97" fmla="*/ 38 h 440"/>
                  <a:gd name="T98" fmla="*/ 349 w 599"/>
                  <a:gd name="T99" fmla="*/ 41 h 440"/>
                  <a:gd name="T100" fmla="*/ 380 w 599"/>
                  <a:gd name="T101" fmla="*/ 42 h 440"/>
                  <a:gd name="T102" fmla="*/ 381 w 599"/>
                  <a:gd name="T103" fmla="*/ 22 h 440"/>
                  <a:gd name="T104" fmla="*/ 438 w 599"/>
                  <a:gd name="T105" fmla="*/ 207 h 440"/>
                  <a:gd name="T106" fmla="*/ 404 w 599"/>
                  <a:gd name="T107" fmla="*/ 205 h 440"/>
                  <a:gd name="T108" fmla="*/ 428 w 599"/>
                  <a:gd name="T109" fmla="*/ 239 h 440"/>
                  <a:gd name="T110" fmla="*/ 449 w 599"/>
                  <a:gd name="T111" fmla="*/ 220 h 440"/>
                  <a:gd name="T112" fmla="*/ 465 w 599"/>
                  <a:gd name="T113" fmla="*/ 219 h 440"/>
                  <a:gd name="T114" fmla="*/ 424 w 599"/>
                  <a:gd name="T115" fmla="*/ 231 h 440"/>
                  <a:gd name="T116" fmla="*/ 471 w 599"/>
                  <a:gd name="T117" fmla="*/ 227 h 440"/>
                  <a:gd name="T118" fmla="*/ 451 w 599"/>
                  <a:gd name="T119" fmla="*/ 237 h 440"/>
                  <a:gd name="T120" fmla="*/ 460 w 599"/>
                  <a:gd name="T121" fmla="*/ 234 h 440"/>
                  <a:gd name="T122" fmla="*/ 584 w 599"/>
                  <a:gd name="T123" fmla="*/ 15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9" h="440">
                    <a:moveTo>
                      <a:pt x="387" y="0"/>
                    </a:moveTo>
                    <a:cubicBezTo>
                      <a:pt x="387" y="1"/>
                      <a:pt x="387" y="1"/>
                      <a:pt x="387" y="2"/>
                    </a:cubicBezTo>
                    <a:cubicBezTo>
                      <a:pt x="395" y="3"/>
                      <a:pt x="396" y="12"/>
                      <a:pt x="401" y="16"/>
                    </a:cubicBezTo>
                    <a:cubicBezTo>
                      <a:pt x="403" y="17"/>
                      <a:pt x="403" y="19"/>
                      <a:pt x="401" y="21"/>
                    </a:cubicBezTo>
                    <a:cubicBezTo>
                      <a:pt x="398" y="23"/>
                      <a:pt x="399" y="25"/>
                      <a:pt x="402" y="25"/>
                    </a:cubicBezTo>
                    <a:cubicBezTo>
                      <a:pt x="407" y="25"/>
                      <a:pt x="408" y="29"/>
                      <a:pt x="409" y="32"/>
                    </a:cubicBezTo>
                    <a:cubicBezTo>
                      <a:pt x="411" y="37"/>
                      <a:pt x="412" y="36"/>
                      <a:pt x="414" y="32"/>
                    </a:cubicBezTo>
                    <a:cubicBezTo>
                      <a:pt x="414" y="30"/>
                      <a:pt x="415" y="26"/>
                      <a:pt x="419" y="28"/>
                    </a:cubicBezTo>
                    <a:cubicBezTo>
                      <a:pt x="421" y="30"/>
                      <a:pt x="426" y="32"/>
                      <a:pt x="422" y="37"/>
                    </a:cubicBezTo>
                    <a:cubicBezTo>
                      <a:pt x="420" y="41"/>
                      <a:pt x="423" y="44"/>
                      <a:pt x="426" y="45"/>
                    </a:cubicBezTo>
                    <a:cubicBezTo>
                      <a:pt x="430" y="47"/>
                      <a:pt x="431" y="44"/>
                      <a:pt x="432" y="41"/>
                    </a:cubicBezTo>
                    <a:cubicBezTo>
                      <a:pt x="434" y="38"/>
                      <a:pt x="434" y="34"/>
                      <a:pt x="438" y="32"/>
                    </a:cubicBezTo>
                    <a:cubicBezTo>
                      <a:pt x="441" y="31"/>
                      <a:pt x="439" y="30"/>
                      <a:pt x="438" y="28"/>
                    </a:cubicBezTo>
                    <a:cubicBezTo>
                      <a:pt x="437" y="24"/>
                      <a:pt x="439" y="22"/>
                      <a:pt x="443" y="23"/>
                    </a:cubicBezTo>
                    <a:cubicBezTo>
                      <a:pt x="446" y="24"/>
                      <a:pt x="450" y="24"/>
                      <a:pt x="453" y="26"/>
                    </a:cubicBezTo>
                    <a:cubicBezTo>
                      <a:pt x="457" y="29"/>
                      <a:pt x="462" y="30"/>
                      <a:pt x="456" y="35"/>
                    </a:cubicBezTo>
                    <a:cubicBezTo>
                      <a:pt x="454" y="37"/>
                      <a:pt x="455" y="39"/>
                      <a:pt x="456" y="41"/>
                    </a:cubicBezTo>
                    <a:cubicBezTo>
                      <a:pt x="457" y="43"/>
                      <a:pt x="460" y="44"/>
                      <a:pt x="458" y="46"/>
                    </a:cubicBezTo>
                    <a:cubicBezTo>
                      <a:pt x="457" y="49"/>
                      <a:pt x="454" y="52"/>
                      <a:pt x="451" y="53"/>
                    </a:cubicBezTo>
                    <a:cubicBezTo>
                      <a:pt x="446" y="53"/>
                      <a:pt x="440" y="59"/>
                      <a:pt x="434" y="53"/>
                    </a:cubicBezTo>
                    <a:cubicBezTo>
                      <a:pt x="434" y="52"/>
                      <a:pt x="432" y="52"/>
                      <a:pt x="432" y="54"/>
                    </a:cubicBezTo>
                    <a:cubicBezTo>
                      <a:pt x="434" y="60"/>
                      <a:pt x="429" y="60"/>
                      <a:pt x="426" y="62"/>
                    </a:cubicBezTo>
                    <a:cubicBezTo>
                      <a:pt x="425" y="63"/>
                      <a:pt x="424" y="63"/>
                      <a:pt x="424" y="64"/>
                    </a:cubicBezTo>
                    <a:cubicBezTo>
                      <a:pt x="425" y="64"/>
                      <a:pt x="425" y="64"/>
                      <a:pt x="426" y="64"/>
                    </a:cubicBezTo>
                    <a:cubicBezTo>
                      <a:pt x="429" y="65"/>
                      <a:pt x="429" y="67"/>
                      <a:pt x="427" y="68"/>
                    </a:cubicBezTo>
                    <a:cubicBezTo>
                      <a:pt x="425" y="71"/>
                      <a:pt x="422" y="73"/>
                      <a:pt x="418" y="74"/>
                    </a:cubicBezTo>
                    <a:cubicBezTo>
                      <a:pt x="414" y="75"/>
                      <a:pt x="408" y="76"/>
                      <a:pt x="408" y="82"/>
                    </a:cubicBezTo>
                    <a:cubicBezTo>
                      <a:pt x="408" y="83"/>
                      <a:pt x="407" y="84"/>
                      <a:pt x="405" y="84"/>
                    </a:cubicBezTo>
                    <a:cubicBezTo>
                      <a:pt x="396" y="85"/>
                      <a:pt x="395" y="94"/>
                      <a:pt x="391" y="100"/>
                    </a:cubicBezTo>
                    <a:cubicBezTo>
                      <a:pt x="387" y="104"/>
                      <a:pt x="388" y="110"/>
                      <a:pt x="388" y="116"/>
                    </a:cubicBezTo>
                    <a:cubicBezTo>
                      <a:pt x="388" y="117"/>
                      <a:pt x="388" y="118"/>
                      <a:pt x="390" y="118"/>
                    </a:cubicBezTo>
                    <a:cubicBezTo>
                      <a:pt x="397" y="117"/>
                      <a:pt x="397" y="122"/>
                      <a:pt x="398" y="127"/>
                    </a:cubicBezTo>
                    <a:cubicBezTo>
                      <a:pt x="399" y="130"/>
                      <a:pt x="400" y="133"/>
                      <a:pt x="405" y="130"/>
                    </a:cubicBezTo>
                    <a:cubicBezTo>
                      <a:pt x="406" y="129"/>
                      <a:pt x="408" y="130"/>
                      <a:pt x="410" y="131"/>
                    </a:cubicBezTo>
                    <a:cubicBezTo>
                      <a:pt x="419" y="135"/>
                      <a:pt x="428" y="138"/>
                      <a:pt x="436" y="143"/>
                    </a:cubicBezTo>
                    <a:cubicBezTo>
                      <a:pt x="438" y="145"/>
                      <a:pt x="441" y="145"/>
                      <a:pt x="444" y="145"/>
                    </a:cubicBezTo>
                    <a:cubicBezTo>
                      <a:pt x="453" y="145"/>
                      <a:pt x="454" y="146"/>
                      <a:pt x="454" y="155"/>
                    </a:cubicBezTo>
                    <a:cubicBezTo>
                      <a:pt x="454" y="161"/>
                      <a:pt x="457" y="166"/>
                      <a:pt x="461" y="170"/>
                    </a:cubicBezTo>
                    <a:cubicBezTo>
                      <a:pt x="463" y="172"/>
                      <a:pt x="465" y="175"/>
                      <a:pt x="468" y="173"/>
                    </a:cubicBezTo>
                    <a:cubicBezTo>
                      <a:pt x="472" y="171"/>
                      <a:pt x="474" y="168"/>
                      <a:pt x="474" y="164"/>
                    </a:cubicBezTo>
                    <a:cubicBezTo>
                      <a:pt x="473" y="161"/>
                      <a:pt x="473" y="157"/>
                      <a:pt x="472" y="155"/>
                    </a:cubicBezTo>
                    <a:cubicBezTo>
                      <a:pt x="468" y="150"/>
                      <a:pt x="471" y="149"/>
                      <a:pt x="474" y="147"/>
                    </a:cubicBezTo>
                    <a:cubicBezTo>
                      <a:pt x="484" y="141"/>
                      <a:pt x="486" y="136"/>
                      <a:pt x="478" y="123"/>
                    </a:cubicBezTo>
                    <a:cubicBezTo>
                      <a:pt x="477" y="122"/>
                      <a:pt x="476" y="121"/>
                      <a:pt x="475" y="120"/>
                    </a:cubicBezTo>
                    <a:cubicBezTo>
                      <a:pt x="473" y="117"/>
                      <a:pt x="472" y="115"/>
                      <a:pt x="476" y="113"/>
                    </a:cubicBezTo>
                    <a:cubicBezTo>
                      <a:pt x="478" y="113"/>
                      <a:pt x="480" y="110"/>
                      <a:pt x="479" y="109"/>
                    </a:cubicBezTo>
                    <a:cubicBezTo>
                      <a:pt x="476" y="104"/>
                      <a:pt x="477" y="98"/>
                      <a:pt x="476" y="93"/>
                    </a:cubicBezTo>
                    <a:cubicBezTo>
                      <a:pt x="475" y="88"/>
                      <a:pt x="477" y="86"/>
                      <a:pt x="482" y="86"/>
                    </a:cubicBezTo>
                    <a:cubicBezTo>
                      <a:pt x="484" y="86"/>
                      <a:pt x="486" y="87"/>
                      <a:pt x="488" y="88"/>
                    </a:cubicBezTo>
                    <a:cubicBezTo>
                      <a:pt x="490" y="88"/>
                      <a:pt x="492" y="90"/>
                      <a:pt x="494" y="89"/>
                    </a:cubicBezTo>
                    <a:cubicBezTo>
                      <a:pt x="502" y="85"/>
                      <a:pt x="506" y="92"/>
                      <a:pt x="512" y="96"/>
                    </a:cubicBezTo>
                    <a:cubicBezTo>
                      <a:pt x="519" y="100"/>
                      <a:pt x="523" y="105"/>
                      <a:pt x="525" y="113"/>
                    </a:cubicBezTo>
                    <a:cubicBezTo>
                      <a:pt x="528" y="122"/>
                      <a:pt x="537" y="122"/>
                      <a:pt x="542" y="114"/>
                    </a:cubicBezTo>
                    <a:cubicBezTo>
                      <a:pt x="543" y="113"/>
                      <a:pt x="544" y="111"/>
                      <a:pt x="545" y="109"/>
                    </a:cubicBezTo>
                    <a:cubicBezTo>
                      <a:pt x="547" y="106"/>
                      <a:pt x="549" y="104"/>
                      <a:pt x="552" y="108"/>
                    </a:cubicBezTo>
                    <a:cubicBezTo>
                      <a:pt x="553" y="110"/>
                      <a:pt x="554" y="111"/>
                      <a:pt x="555" y="113"/>
                    </a:cubicBezTo>
                    <a:cubicBezTo>
                      <a:pt x="558" y="118"/>
                      <a:pt x="561" y="124"/>
                      <a:pt x="565" y="128"/>
                    </a:cubicBezTo>
                    <a:cubicBezTo>
                      <a:pt x="566" y="130"/>
                      <a:pt x="566" y="131"/>
                      <a:pt x="565" y="133"/>
                    </a:cubicBezTo>
                    <a:cubicBezTo>
                      <a:pt x="564" y="134"/>
                      <a:pt x="564" y="136"/>
                      <a:pt x="565" y="136"/>
                    </a:cubicBezTo>
                    <a:cubicBezTo>
                      <a:pt x="572" y="138"/>
                      <a:pt x="574" y="148"/>
                      <a:pt x="583" y="147"/>
                    </a:cubicBezTo>
                    <a:cubicBezTo>
                      <a:pt x="586" y="147"/>
                      <a:pt x="588" y="148"/>
                      <a:pt x="586" y="151"/>
                    </a:cubicBezTo>
                    <a:cubicBezTo>
                      <a:pt x="585" y="152"/>
                      <a:pt x="586" y="154"/>
                      <a:pt x="587" y="153"/>
                    </a:cubicBezTo>
                    <a:cubicBezTo>
                      <a:pt x="595" y="152"/>
                      <a:pt x="594" y="159"/>
                      <a:pt x="596" y="163"/>
                    </a:cubicBezTo>
                    <a:cubicBezTo>
                      <a:pt x="599" y="167"/>
                      <a:pt x="593" y="169"/>
                      <a:pt x="591" y="172"/>
                    </a:cubicBezTo>
                    <a:cubicBezTo>
                      <a:pt x="591" y="172"/>
                      <a:pt x="591" y="172"/>
                      <a:pt x="591" y="172"/>
                    </a:cubicBezTo>
                    <a:cubicBezTo>
                      <a:pt x="587" y="172"/>
                      <a:pt x="582" y="173"/>
                      <a:pt x="579" y="176"/>
                    </a:cubicBezTo>
                    <a:cubicBezTo>
                      <a:pt x="575" y="180"/>
                      <a:pt x="571" y="181"/>
                      <a:pt x="566" y="180"/>
                    </a:cubicBezTo>
                    <a:cubicBezTo>
                      <a:pt x="559" y="180"/>
                      <a:pt x="553" y="180"/>
                      <a:pt x="546" y="180"/>
                    </a:cubicBezTo>
                    <a:cubicBezTo>
                      <a:pt x="543" y="180"/>
                      <a:pt x="540" y="181"/>
                      <a:pt x="538" y="183"/>
                    </a:cubicBezTo>
                    <a:cubicBezTo>
                      <a:pt x="537" y="184"/>
                      <a:pt x="536" y="186"/>
                      <a:pt x="535" y="188"/>
                    </a:cubicBezTo>
                    <a:cubicBezTo>
                      <a:pt x="537" y="189"/>
                      <a:pt x="539" y="188"/>
                      <a:pt x="541" y="188"/>
                    </a:cubicBezTo>
                    <a:cubicBezTo>
                      <a:pt x="542" y="188"/>
                      <a:pt x="544" y="188"/>
                      <a:pt x="546" y="188"/>
                    </a:cubicBezTo>
                    <a:cubicBezTo>
                      <a:pt x="548" y="188"/>
                      <a:pt x="551" y="187"/>
                      <a:pt x="552" y="190"/>
                    </a:cubicBezTo>
                    <a:cubicBezTo>
                      <a:pt x="553" y="193"/>
                      <a:pt x="550" y="193"/>
                      <a:pt x="548" y="195"/>
                    </a:cubicBezTo>
                    <a:cubicBezTo>
                      <a:pt x="547" y="197"/>
                      <a:pt x="549" y="200"/>
                      <a:pt x="548" y="203"/>
                    </a:cubicBezTo>
                    <a:cubicBezTo>
                      <a:pt x="548" y="204"/>
                      <a:pt x="550" y="206"/>
                      <a:pt x="552" y="207"/>
                    </a:cubicBezTo>
                    <a:cubicBezTo>
                      <a:pt x="555" y="207"/>
                      <a:pt x="559" y="205"/>
                      <a:pt x="562" y="211"/>
                    </a:cubicBezTo>
                    <a:cubicBezTo>
                      <a:pt x="564" y="216"/>
                      <a:pt x="566" y="215"/>
                      <a:pt x="560" y="218"/>
                    </a:cubicBezTo>
                    <a:cubicBezTo>
                      <a:pt x="556" y="220"/>
                      <a:pt x="552" y="221"/>
                      <a:pt x="548" y="224"/>
                    </a:cubicBezTo>
                    <a:cubicBezTo>
                      <a:pt x="544" y="227"/>
                      <a:pt x="543" y="226"/>
                      <a:pt x="542" y="221"/>
                    </a:cubicBezTo>
                    <a:cubicBezTo>
                      <a:pt x="541" y="217"/>
                      <a:pt x="538" y="215"/>
                      <a:pt x="536" y="218"/>
                    </a:cubicBezTo>
                    <a:cubicBezTo>
                      <a:pt x="534" y="221"/>
                      <a:pt x="532" y="221"/>
                      <a:pt x="529" y="221"/>
                    </a:cubicBezTo>
                    <a:cubicBezTo>
                      <a:pt x="522" y="222"/>
                      <a:pt x="517" y="229"/>
                      <a:pt x="518" y="236"/>
                    </a:cubicBezTo>
                    <a:cubicBezTo>
                      <a:pt x="519" y="239"/>
                      <a:pt x="518" y="239"/>
                      <a:pt x="516" y="239"/>
                    </a:cubicBezTo>
                    <a:cubicBezTo>
                      <a:pt x="513" y="240"/>
                      <a:pt x="510" y="240"/>
                      <a:pt x="508" y="242"/>
                    </a:cubicBezTo>
                    <a:cubicBezTo>
                      <a:pt x="504" y="244"/>
                      <a:pt x="497" y="243"/>
                      <a:pt x="498" y="251"/>
                    </a:cubicBezTo>
                    <a:cubicBezTo>
                      <a:pt x="493" y="254"/>
                      <a:pt x="495" y="263"/>
                      <a:pt x="488" y="266"/>
                    </a:cubicBezTo>
                    <a:cubicBezTo>
                      <a:pt x="487" y="266"/>
                      <a:pt x="488" y="268"/>
                      <a:pt x="488" y="269"/>
                    </a:cubicBezTo>
                    <a:cubicBezTo>
                      <a:pt x="488" y="275"/>
                      <a:pt x="489" y="280"/>
                      <a:pt x="482" y="284"/>
                    </a:cubicBezTo>
                    <a:cubicBezTo>
                      <a:pt x="477" y="286"/>
                      <a:pt x="472" y="290"/>
                      <a:pt x="468" y="293"/>
                    </a:cubicBezTo>
                    <a:cubicBezTo>
                      <a:pt x="459" y="299"/>
                      <a:pt x="457" y="306"/>
                      <a:pt x="462" y="316"/>
                    </a:cubicBezTo>
                    <a:cubicBezTo>
                      <a:pt x="464" y="321"/>
                      <a:pt x="465" y="326"/>
                      <a:pt x="466" y="331"/>
                    </a:cubicBezTo>
                    <a:cubicBezTo>
                      <a:pt x="467" y="334"/>
                      <a:pt x="466" y="337"/>
                      <a:pt x="463" y="338"/>
                    </a:cubicBezTo>
                    <a:cubicBezTo>
                      <a:pt x="460" y="339"/>
                      <a:pt x="460" y="335"/>
                      <a:pt x="458" y="334"/>
                    </a:cubicBezTo>
                    <a:cubicBezTo>
                      <a:pt x="454" y="329"/>
                      <a:pt x="452" y="324"/>
                      <a:pt x="451" y="318"/>
                    </a:cubicBezTo>
                    <a:cubicBezTo>
                      <a:pt x="449" y="310"/>
                      <a:pt x="448" y="310"/>
                      <a:pt x="441" y="311"/>
                    </a:cubicBezTo>
                    <a:cubicBezTo>
                      <a:pt x="440" y="311"/>
                      <a:pt x="438" y="311"/>
                      <a:pt x="438" y="311"/>
                    </a:cubicBezTo>
                    <a:cubicBezTo>
                      <a:pt x="433" y="306"/>
                      <a:pt x="428" y="309"/>
                      <a:pt x="423" y="308"/>
                    </a:cubicBezTo>
                    <a:cubicBezTo>
                      <a:pt x="419" y="307"/>
                      <a:pt x="416" y="308"/>
                      <a:pt x="416" y="313"/>
                    </a:cubicBezTo>
                    <a:cubicBezTo>
                      <a:pt x="416" y="317"/>
                      <a:pt x="413" y="316"/>
                      <a:pt x="411" y="315"/>
                    </a:cubicBezTo>
                    <a:cubicBezTo>
                      <a:pt x="407" y="311"/>
                      <a:pt x="401" y="312"/>
                      <a:pt x="396" y="311"/>
                    </a:cubicBezTo>
                    <a:cubicBezTo>
                      <a:pt x="391" y="310"/>
                      <a:pt x="374" y="321"/>
                      <a:pt x="374" y="327"/>
                    </a:cubicBezTo>
                    <a:cubicBezTo>
                      <a:pt x="375" y="338"/>
                      <a:pt x="370" y="348"/>
                      <a:pt x="374" y="359"/>
                    </a:cubicBezTo>
                    <a:cubicBezTo>
                      <a:pt x="377" y="367"/>
                      <a:pt x="382" y="372"/>
                      <a:pt x="388" y="377"/>
                    </a:cubicBezTo>
                    <a:cubicBezTo>
                      <a:pt x="390" y="378"/>
                      <a:pt x="392" y="378"/>
                      <a:pt x="394" y="378"/>
                    </a:cubicBezTo>
                    <a:cubicBezTo>
                      <a:pt x="402" y="376"/>
                      <a:pt x="410" y="375"/>
                      <a:pt x="412" y="364"/>
                    </a:cubicBezTo>
                    <a:cubicBezTo>
                      <a:pt x="413" y="359"/>
                      <a:pt x="426" y="357"/>
                      <a:pt x="429" y="360"/>
                    </a:cubicBezTo>
                    <a:cubicBezTo>
                      <a:pt x="430" y="361"/>
                      <a:pt x="430" y="362"/>
                      <a:pt x="430" y="363"/>
                    </a:cubicBezTo>
                    <a:cubicBezTo>
                      <a:pt x="428" y="367"/>
                      <a:pt x="428" y="372"/>
                      <a:pt x="425" y="376"/>
                    </a:cubicBezTo>
                    <a:cubicBezTo>
                      <a:pt x="422" y="380"/>
                      <a:pt x="425" y="386"/>
                      <a:pt x="420" y="390"/>
                    </a:cubicBezTo>
                    <a:cubicBezTo>
                      <a:pt x="420" y="390"/>
                      <a:pt x="422" y="392"/>
                      <a:pt x="424" y="392"/>
                    </a:cubicBezTo>
                    <a:cubicBezTo>
                      <a:pt x="428" y="391"/>
                      <a:pt x="432" y="391"/>
                      <a:pt x="436" y="391"/>
                    </a:cubicBezTo>
                    <a:cubicBezTo>
                      <a:pt x="446" y="390"/>
                      <a:pt x="449" y="393"/>
                      <a:pt x="448" y="403"/>
                    </a:cubicBezTo>
                    <a:cubicBezTo>
                      <a:pt x="448" y="405"/>
                      <a:pt x="448" y="408"/>
                      <a:pt x="448" y="410"/>
                    </a:cubicBezTo>
                    <a:cubicBezTo>
                      <a:pt x="445" y="419"/>
                      <a:pt x="453" y="423"/>
                      <a:pt x="458" y="428"/>
                    </a:cubicBezTo>
                    <a:cubicBezTo>
                      <a:pt x="460" y="430"/>
                      <a:pt x="463" y="429"/>
                      <a:pt x="465" y="428"/>
                    </a:cubicBezTo>
                    <a:cubicBezTo>
                      <a:pt x="472" y="423"/>
                      <a:pt x="477" y="425"/>
                      <a:pt x="482" y="431"/>
                    </a:cubicBezTo>
                    <a:cubicBezTo>
                      <a:pt x="481" y="433"/>
                      <a:pt x="479" y="434"/>
                      <a:pt x="478" y="435"/>
                    </a:cubicBezTo>
                    <a:cubicBezTo>
                      <a:pt x="477" y="435"/>
                      <a:pt x="477" y="434"/>
                      <a:pt x="476" y="433"/>
                    </a:cubicBezTo>
                    <a:cubicBezTo>
                      <a:pt x="475" y="431"/>
                      <a:pt x="474" y="428"/>
                      <a:pt x="471" y="429"/>
                    </a:cubicBezTo>
                    <a:cubicBezTo>
                      <a:pt x="469" y="430"/>
                      <a:pt x="466" y="431"/>
                      <a:pt x="466" y="434"/>
                    </a:cubicBezTo>
                    <a:cubicBezTo>
                      <a:pt x="466" y="440"/>
                      <a:pt x="464" y="437"/>
                      <a:pt x="461" y="436"/>
                    </a:cubicBezTo>
                    <a:cubicBezTo>
                      <a:pt x="453" y="433"/>
                      <a:pt x="448" y="426"/>
                      <a:pt x="439" y="424"/>
                    </a:cubicBezTo>
                    <a:cubicBezTo>
                      <a:pt x="438" y="424"/>
                      <a:pt x="437" y="422"/>
                      <a:pt x="437" y="421"/>
                    </a:cubicBezTo>
                    <a:cubicBezTo>
                      <a:pt x="438" y="414"/>
                      <a:pt x="430" y="412"/>
                      <a:pt x="428" y="406"/>
                    </a:cubicBezTo>
                    <a:cubicBezTo>
                      <a:pt x="428" y="406"/>
                      <a:pt x="426" y="405"/>
                      <a:pt x="426" y="405"/>
                    </a:cubicBezTo>
                    <a:cubicBezTo>
                      <a:pt x="420" y="407"/>
                      <a:pt x="416" y="403"/>
                      <a:pt x="411" y="402"/>
                    </a:cubicBezTo>
                    <a:cubicBezTo>
                      <a:pt x="406" y="401"/>
                      <a:pt x="402" y="398"/>
                      <a:pt x="398" y="394"/>
                    </a:cubicBezTo>
                    <a:cubicBezTo>
                      <a:pt x="394" y="390"/>
                      <a:pt x="390" y="387"/>
                      <a:pt x="383" y="391"/>
                    </a:cubicBezTo>
                    <a:cubicBezTo>
                      <a:pt x="379" y="394"/>
                      <a:pt x="374" y="391"/>
                      <a:pt x="371" y="389"/>
                    </a:cubicBezTo>
                    <a:cubicBezTo>
                      <a:pt x="360" y="385"/>
                      <a:pt x="349" y="382"/>
                      <a:pt x="340" y="375"/>
                    </a:cubicBezTo>
                    <a:cubicBezTo>
                      <a:pt x="335" y="372"/>
                      <a:pt x="330" y="370"/>
                      <a:pt x="332" y="363"/>
                    </a:cubicBezTo>
                    <a:cubicBezTo>
                      <a:pt x="334" y="358"/>
                      <a:pt x="330" y="353"/>
                      <a:pt x="327" y="350"/>
                    </a:cubicBezTo>
                    <a:cubicBezTo>
                      <a:pt x="316" y="341"/>
                      <a:pt x="309" y="330"/>
                      <a:pt x="299" y="321"/>
                    </a:cubicBezTo>
                    <a:cubicBezTo>
                      <a:pt x="296" y="319"/>
                      <a:pt x="294" y="316"/>
                      <a:pt x="293" y="312"/>
                    </a:cubicBezTo>
                    <a:cubicBezTo>
                      <a:pt x="292" y="310"/>
                      <a:pt x="291" y="308"/>
                      <a:pt x="290" y="306"/>
                    </a:cubicBezTo>
                    <a:cubicBezTo>
                      <a:pt x="289" y="302"/>
                      <a:pt x="283" y="301"/>
                      <a:pt x="282" y="302"/>
                    </a:cubicBezTo>
                    <a:cubicBezTo>
                      <a:pt x="278" y="303"/>
                      <a:pt x="281" y="307"/>
                      <a:pt x="282" y="310"/>
                    </a:cubicBezTo>
                    <a:cubicBezTo>
                      <a:pt x="283" y="311"/>
                      <a:pt x="283" y="312"/>
                      <a:pt x="284" y="312"/>
                    </a:cubicBezTo>
                    <a:cubicBezTo>
                      <a:pt x="293" y="320"/>
                      <a:pt x="297" y="331"/>
                      <a:pt x="302" y="342"/>
                    </a:cubicBezTo>
                    <a:cubicBezTo>
                      <a:pt x="303" y="345"/>
                      <a:pt x="306" y="346"/>
                      <a:pt x="308" y="348"/>
                    </a:cubicBezTo>
                    <a:cubicBezTo>
                      <a:pt x="309" y="349"/>
                      <a:pt x="309" y="350"/>
                      <a:pt x="308" y="351"/>
                    </a:cubicBezTo>
                    <a:cubicBezTo>
                      <a:pt x="308" y="352"/>
                      <a:pt x="307" y="351"/>
                      <a:pt x="306" y="350"/>
                    </a:cubicBezTo>
                    <a:cubicBezTo>
                      <a:pt x="302" y="346"/>
                      <a:pt x="295" y="344"/>
                      <a:pt x="295" y="337"/>
                    </a:cubicBezTo>
                    <a:cubicBezTo>
                      <a:pt x="295" y="336"/>
                      <a:pt x="294" y="335"/>
                      <a:pt x="294" y="334"/>
                    </a:cubicBezTo>
                    <a:cubicBezTo>
                      <a:pt x="292" y="330"/>
                      <a:pt x="285" y="329"/>
                      <a:pt x="285" y="325"/>
                    </a:cubicBezTo>
                    <a:cubicBezTo>
                      <a:pt x="284" y="320"/>
                      <a:pt x="281" y="317"/>
                      <a:pt x="278" y="315"/>
                    </a:cubicBezTo>
                    <a:cubicBezTo>
                      <a:pt x="273" y="310"/>
                      <a:pt x="272" y="303"/>
                      <a:pt x="270" y="297"/>
                    </a:cubicBezTo>
                    <a:cubicBezTo>
                      <a:pt x="267" y="293"/>
                      <a:pt x="265" y="289"/>
                      <a:pt x="260" y="287"/>
                    </a:cubicBezTo>
                    <a:cubicBezTo>
                      <a:pt x="251" y="285"/>
                      <a:pt x="247" y="278"/>
                      <a:pt x="244" y="270"/>
                    </a:cubicBezTo>
                    <a:cubicBezTo>
                      <a:pt x="241" y="264"/>
                      <a:pt x="237" y="259"/>
                      <a:pt x="234" y="254"/>
                    </a:cubicBezTo>
                    <a:cubicBezTo>
                      <a:pt x="232" y="250"/>
                      <a:pt x="229" y="247"/>
                      <a:pt x="231" y="242"/>
                    </a:cubicBezTo>
                    <a:cubicBezTo>
                      <a:pt x="232" y="240"/>
                      <a:pt x="231" y="236"/>
                      <a:pt x="231" y="232"/>
                    </a:cubicBezTo>
                    <a:cubicBezTo>
                      <a:pt x="229" y="226"/>
                      <a:pt x="230" y="220"/>
                      <a:pt x="232" y="214"/>
                    </a:cubicBezTo>
                    <a:cubicBezTo>
                      <a:pt x="234" y="209"/>
                      <a:pt x="233" y="204"/>
                      <a:pt x="230" y="200"/>
                    </a:cubicBezTo>
                    <a:cubicBezTo>
                      <a:pt x="230" y="198"/>
                      <a:pt x="231" y="197"/>
                      <a:pt x="234" y="197"/>
                    </a:cubicBezTo>
                    <a:cubicBezTo>
                      <a:pt x="235" y="197"/>
                      <a:pt x="237" y="200"/>
                      <a:pt x="238" y="196"/>
                    </a:cubicBezTo>
                    <a:cubicBezTo>
                      <a:pt x="240" y="194"/>
                      <a:pt x="239" y="191"/>
                      <a:pt x="237" y="190"/>
                    </a:cubicBezTo>
                    <a:cubicBezTo>
                      <a:pt x="232" y="187"/>
                      <a:pt x="228" y="183"/>
                      <a:pt x="223" y="181"/>
                    </a:cubicBezTo>
                    <a:cubicBezTo>
                      <a:pt x="218" y="178"/>
                      <a:pt x="214" y="175"/>
                      <a:pt x="210" y="170"/>
                    </a:cubicBezTo>
                    <a:cubicBezTo>
                      <a:pt x="208" y="166"/>
                      <a:pt x="206" y="160"/>
                      <a:pt x="200" y="158"/>
                    </a:cubicBezTo>
                    <a:cubicBezTo>
                      <a:pt x="199" y="158"/>
                      <a:pt x="198" y="157"/>
                      <a:pt x="198" y="156"/>
                    </a:cubicBezTo>
                    <a:cubicBezTo>
                      <a:pt x="200" y="148"/>
                      <a:pt x="193" y="147"/>
                      <a:pt x="189" y="144"/>
                    </a:cubicBezTo>
                    <a:cubicBezTo>
                      <a:pt x="187" y="143"/>
                      <a:pt x="189" y="140"/>
                      <a:pt x="187" y="138"/>
                    </a:cubicBezTo>
                    <a:cubicBezTo>
                      <a:pt x="186" y="137"/>
                      <a:pt x="185" y="136"/>
                      <a:pt x="184" y="136"/>
                    </a:cubicBezTo>
                    <a:cubicBezTo>
                      <a:pt x="183" y="135"/>
                      <a:pt x="180" y="135"/>
                      <a:pt x="180" y="132"/>
                    </a:cubicBezTo>
                    <a:cubicBezTo>
                      <a:pt x="180" y="130"/>
                      <a:pt x="182" y="127"/>
                      <a:pt x="178" y="129"/>
                    </a:cubicBezTo>
                    <a:cubicBezTo>
                      <a:pt x="175" y="130"/>
                      <a:pt x="173" y="129"/>
                      <a:pt x="173" y="126"/>
                    </a:cubicBezTo>
                    <a:cubicBezTo>
                      <a:pt x="173" y="125"/>
                      <a:pt x="175" y="123"/>
                      <a:pt x="173" y="122"/>
                    </a:cubicBezTo>
                    <a:cubicBezTo>
                      <a:pt x="170" y="122"/>
                      <a:pt x="167" y="119"/>
                      <a:pt x="165" y="121"/>
                    </a:cubicBezTo>
                    <a:cubicBezTo>
                      <a:pt x="161" y="124"/>
                      <a:pt x="159" y="121"/>
                      <a:pt x="158" y="119"/>
                    </a:cubicBezTo>
                    <a:cubicBezTo>
                      <a:pt x="151" y="112"/>
                      <a:pt x="142" y="110"/>
                      <a:pt x="133" y="109"/>
                    </a:cubicBezTo>
                    <a:cubicBezTo>
                      <a:pt x="125" y="108"/>
                      <a:pt x="117" y="107"/>
                      <a:pt x="110" y="101"/>
                    </a:cubicBezTo>
                    <a:cubicBezTo>
                      <a:pt x="107" y="98"/>
                      <a:pt x="104" y="101"/>
                      <a:pt x="103" y="103"/>
                    </a:cubicBezTo>
                    <a:cubicBezTo>
                      <a:pt x="100" y="111"/>
                      <a:pt x="93" y="112"/>
                      <a:pt x="87" y="115"/>
                    </a:cubicBezTo>
                    <a:cubicBezTo>
                      <a:pt x="85" y="116"/>
                      <a:pt x="83" y="115"/>
                      <a:pt x="84" y="111"/>
                    </a:cubicBezTo>
                    <a:cubicBezTo>
                      <a:pt x="84" y="109"/>
                      <a:pt x="85" y="106"/>
                      <a:pt x="87" y="104"/>
                    </a:cubicBezTo>
                    <a:cubicBezTo>
                      <a:pt x="89" y="103"/>
                      <a:pt x="93" y="102"/>
                      <a:pt x="92" y="100"/>
                    </a:cubicBezTo>
                    <a:cubicBezTo>
                      <a:pt x="90" y="98"/>
                      <a:pt x="88" y="100"/>
                      <a:pt x="86" y="102"/>
                    </a:cubicBezTo>
                    <a:cubicBezTo>
                      <a:pt x="85" y="102"/>
                      <a:pt x="85" y="102"/>
                      <a:pt x="85" y="102"/>
                    </a:cubicBezTo>
                    <a:cubicBezTo>
                      <a:pt x="79" y="106"/>
                      <a:pt x="74" y="110"/>
                      <a:pt x="73" y="118"/>
                    </a:cubicBezTo>
                    <a:cubicBezTo>
                      <a:pt x="73" y="120"/>
                      <a:pt x="73" y="122"/>
                      <a:pt x="71" y="123"/>
                    </a:cubicBezTo>
                    <a:cubicBezTo>
                      <a:pt x="62" y="128"/>
                      <a:pt x="55" y="136"/>
                      <a:pt x="46" y="141"/>
                    </a:cubicBezTo>
                    <a:cubicBezTo>
                      <a:pt x="40" y="144"/>
                      <a:pt x="32" y="144"/>
                      <a:pt x="26" y="148"/>
                    </a:cubicBezTo>
                    <a:cubicBezTo>
                      <a:pt x="26" y="148"/>
                      <a:pt x="25" y="148"/>
                      <a:pt x="25" y="148"/>
                    </a:cubicBezTo>
                    <a:cubicBezTo>
                      <a:pt x="25" y="147"/>
                      <a:pt x="25" y="147"/>
                      <a:pt x="25" y="147"/>
                    </a:cubicBezTo>
                    <a:cubicBezTo>
                      <a:pt x="27" y="145"/>
                      <a:pt x="28" y="142"/>
                      <a:pt x="31" y="142"/>
                    </a:cubicBezTo>
                    <a:cubicBezTo>
                      <a:pt x="40" y="140"/>
                      <a:pt x="45" y="132"/>
                      <a:pt x="53" y="129"/>
                    </a:cubicBezTo>
                    <a:cubicBezTo>
                      <a:pt x="56" y="127"/>
                      <a:pt x="58" y="124"/>
                      <a:pt x="59" y="120"/>
                    </a:cubicBezTo>
                    <a:cubicBezTo>
                      <a:pt x="60" y="120"/>
                      <a:pt x="61" y="119"/>
                      <a:pt x="60" y="119"/>
                    </a:cubicBezTo>
                    <a:cubicBezTo>
                      <a:pt x="60" y="117"/>
                      <a:pt x="59" y="118"/>
                      <a:pt x="58" y="118"/>
                    </a:cubicBezTo>
                    <a:cubicBezTo>
                      <a:pt x="52" y="119"/>
                      <a:pt x="46" y="123"/>
                      <a:pt x="39" y="118"/>
                    </a:cubicBezTo>
                    <a:cubicBezTo>
                      <a:pt x="39" y="118"/>
                      <a:pt x="38" y="117"/>
                      <a:pt x="38" y="118"/>
                    </a:cubicBezTo>
                    <a:cubicBezTo>
                      <a:pt x="29" y="124"/>
                      <a:pt x="31" y="117"/>
                      <a:pt x="30" y="112"/>
                    </a:cubicBezTo>
                    <a:cubicBezTo>
                      <a:pt x="30" y="110"/>
                      <a:pt x="29" y="110"/>
                      <a:pt x="27" y="110"/>
                    </a:cubicBezTo>
                    <a:cubicBezTo>
                      <a:pt x="22" y="112"/>
                      <a:pt x="16" y="109"/>
                      <a:pt x="15" y="104"/>
                    </a:cubicBezTo>
                    <a:cubicBezTo>
                      <a:pt x="14" y="102"/>
                      <a:pt x="13" y="100"/>
                      <a:pt x="11" y="99"/>
                    </a:cubicBezTo>
                    <a:cubicBezTo>
                      <a:pt x="7" y="96"/>
                      <a:pt x="8" y="93"/>
                      <a:pt x="11" y="90"/>
                    </a:cubicBezTo>
                    <a:cubicBezTo>
                      <a:pt x="13" y="88"/>
                      <a:pt x="16" y="87"/>
                      <a:pt x="20" y="86"/>
                    </a:cubicBezTo>
                    <a:cubicBezTo>
                      <a:pt x="23" y="85"/>
                      <a:pt x="27" y="83"/>
                      <a:pt x="31" y="82"/>
                    </a:cubicBezTo>
                    <a:cubicBezTo>
                      <a:pt x="37" y="80"/>
                      <a:pt x="35" y="76"/>
                      <a:pt x="35" y="72"/>
                    </a:cubicBezTo>
                    <a:cubicBezTo>
                      <a:pt x="35" y="69"/>
                      <a:pt x="33" y="70"/>
                      <a:pt x="32" y="71"/>
                    </a:cubicBezTo>
                    <a:cubicBezTo>
                      <a:pt x="25" y="75"/>
                      <a:pt x="18" y="71"/>
                      <a:pt x="11" y="72"/>
                    </a:cubicBezTo>
                    <a:cubicBezTo>
                      <a:pt x="8" y="72"/>
                      <a:pt x="7" y="71"/>
                      <a:pt x="6" y="69"/>
                    </a:cubicBezTo>
                    <a:cubicBezTo>
                      <a:pt x="5" y="67"/>
                      <a:pt x="5" y="65"/>
                      <a:pt x="2" y="64"/>
                    </a:cubicBezTo>
                    <a:cubicBezTo>
                      <a:pt x="0" y="63"/>
                      <a:pt x="0" y="62"/>
                      <a:pt x="3" y="61"/>
                    </a:cubicBezTo>
                    <a:cubicBezTo>
                      <a:pt x="7" y="59"/>
                      <a:pt x="11" y="56"/>
                      <a:pt x="15" y="54"/>
                    </a:cubicBezTo>
                    <a:cubicBezTo>
                      <a:pt x="17" y="54"/>
                      <a:pt x="19" y="53"/>
                      <a:pt x="20" y="56"/>
                    </a:cubicBezTo>
                    <a:cubicBezTo>
                      <a:pt x="21" y="56"/>
                      <a:pt x="21" y="57"/>
                      <a:pt x="22" y="57"/>
                    </a:cubicBezTo>
                    <a:cubicBezTo>
                      <a:pt x="25" y="58"/>
                      <a:pt x="29" y="60"/>
                      <a:pt x="31" y="57"/>
                    </a:cubicBezTo>
                    <a:cubicBezTo>
                      <a:pt x="32" y="54"/>
                      <a:pt x="28" y="52"/>
                      <a:pt x="26" y="51"/>
                    </a:cubicBezTo>
                    <a:cubicBezTo>
                      <a:pt x="22" y="50"/>
                      <a:pt x="19" y="48"/>
                      <a:pt x="18" y="44"/>
                    </a:cubicBezTo>
                    <a:cubicBezTo>
                      <a:pt x="16" y="41"/>
                      <a:pt x="13" y="41"/>
                      <a:pt x="10" y="39"/>
                    </a:cubicBezTo>
                    <a:cubicBezTo>
                      <a:pt x="8" y="39"/>
                      <a:pt x="6" y="39"/>
                      <a:pt x="7" y="36"/>
                    </a:cubicBezTo>
                    <a:cubicBezTo>
                      <a:pt x="7" y="34"/>
                      <a:pt x="8" y="32"/>
                      <a:pt x="10" y="32"/>
                    </a:cubicBezTo>
                    <a:cubicBezTo>
                      <a:pt x="17" y="34"/>
                      <a:pt x="21" y="29"/>
                      <a:pt x="25" y="25"/>
                    </a:cubicBezTo>
                    <a:cubicBezTo>
                      <a:pt x="32" y="19"/>
                      <a:pt x="39" y="14"/>
                      <a:pt x="48" y="14"/>
                    </a:cubicBezTo>
                    <a:cubicBezTo>
                      <a:pt x="50" y="14"/>
                      <a:pt x="51" y="13"/>
                      <a:pt x="52" y="12"/>
                    </a:cubicBezTo>
                    <a:cubicBezTo>
                      <a:pt x="56" y="9"/>
                      <a:pt x="59" y="7"/>
                      <a:pt x="63" y="12"/>
                    </a:cubicBezTo>
                    <a:cubicBezTo>
                      <a:pt x="65" y="14"/>
                      <a:pt x="70" y="13"/>
                      <a:pt x="74" y="14"/>
                    </a:cubicBezTo>
                    <a:cubicBezTo>
                      <a:pt x="84" y="17"/>
                      <a:pt x="95" y="16"/>
                      <a:pt x="105" y="20"/>
                    </a:cubicBezTo>
                    <a:cubicBezTo>
                      <a:pt x="111" y="21"/>
                      <a:pt x="117" y="23"/>
                      <a:pt x="123" y="21"/>
                    </a:cubicBezTo>
                    <a:cubicBezTo>
                      <a:pt x="132" y="19"/>
                      <a:pt x="139" y="22"/>
                      <a:pt x="146" y="26"/>
                    </a:cubicBezTo>
                    <a:cubicBezTo>
                      <a:pt x="150" y="28"/>
                      <a:pt x="156" y="29"/>
                      <a:pt x="160" y="32"/>
                    </a:cubicBezTo>
                    <a:cubicBezTo>
                      <a:pt x="167" y="35"/>
                      <a:pt x="168" y="28"/>
                      <a:pt x="172" y="27"/>
                    </a:cubicBezTo>
                    <a:cubicBezTo>
                      <a:pt x="177" y="25"/>
                      <a:pt x="183" y="27"/>
                      <a:pt x="188" y="24"/>
                    </a:cubicBezTo>
                    <a:cubicBezTo>
                      <a:pt x="192" y="21"/>
                      <a:pt x="198" y="18"/>
                      <a:pt x="203" y="22"/>
                    </a:cubicBezTo>
                    <a:cubicBezTo>
                      <a:pt x="204" y="23"/>
                      <a:pt x="206" y="22"/>
                      <a:pt x="206" y="21"/>
                    </a:cubicBezTo>
                    <a:cubicBezTo>
                      <a:pt x="209" y="16"/>
                      <a:pt x="211" y="18"/>
                      <a:pt x="214" y="21"/>
                    </a:cubicBezTo>
                    <a:cubicBezTo>
                      <a:pt x="217" y="24"/>
                      <a:pt x="220" y="28"/>
                      <a:pt x="225" y="22"/>
                    </a:cubicBezTo>
                    <a:cubicBezTo>
                      <a:pt x="225" y="21"/>
                      <a:pt x="227" y="21"/>
                      <a:pt x="228" y="22"/>
                    </a:cubicBezTo>
                    <a:cubicBezTo>
                      <a:pt x="230" y="27"/>
                      <a:pt x="234" y="25"/>
                      <a:pt x="238" y="24"/>
                    </a:cubicBezTo>
                    <a:cubicBezTo>
                      <a:pt x="242" y="23"/>
                      <a:pt x="246" y="24"/>
                      <a:pt x="250" y="26"/>
                    </a:cubicBezTo>
                    <a:cubicBezTo>
                      <a:pt x="257" y="29"/>
                      <a:pt x="265" y="33"/>
                      <a:pt x="274" y="31"/>
                    </a:cubicBezTo>
                    <a:cubicBezTo>
                      <a:pt x="277" y="30"/>
                      <a:pt x="279" y="31"/>
                      <a:pt x="280" y="33"/>
                    </a:cubicBezTo>
                    <a:cubicBezTo>
                      <a:pt x="282" y="35"/>
                      <a:pt x="284" y="37"/>
                      <a:pt x="280" y="37"/>
                    </a:cubicBezTo>
                    <a:cubicBezTo>
                      <a:pt x="278" y="38"/>
                      <a:pt x="277" y="38"/>
                      <a:pt x="277" y="39"/>
                    </a:cubicBezTo>
                    <a:cubicBezTo>
                      <a:pt x="277" y="41"/>
                      <a:pt x="278" y="41"/>
                      <a:pt x="280" y="41"/>
                    </a:cubicBezTo>
                    <a:cubicBezTo>
                      <a:pt x="282" y="42"/>
                      <a:pt x="284" y="42"/>
                      <a:pt x="286" y="42"/>
                    </a:cubicBezTo>
                    <a:cubicBezTo>
                      <a:pt x="290" y="40"/>
                      <a:pt x="294" y="41"/>
                      <a:pt x="298" y="40"/>
                    </a:cubicBezTo>
                    <a:cubicBezTo>
                      <a:pt x="304" y="40"/>
                      <a:pt x="310" y="40"/>
                      <a:pt x="313" y="46"/>
                    </a:cubicBezTo>
                    <a:cubicBezTo>
                      <a:pt x="314" y="47"/>
                      <a:pt x="315" y="48"/>
                      <a:pt x="316" y="47"/>
                    </a:cubicBezTo>
                    <a:cubicBezTo>
                      <a:pt x="317" y="46"/>
                      <a:pt x="316" y="45"/>
                      <a:pt x="316" y="44"/>
                    </a:cubicBezTo>
                    <a:cubicBezTo>
                      <a:pt x="316" y="42"/>
                      <a:pt x="315" y="39"/>
                      <a:pt x="319" y="39"/>
                    </a:cubicBezTo>
                    <a:cubicBezTo>
                      <a:pt x="320" y="39"/>
                      <a:pt x="321" y="39"/>
                      <a:pt x="321" y="38"/>
                    </a:cubicBezTo>
                    <a:cubicBezTo>
                      <a:pt x="321" y="37"/>
                      <a:pt x="320" y="38"/>
                      <a:pt x="319" y="37"/>
                    </a:cubicBezTo>
                    <a:cubicBezTo>
                      <a:pt x="316" y="35"/>
                      <a:pt x="316" y="35"/>
                      <a:pt x="318" y="34"/>
                    </a:cubicBezTo>
                    <a:cubicBezTo>
                      <a:pt x="319" y="33"/>
                      <a:pt x="321" y="32"/>
                      <a:pt x="322" y="31"/>
                    </a:cubicBezTo>
                    <a:cubicBezTo>
                      <a:pt x="324" y="30"/>
                      <a:pt x="326" y="30"/>
                      <a:pt x="327" y="32"/>
                    </a:cubicBezTo>
                    <a:cubicBezTo>
                      <a:pt x="332" y="40"/>
                      <a:pt x="341" y="40"/>
                      <a:pt x="349" y="41"/>
                    </a:cubicBezTo>
                    <a:cubicBezTo>
                      <a:pt x="353" y="41"/>
                      <a:pt x="357" y="41"/>
                      <a:pt x="361" y="41"/>
                    </a:cubicBezTo>
                    <a:cubicBezTo>
                      <a:pt x="364" y="41"/>
                      <a:pt x="366" y="41"/>
                      <a:pt x="368" y="38"/>
                    </a:cubicBezTo>
                    <a:cubicBezTo>
                      <a:pt x="369" y="35"/>
                      <a:pt x="372" y="36"/>
                      <a:pt x="375" y="36"/>
                    </a:cubicBezTo>
                    <a:cubicBezTo>
                      <a:pt x="375" y="38"/>
                      <a:pt x="377" y="37"/>
                      <a:pt x="378" y="37"/>
                    </a:cubicBezTo>
                    <a:cubicBezTo>
                      <a:pt x="380" y="38"/>
                      <a:pt x="379" y="40"/>
                      <a:pt x="380" y="42"/>
                    </a:cubicBezTo>
                    <a:cubicBezTo>
                      <a:pt x="380" y="43"/>
                      <a:pt x="380" y="44"/>
                      <a:pt x="381" y="44"/>
                    </a:cubicBezTo>
                    <a:cubicBezTo>
                      <a:pt x="382" y="44"/>
                      <a:pt x="383" y="44"/>
                      <a:pt x="383" y="42"/>
                    </a:cubicBezTo>
                    <a:cubicBezTo>
                      <a:pt x="384" y="39"/>
                      <a:pt x="386" y="38"/>
                      <a:pt x="389" y="37"/>
                    </a:cubicBezTo>
                    <a:cubicBezTo>
                      <a:pt x="391" y="36"/>
                      <a:pt x="392" y="35"/>
                      <a:pt x="391" y="31"/>
                    </a:cubicBezTo>
                    <a:cubicBezTo>
                      <a:pt x="389" y="26"/>
                      <a:pt x="386" y="23"/>
                      <a:pt x="381" y="22"/>
                    </a:cubicBezTo>
                    <a:cubicBezTo>
                      <a:pt x="378" y="21"/>
                      <a:pt x="378" y="20"/>
                      <a:pt x="378" y="17"/>
                    </a:cubicBezTo>
                    <a:cubicBezTo>
                      <a:pt x="378" y="9"/>
                      <a:pt x="383" y="5"/>
                      <a:pt x="387" y="0"/>
                    </a:cubicBezTo>
                    <a:close/>
                    <a:moveTo>
                      <a:pt x="421" y="202"/>
                    </a:moveTo>
                    <a:cubicBezTo>
                      <a:pt x="421" y="203"/>
                      <a:pt x="422" y="204"/>
                      <a:pt x="422" y="204"/>
                    </a:cubicBezTo>
                    <a:cubicBezTo>
                      <a:pt x="427" y="208"/>
                      <a:pt x="433" y="205"/>
                      <a:pt x="438" y="207"/>
                    </a:cubicBezTo>
                    <a:cubicBezTo>
                      <a:pt x="440" y="207"/>
                      <a:pt x="440" y="206"/>
                      <a:pt x="440" y="205"/>
                    </a:cubicBezTo>
                    <a:cubicBezTo>
                      <a:pt x="440" y="202"/>
                      <a:pt x="440" y="200"/>
                      <a:pt x="438" y="198"/>
                    </a:cubicBezTo>
                    <a:cubicBezTo>
                      <a:pt x="433" y="192"/>
                      <a:pt x="428" y="192"/>
                      <a:pt x="420" y="195"/>
                    </a:cubicBezTo>
                    <a:cubicBezTo>
                      <a:pt x="415" y="197"/>
                      <a:pt x="410" y="200"/>
                      <a:pt x="406" y="203"/>
                    </a:cubicBezTo>
                    <a:cubicBezTo>
                      <a:pt x="405" y="203"/>
                      <a:pt x="404" y="204"/>
                      <a:pt x="404" y="205"/>
                    </a:cubicBezTo>
                    <a:cubicBezTo>
                      <a:pt x="404" y="207"/>
                      <a:pt x="406" y="205"/>
                      <a:pt x="406" y="206"/>
                    </a:cubicBezTo>
                    <a:cubicBezTo>
                      <a:pt x="412" y="208"/>
                      <a:pt x="416" y="204"/>
                      <a:pt x="421" y="202"/>
                    </a:cubicBezTo>
                    <a:close/>
                    <a:moveTo>
                      <a:pt x="424" y="231"/>
                    </a:moveTo>
                    <a:cubicBezTo>
                      <a:pt x="424" y="232"/>
                      <a:pt x="424" y="233"/>
                      <a:pt x="424" y="233"/>
                    </a:cubicBezTo>
                    <a:cubicBezTo>
                      <a:pt x="425" y="236"/>
                      <a:pt x="425" y="238"/>
                      <a:pt x="428" y="239"/>
                    </a:cubicBezTo>
                    <a:cubicBezTo>
                      <a:pt x="431" y="239"/>
                      <a:pt x="431" y="236"/>
                      <a:pt x="432" y="234"/>
                    </a:cubicBezTo>
                    <a:cubicBezTo>
                      <a:pt x="432" y="231"/>
                      <a:pt x="433" y="228"/>
                      <a:pt x="433" y="225"/>
                    </a:cubicBezTo>
                    <a:cubicBezTo>
                      <a:pt x="432" y="220"/>
                      <a:pt x="433" y="217"/>
                      <a:pt x="438" y="215"/>
                    </a:cubicBezTo>
                    <a:cubicBezTo>
                      <a:pt x="440" y="214"/>
                      <a:pt x="441" y="211"/>
                      <a:pt x="444" y="213"/>
                    </a:cubicBezTo>
                    <a:cubicBezTo>
                      <a:pt x="447" y="214"/>
                      <a:pt x="450" y="216"/>
                      <a:pt x="449" y="220"/>
                    </a:cubicBezTo>
                    <a:cubicBezTo>
                      <a:pt x="447" y="224"/>
                      <a:pt x="453" y="224"/>
                      <a:pt x="453" y="228"/>
                    </a:cubicBezTo>
                    <a:cubicBezTo>
                      <a:pt x="454" y="229"/>
                      <a:pt x="455" y="228"/>
                      <a:pt x="456" y="227"/>
                    </a:cubicBezTo>
                    <a:cubicBezTo>
                      <a:pt x="457" y="225"/>
                      <a:pt x="457" y="223"/>
                      <a:pt x="458" y="221"/>
                    </a:cubicBezTo>
                    <a:cubicBezTo>
                      <a:pt x="458" y="218"/>
                      <a:pt x="459" y="217"/>
                      <a:pt x="462" y="219"/>
                    </a:cubicBezTo>
                    <a:cubicBezTo>
                      <a:pt x="463" y="220"/>
                      <a:pt x="464" y="220"/>
                      <a:pt x="465" y="219"/>
                    </a:cubicBezTo>
                    <a:cubicBezTo>
                      <a:pt x="466" y="218"/>
                      <a:pt x="466" y="217"/>
                      <a:pt x="465" y="216"/>
                    </a:cubicBezTo>
                    <a:cubicBezTo>
                      <a:pt x="464" y="213"/>
                      <a:pt x="462" y="212"/>
                      <a:pt x="460" y="211"/>
                    </a:cubicBezTo>
                    <a:cubicBezTo>
                      <a:pt x="451" y="208"/>
                      <a:pt x="443" y="210"/>
                      <a:pt x="435" y="210"/>
                    </a:cubicBezTo>
                    <a:cubicBezTo>
                      <a:pt x="431" y="211"/>
                      <a:pt x="426" y="214"/>
                      <a:pt x="426" y="217"/>
                    </a:cubicBezTo>
                    <a:cubicBezTo>
                      <a:pt x="428" y="222"/>
                      <a:pt x="423" y="226"/>
                      <a:pt x="424" y="231"/>
                    </a:cubicBezTo>
                    <a:close/>
                    <a:moveTo>
                      <a:pt x="475" y="229"/>
                    </a:moveTo>
                    <a:cubicBezTo>
                      <a:pt x="479" y="229"/>
                      <a:pt x="482" y="229"/>
                      <a:pt x="485" y="227"/>
                    </a:cubicBezTo>
                    <a:cubicBezTo>
                      <a:pt x="486" y="227"/>
                      <a:pt x="487" y="226"/>
                      <a:pt x="487" y="225"/>
                    </a:cubicBezTo>
                    <a:cubicBezTo>
                      <a:pt x="487" y="223"/>
                      <a:pt x="485" y="224"/>
                      <a:pt x="484" y="224"/>
                    </a:cubicBezTo>
                    <a:cubicBezTo>
                      <a:pt x="479" y="224"/>
                      <a:pt x="475" y="225"/>
                      <a:pt x="471" y="227"/>
                    </a:cubicBezTo>
                    <a:cubicBezTo>
                      <a:pt x="470" y="227"/>
                      <a:pt x="469" y="227"/>
                      <a:pt x="469" y="228"/>
                    </a:cubicBezTo>
                    <a:cubicBezTo>
                      <a:pt x="469" y="228"/>
                      <a:pt x="470" y="229"/>
                      <a:pt x="471" y="229"/>
                    </a:cubicBezTo>
                    <a:cubicBezTo>
                      <a:pt x="472" y="229"/>
                      <a:pt x="474" y="229"/>
                      <a:pt x="475" y="229"/>
                    </a:cubicBezTo>
                    <a:close/>
                    <a:moveTo>
                      <a:pt x="460" y="234"/>
                    </a:moveTo>
                    <a:cubicBezTo>
                      <a:pt x="457" y="232"/>
                      <a:pt x="455" y="237"/>
                      <a:pt x="451" y="237"/>
                    </a:cubicBezTo>
                    <a:cubicBezTo>
                      <a:pt x="451" y="237"/>
                      <a:pt x="450" y="238"/>
                      <a:pt x="451" y="238"/>
                    </a:cubicBezTo>
                    <a:cubicBezTo>
                      <a:pt x="451" y="239"/>
                      <a:pt x="452" y="239"/>
                      <a:pt x="452" y="239"/>
                    </a:cubicBezTo>
                    <a:cubicBezTo>
                      <a:pt x="456" y="240"/>
                      <a:pt x="459" y="238"/>
                      <a:pt x="462" y="237"/>
                    </a:cubicBezTo>
                    <a:cubicBezTo>
                      <a:pt x="463" y="236"/>
                      <a:pt x="464" y="236"/>
                      <a:pt x="465" y="234"/>
                    </a:cubicBezTo>
                    <a:cubicBezTo>
                      <a:pt x="464" y="234"/>
                      <a:pt x="462" y="234"/>
                      <a:pt x="460" y="234"/>
                    </a:cubicBezTo>
                    <a:close/>
                    <a:moveTo>
                      <a:pt x="584" y="154"/>
                    </a:moveTo>
                    <a:cubicBezTo>
                      <a:pt x="584" y="154"/>
                      <a:pt x="584" y="153"/>
                      <a:pt x="584" y="153"/>
                    </a:cubicBezTo>
                    <a:cubicBezTo>
                      <a:pt x="582" y="153"/>
                      <a:pt x="581" y="153"/>
                      <a:pt x="580" y="154"/>
                    </a:cubicBezTo>
                    <a:cubicBezTo>
                      <a:pt x="579" y="155"/>
                      <a:pt x="581" y="155"/>
                      <a:pt x="581" y="155"/>
                    </a:cubicBezTo>
                    <a:cubicBezTo>
                      <a:pt x="582" y="155"/>
                      <a:pt x="584" y="155"/>
                      <a:pt x="584" y="15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9">
                <a:extLst>
                  <a:ext uri="{FF2B5EF4-FFF2-40B4-BE49-F238E27FC236}">
                    <a16:creationId xmlns:a16="http://schemas.microsoft.com/office/drawing/2014/main" id="{3864EF75-F945-08C3-CAFC-5F309920FEAB}"/>
                  </a:ext>
                </a:extLst>
              </p:cNvPr>
              <p:cNvSpPr>
                <a:spLocks/>
              </p:cNvSpPr>
              <p:nvPr/>
            </p:nvSpPr>
            <p:spPr bwMode="auto">
              <a:xfrm>
                <a:off x="3732127" y="909379"/>
                <a:ext cx="1696113" cy="1316719"/>
              </a:xfrm>
              <a:custGeom>
                <a:avLst/>
                <a:gdLst>
                  <a:gd name="T0" fmla="*/ 307 w 321"/>
                  <a:gd name="T1" fmla="*/ 26 h 249"/>
                  <a:gd name="T2" fmla="*/ 317 w 321"/>
                  <a:gd name="T3" fmla="*/ 36 h 249"/>
                  <a:gd name="T4" fmla="*/ 276 w 321"/>
                  <a:gd name="T5" fmla="*/ 74 h 249"/>
                  <a:gd name="T6" fmla="*/ 290 w 321"/>
                  <a:gd name="T7" fmla="*/ 83 h 249"/>
                  <a:gd name="T8" fmla="*/ 279 w 321"/>
                  <a:gd name="T9" fmla="*/ 90 h 249"/>
                  <a:gd name="T10" fmla="*/ 284 w 321"/>
                  <a:gd name="T11" fmla="*/ 103 h 249"/>
                  <a:gd name="T12" fmla="*/ 282 w 321"/>
                  <a:gd name="T13" fmla="*/ 117 h 249"/>
                  <a:gd name="T14" fmla="*/ 270 w 321"/>
                  <a:gd name="T15" fmla="*/ 131 h 249"/>
                  <a:gd name="T16" fmla="*/ 259 w 321"/>
                  <a:gd name="T17" fmla="*/ 133 h 249"/>
                  <a:gd name="T18" fmla="*/ 258 w 321"/>
                  <a:gd name="T19" fmla="*/ 134 h 249"/>
                  <a:gd name="T20" fmla="*/ 273 w 321"/>
                  <a:gd name="T21" fmla="*/ 154 h 249"/>
                  <a:gd name="T22" fmla="*/ 254 w 321"/>
                  <a:gd name="T23" fmla="*/ 147 h 249"/>
                  <a:gd name="T24" fmla="*/ 265 w 321"/>
                  <a:gd name="T25" fmla="*/ 158 h 249"/>
                  <a:gd name="T26" fmla="*/ 253 w 321"/>
                  <a:gd name="T27" fmla="*/ 169 h 249"/>
                  <a:gd name="T28" fmla="*/ 191 w 321"/>
                  <a:gd name="T29" fmla="*/ 198 h 249"/>
                  <a:gd name="T30" fmla="*/ 171 w 321"/>
                  <a:gd name="T31" fmla="*/ 212 h 249"/>
                  <a:gd name="T32" fmla="*/ 160 w 321"/>
                  <a:gd name="T33" fmla="*/ 241 h 249"/>
                  <a:gd name="T34" fmla="*/ 137 w 321"/>
                  <a:gd name="T35" fmla="*/ 240 h 249"/>
                  <a:gd name="T36" fmla="*/ 115 w 321"/>
                  <a:gd name="T37" fmla="*/ 215 h 249"/>
                  <a:gd name="T38" fmla="*/ 103 w 321"/>
                  <a:gd name="T39" fmla="*/ 193 h 249"/>
                  <a:gd name="T40" fmla="*/ 118 w 321"/>
                  <a:gd name="T41" fmla="*/ 163 h 249"/>
                  <a:gd name="T42" fmla="*/ 103 w 321"/>
                  <a:gd name="T43" fmla="*/ 153 h 249"/>
                  <a:gd name="T44" fmla="*/ 113 w 321"/>
                  <a:gd name="T45" fmla="*/ 152 h 249"/>
                  <a:gd name="T46" fmla="*/ 93 w 321"/>
                  <a:gd name="T47" fmla="*/ 144 h 249"/>
                  <a:gd name="T48" fmla="*/ 91 w 321"/>
                  <a:gd name="T49" fmla="*/ 126 h 249"/>
                  <a:gd name="T50" fmla="*/ 21 w 321"/>
                  <a:gd name="T51" fmla="*/ 93 h 249"/>
                  <a:gd name="T52" fmla="*/ 13 w 321"/>
                  <a:gd name="T53" fmla="*/ 86 h 249"/>
                  <a:gd name="T54" fmla="*/ 28 w 321"/>
                  <a:gd name="T55" fmla="*/ 80 h 249"/>
                  <a:gd name="T56" fmla="*/ 5 w 321"/>
                  <a:gd name="T57" fmla="*/ 69 h 249"/>
                  <a:gd name="T58" fmla="*/ 36 w 321"/>
                  <a:gd name="T59" fmla="*/ 53 h 249"/>
                  <a:gd name="T60" fmla="*/ 32 w 321"/>
                  <a:gd name="T61" fmla="*/ 46 h 249"/>
                  <a:gd name="T62" fmla="*/ 58 w 321"/>
                  <a:gd name="T63" fmla="*/ 33 h 249"/>
                  <a:gd name="T64" fmla="*/ 96 w 321"/>
                  <a:gd name="T65" fmla="*/ 23 h 249"/>
                  <a:gd name="T66" fmla="*/ 113 w 321"/>
                  <a:gd name="T67" fmla="*/ 22 h 249"/>
                  <a:gd name="T68" fmla="*/ 134 w 321"/>
                  <a:gd name="T69" fmla="*/ 26 h 249"/>
                  <a:gd name="T70" fmla="*/ 136 w 321"/>
                  <a:gd name="T71" fmla="*/ 17 h 249"/>
                  <a:gd name="T72" fmla="*/ 251 w 321"/>
                  <a:gd name="T73" fmla="*/ 12 h 249"/>
                  <a:gd name="T74" fmla="*/ 266 w 321"/>
                  <a:gd name="T75" fmla="*/ 21 h 249"/>
                  <a:gd name="T76" fmla="*/ 214 w 321"/>
                  <a:gd name="T77" fmla="*/ 26 h 249"/>
                  <a:gd name="T78" fmla="*/ 248 w 321"/>
                  <a:gd name="T79" fmla="*/ 28 h 249"/>
                  <a:gd name="T80" fmla="*/ 261 w 321"/>
                  <a:gd name="T81" fmla="*/ 26 h 249"/>
                  <a:gd name="T82" fmla="*/ 265 w 321"/>
                  <a:gd name="T83" fmla="*/ 3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 h="249">
                    <a:moveTo>
                      <a:pt x="270" y="34"/>
                    </a:moveTo>
                    <a:cubicBezTo>
                      <a:pt x="273" y="31"/>
                      <a:pt x="276" y="30"/>
                      <a:pt x="280" y="31"/>
                    </a:cubicBezTo>
                    <a:cubicBezTo>
                      <a:pt x="290" y="33"/>
                      <a:pt x="298" y="27"/>
                      <a:pt x="307" y="26"/>
                    </a:cubicBezTo>
                    <a:cubicBezTo>
                      <a:pt x="311" y="26"/>
                      <a:pt x="313" y="26"/>
                      <a:pt x="316" y="27"/>
                    </a:cubicBezTo>
                    <a:cubicBezTo>
                      <a:pt x="318" y="28"/>
                      <a:pt x="321" y="29"/>
                      <a:pt x="321" y="32"/>
                    </a:cubicBezTo>
                    <a:cubicBezTo>
                      <a:pt x="321" y="34"/>
                      <a:pt x="319" y="35"/>
                      <a:pt x="317" y="36"/>
                    </a:cubicBezTo>
                    <a:cubicBezTo>
                      <a:pt x="308" y="40"/>
                      <a:pt x="300" y="47"/>
                      <a:pt x="292" y="53"/>
                    </a:cubicBezTo>
                    <a:cubicBezTo>
                      <a:pt x="286" y="58"/>
                      <a:pt x="285" y="64"/>
                      <a:pt x="278" y="68"/>
                    </a:cubicBezTo>
                    <a:cubicBezTo>
                      <a:pt x="276" y="69"/>
                      <a:pt x="275" y="72"/>
                      <a:pt x="276" y="74"/>
                    </a:cubicBezTo>
                    <a:cubicBezTo>
                      <a:pt x="277" y="77"/>
                      <a:pt x="279" y="75"/>
                      <a:pt x="281" y="76"/>
                    </a:cubicBezTo>
                    <a:cubicBezTo>
                      <a:pt x="283" y="77"/>
                      <a:pt x="288" y="75"/>
                      <a:pt x="286" y="81"/>
                    </a:cubicBezTo>
                    <a:cubicBezTo>
                      <a:pt x="286" y="82"/>
                      <a:pt x="289" y="82"/>
                      <a:pt x="290" y="83"/>
                    </a:cubicBezTo>
                    <a:cubicBezTo>
                      <a:pt x="291" y="84"/>
                      <a:pt x="293" y="85"/>
                      <a:pt x="292" y="87"/>
                    </a:cubicBezTo>
                    <a:cubicBezTo>
                      <a:pt x="292" y="89"/>
                      <a:pt x="290" y="89"/>
                      <a:pt x="288" y="89"/>
                    </a:cubicBezTo>
                    <a:cubicBezTo>
                      <a:pt x="285" y="89"/>
                      <a:pt x="282" y="89"/>
                      <a:pt x="279" y="90"/>
                    </a:cubicBezTo>
                    <a:cubicBezTo>
                      <a:pt x="277" y="90"/>
                      <a:pt x="276" y="91"/>
                      <a:pt x="276" y="92"/>
                    </a:cubicBezTo>
                    <a:cubicBezTo>
                      <a:pt x="276" y="94"/>
                      <a:pt x="277" y="94"/>
                      <a:pt x="278" y="95"/>
                    </a:cubicBezTo>
                    <a:cubicBezTo>
                      <a:pt x="283" y="96"/>
                      <a:pt x="283" y="100"/>
                      <a:pt x="284" y="103"/>
                    </a:cubicBezTo>
                    <a:cubicBezTo>
                      <a:pt x="285" y="105"/>
                      <a:pt x="285" y="107"/>
                      <a:pt x="282" y="108"/>
                    </a:cubicBezTo>
                    <a:cubicBezTo>
                      <a:pt x="278" y="109"/>
                      <a:pt x="278" y="112"/>
                      <a:pt x="282" y="113"/>
                    </a:cubicBezTo>
                    <a:cubicBezTo>
                      <a:pt x="287" y="114"/>
                      <a:pt x="285" y="116"/>
                      <a:pt x="282" y="117"/>
                    </a:cubicBezTo>
                    <a:cubicBezTo>
                      <a:pt x="280" y="118"/>
                      <a:pt x="278" y="119"/>
                      <a:pt x="279" y="123"/>
                    </a:cubicBezTo>
                    <a:cubicBezTo>
                      <a:pt x="279" y="125"/>
                      <a:pt x="274" y="126"/>
                      <a:pt x="271" y="127"/>
                    </a:cubicBezTo>
                    <a:cubicBezTo>
                      <a:pt x="269" y="128"/>
                      <a:pt x="267" y="128"/>
                      <a:pt x="270" y="131"/>
                    </a:cubicBezTo>
                    <a:cubicBezTo>
                      <a:pt x="272" y="132"/>
                      <a:pt x="271" y="135"/>
                      <a:pt x="270" y="137"/>
                    </a:cubicBezTo>
                    <a:cubicBezTo>
                      <a:pt x="267" y="139"/>
                      <a:pt x="265" y="136"/>
                      <a:pt x="263" y="136"/>
                    </a:cubicBezTo>
                    <a:cubicBezTo>
                      <a:pt x="262" y="134"/>
                      <a:pt x="261" y="133"/>
                      <a:pt x="259" y="133"/>
                    </a:cubicBezTo>
                    <a:cubicBezTo>
                      <a:pt x="259" y="131"/>
                      <a:pt x="259" y="130"/>
                      <a:pt x="257" y="130"/>
                    </a:cubicBezTo>
                    <a:cubicBezTo>
                      <a:pt x="257" y="130"/>
                      <a:pt x="256" y="130"/>
                      <a:pt x="256" y="130"/>
                    </a:cubicBezTo>
                    <a:cubicBezTo>
                      <a:pt x="255" y="132"/>
                      <a:pt x="257" y="133"/>
                      <a:pt x="258" y="134"/>
                    </a:cubicBezTo>
                    <a:cubicBezTo>
                      <a:pt x="259" y="135"/>
                      <a:pt x="260" y="137"/>
                      <a:pt x="262" y="137"/>
                    </a:cubicBezTo>
                    <a:cubicBezTo>
                      <a:pt x="265" y="140"/>
                      <a:pt x="270" y="142"/>
                      <a:pt x="272" y="147"/>
                    </a:cubicBezTo>
                    <a:cubicBezTo>
                      <a:pt x="274" y="149"/>
                      <a:pt x="276" y="152"/>
                      <a:pt x="273" y="154"/>
                    </a:cubicBezTo>
                    <a:cubicBezTo>
                      <a:pt x="271" y="156"/>
                      <a:pt x="267" y="156"/>
                      <a:pt x="265" y="153"/>
                    </a:cubicBezTo>
                    <a:cubicBezTo>
                      <a:pt x="263" y="152"/>
                      <a:pt x="261" y="150"/>
                      <a:pt x="259" y="148"/>
                    </a:cubicBezTo>
                    <a:cubicBezTo>
                      <a:pt x="258" y="146"/>
                      <a:pt x="255" y="145"/>
                      <a:pt x="254" y="147"/>
                    </a:cubicBezTo>
                    <a:cubicBezTo>
                      <a:pt x="252" y="149"/>
                      <a:pt x="252" y="152"/>
                      <a:pt x="251" y="154"/>
                    </a:cubicBezTo>
                    <a:cubicBezTo>
                      <a:pt x="250" y="155"/>
                      <a:pt x="253" y="156"/>
                      <a:pt x="255" y="157"/>
                    </a:cubicBezTo>
                    <a:cubicBezTo>
                      <a:pt x="258" y="158"/>
                      <a:pt x="262" y="158"/>
                      <a:pt x="265" y="158"/>
                    </a:cubicBezTo>
                    <a:cubicBezTo>
                      <a:pt x="266" y="159"/>
                      <a:pt x="267" y="159"/>
                      <a:pt x="267" y="159"/>
                    </a:cubicBezTo>
                    <a:cubicBezTo>
                      <a:pt x="268" y="161"/>
                      <a:pt x="267" y="161"/>
                      <a:pt x="266" y="162"/>
                    </a:cubicBezTo>
                    <a:cubicBezTo>
                      <a:pt x="261" y="163"/>
                      <a:pt x="257" y="166"/>
                      <a:pt x="253" y="169"/>
                    </a:cubicBezTo>
                    <a:cubicBezTo>
                      <a:pt x="245" y="174"/>
                      <a:pt x="235" y="176"/>
                      <a:pt x="226" y="176"/>
                    </a:cubicBezTo>
                    <a:cubicBezTo>
                      <a:pt x="218" y="177"/>
                      <a:pt x="212" y="181"/>
                      <a:pt x="209" y="187"/>
                    </a:cubicBezTo>
                    <a:cubicBezTo>
                      <a:pt x="205" y="195"/>
                      <a:pt x="198" y="195"/>
                      <a:pt x="191" y="198"/>
                    </a:cubicBezTo>
                    <a:cubicBezTo>
                      <a:pt x="187" y="194"/>
                      <a:pt x="186" y="198"/>
                      <a:pt x="183" y="200"/>
                    </a:cubicBezTo>
                    <a:cubicBezTo>
                      <a:pt x="180" y="202"/>
                      <a:pt x="176" y="202"/>
                      <a:pt x="173" y="204"/>
                    </a:cubicBezTo>
                    <a:cubicBezTo>
                      <a:pt x="170" y="206"/>
                      <a:pt x="169" y="210"/>
                      <a:pt x="171" y="212"/>
                    </a:cubicBezTo>
                    <a:cubicBezTo>
                      <a:pt x="174" y="218"/>
                      <a:pt x="171" y="220"/>
                      <a:pt x="167" y="221"/>
                    </a:cubicBezTo>
                    <a:cubicBezTo>
                      <a:pt x="164" y="223"/>
                      <a:pt x="163" y="225"/>
                      <a:pt x="163" y="228"/>
                    </a:cubicBezTo>
                    <a:cubicBezTo>
                      <a:pt x="164" y="232"/>
                      <a:pt x="163" y="237"/>
                      <a:pt x="160" y="241"/>
                    </a:cubicBezTo>
                    <a:cubicBezTo>
                      <a:pt x="159" y="243"/>
                      <a:pt x="160" y="248"/>
                      <a:pt x="156" y="247"/>
                    </a:cubicBezTo>
                    <a:cubicBezTo>
                      <a:pt x="153" y="246"/>
                      <a:pt x="148" y="249"/>
                      <a:pt x="146" y="243"/>
                    </a:cubicBezTo>
                    <a:cubicBezTo>
                      <a:pt x="145" y="239"/>
                      <a:pt x="142" y="238"/>
                      <a:pt x="137" y="240"/>
                    </a:cubicBezTo>
                    <a:cubicBezTo>
                      <a:pt x="133" y="242"/>
                      <a:pt x="129" y="237"/>
                      <a:pt x="128" y="235"/>
                    </a:cubicBezTo>
                    <a:cubicBezTo>
                      <a:pt x="125" y="231"/>
                      <a:pt x="121" y="227"/>
                      <a:pt x="118" y="223"/>
                    </a:cubicBezTo>
                    <a:cubicBezTo>
                      <a:pt x="117" y="220"/>
                      <a:pt x="115" y="218"/>
                      <a:pt x="115" y="215"/>
                    </a:cubicBezTo>
                    <a:cubicBezTo>
                      <a:pt x="116" y="213"/>
                      <a:pt x="119" y="209"/>
                      <a:pt x="113" y="211"/>
                    </a:cubicBezTo>
                    <a:cubicBezTo>
                      <a:pt x="112" y="211"/>
                      <a:pt x="111" y="211"/>
                      <a:pt x="111" y="210"/>
                    </a:cubicBezTo>
                    <a:cubicBezTo>
                      <a:pt x="110" y="204"/>
                      <a:pt x="103" y="200"/>
                      <a:pt x="103" y="193"/>
                    </a:cubicBezTo>
                    <a:cubicBezTo>
                      <a:pt x="104" y="192"/>
                      <a:pt x="104" y="191"/>
                      <a:pt x="104" y="190"/>
                    </a:cubicBezTo>
                    <a:cubicBezTo>
                      <a:pt x="102" y="183"/>
                      <a:pt x="104" y="176"/>
                      <a:pt x="110" y="174"/>
                    </a:cubicBezTo>
                    <a:cubicBezTo>
                      <a:pt x="116" y="172"/>
                      <a:pt x="117" y="167"/>
                      <a:pt x="118" y="163"/>
                    </a:cubicBezTo>
                    <a:cubicBezTo>
                      <a:pt x="119" y="160"/>
                      <a:pt x="114" y="161"/>
                      <a:pt x="111" y="159"/>
                    </a:cubicBezTo>
                    <a:cubicBezTo>
                      <a:pt x="108" y="157"/>
                      <a:pt x="104" y="158"/>
                      <a:pt x="101" y="155"/>
                    </a:cubicBezTo>
                    <a:cubicBezTo>
                      <a:pt x="99" y="152"/>
                      <a:pt x="102" y="153"/>
                      <a:pt x="103" y="153"/>
                    </a:cubicBezTo>
                    <a:cubicBezTo>
                      <a:pt x="105" y="154"/>
                      <a:pt x="108" y="155"/>
                      <a:pt x="111" y="156"/>
                    </a:cubicBezTo>
                    <a:cubicBezTo>
                      <a:pt x="112" y="156"/>
                      <a:pt x="113" y="157"/>
                      <a:pt x="114" y="155"/>
                    </a:cubicBezTo>
                    <a:cubicBezTo>
                      <a:pt x="116" y="153"/>
                      <a:pt x="114" y="153"/>
                      <a:pt x="113" y="152"/>
                    </a:cubicBezTo>
                    <a:cubicBezTo>
                      <a:pt x="111" y="150"/>
                      <a:pt x="110" y="148"/>
                      <a:pt x="108" y="147"/>
                    </a:cubicBezTo>
                    <a:cubicBezTo>
                      <a:pt x="106" y="144"/>
                      <a:pt x="103" y="141"/>
                      <a:pt x="99" y="145"/>
                    </a:cubicBezTo>
                    <a:cubicBezTo>
                      <a:pt x="97" y="146"/>
                      <a:pt x="95" y="146"/>
                      <a:pt x="93" y="144"/>
                    </a:cubicBezTo>
                    <a:cubicBezTo>
                      <a:pt x="92" y="142"/>
                      <a:pt x="93" y="141"/>
                      <a:pt x="94" y="139"/>
                    </a:cubicBezTo>
                    <a:cubicBezTo>
                      <a:pt x="97" y="136"/>
                      <a:pt x="97" y="133"/>
                      <a:pt x="93" y="132"/>
                    </a:cubicBezTo>
                    <a:cubicBezTo>
                      <a:pt x="91" y="130"/>
                      <a:pt x="91" y="128"/>
                      <a:pt x="91" y="126"/>
                    </a:cubicBezTo>
                    <a:cubicBezTo>
                      <a:pt x="84" y="107"/>
                      <a:pt x="68" y="95"/>
                      <a:pt x="50" y="96"/>
                    </a:cubicBezTo>
                    <a:cubicBezTo>
                      <a:pt x="44" y="97"/>
                      <a:pt x="37" y="97"/>
                      <a:pt x="31" y="99"/>
                    </a:cubicBezTo>
                    <a:cubicBezTo>
                      <a:pt x="26" y="101"/>
                      <a:pt x="23" y="99"/>
                      <a:pt x="21" y="93"/>
                    </a:cubicBezTo>
                    <a:cubicBezTo>
                      <a:pt x="20" y="90"/>
                      <a:pt x="16" y="89"/>
                      <a:pt x="13" y="89"/>
                    </a:cubicBezTo>
                    <a:cubicBezTo>
                      <a:pt x="12" y="89"/>
                      <a:pt x="10" y="90"/>
                      <a:pt x="9" y="89"/>
                    </a:cubicBezTo>
                    <a:cubicBezTo>
                      <a:pt x="9" y="87"/>
                      <a:pt x="11" y="86"/>
                      <a:pt x="13" y="86"/>
                    </a:cubicBezTo>
                    <a:cubicBezTo>
                      <a:pt x="18" y="86"/>
                      <a:pt x="23" y="83"/>
                      <a:pt x="29" y="84"/>
                    </a:cubicBezTo>
                    <a:cubicBezTo>
                      <a:pt x="31" y="84"/>
                      <a:pt x="34" y="85"/>
                      <a:pt x="34" y="82"/>
                    </a:cubicBezTo>
                    <a:cubicBezTo>
                      <a:pt x="34" y="78"/>
                      <a:pt x="30" y="79"/>
                      <a:pt x="28" y="80"/>
                    </a:cubicBezTo>
                    <a:cubicBezTo>
                      <a:pt x="19" y="84"/>
                      <a:pt x="12" y="79"/>
                      <a:pt x="4" y="76"/>
                    </a:cubicBezTo>
                    <a:cubicBezTo>
                      <a:pt x="2" y="76"/>
                      <a:pt x="0" y="75"/>
                      <a:pt x="1" y="73"/>
                    </a:cubicBezTo>
                    <a:cubicBezTo>
                      <a:pt x="1" y="70"/>
                      <a:pt x="3" y="70"/>
                      <a:pt x="5" y="69"/>
                    </a:cubicBezTo>
                    <a:cubicBezTo>
                      <a:pt x="14" y="69"/>
                      <a:pt x="22" y="62"/>
                      <a:pt x="33" y="64"/>
                    </a:cubicBezTo>
                    <a:cubicBezTo>
                      <a:pt x="36" y="65"/>
                      <a:pt x="38" y="62"/>
                      <a:pt x="40" y="59"/>
                    </a:cubicBezTo>
                    <a:cubicBezTo>
                      <a:pt x="42" y="55"/>
                      <a:pt x="41" y="53"/>
                      <a:pt x="36" y="53"/>
                    </a:cubicBezTo>
                    <a:cubicBezTo>
                      <a:pt x="35" y="52"/>
                      <a:pt x="34" y="53"/>
                      <a:pt x="33" y="52"/>
                    </a:cubicBezTo>
                    <a:cubicBezTo>
                      <a:pt x="31" y="52"/>
                      <a:pt x="28" y="52"/>
                      <a:pt x="28" y="49"/>
                    </a:cubicBezTo>
                    <a:cubicBezTo>
                      <a:pt x="28" y="47"/>
                      <a:pt x="31" y="47"/>
                      <a:pt x="32" y="46"/>
                    </a:cubicBezTo>
                    <a:cubicBezTo>
                      <a:pt x="37" y="44"/>
                      <a:pt x="42" y="42"/>
                      <a:pt x="46" y="39"/>
                    </a:cubicBezTo>
                    <a:cubicBezTo>
                      <a:pt x="48" y="38"/>
                      <a:pt x="49" y="37"/>
                      <a:pt x="52" y="37"/>
                    </a:cubicBezTo>
                    <a:cubicBezTo>
                      <a:pt x="55" y="38"/>
                      <a:pt x="58" y="37"/>
                      <a:pt x="58" y="33"/>
                    </a:cubicBezTo>
                    <a:cubicBezTo>
                      <a:pt x="59" y="29"/>
                      <a:pt x="62" y="28"/>
                      <a:pt x="65" y="28"/>
                    </a:cubicBezTo>
                    <a:cubicBezTo>
                      <a:pt x="73" y="26"/>
                      <a:pt x="81" y="25"/>
                      <a:pt x="89" y="22"/>
                    </a:cubicBezTo>
                    <a:cubicBezTo>
                      <a:pt x="91" y="21"/>
                      <a:pt x="94" y="21"/>
                      <a:pt x="96" y="23"/>
                    </a:cubicBezTo>
                    <a:cubicBezTo>
                      <a:pt x="98" y="25"/>
                      <a:pt x="99" y="27"/>
                      <a:pt x="101" y="23"/>
                    </a:cubicBezTo>
                    <a:cubicBezTo>
                      <a:pt x="102" y="21"/>
                      <a:pt x="105" y="25"/>
                      <a:pt x="107" y="25"/>
                    </a:cubicBezTo>
                    <a:cubicBezTo>
                      <a:pt x="109" y="25"/>
                      <a:pt x="113" y="28"/>
                      <a:pt x="113" y="22"/>
                    </a:cubicBezTo>
                    <a:cubicBezTo>
                      <a:pt x="113" y="20"/>
                      <a:pt x="115" y="20"/>
                      <a:pt x="117" y="20"/>
                    </a:cubicBezTo>
                    <a:cubicBezTo>
                      <a:pt x="121" y="20"/>
                      <a:pt x="125" y="21"/>
                      <a:pt x="128" y="23"/>
                    </a:cubicBezTo>
                    <a:cubicBezTo>
                      <a:pt x="130" y="24"/>
                      <a:pt x="132" y="25"/>
                      <a:pt x="134" y="26"/>
                    </a:cubicBezTo>
                    <a:cubicBezTo>
                      <a:pt x="136" y="26"/>
                      <a:pt x="138" y="26"/>
                      <a:pt x="139" y="25"/>
                    </a:cubicBezTo>
                    <a:cubicBezTo>
                      <a:pt x="139" y="24"/>
                      <a:pt x="137" y="24"/>
                      <a:pt x="136" y="23"/>
                    </a:cubicBezTo>
                    <a:cubicBezTo>
                      <a:pt x="133" y="21"/>
                      <a:pt x="127" y="18"/>
                      <a:pt x="136" y="17"/>
                    </a:cubicBezTo>
                    <a:cubicBezTo>
                      <a:pt x="140" y="7"/>
                      <a:pt x="149" y="10"/>
                      <a:pt x="156" y="10"/>
                    </a:cubicBezTo>
                    <a:cubicBezTo>
                      <a:pt x="166" y="10"/>
                      <a:pt x="176" y="8"/>
                      <a:pt x="186" y="6"/>
                    </a:cubicBezTo>
                    <a:cubicBezTo>
                      <a:pt x="208" y="2"/>
                      <a:pt x="231" y="0"/>
                      <a:pt x="251" y="12"/>
                    </a:cubicBezTo>
                    <a:cubicBezTo>
                      <a:pt x="256" y="15"/>
                      <a:pt x="261" y="15"/>
                      <a:pt x="266" y="16"/>
                    </a:cubicBezTo>
                    <a:cubicBezTo>
                      <a:pt x="267" y="16"/>
                      <a:pt x="270" y="15"/>
                      <a:pt x="270" y="18"/>
                    </a:cubicBezTo>
                    <a:cubicBezTo>
                      <a:pt x="271" y="20"/>
                      <a:pt x="268" y="20"/>
                      <a:pt x="266" y="21"/>
                    </a:cubicBezTo>
                    <a:cubicBezTo>
                      <a:pt x="260" y="23"/>
                      <a:pt x="254" y="24"/>
                      <a:pt x="248" y="24"/>
                    </a:cubicBezTo>
                    <a:cubicBezTo>
                      <a:pt x="238" y="23"/>
                      <a:pt x="227" y="26"/>
                      <a:pt x="217" y="26"/>
                    </a:cubicBezTo>
                    <a:cubicBezTo>
                      <a:pt x="216" y="26"/>
                      <a:pt x="215" y="26"/>
                      <a:pt x="214" y="26"/>
                    </a:cubicBezTo>
                    <a:cubicBezTo>
                      <a:pt x="215" y="27"/>
                      <a:pt x="216" y="27"/>
                      <a:pt x="217" y="27"/>
                    </a:cubicBezTo>
                    <a:cubicBezTo>
                      <a:pt x="226" y="27"/>
                      <a:pt x="234" y="27"/>
                      <a:pt x="243" y="26"/>
                    </a:cubicBezTo>
                    <a:cubicBezTo>
                      <a:pt x="245" y="26"/>
                      <a:pt x="247" y="24"/>
                      <a:pt x="248" y="28"/>
                    </a:cubicBezTo>
                    <a:cubicBezTo>
                      <a:pt x="247" y="30"/>
                      <a:pt x="243" y="32"/>
                      <a:pt x="245" y="34"/>
                    </a:cubicBezTo>
                    <a:cubicBezTo>
                      <a:pt x="247" y="35"/>
                      <a:pt x="249" y="32"/>
                      <a:pt x="251" y="31"/>
                    </a:cubicBezTo>
                    <a:cubicBezTo>
                      <a:pt x="255" y="29"/>
                      <a:pt x="258" y="27"/>
                      <a:pt x="261" y="26"/>
                    </a:cubicBezTo>
                    <a:cubicBezTo>
                      <a:pt x="267" y="24"/>
                      <a:pt x="269" y="26"/>
                      <a:pt x="268" y="33"/>
                    </a:cubicBezTo>
                    <a:cubicBezTo>
                      <a:pt x="268" y="33"/>
                      <a:pt x="267" y="33"/>
                      <a:pt x="267" y="34"/>
                    </a:cubicBezTo>
                    <a:cubicBezTo>
                      <a:pt x="266" y="35"/>
                      <a:pt x="264" y="36"/>
                      <a:pt x="265" y="37"/>
                    </a:cubicBezTo>
                    <a:cubicBezTo>
                      <a:pt x="266" y="38"/>
                      <a:pt x="267" y="37"/>
                      <a:pt x="269" y="36"/>
                    </a:cubicBezTo>
                    <a:cubicBezTo>
                      <a:pt x="269" y="36"/>
                      <a:pt x="269" y="35"/>
                      <a:pt x="270" y="3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13">
                <a:extLst>
                  <a:ext uri="{FF2B5EF4-FFF2-40B4-BE49-F238E27FC236}">
                    <a16:creationId xmlns:a16="http://schemas.microsoft.com/office/drawing/2014/main" id="{2D498CCD-015D-2655-F14C-E4373C86F00C}"/>
                  </a:ext>
                </a:extLst>
              </p:cNvPr>
              <p:cNvSpPr>
                <a:spLocks noEditPoints="1"/>
              </p:cNvSpPr>
              <p:nvPr/>
            </p:nvSpPr>
            <p:spPr bwMode="auto">
              <a:xfrm>
                <a:off x="3194281" y="962940"/>
                <a:ext cx="861447" cy="475359"/>
              </a:xfrm>
              <a:custGeom>
                <a:avLst/>
                <a:gdLst>
                  <a:gd name="T0" fmla="*/ 36 w 163"/>
                  <a:gd name="T1" fmla="*/ 37 h 90"/>
                  <a:gd name="T2" fmla="*/ 7 w 163"/>
                  <a:gd name="T3" fmla="*/ 24 h 90"/>
                  <a:gd name="T4" fmla="*/ 6 w 163"/>
                  <a:gd name="T5" fmla="*/ 23 h 90"/>
                  <a:gd name="T6" fmla="*/ 1 w 163"/>
                  <a:gd name="T7" fmla="*/ 23 h 90"/>
                  <a:gd name="T8" fmla="*/ 16 w 163"/>
                  <a:gd name="T9" fmla="*/ 17 h 90"/>
                  <a:gd name="T10" fmla="*/ 39 w 163"/>
                  <a:gd name="T11" fmla="*/ 13 h 90"/>
                  <a:gd name="T12" fmla="*/ 65 w 163"/>
                  <a:gd name="T13" fmla="*/ 4 h 90"/>
                  <a:gd name="T14" fmla="*/ 123 w 163"/>
                  <a:gd name="T15" fmla="*/ 4 h 90"/>
                  <a:gd name="T16" fmla="*/ 141 w 163"/>
                  <a:gd name="T17" fmla="*/ 5 h 90"/>
                  <a:gd name="T18" fmla="*/ 160 w 163"/>
                  <a:gd name="T19" fmla="*/ 11 h 90"/>
                  <a:gd name="T20" fmla="*/ 160 w 163"/>
                  <a:gd name="T21" fmla="*/ 16 h 90"/>
                  <a:gd name="T22" fmla="*/ 137 w 163"/>
                  <a:gd name="T23" fmla="*/ 22 h 90"/>
                  <a:gd name="T24" fmla="*/ 137 w 163"/>
                  <a:gd name="T25" fmla="*/ 24 h 90"/>
                  <a:gd name="T26" fmla="*/ 137 w 163"/>
                  <a:gd name="T27" fmla="*/ 29 h 90"/>
                  <a:gd name="T28" fmla="*/ 103 w 163"/>
                  <a:gd name="T29" fmla="*/ 47 h 90"/>
                  <a:gd name="T30" fmla="*/ 89 w 163"/>
                  <a:gd name="T31" fmla="*/ 56 h 90"/>
                  <a:gd name="T32" fmla="*/ 74 w 163"/>
                  <a:gd name="T33" fmla="*/ 71 h 90"/>
                  <a:gd name="T34" fmla="*/ 68 w 163"/>
                  <a:gd name="T35" fmla="*/ 78 h 90"/>
                  <a:gd name="T36" fmla="*/ 72 w 163"/>
                  <a:gd name="T37" fmla="*/ 83 h 90"/>
                  <a:gd name="T38" fmla="*/ 39 w 163"/>
                  <a:gd name="T39" fmla="*/ 85 h 90"/>
                  <a:gd name="T40" fmla="*/ 17 w 163"/>
                  <a:gd name="T41" fmla="*/ 83 h 90"/>
                  <a:gd name="T42" fmla="*/ 18 w 163"/>
                  <a:gd name="T43" fmla="*/ 78 h 90"/>
                  <a:gd name="T44" fmla="*/ 21 w 163"/>
                  <a:gd name="T45" fmla="*/ 73 h 90"/>
                  <a:gd name="T46" fmla="*/ 23 w 163"/>
                  <a:gd name="T47" fmla="*/ 69 h 90"/>
                  <a:gd name="T48" fmla="*/ 31 w 163"/>
                  <a:gd name="T49" fmla="*/ 68 h 90"/>
                  <a:gd name="T50" fmla="*/ 24 w 163"/>
                  <a:gd name="T51" fmla="*/ 65 h 90"/>
                  <a:gd name="T52" fmla="*/ 32 w 163"/>
                  <a:gd name="T53" fmla="*/ 57 h 90"/>
                  <a:gd name="T54" fmla="*/ 34 w 163"/>
                  <a:gd name="T55" fmla="*/ 47 h 90"/>
                  <a:gd name="T56" fmla="*/ 32 w 163"/>
                  <a:gd name="T57" fmla="*/ 47 h 90"/>
                  <a:gd name="T58" fmla="*/ 34 w 163"/>
                  <a:gd name="T59" fmla="*/ 39 h 90"/>
                  <a:gd name="T60" fmla="*/ 46 w 163"/>
                  <a:gd name="T61" fmla="*/ 39 h 90"/>
                  <a:gd name="T62" fmla="*/ 63 w 163"/>
                  <a:gd name="T63" fmla="*/ 33 h 90"/>
                  <a:gd name="T64" fmla="*/ 41 w 163"/>
                  <a:gd name="T65" fmla="*/ 36 h 90"/>
                  <a:gd name="T66" fmla="*/ 35 w 163"/>
                  <a:gd name="T67" fmla="*/ 71 h 90"/>
                  <a:gd name="T68" fmla="*/ 32 w 163"/>
                  <a:gd name="T69" fmla="*/ 71 h 90"/>
                  <a:gd name="T70" fmla="*/ 35 w 163"/>
                  <a:gd name="T71"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90">
                    <a:moveTo>
                      <a:pt x="40" y="37"/>
                    </a:moveTo>
                    <a:cubicBezTo>
                      <a:pt x="39" y="37"/>
                      <a:pt x="37" y="38"/>
                      <a:pt x="36" y="37"/>
                    </a:cubicBezTo>
                    <a:cubicBezTo>
                      <a:pt x="31" y="36"/>
                      <a:pt x="26" y="35"/>
                      <a:pt x="21" y="35"/>
                    </a:cubicBezTo>
                    <a:cubicBezTo>
                      <a:pt x="15" y="35"/>
                      <a:pt x="12" y="28"/>
                      <a:pt x="7" y="24"/>
                    </a:cubicBezTo>
                    <a:cubicBezTo>
                      <a:pt x="8" y="24"/>
                      <a:pt x="9" y="23"/>
                      <a:pt x="10" y="23"/>
                    </a:cubicBezTo>
                    <a:cubicBezTo>
                      <a:pt x="8" y="22"/>
                      <a:pt x="7" y="22"/>
                      <a:pt x="6" y="23"/>
                    </a:cubicBezTo>
                    <a:cubicBezTo>
                      <a:pt x="5" y="23"/>
                      <a:pt x="4" y="23"/>
                      <a:pt x="4" y="23"/>
                    </a:cubicBezTo>
                    <a:cubicBezTo>
                      <a:pt x="3" y="24"/>
                      <a:pt x="1" y="24"/>
                      <a:pt x="1" y="23"/>
                    </a:cubicBezTo>
                    <a:cubicBezTo>
                      <a:pt x="0" y="22"/>
                      <a:pt x="1" y="21"/>
                      <a:pt x="3" y="20"/>
                    </a:cubicBezTo>
                    <a:cubicBezTo>
                      <a:pt x="7" y="18"/>
                      <a:pt x="11" y="17"/>
                      <a:pt x="16" y="17"/>
                    </a:cubicBezTo>
                    <a:cubicBezTo>
                      <a:pt x="20" y="17"/>
                      <a:pt x="23" y="17"/>
                      <a:pt x="26" y="15"/>
                    </a:cubicBezTo>
                    <a:cubicBezTo>
                      <a:pt x="30" y="10"/>
                      <a:pt x="35" y="11"/>
                      <a:pt x="39" y="13"/>
                    </a:cubicBezTo>
                    <a:cubicBezTo>
                      <a:pt x="41" y="14"/>
                      <a:pt x="43" y="15"/>
                      <a:pt x="45" y="12"/>
                    </a:cubicBezTo>
                    <a:cubicBezTo>
                      <a:pt x="50" y="5"/>
                      <a:pt x="58" y="4"/>
                      <a:pt x="65" y="4"/>
                    </a:cubicBezTo>
                    <a:cubicBezTo>
                      <a:pt x="74" y="4"/>
                      <a:pt x="83" y="1"/>
                      <a:pt x="92" y="5"/>
                    </a:cubicBezTo>
                    <a:cubicBezTo>
                      <a:pt x="102" y="0"/>
                      <a:pt x="113" y="4"/>
                      <a:pt x="123" y="4"/>
                    </a:cubicBezTo>
                    <a:cubicBezTo>
                      <a:pt x="125" y="3"/>
                      <a:pt x="128" y="3"/>
                      <a:pt x="129" y="4"/>
                    </a:cubicBezTo>
                    <a:cubicBezTo>
                      <a:pt x="133" y="8"/>
                      <a:pt x="137" y="6"/>
                      <a:pt x="141" y="5"/>
                    </a:cubicBezTo>
                    <a:cubicBezTo>
                      <a:pt x="144" y="4"/>
                      <a:pt x="146" y="4"/>
                      <a:pt x="148" y="5"/>
                    </a:cubicBezTo>
                    <a:cubicBezTo>
                      <a:pt x="152" y="9"/>
                      <a:pt x="155" y="11"/>
                      <a:pt x="160" y="11"/>
                    </a:cubicBezTo>
                    <a:cubicBezTo>
                      <a:pt x="161" y="11"/>
                      <a:pt x="163" y="12"/>
                      <a:pt x="163" y="13"/>
                    </a:cubicBezTo>
                    <a:cubicBezTo>
                      <a:pt x="163" y="15"/>
                      <a:pt x="161" y="15"/>
                      <a:pt x="160" y="16"/>
                    </a:cubicBezTo>
                    <a:cubicBezTo>
                      <a:pt x="154" y="19"/>
                      <a:pt x="148" y="19"/>
                      <a:pt x="142" y="20"/>
                    </a:cubicBezTo>
                    <a:cubicBezTo>
                      <a:pt x="140" y="21"/>
                      <a:pt x="138" y="21"/>
                      <a:pt x="137" y="22"/>
                    </a:cubicBezTo>
                    <a:cubicBezTo>
                      <a:pt x="136" y="22"/>
                      <a:pt x="135" y="23"/>
                      <a:pt x="135" y="23"/>
                    </a:cubicBezTo>
                    <a:cubicBezTo>
                      <a:pt x="135" y="23"/>
                      <a:pt x="136" y="24"/>
                      <a:pt x="137" y="24"/>
                    </a:cubicBezTo>
                    <a:cubicBezTo>
                      <a:pt x="139" y="24"/>
                      <a:pt x="143" y="23"/>
                      <a:pt x="143" y="25"/>
                    </a:cubicBezTo>
                    <a:cubicBezTo>
                      <a:pt x="143" y="27"/>
                      <a:pt x="139" y="28"/>
                      <a:pt x="137" y="29"/>
                    </a:cubicBezTo>
                    <a:cubicBezTo>
                      <a:pt x="126" y="32"/>
                      <a:pt x="116" y="36"/>
                      <a:pt x="109" y="45"/>
                    </a:cubicBezTo>
                    <a:cubicBezTo>
                      <a:pt x="108" y="47"/>
                      <a:pt x="106" y="48"/>
                      <a:pt x="103" y="47"/>
                    </a:cubicBezTo>
                    <a:cubicBezTo>
                      <a:pt x="101" y="47"/>
                      <a:pt x="99" y="48"/>
                      <a:pt x="97" y="48"/>
                    </a:cubicBezTo>
                    <a:cubicBezTo>
                      <a:pt x="91" y="48"/>
                      <a:pt x="90" y="52"/>
                      <a:pt x="89" y="56"/>
                    </a:cubicBezTo>
                    <a:cubicBezTo>
                      <a:pt x="88" y="64"/>
                      <a:pt x="86" y="67"/>
                      <a:pt x="78" y="68"/>
                    </a:cubicBezTo>
                    <a:cubicBezTo>
                      <a:pt x="75" y="68"/>
                      <a:pt x="74" y="68"/>
                      <a:pt x="74" y="71"/>
                    </a:cubicBezTo>
                    <a:cubicBezTo>
                      <a:pt x="74" y="73"/>
                      <a:pt x="73" y="74"/>
                      <a:pt x="71" y="75"/>
                    </a:cubicBezTo>
                    <a:cubicBezTo>
                      <a:pt x="70" y="76"/>
                      <a:pt x="67" y="76"/>
                      <a:pt x="68" y="78"/>
                    </a:cubicBezTo>
                    <a:cubicBezTo>
                      <a:pt x="68" y="80"/>
                      <a:pt x="70" y="79"/>
                      <a:pt x="72" y="80"/>
                    </a:cubicBezTo>
                    <a:cubicBezTo>
                      <a:pt x="75" y="81"/>
                      <a:pt x="74" y="82"/>
                      <a:pt x="72" y="83"/>
                    </a:cubicBezTo>
                    <a:cubicBezTo>
                      <a:pt x="67" y="86"/>
                      <a:pt x="62" y="90"/>
                      <a:pt x="55" y="86"/>
                    </a:cubicBezTo>
                    <a:cubicBezTo>
                      <a:pt x="50" y="83"/>
                      <a:pt x="44" y="84"/>
                      <a:pt x="39" y="85"/>
                    </a:cubicBezTo>
                    <a:cubicBezTo>
                      <a:pt x="33" y="87"/>
                      <a:pt x="27" y="86"/>
                      <a:pt x="21" y="84"/>
                    </a:cubicBezTo>
                    <a:cubicBezTo>
                      <a:pt x="19" y="84"/>
                      <a:pt x="18" y="84"/>
                      <a:pt x="17" y="83"/>
                    </a:cubicBezTo>
                    <a:cubicBezTo>
                      <a:pt x="16" y="82"/>
                      <a:pt x="13" y="87"/>
                      <a:pt x="12" y="83"/>
                    </a:cubicBezTo>
                    <a:cubicBezTo>
                      <a:pt x="11" y="79"/>
                      <a:pt x="15" y="79"/>
                      <a:pt x="18" y="78"/>
                    </a:cubicBezTo>
                    <a:cubicBezTo>
                      <a:pt x="18" y="78"/>
                      <a:pt x="19" y="78"/>
                      <a:pt x="20" y="78"/>
                    </a:cubicBezTo>
                    <a:cubicBezTo>
                      <a:pt x="24" y="77"/>
                      <a:pt x="24" y="76"/>
                      <a:pt x="21" y="73"/>
                    </a:cubicBezTo>
                    <a:cubicBezTo>
                      <a:pt x="20" y="73"/>
                      <a:pt x="19" y="71"/>
                      <a:pt x="20" y="70"/>
                    </a:cubicBezTo>
                    <a:cubicBezTo>
                      <a:pt x="20" y="68"/>
                      <a:pt x="22" y="69"/>
                      <a:pt x="23" y="69"/>
                    </a:cubicBezTo>
                    <a:cubicBezTo>
                      <a:pt x="25" y="69"/>
                      <a:pt x="26" y="69"/>
                      <a:pt x="27" y="69"/>
                    </a:cubicBezTo>
                    <a:cubicBezTo>
                      <a:pt x="29" y="69"/>
                      <a:pt x="31" y="71"/>
                      <a:pt x="31" y="68"/>
                    </a:cubicBezTo>
                    <a:cubicBezTo>
                      <a:pt x="31" y="66"/>
                      <a:pt x="30" y="64"/>
                      <a:pt x="27" y="65"/>
                    </a:cubicBezTo>
                    <a:cubicBezTo>
                      <a:pt x="26" y="65"/>
                      <a:pt x="25" y="66"/>
                      <a:pt x="24" y="65"/>
                    </a:cubicBezTo>
                    <a:cubicBezTo>
                      <a:pt x="22" y="63"/>
                      <a:pt x="24" y="62"/>
                      <a:pt x="25" y="60"/>
                    </a:cubicBezTo>
                    <a:cubicBezTo>
                      <a:pt x="26" y="58"/>
                      <a:pt x="29" y="57"/>
                      <a:pt x="32" y="57"/>
                    </a:cubicBezTo>
                    <a:cubicBezTo>
                      <a:pt x="34" y="56"/>
                      <a:pt x="38" y="56"/>
                      <a:pt x="38" y="53"/>
                    </a:cubicBezTo>
                    <a:cubicBezTo>
                      <a:pt x="39" y="49"/>
                      <a:pt x="36" y="49"/>
                      <a:pt x="34" y="47"/>
                    </a:cubicBezTo>
                    <a:cubicBezTo>
                      <a:pt x="34" y="47"/>
                      <a:pt x="34" y="47"/>
                      <a:pt x="34" y="47"/>
                    </a:cubicBezTo>
                    <a:cubicBezTo>
                      <a:pt x="33" y="47"/>
                      <a:pt x="33" y="47"/>
                      <a:pt x="32" y="47"/>
                    </a:cubicBezTo>
                    <a:cubicBezTo>
                      <a:pt x="30" y="45"/>
                      <a:pt x="26" y="46"/>
                      <a:pt x="27" y="42"/>
                    </a:cubicBezTo>
                    <a:cubicBezTo>
                      <a:pt x="28" y="39"/>
                      <a:pt x="31" y="39"/>
                      <a:pt x="34" y="39"/>
                    </a:cubicBezTo>
                    <a:cubicBezTo>
                      <a:pt x="37" y="39"/>
                      <a:pt x="40" y="39"/>
                      <a:pt x="43" y="41"/>
                    </a:cubicBezTo>
                    <a:cubicBezTo>
                      <a:pt x="47" y="44"/>
                      <a:pt x="45" y="39"/>
                      <a:pt x="46" y="39"/>
                    </a:cubicBezTo>
                    <a:cubicBezTo>
                      <a:pt x="52" y="39"/>
                      <a:pt x="58" y="39"/>
                      <a:pt x="62" y="35"/>
                    </a:cubicBezTo>
                    <a:cubicBezTo>
                      <a:pt x="63" y="35"/>
                      <a:pt x="64" y="34"/>
                      <a:pt x="63" y="33"/>
                    </a:cubicBezTo>
                    <a:cubicBezTo>
                      <a:pt x="63" y="33"/>
                      <a:pt x="62" y="33"/>
                      <a:pt x="62" y="33"/>
                    </a:cubicBezTo>
                    <a:cubicBezTo>
                      <a:pt x="55" y="37"/>
                      <a:pt x="48" y="38"/>
                      <a:pt x="41" y="36"/>
                    </a:cubicBezTo>
                    <a:cubicBezTo>
                      <a:pt x="41" y="36"/>
                      <a:pt x="40" y="36"/>
                      <a:pt x="40" y="37"/>
                    </a:cubicBezTo>
                    <a:close/>
                    <a:moveTo>
                      <a:pt x="35" y="71"/>
                    </a:moveTo>
                    <a:cubicBezTo>
                      <a:pt x="34" y="71"/>
                      <a:pt x="34" y="70"/>
                      <a:pt x="33" y="69"/>
                    </a:cubicBezTo>
                    <a:cubicBezTo>
                      <a:pt x="32" y="69"/>
                      <a:pt x="31" y="70"/>
                      <a:pt x="32" y="71"/>
                    </a:cubicBezTo>
                    <a:cubicBezTo>
                      <a:pt x="33" y="72"/>
                      <a:pt x="33" y="73"/>
                      <a:pt x="34" y="73"/>
                    </a:cubicBezTo>
                    <a:cubicBezTo>
                      <a:pt x="35" y="73"/>
                      <a:pt x="35" y="72"/>
                      <a:pt x="35" y="7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14">
                <a:extLst>
                  <a:ext uri="{FF2B5EF4-FFF2-40B4-BE49-F238E27FC236}">
                    <a16:creationId xmlns:a16="http://schemas.microsoft.com/office/drawing/2014/main" id="{10C127D3-83B7-7DE4-A151-A4883AF8D95D}"/>
                  </a:ext>
                </a:extLst>
              </p:cNvPr>
              <p:cNvSpPr>
                <a:spLocks/>
              </p:cNvSpPr>
              <p:nvPr/>
            </p:nvSpPr>
            <p:spPr bwMode="auto">
              <a:xfrm>
                <a:off x="3229988" y="1549885"/>
                <a:ext cx="830203" cy="598103"/>
              </a:xfrm>
              <a:custGeom>
                <a:avLst/>
                <a:gdLst>
                  <a:gd name="T0" fmla="*/ 42 w 157"/>
                  <a:gd name="T1" fmla="*/ 4 h 113"/>
                  <a:gd name="T2" fmla="*/ 51 w 157"/>
                  <a:gd name="T3" fmla="*/ 10 h 113"/>
                  <a:gd name="T4" fmla="*/ 66 w 157"/>
                  <a:gd name="T5" fmla="*/ 15 h 113"/>
                  <a:gd name="T6" fmla="*/ 70 w 157"/>
                  <a:gd name="T7" fmla="*/ 14 h 113"/>
                  <a:gd name="T8" fmla="*/ 86 w 157"/>
                  <a:gd name="T9" fmla="*/ 21 h 113"/>
                  <a:gd name="T10" fmla="*/ 105 w 157"/>
                  <a:gd name="T11" fmla="*/ 29 h 113"/>
                  <a:gd name="T12" fmla="*/ 123 w 157"/>
                  <a:gd name="T13" fmla="*/ 39 h 113"/>
                  <a:gd name="T14" fmla="*/ 126 w 157"/>
                  <a:gd name="T15" fmla="*/ 48 h 113"/>
                  <a:gd name="T16" fmla="*/ 139 w 157"/>
                  <a:gd name="T17" fmla="*/ 65 h 113"/>
                  <a:gd name="T18" fmla="*/ 152 w 157"/>
                  <a:gd name="T19" fmla="*/ 75 h 113"/>
                  <a:gd name="T20" fmla="*/ 138 w 157"/>
                  <a:gd name="T21" fmla="*/ 83 h 113"/>
                  <a:gd name="T22" fmla="*/ 123 w 157"/>
                  <a:gd name="T23" fmla="*/ 74 h 113"/>
                  <a:gd name="T24" fmla="*/ 132 w 157"/>
                  <a:gd name="T25" fmla="*/ 88 h 113"/>
                  <a:gd name="T26" fmla="*/ 132 w 157"/>
                  <a:gd name="T27" fmla="*/ 104 h 113"/>
                  <a:gd name="T28" fmla="*/ 121 w 157"/>
                  <a:gd name="T29" fmla="*/ 100 h 113"/>
                  <a:gd name="T30" fmla="*/ 130 w 157"/>
                  <a:gd name="T31" fmla="*/ 109 h 113"/>
                  <a:gd name="T32" fmla="*/ 127 w 157"/>
                  <a:gd name="T33" fmla="*/ 111 h 113"/>
                  <a:gd name="T34" fmla="*/ 95 w 157"/>
                  <a:gd name="T35" fmla="*/ 94 h 113"/>
                  <a:gd name="T36" fmla="*/ 75 w 157"/>
                  <a:gd name="T37" fmla="*/ 93 h 113"/>
                  <a:gd name="T38" fmla="*/ 72 w 157"/>
                  <a:gd name="T39" fmla="*/ 83 h 113"/>
                  <a:gd name="T40" fmla="*/ 87 w 157"/>
                  <a:gd name="T41" fmla="*/ 77 h 113"/>
                  <a:gd name="T42" fmla="*/ 91 w 157"/>
                  <a:gd name="T43" fmla="*/ 57 h 113"/>
                  <a:gd name="T44" fmla="*/ 74 w 157"/>
                  <a:gd name="T45" fmla="*/ 50 h 113"/>
                  <a:gd name="T46" fmla="*/ 67 w 157"/>
                  <a:gd name="T47" fmla="*/ 40 h 113"/>
                  <a:gd name="T48" fmla="*/ 53 w 157"/>
                  <a:gd name="T49" fmla="*/ 41 h 113"/>
                  <a:gd name="T50" fmla="*/ 33 w 157"/>
                  <a:gd name="T51" fmla="*/ 41 h 113"/>
                  <a:gd name="T52" fmla="*/ 8 w 157"/>
                  <a:gd name="T53" fmla="*/ 32 h 113"/>
                  <a:gd name="T54" fmla="*/ 14 w 157"/>
                  <a:gd name="T55" fmla="*/ 30 h 113"/>
                  <a:gd name="T56" fmla="*/ 25 w 157"/>
                  <a:gd name="T57" fmla="*/ 3 h 113"/>
                  <a:gd name="T58" fmla="*/ 24 w 157"/>
                  <a:gd name="T59" fmla="*/ 8 h 113"/>
                  <a:gd name="T60" fmla="*/ 24 w 157"/>
                  <a:gd name="T61" fmla="*/ 22 h 113"/>
                  <a:gd name="T62" fmla="*/ 26 w 157"/>
                  <a:gd name="T63"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 h="113">
                    <a:moveTo>
                      <a:pt x="27" y="8"/>
                    </a:moveTo>
                    <a:cubicBezTo>
                      <a:pt x="32" y="6"/>
                      <a:pt x="37" y="5"/>
                      <a:pt x="42" y="4"/>
                    </a:cubicBezTo>
                    <a:cubicBezTo>
                      <a:pt x="45" y="4"/>
                      <a:pt x="48" y="4"/>
                      <a:pt x="50" y="8"/>
                    </a:cubicBezTo>
                    <a:cubicBezTo>
                      <a:pt x="50" y="9"/>
                      <a:pt x="50" y="10"/>
                      <a:pt x="51" y="10"/>
                    </a:cubicBezTo>
                    <a:cubicBezTo>
                      <a:pt x="53" y="12"/>
                      <a:pt x="51" y="17"/>
                      <a:pt x="55" y="17"/>
                    </a:cubicBezTo>
                    <a:cubicBezTo>
                      <a:pt x="58" y="17"/>
                      <a:pt x="63" y="20"/>
                      <a:pt x="66" y="15"/>
                    </a:cubicBezTo>
                    <a:cubicBezTo>
                      <a:pt x="66" y="15"/>
                      <a:pt x="67" y="15"/>
                      <a:pt x="67" y="15"/>
                    </a:cubicBezTo>
                    <a:cubicBezTo>
                      <a:pt x="68" y="14"/>
                      <a:pt x="69" y="14"/>
                      <a:pt x="70" y="14"/>
                    </a:cubicBezTo>
                    <a:cubicBezTo>
                      <a:pt x="72" y="16"/>
                      <a:pt x="75" y="15"/>
                      <a:pt x="77" y="15"/>
                    </a:cubicBezTo>
                    <a:cubicBezTo>
                      <a:pt x="81" y="15"/>
                      <a:pt x="84" y="18"/>
                      <a:pt x="86" y="21"/>
                    </a:cubicBezTo>
                    <a:cubicBezTo>
                      <a:pt x="89" y="24"/>
                      <a:pt x="92" y="26"/>
                      <a:pt x="97" y="26"/>
                    </a:cubicBezTo>
                    <a:cubicBezTo>
                      <a:pt x="100" y="26"/>
                      <a:pt x="103" y="27"/>
                      <a:pt x="105" y="29"/>
                    </a:cubicBezTo>
                    <a:cubicBezTo>
                      <a:pt x="110" y="33"/>
                      <a:pt x="116" y="34"/>
                      <a:pt x="121" y="38"/>
                    </a:cubicBezTo>
                    <a:cubicBezTo>
                      <a:pt x="122" y="39"/>
                      <a:pt x="123" y="39"/>
                      <a:pt x="123" y="39"/>
                    </a:cubicBezTo>
                    <a:cubicBezTo>
                      <a:pt x="128" y="43"/>
                      <a:pt x="122" y="43"/>
                      <a:pt x="122" y="44"/>
                    </a:cubicBezTo>
                    <a:cubicBezTo>
                      <a:pt x="121" y="47"/>
                      <a:pt x="129" y="44"/>
                      <a:pt x="126" y="48"/>
                    </a:cubicBezTo>
                    <a:cubicBezTo>
                      <a:pt x="123" y="51"/>
                      <a:pt x="124" y="51"/>
                      <a:pt x="126" y="54"/>
                    </a:cubicBezTo>
                    <a:cubicBezTo>
                      <a:pt x="130" y="58"/>
                      <a:pt x="137" y="58"/>
                      <a:pt x="139" y="65"/>
                    </a:cubicBezTo>
                    <a:cubicBezTo>
                      <a:pt x="140" y="67"/>
                      <a:pt x="147" y="66"/>
                      <a:pt x="150" y="68"/>
                    </a:cubicBezTo>
                    <a:cubicBezTo>
                      <a:pt x="157" y="71"/>
                      <a:pt x="157" y="71"/>
                      <a:pt x="152" y="75"/>
                    </a:cubicBezTo>
                    <a:cubicBezTo>
                      <a:pt x="150" y="77"/>
                      <a:pt x="147" y="79"/>
                      <a:pt x="146" y="82"/>
                    </a:cubicBezTo>
                    <a:cubicBezTo>
                      <a:pt x="144" y="87"/>
                      <a:pt x="141" y="85"/>
                      <a:pt x="138" y="83"/>
                    </a:cubicBezTo>
                    <a:cubicBezTo>
                      <a:pt x="135" y="81"/>
                      <a:pt x="134" y="78"/>
                      <a:pt x="131" y="76"/>
                    </a:cubicBezTo>
                    <a:cubicBezTo>
                      <a:pt x="129" y="74"/>
                      <a:pt x="127" y="72"/>
                      <a:pt x="123" y="74"/>
                    </a:cubicBezTo>
                    <a:cubicBezTo>
                      <a:pt x="125" y="76"/>
                      <a:pt x="121" y="79"/>
                      <a:pt x="125" y="82"/>
                    </a:cubicBezTo>
                    <a:cubicBezTo>
                      <a:pt x="127" y="84"/>
                      <a:pt x="128" y="88"/>
                      <a:pt x="132" y="88"/>
                    </a:cubicBezTo>
                    <a:cubicBezTo>
                      <a:pt x="137" y="89"/>
                      <a:pt x="138" y="94"/>
                      <a:pt x="140" y="97"/>
                    </a:cubicBezTo>
                    <a:cubicBezTo>
                      <a:pt x="141" y="102"/>
                      <a:pt x="137" y="105"/>
                      <a:pt x="132" y="104"/>
                    </a:cubicBezTo>
                    <a:cubicBezTo>
                      <a:pt x="129" y="103"/>
                      <a:pt x="126" y="101"/>
                      <a:pt x="123" y="100"/>
                    </a:cubicBezTo>
                    <a:cubicBezTo>
                      <a:pt x="123" y="99"/>
                      <a:pt x="122" y="99"/>
                      <a:pt x="121" y="100"/>
                    </a:cubicBezTo>
                    <a:cubicBezTo>
                      <a:pt x="121" y="100"/>
                      <a:pt x="121" y="101"/>
                      <a:pt x="122" y="101"/>
                    </a:cubicBezTo>
                    <a:cubicBezTo>
                      <a:pt x="125" y="104"/>
                      <a:pt x="128" y="105"/>
                      <a:pt x="130" y="109"/>
                    </a:cubicBezTo>
                    <a:cubicBezTo>
                      <a:pt x="131" y="110"/>
                      <a:pt x="131" y="111"/>
                      <a:pt x="130" y="112"/>
                    </a:cubicBezTo>
                    <a:cubicBezTo>
                      <a:pt x="129" y="113"/>
                      <a:pt x="128" y="112"/>
                      <a:pt x="127" y="111"/>
                    </a:cubicBezTo>
                    <a:cubicBezTo>
                      <a:pt x="127" y="111"/>
                      <a:pt x="126" y="110"/>
                      <a:pt x="125" y="110"/>
                    </a:cubicBezTo>
                    <a:cubicBezTo>
                      <a:pt x="114" y="107"/>
                      <a:pt x="103" y="104"/>
                      <a:pt x="95" y="94"/>
                    </a:cubicBezTo>
                    <a:cubicBezTo>
                      <a:pt x="90" y="89"/>
                      <a:pt x="83" y="90"/>
                      <a:pt x="77" y="91"/>
                    </a:cubicBezTo>
                    <a:cubicBezTo>
                      <a:pt x="76" y="92"/>
                      <a:pt x="75" y="92"/>
                      <a:pt x="75" y="93"/>
                    </a:cubicBezTo>
                    <a:cubicBezTo>
                      <a:pt x="71" y="93"/>
                      <a:pt x="66" y="90"/>
                      <a:pt x="67" y="88"/>
                    </a:cubicBezTo>
                    <a:cubicBezTo>
                      <a:pt x="67" y="85"/>
                      <a:pt x="70" y="83"/>
                      <a:pt x="72" y="83"/>
                    </a:cubicBezTo>
                    <a:cubicBezTo>
                      <a:pt x="76" y="82"/>
                      <a:pt x="80" y="83"/>
                      <a:pt x="84" y="82"/>
                    </a:cubicBezTo>
                    <a:cubicBezTo>
                      <a:pt x="87" y="82"/>
                      <a:pt x="90" y="81"/>
                      <a:pt x="87" y="77"/>
                    </a:cubicBezTo>
                    <a:cubicBezTo>
                      <a:pt x="86" y="75"/>
                      <a:pt x="88" y="75"/>
                      <a:pt x="90" y="74"/>
                    </a:cubicBezTo>
                    <a:cubicBezTo>
                      <a:pt x="98" y="68"/>
                      <a:pt x="99" y="64"/>
                      <a:pt x="91" y="57"/>
                    </a:cubicBezTo>
                    <a:cubicBezTo>
                      <a:pt x="87" y="53"/>
                      <a:pt x="83" y="49"/>
                      <a:pt x="76" y="52"/>
                    </a:cubicBezTo>
                    <a:cubicBezTo>
                      <a:pt x="75" y="53"/>
                      <a:pt x="74" y="52"/>
                      <a:pt x="74" y="50"/>
                    </a:cubicBezTo>
                    <a:cubicBezTo>
                      <a:pt x="74" y="49"/>
                      <a:pt x="77" y="49"/>
                      <a:pt x="76" y="47"/>
                    </a:cubicBezTo>
                    <a:cubicBezTo>
                      <a:pt x="74" y="44"/>
                      <a:pt x="70" y="42"/>
                      <a:pt x="67" y="40"/>
                    </a:cubicBezTo>
                    <a:cubicBezTo>
                      <a:pt x="64" y="37"/>
                      <a:pt x="62" y="39"/>
                      <a:pt x="60" y="42"/>
                    </a:cubicBezTo>
                    <a:cubicBezTo>
                      <a:pt x="57" y="45"/>
                      <a:pt x="55" y="47"/>
                      <a:pt x="53" y="41"/>
                    </a:cubicBezTo>
                    <a:cubicBezTo>
                      <a:pt x="52" y="40"/>
                      <a:pt x="50" y="41"/>
                      <a:pt x="48" y="41"/>
                    </a:cubicBezTo>
                    <a:cubicBezTo>
                      <a:pt x="43" y="41"/>
                      <a:pt x="38" y="40"/>
                      <a:pt x="33" y="41"/>
                    </a:cubicBezTo>
                    <a:cubicBezTo>
                      <a:pt x="25" y="42"/>
                      <a:pt x="19" y="36"/>
                      <a:pt x="11" y="37"/>
                    </a:cubicBezTo>
                    <a:cubicBezTo>
                      <a:pt x="10" y="37"/>
                      <a:pt x="7" y="34"/>
                      <a:pt x="8" y="32"/>
                    </a:cubicBezTo>
                    <a:cubicBezTo>
                      <a:pt x="8" y="30"/>
                      <a:pt x="11" y="32"/>
                      <a:pt x="12" y="31"/>
                    </a:cubicBezTo>
                    <a:cubicBezTo>
                      <a:pt x="14" y="32"/>
                      <a:pt x="15" y="32"/>
                      <a:pt x="14" y="30"/>
                    </a:cubicBezTo>
                    <a:cubicBezTo>
                      <a:pt x="0" y="26"/>
                      <a:pt x="0" y="26"/>
                      <a:pt x="6" y="12"/>
                    </a:cubicBezTo>
                    <a:cubicBezTo>
                      <a:pt x="10" y="4"/>
                      <a:pt x="18" y="0"/>
                      <a:pt x="25" y="3"/>
                    </a:cubicBezTo>
                    <a:cubicBezTo>
                      <a:pt x="27" y="4"/>
                      <a:pt x="27" y="5"/>
                      <a:pt x="26" y="6"/>
                    </a:cubicBezTo>
                    <a:cubicBezTo>
                      <a:pt x="26" y="7"/>
                      <a:pt x="25" y="7"/>
                      <a:pt x="24" y="8"/>
                    </a:cubicBezTo>
                    <a:cubicBezTo>
                      <a:pt x="19" y="10"/>
                      <a:pt x="20" y="14"/>
                      <a:pt x="21" y="18"/>
                    </a:cubicBezTo>
                    <a:cubicBezTo>
                      <a:pt x="22" y="20"/>
                      <a:pt x="21" y="22"/>
                      <a:pt x="24" y="22"/>
                    </a:cubicBezTo>
                    <a:cubicBezTo>
                      <a:pt x="26" y="21"/>
                      <a:pt x="27" y="20"/>
                      <a:pt x="27" y="17"/>
                    </a:cubicBezTo>
                    <a:cubicBezTo>
                      <a:pt x="26" y="15"/>
                      <a:pt x="25" y="12"/>
                      <a:pt x="26" y="9"/>
                    </a:cubicBezTo>
                    <a:cubicBezTo>
                      <a:pt x="27" y="9"/>
                      <a:pt x="27" y="9"/>
                      <a:pt x="27" y="8"/>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15">
                <a:extLst>
                  <a:ext uri="{FF2B5EF4-FFF2-40B4-BE49-F238E27FC236}">
                    <a16:creationId xmlns:a16="http://schemas.microsoft.com/office/drawing/2014/main" id="{85DC6E9C-AD6C-6D28-4B80-99C4DECDEC60}"/>
                  </a:ext>
                </a:extLst>
              </p:cNvPr>
              <p:cNvSpPr>
                <a:spLocks/>
              </p:cNvSpPr>
              <p:nvPr/>
            </p:nvSpPr>
            <p:spPr bwMode="auto">
              <a:xfrm>
                <a:off x="2227942" y="1514178"/>
                <a:ext cx="702995" cy="325832"/>
              </a:xfrm>
              <a:custGeom>
                <a:avLst/>
                <a:gdLst>
                  <a:gd name="T0" fmla="*/ 98 w 133"/>
                  <a:gd name="T1" fmla="*/ 57 h 62"/>
                  <a:gd name="T2" fmla="*/ 75 w 133"/>
                  <a:gd name="T3" fmla="*/ 61 h 62"/>
                  <a:gd name="T4" fmla="*/ 65 w 133"/>
                  <a:gd name="T5" fmla="*/ 57 h 62"/>
                  <a:gd name="T6" fmla="*/ 59 w 133"/>
                  <a:gd name="T7" fmla="*/ 55 h 62"/>
                  <a:gd name="T8" fmla="*/ 52 w 133"/>
                  <a:gd name="T9" fmla="*/ 54 h 62"/>
                  <a:gd name="T10" fmla="*/ 47 w 133"/>
                  <a:gd name="T11" fmla="*/ 48 h 62"/>
                  <a:gd name="T12" fmla="*/ 52 w 133"/>
                  <a:gd name="T13" fmla="*/ 45 h 62"/>
                  <a:gd name="T14" fmla="*/ 64 w 133"/>
                  <a:gd name="T15" fmla="*/ 44 h 62"/>
                  <a:gd name="T16" fmla="*/ 68 w 133"/>
                  <a:gd name="T17" fmla="*/ 43 h 62"/>
                  <a:gd name="T18" fmla="*/ 63 w 133"/>
                  <a:gd name="T19" fmla="*/ 42 h 62"/>
                  <a:gd name="T20" fmla="*/ 50 w 133"/>
                  <a:gd name="T21" fmla="*/ 42 h 62"/>
                  <a:gd name="T22" fmla="*/ 44 w 133"/>
                  <a:gd name="T23" fmla="*/ 41 h 62"/>
                  <a:gd name="T24" fmla="*/ 41 w 133"/>
                  <a:gd name="T25" fmla="*/ 39 h 62"/>
                  <a:gd name="T26" fmla="*/ 43 w 133"/>
                  <a:gd name="T27" fmla="*/ 36 h 62"/>
                  <a:gd name="T28" fmla="*/ 42 w 133"/>
                  <a:gd name="T29" fmla="*/ 34 h 62"/>
                  <a:gd name="T30" fmla="*/ 38 w 133"/>
                  <a:gd name="T31" fmla="*/ 33 h 62"/>
                  <a:gd name="T32" fmla="*/ 38 w 133"/>
                  <a:gd name="T33" fmla="*/ 26 h 62"/>
                  <a:gd name="T34" fmla="*/ 45 w 133"/>
                  <a:gd name="T35" fmla="*/ 20 h 62"/>
                  <a:gd name="T36" fmla="*/ 47 w 133"/>
                  <a:gd name="T37" fmla="*/ 17 h 62"/>
                  <a:gd name="T38" fmla="*/ 43 w 133"/>
                  <a:gd name="T39" fmla="*/ 17 h 62"/>
                  <a:gd name="T40" fmla="*/ 30 w 133"/>
                  <a:gd name="T41" fmla="*/ 28 h 62"/>
                  <a:gd name="T42" fmla="*/ 16 w 133"/>
                  <a:gd name="T43" fmla="*/ 37 h 62"/>
                  <a:gd name="T44" fmla="*/ 12 w 133"/>
                  <a:gd name="T45" fmla="*/ 35 h 62"/>
                  <a:gd name="T46" fmla="*/ 3 w 133"/>
                  <a:gd name="T47" fmla="*/ 29 h 62"/>
                  <a:gd name="T48" fmla="*/ 1 w 133"/>
                  <a:gd name="T49" fmla="*/ 25 h 62"/>
                  <a:gd name="T50" fmla="*/ 6 w 133"/>
                  <a:gd name="T51" fmla="*/ 17 h 62"/>
                  <a:gd name="T52" fmla="*/ 8 w 133"/>
                  <a:gd name="T53" fmla="*/ 7 h 62"/>
                  <a:gd name="T54" fmla="*/ 11 w 133"/>
                  <a:gd name="T55" fmla="*/ 2 h 62"/>
                  <a:gd name="T56" fmla="*/ 33 w 133"/>
                  <a:gd name="T57" fmla="*/ 5 h 62"/>
                  <a:gd name="T58" fmla="*/ 41 w 133"/>
                  <a:gd name="T59" fmla="*/ 5 h 62"/>
                  <a:gd name="T60" fmla="*/ 53 w 133"/>
                  <a:gd name="T61" fmla="*/ 10 h 62"/>
                  <a:gd name="T62" fmla="*/ 60 w 133"/>
                  <a:gd name="T63" fmla="*/ 15 h 62"/>
                  <a:gd name="T64" fmla="*/ 62 w 133"/>
                  <a:gd name="T65" fmla="*/ 17 h 62"/>
                  <a:gd name="T66" fmla="*/ 66 w 133"/>
                  <a:gd name="T67" fmla="*/ 19 h 62"/>
                  <a:gd name="T68" fmla="*/ 76 w 133"/>
                  <a:gd name="T69" fmla="*/ 21 h 62"/>
                  <a:gd name="T70" fmla="*/ 82 w 133"/>
                  <a:gd name="T71" fmla="*/ 22 h 62"/>
                  <a:gd name="T72" fmla="*/ 92 w 133"/>
                  <a:gd name="T73" fmla="*/ 25 h 62"/>
                  <a:gd name="T74" fmla="*/ 93 w 133"/>
                  <a:gd name="T75" fmla="*/ 28 h 62"/>
                  <a:gd name="T76" fmla="*/ 96 w 133"/>
                  <a:gd name="T77" fmla="*/ 30 h 62"/>
                  <a:gd name="T78" fmla="*/ 97 w 133"/>
                  <a:gd name="T79" fmla="*/ 27 h 62"/>
                  <a:gd name="T80" fmla="*/ 95 w 133"/>
                  <a:gd name="T81" fmla="*/ 21 h 62"/>
                  <a:gd name="T82" fmla="*/ 99 w 133"/>
                  <a:gd name="T83" fmla="*/ 14 h 62"/>
                  <a:gd name="T84" fmla="*/ 103 w 133"/>
                  <a:gd name="T85" fmla="*/ 12 h 62"/>
                  <a:gd name="T86" fmla="*/ 110 w 133"/>
                  <a:gd name="T87" fmla="*/ 9 h 62"/>
                  <a:gd name="T88" fmla="*/ 113 w 133"/>
                  <a:gd name="T89" fmla="*/ 16 h 62"/>
                  <a:gd name="T90" fmla="*/ 112 w 133"/>
                  <a:gd name="T91" fmla="*/ 26 h 62"/>
                  <a:gd name="T92" fmla="*/ 130 w 133"/>
                  <a:gd name="T93" fmla="*/ 46 h 62"/>
                  <a:gd name="T94" fmla="*/ 133 w 133"/>
                  <a:gd name="T95" fmla="*/ 48 h 62"/>
                  <a:gd name="T96" fmla="*/ 130 w 133"/>
                  <a:gd name="T97" fmla="*/ 50 h 62"/>
                  <a:gd name="T98" fmla="*/ 128 w 133"/>
                  <a:gd name="T99" fmla="*/ 54 h 62"/>
                  <a:gd name="T100" fmla="*/ 125 w 133"/>
                  <a:gd name="T101" fmla="*/ 58 h 62"/>
                  <a:gd name="T102" fmla="*/ 110 w 133"/>
                  <a:gd name="T103" fmla="*/ 56 h 62"/>
                  <a:gd name="T104" fmla="*/ 99 w 133"/>
                  <a:gd name="T105" fmla="*/ 56 h 62"/>
                  <a:gd name="T106" fmla="*/ 98 w 133"/>
                  <a:gd name="T107"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 h="62">
                    <a:moveTo>
                      <a:pt x="98" y="57"/>
                    </a:moveTo>
                    <a:cubicBezTo>
                      <a:pt x="90" y="59"/>
                      <a:pt x="83" y="61"/>
                      <a:pt x="75" y="61"/>
                    </a:cubicBezTo>
                    <a:cubicBezTo>
                      <a:pt x="71" y="60"/>
                      <a:pt x="67" y="62"/>
                      <a:pt x="65" y="57"/>
                    </a:cubicBezTo>
                    <a:cubicBezTo>
                      <a:pt x="64" y="55"/>
                      <a:pt x="61" y="55"/>
                      <a:pt x="59" y="55"/>
                    </a:cubicBezTo>
                    <a:cubicBezTo>
                      <a:pt x="57" y="55"/>
                      <a:pt x="54" y="55"/>
                      <a:pt x="52" y="54"/>
                    </a:cubicBezTo>
                    <a:cubicBezTo>
                      <a:pt x="49" y="53"/>
                      <a:pt x="47" y="51"/>
                      <a:pt x="47" y="48"/>
                    </a:cubicBezTo>
                    <a:cubicBezTo>
                      <a:pt x="47" y="47"/>
                      <a:pt x="50" y="46"/>
                      <a:pt x="52" y="45"/>
                    </a:cubicBezTo>
                    <a:cubicBezTo>
                      <a:pt x="56" y="44"/>
                      <a:pt x="60" y="44"/>
                      <a:pt x="64" y="44"/>
                    </a:cubicBezTo>
                    <a:cubicBezTo>
                      <a:pt x="65" y="44"/>
                      <a:pt x="68" y="44"/>
                      <a:pt x="68" y="43"/>
                    </a:cubicBezTo>
                    <a:cubicBezTo>
                      <a:pt x="67" y="42"/>
                      <a:pt x="65" y="42"/>
                      <a:pt x="63" y="42"/>
                    </a:cubicBezTo>
                    <a:cubicBezTo>
                      <a:pt x="59" y="42"/>
                      <a:pt x="55" y="42"/>
                      <a:pt x="50" y="42"/>
                    </a:cubicBezTo>
                    <a:cubicBezTo>
                      <a:pt x="48" y="42"/>
                      <a:pt x="46" y="42"/>
                      <a:pt x="44" y="41"/>
                    </a:cubicBezTo>
                    <a:cubicBezTo>
                      <a:pt x="42" y="41"/>
                      <a:pt x="42" y="40"/>
                      <a:pt x="41" y="39"/>
                    </a:cubicBezTo>
                    <a:cubicBezTo>
                      <a:pt x="41" y="37"/>
                      <a:pt x="42" y="36"/>
                      <a:pt x="43" y="36"/>
                    </a:cubicBezTo>
                    <a:cubicBezTo>
                      <a:pt x="44" y="35"/>
                      <a:pt x="44" y="35"/>
                      <a:pt x="42" y="34"/>
                    </a:cubicBezTo>
                    <a:cubicBezTo>
                      <a:pt x="41" y="34"/>
                      <a:pt x="39" y="34"/>
                      <a:pt x="38" y="33"/>
                    </a:cubicBezTo>
                    <a:cubicBezTo>
                      <a:pt x="36" y="31"/>
                      <a:pt x="37" y="28"/>
                      <a:pt x="38" y="26"/>
                    </a:cubicBezTo>
                    <a:cubicBezTo>
                      <a:pt x="39" y="23"/>
                      <a:pt x="42" y="22"/>
                      <a:pt x="45" y="20"/>
                    </a:cubicBezTo>
                    <a:cubicBezTo>
                      <a:pt x="46" y="19"/>
                      <a:pt x="48" y="19"/>
                      <a:pt x="47" y="17"/>
                    </a:cubicBezTo>
                    <a:cubicBezTo>
                      <a:pt x="46" y="15"/>
                      <a:pt x="44" y="17"/>
                      <a:pt x="43" y="17"/>
                    </a:cubicBezTo>
                    <a:cubicBezTo>
                      <a:pt x="37" y="19"/>
                      <a:pt x="33" y="23"/>
                      <a:pt x="30" y="28"/>
                    </a:cubicBezTo>
                    <a:cubicBezTo>
                      <a:pt x="27" y="34"/>
                      <a:pt x="21" y="35"/>
                      <a:pt x="16" y="37"/>
                    </a:cubicBezTo>
                    <a:cubicBezTo>
                      <a:pt x="14" y="37"/>
                      <a:pt x="13" y="36"/>
                      <a:pt x="12" y="35"/>
                    </a:cubicBezTo>
                    <a:cubicBezTo>
                      <a:pt x="9" y="32"/>
                      <a:pt x="6" y="30"/>
                      <a:pt x="3" y="29"/>
                    </a:cubicBezTo>
                    <a:cubicBezTo>
                      <a:pt x="0" y="29"/>
                      <a:pt x="0" y="27"/>
                      <a:pt x="1" y="25"/>
                    </a:cubicBezTo>
                    <a:cubicBezTo>
                      <a:pt x="2" y="22"/>
                      <a:pt x="4" y="19"/>
                      <a:pt x="6" y="17"/>
                    </a:cubicBezTo>
                    <a:cubicBezTo>
                      <a:pt x="9" y="14"/>
                      <a:pt x="10" y="10"/>
                      <a:pt x="8" y="7"/>
                    </a:cubicBezTo>
                    <a:cubicBezTo>
                      <a:pt x="7" y="3"/>
                      <a:pt x="8" y="2"/>
                      <a:pt x="11" y="2"/>
                    </a:cubicBezTo>
                    <a:cubicBezTo>
                      <a:pt x="18" y="3"/>
                      <a:pt x="26" y="0"/>
                      <a:pt x="33" y="5"/>
                    </a:cubicBezTo>
                    <a:cubicBezTo>
                      <a:pt x="36" y="6"/>
                      <a:pt x="39" y="5"/>
                      <a:pt x="41" y="5"/>
                    </a:cubicBezTo>
                    <a:cubicBezTo>
                      <a:pt x="46" y="5"/>
                      <a:pt x="52" y="7"/>
                      <a:pt x="53" y="10"/>
                    </a:cubicBezTo>
                    <a:cubicBezTo>
                      <a:pt x="54" y="16"/>
                      <a:pt x="56" y="16"/>
                      <a:pt x="60" y="15"/>
                    </a:cubicBezTo>
                    <a:cubicBezTo>
                      <a:pt x="61" y="15"/>
                      <a:pt x="62" y="16"/>
                      <a:pt x="62" y="17"/>
                    </a:cubicBezTo>
                    <a:cubicBezTo>
                      <a:pt x="63" y="20"/>
                      <a:pt x="64" y="20"/>
                      <a:pt x="66" y="19"/>
                    </a:cubicBezTo>
                    <a:cubicBezTo>
                      <a:pt x="70" y="17"/>
                      <a:pt x="73" y="18"/>
                      <a:pt x="76" y="21"/>
                    </a:cubicBezTo>
                    <a:cubicBezTo>
                      <a:pt x="78" y="23"/>
                      <a:pt x="80" y="23"/>
                      <a:pt x="82" y="22"/>
                    </a:cubicBezTo>
                    <a:cubicBezTo>
                      <a:pt x="87" y="19"/>
                      <a:pt x="90" y="19"/>
                      <a:pt x="92" y="25"/>
                    </a:cubicBezTo>
                    <a:cubicBezTo>
                      <a:pt x="93" y="26"/>
                      <a:pt x="93" y="27"/>
                      <a:pt x="93" y="28"/>
                    </a:cubicBezTo>
                    <a:cubicBezTo>
                      <a:pt x="94" y="29"/>
                      <a:pt x="94" y="31"/>
                      <a:pt x="96" y="30"/>
                    </a:cubicBezTo>
                    <a:cubicBezTo>
                      <a:pt x="98" y="30"/>
                      <a:pt x="97" y="28"/>
                      <a:pt x="97" y="27"/>
                    </a:cubicBezTo>
                    <a:cubicBezTo>
                      <a:pt x="96" y="25"/>
                      <a:pt x="96" y="23"/>
                      <a:pt x="95" y="21"/>
                    </a:cubicBezTo>
                    <a:cubicBezTo>
                      <a:pt x="93" y="17"/>
                      <a:pt x="93" y="14"/>
                      <a:pt x="99" y="14"/>
                    </a:cubicBezTo>
                    <a:cubicBezTo>
                      <a:pt x="101" y="15"/>
                      <a:pt x="102" y="13"/>
                      <a:pt x="103" y="12"/>
                    </a:cubicBezTo>
                    <a:cubicBezTo>
                      <a:pt x="104" y="9"/>
                      <a:pt x="107" y="8"/>
                      <a:pt x="110" y="9"/>
                    </a:cubicBezTo>
                    <a:cubicBezTo>
                      <a:pt x="113" y="10"/>
                      <a:pt x="116" y="13"/>
                      <a:pt x="113" y="16"/>
                    </a:cubicBezTo>
                    <a:cubicBezTo>
                      <a:pt x="110" y="19"/>
                      <a:pt x="111" y="23"/>
                      <a:pt x="112" y="26"/>
                    </a:cubicBezTo>
                    <a:cubicBezTo>
                      <a:pt x="114" y="36"/>
                      <a:pt x="120" y="43"/>
                      <a:pt x="130" y="46"/>
                    </a:cubicBezTo>
                    <a:cubicBezTo>
                      <a:pt x="131" y="46"/>
                      <a:pt x="132" y="48"/>
                      <a:pt x="133" y="48"/>
                    </a:cubicBezTo>
                    <a:cubicBezTo>
                      <a:pt x="132" y="49"/>
                      <a:pt x="131" y="50"/>
                      <a:pt x="130" y="50"/>
                    </a:cubicBezTo>
                    <a:cubicBezTo>
                      <a:pt x="125" y="50"/>
                      <a:pt x="124" y="51"/>
                      <a:pt x="128" y="54"/>
                    </a:cubicBezTo>
                    <a:cubicBezTo>
                      <a:pt x="130" y="57"/>
                      <a:pt x="127" y="58"/>
                      <a:pt x="125" y="58"/>
                    </a:cubicBezTo>
                    <a:cubicBezTo>
                      <a:pt x="120" y="60"/>
                      <a:pt x="115" y="59"/>
                      <a:pt x="110" y="56"/>
                    </a:cubicBezTo>
                    <a:cubicBezTo>
                      <a:pt x="106" y="54"/>
                      <a:pt x="103" y="53"/>
                      <a:pt x="99" y="56"/>
                    </a:cubicBezTo>
                    <a:cubicBezTo>
                      <a:pt x="98" y="56"/>
                      <a:pt x="98" y="56"/>
                      <a:pt x="98" y="57"/>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21">
                <a:extLst>
                  <a:ext uri="{FF2B5EF4-FFF2-40B4-BE49-F238E27FC236}">
                    <a16:creationId xmlns:a16="http://schemas.microsoft.com/office/drawing/2014/main" id="{E6C9942E-E12E-F3EB-8642-E00CACBE3BA3}"/>
                  </a:ext>
                </a:extLst>
              </p:cNvPr>
              <p:cNvSpPr>
                <a:spLocks/>
              </p:cNvSpPr>
              <p:nvPr/>
            </p:nvSpPr>
            <p:spPr bwMode="auto">
              <a:xfrm>
                <a:off x="3067072" y="1094613"/>
                <a:ext cx="312442" cy="234332"/>
              </a:xfrm>
              <a:custGeom>
                <a:avLst/>
                <a:gdLst>
                  <a:gd name="T0" fmla="*/ 58 w 59"/>
                  <a:gd name="T1" fmla="*/ 22 h 44"/>
                  <a:gd name="T2" fmla="*/ 58 w 59"/>
                  <a:gd name="T3" fmla="*/ 22 h 44"/>
                  <a:gd name="T4" fmla="*/ 59 w 59"/>
                  <a:gd name="T5" fmla="*/ 26 h 44"/>
                  <a:gd name="T6" fmla="*/ 43 w 59"/>
                  <a:gd name="T7" fmla="*/ 33 h 44"/>
                  <a:gd name="T8" fmla="*/ 41 w 59"/>
                  <a:gd name="T9" fmla="*/ 33 h 44"/>
                  <a:gd name="T10" fmla="*/ 42 w 59"/>
                  <a:gd name="T11" fmla="*/ 35 h 44"/>
                  <a:gd name="T12" fmla="*/ 39 w 59"/>
                  <a:gd name="T13" fmla="*/ 38 h 44"/>
                  <a:gd name="T14" fmla="*/ 22 w 59"/>
                  <a:gd name="T15" fmla="*/ 38 h 44"/>
                  <a:gd name="T16" fmla="*/ 17 w 59"/>
                  <a:gd name="T17" fmla="*/ 33 h 44"/>
                  <a:gd name="T18" fmla="*/ 16 w 59"/>
                  <a:gd name="T19" fmla="*/ 31 h 44"/>
                  <a:gd name="T20" fmla="*/ 13 w 59"/>
                  <a:gd name="T21" fmla="*/ 26 h 44"/>
                  <a:gd name="T22" fmla="*/ 3 w 59"/>
                  <a:gd name="T23" fmla="*/ 19 h 44"/>
                  <a:gd name="T24" fmla="*/ 5 w 59"/>
                  <a:gd name="T25" fmla="*/ 16 h 44"/>
                  <a:gd name="T26" fmla="*/ 9 w 59"/>
                  <a:gd name="T27" fmla="*/ 17 h 44"/>
                  <a:gd name="T28" fmla="*/ 10 w 59"/>
                  <a:gd name="T29" fmla="*/ 16 h 44"/>
                  <a:gd name="T30" fmla="*/ 6 w 59"/>
                  <a:gd name="T31" fmla="*/ 15 h 44"/>
                  <a:gd name="T32" fmla="*/ 4 w 59"/>
                  <a:gd name="T33" fmla="*/ 13 h 44"/>
                  <a:gd name="T34" fmla="*/ 13 w 59"/>
                  <a:gd name="T35" fmla="*/ 2 h 44"/>
                  <a:gd name="T36" fmla="*/ 21 w 59"/>
                  <a:gd name="T37" fmla="*/ 2 h 44"/>
                  <a:gd name="T38" fmla="*/ 22 w 59"/>
                  <a:gd name="T39" fmla="*/ 3 h 44"/>
                  <a:gd name="T40" fmla="*/ 39 w 59"/>
                  <a:gd name="T41" fmla="*/ 15 h 44"/>
                  <a:gd name="T42" fmla="*/ 41 w 59"/>
                  <a:gd name="T43" fmla="*/ 16 h 44"/>
                  <a:gd name="T44" fmla="*/ 45 w 59"/>
                  <a:gd name="T45" fmla="*/ 15 h 44"/>
                  <a:gd name="T46" fmla="*/ 48 w 59"/>
                  <a:gd name="T47" fmla="*/ 21 h 44"/>
                  <a:gd name="T48" fmla="*/ 58 w 59"/>
                  <a:gd name="T4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44">
                    <a:moveTo>
                      <a:pt x="58" y="22"/>
                    </a:moveTo>
                    <a:cubicBezTo>
                      <a:pt x="58" y="22"/>
                      <a:pt x="58" y="22"/>
                      <a:pt x="58" y="22"/>
                    </a:cubicBezTo>
                    <a:cubicBezTo>
                      <a:pt x="58" y="23"/>
                      <a:pt x="59" y="25"/>
                      <a:pt x="59" y="26"/>
                    </a:cubicBezTo>
                    <a:cubicBezTo>
                      <a:pt x="53" y="27"/>
                      <a:pt x="50" y="34"/>
                      <a:pt x="43" y="33"/>
                    </a:cubicBezTo>
                    <a:cubicBezTo>
                      <a:pt x="43" y="32"/>
                      <a:pt x="42" y="32"/>
                      <a:pt x="41" y="33"/>
                    </a:cubicBezTo>
                    <a:cubicBezTo>
                      <a:pt x="41" y="33"/>
                      <a:pt x="41" y="34"/>
                      <a:pt x="42" y="35"/>
                    </a:cubicBezTo>
                    <a:cubicBezTo>
                      <a:pt x="42" y="37"/>
                      <a:pt x="39" y="39"/>
                      <a:pt x="39" y="38"/>
                    </a:cubicBezTo>
                    <a:cubicBezTo>
                      <a:pt x="33" y="35"/>
                      <a:pt x="27" y="44"/>
                      <a:pt x="22" y="38"/>
                    </a:cubicBezTo>
                    <a:cubicBezTo>
                      <a:pt x="21" y="36"/>
                      <a:pt x="19" y="35"/>
                      <a:pt x="17" y="33"/>
                    </a:cubicBezTo>
                    <a:cubicBezTo>
                      <a:pt x="16" y="33"/>
                      <a:pt x="15" y="32"/>
                      <a:pt x="16" y="31"/>
                    </a:cubicBezTo>
                    <a:cubicBezTo>
                      <a:pt x="16" y="27"/>
                      <a:pt x="15" y="26"/>
                      <a:pt x="13" y="26"/>
                    </a:cubicBezTo>
                    <a:cubicBezTo>
                      <a:pt x="8" y="25"/>
                      <a:pt x="6" y="21"/>
                      <a:pt x="3" y="19"/>
                    </a:cubicBezTo>
                    <a:cubicBezTo>
                      <a:pt x="0" y="17"/>
                      <a:pt x="3" y="16"/>
                      <a:pt x="5" y="16"/>
                    </a:cubicBezTo>
                    <a:cubicBezTo>
                      <a:pt x="6" y="18"/>
                      <a:pt x="8" y="17"/>
                      <a:pt x="9" y="17"/>
                    </a:cubicBezTo>
                    <a:cubicBezTo>
                      <a:pt x="10" y="17"/>
                      <a:pt x="10" y="16"/>
                      <a:pt x="10" y="16"/>
                    </a:cubicBezTo>
                    <a:cubicBezTo>
                      <a:pt x="9" y="16"/>
                      <a:pt x="7" y="15"/>
                      <a:pt x="6" y="15"/>
                    </a:cubicBezTo>
                    <a:cubicBezTo>
                      <a:pt x="5" y="14"/>
                      <a:pt x="4" y="13"/>
                      <a:pt x="4" y="13"/>
                    </a:cubicBezTo>
                    <a:cubicBezTo>
                      <a:pt x="7" y="9"/>
                      <a:pt x="10" y="5"/>
                      <a:pt x="13" y="2"/>
                    </a:cubicBezTo>
                    <a:cubicBezTo>
                      <a:pt x="15" y="0"/>
                      <a:pt x="18" y="2"/>
                      <a:pt x="21" y="2"/>
                    </a:cubicBezTo>
                    <a:cubicBezTo>
                      <a:pt x="21" y="2"/>
                      <a:pt x="22" y="2"/>
                      <a:pt x="22" y="3"/>
                    </a:cubicBezTo>
                    <a:cubicBezTo>
                      <a:pt x="26" y="9"/>
                      <a:pt x="33" y="11"/>
                      <a:pt x="39" y="15"/>
                    </a:cubicBezTo>
                    <a:cubicBezTo>
                      <a:pt x="40" y="15"/>
                      <a:pt x="40" y="16"/>
                      <a:pt x="41" y="16"/>
                    </a:cubicBezTo>
                    <a:cubicBezTo>
                      <a:pt x="43" y="16"/>
                      <a:pt x="43" y="11"/>
                      <a:pt x="45" y="15"/>
                    </a:cubicBezTo>
                    <a:cubicBezTo>
                      <a:pt x="47" y="16"/>
                      <a:pt x="47" y="20"/>
                      <a:pt x="48" y="21"/>
                    </a:cubicBezTo>
                    <a:cubicBezTo>
                      <a:pt x="50" y="23"/>
                      <a:pt x="54" y="23"/>
                      <a:pt x="58" y="22"/>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22">
                <a:extLst>
                  <a:ext uri="{FF2B5EF4-FFF2-40B4-BE49-F238E27FC236}">
                    <a16:creationId xmlns:a16="http://schemas.microsoft.com/office/drawing/2014/main" id="{38DC03FB-0EC2-6294-4E39-9BCB5B4114EC}"/>
                  </a:ext>
                </a:extLst>
              </p:cNvPr>
              <p:cNvSpPr>
                <a:spLocks/>
              </p:cNvSpPr>
              <p:nvPr/>
            </p:nvSpPr>
            <p:spPr bwMode="auto">
              <a:xfrm>
                <a:off x="3051450" y="1371347"/>
                <a:ext cx="479822" cy="162917"/>
              </a:xfrm>
              <a:custGeom>
                <a:avLst/>
                <a:gdLst>
                  <a:gd name="T0" fmla="*/ 55 w 91"/>
                  <a:gd name="T1" fmla="*/ 19 h 31"/>
                  <a:gd name="T2" fmla="*/ 67 w 91"/>
                  <a:gd name="T3" fmla="*/ 17 h 31"/>
                  <a:gd name="T4" fmla="*/ 85 w 91"/>
                  <a:gd name="T5" fmla="*/ 16 h 31"/>
                  <a:gd name="T6" fmla="*/ 91 w 91"/>
                  <a:gd name="T7" fmla="*/ 22 h 31"/>
                  <a:gd name="T8" fmla="*/ 86 w 91"/>
                  <a:gd name="T9" fmla="*/ 28 h 31"/>
                  <a:gd name="T10" fmla="*/ 74 w 91"/>
                  <a:gd name="T11" fmla="*/ 28 h 31"/>
                  <a:gd name="T12" fmla="*/ 68 w 91"/>
                  <a:gd name="T13" fmla="*/ 28 h 31"/>
                  <a:gd name="T14" fmla="*/ 44 w 91"/>
                  <a:gd name="T15" fmla="*/ 27 h 31"/>
                  <a:gd name="T16" fmla="*/ 40 w 91"/>
                  <a:gd name="T17" fmla="*/ 27 h 31"/>
                  <a:gd name="T18" fmla="*/ 25 w 91"/>
                  <a:gd name="T19" fmla="*/ 24 h 31"/>
                  <a:gd name="T20" fmla="*/ 23 w 91"/>
                  <a:gd name="T21" fmla="*/ 19 h 31"/>
                  <a:gd name="T22" fmla="*/ 14 w 91"/>
                  <a:gd name="T23" fmla="*/ 9 h 31"/>
                  <a:gd name="T24" fmla="*/ 2 w 91"/>
                  <a:gd name="T25" fmla="*/ 5 h 31"/>
                  <a:gd name="T26" fmla="*/ 1 w 91"/>
                  <a:gd name="T27" fmla="*/ 3 h 31"/>
                  <a:gd name="T28" fmla="*/ 3 w 91"/>
                  <a:gd name="T29" fmla="*/ 1 h 31"/>
                  <a:gd name="T30" fmla="*/ 12 w 91"/>
                  <a:gd name="T31" fmla="*/ 2 h 31"/>
                  <a:gd name="T32" fmla="*/ 27 w 91"/>
                  <a:gd name="T33" fmla="*/ 6 h 31"/>
                  <a:gd name="T34" fmla="*/ 33 w 91"/>
                  <a:gd name="T35" fmla="*/ 9 h 31"/>
                  <a:gd name="T36" fmla="*/ 55 w 91"/>
                  <a:gd name="T3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31">
                    <a:moveTo>
                      <a:pt x="55" y="19"/>
                    </a:moveTo>
                    <a:cubicBezTo>
                      <a:pt x="58" y="20"/>
                      <a:pt x="63" y="18"/>
                      <a:pt x="67" y="17"/>
                    </a:cubicBezTo>
                    <a:cubicBezTo>
                      <a:pt x="73" y="15"/>
                      <a:pt x="79" y="15"/>
                      <a:pt x="85" y="16"/>
                    </a:cubicBezTo>
                    <a:cubicBezTo>
                      <a:pt x="89" y="16"/>
                      <a:pt x="91" y="18"/>
                      <a:pt x="91" y="22"/>
                    </a:cubicBezTo>
                    <a:cubicBezTo>
                      <a:pt x="91" y="27"/>
                      <a:pt x="89" y="27"/>
                      <a:pt x="86" y="28"/>
                    </a:cubicBezTo>
                    <a:cubicBezTo>
                      <a:pt x="82" y="29"/>
                      <a:pt x="78" y="30"/>
                      <a:pt x="74" y="28"/>
                    </a:cubicBezTo>
                    <a:cubicBezTo>
                      <a:pt x="72" y="26"/>
                      <a:pt x="70" y="28"/>
                      <a:pt x="68" y="28"/>
                    </a:cubicBezTo>
                    <a:cubicBezTo>
                      <a:pt x="60" y="28"/>
                      <a:pt x="52" y="31"/>
                      <a:pt x="44" y="27"/>
                    </a:cubicBezTo>
                    <a:cubicBezTo>
                      <a:pt x="42" y="26"/>
                      <a:pt x="41" y="26"/>
                      <a:pt x="40" y="27"/>
                    </a:cubicBezTo>
                    <a:cubicBezTo>
                      <a:pt x="34" y="31"/>
                      <a:pt x="30" y="27"/>
                      <a:pt x="25" y="24"/>
                    </a:cubicBezTo>
                    <a:cubicBezTo>
                      <a:pt x="23" y="23"/>
                      <a:pt x="23" y="21"/>
                      <a:pt x="23" y="19"/>
                    </a:cubicBezTo>
                    <a:cubicBezTo>
                      <a:pt x="24" y="13"/>
                      <a:pt x="20" y="10"/>
                      <a:pt x="14" y="9"/>
                    </a:cubicBezTo>
                    <a:cubicBezTo>
                      <a:pt x="10" y="9"/>
                      <a:pt x="6" y="7"/>
                      <a:pt x="2" y="5"/>
                    </a:cubicBezTo>
                    <a:cubicBezTo>
                      <a:pt x="1" y="5"/>
                      <a:pt x="0" y="4"/>
                      <a:pt x="1" y="3"/>
                    </a:cubicBezTo>
                    <a:cubicBezTo>
                      <a:pt x="1" y="2"/>
                      <a:pt x="2" y="1"/>
                      <a:pt x="3" y="1"/>
                    </a:cubicBezTo>
                    <a:cubicBezTo>
                      <a:pt x="6" y="0"/>
                      <a:pt x="9" y="1"/>
                      <a:pt x="12" y="2"/>
                    </a:cubicBezTo>
                    <a:cubicBezTo>
                      <a:pt x="16" y="5"/>
                      <a:pt x="20" y="9"/>
                      <a:pt x="27" y="6"/>
                    </a:cubicBezTo>
                    <a:cubicBezTo>
                      <a:pt x="29" y="5"/>
                      <a:pt x="32" y="8"/>
                      <a:pt x="33" y="9"/>
                    </a:cubicBezTo>
                    <a:cubicBezTo>
                      <a:pt x="43" y="19"/>
                      <a:pt x="44" y="19"/>
                      <a:pt x="55" y="19"/>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26">
                <a:extLst>
                  <a:ext uri="{FF2B5EF4-FFF2-40B4-BE49-F238E27FC236}">
                    <a16:creationId xmlns:a16="http://schemas.microsoft.com/office/drawing/2014/main" id="{1004B344-E268-1782-64E4-E962A917E658}"/>
                  </a:ext>
                </a:extLst>
              </p:cNvPr>
              <p:cNvSpPr>
                <a:spLocks noEditPoints="1"/>
              </p:cNvSpPr>
              <p:nvPr/>
            </p:nvSpPr>
            <p:spPr bwMode="auto">
              <a:xfrm>
                <a:off x="2448884" y="1380274"/>
                <a:ext cx="359309" cy="149526"/>
              </a:xfrm>
              <a:custGeom>
                <a:avLst/>
                <a:gdLst>
                  <a:gd name="T0" fmla="*/ 55 w 68"/>
                  <a:gd name="T1" fmla="*/ 22 h 28"/>
                  <a:gd name="T2" fmla="*/ 34 w 68"/>
                  <a:gd name="T3" fmla="*/ 26 h 28"/>
                  <a:gd name="T4" fmla="*/ 24 w 68"/>
                  <a:gd name="T5" fmla="*/ 27 h 28"/>
                  <a:gd name="T6" fmla="*/ 20 w 68"/>
                  <a:gd name="T7" fmla="*/ 26 h 28"/>
                  <a:gd name="T8" fmla="*/ 11 w 68"/>
                  <a:gd name="T9" fmla="*/ 22 h 28"/>
                  <a:gd name="T10" fmla="*/ 6 w 68"/>
                  <a:gd name="T11" fmla="*/ 21 h 28"/>
                  <a:gd name="T12" fmla="*/ 4 w 68"/>
                  <a:gd name="T13" fmla="*/ 15 h 28"/>
                  <a:gd name="T14" fmla="*/ 8 w 68"/>
                  <a:gd name="T15" fmla="*/ 10 h 28"/>
                  <a:gd name="T16" fmla="*/ 21 w 68"/>
                  <a:gd name="T17" fmla="*/ 7 h 28"/>
                  <a:gd name="T18" fmla="*/ 39 w 68"/>
                  <a:gd name="T19" fmla="*/ 15 h 28"/>
                  <a:gd name="T20" fmla="*/ 45 w 68"/>
                  <a:gd name="T21" fmla="*/ 14 h 28"/>
                  <a:gd name="T22" fmla="*/ 43 w 68"/>
                  <a:gd name="T23" fmla="*/ 8 h 28"/>
                  <a:gd name="T24" fmla="*/ 41 w 68"/>
                  <a:gd name="T25" fmla="*/ 5 h 28"/>
                  <a:gd name="T26" fmla="*/ 47 w 68"/>
                  <a:gd name="T27" fmla="*/ 1 h 28"/>
                  <a:gd name="T28" fmla="*/ 51 w 68"/>
                  <a:gd name="T29" fmla="*/ 3 h 28"/>
                  <a:gd name="T30" fmla="*/ 62 w 68"/>
                  <a:gd name="T31" fmla="*/ 9 h 28"/>
                  <a:gd name="T32" fmla="*/ 66 w 68"/>
                  <a:gd name="T33" fmla="*/ 16 h 28"/>
                  <a:gd name="T34" fmla="*/ 55 w 68"/>
                  <a:gd name="T35" fmla="*/ 22 h 28"/>
                  <a:gd name="T36" fmla="*/ 22 w 68"/>
                  <a:gd name="T37" fmla="*/ 21 h 28"/>
                  <a:gd name="T38" fmla="*/ 21 w 68"/>
                  <a:gd name="T39" fmla="*/ 19 h 28"/>
                  <a:gd name="T40" fmla="*/ 20 w 68"/>
                  <a:gd name="T41" fmla="*/ 21 h 28"/>
                  <a:gd name="T42" fmla="*/ 20 w 68"/>
                  <a:gd name="T43" fmla="*/ 22 h 28"/>
                  <a:gd name="T44" fmla="*/ 22 w 68"/>
                  <a:gd name="T45"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28">
                    <a:moveTo>
                      <a:pt x="55" y="22"/>
                    </a:moveTo>
                    <a:cubicBezTo>
                      <a:pt x="47" y="21"/>
                      <a:pt x="40" y="24"/>
                      <a:pt x="34" y="26"/>
                    </a:cubicBezTo>
                    <a:cubicBezTo>
                      <a:pt x="31" y="27"/>
                      <a:pt x="27" y="27"/>
                      <a:pt x="24" y="27"/>
                    </a:cubicBezTo>
                    <a:cubicBezTo>
                      <a:pt x="23" y="28"/>
                      <a:pt x="20" y="28"/>
                      <a:pt x="20" y="26"/>
                    </a:cubicBezTo>
                    <a:cubicBezTo>
                      <a:pt x="20" y="19"/>
                      <a:pt x="15" y="22"/>
                      <a:pt x="11" y="22"/>
                    </a:cubicBezTo>
                    <a:cubicBezTo>
                      <a:pt x="9" y="22"/>
                      <a:pt x="7" y="22"/>
                      <a:pt x="6" y="21"/>
                    </a:cubicBezTo>
                    <a:cubicBezTo>
                      <a:pt x="1" y="19"/>
                      <a:pt x="0" y="17"/>
                      <a:pt x="4" y="15"/>
                    </a:cubicBezTo>
                    <a:cubicBezTo>
                      <a:pt x="6" y="13"/>
                      <a:pt x="7" y="11"/>
                      <a:pt x="8" y="10"/>
                    </a:cubicBezTo>
                    <a:cubicBezTo>
                      <a:pt x="12" y="6"/>
                      <a:pt x="15" y="4"/>
                      <a:pt x="21" y="7"/>
                    </a:cubicBezTo>
                    <a:cubicBezTo>
                      <a:pt x="27" y="10"/>
                      <a:pt x="33" y="12"/>
                      <a:pt x="39" y="15"/>
                    </a:cubicBezTo>
                    <a:cubicBezTo>
                      <a:pt x="41" y="15"/>
                      <a:pt x="44" y="16"/>
                      <a:pt x="45" y="14"/>
                    </a:cubicBezTo>
                    <a:cubicBezTo>
                      <a:pt x="46" y="12"/>
                      <a:pt x="46" y="10"/>
                      <a:pt x="43" y="8"/>
                    </a:cubicBezTo>
                    <a:cubicBezTo>
                      <a:pt x="42" y="8"/>
                      <a:pt x="40" y="7"/>
                      <a:pt x="41" y="5"/>
                    </a:cubicBezTo>
                    <a:cubicBezTo>
                      <a:pt x="42" y="3"/>
                      <a:pt x="44" y="2"/>
                      <a:pt x="47" y="1"/>
                    </a:cubicBezTo>
                    <a:cubicBezTo>
                      <a:pt x="49" y="0"/>
                      <a:pt x="50" y="1"/>
                      <a:pt x="51" y="3"/>
                    </a:cubicBezTo>
                    <a:cubicBezTo>
                      <a:pt x="52" y="10"/>
                      <a:pt x="55" y="12"/>
                      <a:pt x="62" y="9"/>
                    </a:cubicBezTo>
                    <a:cubicBezTo>
                      <a:pt x="65" y="8"/>
                      <a:pt x="68" y="12"/>
                      <a:pt x="66" y="16"/>
                    </a:cubicBezTo>
                    <a:cubicBezTo>
                      <a:pt x="64" y="22"/>
                      <a:pt x="59" y="23"/>
                      <a:pt x="55" y="22"/>
                    </a:cubicBezTo>
                    <a:close/>
                    <a:moveTo>
                      <a:pt x="22" y="21"/>
                    </a:moveTo>
                    <a:cubicBezTo>
                      <a:pt x="22" y="21"/>
                      <a:pt x="21" y="20"/>
                      <a:pt x="21" y="19"/>
                    </a:cubicBezTo>
                    <a:cubicBezTo>
                      <a:pt x="20" y="19"/>
                      <a:pt x="19" y="20"/>
                      <a:pt x="20" y="21"/>
                    </a:cubicBezTo>
                    <a:cubicBezTo>
                      <a:pt x="20" y="22"/>
                      <a:pt x="20" y="22"/>
                      <a:pt x="20" y="22"/>
                    </a:cubicBezTo>
                    <a:cubicBezTo>
                      <a:pt x="21" y="22"/>
                      <a:pt x="22" y="22"/>
                      <a:pt x="22" y="2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27">
                <a:extLst>
                  <a:ext uri="{FF2B5EF4-FFF2-40B4-BE49-F238E27FC236}">
                    <a16:creationId xmlns:a16="http://schemas.microsoft.com/office/drawing/2014/main" id="{0EE5BA02-259C-1715-1129-D7094CB83C04}"/>
                  </a:ext>
                </a:extLst>
              </p:cNvPr>
              <p:cNvSpPr>
                <a:spLocks/>
              </p:cNvSpPr>
              <p:nvPr/>
            </p:nvSpPr>
            <p:spPr bwMode="auto">
              <a:xfrm>
                <a:off x="5120262" y="1931510"/>
                <a:ext cx="285661" cy="127209"/>
              </a:xfrm>
              <a:custGeom>
                <a:avLst/>
                <a:gdLst>
                  <a:gd name="T0" fmla="*/ 31 w 54"/>
                  <a:gd name="T1" fmla="*/ 24 h 24"/>
                  <a:gd name="T2" fmla="*/ 12 w 54"/>
                  <a:gd name="T3" fmla="*/ 20 h 24"/>
                  <a:gd name="T4" fmla="*/ 7 w 54"/>
                  <a:gd name="T5" fmla="*/ 13 h 24"/>
                  <a:gd name="T6" fmla="*/ 5 w 54"/>
                  <a:gd name="T7" fmla="*/ 10 h 24"/>
                  <a:gd name="T8" fmla="*/ 5 w 54"/>
                  <a:gd name="T9" fmla="*/ 9 h 24"/>
                  <a:gd name="T10" fmla="*/ 5 w 54"/>
                  <a:gd name="T11" fmla="*/ 6 h 24"/>
                  <a:gd name="T12" fmla="*/ 4 w 54"/>
                  <a:gd name="T13" fmla="*/ 6 h 24"/>
                  <a:gd name="T14" fmla="*/ 1 w 54"/>
                  <a:gd name="T15" fmla="*/ 4 h 24"/>
                  <a:gd name="T16" fmla="*/ 5 w 54"/>
                  <a:gd name="T17" fmla="*/ 0 h 24"/>
                  <a:gd name="T18" fmla="*/ 8 w 54"/>
                  <a:gd name="T19" fmla="*/ 2 h 24"/>
                  <a:gd name="T20" fmla="*/ 16 w 54"/>
                  <a:gd name="T21" fmla="*/ 4 h 24"/>
                  <a:gd name="T22" fmla="*/ 43 w 54"/>
                  <a:gd name="T23" fmla="*/ 2 h 24"/>
                  <a:gd name="T24" fmla="*/ 53 w 54"/>
                  <a:gd name="T25" fmla="*/ 11 h 24"/>
                  <a:gd name="T26" fmla="*/ 50 w 54"/>
                  <a:gd name="T27" fmla="*/ 16 h 24"/>
                  <a:gd name="T28" fmla="*/ 31 w 54"/>
                  <a:gd name="T2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24">
                    <a:moveTo>
                      <a:pt x="31" y="24"/>
                    </a:moveTo>
                    <a:cubicBezTo>
                      <a:pt x="23" y="24"/>
                      <a:pt x="17" y="22"/>
                      <a:pt x="12" y="20"/>
                    </a:cubicBezTo>
                    <a:cubicBezTo>
                      <a:pt x="9" y="19"/>
                      <a:pt x="5" y="18"/>
                      <a:pt x="7" y="13"/>
                    </a:cubicBezTo>
                    <a:cubicBezTo>
                      <a:pt x="7" y="12"/>
                      <a:pt x="6" y="11"/>
                      <a:pt x="5" y="10"/>
                    </a:cubicBezTo>
                    <a:cubicBezTo>
                      <a:pt x="6" y="10"/>
                      <a:pt x="1" y="11"/>
                      <a:pt x="5" y="9"/>
                    </a:cubicBezTo>
                    <a:cubicBezTo>
                      <a:pt x="8" y="8"/>
                      <a:pt x="9" y="8"/>
                      <a:pt x="5" y="6"/>
                    </a:cubicBezTo>
                    <a:cubicBezTo>
                      <a:pt x="5" y="6"/>
                      <a:pt x="4" y="6"/>
                      <a:pt x="4" y="6"/>
                    </a:cubicBezTo>
                    <a:cubicBezTo>
                      <a:pt x="2" y="5"/>
                      <a:pt x="0" y="4"/>
                      <a:pt x="1" y="4"/>
                    </a:cubicBezTo>
                    <a:cubicBezTo>
                      <a:pt x="1" y="2"/>
                      <a:pt x="3" y="1"/>
                      <a:pt x="5" y="0"/>
                    </a:cubicBezTo>
                    <a:cubicBezTo>
                      <a:pt x="6" y="0"/>
                      <a:pt x="8" y="0"/>
                      <a:pt x="8" y="2"/>
                    </a:cubicBezTo>
                    <a:cubicBezTo>
                      <a:pt x="9" y="6"/>
                      <a:pt x="12" y="5"/>
                      <a:pt x="16" y="4"/>
                    </a:cubicBezTo>
                    <a:cubicBezTo>
                      <a:pt x="25" y="3"/>
                      <a:pt x="34" y="0"/>
                      <a:pt x="43" y="2"/>
                    </a:cubicBezTo>
                    <a:cubicBezTo>
                      <a:pt x="48" y="3"/>
                      <a:pt x="49" y="8"/>
                      <a:pt x="53" y="11"/>
                    </a:cubicBezTo>
                    <a:cubicBezTo>
                      <a:pt x="54" y="12"/>
                      <a:pt x="52" y="15"/>
                      <a:pt x="50" y="16"/>
                    </a:cubicBezTo>
                    <a:cubicBezTo>
                      <a:pt x="44" y="20"/>
                      <a:pt x="37" y="24"/>
                      <a:pt x="31" y="2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31">
                <a:extLst>
                  <a:ext uri="{FF2B5EF4-FFF2-40B4-BE49-F238E27FC236}">
                    <a16:creationId xmlns:a16="http://schemas.microsoft.com/office/drawing/2014/main" id="{DDCB4BEF-3B58-FD64-D11B-E7DE8272DD9E}"/>
                  </a:ext>
                </a:extLst>
              </p:cNvPr>
              <p:cNvSpPr>
                <a:spLocks/>
              </p:cNvSpPr>
              <p:nvPr/>
            </p:nvSpPr>
            <p:spPr bwMode="auto">
              <a:xfrm>
                <a:off x="4118216" y="2565321"/>
                <a:ext cx="185234" cy="180771"/>
              </a:xfrm>
              <a:custGeom>
                <a:avLst/>
                <a:gdLst>
                  <a:gd name="T0" fmla="*/ 13 w 35"/>
                  <a:gd name="T1" fmla="*/ 0 h 34"/>
                  <a:gd name="T2" fmla="*/ 17 w 35"/>
                  <a:gd name="T3" fmla="*/ 5 h 34"/>
                  <a:gd name="T4" fmla="*/ 15 w 35"/>
                  <a:gd name="T5" fmla="*/ 10 h 34"/>
                  <a:gd name="T6" fmla="*/ 23 w 35"/>
                  <a:gd name="T7" fmla="*/ 15 h 34"/>
                  <a:gd name="T8" fmla="*/ 30 w 35"/>
                  <a:gd name="T9" fmla="*/ 22 h 34"/>
                  <a:gd name="T10" fmla="*/ 33 w 35"/>
                  <a:gd name="T11" fmla="*/ 26 h 34"/>
                  <a:gd name="T12" fmla="*/ 33 w 35"/>
                  <a:gd name="T13" fmla="*/ 32 h 34"/>
                  <a:gd name="T14" fmla="*/ 29 w 35"/>
                  <a:gd name="T15" fmla="*/ 30 h 34"/>
                  <a:gd name="T16" fmla="*/ 23 w 35"/>
                  <a:gd name="T17" fmla="*/ 29 h 34"/>
                  <a:gd name="T18" fmla="*/ 12 w 35"/>
                  <a:gd name="T19" fmla="*/ 27 h 34"/>
                  <a:gd name="T20" fmla="*/ 8 w 35"/>
                  <a:gd name="T21" fmla="*/ 27 h 34"/>
                  <a:gd name="T22" fmla="*/ 1 w 35"/>
                  <a:gd name="T23" fmla="*/ 26 h 34"/>
                  <a:gd name="T24" fmla="*/ 4 w 35"/>
                  <a:gd name="T25" fmla="*/ 18 h 34"/>
                  <a:gd name="T26" fmla="*/ 13 w 35"/>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4">
                    <a:moveTo>
                      <a:pt x="13" y="0"/>
                    </a:moveTo>
                    <a:cubicBezTo>
                      <a:pt x="19" y="0"/>
                      <a:pt x="19" y="1"/>
                      <a:pt x="17" y="5"/>
                    </a:cubicBezTo>
                    <a:cubicBezTo>
                      <a:pt x="16" y="7"/>
                      <a:pt x="14" y="10"/>
                      <a:pt x="15" y="10"/>
                    </a:cubicBezTo>
                    <a:cubicBezTo>
                      <a:pt x="18" y="11"/>
                      <a:pt x="19" y="15"/>
                      <a:pt x="23" y="15"/>
                    </a:cubicBezTo>
                    <a:cubicBezTo>
                      <a:pt x="29" y="14"/>
                      <a:pt x="31" y="16"/>
                      <a:pt x="30" y="22"/>
                    </a:cubicBezTo>
                    <a:cubicBezTo>
                      <a:pt x="30" y="25"/>
                      <a:pt x="32" y="25"/>
                      <a:pt x="33" y="26"/>
                    </a:cubicBezTo>
                    <a:cubicBezTo>
                      <a:pt x="35" y="28"/>
                      <a:pt x="35" y="30"/>
                      <a:pt x="33" y="32"/>
                    </a:cubicBezTo>
                    <a:cubicBezTo>
                      <a:pt x="31" y="34"/>
                      <a:pt x="30" y="32"/>
                      <a:pt x="29" y="30"/>
                    </a:cubicBezTo>
                    <a:cubicBezTo>
                      <a:pt x="27" y="28"/>
                      <a:pt x="27" y="27"/>
                      <a:pt x="23" y="29"/>
                    </a:cubicBezTo>
                    <a:cubicBezTo>
                      <a:pt x="21" y="31"/>
                      <a:pt x="16" y="26"/>
                      <a:pt x="12" y="27"/>
                    </a:cubicBezTo>
                    <a:cubicBezTo>
                      <a:pt x="11" y="28"/>
                      <a:pt x="9" y="27"/>
                      <a:pt x="8" y="27"/>
                    </a:cubicBezTo>
                    <a:cubicBezTo>
                      <a:pt x="5" y="26"/>
                      <a:pt x="2" y="29"/>
                      <a:pt x="1" y="26"/>
                    </a:cubicBezTo>
                    <a:cubicBezTo>
                      <a:pt x="0" y="24"/>
                      <a:pt x="3" y="21"/>
                      <a:pt x="4" y="18"/>
                    </a:cubicBezTo>
                    <a:cubicBezTo>
                      <a:pt x="8" y="12"/>
                      <a:pt x="12" y="7"/>
                      <a:pt x="13" y="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33">
                <a:extLst>
                  <a:ext uri="{FF2B5EF4-FFF2-40B4-BE49-F238E27FC236}">
                    <a16:creationId xmlns:a16="http://schemas.microsoft.com/office/drawing/2014/main" id="{2C10BAFA-6090-2572-C3BB-A11F79826954}"/>
                  </a:ext>
                </a:extLst>
              </p:cNvPr>
              <p:cNvSpPr>
                <a:spLocks/>
              </p:cNvSpPr>
              <p:nvPr/>
            </p:nvSpPr>
            <p:spPr bwMode="auto">
              <a:xfrm>
                <a:off x="2892997" y="1561043"/>
                <a:ext cx="174075" cy="136136"/>
              </a:xfrm>
              <a:custGeom>
                <a:avLst/>
                <a:gdLst>
                  <a:gd name="T0" fmla="*/ 19 w 33"/>
                  <a:gd name="T1" fmla="*/ 0 h 26"/>
                  <a:gd name="T2" fmla="*/ 24 w 33"/>
                  <a:gd name="T3" fmla="*/ 0 h 26"/>
                  <a:gd name="T4" fmla="*/ 27 w 33"/>
                  <a:gd name="T5" fmla="*/ 3 h 26"/>
                  <a:gd name="T6" fmla="*/ 30 w 33"/>
                  <a:gd name="T7" fmla="*/ 13 h 26"/>
                  <a:gd name="T8" fmla="*/ 29 w 33"/>
                  <a:gd name="T9" fmla="*/ 21 h 26"/>
                  <a:gd name="T10" fmla="*/ 21 w 33"/>
                  <a:gd name="T11" fmla="*/ 25 h 26"/>
                  <a:gd name="T12" fmla="*/ 15 w 33"/>
                  <a:gd name="T13" fmla="*/ 21 h 26"/>
                  <a:gd name="T14" fmla="*/ 3 w 33"/>
                  <a:gd name="T15" fmla="*/ 14 h 26"/>
                  <a:gd name="T16" fmla="*/ 1 w 33"/>
                  <a:gd name="T17" fmla="*/ 11 h 26"/>
                  <a:gd name="T18" fmla="*/ 4 w 33"/>
                  <a:gd name="T19" fmla="*/ 10 h 26"/>
                  <a:gd name="T20" fmla="*/ 8 w 33"/>
                  <a:gd name="T21" fmla="*/ 11 h 26"/>
                  <a:gd name="T22" fmla="*/ 12 w 33"/>
                  <a:gd name="T23" fmla="*/ 10 h 26"/>
                  <a:gd name="T24" fmla="*/ 10 w 33"/>
                  <a:gd name="T25" fmla="*/ 7 h 26"/>
                  <a:gd name="T26" fmla="*/ 7 w 33"/>
                  <a:gd name="T27" fmla="*/ 4 h 26"/>
                  <a:gd name="T28" fmla="*/ 11 w 33"/>
                  <a:gd name="T29" fmla="*/ 1 h 26"/>
                  <a:gd name="T30" fmla="*/ 19 w 33"/>
                  <a:gd name="T31" fmla="*/ 0 h 26"/>
                  <a:gd name="T32" fmla="*/ 19 w 33"/>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6">
                    <a:moveTo>
                      <a:pt x="19" y="0"/>
                    </a:moveTo>
                    <a:cubicBezTo>
                      <a:pt x="21" y="0"/>
                      <a:pt x="23" y="0"/>
                      <a:pt x="24" y="0"/>
                    </a:cubicBezTo>
                    <a:cubicBezTo>
                      <a:pt x="26" y="0"/>
                      <a:pt x="28" y="2"/>
                      <a:pt x="27" y="3"/>
                    </a:cubicBezTo>
                    <a:cubicBezTo>
                      <a:pt x="23" y="8"/>
                      <a:pt x="29" y="10"/>
                      <a:pt x="30" y="13"/>
                    </a:cubicBezTo>
                    <a:cubicBezTo>
                      <a:pt x="33" y="16"/>
                      <a:pt x="32" y="20"/>
                      <a:pt x="29" y="21"/>
                    </a:cubicBezTo>
                    <a:cubicBezTo>
                      <a:pt x="27" y="23"/>
                      <a:pt x="24" y="25"/>
                      <a:pt x="21" y="25"/>
                    </a:cubicBezTo>
                    <a:cubicBezTo>
                      <a:pt x="18" y="26"/>
                      <a:pt x="17" y="22"/>
                      <a:pt x="15" y="21"/>
                    </a:cubicBezTo>
                    <a:cubicBezTo>
                      <a:pt x="11" y="19"/>
                      <a:pt x="7" y="16"/>
                      <a:pt x="3" y="14"/>
                    </a:cubicBezTo>
                    <a:cubicBezTo>
                      <a:pt x="2" y="14"/>
                      <a:pt x="0" y="12"/>
                      <a:pt x="1" y="11"/>
                    </a:cubicBezTo>
                    <a:cubicBezTo>
                      <a:pt x="1" y="9"/>
                      <a:pt x="3" y="10"/>
                      <a:pt x="4" y="10"/>
                    </a:cubicBezTo>
                    <a:cubicBezTo>
                      <a:pt x="6" y="11"/>
                      <a:pt x="7" y="11"/>
                      <a:pt x="8" y="11"/>
                    </a:cubicBezTo>
                    <a:cubicBezTo>
                      <a:pt x="10" y="12"/>
                      <a:pt x="11" y="12"/>
                      <a:pt x="12" y="10"/>
                    </a:cubicBezTo>
                    <a:cubicBezTo>
                      <a:pt x="12" y="9"/>
                      <a:pt x="12" y="7"/>
                      <a:pt x="10" y="7"/>
                    </a:cubicBezTo>
                    <a:cubicBezTo>
                      <a:pt x="8" y="6"/>
                      <a:pt x="6" y="6"/>
                      <a:pt x="7" y="4"/>
                    </a:cubicBezTo>
                    <a:cubicBezTo>
                      <a:pt x="7" y="2"/>
                      <a:pt x="9" y="1"/>
                      <a:pt x="11" y="1"/>
                    </a:cubicBezTo>
                    <a:cubicBezTo>
                      <a:pt x="14" y="0"/>
                      <a:pt x="16" y="0"/>
                      <a:pt x="19" y="0"/>
                    </a:cubicBezTo>
                    <a:cubicBezTo>
                      <a:pt x="19" y="0"/>
                      <a:pt x="19" y="0"/>
                      <a:pt x="19" y="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36">
                <a:extLst>
                  <a:ext uri="{FF2B5EF4-FFF2-40B4-BE49-F238E27FC236}">
                    <a16:creationId xmlns:a16="http://schemas.microsoft.com/office/drawing/2014/main" id="{3CC52F4E-59A3-8F50-C161-07F01A117455}"/>
                  </a:ext>
                </a:extLst>
              </p:cNvPr>
              <p:cNvSpPr>
                <a:spLocks/>
              </p:cNvSpPr>
              <p:nvPr/>
            </p:nvSpPr>
            <p:spPr bwMode="auto">
              <a:xfrm>
                <a:off x="3325952" y="1958291"/>
                <a:ext cx="189698" cy="131673"/>
              </a:xfrm>
              <a:custGeom>
                <a:avLst/>
                <a:gdLst>
                  <a:gd name="T0" fmla="*/ 29 w 36"/>
                  <a:gd name="T1" fmla="*/ 22 h 25"/>
                  <a:gd name="T2" fmla="*/ 19 w 36"/>
                  <a:gd name="T3" fmla="*/ 18 h 25"/>
                  <a:gd name="T4" fmla="*/ 11 w 36"/>
                  <a:gd name="T5" fmla="*/ 24 h 25"/>
                  <a:gd name="T6" fmla="*/ 0 w 36"/>
                  <a:gd name="T7" fmla="*/ 21 h 25"/>
                  <a:gd name="T8" fmla="*/ 0 w 36"/>
                  <a:gd name="T9" fmla="*/ 20 h 25"/>
                  <a:gd name="T10" fmla="*/ 5 w 36"/>
                  <a:gd name="T11" fmla="*/ 5 h 25"/>
                  <a:gd name="T12" fmla="*/ 11 w 36"/>
                  <a:gd name="T13" fmla="*/ 4 h 25"/>
                  <a:gd name="T14" fmla="*/ 15 w 36"/>
                  <a:gd name="T15" fmla="*/ 6 h 25"/>
                  <a:gd name="T16" fmla="*/ 35 w 36"/>
                  <a:gd name="T17" fmla="*/ 18 h 25"/>
                  <a:gd name="T18" fmla="*/ 36 w 36"/>
                  <a:gd name="T19" fmla="*/ 19 h 25"/>
                  <a:gd name="T20" fmla="*/ 34 w 36"/>
                  <a:gd name="T21" fmla="*/ 21 h 25"/>
                  <a:gd name="T22" fmla="*/ 29 w 36"/>
                  <a:gd name="T23"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5">
                    <a:moveTo>
                      <a:pt x="29" y="22"/>
                    </a:moveTo>
                    <a:cubicBezTo>
                      <a:pt x="25" y="22"/>
                      <a:pt x="22" y="17"/>
                      <a:pt x="19" y="18"/>
                    </a:cubicBezTo>
                    <a:cubicBezTo>
                      <a:pt x="16" y="19"/>
                      <a:pt x="15" y="23"/>
                      <a:pt x="11" y="24"/>
                    </a:cubicBezTo>
                    <a:cubicBezTo>
                      <a:pt x="7" y="25"/>
                      <a:pt x="5" y="19"/>
                      <a:pt x="0" y="21"/>
                    </a:cubicBezTo>
                    <a:cubicBezTo>
                      <a:pt x="0" y="20"/>
                      <a:pt x="0" y="20"/>
                      <a:pt x="0" y="20"/>
                    </a:cubicBezTo>
                    <a:cubicBezTo>
                      <a:pt x="6" y="16"/>
                      <a:pt x="2" y="9"/>
                      <a:pt x="5" y="5"/>
                    </a:cubicBezTo>
                    <a:cubicBezTo>
                      <a:pt x="7" y="3"/>
                      <a:pt x="9" y="0"/>
                      <a:pt x="11" y="4"/>
                    </a:cubicBezTo>
                    <a:cubicBezTo>
                      <a:pt x="12" y="5"/>
                      <a:pt x="13" y="5"/>
                      <a:pt x="15" y="6"/>
                    </a:cubicBezTo>
                    <a:cubicBezTo>
                      <a:pt x="23" y="8"/>
                      <a:pt x="28" y="14"/>
                      <a:pt x="35" y="18"/>
                    </a:cubicBezTo>
                    <a:cubicBezTo>
                      <a:pt x="35" y="18"/>
                      <a:pt x="36" y="19"/>
                      <a:pt x="36" y="19"/>
                    </a:cubicBezTo>
                    <a:cubicBezTo>
                      <a:pt x="36" y="20"/>
                      <a:pt x="35" y="21"/>
                      <a:pt x="34" y="21"/>
                    </a:cubicBezTo>
                    <a:cubicBezTo>
                      <a:pt x="32" y="21"/>
                      <a:pt x="31" y="21"/>
                      <a:pt x="29" y="22"/>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39">
                <a:extLst>
                  <a:ext uri="{FF2B5EF4-FFF2-40B4-BE49-F238E27FC236}">
                    <a16:creationId xmlns:a16="http://schemas.microsoft.com/office/drawing/2014/main" id="{44F1D395-208F-C83D-D6FD-A67689D2E4BD}"/>
                  </a:ext>
                </a:extLst>
              </p:cNvPr>
              <p:cNvSpPr>
                <a:spLocks/>
              </p:cNvSpPr>
              <p:nvPr/>
            </p:nvSpPr>
            <p:spPr bwMode="auto">
              <a:xfrm>
                <a:off x="2830508" y="1386969"/>
                <a:ext cx="200856" cy="104892"/>
              </a:xfrm>
              <a:custGeom>
                <a:avLst/>
                <a:gdLst>
                  <a:gd name="T0" fmla="*/ 18 w 38"/>
                  <a:gd name="T1" fmla="*/ 4 h 20"/>
                  <a:gd name="T2" fmla="*/ 34 w 38"/>
                  <a:gd name="T3" fmla="*/ 3 h 20"/>
                  <a:gd name="T4" fmla="*/ 35 w 38"/>
                  <a:gd name="T5" fmla="*/ 3 h 20"/>
                  <a:gd name="T6" fmla="*/ 35 w 38"/>
                  <a:gd name="T7" fmla="*/ 16 h 20"/>
                  <a:gd name="T8" fmla="*/ 30 w 38"/>
                  <a:gd name="T9" fmla="*/ 20 h 20"/>
                  <a:gd name="T10" fmla="*/ 24 w 38"/>
                  <a:gd name="T11" fmla="*/ 20 h 20"/>
                  <a:gd name="T12" fmla="*/ 22 w 38"/>
                  <a:gd name="T13" fmla="*/ 17 h 20"/>
                  <a:gd name="T14" fmla="*/ 18 w 38"/>
                  <a:gd name="T15" fmla="*/ 13 h 20"/>
                  <a:gd name="T16" fmla="*/ 4 w 38"/>
                  <a:gd name="T17" fmla="*/ 9 h 20"/>
                  <a:gd name="T18" fmla="*/ 2 w 38"/>
                  <a:gd name="T19" fmla="*/ 3 h 20"/>
                  <a:gd name="T20" fmla="*/ 7 w 38"/>
                  <a:gd name="T21" fmla="*/ 4 h 20"/>
                  <a:gd name="T22" fmla="*/ 8 w 38"/>
                  <a:gd name="T23" fmla="*/ 5 h 20"/>
                  <a:gd name="T24" fmla="*/ 16 w 38"/>
                  <a:gd name="T25" fmla="*/ 5 h 20"/>
                  <a:gd name="T26" fmla="*/ 19 w 38"/>
                  <a:gd name="T27" fmla="*/ 7 h 20"/>
                  <a:gd name="T28" fmla="*/ 23 w 38"/>
                  <a:gd name="T29" fmla="*/ 8 h 20"/>
                  <a:gd name="T30" fmla="*/ 20 w 38"/>
                  <a:gd name="T31" fmla="*/ 4 h 20"/>
                  <a:gd name="T32" fmla="*/ 18 w 38"/>
                  <a:gd name="T3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0">
                    <a:moveTo>
                      <a:pt x="18" y="4"/>
                    </a:moveTo>
                    <a:cubicBezTo>
                      <a:pt x="23" y="0"/>
                      <a:pt x="28" y="6"/>
                      <a:pt x="34" y="3"/>
                    </a:cubicBezTo>
                    <a:cubicBezTo>
                      <a:pt x="34" y="3"/>
                      <a:pt x="35" y="3"/>
                      <a:pt x="35" y="3"/>
                    </a:cubicBezTo>
                    <a:cubicBezTo>
                      <a:pt x="38" y="8"/>
                      <a:pt x="35" y="12"/>
                      <a:pt x="35" y="16"/>
                    </a:cubicBezTo>
                    <a:cubicBezTo>
                      <a:pt x="35" y="19"/>
                      <a:pt x="32" y="20"/>
                      <a:pt x="30" y="20"/>
                    </a:cubicBezTo>
                    <a:cubicBezTo>
                      <a:pt x="28" y="20"/>
                      <a:pt x="26" y="20"/>
                      <a:pt x="24" y="20"/>
                    </a:cubicBezTo>
                    <a:cubicBezTo>
                      <a:pt x="23" y="20"/>
                      <a:pt x="22" y="19"/>
                      <a:pt x="22" y="17"/>
                    </a:cubicBezTo>
                    <a:cubicBezTo>
                      <a:pt x="26" y="11"/>
                      <a:pt x="21" y="12"/>
                      <a:pt x="18" y="13"/>
                    </a:cubicBezTo>
                    <a:cubicBezTo>
                      <a:pt x="13" y="14"/>
                      <a:pt x="9" y="11"/>
                      <a:pt x="4" y="9"/>
                    </a:cubicBezTo>
                    <a:cubicBezTo>
                      <a:pt x="1" y="8"/>
                      <a:pt x="0" y="6"/>
                      <a:pt x="2" y="3"/>
                    </a:cubicBezTo>
                    <a:cubicBezTo>
                      <a:pt x="3" y="1"/>
                      <a:pt x="5" y="3"/>
                      <a:pt x="7" y="4"/>
                    </a:cubicBezTo>
                    <a:cubicBezTo>
                      <a:pt x="7" y="5"/>
                      <a:pt x="8" y="5"/>
                      <a:pt x="8" y="5"/>
                    </a:cubicBezTo>
                    <a:cubicBezTo>
                      <a:pt x="11" y="10"/>
                      <a:pt x="13" y="8"/>
                      <a:pt x="16" y="5"/>
                    </a:cubicBezTo>
                    <a:cubicBezTo>
                      <a:pt x="17" y="6"/>
                      <a:pt x="18" y="7"/>
                      <a:pt x="19" y="7"/>
                    </a:cubicBezTo>
                    <a:cubicBezTo>
                      <a:pt x="20" y="8"/>
                      <a:pt x="22" y="10"/>
                      <a:pt x="23" y="8"/>
                    </a:cubicBezTo>
                    <a:cubicBezTo>
                      <a:pt x="24" y="5"/>
                      <a:pt x="22" y="5"/>
                      <a:pt x="20" y="4"/>
                    </a:cubicBezTo>
                    <a:cubicBezTo>
                      <a:pt x="19" y="4"/>
                      <a:pt x="18" y="4"/>
                      <a:pt x="18" y="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40">
                <a:extLst>
                  <a:ext uri="{FF2B5EF4-FFF2-40B4-BE49-F238E27FC236}">
                    <a16:creationId xmlns:a16="http://schemas.microsoft.com/office/drawing/2014/main" id="{957C7684-69CE-4E3B-5610-FB9FE26D19F3}"/>
                  </a:ext>
                </a:extLst>
              </p:cNvPr>
              <p:cNvSpPr>
                <a:spLocks/>
              </p:cNvSpPr>
              <p:nvPr/>
            </p:nvSpPr>
            <p:spPr bwMode="auto">
              <a:xfrm>
                <a:off x="2312747" y="1344567"/>
                <a:ext cx="194161" cy="100428"/>
              </a:xfrm>
              <a:custGeom>
                <a:avLst/>
                <a:gdLst>
                  <a:gd name="T0" fmla="*/ 36 w 37"/>
                  <a:gd name="T1" fmla="*/ 5 h 19"/>
                  <a:gd name="T2" fmla="*/ 24 w 37"/>
                  <a:gd name="T3" fmla="*/ 12 h 19"/>
                  <a:gd name="T4" fmla="*/ 22 w 37"/>
                  <a:gd name="T5" fmla="*/ 13 h 19"/>
                  <a:gd name="T6" fmla="*/ 13 w 37"/>
                  <a:gd name="T7" fmla="*/ 19 h 19"/>
                  <a:gd name="T8" fmla="*/ 2 w 37"/>
                  <a:gd name="T9" fmla="*/ 18 h 19"/>
                  <a:gd name="T10" fmla="*/ 1 w 37"/>
                  <a:gd name="T11" fmla="*/ 15 h 19"/>
                  <a:gd name="T12" fmla="*/ 7 w 37"/>
                  <a:gd name="T13" fmla="*/ 11 h 19"/>
                  <a:gd name="T14" fmla="*/ 17 w 37"/>
                  <a:gd name="T15" fmla="*/ 5 h 19"/>
                  <a:gd name="T16" fmla="*/ 35 w 37"/>
                  <a:gd name="T17" fmla="*/ 1 h 19"/>
                  <a:gd name="T18" fmla="*/ 36 w 37"/>
                  <a:gd name="T19"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9">
                    <a:moveTo>
                      <a:pt x="36" y="5"/>
                    </a:moveTo>
                    <a:cubicBezTo>
                      <a:pt x="35" y="13"/>
                      <a:pt x="31" y="15"/>
                      <a:pt x="24" y="12"/>
                    </a:cubicBezTo>
                    <a:cubicBezTo>
                      <a:pt x="23" y="11"/>
                      <a:pt x="23" y="12"/>
                      <a:pt x="22" y="13"/>
                    </a:cubicBezTo>
                    <a:cubicBezTo>
                      <a:pt x="19" y="15"/>
                      <a:pt x="16" y="19"/>
                      <a:pt x="13" y="19"/>
                    </a:cubicBezTo>
                    <a:cubicBezTo>
                      <a:pt x="10" y="19"/>
                      <a:pt x="6" y="17"/>
                      <a:pt x="2" y="18"/>
                    </a:cubicBezTo>
                    <a:cubicBezTo>
                      <a:pt x="0" y="18"/>
                      <a:pt x="0" y="16"/>
                      <a:pt x="1" y="15"/>
                    </a:cubicBezTo>
                    <a:cubicBezTo>
                      <a:pt x="2" y="13"/>
                      <a:pt x="4" y="12"/>
                      <a:pt x="7" y="11"/>
                    </a:cubicBezTo>
                    <a:cubicBezTo>
                      <a:pt x="11" y="10"/>
                      <a:pt x="14" y="7"/>
                      <a:pt x="17" y="5"/>
                    </a:cubicBezTo>
                    <a:cubicBezTo>
                      <a:pt x="22" y="0"/>
                      <a:pt x="29" y="2"/>
                      <a:pt x="35" y="1"/>
                    </a:cubicBezTo>
                    <a:cubicBezTo>
                      <a:pt x="37" y="1"/>
                      <a:pt x="36" y="3"/>
                      <a:pt x="36" y="5"/>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41">
                <a:extLst>
                  <a:ext uri="{FF2B5EF4-FFF2-40B4-BE49-F238E27FC236}">
                    <a16:creationId xmlns:a16="http://schemas.microsoft.com/office/drawing/2014/main" id="{B0F4101C-0151-D543-36DD-ECD96DE0386F}"/>
                  </a:ext>
                </a:extLst>
              </p:cNvPr>
              <p:cNvSpPr>
                <a:spLocks/>
              </p:cNvSpPr>
              <p:nvPr/>
            </p:nvSpPr>
            <p:spPr bwMode="auto">
              <a:xfrm>
                <a:off x="3078231" y="1538726"/>
                <a:ext cx="151758" cy="118282"/>
              </a:xfrm>
              <a:custGeom>
                <a:avLst/>
                <a:gdLst>
                  <a:gd name="T0" fmla="*/ 6 w 29"/>
                  <a:gd name="T1" fmla="*/ 22 h 22"/>
                  <a:gd name="T2" fmla="*/ 6 w 29"/>
                  <a:gd name="T3" fmla="*/ 22 h 22"/>
                  <a:gd name="T4" fmla="*/ 6 w 29"/>
                  <a:gd name="T5" fmla="*/ 2 h 22"/>
                  <a:gd name="T6" fmla="*/ 11 w 29"/>
                  <a:gd name="T7" fmla="*/ 0 h 22"/>
                  <a:gd name="T8" fmla="*/ 27 w 29"/>
                  <a:gd name="T9" fmla="*/ 2 h 22"/>
                  <a:gd name="T10" fmla="*/ 28 w 29"/>
                  <a:gd name="T11" fmla="*/ 6 h 22"/>
                  <a:gd name="T12" fmla="*/ 14 w 29"/>
                  <a:gd name="T13" fmla="*/ 15 h 22"/>
                  <a:gd name="T14" fmla="*/ 11 w 29"/>
                  <a:gd name="T15" fmla="*/ 18 h 22"/>
                  <a:gd name="T16" fmla="*/ 6 w 29"/>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6" y="22"/>
                    </a:moveTo>
                    <a:cubicBezTo>
                      <a:pt x="6" y="22"/>
                      <a:pt x="6" y="22"/>
                      <a:pt x="6" y="22"/>
                    </a:cubicBezTo>
                    <a:cubicBezTo>
                      <a:pt x="0" y="15"/>
                      <a:pt x="0" y="7"/>
                      <a:pt x="6" y="2"/>
                    </a:cubicBezTo>
                    <a:cubicBezTo>
                      <a:pt x="7" y="1"/>
                      <a:pt x="9" y="0"/>
                      <a:pt x="11" y="0"/>
                    </a:cubicBezTo>
                    <a:cubicBezTo>
                      <a:pt x="16" y="1"/>
                      <a:pt x="22" y="2"/>
                      <a:pt x="27" y="2"/>
                    </a:cubicBezTo>
                    <a:cubicBezTo>
                      <a:pt x="29" y="3"/>
                      <a:pt x="29" y="4"/>
                      <a:pt x="28" y="6"/>
                    </a:cubicBezTo>
                    <a:cubicBezTo>
                      <a:pt x="23" y="10"/>
                      <a:pt x="21" y="16"/>
                      <a:pt x="14" y="15"/>
                    </a:cubicBezTo>
                    <a:cubicBezTo>
                      <a:pt x="12" y="15"/>
                      <a:pt x="12" y="16"/>
                      <a:pt x="11" y="18"/>
                    </a:cubicBezTo>
                    <a:cubicBezTo>
                      <a:pt x="11" y="20"/>
                      <a:pt x="9" y="22"/>
                      <a:pt x="6" y="22"/>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43">
                <a:extLst>
                  <a:ext uri="{FF2B5EF4-FFF2-40B4-BE49-F238E27FC236}">
                    <a16:creationId xmlns:a16="http://schemas.microsoft.com/office/drawing/2014/main" id="{5D2F26B4-0012-9139-DDCD-84CF10A05824}"/>
                  </a:ext>
                </a:extLst>
              </p:cNvPr>
              <p:cNvSpPr>
                <a:spLocks/>
              </p:cNvSpPr>
              <p:nvPr/>
            </p:nvSpPr>
            <p:spPr bwMode="auto">
              <a:xfrm>
                <a:off x="3406294" y="3500415"/>
                <a:ext cx="283430" cy="107123"/>
              </a:xfrm>
              <a:custGeom>
                <a:avLst/>
                <a:gdLst>
                  <a:gd name="T0" fmla="*/ 45 w 54"/>
                  <a:gd name="T1" fmla="*/ 20 h 20"/>
                  <a:gd name="T2" fmla="*/ 36 w 54"/>
                  <a:gd name="T3" fmla="*/ 15 h 20"/>
                  <a:gd name="T4" fmla="*/ 19 w 54"/>
                  <a:gd name="T5" fmla="*/ 7 h 20"/>
                  <a:gd name="T6" fmla="*/ 2 w 54"/>
                  <a:gd name="T7" fmla="*/ 8 h 20"/>
                  <a:gd name="T8" fmla="*/ 0 w 54"/>
                  <a:gd name="T9" fmla="*/ 8 h 20"/>
                  <a:gd name="T10" fmla="*/ 1 w 54"/>
                  <a:gd name="T11" fmla="*/ 6 h 20"/>
                  <a:gd name="T12" fmla="*/ 20 w 54"/>
                  <a:gd name="T13" fmla="*/ 2 h 20"/>
                  <a:gd name="T14" fmla="*/ 50 w 54"/>
                  <a:gd name="T15" fmla="*/ 14 h 20"/>
                  <a:gd name="T16" fmla="*/ 53 w 54"/>
                  <a:gd name="T17" fmla="*/ 17 h 20"/>
                  <a:gd name="T18" fmla="*/ 49 w 54"/>
                  <a:gd name="T19" fmla="*/ 19 h 20"/>
                  <a:gd name="T20" fmla="*/ 45 w 54"/>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0">
                    <a:moveTo>
                      <a:pt x="45" y="20"/>
                    </a:moveTo>
                    <a:cubicBezTo>
                      <a:pt x="41" y="20"/>
                      <a:pt x="38" y="19"/>
                      <a:pt x="36" y="15"/>
                    </a:cubicBezTo>
                    <a:cubicBezTo>
                      <a:pt x="32" y="10"/>
                      <a:pt x="25" y="9"/>
                      <a:pt x="19" y="7"/>
                    </a:cubicBezTo>
                    <a:cubicBezTo>
                      <a:pt x="14" y="6"/>
                      <a:pt x="8" y="2"/>
                      <a:pt x="2" y="8"/>
                    </a:cubicBezTo>
                    <a:cubicBezTo>
                      <a:pt x="2" y="8"/>
                      <a:pt x="1" y="8"/>
                      <a:pt x="0" y="8"/>
                    </a:cubicBezTo>
                    <a:cubicBezTo>
                      <a:pt x="1" y="7"/>
                      <a:pt x="1" y="6"/>
                      <a:pt x="1" y="6"/>
                    </a:cubicBezTo>
                    <a:cubicBezTo>
                      <a:pt x="7" y="0"/>
                      <a:pt x="13" y="0"/>
                      <a:pt x="20" y="2"/>
                    </a:cubicBezTo>
                    <a:cubicBezTo>
                      <a:pt x="31" y="4"/>
                      <a:pt x="40" y="11"/>
                      <a:pt x="50" y="14"/>
                    </a:cubicBezTo>
                    <a:cubicBezTo>
                      <a:pt x="52" y="15"/>
                      <a:pt x="54" y="16"/>
                      <a:pt x="53" y="17"/>
                    </a:cubicBezTo>
                    <a:cubicBezTo>
                      <a:pt x="53" y="20"/>
                      <a:pt x="50" y="19"/>
                      <a:pt x="49" y="19"/>
                    </a:cubicBezTo>
                    <a:cubicBezTo>
                      <a:pt x="48" y="20"/>
                      <a:pt x="47" y="20"/>
                      <a:pt x="45" y="2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45">
                <a:extLst>
                  <a:ext uri="{FF2B5EF4-FFF2-40B4-BE49-F238E27FC236}">
                    <a16:creationId xmlns:a16="http://schemas.microsoft.com/office/drawing/2014/main" id="{61C8ECCC-7C7E-7648-BA93-20B5E3EDFD53}"/>
                  </a:ext>
                </a:extLst>
              </p:cNvPr>
              <p:cNvSpPr>
                <a:spLocks/>
              </p:cNvSpPr>
              <p:nvPr/>
            </p:nvSpPr>
            <p:spPr bwMode="auto">
              <a:xfrm>
                <a:off x="2797033" y="1232980"/>
                <a:ext cx="185234" cy="100428"/>
              </a:xfrm>
              <a:custGeom>
                <a:avLst/>
                <a:gdLst>
                  <a:gd name="T0" fmla="*/ 6 w 35"/>
                  <a:gd name="T1" fmla="*/ 0 h 19"/>
                  <a:gd name="T2" fmla="*/ 28 w 35"/>
                  <a:gd name="T3" fmla="*/ 5 h 19"/>
                  <a:gd name="T4" fmla="*/ 34 w 35"/>
                  <a:gd name="T5" fmla="*/ 16 h 19"/>
                  <a:gd name="T6" fmla="*/ 31 w 35"/>
                  <a:gd name="T7" fmla="*/ 18 h 19"/>
                  <a:gd name="T8" fmla="*/ 6 w 35"/>
                  <a:gd name="T9" fmla="*/ 12 h 19"/>
                  <a:gd name="T10" fmla="*/ 5 w 35"/>
                  <a:gd name="T11" fmla="*/ 10 h 19"/>
                  <a:gd name="T12" fmla="*/ 3 w 35"/>
                  <a:gd name="T13" fmla="*/ 6 h 19"/>
                  <a:gd name="T14" fmla="*/ 1 w 35"/>
                  <a:gd name="T15" fmla="*/ 2 h 19"/>
                  <a:gd name="T16" fmla="*/ 6 w 3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9">
                    <a:moveTo>
                      <a:pt x="6" y="0"/>
                    </a:moveTo>
                    <a:cubicBezTo>
                      <a:pt x="13" y="2"/>
                      <a:pt x="21" y="3"/>
                      <a:pt x="28" y="5"/>
                    </a:cubicBezTo>
                    <a:cubicBezTo>
                      <a:pt x="31" y="7"/>
                      <a:pt x="32" y="12"/>
                      <a:pt x="34" y="16"/>
                    </a:cubicBezTo>
                    <a:cubicBezTo>
                      <a:pt x="35" y="17"/>
                      <a:pt x="32" y="19"/>
                      <a:pt x="31" y="18"/>
                    </a:cubicBezTo>
                    <a:cubicBezTo>
                      <a:pt x="23" y="12"/>
                      <a:pt x="15" y="12"/>
                      <a:pt x="6" y="12"/>
                    </a:cubicBezTo>
                    <a:cubicBezTo>
                      <a:pt x="5" y="12"/>
                      <a:pt x="4" y="11"/>
                      <a:pt x="5" y="10"/>
                    </a:cubicBezTo>
                    <a:cubicBezTo>
                      <a:pt x="11" y="6"/>
                      <a:pt x="5" y="7"/>
                      <a:pt x="3" y="6"/>
                    </a:cubicBezTo>
                    <a:cubicBezTo>
                      <a:pt x="2" y="5"/>
                      <a:pt x="0" y="3"/>
                      <a:pt x="1" y="2"/>
                    </a:cubicBezTo>
                    <a:cubicBezTo>
                      <a:pt x="2" y="0"/>
                      <a:pt x="4" y="0"/>
                      <a:pt x="6" y="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49">
                <a:extLst>
                  <a:ext uri="{FF2B5EF4-FFF2-40B4-BE49-F238E27FC236}">
                    <a16:creationId xmlns:a16="http://schemas.microsoft.com/office/drawing/2014/main" id="{A7A2471E-DA81-B4D8-6B3C-A5A2D5E03EBE}"/>
                  </a:ext>
                </a:extLst>
              </p:cNvPr>
              <p:cNvSpPr>
                <a:spLocks/>
              </p:cNvSpPr>
              <p:nvPr/>
            </p:nvSpPr>
            <p:spPr bwMode="auto">
              <a:xfrm>
                <a:off x="2576091" y="1264224"/>
                <a:ext cx="111586" cy="95965"/>
              </a:xfrm>
              <a:custGeom>
                <a:avLst/>
                <a:gdLst>
                  <a:gd name="T0" fmla="*/ 7 w 21"/>
                  <a:gd name="T1" fmla="*/ 18 h 18"/>
                  <a:gd name="T2" fmla="*/ 1 w 21"/>
                  <a:gd name="T3" fmla="*/ 14 h 18"/>
                  <a:gd name="T4" fmla="*/ 5 w 21"/>
                  <a:gd name="T5" fmla="*/ 9 h 18"/>
                  <a:gd name="T6" fmla="*/ 10 w 21"/>
                  <a:gd name="T7" fmla="*/ 8 h 18"/>
                  <a:gd name="T8" fmla="*/ 6 w 21"/>
                  <a:gd name="T9" fmla="*/ 7 h 18"/>
                  <a:gd name="T10" fmla="*/ 2 w 21"/>
                  <a:gd name="T11" fmla="*/ 6 h 18"/>
                  <a:gd name="T12" fmla="*/ 4 w 21"/>
                  <a:gd name="T13" fmla="*/ 4 h 18"/>
                  <a:gd name="T14" fmla="*/ 10 w 21"/>
                  <a:gd name="T15" fmla="*/ 2 h 18"/>
                  <a:gd name="T16" fmla="*/ 19 w 21"/>
                  <a:gd name="T17" fmla="*/ 2 h 18"/>
                  <a:gd name="T18" fmla="*/ 20 w 21"/>
                  <a:gd name="T19" fmla="*/ 5 h 18"/>
                  <a:gd name="T20" fmla="*/ 13 w 21"/>
                  <a:gd name="T21" fmla="*/ 16 h 18"/>
                  <a:gd name="T22" fmla="*/ 7 w 21"/>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8">
                    <a:moveTo>
                      <a:pt x="7" y="18"/>
                    </a:moveTo>
                    <a:cubicBezTo>
                      <a:pt x="4" y="18"/>
                      <a:pt x="2" y="17"/>
                      <a:pt x="1" y="14"/>
                    </a:cubicBezTo>
                    <a:cubicBezTo>
                      <a:pt x="0" y="10"/>
                      <a:pt x="4" y="10"/>
                      <a:pt x="5" y="9"/>
                    </a:cubicBezTo>
                    <a:cubicBezTo>
                      <a:pt x="7" y="8"/>
                      <a:pt x="9" y="10"/>
                      <a:pt x="10" y="8"/>
                    </a:cubicBezTo>
                    <a:cubicBezTo>
                      <a:pt x="9" y="7"/>
                      <a:pt x="7" y="7"/>
                      <a:pt x="6" y="7"/>
                    </a:cubicBezTo>
                    <a:cubicBezTo>
                      <a:pt x="4" y="6"/>
                      <a:pt x="3" y="6"/>
                      <a:pt x="2" y="6"/>
                    </a:cubicBezTo>
                    <a:cubicBezTo>
                      <a:pt x="2" y="5"/>
                      <a:pt x="3" y="4"/>
                      <a:pt x="4" y="4"/>
                    </a:cubicBezTo>
                    <a:cubicBezTo>
                      <a:pt x="6" y="3"/>
                      <a:pt x="8" y="2"/>
                      <a:pt x="10" y="2"/>
                    </a:cubicBezTo>
                    <a:cubicBezTo>
                      <a:pt x="13" y="0"/>
                      <a:pt x="16" y="1"/>
                      <a:pt x="19" y="2"/>
                    </a:cubicBezTo>
                    <a:cubicBezTo>
                      <a:pt x="19" y="3"/>
                      <a:pt x="21" y="4"/>
                      <a:pt x="20" y="5"/>
                    </a:cubicBezTo>
                    <a:cubicBezTo>
                      <a:pt x="16" y="8"/>
                      <a:pt x="18" y="14"/>
                      <a:pt x="13" y="16"/>
                    </a:cubicBezTo>
                    <a:cubicBezTo>
                      <a:pt x="11" y="17"/>
                      <a:pt x="9" y="17"/>
                      <a:pt x="7" y="18"/>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50">
                <a:extLst>
                  <a:ext uri="{FF2B5EF4-FFF2-40B4-BE49-F238E27FC236}">
                    <a16:creationId xmlns:a16="http://schemas.microsoft.com/office/drawing/2014/main" id="{2EC156EC-C90F-4890-21E3-46E48830C9EC}"/>
                  </a:ext>
                </a:extLst>
              </p:cNvPr>
              <p:cNvSpPr>
                <a:spLocks/>
              </p:cNvSpPr>
              <p:nvPr/>
            </p:nvSpPr>
            <p:spPr bwMode="auto">
              <a:xfrm>
                <a:off x="3700882" y="3580757"/>
                <a:ext cx="153990" cy="89269"/>
              </a:xfrm>
              <a:custGeom>
                <a:avLst/>
                <a:gdLst>
                  <a:gd name="T0" fmla="*/ 12 w 29"/>
                  <a:gd name="T1" fmla="*/ 4 h 17"/>
                  <a:gd name="T2" fmla="*/ 22 w 29"/>
                  <a:gd name="T3" fmla="*/ 6 h 17"/>
                  <a:gd name="T4" fmla="*/ 28 w 29"/>
                  <a:gd name="T5" fmla="*/ 11 h 17"/>
                  <a:gd name="T6" fmla="*/ 21 w 29"/>
                  <a:gd name="T7" fmla="*/ 13 h 17"/>
                  <a:gd name="T8" fmla="*/ 1 w 29"/>
                  <a:gd name="T9" fmla="*/ 14 h 17"/>
                  <a:gd name="T10" fmla="*/ 0 w 29"/>
                  <a:gd name="T11" fmla="*/ 12 h 17"/>
                  <a:gd name="T12" fmla="*/ 1 w 29"/>
                  <a:gd name="T13" fmla="*/ 11 h 17"/>
                  <a:gd name="T14" fmla="*/ 6 w 29"/>
                  <a:gd name="T15" fmla="*/ 11 h 17"/>
                  <a:gd name="T16" fmla="*/ 7 w 29"/>
                  <a:gd name="T17" fmla="*/ 9 h 17"/>
                  <a:gd name="T18" fmla="*/ 12 w 29"/>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7">
                    <a:moveTo>
                      <a:pt x="12" y="4"/>
                    </a:moveTo>
                    <a:cubicBezTo>
                      <a:pt x="15" y="4"/>
                      <a:pt x="19" y="4"/>
                      <a:pt x="22" y="6"/>
                    </a:cubicBezTo>
                    <a:cubicBezTo>
                      <a:pt x="24" y="7"/>
                      <a:pt x="29" y="9"/>
                      <a:pt x="28" y="11"/>
                    </a:cubicBezTo>
                    <a:cubicBezTo>
                      <a:pt x="28" y="14"/>
                      <a:pt x="23" y="12"/>
                      <a:pt x="21" y="13"/>
                    </a:cubicBezTo>
                    <a:cubicBezTo>
                      <a:pt x="14" y="17"/>
                      <a:pt x="8" y="11"/>
                      <a:pt x="1" y="14"/>
                    </a:cubicBezTo>
                    <a:cubicBezTo>
                      <a:pt x="0" y="14"/>
                      <a:pt x="0" y="13"/>
                      <a:pt x="0" y="12"/>
                    </a:cubicBezTo>
                    <a:cubicBezTo>
                      <a:pt x="0" y="11"/>
                      <a:pt x="0" y="11"/>
                      <a:pt x="1" y="11"/>
                    </a:cubicBezTo>
                    <a:cubicBezTo>
                      <a:pt x="3" y="11"/>
                      <a:pt x="4" y="11"/>
                      <a:pt x="6" y="11"/>
                    </a:cubicBezTo>
                    <a:cubicBezTo>
                      <a:pt x="7" y="11"/>
                      <a:pt x="8" y="10"/>
                      <a:pt x="7" y="9"/>
                    </a:cubicBezTo>
                    <a:cubicBezTo>
                      <a:pt x="2" y="0"/>
                      <a:pt x="10" y="6"/>
                      <a:pt x="12" y="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52">
                <a:extLst>
                  <a:ext uri="{FF2B5EF4-FFF2-40B4-BE49-F238E27FC236}">
                    <a16:creationId xmlns:a16="http://schemas.microsoft.com/office/drawing/2014/main" id="{09224B25-878D-40E0-B84F-76538E89F56E}"/>
                  </a:ext>
                </a:extLst>
              </p:cNvPr>
              <p:cNvSpPr>
                <a:spLocks/>
              </p:cNvSpPr>
              <p:nvPr/>
            </p:nvSpPr>
            <p:spPr bwMode="auto">
              <a:xfrm>
                <a:off x="3495563" y="1561043"/>
                <a:ext cx="151758" cy="73648"/>
              </a:xfrm>
              <a:custGeom>
                <a:avLst/>
                <a:gdLst>
                  <a:gd name="T0" fmla="*/ 27 w 29"/>
                  <a:gd name="T1" fmla="*/ 13 h 14"/>
                  <a:gd name="T2" fmla="*/ 20 w 29"/>
                  <a:gd name="T3" fmla="*/ 12 h 14"/>
                  <a:gd name="T4" fmla="*/ 21 w 29"/>
                  <a:gd name="T5" fmla="*/ 12 h 14"/>
                  <a:gd name="T6" fmla="*/ 21 w 29"/>
                  <a:gd name="T7" fmla="*/ 11 h 14"/>
                  <a:gd name="T8" fmla="*/ 15 w 29"/>
                  <a:gd name="T9" fmla="*/ 10 h 14"/>
                  <a:gd name="T10" fmla="*/ 4 w 29"/>
                  <a:gd name="T11" fmla="*/ 7 h 14"/>
                  <a:gd name="T12" fmla="*/ 1 w 29"/>
                  <a:gd name="T13" fmla="*/ 8 h 14"/>
                  <a:gd name="T14" fmla="*/ 0 w 29"/>
                  <a:gd name="T15" fmla="*/ 6 h 14"/>
                  <a:gd name="T16" fmla="*/ 10 w 29"/>
                  <a:gd name="T17" fmla="*/ 1 h 14"/>
                  <a:gd name="T18" fmla="*/ 21 w 29"/>
                  <a:gd name="T19" fmla="*/ 4 h 14"/>
                  <a:gd name="T20" fmla="*/ 24 w 29"/>
                  <a:gd name="T21" fmla="*/ 11 h 14"/>
                  <a:gd name="T22" fmla="*/ 27 w 29"/>
                  <a:gd name="T2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14">
                    <a:moveTo>
                      <a:pt x="27" y="13"/>
                    </a:moveTo>
                    <a:cubicBezTo>
                      <a:pt x="25" y="13"/>
                      <a:pt x="22" y="14"/>
                      <a:pt x="20" y="12"/>
                    </a:cubicBezTo>
                    <a:cubicBezTo>
                      <a:pt x="21" y="12"/>
                      <a:pt x="21" y="12"/>
                      <a:pt x="21" y="12"/>
                    </a:cubicBezTo>
                    <a:cubicBezTo>
                      <a:pt x="21" y="11"/>
                      <a:pt x="21" y="11"/>
                      <a:pt x="21" y="11"/>
                    </a:cubicBezTo>
                    <a:cubicBezTo>
                      <a:pt x="20" y="9"/>
                      <a:pt x="17" y="10"/>
                      <a:pt x="15" y="10"/>
                    </a:cubicBezTo>
                    <a:cubicBezTo>
                      <a:pt x="11" y="12"/>
                      <a:pt x="7" y="12"/>
                      <a:pt x="4" y="7"/>
                    </a:cubicBezTo>
                    <a:cubicBezTo>
                      <a:pt x="3" y="5"/>
                      <a:pt x="2" y="7"/>
                      <a:pt x="1" y="8"/>
                    </a:cubicBezTo>
                    <a:cubicBezTo>
                      <a:pt x="0" y="8"/>
                      <a:pt x="0" y="7"/>
                      <a:pt x="0" y="6"/>
                    </a:cubicBezTo>
                    <a:cubicBezTo>
                      <a:pt x="2" y="1"/>
                      <a:pt x="5" y="0"/>
                      <a:pt x="10" y="1"/>
                    </a:cubicBezTo>
                    <a:cubicBezTo>
                      <a:pt x="14" y="2"/>
                      <a:pt x="18" y="2"/>
                      <a:pt x="21" y="4"/>
                    </a:cubicBezTo>
                    <a:cubicBezTo>
                      <a:pt x="23" y="6"/>
                      <a:pt x="29" y="6"/>
                      <a:pt x="24" y="11"/>
                    </a:cubicBezTo>
                    <a:cubicBezTo>
                      <a:pt x="25" y="12"/>
                      <a:pt x="26" y="13"/>
                      <a:pt x="27" y="13"/>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54">
                <a:extLst>
                  <a:ext uri="{FF2B5EF4-FFF2-40B4-BE49-F238E27FC236}">
                    <a16:creationId xmlns:a16="http://schemas.microsoft.com/office/drawing/2014/main" id="{C75A6A5C-AD5D-7750-EF5F-285FA1692277}"/>
                  </a:ext>
                </a:extLst>
              </p:cNvPr>
              <p:cNvSpPr>
                <a:spLocks/>
              </p:cNvSpPr>
              <p:nvPr/>
            </p:nvSpPr>
            <p:spPr bwMode="auto">
              <a:xfrm>
                <a:off x="3009047" y="1253065"/>
                <a:ext cx="104892" cy="75879"/>
              </a:xfrm>
              <a:custGeom>
                <a:avLst/>
                <a:gdLst>
                  <a:gd name="T0" fmla="*/ 13 w 20"/>
                  <a:gd name="T1" fmla="*/ 14 h 14"/>
                  <a:gd name="T2" fmla="*/ 1 w 20"/>
                  <a:gd name="T3" fmla="*/ 6 h 14"/>
                  <a:gd name="T4" fmla="*/ 1 w 20"/>
                  <a:gd name="T5" fmla="*/ 2 h 14"/>
                  <a:gd name="T6" fmla="*/ 4 w 20"/>
                  <a:gd name="T7" fmla="*/ 1 h 14"/>
                  <a:gd name="T8" fmla="*/ 16 w 20"/>
                  <a:gd name="T9" fmla="*/ 6 h 14"/>
                  <a:gd name="T10" fmla="*/ 13 w 20"/>
                  <a:gd name="T11" fmla="*/ 14 h 14"/>
                </a:gdLst>
                <a:ahLst/>
                <a:cxnLst>
                  <a:cxn ang="0">
                    <a:pos x="T0" y="T1"/>
                  </a:cxn>
                  <a:cxn ang="0">
                    <a:pos x="T2" y="T3"/>
                  </a:cxn>
                  <a:cxn ang="0">
                    <a:pos x="T4" y="T5"/>
                  </a:cxn>
                  <a:cxn ang="0">
                    <a:pos x="T6" y="T7"/>
                  </a:cxn>
                  <a:cxn ang="0">
                    <a:pos x="T8" y="T9"/>
                  </a:cxn>
                  <a:cxn ang="0">
                    <a:pos x="T10" y="T11"/>
                  </a:cxn>
                </a:cxnLst>
                <a:rect l="0" t="0" r="r" b="b"/>
                <a:pathLst>
                  <a:path w="20" h="14">
                    <a:moveTo>
                      <a:pt x="13" y="14"/>
                    </a:moveTo>
                    <a:cubicBezTo>
                      <a:pt x="6" y="13"/>
                      <a:pt x="5" y="13"/>
                      <a:pt x="1" y="6"/>
                    </a:cubicBezTo>
                    <a:cubicBezTo>
                      <a:pt x="1" y="5"/>
                      <a:pt x="0" y="4"/>
                      <a:pt x="1" y="2"/>
                    </a:cubicBezTo>
                    <a:cubicBezTo>
                      <a:pt x="2" y="1"/>
                      <a:pt x="3" y="0"/>
                      <a:pt x="4" y="1"/>
                    </a:cubicBezTo>
                    <a:cubicBezTo>
                      <a:pt x="8" y="3"/>
                      <a:pt x="13" y="4"/>
                      <a:pt x="16" y="6"/>
                    </a:cubicBezTo>
                    <a:cubicBezTo>
                      <a:pt x="20" y="10"/>
                      <a:pt x="16" y="12"/>
                      <a:pt x="13" y="1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55">
                <a:extLst>
                  <a:ext uri="{FF2B5EF4-FFF2-40B4-BE49-F238E27FC236}">
                    <a16:creationId xmlns:a16="http://schemas.microsoft.com/office/drawing/2014/main" id="{29E98A48-87A3-E909-6273-3BF319046DF3}"/>
                  </a:ext>
                </a:extLst>
              </p:cNvPr>
              <p:cNvSpPr>
                <a:spLocks/>
              </p:cNvSpPr>
              <p:nvPr/>
            </p:nvSpPr>
            <p:spPr bwMode="auto">
              <a:xfrm>
                <a:off x="2988962" y="1766362"/>
                <a:ext cx="100428" cy="91502"/>
              </a:xfrm>
              <a:custGeom>
                <a:avLst/>
                <a:gdLst>
                  <a:gd name="T0" fmla="*/ 14 w 19"/>
                  <a:gd name="T1" fmla="*/ 16 h 17"/>
                  <a:gd name="T2" fmla="*/ 11 w 19"/>
                  <a:gd name="T3" fmla="*/ 15 h 17"/>
                  <a:gd name="T4" fmla="*/ 11 w 19"/>
                  <a:gd name="T5" fmla="*/ 13 h 17"/>
                  <a:gd name="T6" fmla="*/ 6 w 19"/>
                  <a:gd name="T7" fmla="*/ 11 h 17"/>
                  <a:gd name="T8" fmla="*/ 0 w 19"/>
                  <a:gd name="T9" fmla="*/ 8 h 17"/>
                  <a:gd name="T10" fmla="*/ 6 w 19"/>
                  <a:gd name="T11" fmla="*/ 2 h 17"/>
                  <a:gd name="T12" fmla="*/ 12 w 19"/>
                  <a:gd name="T13" fmla="*/ 4 h 17"/>
                  <a:gd name="T14" fmla="*/ 15 w 19"/>
                  <a:gd name="T15" fmla="*/ 6 h 17"/>
                  <a:gd name="T16" fmla="*/ 15 w 19"/>
                  <a:gd name="T17" fmla="*/ 14 h 17"/>
                  <a:gd name="T18" fmla="*/ 14 w 19"/>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7">
                    <a:moveTo>
                      <a:pt x="14" y="16"/>
                    </a:moveTo>
                    <a:cubicBezTo>
                      <a:pt x="13" y="16"/>
                      <a:pt x="11" y="17"/>
                      <a:pt x="11" y="15"/>
                    </a:cubicBezTo>
                    <a:cubicBezTo>
                      <a:pt x="11" y="14"/>
                      <a:pt x="13" y="14"/>
                      <a:pt x="11" y="13"/>
                    </a:cubicBezTo>
                    <a:cubicBezTo>
                      <a:pt x="9" y="12"/>
                      <a:pt x="8" y="12"/>
                      <a:pt x="6" y="11"/>
                    </a:cubicBezTo>
                    <a:cubicBezTo>
                      <a:pt x="4" y="11"/>
                      <a:pt x="2" y="10"/>
                      <a:pt x="0" y="8"/>
                    </a:cubicBezTo>
                    <a:cubicBezTo>
                      <a:pt x="3" y="7"/>
                      <a:pt x="4" y="4"/>
                      <a:pt x="6" y="2"/>
                    </a:cubicBezTo>
                    <a:cubicBezTo>
                      <a:pt x="8" y="0"/>
                      <a:pt x="10" y="3"/>
                      <a:pt x="12" y="4"/>
                    </a:cubicBezTo>
                    <a:cubicBezTo>
                      <a:pt x="13" y="4"/>
                      <a:pt x="14" y="5"/>
                      <a:pt x="15" y="6"/>
                    </a:cubicBezTo>
                    <a:cubicBezTo>
                      <a:pt x="19" y="9"/>
                      <a:pt x="19" y="12"/>
                      <a:pt x="15" y="14"/>
                    </a:cubicBezTo>
                    <a:cubicBezTo>
                      <a:pt x="14" y="14"/>
                      <a:pt x="14" y="16"/>
                      <a:pt x="14" y="16"/>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57">
                <a:extLst>
                  <a:ext uri="{FF2B5EF4-FFF2-40B4-BE49-F238E27FC236}">
                    <a16:creationId xmlns:a16="http://schemas.microsoft.com/office/drawing/2014/main" id="{D30DDB5F-62EC-DAAC-7BB0-7AAFE02B59EA}"/>
                  </a:ext>
                </a:extLst>
              </p:cNvPr>
              <p:cNvSpPr>
                <a:spLocks/>
              </p:cNvSpPr>
              <p:nvPr/>
            </p:nvSpPr>
            <p:spPr bwMode="auto">
              <a:xfrm>
                <a:off x="2181076" y="2596565"/>
                <a:ext cx="120513" cy="116050"/>
              </a:xfrm>
              <a:custGeom>
                <a:avLst/>
                <a:gdLst>
                  <a:gd name="T0" fmla="*/ 23 w 23"/>
                  <a:gd name="T1" fmla="*/ 19 h 22"/>
                  <a:gd name="T2" fmla="*/ 19 w 23"/>
                  <a:gd name="T3" fmla="*/ 22 h 22"/>
                  <a:gd name="T4" fmla="*/ 5 w 23"/>
                  <a:gd name="T5" fmla="*/ 7 h 22"/>
                  <a:gd name="T6" fmla="*/ 0 w 23"/>
                  <a:gd name="T7" fmla="*/ 3 h 22"/>
                  <a:gd name="T8" fmla="*/ 2 w 23"/>
                  <a:gd name="T9" fmla="*/ 1 h 22"/>
                  <a:gd name="T10" fmla="*/ 22 w 23"/>
                  <a:gd name="T11" fmla="*/ 15 h 22"/>
                  <a:gd name="T12" fmla="*/ 23 w 23"/>
                  <a:gd name="T13" fmla="*/ 19 h 22"/>
                </a:gdLst>
                <a:ahLst/>
                <a:cxnLst>
                  <a:cxn ang="0">
                    <a:pos x="T0" y="T1"/>
                  </a:cxn>
                  <a:cxn ang="0">
                    <a:pos x="T2" y="T3"/>
                  </a:cxn>
                  <a:cxn ang="0">
                    <a:pos x="T4" y="T5"/>
                  </a:cxn>
                  <a:cxn ang="0">
                    <a:pos x="T6" y="T7"/>
                  </a:cxn>
                  <a:cxn ang="0">
                    <a:pos x="T8" y="T9"/>
                  </a:cxn>
                  <a:cxn ang="0">
                    <a:pos x="T10" y="T11"/>
                  </a:cxn>
                  <a:cxn ang="0">
                    <a:pos x="T12" y="T13"/>
                  </a:cxn>
                </a:cxnLst>
                <a:rect l="0" t="0" r="r" b="b"/>
                <a:pathLst>
                  <a:path w="23" h="22">
                    <a:moveTo>
                      <a:pt x="23" y="19"/>
                    </a:moveTo>
                    <a:cubicBezTo>
                      <a:pt x="20" y="19"/>
                      <a:pt x="19" y="20"/>
                      <a:pt x="19" y="22"/>
                    </a:cubicBezTo>
                    <a:cubicBezTo>
                      <a:pt x="18" y="13"/>
                      <a:pt x="10" y="12"/>
                      <a:pt x="5" y="7"/>
                    </a:cubicBezTo>
                    <a:cubicBezTo>
                      <a:pt x="3" y="6"/>
                      <a:pt x="0" y="6"/>
                      <a:pt x="0" y="3"/>
                    </a:cubicBezTo>
                    <a:cubicBezTo>
                      <a:pt x="0" y="1"/>
                      <a:pt x="0" y="0"/>
                      <a:pt x="2" y="1"/>
                    </a:cubicBezTo>
                    <a:cubicBezTo>
                      <a:pt x="9" y="4"/>
                      <a:pt x="17" y="8"/>
                      <a:pt x="22" y="15"/>
                    </a:cubicBezTo>
                    <a:cubicBezTo>
                      <a:pt x="23" y="16"/>
                      <a:pt x="22" y="17"/>
                      <a:pt x="23" y="19"/>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59">
                <a:extLst>
                  <a:ext uri="{FF2B5EF4-FFF2-40B4-BE49-F238E27FC236}">
                    <a16:creationId xmlns:a16="http://schemas.microsoft.com/office/drawing/2014/main" id="{9F65679B-EB65-74F8-8485-B3873A5550B0}"/>
                  </a:ext>
                </a:extLst>
              </p:cNvPr>
              <p:cNvSpPr>
                <a:spLocks/>
              </p:cNvSpPr>
              <p:nvPr/>
            </p:nvSpPr>
            <p:spPr bwMode="auto">
              <a:xfrm>
                <a:off x="4234266" y="1730655"/>
                <a:ext cx="89269" cy="73648"/>
              </a:xfrm>
              <a:custGeom>
                <a:avLst/>
                <a:gdLst>
                  <a:gd name="T0" fmla="*/ 6 w 17"/>
                  <a:gd name="T1" fmla="*/ 0 h 14"/>
                  <a:gd name="T2" fmla="*/ 16 w 17"/>
                  <a:gd name="T3" fmla="*/ 4 h 14"/>
                  <a:gd name="T4" fmla="*/ 14 w 17"/>
                  <a:gd name="T5" fmla="*/ 7 h 14"/>
                  <a:gd name="T6" fmla="*/ 13 w 17"/>
                  <a:gd name="T7" fmla="*/ 12 h 14"/>
                  <a:gd name="T8" fmla="*/ 1 w 17"/>
                  <a:gd name="T9" fmla="*/ 8 h 14"/>
                  <a:gd name="T10" fmla="*/ 6 w 17"/>
                  <a:gd name="T11" fmla="*/ 0 h 14"/>
                </a:gdLst>
                <a:ahLst/>
                <a:cxnLst>
                  <a:cxn ang="0">
                    <a:pos x="T0" y="T1"/>
                  </a:cxn>
                  <a:cxn ang="0">
                    <a:pos x="T2" y="T3"/>
                  </a:cxn>
                  <a:cxn ang="0">
                    <a:pos x="T4" y="T5"/>
                  </a:cxn>
                  <a:cxn ang="0">
                    <a:pos x="T6" y="T7"/>
                  </a:cxn>
                  <a:cxn ang="0">
                    <a:pos x="T8" y="T9"/>
                  </a:cxn>
                  <a:cxn ang="0">
                    <a:pos x="T10" y="T11"/>
                  </a:cxn>
                </a:cxnLst>
                <a:rect l="0" t="0" r="r" b="b"/>
                <a:pathLst>
                  <a:path w="17" h="14">
                    <a:moveTo>
                      <a:pt x="6" y="0"/>
                    </a:moveTo>
                    <a:cubicBezTo>
                      <a:pt x="9" y="3"/>
                      <a:pt x="13" y="2"/>
                      <a:pt x="16" y="4"/>
                    </a:cubicBezTo>
                    <a:cubicBezTo>
                      <a:pt x="15" y="5"/>
                      <a:pt x="10" y="4"/>
                      <a:pt x="14" y="7"/>
                    </a:cubicBezTo>
                    <a:cubicBezTo>
                      <a:pt x="17" y="10"/>
                      <a:pt x="16" y="11"/>
                      <a:pt x="13" y="12"/>
                    </a:cubicBezTo>
                    <a:cubicBezTo>
                      <a:pt x="7" y="14"/>
                      <a:pt x="3" y="12"/>
                      <a:pt x="1" y="8"/>
                    </a:cubicBezTo>
                    <a:cubicBezTo>
                      <a:pt x="0" y="3"/>
                      <a:pt x="5" y="3"/>
                      <a:pt x="6" y="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60">
                <a:extLst>
                  <a:ext uri="{FF2B5EF4-FFF2-40B4-BE49-F238E27FC236}">
                    <a16:creationId xmlns:a16="http://schemas.microsoft.com/office/drawing/2014/main" id="{7D1A56E6-B636-C512-34A5-B20A2E240117}"/>
                  </a:ext>
                </a:extLst>
              </p:cNvPr>
              <p:cNvSpPr>
                <a:spLocks/>
              </p:cNvSpPr>
              <p:nvPr/>
            </p:nvSpPr>
            <p:spPr bwMode="auto">
              <a:xfrm>
                <a:off x="3055914" y="1453920"/>
                <a:ext cx="84806" cy="64721"/>
              </a:xfrm>
              <a:custGeom>
                <a:avLst/>
                <a:gdLst>
                  <a:gd name="T0" fmla="*/ 8 w 16"/>
                  <a:gd name="T1" fmla="*/ 0 h 12"/>
                  <a:gd name="T2" fmla="*/ 16 w 16"/>
                  <a:gd name="T3" fmla="*/ 7 h 12"/>
                  <a:gd name="T4" fmla="*/ 13 w 16"/>
                  <a:gd name="T5" fmla="*/ 12 h 12"/>
                  <a:gd name="T6" fmla="*/ 1 w 16"/>
                  <a:gd name="T7" fmla="*/ 6 h 12"/>
                  <a:gd name="T8" fmla="*/ 8 w 16"/>
                  <a:gd name="T9" fmla="*/ 0 h 12"/>
                </a:gdLst>
                <a:ahLst/>
                <a:cxnLst>
                  <a:cxn ang="0">
                    <a:pos x="T0" y="T1"/>
                  </a:cxn>
                  <a:cxn ang="0">
                    <a:pos x="T2" y="T3"/>
                  </a:cxn>
                  <a:cxn ang="0">
                    <a:pos x="T4" y="T5"/>
                  </a:cxn>
                  <a:cxn ang="0">
                    <a:pos x="T6" y="T7"/>
                  </a:cxn>
                  <a:cxn ang="0">
                    <a:pos x="T8" y="T9"/>
                  </a:cxn>
                </a:cxnLst>
                <a:rect l="0" t="0" r="r" b="b"/>
                <a:pathLst>
                  <a:path w="16" h="12">
                    <a:moveTo>
                      <a:pt x="8" y="0"/>
                    </a:moveTo>
                    <a:cubicBezTo>
                      <a:pt x="12" y="0"/>
                      <a:pt x="16" y="3"/>
                      <a:pt x="16" y="7"/>
                    </a:cubicBezTo>
                    <a:cubicBezTo>
                      <a:pt x="16" y="9"/>
                      <a:pt x="15" y="11"/>
                      <a:pt x="13" y="12"/>
                    </a:cubicBezTo>
                    <a:cubicBezTo>
                      <a:pt x="10" y="12"/>
                      <a:pt x="0" y="7"/>
                      <a:pt x="1" y="6"/>
                    </a:cubicBezTo>
                    <a:cubicBezTo>
                      <a:pt x="4" y="4"/>
                      <a:pt x="5" y="0"/>
                      <a:pt x="8" y="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69">
                <a:extLst>
                  <a:ext uri="{FF2B5EF4-FFF2-40B4-BE49-F238E27FC236}">
                    <a16:creationId xmlns:a16="http://schemas.microsoft.com/office/drawing/2014/main" id="{B2E55482-33EF-85DC-F26E-34779B6AF76E}"/>
                  </a:ext>
                </a:extLst>
              </p:cNvPr>
              <p:cNvSpPr>
                <a:spLocks/>
              </p:cNvSpPr>
              <p:nvPr/>
            </p:nvSpPr>
            <p:spPr bwMode="auto">
              <a:xfrm>
                <a:off x="3604919" y="1851168"/>
                <a:ext cx="58025" cy="46867"/>
              </a:xfrm>
              <a:custGeom>
                <a:avLst/>
                <a:gdLst>
                  <a:gd name="T0" fmla="*/ 6 w 11"/>
                  <a:gd name="T1" fmla="*/ 9 h 9"/>
                  <a:gd name="T2" fmla="*/ 0 w 11"/>
                  <a:gd name="T3" fmla="*/ 5 h 9"/>
                  <a:gd name="T4" fmla="*/ 5 w 11"/>
                  <a:gd name="T5" fmla="*/ 0 h 9"/>
                  <a:gd name="T6" fmla="*/ 11 w 11"/>
                  <a:gd name="T7" fmla="*/ 4 h 9"/>
                  <a:gd name="T8" fmla="*/ 6 w 11"/>
                  <a:gd name="T9" fmla="*/ 9 h 9"/>
                </a:gdLst>
                <a:ahLst/>
                <a:cxnLst>
                  <a:cxn ang="0">
                    <a:pos x="T0" y="T1"/>
                  </a:cxn>
                  <a:cxn ang="0">
                    <a:pos x="T2" y="T3"/>
                  </a:cxn>
                  <a:cxn ang="0">
                    <a:pos x="T4" y="T5"/>
                  </a:cxn>
                  <a:cxn ang="0">
                    <a:pos x="T6" y="T7"/>
                  </a:cxn>
                  <a:cxn ang="0">
                    <a:pos x="T8" y="T9"/>
                  </a:cxn>
                </a:cxnLst>
                <a:rect l="0" t="0" r="r" b="b"/>
                <a:pathLst>
                  <a:path w="11" h="9">
                    <a:moveTo>
                      <a:pt x="6" y="9"/>
                    </a:moveTo>
                    <a:cubicBezTo>
                      <a:pt x="2" y="9"/>
                      <a:pt x="0" y="8"/>
                      <a:pt x="0" y="5"/>
                    </a:cubicBezTo>
                    <a:cubicBezTo>
                      <a:pt x="0" y="2"/>
                      <a:pt x="2" y="0"/>
                      <a:pt x="5" y="0"/>
                    </a:cubicBezTo>
                    <a:cubicBezTo>
                      <a:pt x="8" y="0"/>
                      <a:pt x="11" y="1"/>
                      <a:pt x="11" y="4"/>
                    </a:cubicBezTo>
                    <a:cubicBezTo>
                      <a:pt x="11" y="8"/>
                      <a:pt x="8" y="8"/>
                      <a:pt x="6" y="9"/>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70">
                <a:extLst>
                  <a:ext uri="{FF2B5EF4-FFF2-40B4-BE49-F238E27FC236}">
                    <a16:creationId xmlns:a16="http://schemas.microsoft.com/office/drawing/2014/main" id="{88290195-D55B-59A5-7416-2840EDAB5487}"/>
                  </a:ext>
                </a:extLst>
              </p:cNvPr>
              <p:cNvSpPr>
                <a:spLocks/>
              </p:cNvSpPr>
              <p:nvPr/>
            </p:nvSpPr>
            <p:spPr bwMode="auto">
              <a:xfrm>
                <a:off x="2007001" y="2353307"/>
                <a:ext cx="58025" cy="91502"/>
              </a:xfrm>
              <a:custGeom>
                <a:avLst/>
                <a:gdLst>
                  <a:gd name="T0" fmla="*/ 9 w 11"/>
                  <a:gd name="T1" fmla="*/ 6 h 17"/>
                  <a:gd name="T2" fmla="*/ 11 w 11"/>
                  <a:gd name="T3" fmla="*/ 12 h 17"/>
                  <a:gd name="T4" fmla="*/ 9 w 11"/>
                  <a:gd name="T5" fmla="*/ 16 h 17"/>
                  <a:gd name="T6" fmla="*/ 6 w 11"/>
                  <a:gd name="T7" fmla="*/ 14 h 17"/>
                  <a:gd name="T8" fmla="*/ 0 w 11"/>
                  <a:gd name="T9" fmla="*/ 2 h 17"/>
                  <a:gd name="T10" fmla="*/ 2 w 11"/>
                  <a:gd name="T11" fmla="*/ 0 h 17"/>
                  <a:gd name="T12" fmla="*/ 6 w 11"/>
                  <a:gd name="T13" fmla="*/ 4 h 17"/>
                  <a:gd name="T14" fmla="*/ 8 w 11"/>
                  <a:gd name="T15" fmla="*/ 9 h 17"/>
                  <a:gd name="T16" fmla="*/ 9 w 11"/>
                  <a:gd name="T1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7">
                    <a:moveTo>
                      <a:pt x="9" y="6"/>
                    </a:moveTo>
                    <a:cubicBezTo>
                      <a:pt x="11" y="8"/>
                      <a:pt x="9" y="11"/>
                      <a:pt x="11" y="12"/>
                    </a:cubicBezTo>
                    <a:cubicBezTo>
                      <a:pt x="10" y="14"/>
                      <a:pt x="11" y="16"/>
                      <a:pt x="9" y="16"/>
                    </a:cubicBezTo>
                    <a:cubicBezTo>
                      <a:pt x="7" y="17"/>
                      <a:pt x="7" y="15"/>
                      <a:pt x="6" y="14"/>
                    </a:cubicBezTo>
                    <a:cubicBezTo>
                      <a:pt x="4" y="10"/>
                      <a:pt x="2" y="6"/>
                      <a:pt x="0" y="2"/>
                    </a:cubicBezTo>
                    <a:cubicBezTo>
                      <a:pt x="0" y="1"/>
                      <a:pt x="1" y="0"/>
                      <a:pt x="2" y="0"/>
                    </a:cubicBezTo>
                    <a:cubicBezTo>
                      <a:pt x="2" y="3"/>
                      <a:pt x="5" y="3"/>
                      <a:pt x="6" y="4"/>
                    </a:cubicBezTo>
                    <a:cubicBezTo>
                      <a:pt x="5" y="6"/>
                      <a:pt x="6" y="8"/>
                      <a:pt x="8" y="9"/>
                    </a:cubicBezTo>
                    <a:cubicBezTo>
                      <a:pt x="9" y="9"/>
                      <a:pt x="8" y="7"/>
                      <a:pt x="9" y="6"/>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75">
                <a:extLst>
                  <a:ext uri="{FF2B5EF4-FFF2-40B4-BE49-F238E27FC236}">
                    <a16:creationId xmlns:a16="http://schemas.microsoft.com/office/drawing/2014/main" id="{54D97643-5AC3-163B-2855-22CC115AE6C0}"/>
                  </a:ext>
                </a:extLst>
              </p:cNvPr>
              <p:cNvSpPr>
                <a:spLocks/>
              </p:cNvSpPr>
              <p:nvPr/>
            </p:nvSpPr>
            <p:spPr bwMode="auto">
              <a:xfrm>
                <a:off x="3078231" y="1328944"/>
                <a:ext cx="69184" cy="35708"/>
              </a:xfrm>
              <a:custGeom>
                <a:avLst/>
                <a:gdLst>
                  <a:gd name="T0" fmla="*/ 0 w 13"/>
                  <a:gd name="T1" fmla="*/ 0 h 7"/>
                  <a:gd name="T2" fmla="*/ 10 w 13"/>
                  <a:gd name="T3" fmla="*/ 0 h 7"/>
                  <a:gd name="T4" fmla="*/ 12 w 13"/>
                  <a:gd name="T5" fmla="*/ 2 h 7"/>
                  <a:gd name="T6" fmla="*/ 10 w 13"/>
                  <a:gd name="T7" fmla="*/ 4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cubicBezTo>
                      <a:pt x="3" y="2"/>
                      <a:pt x="7" y="0"/>
                      <a:pt x="10" y="0"/>
                    </a:cubicBezTo>
                    <a:cubicBezTo>
                      <a:pt x="11" y="0"/>
                      <a:pt x="13" y="0"/>
                      <a:pt x="12" y="2"/>
                    </a:cubicBezTo>
                    <a:cubicBezTo>
                      <a:pt x="12" y="4"/>
                      <a:pt x="11" y="5"/>
                      <a:pt x="10" y="4"/>
                    </a:cubicBezTo>
                    <a:cubicBezTo>
                      <a:pt x="7" y="3"/>
                      <a:pt x="1" y="7"/>
                      <a:pt x="0" y="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78">
                <a:extLst>
                  <a:ext uri="{FF2B5EF4-FFF2-40B4-BE49-F238E27FC236}">
                    <a16:creationId xmlns:a16="http://schemas.microsoft.com/office/drawing/2014/main" id="{A1714063-98A2-AEB5-B854-96BB0AE1DB45}"/>
                  </a:ext>
                </a:extLst>
              </p:cNvPr>
              <p:cNvSpPr>
                <a:spLocks/>
              </p:cNvSpPr>
              <p:nvPr/>
            </p:nvSpPr>
            <p:spPr bwMode="auto">
              <a:xfrm>
                <a:off x="1431215" y="2322063"/>
                <a:ext cx="58025" cy="42404"/>
              </a:xfrm>
              <a:custGeom>
                <a:avLst/>
                <a:gdLst>
                  <a:gd name="T0" fmla="*/ 11 w 11"/>
                  <a:gd name="T1" fmla="*/ 2 h 8"/>
                  <a:gd name="T2" fmla="*/ 2 w 11"/>
                  <a:gd name="T3" fmla="*/ 6 h 8"/>
                  <a:gd name="T4" fmla="*/ 2 w 11"/>
                  <a:gd name="T5" fmla="*/ 3 h 8"/>
                  <a:gd name="T6" fmla="*/ 10 w 11"/>
                  <a:gd name="T7" fmla="*/ 0 h 8"/>
                  <a:gd name="T8" fmla="*/ 11 w 11"/>
                  <a:gd name="T9" fmla="*/ 2 h 8"/>
                </a:gdLst>
                <a:ahLst/>
                <a:cxnLst>
                  <a:cxn ang="0">
                    <a:pos x="T0" y="T1"/>
                  </a:cxn>
                  <a:cxn ang="0">
                    <a:pos x="T2" y="T3"/>
                  </a:cxn>
                  <a:cxn ang="0">
                    <a:pos x="T4" y="T5"/>
                  </a:cxn>
                  <a:cxn ang="0">
                    <a:pos x="T6" y="T7"/>
                  </a:cxn>
                  <a:cxn ang="0">
                    <a:pos x="T8" y="T9"/>
                  </a:cxn>
                </a:cxnLst>
                <a:rect l="0" t="0" r="r" b="b"/>
                <a:pathLst>
                  <a:path w="11" h="8">
                    <a:moveTo>
                      <a:pt x="11" y="2"/>
                    </a:moveTo>
                    <a:cubicBezTo>
                      <a:pt x="11" y="4"/>
                      <a:pt x="4" y="8"/>
                      <a:pt x="2" y="6"/>
                    </a:cubicBezTo>
                    <a:cubicBezTo>
                      <a:pt x="0" y="5"/>
                      <a:pt x="0" y="4"/>
                      <a:pt x="2" y="3"/>
                    </a:cubicBezTo>
                    <a:cubicBezTo>
                      <a:pt x="4" y="2"/>
                      <a:pt x="7" y="0"/>
                      <a:pt x="10" y="0"/>
                    </a:cubicBezTo>
                    <a:cubicBezTo>
                      <a:pt x="10" y="0"/>
                      <a:pt x="11" y="0"/>
                      <a:pt x="11" y="2"/>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1">
                <a:extLst>
                  <a:ext uri="{FF2B5EF4-FFF2-40B4-BE49-F238E27FC236}">
                    <a16:creationId xmlns:a16="http://schemas.microsoft.com/office/drawing/2014/main" id="{065CE100-126C-65D1-8C33-8645292FF895}"/>
                  </a:ext>
                </a:extLst>
              </p:cNvPr>
              <p:cNvSpPr>
                <a:spLocks/>
              </p:cNvSpPr>
              <p:nvPr/>
            </p:nvSpPr>
            <p:spPr bwMode="auto">
              <a:xfrm>
                <a:off x="2038246" y="2476052"/>
                <a:ext cx="31244" cy="58025"/>
              </a:xfrm>
              <a:custGeom>
                <a:avLst/>
                <a:gdLst>
                  <a:gd name="T0" fmla="*/ 5 w 6"/>
                  <a:gd name="T1" fmla="*/ 8 h 11"/>
                  <a:gd name="T2" fmla="*/ 6 w 6"/>
                  <a:gd name="T3" fmla="*/ 11 h 11"/>
                  <a:gd name="T4" fmla="*/ 4 w 6"/>
                  <a:gd name="T5" fmla="*/ 8 h 11"/>
                  <a:gd name="T6" fmla="*/ 2 w 6"/>
                  <a:gd name="T7" fmla="*/ 4 h 11"/>
                  <a:gd name="T8" fmla="*/ 0 w 6"/>
                  <a:gd name="T9" fmla="*/ 1 h 11"/>
                  <a:gd name="T10" fmla="*/ 2 w 6"/>
                  <a:gd name="T11" fmla="*/ 0 h 11"/>
                  <a:gd name="T12" fmla="*/ 5 w 6"/>
                  <a:gd name="T13" fmla="*/ 3 h 11"/>
                  <a:gd name="T14" fmla="*/ 6 w 6"/>
                  <a:gd name="T15" fmla="*/ 8 h 11"/>
                  <a:gd name="T16" fmla="*/ 5 w 6"/>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5" y="8"/>
                    </a:moveTo>
                    <a:cubicBezTo>
                      <a:pt x="5" y="9"/>
                      <a:pt x="6" y="10"/>
                      <a:pt x="6" y="11"/>
                    </a:cubicBezTo>
                    <a:cubicBezTo>
                      <a:pt x="5" y="11"/>
                      <a:pt x="4" y="10"/>
                      <a:pt x="4" y="8"/>
                    </a:cubicBezTo>
                    <a:cubicBezTo>
                      <a:pt x="4" y="6"/>
                      <a:pt x="3" y="5"/>
                      <a:pt x="2" y="4"/>
                    </a:cubicBezTo>
                    <a:cubicBezTo>
                      <a:pt x="1" y="3"/>
                      <a:pt x="0" y="2"/>
                      <a:pt x="0" y="1"/>
                    </a:cubicBezTo>
                    <a:cubicBezTo>
                      <a:pt x="0" y="1"/>
                      <a:pt x="1" y="0"/>
                      <a:pt x="2" y="0"/>
                    </a:cubicBezTo>
                    <a:cubicBezTo>
                      <a:pt x="3" y="1"/>
                      <a:pt x="5" y="2"/>
                      <a:pt x="5" y="3"/>
                    </a:cubicBezTo>
                    <a:cubicBezTo>
                      <a:pt x="6" y="5"/>
                      <a:pt x="5" y="7"/>
                      <a:pt x="6" y="8"/>
                    </a:cubicBezTo>
                    <a:cubicBezTo>
                      <a:pt x="6" y="8"/>
                      <a:pt x="5" y="8"/>
                      <a:pt x="5" y="8"/>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2">
                <a:extLst>
                  <a:ext uri="{FF2B5EF4-FFF2-40B4-BE49-F238E27FC236}">
                    <a16:creationId xmlns:a16="http://schemas.microsoft.com/office/drawing/2014/main" id="{3E2AFC6A-FEDD-6F8D-E63D-59A39D7B36B2}"/>
                  </a:ext>
                </a:extLst>
              </p:cNvPr>
              <p:cNvSpPr>
                <a:spLocks/>
              </p:cNvSpPr>
              <p:nvPr/>
            </p:nvSpPr>
            <p:spPr bwMode="auto">
              <a:xfrm>
                <a:off x="2745703" y="1808766"/>
                <a:ext cx="20086" cy="26781"/>
              </a:xfrm>
              <a:custGeom>
                <a:avLst/>
                <a:gdLst>
                  <a:gd name="T0" fmla="*/ 0 w 4"/>
                  <a:gd name="T1" fmla="*/ 1 h 5"/>
                  <a:gd name="T2" fmla="*/ 1 w 4"/>
                  <a:gd name="T3" fmla="*/ 0 h 5"/>
                  <a:gd name="T4" fmla="*/ 4 w 4"/>
                  <a:gd name="T5" fmla="*/ 2 h 5"/>
                  <a:gd name="T6" fmla="*/ 0 w 4"/>
                  <a:gd name="T7" fmla="*/ 5 h 5"/>
                  <a:gd name="T8" fmla="*/ 0 w 4"/>
                  <a:gd name="T9" fmla="*/ 1 h 5"/>
                </a:gdLst>
                <a:ahLst/>
                <a:cxnLst>
                  <a:cxn ang="0">
                    <a:pos x="T0" y="T1"/>
                  </a:cxn>
                  <a:cxn ang="0">
                    <a:pos x="T2" y="T3"/>
                  </a:cxn>
                  <a:cxn ang="0">
                    <a:pos x="T4" y="T5"/>
                  </a:cxn>
                  <a:cxn ang="0">
                    <a:pos x="T6" y="T7"/>
                  </a:cxn>
                  <a:cxn ang="0">
                    <a:pos x="T8" y="T9"/>
                  </a:cxn>
                </a:cxnLst>
                <a:rect l="0" t="0" r="r" b="b"/>
                <a:pathLst>
                  <a:path w="4" h="5">
                    <a:moveTo>
                      <a:pt x="0" y="1"/>
                    </a:moveTo>
                    <a:cubicBezTo>
                      <a:pt x="0" y="0"/>
                      <a:pt x="0" y="0"/>
                      <a:pt x="1" y="0"/>
                    </a:cubicBezTo>
                    <a:cubicBezTo>
                      <a:pt x="0" y="3"/>
                      <a:pt x="3" y="2"/>
                      <a:pt x="4" y="2"/>
                    </a:cubicBezTo>
                    <a:cubicBezTo>
                      <a:pt x="3" y="3"/>
                      <a:pt x="1" y="4"/>
                      <a:pt x="0" y="5"/>
                    </a:cubicBezTo>
                    <a:cubicBezTo>
                      <a:pt x="1" y="4"/>
                      <a:pt x="0" y="2"/>
                      <a:pt x="0" y="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3">
                <a:extLst>
                  <a:ext uri="{FF2B5EF4-FFF2-40B4-BE49-F238E27FC236}">
                    <a16:creationId xmlns:a16="http://schemas.microsoft.com/office/drawing/2014/main" id="{6A6A526B-D4AC-07E2-B146-18C447B04BF6}"/>
                  </a:ext>
                </a:extLst>
              </p:cNvPr>
              <p:cNvSpPr>
                <a:spLocks/>
              </p:cNvSpPr>
              <p:nvPr/>
            </p:nvSpPr>
            <p:spPr bwMode="auto">
              <a:xfrm>
                <a:off x="2750166" y="1851168"/>
                <a:ext cx="11159" cy="11159"/>
              </a:xfrm>
              <a:custGeom>
                <a:avLst/>
                <a:gdLst>
                  <a:gd name="T0" fmla="*/ 0 w 2"/>
                  <a:gd name="T1" fmla="*/ 0 h 2"/>
                  <a:gd name="T2" fmla="*/ 2 w 2"/>
                  <a:gd name="T3" fmla="*/ 1 h 2"/>
                  <a:gd name="T4" fmla="*/ 0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1"/>
                      <a:pt x="2" y="0"/>
                      <a:pt x="2" y="1"/>
                    </a:cubicBezTo>
                    <a:cubicBezTo>
                      <a:pt x="2" y="2"/>
                      <a:pt x="1" y="2"/>
                      <a:pt x="0" y="2"/>
                    </a:cubicBezTo>
                    <a:cubicBezTo>
                      <a:pt x="0" y="1"/>
                      <a:pt x="0" y="1"/>
                      <a:pt x="0" y="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4">
                <a:extLst>
                  <a:ext uri="{FF2B5EF4-FFF2-40B4-BE49-F238E27FC236}">
                    <a16:creationId xmlns:a16="http://schemas.microsoft.com/office/drawing/2014/main" id="{71FFC4EB-53D8-248A-EBC2-E4661F630B80}"/>
                  </a:ext>
                </a:extLst>
              </p:cNvPr>
              <p:cNvSpPr>
                <a:spLocks/>
              </p:cNvSpPr>
              <p:nvPr/>
            </p:nvSpPr>
            <p:spPr bwMode="auto">
              <a:xfrm>
                <a:off x="3580369" y="1623532"/>
                <a:ext cx="4463" cy="6696"/>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0"/>
                      <a:pt x="1" y="1"/>
                    </a:cubicBezTo>
                    <a:cubicBezTo>
                      <a:pt x="1" y="1"/>
                      <a:pt x="0" y="1"/>
                      <a:pt x="0" y="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5">
                <a:extLst>
                  <a:ext uri="{FF2B5EF4-FFF2-40B4-BE49-F238E27FC236}">
                    <a16:creationId xmlns:a16="http://schemas.microsoft.com/office/drawing/2014/main" id="{3CF685A9-0123-C20B-CD12-EE202E267CBE}"/>
                  </a:ext>
                </a:extLst>
              </p:cNvPr>
              <p:cNvSpPr>
                <a:spLocks/>
              </p:cNvSpPr>
              <p:nvPr/>
            </p:nvSpPr>
            <p:spPr bwMode="auto">
              <a:xfrm>
                <a:off x="3288013" y="2723774"/>
                <a:ext cx="17854" cy="11159"/>
              </a:xfrm>
              <a:custGeom>
                <a:avLst/>
                <a:gdLst>
                  <a:gd name="T0" fmla="*/ 0 w 3"/>
                  <a:gd name="T1" fmla="*/ 0 h 2"/>
                  <a:gd name="T2" fmla="*/ 2 w 3"/>
                  <a:gd name="T3" fmla="*/ 0 h 2"/>
                  <a:gd name="T4" fmla="*/ 1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1" y="0"/>
                      <a:pt x="2" y="0"/>
                    </a:cubicBezTo>
                    <a:cubicBezTo>
                      <a:pt x="3" y="1"/>
                      <a:pt x="2" y="2"/>
                      <a:pt x="1" y="2"/>
                    </a:cubicBezTo>
                    <a:cubicBezTo>
                      <a:pt x="1" y="2"/>
                      <a:pt x="0" y="1"/>
                      <a:pt x="0" y="0"/>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5" name="Group 88">
              <a:extLst>
                <a:ext uri="{FF2B5EF4-FFF2-40B4-BE49-F238E27FC236}">
                  <a16:creationId xmlns:a16="http://schemas.microsoft.com/office/drawing/2014/main" id="{04D14C83-3155-8EFB-8FD7-04500E30E02E}"/>
                </a:ext>
              </a:extLst>
            </p:cNvPr>
            <p:cNvGrpSpPr/>
            <p:nvPr/>
          </p:nvGrpSpPr>
          <p:grpSpPr>
            <a:xfrm>
              <a:off x="2417138" y="2867093"/>
              <a:ext cx="604407" cy="1218764"/>
              <a:chOff x="5495192" y="1143711"/>
              <a:chExt cx="1167194" cy="1954993"/>
            </a:xfrm>
            <a:gradFill flip="none" rotWithShape="1">
              <a:gsLst>
                <a:gs pos="52300">
                  <a:srgbClr val="5270CE"/>
                </a:gs>
                <a:gs pos="100000">
                  <a:srgbClr val="01244B"/>
                </a:gs>
                <a:gs pos="0">
                  <a:srgbClr val="01244B"/>
                </a:gs>
              </a:gsLst>
              <a:lin ang="5400000" scaled="1"/>
              <a:tileRect/>
            </a:gradFill>
            <a:effectLst>
              <a:outerShdw blurRad="127000" dist="38100" dir="5400000" sx="101000" sy="101000" algn="t" rotWithShape="0">
                <a:srgbClr val="03011F">
                  <a:alpha val="0"/>
                </a:srgbClr>
              </a:outerShdw>
            </a:effectLst>
          </p:grpSpPr>
          <p:sp>
            <p:nvSpPr>
              <p:cNvPr id="252" name="Freeform 11">
                <a:extLst>
                  <a:ext uri="{FF2B5EF4-FFF2-40B4-BE49-F238E27FC236}">
                    <a16:creationId xmlns:a16="http://schemas.microsoft.com/office/drawing/2014/main" id="{C3AFC83D-242F-736B-E1E7-BA1F4EAB1A58}"/>
                  </a:ext>
                </a:extLst>
              </p:cNvPr>
              <p:cNvSpPr>
                <a:spLocks/>
              </p:cNvSpPr>
              <p:nvPr/>
            </p:nvSpPr>
            <p:spPr bwMode="auto">
              <a:xfrm>
                <a:off x="5521973" y="2322063"/>
                <a:ext cx="1089083" cy="776641"/>
              </a:xfrm>
              <a:custGeom>
                <a:avLst/>
                <a:gdLst>
                  <a:gd name="T0" fmla="*/ 166 w 206"/>
                  <a:gd name="T1" fmla="*/ 22 h 147"/>
                  <a:gd name="T2" fmla="*/ 176 w 206"/>
                  <a:gd name="T3" fmla="*/ 46 h 147"/>
                  <a:gd name="T4" fmla="*/ 172 w 206"/>
                  <a:gd name="T5" fmla="*/ 54 h 147"/>
                  <a:gd name="T6" fmla="*/ 180 w 206"/>
                  <a:gd name="T7" fmla="*/ 68 h 147"/>
                  <a:gd name="T8" fmla="*/ 199 w 206"/>
                  <a:gd name="T9" fmla="*/ 79 h 147"/>
                  <a:gd name="T10" fmla="*/ 197 w 206"/>
                  <a:gd name="T11" fmla="*/ 104 h 147"/>
                  <a:gd name="T12" fmla="*/ 192 w 206"/>
                  <a:gd name="T13" fmla="*/ 117 h 147"/>
                  <a:gd name="T14" fmla="*/ 190 w 206"/>
                  <a:gd name="T15" fmla="*/ 120 h 147"/>
                  <a:gd name="T16" fmla="*/ 175 w 206"/>
                  <a:gd name="T17" fmla="*/ 121 h 147"/>
                  <a:gd name="T18" fmla="*/ 176 w 206"/>
                  <a:gd name="T19" fmla="*/ 132 h 147"/>
                  <a:gd name="T20" fmla="*/ 171 w 206"/>
                  <a:gd name="T21" fmla="*/ 138 h 147"/>
                  <a:gd name="T22" fmla="*/ 164 w 206"/>
                  <a:gd name="T23" fmla="*/ 139 h 147"/>
                  <a:gd name="T24" fmla="*/ 152 w 206"/>
                  <a:gd name="T25" fmla="*/ 118 h 147"/>
                  <a:gd name="T26" fmla="*/ 129 w 206"/>
                  <a:gd name="T27" fmla="*/ 93 h 147"/>
                  <a:gd name="T28" fmla="*/ 115 w 206"/>
                  <a:gd name="T29" fmla="*/ 87 h 147"/>
                  <a:gd name="T30" fmla="*/ 125 w 206"/>
                  <a:gd name="T31" fmla="*/ 107 h 147"/>
                  <a:gd name="T32" fmla="*/ 144 w 206"/>
                  <a:gd name="T33" fmla="*/ 117 h 147"/>
                  <a:gd name="T34" fmla="*/ 142 w 206"/>
                  <a:gd name="T35" fmla="*/ 120 h 147"/>
                  <a:gd name="T36" fmla="*/ 135 w 206"/>
                  <a:gd name="T37" fmla="*/ 131 h 147"/>
                  <a:gd name="T38" fmla="*/ 134 w 206"/>
                  <a:gd name="T39" fmla="*/ 130 h 147"/>
                  <a:gd name="T40" fmla="*/ 105 w 206"/>
                  <a:gd name="T41" fmla="*/ 99 h 147"/>
                  <a:gd name="T42" fmla="*/ 73 w 206"/>
                  <a:gd name="T43" fmla="*/ 100 h 147"/>
                  <a:gd name="T44" fmla="*/ 60 w 206"/>
                  <a:gd name="T45" fmla="*/ 114 h 147"/>
                  <a:gd name="T46" fmla="*/ 36 w 206"/>
                  <a:gd name="T47" fmla="*/ 142 h 147"/>
                  <a:gd name="T48" fmla="*/ 15 w 206"/>
                  <a:gd name="T49" fmla="*/ 141 h 147"/>
                  <a:gd name="T50" fmla="*/ 3 w 206"/>
                  <a:gd name="T51" fmla="*/ 135 h 147"/>
                  <a:gd name="T52" fmla="*/ 3 w 206"/>
                  <a:gd name="T53" fmla="*/ 107 h 147"/>
                  <a:gd name="T54" fmla="*/ 36 w 206"/>
                  <a:gd name="T55" fmla="*/ 101 h 147"/>
                  <a:gd name="T56" fmla="*/ 32 w 206"/>
                  <a:gd name="T57" fmla="*/ 72 h 147"/>
                  <a:gd name="T58" fmla="*/ 26 w 206"/>
                  <a:gd name="T59" fmla="*/ 67 h 147"/>
                  <a:gd name="T60" fmla="*/ 41 w 206"/>
                  <a:gd name="T61" fmla="*/ 61 h 147"/>
                  <a:gd name="T62" fmla="*/ 59 w 206"/>
                  <a:gd name="T63" fmla="*/ 53 h 147"/>
                  <a:gd name="T64" fmla="*/ 78 w 206"/>
                  <a:gd name="T65" fmla="*/ 34 h 147"/>
                  <a:gd name="T66" fmla="*/ 96 w 206"/>
                  <a:gd name="T67" fmla="*/ 22 h 147"/>
                  <a:gd name="T68" fmla="*/ 101 w 206"/>
                  <a:gd name="T69" fmla="*/ 1 h 147"/>
                  <a:gd name="T70" fmla="*/ 106 w 206"/>
                  <a:gd name="T71" fmla="*/ 9 h 147"/>
                  <a:gd name="T72" fmla="*/ 101 w 206"/>
                  <a:gd name="T73" fmla="*/ 21 h 147"/>
                  <a:gd name="T74" fmla="*/ 123 w 206"/>
                  <a:gd name="T75" fmla="*/ 27 h 147"/>
                  <a:gd name="T76" fmla="*/ 151 w 206"/>
                  <a:gd name="T77" fmla="*/ 2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6" h="147">
                    <a:moveTo>
                      <a:pt x="154" y="22"/>
                    </a:moveTo>
                    <a:cubicBezTo>
                      <a:pt x="158" y="22"/>
                      <a:pt x="162" y="22"/>
                      <a:pt x="166" y="22"/>
                    </a:cubicBezTo>
                    <a:cubicBezTo>
                      <a:pt x="173" y="22"/>
                      <a:pt x="177" y="27"/>
                      <a:pt x="175" y="34"/>
                    </a:cubicBezTo>
                    <a:cubicBezTo>
                      <a:pt x="174" y="38"/>
                      <a:pt x="173" y="42"/>
                      <a:pt x="176" y="46"/>
                    </a:cubicBezTo>
                    <a:cubicBezTo>
                      <a:pt x="177" y="48"/>
                      <a:pt x="177" y="50"/>
                      <a:pt x="174" y="52"/>
                    </a:cubicBezTo>
                    <a:cubicBezTo>
                      <a:pt x="173" y="53"/>
                      <a:pt x="173" y="53"/>
                      <a:pt x="172" y="54"/>
                    </a:cubicBezTo>
                    <a:cubicBezTo>
                      <a:pt x="170" y="58"/>
                      <a:pt x="168" y="62"/>
                      <a:pt x="170" y="66"/>
                    </a:cubicBezTo>
                    <a:cubicBezTo>
                      <a:pt x="172" y="70"/>
                      <a:pt x="177" y="68"/>
                      <a:pt x="180" y="68"/>
                    </a:cubicBezTo>
                    <a:cubicBezTo>
                      <a:pt x="181" y="68"/>
                      <a:pt x="182" y="68"/>
                      <a:pt x="183" y="67"/>
                    </a:cubicBezTo>
                    <a:cubicBezTo>
                      <a:pt x="193" y="66"/>
                      <a:pt x="198" y="69"/>
                      <a:pt x="199" y="79"/>
                    </a:cubicBezTo>
                    <a:cubicBezTo>
                      <a:pt x="200" y="84"/>
                      <a:pt x="200" y="87"/>
                      <a:pt x="206" y="85"/>
                    </a:cubicBezTo>
                    <a:cubicBezTo>
                      <a:pt x="201" y="91"/>
                      <a:pt x="201" y="99"/>
                      <a:pt x="197" y="104"/>
                    </a:cubicBezTo>
                    <a:cubicBezTo>
                      <a:pt x="196" y="105"/>
                      <a:pt x="196" y="106"/>
                      <a:pt x="196" y="107"/>
                    </a:cubicBezTo>
                    <a:cubicBezTo>
                      <a:pt x="198" y="114"/>
                      <a:pt x="198" y="114"/>
                      <a:pt x="192" y="117"/>
                    </a:cubicBezTo>
                    <a:cubicBezTo>
                      <a:pt x="191" y="118"/>
                      <a:pt x="191" y="119"/>
                      <a:pt x="190" y="120"/>
                    </a:cubicBezTo>
                    <a:cubicBezTo>
                      <a:pt x="190" y="120"/>
                      <a:pt x="190" y="120"/>
                      <a:pt x="190" y="120"/>
                    </a:cubicBezTo>
                    <a:cubicBezTo>
                      <a:pt x="185" y="117"/>
                      <a:pt x="180" y="112"/>
                      <a:pt x="175" y="120"/>
                    </a:cubicBezTo>
                    <a:cubicBezTo>
                      <a:pt x="175" y="120"/>
                      <a:pt x="175" y="121"/>
                      <a:pt x="175" y="121"/>
                    </a:cubicBezTo>
                    <a:cubicBezTo>
                      <a:pt x="171" y="123"/>
                      <a:pt x="170" y="126"/>
                      <a:pt x="173" y="129"/>
                    </a:cubicBezTo>
                    <a:cubicBezTo>
                      <a:pt x="174" y="130"/>
                      <a:pt x="175" y="131"/>
                      <a:pt x="176" y="132"/>
                    </a:cubicBezTo>
                    <a:cubicBezTo>
                      <a:pt x="178" y="133"/>
                      <a:pt x="178" y="135"/>
                      <a:pt x="175" y="135"/>
                    </a:cubicBezTo>
                    <a:cubicBezTo>
                      <a:pt x="173" y="135"/>
                      <a:pt x="170" y="134"/>
                      <a:pt x="171" y="138"/>
                    </a:cubicBezTo>
                    <a:cubicBezTo>
                      <a:pt x="171" y="140"/>
                      <a:pt x="170" y="141"/>
                      <a:pt x="168" y="141"/>
                    </a:cubicBezTo>
                    <a:cubicBezTo>
                      <a:pt x="167" y="141"/>
                      <a:pt x="165" y="141"/>
                      <a:pt x="164" y="139"/>
                    </a:cubicBezTo>
                    <a:cubicBezTo>
                      <a:pt x="163" y="131"/>
                      <a:pt x="158" y="126"/>
                      <a:pt x="154" y="121"/>
                    </a:cubicBezTo>
                    <a:cubicBezTo>
                      <a:pt x="153" y="120"/>
                      <a:pt x="152" y="119"/>
                      <a:pt x="152" y="118"/>
                    </a:cubicBezTo>
                    <a:cubicBezTo>
                      <a:pt x="154" y="107"/>
                      <a:pt x="145" y="104"/>
                      <a:pt x="138" y="100"/>
                    </a:cubicBezTo>
                    <a:cubicBezTo>
                      <a:pt x="134" y="98"/>
                      <a:pt x="131" y="96"/>
                      <a:pt x="129" y="93"/>
                    </a:cubicBezTo>
                    <a:cubicBezTo>
                      <a:pt x="127" y="88"/>
                      <a:pt x="120" y="90"/>
                      <a:pt x="119" y="85"/>
                    </a:cubicBezTo>
                    <a:cubicBezTo>
                      <a:pt x="117" y="85"/>
                      <a:pt x="116" y="86"/>
                      <a:pt x="115" y="87"/>
                    </a:cubicBezTo>
                    <a:cubicBezTo>
                      <a:pt x="115" y="90"/>
                      <a:pt x="113" y="93"/>
                      <a:pt x="116" y="95"/>
                    </a:cubicBezTo>
                    <a:cubicBezTo>
                      <a:pt x="121" y="98"/>
                      <a:pt x="122" y="103"/>
                      <a:pt x="125" y="107"/>
                    </a:cubicBezTo>
                    <a:cubicBezTo>
                      <a:pt x="129" y="111"/>
                      <a:pt x="134" y="111"/>
                      <a:pt x="138" y="115"/>
                    </a:cubicBezTo>
                    <a:cubicBezTo>
                      <a:pt x="140" y="116"/>
                      <a:pt x="142" y="116"/>
                      <a:pt x="144" y="117"/>
                    </a:cubicBezTo>
                    <a:cubicBezTo>
                      <a:pt x="144" y="118"/>
                      <a:pt x="145" y="119"/>
                      <a:pt x="145" y="119"/>
                    </a:cubicBezTo>
                    <a:cubicBezTo>
                      <a:pt x="144" y="121"/>
                      <a:pt x="143" y="120"/>
                      <a:pt x="142" y="120"/>
                    </a:cubicBezTo>
                    <a:cubicBezTo>
                      <a:pt x="138" y="119"/>
                      <a:pt x="135" y="120"/>
                      <a:pt x="138" y="125"/>
                    </a:cubicBezTo>
                    <a:cubicBezTo>
                      <a:pt x="139" y="128"/>
                      <a:pt x="136" y="129"/>
                      <a:pt x="135" y="131"/>
                    </a:cubicBezTo>
                    <a:cubicBezTo>
                      <a:pt x="135" y="132"/>
                      <a:pt x="134" y="132"/>
                      <a:pt x="134" y="132"/>
                    </a:cubicBezTo>
                    <a:cubicBezTo>
                      <a:pt x="133" y="132"/>
                      <a:pt x="133" y="131"/>
                      <a:pt x="134" y="130"/>
                    </a:cubicBezTo>
                    <a:cubicBezTo>
                      <a:pt x="135" y="122"/>
                      <a:pt x="129" y="118"/>
                      <a:pt x="124" y="116"/>
                    </a:cubicBezTo>
                    <a:cubicBezTo>
                      <a:pt x="116" y="112"/>
                      <a:pt x="109" y="107"/>
                      <a:pt x="105" y="99"/>
                    </a:cubicBezTo>
                    <a:cubicBezTo>
                      <a:pt x="101" y="93"/>
                      <a:pt x="98" y="92"/>
                      <a:pt x="92" y="96"/>
                    </a:cubicBezTo>
                    <a:cubicBezTo>
                      <a:pt x="86" y="101"/>
                      <a:pt x="81" y="103"/>
                      <a:pt x="73" y="100"/>
                    </a:cubicBezTo>
                    <a:cubicBezTo>
                      <a:pt x="69" y="99"/>
                      <a:pt x="66" y="100"/>
                      <a:pt x="66" y="105"/>
                    </a:cubicBezTo>
                    <a:cubicBezTo>
                      <a:pt x="67" y="110"/>
                      <a:pt x="64" y="112"/>
                      <a:pt x="60" y="114"/>
                    </a:cubicBezTo>
                    <a:cubicBezTo>
                      <a:pt x="53" y="116"/>
                      <a:pt x="49" y="120"/>
                      <a:pt x="49" y="129"/>
                    </a:cubicBezTo>
                    <a:cubicBezTo>
                      <a:pt x="49" y="133"/>
                      <a:pt x="42" y="140"/>
                      <a:pt x="36" y="142"/>
                    </a:cubicBezTo>
                    <a:cubicBezTo>
                      <a:pt x="33" y="143"/>
                      <a:pt x="29" y="142"/>
                      <a:pt x="27" y="144"/>
                    </a:cubicBezTo>
                    <a:cubicBezTo>
                      <a:pt x="22" y="146"/>
                      <a:pt x="18" y="147"/>
                      <a:pt x="15" y="141"/>
                    </a:cubicBezTo>
                    <a:cubicBezTo>
                      <a:pt x="15" y="140"/>
                      <a:pt x="13" y="140"/>
                      <a:pt x="12" y="140"/>
                    </a:cubicBezTo>
                    <a:cubicBezTo>
                      <a:pt x="8" y="139"/>
                      <a:pt x="2" y="143"/>
                      <a:pt x="3" y="135"/>
                    </a:cubicBezTo>
                    <a:cubicBezTo>
                      <a:pt x="3" y="132"/>
                      <a:pt x="0" y="129"/>
                      <a:pt x="2" y="124"/>
                    </a:cubicBezTo>
                    <a:cubicBezTo>
                      <a:pt x="4" y="119"/>
                      <a:pt x="3" y="113"/>
                      <a:pt x="3" y="107"/>
                    </a:cubicBezTo>
                    <a:cubicBezTo>
                      <a:pt x="2" y="102"/>
                      <a:pt x="5" y="98"/>
                      <a:pt x="10" y="99"/>
                    </a:cubicBezTo>
                    <a:cubicBezTo>
                      <a:pt x="19" y="99"/>
                      <a:pt x="28" y="100"/>
                      <a:pt x="36" y="101"/>
                    </a:cubicBezTo>
                    <a:cubicBezTo>
                      <a:pt x="40" y="101"/>
                      <a:pt x="42" y="99"/>
                      <a:pt x="44" y="96"/>
                    </a:cubicBezTo>
                    <a:cubicBezTo>
                      <a:pt x="47" y="87"/>
                      <a:pt x="43" y="76"/>
                      <a:pt x="32" y="72"/>
                    </a:cubicBezTo>
                    <a:cubicBezTo>
                      <a:pt x="32" y="72"/>
                      <a:pt x="32" y="72"/>
                      <a:pt x="32" y="72"/>
                    </a:cubicBezTo>
                    <a:cubicBezTo>
                      <a:pt x="29" y="71"/>
                      <a:pt x="26" y="70"/>
                      <a:pt x="26" y="67"/>
                    </a:cubicBezTo>
                    <a:cubicBezTo>
                      <a:pt x="27" y="64"/>
                      <a:pt x="31" y="64"/>
                      <a:pt x="34" y="65"/>
                    </a:cubicBezTo>
                    <a:cubicBezTo>
                      <a:pt x="38" y="66"/>
                      <a:pt x="41" y="67"/>
                      <a:pt x="41" y="61"/>
                    </a:cubicBezTo>
                    <a:cubicBezTo>
                      <a:pt x="41" y="59"/>
                      <a:pt x="43" y="59"/>
                      <a:pt x="44" y="59"/>
                    </a:cubicBezTo>
                    <a:cubicBezTo>
                      <a:pt x="51" y="61"/>
                      <a:pt x="55" y="58"/>
                      <a:pt x="59" y="53"/>
                    </a:cubicBezTo>
                    <a:cubicBezTo>
                      <a:pt x="59" y="52"/>
                      <a:pt x="59" y="51"/>
                      <a:pt x="60" y="50"/>
                    </a:cubicBezTo>
                    <a:cubicBezTo>
                      <a:pt x="69" y="48"/>
                      <a:pt x="73" y="40"/>
                      <a:pt x="78" y="34"/>
                    </a:cubicBezTo>
                    <a:cubicBezTo>
                      <a:pt x="81" y="30"/>
                      <a:pt x="87" y="30"/>
                      <a:pt x="91" y="29"/>
                    </a:cubicBezTo>
                    <a:cubicBezTo>
                      <a:pt x="97" y="29"/>
                      <a:pt x="97" y="26"/>
                      <a:pt x="96" y="22"/>
                    </a:cubicBezTo>
                    <a:cubicBezTo>
                      <a:pt x="95" y="20"/>
                      <a:pt x="94" y="17"/>
                      <a:pt x="93" y="15"/>
                    </a:cubicBezTo>
                    <a:cubicBezTo>
                      <a:pt x="91" y="8"/>
                      <a:pt x="94" y="3"/>
                      <a:pt x="101" y="1"/>
                    </a:cubicBezTo>
                    <a:cubicBezTo>
                      <a:pt x="101" y="1"/>
                      <a:pt x="102" y="0"/>
                      <a:pt x="103" y="1"/>
                    </a:cubicBezTo>
                    <a:cubicBezTo>
                      <a:pt x="103" y="4"/>
                      <a:pt x="103" y="7"/>
                      <a:pt x="106" y="9"/>
                    </a:cubicBezTo>
                    <a:cubicBezTo>
                      <a:pt x="105" y="10"/>
                      <a:pt x="104" y="11"/>
                      <a:pt x="103" y="12"/>
                    </a:cubicBezTo>
                    <a:cubicBezTo>
                      <a:pt x="101" y="15"/>
                      <a:pt x="99" y="17"/>
                      <a:pt x="101" y="21"/>
                    </a:cubicBezTo>
                    <a:cubicBezTo>
                      <a:pt x="103" y="24"/>
                      <a:pt x="107" y="26"/>
                      <a:pt x="110" y="26"/>
                    </a:cubicBezTo>
                    <a:cubicBezTo>
                      <a:pt x="115" y="25"/>
                      <a:pt x="119" y="23"/>
                      <a:pt x="123" y="27"/>
                    </a:cubicBezTo>
                    <a:cubicBezTo>
                      <a:pt x="125" y="28"/>
                      <a:pt x="130" y="25"/>
                      <a:pt x="133" y="24"/>
                    </a:cubicBezTo>
                    <a:cubicBezTo>
                      <a:pt x="139" y="21"/>
                      <a:pt x="145" y="19"/>
                      <a:pt x="151" y="22"/>
                    </a:cubicBezTo>
                    <a:cubicBezTo>
                      <a:pt x="152" y="23"/>
                      <a:pt x="153" y="22"/>
                      <a:pt x="154" y="22"/>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12">
                <a:extLst>
                  <a:ext uri="{FF2B5EF4-FFF2-40B4-BE49-F238E27FC236}">
                    <a16:creationId xmlns:a16="http://schemas.microsoft.com/office/drawing/2014/main" id="{7C1FD2D9-35C4-0DBD-3784-4B523C1D76EF}"/>
                  </a:ext>
                </a:extLst>
              </p:cNvPr>
              <p:cNvSpPr>
                <a:spLocks/>
              </p:cNvSpPr>
              <p:nvPr/>
            </p:nvSpPr>
            <p:spPr bwMode="auto">
              <a:xfrm>
                <a:off x="5919220" y="1708337"/>
                <a:ext cx="743166" cy="729776"/>
              </a:xfrm>
              <a:custGeom>
                <a:avLst/>
                <a:gdLst>
                  <a:gd name="T0" fmla="*/ 134 w 141"/>
                  <a:gd name="T1" fmla="*/ 11 h 138"/>
                  <a:gd name="T2" fmla="*/ 129 w 141"/>
                  <a:gd name="T3" fmla="*/ 16 h 138"/>
                  <a:gd name="T4" fmla="*/ 130 w 141"/>
                  <a:gd name="T5" fmla="*/ 25 h 138"/>
                  <a:gd name="T6" fmla="*/ 131 w 141"/>
                  <a:gd name="T7" fmla="*/ 32 h 138"/>
                  <a:gd name="T8" fmla="*/ 131 w 141"/>
                  <a:gd name="T9" fmla="*/ 41 h 138"/>
                  <a:gd name="T10" fmla="*/ 132 w 141"/>
                  <a:gd name="T11" fmla="*/ 43 h 138"/>
                  <a:gd name="T12" fmla="*/ 136 w 141"/>
                  <a:gd name="T13" fmla="*/ 62 h 138"/>
                  <a:gd name="T14" fmla="*/ 137 w 141"/>
                  <a:gd name="T15" fmla="*/ 65 h 138"/>
                  <a:gd name="T16" fmla="*/ 135 w 141"/>
                  <a:gd name="T17" fmla="*/ 79 h 138"/>
                  <a:gd name="T18" fmla="*/ 124 w 141"/>
                  <a:gd name="T19" fmla="*/ 89 h 138"/>
                  <a:gd name="T20" fmla="*/ 103 w 141"/>
                  <a:gd name="T21" fmla="*/ 95 h 138"/>
                  <a:gd name="T22" fmla="*/ 89 w 141"/>
                  <a:gd name="T23" fmla="*/ 92 h 138"/>
                  <a:gd name="T24" fmla="*/ 87 w 141"/>
                  <a:gd name="T25" fmla="*/ 89 h 138"/>
                  <a:gd name="T26" fmla="*/ 85 w 141"/>
                  <a:gd name="T27" fmla="*/ 75 h 138"/>
                  <a:gd name="T28" fmla="*/ 87 w 141"/>
                  <a:gd name="T29" fmla="*/ 71 h 138"/>
                  <a:gd name="T30" fmla="*/ 107 w 141"/>
                  <a:gd name="T31" fmla="*/ 56 h 138"/>
                  <a:gd name="T32" fmla="*/ 107 w 141"/>
                  <a:gd name="T33" fmla="*/ 49 h 138"/>
                  <a:gd name="T34" fmla="*/ 87 w 141"/>
                  <a:gd name="T35" fmla="*/ 57 h 138"/>
                  <a:gd name="T36" fmla="*/ 82 w 141"/>
                  <a:gd name="T37" fmla="*/ 65 h 138"/>
                  <a:gd name="T38" fmla="*/ 72 w 141"/>
                  <a:gd name="T39" fmla="*/ 71 h 138"/>
                  <a:gd name="T40" fmla="*/ 64 w 141"/>
                  <a:gd name="T41" fmla="*/ 85 h 138"/>
                  <a:gd name="T42" fmla="*/ 68 w 141"/>
                  <a:gd name="T43" fmla="*/ 91 h 138"/>
                  <a:gd name="T44" fmla="*/ 68 w 141"/>
                  <a:gd name="T45" fmla="*/ 104 h 138"/>
                  <a:gd name="T46" fmla="*/ 63 w 141"/>
                  <a:gd name="T47" fmla="*/ 117 h 138"/>
                  <a:gd name="T48" fmla="*/ 56 w 141"/>
                  <a:gd name="T49" fmla="*/ 126 h 138"/>
                  <a:gd name="T50" fmla="*/ 41 w 141"/>
                  <a:gd name="T51" fmla="*/ 132 h 138"/>
                  <a:gd name="T52" fmla="*/ 40 w 141"/>
                  <a:gd name="T53" fmla="*/ 133 h 138"/>
                  <a:gd name="T54" fmla="*/ 37 w 141"/>
                  <a:gd name="T55" fmla="*/ 137 h 138"/>
                  <a:gd name="T56" fmla="*/ 34 w 141"/>
                  <a:gd name="T57" fmla="*/ 132 h 138"/>
                  <a:gd name="T58" fmla="*/ 36 w 141"/>
                  <a:gd name="T59" fmla="*/ 127 h 138"/>
                  <a:gd name="T60" fmla="*/ 38 w 141"/>
                  <a:gd name="T61" fmla="*/ 119 h 138"/>
                  <a:gd name="T62" fmla="*/ 33 w 141"/>
                  <a:gd name="T63" fmla="*/ 103 h 138"/>
                  <a:gd name="T64" fmla="*/ 27 w 141"/>
                  <a:gd name="T65" fmla="*/ 102 h 138"/>
                  <a:gd name="T66" fmla="*/ 18 w 141"/>
                  <a:gd name="T67" fmla="*/ 109 h 138"/>
                  <a:gd name="T68" fmla="*/ 6 w 141"/>
                  <a:gd name="T69" fmla="*/ 102 h 138"/>
                  <a:gd name="T70" fmla="*/ 3 w 141"/>
                  <a:gd name="T71" fmla="*/ 93 h 138"/>
                  <a:gd name="T72" fmla="*/ 12 w 141"/>
                  <a:gd name="T73" fmla="*/ 73 h 138"/>
                  <a:gd name="T74" fmla="*/ 29 w 141"/>
                  <a:gd name="T75" fmla="*/ 61 h 138"/>
                  <a:gd name="T76" fmla="*/ 41 w 141"/>
                  <a:gd name="T77" fmla="*/ 45 h 138"/>
                  <a:gd name="T78" fmla="*/ 51 w 141"/>
                  <a:gd name="T79" fmla="*/ 33 h 138"/>
                  <a:gd name="T80" fmla="*/ 57 w 141"/>
                  <a:gd name="T81" fmla="*/ 28 h 138"/>
                  <a:gd name="T82" fmla="*/ 60 w 141"/>
                  <a:gd name="T83" fmla="*/ 23 h 138"/>
                  <a:gd name="T84" fmla="*/ 55 w 141"/>
                  <a:gd name="T85" fmla="*/ 24 h 138"/>
                  <a:gd name="T86" fmla="*/ 52 w 141"/>
                  <a:gd name="T87" fmla="*/ 22 h 138"/>
                  <a:gd name="T88" fmla="*/ 54 w 141"/>
                  <a:gd name="T89" fmla="*/ 18 h 138"/>
                  <a:gd name="T90" fmla="*/ 59 w 141"/>
                  <a:gd name="T91" fmla="*/ 19 h 138"/>
                  <a:gd name="T92" fmla="*/ 67 w 141"/>
                  <a:gd name="T93" fmla="*/ 17 h 138"/>
                  <a:gd name="T94" fmla="*/ 76 w 141"/>
                  <a:gd name="T95" fmla="*/ 11 h 138"/>
                  <a:gd name="T96" fmla="*/ 90 w 141"/>
                  <a:gd name="T97" fmla="*/ 7 h 138"/>
                  <a:gd name="T98" fmla="*/ 90 w 141"/>
                  <a:gd name="T99" fmla="*/ 6 h 138"/>
                  <a:gd name="T100" fmla="*/ 104 w 141"/>
                  <a:gd name="T101" fmla="*/ 1 h 138"/>
                  <a:gd name="T102" fmla="*/ 110 w 141"/>
                  <a:gd name="T103" fmla="*/ 2 h 138"/>
                  <a:gd name="T104" fmla="*/ 116 w 141"/>
                  <a:gd name="T105" fmla="*/ 2 h 138"/>
                  <a:gd name="T106" fmla="*/ 126 w 141"/>
                  <a:gd name="T107" fmla="*/ 1 h 138"/>
                  <a:gd name="T108" fmla="*/ 132 w 141"/>
                  <a:gd name="T109" fmla="*/ 3 h 138"/>
                  <a:gd name="T110" fmla="*/ 129 w 141"/>
                  <a:gd name="T111" fmla="*/ 7 h 138"/>
                  <a:gd name="T112" fmla="*/ 129 w 141"/>
                  <a:gd name="T113" fmla="*/ 10 h 138"/>
                  <a:gd name="T114" fmla="*/ 134 w 141"/>
                  <a:gd name="T11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 h="138">
                    <a:moveTo>
                      <a:pt x="134" y="11"/>
                    </a:moveTo>
                    <a:cubicBezTo>
                      <a:pt x="133" y="13"/>
                      <a:pt x="131" y="14"/>
                      <a:pt x="129" y="16"/>
                    </a:cubicBezTo>
                    <a:cubicBezTo>
                      <a:pt x="126" y="19"/>
                      <a:pt x="124" y="22"/>
                      <a:pt x="130" y="25"/>
                    </a:cubicBezTo>
                    <a:cubicBezTo>
                      <a:pt x="133" y="26"/>
                      <a:pt x="133" y="29"/>
                      <a:pt x="131" y="32"/>
                    </a:cubicBezTo>
                    <a:cubicBezTo>
                      <a:pt x="129" y="35"/>
                      <a:pt x="129" y="38"/>
                      <a:pt x="131" y="41"/>
                    </a:cubicBezTo>
                    <a:cubicBezTo>
                      <a:pt x="131" y="42"/>
                      <a:pt x="132" y="43"/>
                      <a:pt x="132" y="43"/>
                    </a:cubicBezTo>
                    <a:cubicBezTo>
                      <a:pt x="129" y="50"/>
                      <a:pt x="136" y="56"/>
                      <a:pt x="136" y="62"/>
                    </a:cubicBezTo>
                    <a:cubicBezTo>
                      <a:pt x="136" y="64"/>
                      <a:pt x="136" y="64"/>
                      <a:pt x="137" y="65"/>
                    </a:cubicBezTo>
                    <a:cubicBezTo>
                      <a:pt x="141" y="72"/>
                      <a:pt x="141" y="74"/>
                      <a:pt x="135" y="79"/>
                    </a:cubicBezTo>
                    <a:cubicBezTo>
                      <a:pt x="131" y="82"/>
                      <a:pt x="127" y="85"/>
                      <a:pt x="124" y="89"/>
                    </a:cubicBezTo>
                    <a:cubicBezTo>
                      <a:pt x="118" y="95"/>
                      <a:pt x="110" y="91"/>
                      <a:pt x="103" y="95"/>
                    </a:cubicBezTo>
                    <a:cubicBezTo>
                      <a:pt x="98" y="97"/>
                      <a:pt x="94" y="93"/>
                      <a:pt x="89" y="92"/>
                    </a:cubicBezTo>
                    <a:cubicBezTo>
                      <a:pt x="88" y="91"/>
                      <a:pt x="87" y="90"/>
                      <a:pt x="87" y="89"/>
                    </a:cubicBezTo>
                    <a:cubicBezTo>
                      <a:pt x="88" y="84"/>
                      <a:pt x="87" y="80"/>
                      <a:pt x="85" y="75"/>
                    </a:cubicBezTo>
                    <a:cubicBezTo>
                      <a:pt x="85" y="74"/>
                      <a:pt x="85" y="72"/>
                      <a:pt x="87" y="71"/>
                    </a:cubicBezTo>
                    <a:cubicBezTo>
                      <a:pt x="95" y="68"/>
                      <a:pt x="99" y="59"/>
                      <a:pt x="107" y="56"/>
                    </a:cubicBezTo>
                    <a:cubicBezTo>
                      <a:pt x="110" y="54"/>
                      <a:pt x="109" y="51"/>
                      <a:pt x="107" y="49"/>
                    </a:cubicBezTo>
                    <a:cubicBezTo>
                      <a:pt x="99" y="44"/>
                      <a:pt x="88" y="48"/>
                      <a:pt x="87" y="57"/>
                    </a:cubicBezTo>
                    <a:cubicBezTo>
                      <a:pt x="87" y="61"/>
                      <a:pt x="85" y="63"/>
                      <a:pt x="82" y="65"/>
                    </a:cubicBezTo>
                    <a:cubicBezTo>
                      <a:pt x="79" y="67"/>
                      <a:pt x="76" y="69"/>
                      <a:pt x="72" y="71"/>
                    </a:cubicBezTo>
                    <a:cubicBezTo>
                      <a:pt x="65" y="73"/>
                      <a:pt x="65" y="80"/>
                      <a:pt x="64" y="85"/>
                    </a:cubicBezTo>
                    <a:cubicBezTo>
                      <a:pt x="63" y="88"/>
                      <a:pt x="66" y="90"/>
                      <a:pt x="68" y="91"/>
                    </a:cubicBezTo>
                    <a:cubicBezTo>
                      <a:pt x="75" y="96"/>
                      <a:pt x="75" y="100"/>
                      <a:pt x="68" y="104"/>
                    </a:cubicBezTo>
                    <a:cubicBezTo>
                      <a:pt x="62" y="107"/>
                      <a:pt x="60" y="111"/>
                      <a:pt x="63" y="117"/>
                    </a:cubicBezTo>
                    <a:cubicBezTo>
                      <a:pt x="64" y="120"/>
                      <a:pt x="60" y="126"/>
                      <a:pt x="56" y="126"/>
                    </a:cubicBezTo>
                    <a:cubicBezTo>
                      <a:pt x="50" y="126"/>
                      <a:pt x="48" y="134"/>
                      <a:pt x="41" y="132"/>
                    </a:cubicBezTo>
                    <a:cubicBezTo>
                      <a:pt x="41" y="131"/>
                      <a:pt x="40" y="133"/>
                      <a:pt x="40" y="133"/>
                    </a:cubicBezTo>
                    <a:cubicBezTo>
                      <a:pt x="39" y="134"/>
                      <a:pt x="38" y="138"/>
                      <a:pt x="37" y="137"/>
                    </a:cubicBezTo>
                    <a:cubicBezTo>
                      <a:pt x="35" y="136"/>
                      <a:pt x="34" y="134"/>
                      <a:pt x="34" y="132"/>
                    </a:cubicBezTo>
                    <a:cubicBezTo>
                      <a:pt x="33" y="130"/>
                      <a:pt x="34" y="127"/>
                      <a:pt x="36" y="127"/>
                    </a:cubicBezTo>
                    <a:cubicBezTo>
                      <a:pt x="42" y="126"/>
                      <a:pt x="39" y="122"/>
                      <a:pt x="38" y="119"/>
                    </a:cubicBezTo>
                    <a:cubicBezTo>
                      <a:pt x="37" y="114"/>
                      <a:pt x="33" y="109"/>
                      <a:pt x="33" y="103"/>
                    </a:cubicBezTo>
                    <a:cubicBezTo>
                      <a:pt x="32" y="99"/>
                      <a:pt x="30" y="99"/>
                      <a:pt x="27" y="102"/>
                    </a:cubicBezTo>
                    <a:cubicBezTo>
                      <a:pt x="24" y="104"/>
                      <a:pt x="22" y="107"/>
                      <a:pt x="18" y="109"/>
                    </a:cubicBezTo>
                    <a:cubicBezTo>
                      <a:pt x="11" y="113"/>
                      <a:pt x="7" y="110"/>
                      <a:pt x="6" y="102"/>
                    </a:cubicBezTo>
                    <a:cubicBezTo>
                      <a:pt x="5" y="99"/>
                      <a:pt x="4" y="96"/>
                      <a:pt x="3" y="93"/>
                    </a:cubicBezTo>
                    <a:cubicBezTo>
                      <a:pt x="0" y="82"/>
                      <a:pt x="2" y="78"/>
                      <a:pt x="12" y="73"/>
                    </a:cubicBezTo>
                    <a:cubicBezTo>
                      <a:pt x="18" y="69"/>
                      <a:pt x="23" y="65"/>
                      <a:pt x="29" y="61"/>
                    </a:cubicBezTo>
                    <a:cubicBezTo>
                      <a:pt x="34" y="57"/>
                      <a:pt x="39" y="52"/>
                      <a:pt x="41" y="45"/>
                    </a:cubicBezTo>
                    <a:cubicBezTo>
                      <a:pt x="42" y="40"/>
                      <a:pt x="46" y="36"/>
                      <a:pt x="51" y="33"/>
                    </a:cubicBezTo>
                    <a:cubicBezTo>
                      <a:pt x="53" y="32"/>
                      <a:pt x="55" y="30"/>
                      <a:pt x="57" y="28"/>
                    </a:cubicBezTo>
                    <a:cubicBezTo>
                      <a:pt x="58" y="27"/>
                      <a:pt x="61" y="25"/>
                      <a:pt x="60" y="23"/>
                    </a:cubicBezTo>
                    <a:cubicBezTo>
                      <a:pt x="59" y="21"/>
                      <a:pt x="57" y="23"/>
                      <a:pt x="55" y="24"/>
                    </a:cubicBezTo>
                    <a:cubicBezTo>
                      <a:pt x="54" y="24"/>
                      <a:pt x="53" y="24"/>
                      <a:pt x="52" y="22"/>
                    </a:cubicBezTo>
                    <a:cubicBezTo>
                      <a:pt x="52" y="20"/>
                      <a:pt x="53" y="19"/>
                      <a:pt x="54" y="18"/>
                    </a:cubicBezTo>
                    <a:cubicBezTo>
                      <a:pt x="56" y="18"/>
                      <a:pt x="57" y="18"/>
                      <a:pt x="59" y="19"/>
                    </a:cubicBezTo>
                    <a:cubicBezTo>
                      <a:pt x="62" y="22"/>
                      <a:pt x="65" y="22"/>
                      <a:pt x="67" y="17"/>
                    </a:cubicBezTo>
                    <a:cubicBezTo>
                      <a:pt x="68" y="13"/>
                      <a:pt x="72" y="11"/>
                      <a:pt x="76" y="11"/>
                    </a:cubicBezTo>
                    <a:cubicBezTo>
                      <a:pt x="81" y="11"/>
                      <a:pt x="85" y="7"/>
                      <a:pt x="90" y="7"/>
                    </a:cubicBezTo>
                    <a:cubicBezTo>
                      <a:pt x="90" y="7"/>
                      <a:pt x="90" y="6"/>
                      <a:pt x="90" y="6"/>
                    </a:cubicBezTo>
                    <a:cubicBezTo>
                      <a:pt x="93" y="0"/>
                      <a:pt x="99" y="2"/>
                      <a:pt x="104" y="1"/>
                    </a:cubicBezTo>
                    <a:cubicBezTo>
                      <a:pt x="106" y="1"/>
                      <a:pt x="108" y="0"/>
                      <a:pt x="110" y="2"/>
                    </a:cubicBezTo>
                    <a:cubicBezTo>
                      <a:pt x="112" y="3"/>
                      <a:pt x="115" y="3"/>
                      <a:pt x="116" y="2"/>
                    </a:cubicBezTo>
                    <a:cubicBezTo>
                      <a:pt x="119" y="0"/>
                      <a:pt x="123" y="1"/>
                      <a:pt x="126" y="1"/>
                    </a:cubicBezTo>
                    <a:cubicBezTo>
                      <a:pt x="128" y="0"/>
                      <a:pt x="131" y="1"/>
                      <a:pt x="132" y="3"/>
                    </a:cubicBezTo>
                    <a:cubicBezTo>
                      <a:pt x="133" y="5"/>
                      <a:pt x="131" y="6"/>
                      <a:pt x="129" y="7"/>
                    </a:cubicBezTo>
                    <a:cubicBezTo>
                      <a:pt x="127" y="8"/>
                      <a:pt x="129" y="9"/>
                      <a:pt x="129" y="10"/>
                    </a:cubicBezTo>
                    <a:cubicBezTo>
                      <a:pt x="131" y="11"/>
                      <a:pt x="133" y="11"/>
                      <a:pt x="134" y="1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19">
                <a:extLst>
                  <a:ext uri="{FF2B5EF4-FFF2-40B4-BE49-F238E27FC236}">
                    <a16:creationId xmlns:a16="http://schemas.microsoft.com/office/drawing/2014/main" id="{B317F407-2121-BCB7-3520-79610AB6C0FF}"/>
                  </a:ext>
                </a:extLst>
              </p:cNvPr>
              <p:cNvSpPr>
                <a:spLocks/>
              </p:cNvSpPr>
              <p:nvPr/>
            </p:nvSpPr>
            <p:spPr bwMode="auto">
              <a:xfrm>
                <a:off x="6077674" y="1170492"/>
                <a:ext cx="383857" cy="220942"/>
              </a:xfrm>
              <a:custGeom>
                <a:avLst/>
                <a:gdLst>
                  <a:gd name="T0" fmla="*/ 10 w 73"/>
                  <a:gd name="T1" fmla="*/ 4 h 42"/>
                  <a:gd name="T2" fmla="*/ 15 w 73"/>
                  <a:gd name="T3" fmla="*/ 6 h 42"/>
                  <a:gd name="T4" fmla="*/ 18 w 73"/>
                  <a:gd name="T5" fmla="*/ 7 h 42"/>
                  <a:gd name="T6" fmla="*/ 25 w 73"/>
                  <a:gd name="T7" fmla="*/ 8 h 42"/>
                  <a:gd name="T8" fmla="*/ 27 w 73"/>
                  <a:gd name="T9" fmla="*/ 7 h 42"/>
                  <a:gd name="T10" fmla="*/ 34 w 73"/>
                  <a:gd name="T11" fmla="*/ 3 h 42"/>
                  <a:gd name="T12" fmla="*/ 71 w 73"/>
                  <a:gd name="T13" fmla="*/ 27 h 42"/>
                  <a:gd name="T14" fmla="*/ 71 w 73"/>
                  <a:gd name="T15" fmla="*/ 31 h 42"/>
                  <a:gd name="T16" fmla="*/ 57 w 73"/>
                  <a:gd name="T17" fmla="*/ 32 h 42"/>
                  <a:gd name="T18" fmla="*/ 56 w 73"/>
                  <a:gd name="T19" fmla="*/ 29 h 42"/>
                  <a:gd name="T20" fmla="*/ 56 w 73"/>
                  <a:gd name="T21" fmla="*/ 28 h 42"/>
                  <a:gd name="T22" fmla="*/ 51 w 73"/>
                  <a:gd name="T23" fmla="*/ 19 h 42"/>
                  <a:gd name="T24" fmla="*/ 44 w 73"/>
                  <a:gd name="T25" fmla="*/ 26 h 42"/>
                  <a:gd name="T26" fmla="*/ 34 w 73"/>
                  <a:gd name="T27" fmla="*/ 40 h 42"/>
                  <a:gd name="T28" fmla="*/ 31 w 73"/>
                  <a:gd name="T29" fmla="*/ 42 h 42"/>
                  <a:gd name="T30" fmla="*/ 17 w 73"/>
                  <a:gd name="T31" fmla="*/ 29 h 42"/>
                  <a:gd name="T32" fmla="*/ 19 w 73"/>
                  <a:gd name="T33" fmla="*/ 25 h 42"/>
                  <a:gd name="T34" fmla="*/ 24 w 73"/>
                  <a:gd name="T35" fmla="*/ 24 h 42"/>
                  <a:gd name="T36" fmla="*/ 28 w 73"/>
                  <a:gd name="T37" fmla="*/ 21 h 42"/>
                  <a:gd name="T38" fmla="*/ 21 w 73"/>
                  <a:gd name="T39" fmla="*/ 20 h 42"/>
                  <a:gd name="T40" fmla="*/ 19 w 73"/>
                  <a:gd name="T41" fmla="*/ 22 h 42"/>
                  <a:gd name="T42" fmla="*/ 10 w 73"/>
                  <a:gd name="T43" fmla="*/ 21 h 42"/>
                  <a:gd name="T44" fmla="*/ 5 w 73"/>
                  <a:gd name="T45" fmla="*/ 14 h 42"/>
                  <a:gd name="T46" fmla="*/ 2 w 73"/>
                  <a:gd name="T47" fmla="*/ 8 h 42"/>
                  <a:gd name="T48" fmla="*/ 10 w 73"/>
                  <a:gd name="T49"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2">
                    <a:moveTo>
                      <a:pt x="10" y="4"/>
                    </a:moveTo>
                    <a:cubicBezTo>
                      <a:pt x="11" y="5"/>
                      <a:pt x="14" y="4"/>
                      <a:pt x="15" y="6"/>
                    </a:cubicBezTo>
                    <a:cubicBezTo>
                      <a:pt x="15" y="8"/>
                      <a:pt x="16" y="8"/>
                      <a:pt x="18" y="7"/>
                    </a:cubicBezTo>
                    <a:cubicBezTo>
                      <a:pt x="21" y="3"/>
                      <a:pt x="23" y="5"/>
                      <a:pt x="25" y="8"/>
                    </a:cubicBezTo>
                    <a:cubicBezTo>
                      <a:pt x="27" y="10"/>
                      <a:pt x="27" y="9"/>
                      <a:pt x="27" y="7"/>
                    </a:cubicBezTo>
                    <a:cubicBezTo>
                      <a:pt x="28" y="1"/>
                      <a:pt x="30" y="0"/>
                      <a:pt x="34" y="3"/>
                    </a:cubicBezTo>
                    <a:cubicBezTo>
                      <a:pt x="46" y="12"/>
                      <a:pt x="60" y="17"/>
                      <a:pt x="71" y="27"/>
                    </a:cubicBezTo>
                    <a:cubicBezTo>
                      <a:pt x="73" y="29"/>
                      <a:pt x="73" y="29"/>
                      <a:pt x="71" y="31"/>
                    </a:cubicBezTo>
                    <a:cubicBezTo>
                      <a:pt x="66" y="36"/>
                      <a:pt x="62" y="33"/>
                      <a:pt x="57" y="32"/>
                    </a:cubicBezTo>
                    <a:cubicBezTo>
                      <a:pt x="56" y="31"/>
                      <a:pt x="55" y="31"/>
                      <a:pt x="56" y="29"/>
                    </a:cubicBezTo>
                    <a:cubicBezTo>
                      <a:pt x="56" y="29"/>
                      <a:pt x="56" y="28"/>
                      <a:pt x="56" y="28"/>
                    </a:cubicBezTo>
                    <a:cubicBezTo>
                      <a:pt x="55" y="24"/>
                      <a:pt x="55" y="20"/>
                      <a:pt x="51" y="19"/>
                    </a:cubicBezTo>
                    <a:cubicBezTo>
                      <a:pt x="47" y="18"/>
                      <a:pt x="45" y="22"/>
                      <a:pt x="44" y="26"/>
                    </a:cubicBezTo>
                    <a:cubicBezTo>
                      <a:pt x="42" y="32"/>
                      <a:pt x="35" y="34"/>
                      <a:pt x="34" y="40"/>
                    </a:cubicBezTo>
                    <a:cubicBezTo>
                      <a:pt x="34" y="42"/>
                      <a:pt x="33" y="42"/>
                      <a:pt x="31" y="42"/>
                    </a:cubicBezTo>
                    <a:cubicBezTo>
                      <a:pt x="26" y="41"/>
                      <a:pt x="18" y="34"/>
                      <a:pt x="17" y="29"/>
                    </a:cubicBezTo>
                    <a:cubicBezTo>
                      <a:pt x="16" y="27"/>
                      <a:pt x="17" y="26"/>
                      <a:pt x="19" y="25"/>
                    </a:cubicBezTo>
                    <a:cubicBezTo>
                      <a:pt x="20" y="25"/>
                      <a:pt x="22" y="24"/>
                      <a:pt x="24" y="24"/>
                    </a:cubicBezTo>
                    <a:cubicBezTo>
                      <a:pt x="25" y="23"/>
                      <a:pt x="27" y="23"/>
                      <a:pt x="28" y="21"/>
                    </a:cubicBezTo>
                    <a:cubicBezTo>
                      <a:pt x="25" y="20"/>
                      <a:pt x="23" y="17"/>
                      <a:pt x="21" y="20"/>
                    </a:cubicBezTo>
                    <a:cubicBezTo>
                      <a:pt x="20" y="20"/>
                      <a:pt x="20" y="21"/>
                      <a:pt x="19" y="22"/>
                    </a:cubicBezTo>
                    <a:cubicBezTo>
                      <a:pt x="16" y="24"/>
                      <a:pt x="13" y="24"/>
                      <a:pt x="10" y="21"/>
                    </a:cubicBezTo>
                    <a:cubicBezTo>
                      <a:pt x="8" y="18"/>
                      <a:pt x="7" y="16"/>
                      <a:pt x="5" y="14"/>
                    </a:cubicBezTo>
                    <a:cubicBezTo>
                      <a:pt x="3" y="12"/>
                      <a:pt x="0" y="11"/>
                      <a:pt x="2" y="8"/>
                    </a:cubicBezTo>
                    <a:cubicBezTo>
                      <a:pt x="3" y="5"/>
                      <a:pt x="6" y="4"/>
                      <a:pt x="10" y="4"/>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20">
                <a:extLst>
                  <a:ext uri="{FF2B5EF4-FFF2-40B4-BE49-F238E27FC236}">
                    <a16:creationId xmlns:a16="http://schemas.microsoft.com/office/drawing/2014/main" id="{A584C545-B934-0EC7-82EF-92965D281D1E}"/>
                  </a:ext>
                </a:extLst>
              </p:cNvPr>
              <p:cNvSpPr>
                <a:spLocks/>
              </p:cNvSpPr>
              <p:nvPr/>
            </p:nvSpPr>
            <p:spPr bwMode="auto">
              <a:xfrm>
                <a:off x="5606778" y="2275196"/>
                <a:ext cx="232100" cy="332528"/>
              </a:xfrm>
              <a:custGeom>
                <a:avLst/>
                <a:gdLst>
                  <a:gd name="T0" fmla="*/ 18 w 44"/>
                  <a:gd name="T1" fmla="*/ 61 h 63"/>
                  <a:gd name="T2" fmla="*/ 10 w 44"/>
                  <a:gd name="T3" fmla="*/ 63 h 63"/>
                  <a:gd name="T4" fmla="*/ 8 w 44"/>
                  <a:gd name="T5" fmla="*/ 63 h 63"/>
                  <a:gd name="T6" fmla="*/ 8 w 44"/>
                  <a:gd name="T7" fmla="*/ 61 h 63"/>
                  <a:gd name="T8" fmla="*/ 12 w 44"/>
                  <a:gd name="T9" fmla="*/ 57 h 63"/>
                  <a:gd name="T10" fmla="*/ 16 w 44"/>
                  <a:gd name="T11" fmla="*/ 55 h 63"/>
                  <a:gd name="T12" fmla="*/ 11 w 44"/>
                  <a:gd name="T13" fmla="*/ 53 h 63"/>
                  <a:gd name="T14" fmla="*/ 10 w 44"/>
                  <a:gd name="T15" fmla="*/ 49 h 63"/>
                  <a:gd name="T16" fmla="*/ 11 w 44"/>
                  <a:gd name="T17" fmla="*/ 45 h 63"/>
                  <a:gd name="T18" fmla="*/ 13 w 44"/>
                  <a:gd name="T19" fmla="*/ 41 h 63"/>
                  <a:gd name="T20" fmla="*/ 18 w 44"/>
                  <a:gd name="T21" fmla="*/ 36 h 63"/>
                  <a:gd name="T22" fmla="*/ 12 w 44"/>
                  <a:gd name="T23" fmla="*/ 31 h 63"/>
                  <a:gd name="T24" fmla="*/ 8 w 44"/>
                  <a:gd name="T25" fmla="*/ 25 h 63"/>
                  <a:gd name="T26" fmla="*/ 5 w 44"/>
                  <a:gd name="T27" fmla="*/ 22 h 63"/>
                  <a:gd name="T28" fmla="*/ 4 w 44"/>
                  <a:gd name="T29" fmla="*/ 19 h 63"/>
                  <a:gd name="T30" fmla="*/ 6 w 44"/>
                  <a:gd name="T31" fmla="*/ 3 h 63"/>
                  <a:gd name="T32" fmla="*/ 12 w 44"/>
                  <a:gd name="T33" fmla="*/ 0 h 63"/>
                  <a:gd name="T34" fmla="*/ 15 w 44"/>
                  <a:gd name="T35" fmla="*/ 1 h 63"/>
                  <a:gd name="T36" fmla="*/ 14 w 44"/>
                  <a:gd name="T37" fmla="*/ 4 h 63"/>
                  <a:gd name="T38" fmla="*/ 16 w 44"/>
                  <a:gd name="T39" fmla="*/ 8 h 63"/>
                  <a:gd name="T40" fmla="*/ 17 w 44"/>
                  <a:gd name="T41" fmla="*/ 8 h 63"/>
                  <a:gd name="T42" fmla="*/ 21 w 44"/>
                  <a:gd name="T43" fmla="*/ 15 h 63"/>
                  <a:gd name="T44" fmla="*/ 22 w 44"/>
                  <a:gd name="T45" fmla="*/ 23 h 63"/>
                  <a:gd name="T46" fmla="*/ 35 w 44"/>
                  <a:gd name="T47" fmla="*/ 40 h 63"/>
                  <a:gd name="T48" fmla="*/ 39 w 44"/>
                  <a:gd name="T49" fmla="*/ 43 h 63"/>
                  <a:gd name="T50" fmla="*/ 41 w 44"/>
                  <a:gd name="T51" fmla="*/ 51 h 63"/>
                  <a:gd name="T52" fmla="*/ 39 w 44"/>
                  <a:gd name="T53" fmla="*/ 55 h 63"/>
                  <a:gd name="T54" fmla="*/ 35 w 44"/>
                  <a:gd name="T55" fmla="*/ 59 h 63"/>
                  <a:gd name="T56" fmla="*/ 18 w 44"/>
                  <a:gd name="T5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63">
                    <a:moveTo>
                      <a:pt x="18" y="61"/>
                    </a:moveTo>
                    <a:cubicBezTo>
                      <a:pt x="14" y="58"/>
                      <a:pt x="13" y="63"/>
                      <a:pt x="10" y="63"/>
                    </a:cubicBezTo>
                    <a:cubicBezTo>
                      <a:pt x="9" y="63"/>
                      <a:pt x="8" y="63"/>
                      <a:pt x="8" y="63"/>
                    </a:cubicBezTo>
                    <a:cubicBezTo>
                      <a:pt x="7" y="62"/>
                      <a:pt x="8" y="61"/>
                      <a:pt x="8" y="61"/>
                    </a:cubicBezTo>
                    <a:cubicBezTo>
                      <a:pt x="9" y="59"/>
                      <a:pt x="11" y="58"/>
                      <a:pt x="12" y="57"/>
                    </a:cubicBezTo>
                    <a:cubicBezTo>
                      <a:pt x="13" y="56"/>
                      <a:pt x="15" y="57"/>
                      <a:pt x="16" y="55"/>
                    </a:cubicBezTo>
                    <a:cubicBezTo>
                      <a:pt x="16" y="55"/>
                      <a:pt x="13" y="54"/>
                      <a:pt x="11" y="53"/>
                    </a:cubicBezTo>
                    <a:cubicBezTo>
                      <a:pt x="8" y="53"/>
                      <a:pt x="5" y="52"/>
                      <a:pt x="10" y="49"/>
                    </a:cubicBezTo>
                    <a:cubicBezTo>
                      <a:pt x="11" y="48"/>
                      <a:pt x="12" y="46"/>
                      <a:pt x="11" y="45"/>
                    </a:cubicBezTo>
                    <a:cubicBezTo>
                      <a:pt x="10" y="42"/>
                      <a:pt x="12" y="41"/>
                      <a:pt x="13" y="41"/>
                    </a:cubicBezTo>
                    <a:cubicBezTo>
                      <a:pt x="15" y="40"/>
                      <a:pt x="19" y="39"/>
                      <a:pt x="18" y="36"/>
                    </a:cubicBezTo>
                    <a:cubicBezTo>
                      <a:pt x="17" y="34"/>
                      <a:pt x="15" y="31"/>
                      <a:pt x="12" y="31"/>
                    </a:cubicBezTo>
                    <a:cubicBezTo>
                      <a:pt x="7" y="31"/>
                      <a:pt x="6" y="30"/>
                      <a:pt x="8" y="25"/>
                    </a:cubicBezTo>
                    <a:cubicBezTo>
                      <a:pt x="9" y="23"/>
                      <a:pt x="8" y="21"/>
                      <a:pt x="5" y="22"/>
                    </a:cubicBezTo>
                    <a:cubicBezTo>
                      <a:pt x="2" y="23"/>
                      <a:pt x="4" y="20"/>
                      <a:pt x="4" y="19"/>
                    </a:cubicBezTo>
                    <a:cubicBezTo>
                      <a:pt x="0" y="13"/>
                      <a:pt x="2" y="8"/>
                      <a:pt x="6" y="3"/>
                    </a:cubicBezTo>
                    <a:cubicBezTo>
                      <a:pt x="8" y="1"/>
                      <a:pt x="10" y="0"/>
                      <a:pt x="12" y="0"/>
                    </a:cubicBezTo>
                    <a:cubicBezTo>
                      <a:pt x="13" y="0"/>
                      <a:pt x="15" y="1"/>
                      <a:pt x="15" y="1"/>
                    </a:cubicBezTo>
                    <a:cubicBezTo>
                      <a:pt x="17" y="3"/>
                      <a:pt x="15" y="4"/>
                      <a:pt x="14" y="4"/>
                    </a:cubicBezTo>
                    <a:cubicBezTo>
                      <a:pt x="11" y="7"/>
                      <a:pt x="12" y="8"/>
                      <a:pt x="16" y="8"/>
                    </a:cubicBezTo>
                    <a:cubicBezTo>
                      <a:pt x="16" y="8"/>
                      <a:pt x="17" y="8"/>
                      <a:pt x="17" y="8"/>
                    </a:cubicBezTo>
                    <a:cubicBezTo>
                      <a:pt x="24" y="9"/>
                      <a:pt x="25" y="9"/>
                      <a:pt x="21" y="15"/>
                    </a:cubicBezTo>
                    <a:cubicBezTo>
                      <a:pt x="19" y="18"/>
                      <a:pt x="19" y="19"/>
                      <a:pt x="22" y="23"/>
                    </a:cubicBezTo>
                    <a:cubicBezTo>
                      <a:pt x="26" y="28"/>
                      <a:pt x="33" y="32"/>
                      <a:pt x="35" y="40"/>
                    </a:cubicBezTo>
                    <a:cubicBezTo>
                      <a:pt x="36" y="41"/>
                      <a:pt x="37" y="43"/>
                      <a:pt x="39" y="43"/>
                    </a:cubicBezTo>
                    <a:cubicBezTo>
                      <a:pt x="44" y="44"/>
                      <a:pt x="43" y="47"/>
                      <a:pt x="41" y="51"/>
                    </a:cubicBezTo>
                    <a:cubicBezTo>
                      <a:pt x="40" y="52"/>
                      <a:pt x="38" y="53"/>
                      <a:pt x="39" y="55"/>
                    </a:cubicBezTo>
                    <a:cubicBezTo>
                      <a:pt x="41" y="59"/>
                      <a:pt x="38" y="59"/>
                      <a:pt x="35" y="59"/>
                    </a:cubicBezTo>
                    <a:cubicBezTo>
                      <a:pt x="29" y="59"/>
                      <a:pt x="23" y="60"/>
                      <a:pt x="18" y="61"/>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32">
                <a:extLst>
                  <a:ext uri="{FF2B5EF4-FFF2-40B4-BE49-F238E27FC236}">
                    <a16:creationId xmlns:a16="http://schemas.microsoft.com/office/drawing/2014/main" id="{D1A7D29E-08EF-7481-A0CF-B1A55BC8D59E}"/>
                  </a:ext>
                </a:extLst>
              </p:cNvPr>
              <p:cNvSpPr>
                <a:spLocks/>
              </p:cNvSpPr>
              <p:nvPr/>
            </p:nvSpPr>
            <p:spPr bwMode="auto">
              <a:xfrm>
                <a:off x="6287456" y="1143711"/>
                <a:ext cx="247723" cy="100428"/>
              </a:xfrm>
              <a:custGeom>
                <a:avLst/>
                <a:gdLst>
                  <a:gd name="T0" fmla="*/ 47 w 47"/>
                  <a:gd name="T1" fmla="*/ 8 h 19"/>
                  <a:gd name="T2" fmla="*/ 46 w 47"/>
                  <a:gd name="T3" fmla="*/ 9 h 19"/>
                  <a:gd name="T4" fmla="*/ 23 w 47"/>
                  <a:gd name="T5" fmla="*/ 16 h 19"/>
                  <a:gd name="T6" fmla="*/ 15 w 47"/>
                  <a:gd name="T7" fmla="*/ 15 h 19"/>
                  <a:gd name="T8" fmla="*/ 11 w 47"/>
                  <a:gd name="T9" fmla="*/ 11 h 19"/>
                  <a:gd name="T10" fmla="*/ 8 w 47"/>
                  <a:gd name="T11" fmla="*/ 10 h 19"/>
                  <a:gd name="T12" fmla="*/ 1 w 47"/>
                  <a:gd name="T13" fmla="*/ 7 h 19"/>
                  <a:gd name="T14" fmla="*/ 1 w 47"/>
                  <a:gd name="T15" fmla="*/ 4 h 19"/>
                  <a:gd name="T16" fmla="*/ 15 w 47"/>
                  <a:gd name="T17" fmla="*/ 3 h 19"/>
                  <a:gd name="T18" fmla="*/ 24 w 47"/>
                  <a:gd name="T19" fmla="*/ 2 h 19"/>
                  <a:gd name="T20" fmla="*/ 45 w 47"/>
                  <a:gd name="T21" fmla="*/ 6 h 19"/>
                  <a:gd name="T22" fmla="*/ 47 w 47"/>
                  <a:gd name="T2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9">
                    <a:moveTo>
                      <a:pt x="47" y="8"/>
                    </a:moveTo>
                    <a:cubicBezTo>
                      <a:pt x="47" y="9"/>
                      <a:pt x="46" y="9"/>
                      <a:pt x="46" y="9"/>
                    </a:cubicBezTo>
                    <a:cubicBezTo>
                      <a:pt x="44" y="14"/>
                      <a:pt x="28" y="19"/>
                      <a:pt x="23" y="16"/>
                    </a:cubicBezTo>
                    <a:cubicBezTo>
                      <a:pt x="20" y="15"/>
                      <a:pt x="18" y="15"/>
                      <a:pt x="15" y="15"/>
                    </a:cubicBezTo>
                    <a:cubicBezTo>
                      <a:pt x="13" y="15"/>
                      <a:pt x="8" y="16"/>
                      <a:pt x="11" y="11"/>
                    </a:cubicBezTo>
                    <a:cubicBezTo>
                      <a:pt x="11" y="9"/>
                      <a:pt x="9" y="10"/>
                      <a:pt x="8" y="10"/>
                    </a:cubicBezTo>
                    <a:cubicBezTo>
                      <a:pt x="5" y="10"/>
                      <a:pt x="2" y="10"/>
                      <a:pt x="1" y="7"/>
                    </a:cubicBezTo>
                    <a:cubicBezTo>
                      <a:pt x="0" y="6"/>
                      <a:pt x="0" y="4"/>
                      <a:pt x="1" y="4"/>
                    </a:cubicBezTo>
                    <a:cubicBezTo>
                      <a:pt x="6" y="5"/>
                      <a:pt x="10" y="0"/>
                      <a:pt x="15" y="3"/>
                    </a:cubicBezTo>
                    <a:cubicBezTo>
                      <a:pt x="18" y="4"/>
                      <a:pt x="21" y="6"/>
                      <a:pt x="24" y="2"/>
                    </a:cubicBezTo>
                    <a:cubicBezTo>
                      <a:pt x="31" y="6"/>
                      <a:pt x="39" y="1"/>
                      <a:pt x="45" y="6"/>
                    </a:cubicBezTo>
                    <a:cubicBezTo>
                      <a:pt x="46" y="6"/>
                      <a:pt x="47" y="7"/>
                      <a:pt x="47" y="8"/>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38">
                <a:extLst>
                  <a:ext uri="{FF2B5EF4-FFF2-40B4-BE49-F238E27FC236}">
                    <a16:creationId xmlns:a16="http://schemas.microsoft.com/office/drawing/2014/main" id="{96F203D9-66BA-72DC-9765-00551CC1C6E5}"/>
                  </a:ext>
                </a:extLst>
              </p:cNvPr>
              <p:cNvSpPr>
                <a:spLocks/>
              </p:cNvSpPr>
              <p:nvPr/>
            </p:nvSpPr>
            <p:spPr bwMode="auto">
              <a:xfrm>
                <a:off x="5495192" y="2411332"/>
                <a:ext cx="133904" cy="149526"/>
              </a:xfrm>
              <a:custGeom>
                <a:avLst/>
                <a:gdLst>
                  <a:gd name="T0" fmla="*/ 7 w 25"/>
                  <a:gd name="T1" fmla="*/ 28 h 28"/>
                  <a:gd name="T2" fmla="*/ 2 w 25"/>
                  <a:gd name="T3" fmla="*/ 21 h 28"/>
                  <a:gd name="T4" fmla="*/ 3 w 25"/>
                  <a:gd name="T5" fmla="*/ 12 h 28"/>
                  <a:gd name="T6" fmla="*/ 3 w 25"/>
                  <a:gd name="T7" fmla="*/ 10 h 28"/>
                  <a:gd name="T8" fmla="*/ 15 w 25"/>
                  <a:gd name="T9" fmla="*/ 0 h 28"/>
                  <a:gd name="T10" fmla="*/ 23 w 25"/>
                  <a:gd name="T11" fmla="*/ 4 h 28"/>
                  <a:gd name="T12" fmla="*/ 22 w 25"/>
                  <a:gd name="T13" fmla="*/ 10 h 28"/>
                  <a:gd name="T14" fmla="*/ 21 w 25"/>
                  <a:gd name="T15" fmla="*/ 18 h 28"/>
                  <a:gd name="T16" fmla="*/ 17 w 25"/>
                  <a:gd name="T17" fmla="*/ 24 h 28"/>
                  <a:gd name="T18" fmla="*/ 7 w 25"/>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8">
                    <a:moveTo>
                      <a:pt x="7" y="28"/>
                    </a:moveTo>
                    <a:cubicBezTo>
                      <a:pt x="2" y="28"/>
                      <a:pt x="0" y="24"/>
                      <a:pt x="2" y="21"/>
                    </a:cubicBezTo>
                    <a:cubicBezTo>
                      <a:pt x="4" y="18"/>
                      <a:pt x="8" y="15"/>
                      <a:pt x="3" y="12"/>
                    </a:cubicBezTo>
                    <a:cubicBezTo>
                      <a:pt x="3" y="11"/>
                      <a:pt x="3" y="10"/>
                      <a:pt x="3" y="10"/>
                    </a:cubicBezTo>
                    <a:cubicBezTo>
                      <a:pt x="9" y="9"/>
                      <a:pt x="9" y="1"/>
                      <a:pt x="15" y="0"/>
                    </a:cubicBezTo>
                    <a:cubicBezTo>
                      <a:pt x="18" y="0"/>
                      <a:pt x="21" y="1"/>
                      <a:pt x="23" y="4"/>
                    </a:cubicBezTo>
                    <a:cubicBezTo>
                      <a:pt x="25" y="6"/>
                      <a:pt x="25" y="8"/>
                      <a:pt x="22" y="10"/>
                    </a:cubicBezTo>
                    <a:cubicBezTo>
                      <a:pt x="20" y="12"/>
                      <a:pt x="21" y="16"/>
                      <a:pt x="21" y="18"/>
                    </a:cubicBezTo>
                    <a:cubicBezTo>
                      <a:pt x="21" y="21"/>
                      <a:pt x="21" y="24"/>
                      <a:pt x="17" y="24"/>
                    </a:cubicBezTo>
                    <a:cubicBezTo>
                      <a:pt x="13" y="24"/>
                      <a:pt x="10" y="28"/>
                      <a:pt x="7" y="28"/>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68">
                <a:extLst>
                  <a:ext uri="{FF2B5EF4-FFF2-40B4-BE49-F238E27FC236}">
                    <a16:creationId xmlns:a16="http://schemas.microsoft.com/office/drawing/2014/main" id="{BC32FE4A-12F7-9576-8D19-235187729BF8}"/>
                  </a:ext>
                </a:extLst>
              </p:cNvPr>
              <p:cNvSpPr>
                <a:spLocks/>
              </p:cNvSpPr>
              <p:nvPr/>
            </p:nvSpPr>
            <p:spPr bwMode="auto">
              <a:xfrm>
                <a:off x="6012953" y="2924630"/>
                <a:ext cx="42404" cy="73648"/>
              </a:xfrm>
              <a:custGeom>
                <a:avLst/>
                <a:gdLst>
                  <a:gd name="T0" fmla="*/ 2 w 8"/>
                  <a:gd name="T1" fmla="*/ 7 h 14"/>
                  <a:gd name="T2" fmla="*/ 4 w 8"/>
                  <a:gd name="T3" fmla="*/ 1 h 14"/>
                  <a:gd name="T4" fmla="*/ 8 w 8"/>
                  <a:gd name="T5" fmla="*/ 7 h 14"/>
                  <a:gd name="T6" fmla="*/ 4 w 8"/>
                  <a:gd name="T7" fmla="*/ 14 h 14"/>
                  <a:gd name="T8" fmla="*/ 2 w 8"/>
                  <a:gd name="T9" fmla="*/ 7 h 14"/>
                </a:gdLst>
                <a:ahLst/>
                <a:cxnLst>
                  <a:cxn ang="0">
                    <a:pos x="T0" y="T1"/>
                  </a:cxn>
                  <a:cxn ang="0">
                    <a:pos x="T2" y="T3"/>
                  </a:cxn>
                  <a:cxn ang="0">
                    <a:pos x="T4" y="T5"/>
                  </a:cxn>
                  <a:cxn ang="0">
                    <a:pos x="T6" y="T7"/>
                  </a:cxn>
                  <a:cxn ang="0">
                    <a:pos x="T8" y="T9"/>
                  </a:cxn>
                </a:cxnLst>
                <a:rect l="0" t="0" r="r" b="b"/>
                <a:pathLst>
                  <a:path w="8" h="14">
                    <a:moveTo>
                      <a:pt x="2" y="7"/>
                    </a:moveTo>
                    <a:cubicBezTo>
                      <a:pt x="1" y="4"/>
                      <a:pt x="0" y="2"/>
                      <a:pt x="4" y="1"/>
                    </a:cubicBezTo>
                    <a:cubicBezTo>
                      <a:pt x="8" y="0"/>
                      <a:pt x="8" y="4"/>
                      <a:pt x="8" y="7"/>
                    </a:cubicBezTo>
                    <a:cubicBezTo>
                      <a:pt x="8" y="10"/>
                      <a:pt x="8" y="14"/>
                      <a:pt x="4" y="14"/>
                    </a:cubicBezTo>
                    <a:cubicBezTo>
                      <a:pt x="0" y="13"/>
                      <a:pt x="3" y="9"/>
                      <a:pt x="2" y="7"/>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73">
                <a:extLst>
                  <a:ext uri="{FF2B5EF4-FFF2-40B4-BE49-F238E27FC236}">
                    <a16:creationId xmlns:a16="http://schemas.microsoft.com/office/drawing/2014/main" id="{802F4648-ACF7-A35A-F948-0EF58048C7DF}"/>
                  </a:ext>
                </a:extLst>
              </p:cNvPr>
              <p:cNvSpPr>
                <a:spLocks/>
              </p:cNvSpPr>
              <p:nvPr/>
            </p:nvSpPr>
            <p:spPr bwMode="auto">
              <a:xfrm>
                <a:off x="6135699" y="3025057"/>
                <a:ext cx="73648" cy="46867"/>
              </a:xfrm>
              <a:custGeom>
                <a:avLst/>
                <a:gdLst>
                  <a:gd name="T0" fmla="*/ 8 w 14"/>
                  <a:gd name="T1" fmla="*/ 2 h 9"/>
                  <a:gd name="T2" fmla="*/ 12 w 14"/>
                  <a:gd name="T3" fmla="*/ 7 h 9"/>
                  <a:gd name="T4" fmla="*/ 9 w 14"/>
                  <a:gd name="T5" fmla="*/ 8 h 9"/>
                  <a:gd name="T6" fmla="*/ 7 w 14"/>
                  <a:gd name="T7" fmla="*/ 7 h 9"/>
                  <a:gd name="T8" fmla="*/ 1 w 14"/>
                  <a:gd name="T9" fmla="*/ 3 h 9"/>
                  <a:gd name="T10" fmla="*/ 8 w 14"/>
                  <a:gd name="T11" fmla="*/ 2 h 9"/>
                </a:gdLst>
                <a:ahLst/>
                <a:cxnLst>
                  <a:cxn ang="0">
                    <a:pos x="T0" y="T1"/>
                  </a:cxn>
                  <a:cxn ang="0">
                    <a:pos x="T2" y="T3"/>
                  </a:cxn>
                  <a:cxn ang="0">
                    <a:pos x="T4" y="T5"/>
                  </a:cxn>
                  <a:cxn ang="0">
                    <a:pos x="T6" y="T7"/>
                  </a:cxn>
                  <a:cxn ang="0">
                    <a:pos x="T8" y="T9"/>
                  </a:cxn>
                  <a:cxn ang="0">
                    <a:pos x="T10" y="T11"/>
                  </a:cxn>
                </a:cxnLst>
                <a:rect l="0" t="0" r="r" b="b"/>
                <a:pathLst>
                  <a:path w="14" h="9">
                    <a:moveTo>
                      <a:pt x="8" y="2"/>
                    </a:moveTo>
                    <a:cubicBezTo>
                      <a:pt x="13" y="2"/>
                      <a:pt x="14" y="3"/>
                      <a:pt x="12" y="7"/>
                    </a:cubicBezTo>
                    <a:cubicBezTo>
                      <a:pt x="12" y="9"/>
                      <a:pt x="11" y="9"/>
                      <a:pt x="9" y="8"/>
                    </a:cubicBezTo>
                    <a:cubicBezTo>
                      <a:pt x="8" y="8"/>
                      <a:pt x="8" y="8"/>
                      <a:pt x="7" y="7"/>
                    </a:cubicBezTo>
                    <a:cubicBezTo>
                      <a:pt x="5" y="5"/>
                      <a:pt x="0" y="5"/>
                      <a:pt x="1" y="3"/>
                    </a:cubicBezTo>
                    <a:cubicBezTo>
                      <a:pt x="1" y="0"/>
                      <a:pt x="5" y="2"/>
                      <a:pt x="8" y="2"/>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6" name="Group 89">
              <a:extLst>
                <a:ext uri="{FF2B5EF4-FFF2-40B4-BE49-F238E27FC236}">
                  <a16:creationId xmlns:a16="http://schemas.microsoft.com/office/drawing/2014/main" id="{2418FEFD-9AB0-5667-0E5C-DF03DAE667EB}"/>
                </a:ext>
              </a:extLst>
            </p:cNvPr>
            <p:cNvGrpSpPr/>
            <p:nvPr/>
          </p:nvGrpSpPr>
          <p:grpSpPr>
            <a:xfrm>
              <a:off x="2316597" y="4053858"/>
              <a:ext cx="995018" cy="1353720"/>
              <a:chOff x="5301032" y="3047374"/>
              <a:chExt cx="1921519" cy="2171472"/>
            </a:xfrm>
            <a:gradFill flip="none" rotWithShape="1">
              <a:gsLst>
                <a:gs pos="52300">
                  <a:srgbClr val="5270CE"/>
                </a:gs>
                <a:gs pos="100000">
                  <a:srgbClr val="01244B"/>
                </a:gs>
                <a:gs pos="0">
                  <a:srgbClr val="01244B"/>
                </a:gs>
              </a:gsLst>
              <a:lin ang="5400000" scaled="1"/>
              <a:tileRect/>
            </a:gradFill>
            <a:effectLst>
              <a:outerShdw blurRad="254000" dist="152400" dir="5400000" sx="101000" sy="101000" algn="t" rotWithShape="0">
                <a:srgbClr val="03011F">
                  <a:alpha val="0"/>
                </a:srgbClr>
              </a:outerShdw>
            </a:effectLst>
          </p:grpSpPr>
          <p:sp>
            <p:nvSpPr>
              <p:cNvPr id="250" name="Freeform 7">
                <a:extLst>
                  <a:ext uri="{FF2B5EF4-FFF2-40B4-BE49-F238E27FC236}">
                    <a16:creationId xmlns:a16="http://schemas.microsoft.com/office/drawing/2014/main" id="{40567055-DCDB-B5F3-EA6D-6CF151857F9A}"/>
                  </a:ext>
                </a:extLst>
              </p:cNvPr>
              <p:cNvSpPr>
                <a:spLocks noEditPoints="1"/>
              </p:cNvSpPr>
              <p:nvPr/>
            </p:nvSpPr>
            <p:spPr bwMode="auto">
              <a:xfrm>
                <a:off x="5301032" y="3047374"/>
                <a:ext cx="1921519" cy="2171472"/>
              </a:xfrm>
              <a:custGeom>
                <a:avLst/>
                <a:gdLst>
                  <a:gd name="T0" fmla="*/ 276 w 364"/>
                  <a:gd name="T1" fmla="*/ 52 h 411"/>
                  <a:gd name="T2" fmla="*/ 268 w 364"/>
                  <a:gd name="T3" fmla="*/ 59 h 411"/>
                  <a:gd name="T4" fmla="*/ 287 w 364"/>
                  <a:gd name="T5" fmla="*/ 95 h 411"/>
                  <a:gd name="T6" fmla="*/ 295 w 364"/>
                  <a:gd name="T7" fmla="*/ 113 h 411"/>
                  <a:gd name="T8" fmla="*/ 319 w 364"/>
                  <a:gd name="T9" fmla="*/ 142 h 411"/>
                  <a:gd name="T10" fmla="*/ 334 w 364"/>
                  <a:gd name="T11" fmla="*/ 153 h 411"/>
                  <a:gd name="T12" fmla="*/ 363 w 364"/>
                  <a:gd name="T13" fmla="*/ 153 h 411"/>
                  <a:gd name="T14" fmla="*/ 322 w 364"/>
                  <a:gd name="T15" fmla="*/ 210 h 411"/>
                  <a:gd name="T16" fmla="*/ 300 w 364"/>
                  <a:gd name="T17" fmla="*/ 252 h 411"/>
                  <a:gd name="T18" fmla="*/ 306 w 364"/>
                  <a:gd name="T19" fmla="*/ 275 h 411"/>
                  <a:gd name="T20" fmla="*/ 303 w 364"/>
                  <a:gd name="T21" fmla="*/ 300 h 411"/>
                  <a:gd name="T22" fmla="*/ 276 w 364"/>
                  <a:gd name="T23" fmla="*/ 320 h 411"/>
                  <a:gd name="T24" fmla="*/ 280 w 364"/>
                  <a:gd name="T25" fmla="*/ 341 h 411"/>
                  <a:gd name="T26" fmla="*/ 266 w 364"/>
                  <a:gd name="T27" fmla="*/ 359 h 411"/>
                  <a:gd name="T28" fmla="*/ 246 w 364"/>
                  <a:gd name="T29" fmla="*/ 391 h 411"/>
                  <a:gd name="T30" fmla="*/ 204 w 364"/>
                  <a:gd name="T31" fmla="*/ 406 h 411"/>
                  <a:gd name="T32" fmla="*/ 185 w 364"/>
                  <a:gd name="T33" fmla="*/ 383 h 411"/>
                  <a:gd name="T34" fmla="*/ 167 w 364"/>
                  <a:gd name="T35" fmla="*/ 340 h 411"/>
                  <a:gd name="T36" fmla="*/ 153 w 364"/>
                  <a:gd name="T37" fmla="*/ 307 h 411"/>
                  <a:gd name="T38" fmla="*/ 159 w 364"/>
                  <a:gd name="T39" fmla="*/ 255 h 411"/>
                  <a:gd name="T40" fmla="*/ 149 w 364"/>
                  <a:gd name="T41" fmla="*/ 232 h 411"/>
                  <a:gd name="T42" fmla="*/ 140 w 364"/>
                  <a:gd name="T43" fmla="*/ 213 h 411"/>
                  <a:gd name="T44" fmla="*/ 136 w 364"/>
                  <a:gd name="T45" fmla="*/ 189 h 411"/>
                  <a:gd name="T46" fmla="*/ 119 w 364"/>
                  <a:gd name="T47" fmla="*/ 183 h 411"/>
                  <a:gd name="T48" fmla="*/ 96 w 364"/>
                  <a:gd name="T49" fmla="*/ 181 h 411"/>
                  <a:gd name="T50" fmla="*/ 59 w 364"/>
                  <a:gd name="T51" fmla="*/ 187 h 411"/>
                  <a:gd name="T52" fmla="*/ 21 w 364"/>
                  <a:gd name="T53" fmla="*/ 163 h 411"/>
                  <a:gd name="T54" fmla="*/ 2 w 364"/>
                  <a:gd name="T55" fmla="*/ 137 h 411"/>
                  <a:gd name="T56" fmla="*/ 6 w 364"/>
                  <a:gd name="T57" fmla="*/ 105 h 411"/>
                  <a:gd name="T58" fmla="*/ 19 w 364"/>
                  <a:gd name="T59" fmla="*/ 65 h 411"/>
                  <a:gd name="T60" fmla="*/ 41 w 364"/>
                  <a:gd name="T61" fmla="*/ 40 h 411"/>
                  <a:gd name="T62" fmla="*/ 55 w 364"/>
                  <a:gd name="T63" fmla="*/ 21 h 411"/>
                  <a:gd name="T64" fmla="*/ 86 w 364"/>
                  <a:gd name="T65" fmla="*/ 12 h 411"/>
                  <a:gd name="T66" fmla="*/ 116 w 364"/>
                  <a:gd name="T67" fmla="*/ 3 h 411"/>
                  <a:gd name="T68" fmla="*/ 150 w 364"/>
                  <a:gd name="T69" fmla="*/ 3 h 411"/>
                  <a:gd name="T70" fmla="*/ 149 w 364"/>
                  <a:gd name="T71" fmla="*/ 18 h 411"/>
                  <a:gd name="T72" fmla="*/ 178 w 364"/>
                  <a:gd name="T73" fmla="*/ 36 h 411"/>
                  <a:gd name="T74" fmla="*/ 196 w 364"/>
                  <a:gd name="T75" fmla="*/ 37 h 411"/>
                  <a:gd name="T76" fmla="*/ 210 w 364"/>
                  <a:gd name="T77" fmla="*/ 29 h 411"/>
                  <a:gd name="T78" fmla="*/ 253 w 364"/>
                  <a:gd name="T79" fmla="*/ 38 h 411"/>
                  <a:gd name="T80" fmla="*/ 273 w 364"/>
                  <a:gd name="T81" fmla="*/ 38 h 411"/>
                  <a:gd name="T82" fmla="*/ 265 w 364"/>
                  <a:gd name="T83" fmla="*/ 54 h 411"/>
                  <a:gd name="T84" fmla="*/ 268 w 364"/>
                  <a:gd name="T85" fmla="*/ 5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4" h="411">
                    <a:moveTo>
                      <a:pt x="273" y="38"/>
                    </a:moveTo>
                    <a:cubicBezTo>
                      <a:pt x="275" y="42"/>
                      <a:pt x="277" y="47"/>
                      <a:pt x="276" y="52"/>
                    </a:cubicBezTo>
                    <a:cubicBezTo>
                      <a:pt x="274" y="53"/>
                      <a:pt x="275" y="60"/>
                      <a:pt x="269" y="56"/>
                    </a:cubicBezTo>
                    <a:cubicBezTo>
                      <a:pt x="268" y="56"/>
                      <a:pt x="268" y="58"/>
                      <a:pt x="268" y="59"/>
                    </a:cubicBezTo>
                    <a:cubicBezTo>
                      <a:pt x="270" y="61"/>
                      <a:pt x="271" y="64"/>
                      <a:pt x="272" y="66"/>
                    </a:cubicBezTo>
                    <a:cubicBezTo>
                      <a:pt x="279" y="75"/>
                      <a:pt x="280" y="86"/>
                      <a:pt x="287" y="95"/>
                    </a:cubicBezTo>
                    <a:cubicBezTo>
                      <a:pt x="288" y="95"/>
                      <a:pt x="288" y="96"/>
                      <a:pt x="288" y="97"/>
                    </a:cubicBezTo>
                    <a:cubicBezTo>
                      <a:pt x="287" y="104"/>
                      <a:pt x="290" y="109"/>
                      <a:pt x="295" y="113"/>
                    </a:cubicBezTo>
                    <a:cubicBezTo>
                      <a:pt x="296" y="113"/>
                      <a:pt x="297" y="115"/>
                      <a:pt x="297" y="115"/>
                    </a:cubicBezTo>
                    <a:cubicBezTo>
                      <a:pt x="299" y="129"/>
                      <a:pt x="312" y="133"/>
                      <a:pt x="319" y="142"/>
                    </a:cubicBezTo>
                    <a:cubicBezTo>
                      <a:pt x="320" y="143"/>
                      <a:pt x="321" y="144"/>
                      <a:pt x="321" y="146"/>
                    </a:cubicBezTo>
                    <a:cubicBezTo>
                      <a:pt x="324" y="155"/>
                      <a:pt x="325" y="155"/>
                      <a:pt x="334" y="153"/>
                    </a:cubicBezTo>
                    <a:cubicBezTo>
                      <a:pt x="343" y="152"/>
                      <a:pt x="351" y="150"/>
                      <a:pt x="360" y="148"/>
                    </a:cubicBezTo>
                    <a:cubicBezTo>
                      <a:pt x="363" y="147"/>
                      <a:pt x="364" y="150"/>
                      <a:pt x="363" y="153"/>
                    </a:cubicBezTo>
                    <a:cubicBezTo>
                      <a:pt x="362" y="158"/>
                      <a:pt x="361" y="164"/>
                      <a:pt x="358" y="168"/>
                    </a:cubicBezTo>
                    <a:cubicBezTo>
                      <a:pt x="349" y="185"/>
                      <a:pt x="339" y="201"/>
                      <a:pt x="322" y="210"/>
                    </a:cubicBezTo>
                    <a:cubicBezTo>
                      <a:pt x="314" y="214"/>
                      <a:pt x="309" y="221"/>
                      <a:pt x="305" y="229"/>
                    </a:cubicBezTo>
                    <a:cubicBezTo>
                      <a:pt x="301" y="237"/>
                      <a:pt x="299" y="244"/>
                      <a:pt x="300" y="252"/>
                    </a:cubicBezTo>
                    <a:cubicBezTo>
                      <a:pt x="300" y="255"/>
                      <a:pt x="300" y="259"/>
                      <a:pt x="302" y="261"/>
                    </a:cubicBezTo>
                    <a:cubicBezTo>
                      <a:pt x="307" y="265"/>
                      <a:pt x="307" y="270"/>
                      <a:pt x="306" y="275"/>
                    </a:cubicBezTo>
                    <a:cubicBezTo>
                      <a:pt x="306" y="281"/>
                      <a:pt x="305" y="286"/>
                      <a:pt x="306" y="291"/>
                    </a:cubicBezTo>
                    <a:cubicBezTo>
                      <a:pt x="308" y="295"/>
                      <a:pt x="305" y="298"/>
                      <a:pt x="303" y="300"/>
                    </a:cubicBezTo>
                    <a:cubicBezTo>
                      <a:pt x="299" y="303"/>
                      <a:pt x="295" y="305"/>
                      <a:pt x="291" y="307"/>
                    </a:cubicBezTo>
                    <a:cubicBezTo>
                      <a:pt x="284" y="309"/>
                      <a:pt x="281" y="316"/>
                      <a:pt x="276" y="320"/>
                    </a:cubicBezTo>
                    <a:cubicBezTo>
                      <a:pt x="273" y="322"/>
                      <a:pt x="275" y="325"/>
                      <a:pt x="276" y="327"/>
                    </a:cubicBezTo>
                    <a:cubicBezTo>
                      <a:pt x="280" y="331"/>
                      <a:pt x="280" y="336"/>
                      <a:pt x="280" y="341"/>
                    </a:cubicBezTo>
                    <a:cubicBezTo>
                      <a:pt x="279" y="344"/>
                      <a:pt x="278" y="346"/>
                      <a:pt x="274" y="347"/>
                    </a:cubicBezTo>
                    <a:cubicBezTo>
                      <a:pt x="266" y="349"/>
                      <a:pt x="265" y="351"/>
                      <a:pt x="266" y="359"/>
                    </a:cubicBezTo>
                    <a:cubicBezTo>
                      <a:pt x="266" y="362"/>
                      <a:pt x="265" y="364"/>
                      <a:pt x="264" y="366"/>
                    </a:cubicBezTo>
                    <a:cubicBezTo>
                      <a:pt x="256" y="373"/>
                      <a:pt x="252" y="383"/>
                      <a:pt x="246" y="391"/>
                    </a:cubicBezTo>
                    <a:cubicBezTo>
                      <a:pt x="239" y="400"/>
                      <a:pt x="229" y="402"/>
                      <a:pt x="219" y="402"/>
                    </a:cubicBezTo>
                    <a:cubicBezTo>
                      <a:pt x="213" y="402"/>
                      <a:pt x="209" y="404"/>
                      <a:pt x="204" y="406"/>
                    </a:cubicBezTo>
                    <a:cubicBezTo>
                      <a:pt x="193" y="411"/>
                      <a:pt x="185" y="401"/>
                      <a:pt x="188" y="392"/>
                    </a:cubicBezTo>
                    <a:cubicBezTo>
                      <a:pt x="189" y="388"/>
                      <a:pt x="187" y="386"/>
                      <a:pt x="185" y="383"/>
                    </a:cubicBezTo>
                    <a:cubicBezTo>
                      <a:pt x="181" y="377"/>
                      <a:pt x="177" y="371"/>
                      <a:pt x="173" y="364"/>
                    </a:cubicBezTo>
                    <a:cubicBezTo>
                      <a:pt x="169" y="357"/>
                      <a:pt x="167" y="349"/>
                      <a:pt x="167" y="340"/>
                    </a:cubicBezTo>
                    <a:cubicBezTo>
                      <a:pt x="167" y="336"/>
                      <a:pt x="166" y="333"/>
                      <a:pt x="164" y="329"/>
                    </a:cubicBezTo>
                    <a:cubicBezTo>
                      <a:pt x="159" y="322"/>
                      <a:pt x="155" y="315"/>
                      <a:pt x="153" y="307"/>
                    </a:cubicBezTo>
                    <a:cubicBezTo>
                      <a:pt x="152" y="301"/>
                      <a:pt x="152" y="295"/>
                      <a:pt x="156" y="291"/>
                    </a:cubicBezTo>
                    <a:cubicBezTo>
                      <a:pt x="167" y="280"/>
                      <a:pt x="163" y="267"/>
                      <a:pt x="159" y="255"/>
                    </a:cubicBezTo>
                    <a:cubicBezTo>
                      <a:pt x="158" y="252"/>
                      <a:pt x="157" y="249"/>
                      <a:pt x="157" y="246"/>
                    </a:cubicBezTo>
                    <a:cubicBezTo>
                      <a:pt x="156" y="240"/>
                      <a:pt x="153" y="236"/>
                      <a:pt x="149" y="232"/>
                    </a:cubicBezTo>
                    <a:cubicBezTo>
                      <a:pt x="146" y="229"/>
                      <a:pt x="143" y="227"/>
                      <a:pt x="141" y="223"/>
                    </a:cubicBezTo>
                    <a:cubicBezTo>
                      <a:pt x="139" y="220"/>
                      <a:pt x="137" y="216"/>
                      <a:pt x="140" y="213"/>
                    </a:cubicBezTo>
                    <a:cubicBezTo>
                      <a:pt x="143" y="209"/>
                      <a:pt x="143" y="204"/>
                      <a:pt x="143" y="200"/>
                    </a:cubicBezTo>
                    <a:cubicBezTo>
                      <a:pt x="144" y="194"/>
                      <a:pt x="141" y="190"/>
                      <a:pt x="136" y="189"/>
                    </a:cubicBezTo>
                    <a:cubicBezTo>
                      <a:pt x="134" y="189"/>
                      <a:pt x="132" y="189"/>
                      <a:pt x="131" y="189"/>
                    </a:cubicBezTo>
                    <a:cubicBezTo>
                      <a:pt x="126" y="189"/>
                      <a:pt x="122" y="188"/>
                      <a:pt x="119" y="183"/>
                    </a:cubicBezTo>
                    <a:cubicBezTo>
                      <a:pt x="115" y="178"/>
                      <a:pt x="110" y="176"/>
                      <a:pt x="104" y="179"/>
                    </a:cubicBezTo>
                    <a:cubicBezTo>
                      <a:pt x="101" y="180"/>
                      <a:pt x="99" y="180"/>
                      <a:pt x="96" y="181"/>
                    </a:cubicBezTo>
                    <a:cubicBezTo>
                      <a:pt x="87" y="184"/>
                      <a:pt x="79" y="189"/>
                      <a:pt x="69" y="185"/>
                    </a:cubicBezTo>
                    <a:cubicBezTo>
                      <a:pt x="66" y="184"/>
                      <a:pt x="62" y="186"/>
                      <a:pt x="59" y="187"/>
                    </a:cubicBezTo>
                    <a:cubicBezTo>
                      <a:pt x="52" y="189"/>
                      <a:pt x="47" y="188"/>
                      <a:pt x="41" y="184"/>
                    </a:cubicBezTo>
                    <a:cubicBezTo>
                      <a:pt x="33" y="178"/>
                      <a:pt x="25" y="172"/>
                      <a:pt x="21" y="163"/>
                    </a:cubicBezTo>
                    <a:cubicBezTo>
                      <a:pt x="18" y="157"/>
                      <a:pt x="12" y="153"/>
                      <a:pt x="7" y="149"/>
                    </a:cubicBezTo>
                    <a:cubicBezTo>
                      <a:pt x="4" y="146"/>
                      <a:pt x="4" y="141"/>
                      <a:pt x="2" y="137"/>
                    </a:cubicBezTo>
                    <a:cubicBezTo>
                      <a:pt x="0" y="132"/>
                      <a:pt x="2" y="130"/>
                      <a:pt x="4" y="126"/>
                    </a:cubicBezTo>
                    <a:cubicBezTo>
                      <a:pt x="8" y="119"/>
                      <a:pt x="8" y="112"/>
                      <a:pt x="6" y="105"/>
                    </a:cubicBezTo>
                    <a:cubicBezTo>
                      <a:pt x="3" y="98"/>
                      <a:pt x="4" y="92"/>
                      <a:pt x="8" y="85"/>
                    </a:cubicBezTo>
                    <a:cubicBezTo>
                      <a:pt x="12" y="79"/>
                      <a:pt x="15" y="71"/>
                      <a:pt x="19" y="65"/>
                    </a:cubicBezTo>
                    <a:cubicBezTo>
                      <a:pt x="21" y="62"/>
                      <a:pt x="24" y="59"/>
                      <a:pt x="27" y="58"/>
                    </a:cubicBezTo>
                    <a:cubicBezTo>
                      <a:pt x="36" y="55"/>
                      <a:pt x="42" y="50"/>
                      <a:pt x="41" y="40"/>
                    </a:cubicBezTo>
                    <a:cubicBezTo>
                      <a:pt x="41" y="36"/>
                      <a:pt x="43" y="34"/>
                      <a:pt x="46" y="31"/>
                    </a:cubicBezTo>
                    <a:cubicBezTo>
                      <a:pt x="49" y="28"/>
                      <a:pt x="52" y="25"/>
                      <a:pt x="55" y="21"/>
                    </a:cubicBezTo>
                    <a:cubicBezTo>
                      <a:pt x="59" y="15"/>
                      <a:pt x="63" y="9"/>
                      <a:pt x="73" y="14"/>
                    </a:cubicBezTo>
                    <a:cubicBezTo>
                      <a:pt x="77" y="16"/>
                      <a:pt x="81" y="15"/>
                      <a:pt x="86" y="12"/>
                    </a:cubicBezTo>
                    <a:cubicBezTo>
                      <a:pt x="93" y="7"/>
                      <a:pt x="102" y="5"/>
                      <a:pt x="111" y="3"/>
                    </a:cubicBezTo>
                    <a:cubicBezTo>
                      <a:pt x="112" y="3"/>
                      <a:pt x="114" y="3"/>
                      <a:pt x="116" y="3"/>
                    </a:cubicBezTo>
                    <a:cubicBezTo>
                      <a:pt x="124" y="5"/>
                      <a:pt x="132" y="3"/>
                      <a:pt x="140" y="1"/>
                    </a:cubicBezTo>
                    <a:cubicBezTo>
                      <a:pt x="144" y="0"/>
                      <a:pt x="146" y="3"/>
                      <a:pt x="150" y="3"/>
                    </a:cubicBezTo>
                    <a:cubicBezTo>
                      <a:pt x="151" y="3"/>
                      <a:pt x="151" y="4"/>
                      <a:pt x="150" y="5"/>
                    </a:cubicBezTo>
                    <a:cubicBezTo>
                      <a:pt x="148" y="9"/>
                      <a:pt x="152" y="13"/>
                      <a:pt x="149" y="18"/>
                    </a:cubicBezTo>
                    <a:cubicBezTo>
                      <a:pt x="147" y="22"/>
                      <a:pt x="153" y="28"/>
                      <a:pt x="158" y="27"/>
                    </a:cubicBezTo>
                    <a:cubicBezTo>
                      <a:pt x="167" y="27"/>
                      <a:pt x="173" y="31"/>
                      <a:pt x="178" y="36"/>
                    </a:cubicBezTo>
                    <a:cubicBezTo>
                      <a:pt x="182" y="39"/>
                      <a:pt x="185" y="41"/>
                      <a:pt x="189" y="42"/>
                    </a:cubicBezTo>
                    <a:cubicBezTo>
                      <a:pt x="194" y="43"/>
                      <a:pt x="196" y="42"/>
                      <a:pt x="196" y="37"/>
                    </a:cubicBezTo>
                    <a:cubicBezTo>
                      <a:pt x="196" y="31"/>
                      <a:pt x="201" y="30"/>
                      <a:pt x="206" y="28"/>
                    </a:cubicBezTo>
                    <a:cubicBezTo>
                      <a:pt x="208" y="28"/>
                      <a:pt x="210" y="28"/>
                      <a:pt x="210" y="29"/>
                    </a:cubicBezTo>
                    <a:cubicBezTo>
                      <a:pt x="215" y="36"/>
                      <a:pt x="224" y="34"/>
                      <a:pt x="231" y="37"/>
                    </a:cubicBezTo>
                    <a:cubicBezTo>
                      <a:pt x="238" y="40"/>
                      <a:pt x="246" y="41"/>
                      <a:pt x="253" y="38"/>
                    </a:cubicBezTo>
                    <a:cubicBezTo>
                      <a:pt x="256" y="36"/>
                      <a:pt x="259" y="37"/>
                      <a:pt x="262" y="38"/>
                    </a:cubicBezTo>
                    <a:cubicBezTo>
                      <a:pt x="266" y="40"/>
                      <a:pt x="269" y="39"/>
                      <a:pt x="273" y="38"/>
                    </a:cubicBezTo>
                    <a:close/>
                    <a:moveTo>
                      <a:pt x="267" y="53"/>
                    </a:moveTo>
                    <a:cubicBezTo>
                      <a:pt x="266" y="53"/>
                      <a:pt x="265" y="53"/>
                      <a:pt x="265" y="54"/>
                    </a:cubicBezTo>
                    <a:cubicBezTo>
                      <a:pt x="265" y="55"/>
                      <a:pt x="266" y="55"/>
                      <a:pt x="267" y="55"/>
                    </a:cubicBezTo>
                    <a:cubicBezTo>
                      <a:pt x="267" y="55"/>
                      <a:pt x="267" y="55"/>
                      <a:pt x="268" y="54"/>
                    </a:cubicBezTo>
                    <a:cubicBezTo>
                      <a:pt x="267" y="54"/>
                      <a:pt x="267" y="54"/>
                      <a:pt x="267" y="53"/>
                    </a:cubicBezTo>
                    <a:close/>
                  </a:path>
                </a:pathLst>
              </a:custGeom>
              <a:grpFill/>
              <a:ln w="12700">
                <a:solidFill>
                  <a:srgbClr val="A8B9F0"/>
                </a:solidFill>
                <a:round/>
                <a:headEnd/>
                <a:tailEnd/>
              </a:ln>
              <a:effectLst>
                <a:outerShdw blurRad="50800" dist="12700" dir="5400000" sx="1000" sy="1000" algn="ctr" rotWithShape="0">
                  <a:srgbClr val="000000">
                    <a:alpha val="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51" name="Freeform 17">
                <a:extLst>
                  <a:ext uri="{FF2B5EF4-FFF2-40B4-BE49-F238E27FC236}">
                    <a16:creationId xmlns:a16="http://schemas.microsoft.com/office/drawing/2014/main" id="{65C284AE-A1E5-66A2-0CCB-8692A03EF469}"/>
                  </a:ext>
                </a:extLst>
              </p:cNvPr>
              <p:cNvSpPr>
                <a:spLocks/>
              </p:cNvSpPr>
              <p:nvPr/>
            </p:nvSpPr>
            <p:spPr bwMode="auto">
              <a:xfrm>
                <a:off x="6990450" y="4511387"/>
                <a:ext cx="220942" cy="406174"/>
              </a:xfrm>
              <a:custGeom>
                <a:avLst/>
                <a:gdLst>
                  <a:gd name="T0" fmla="*/ 0 w 42"/>
                  <a:gd name="T1" fmla="*/ 57 h 77"/>
                  <a:gd name="T2" fmla="*/ 3 w 42"/>
                  <a:gd name="T3" fmla="*/ 49 h 77"/>
                  <a:gd name="T4" fmla="*/ 6 w 42"/>
                  <a:gd name="T5" fmla="*/ 35 h 77"/>
                  <a:gd name="T6" fmla="*/ 12 w 42"/>
                  <a:gd name="T7" fmla="*/ 21 h 77"/>
                  <a:gd name="T8" fmla="*/ 30 w 42"/>
                  <a:gd name="T9" fmla="*/ 3 h 77"/>
                  <a:gd name="T10" fmla="*/ 34 w 42"/>
                  <a:gd name="T11" fmla="*/ 3 h 77"/>
                  <a:gd name="T12" fmla="*/ 36 w 42"/>
                  <a:gd name="T13" fmla="*/ 22 h 77"/>
                  <a:gd name="T14" fmla="*/ 35 w 42"/>
                  <a:gd name="T15" fmla="*/ 24 h 77"/>
                  <a:gd name="T16" fmla="*/ 23 w 42"/>
                  <a:gd name="T17" fmla="*/ 66 h 77"/>
                  <a:gd name="T18" fmla="*/ 18 w 42"/>
                  <a:gd name="T19" fmla="*/ 72 h 77"/>
                  <a:gd name="T20" fmla="*/ 2 w 42"/>
                  <a:gd name="T21" fmla="*/ 67 h 77"/>
                  <a:gd name="T22" fmla="*/ 0 w 42"/>
                  <a:gd name="T2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77">
                    <a:moveTo>
                      <a:pt x="0" y="57"/>
                    </a:moveTo>
                    <a:cubicBezTo>
                      <a:pt x="0" y="53"/>
                      <a:pt x="1" y="51"/>
                      <a:pt x="3" y="49"/>
                    </a:cubicBezTo>
                    <a:cubicBezTo>
                      <a:pt x="6" y="45"/>
                      <a:pt x="8" y="41"/>
                      <a:pt x="6" y="35"/>
                    </a:cubicBezTo>
                    <a:cubicBezTo>
                      <a:pt x="3" y="27"/>
                      <a:pt x="5" y="24"/>
                      <a:pt x="12" y="21"/>
                    </a:cubicBezTo>
                    <a:cubicBezTo>
                      <a:pt x="20" y="17"/>
                      <a:pt x="27" y="11"/>
                      <a:pt x="30" y="3"/>
                    </a:cubicBezTo>
                    <a:cubicBezTo>
                      <a:pt x="32" y="0"/>
                      <a:pt x="34" y="1"/>
                      <a:pt x="34" y="3"/>
                    </a:cubicBezTo>
                    <a:cubicBezTo>
                      <a:pt x="36" y="9"/>
                      <a:pt x="42" y="15"/>
                      <a:pt x="36" y="22"/>
                    </a:cubicBezTo>
                    <a:cubicBezTo>
                      <a:pt x="35" y="22"/>
                      <a:pt x="35" y="23"/>
                      <a:pt x="35" y="24"/>
                    </a:cubicBezTo>
                    <a:cubicBezTo>
                      <a:pt x="35" y="39"/>
                      <a:pt x="27" y="52"/>
                      <a:pt x="23" y="66"/>
                    </a:cubicBezTo>
                    <a:cubicBezTo>
                      <a:pt x="22" y="68"/>
                      <a:pt x="20" y="71"/>
                      <a:pt x="18" y="72"/>
                    </a:cubicBezTo>
                    <a:cubicBezTo>
                      <a:pt x="12" y="77"/>
                      <a:pt x="4" y="75"/>
                      <a:pt x="2" y="67"/>
                    </a:cubicBezTo>
                    <a:cubicBezTo>
                      <a:pt x="1" y="63"/>
                      <a:pt x="3" y="59"/>
                      <a:pt x="0" y="57"/>
                    </a:cubicBezTo>
                    <a:close/>
                  </a:path>
                </a:pathLst>
              </a:custGeom>
              <a:grp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7" name="Group 178">
              <a:extLst>
                <a:ext uri="{FF2B5EF4-FFF2-40B4-BE49-F238E27FC236}">
                  <a16:creationId xmlns:a16="http://schemas.microsoft.com/office/drawing/2014/main" id="{8D08AF7D-6B05-C696-25A5-78FE627ED888}"/>
                </a:ext>
              </a:extLst>
            </p:cNvPr>
            <p:cNvGrpSpPr/>
            <p:nvPr/>
          </p:nvGrpSpPr>
          <p:grpSpPr>
            <a:xfrm>
              <a:off x="4665674" y="5346940"/>
              <a:ext cx="28410" cy="34203"/>
              <a:chOff x="1646677" y="4608931"/>
              <a:chExt cx="54864" cy="54864"/>
            </a:xfrm>
          </p:grpSpPr>
          <p:sp>
            <p:nvSpPr>
              <p:cNvPr id="244" name="Oval 179">
                <a:extLst>
                  <a:ext uri="{FF2B5EF4-FFF2-40B4-BE49-F238E27FC236}">
                    <a16:creationId xmlns:a16="http://schemas.microsoft.com/office/drawing/2014/main" id="{DB3D4B60-2AC3-8E94-C0E3-6C3F537DC4E6}"/>
                  </a:ext>
                </a:extLst>
              </p:cNvPr>
              <p:cNvSpPr>
                <a:spLocks noChangeAspect="1"/>
              </p:cNvSpPr>
              <p:nvPr/>
            </p:nvSpPr>
            <p:spPr>
              <a:xfrm>
                <a:off x="1646677" y="4608931"/>
                <a:ext cx="54864" cy="54864"/>
              </a:xfrm>
              <a:prstGeom prst="ellipse">
                <a:avLst/>
              </a:prstGeom>
              <a:solidFill>
                <a:schemeClr val="bg1"/>
              </a:solidFill>
              <a:ln>
                <a:noFill/>
              </a:ln>
              <a:effectLst>
                <a:outerShdw blurRad="381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180">
                <a:extLst>
                  <a:ext uri="{FF2B5EF4-FFF2-40B4-BE49-F238E27FC236}">
                    <a16:creationId xmlns:a16="http://schemas.microsoft.com/office/drawing/2014/main" id="{AAC12620-7005-1B34-5B98-1807DD0AABCC}"/>
                  </a:ext>
                </a:extLst>
              </p:cNvPr>
              <p:cNvSpPr>
                <a:spLocks noChangeAspect="1"/>
              </p:cNvSpPr>
              <p:nvPr/>
            </p:nvSpPr>
            <p:spPr>
              <a:xfrm>
                <a:off x="1646677" y="4608931"/>
                <a:ext cx="54864" cy="54864"/>
              </a:xfrm>
              <a:prstGeom prst="ellipse">
                <a:avLst/>
              </a:prstGeom>
              <a:solidFill>
                <a:schemeClr val="bg1"/>
              </a:solidFill>
              <a:ln>
                <a:noFill/>
              </a:ln>
              <a:effectLst>
                <a:outerShdw blurRad="317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181">
                <a:extLst>
                  <a:ext uri="{FF2B5EF4-FFF2-40B4-BE49-F238E27FC236}">
                    <a16:creationId xmlns:a16="http://schemas.microsoft.com/office/drawing/2014/main" id="{559763CF-C48B-4696-C2EB-A83C4E8BB4FF}"/>
                  </a:ext>
                </a:extLst>
              </p:cNvPr>
              <p:cNvSpPr>
                <a:spLocks noChangeAspect="1"/>
              </p:cNvSpPr>
              <p:nvPr/>
            </p:nvSpPr>
            <p:spPr>
              <a:xfrm>
                <a:off x="1646677" y="4608931"/>
                <a:ext cx="54864" cy="54864"/>
              </a:xfrm>
              <a:prstGeom prst="ellipse">
                <a:avLst/>
              </a:prstGeom>
              <a:solidFill>
                <a:schemeClr val="bg1"/>
              </a:solidFill>
              <a:ln>
                <a:noFill/>
              </a:ln>
              <a:effectLst>
                <a:outerShdw blurRad="254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182">
                <a:extLst>
                  <a:ext uri="{FF2B5EF4-FFF2-40B4-BE49-F238E27FC236}">
                    <a16:creationId xmlns:a16="http://schemas.microsoft.com/office/drawing/2014/main" id="{37A442D6-DCDB-F7A8-4065-881915E8C408}"/>
                  </a:ext>
                </a:extLst>
              </p:cNvPr>
              <p:cNvSpPr>
                <a:spLocks noChangeAspect="1"/>
              </p:cNvSpPr>
              <p:nvPr/>
            </p:nvSpPr>
            <p:spPr>
              <a:xfrm>
                <a:off x="1646677" y="4608931"/>
                <a:ext cx="54864" cy="54864"/>
              </a:xfrm>
              <a:prstGeom prst="ellipse">
                <a:avLst/>
              </a:prstGeom>
              <a:solidFill>
                <a:schemeClr val="bg1"/>
              </a:solidFill>
              <a:ln>
                <a:noFill/>
              </a:ln>
              <a:effectLst>
                <a:outerShdw blurRad="190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183">
                <a:extLst>
                  <a:ext uri="{FF2B5EF4-FFF2-40B4-BE49-F238E27FC236}">
                    <a16:creationId xmlns:a16="http://schemas.microsoft.com/office/drawing/2014/main" id="{5BDAD3CB-FC13-9E8C-EF9C-EF4061D733C4}"/>
                  </a:ext>
                </a:extLst>
              </p:cNvPr>
              <p:cNvSpPr>
                <a:spLocks noChangeAspect="1"/>
              </p:cNvSpPr>
              <p:nvPr/>
            </p:nvSpPr>
            <p:spPr>
              <a:xfrm>
                <a:off x="1646677" y="4608931"/>
                <a:ext cx="54864" cy="54864"/>
              </a:xfrm>
              <a:prstGeom prst="ellipse">
                <a:avLst/>
              </a:prstGeom>
              <a:solidFill>
                <a:schemeClr val="bg1"/>
              </a:solidFill>
              <a:ln>
                <a:noFill/>
              </a:ln>
              <a:effectLst>
                <a:outerShdw blurRad="127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184">
                <a:extLst>
                  <a:ext uri="{FF2B5EF4-FFF2-40B4-BE49-F238E27FC236}">
                    <a16:creationId xmlns:a16="http://schemas.microsoft.com/office/drawing/2014/main" id="{D5C93C25-26EB-71AA-58F9-D325BF8259C6}"/>
                  </a:ext>
                </a:extLst>
              </p:cNvPr>
              <p:cNvSpPr>
                <a:spLocks noChangeAspect="1"/>
              </p:cNvSpPr>
              <p:nvPr/>
            </p:nvSpPr>
            <p:spPr>
              <a:xfrm>
                <a:off x="1646677" y="4608931"/>
                <a:ext cx="54864" cy="54864"/>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5">
              <a:extLst>
                <a:ext uri="{FF2B5EF4-FFF2-40B4-BE49-F238E27FC236}">
                  <a16:creationId xmlns:a16="http://schemas.microsoft.com/office/drawing/2014/main" id="{EBB17F57-297A-4FB5-A0C6-CC2B3B84CBFB}"/>
                </a:ext>
              </a:extLst>
            </p:cNvPr>
            <p:cNvGrpSpPr/>
            <p:nvPr/>
          </p:nvGrpSpPr>
          <p:grpSpPr>
            <a:xfrm>
              <a:off x="828192" y="4095310"/>
              <a:ext cx="28410" cy="34203"/>
              <a:chOff x="1646677" y="4608931"/>
              <a:chExt cx="54864" cy="54864"/>
            </a:xfrm>
          </p:grpSpPr>
          <p:sp>
            <p:nvSpPr>
              <p:cNvPr id="238" name="Oval 186">
                <a:extLst>
                  <a:ext uri="{FF2B5EF4-FFF2-40B4-BE49-F238E27FC236}">
                    <a16:creationId xmlns:a16="http://schemas.microsoft.com/office/drawing/2014/main" id="{C5A56608-B97B-FEF5-B312-2464AAEE761A}"/>
                  </a:ext>
                </a:extLst>
              </p:cNvPr>
              <p:cNvSpPr>
                <a:spLocks noChangeAspect="1"/>
              </p:cNvSpPr>
              <p:nvPr/>
            </p:nvSpPr>
            <p:spPr>
              <a:xfrm>
                <a:off x="1646677" y="4608931"/>
                <a:ext cx="54864" cy="54864"/>
              </a:xfrm>
              <a:prstGeom prst="ellipse">
                <a:avLst/>
              </a:prstGeom>
              <a:solidFill>
                <a:schemeClr val="bg1"/>
              </a:solidFill>
              <a:ln>
                <a:noFill/>
              </a:ln>
              <a:effectLst>
                <a:outerShdw blurRad="381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187">
                <a:extLst>
                  <a:ext uri="{FF2B5EF4-FFF2-40B4-BE49-F238E27FC236}">
                    <a16:creationId xmlns:a16="http://schemas.microsoft.com/office/drawing/2014/main" id="{C276283B-B388-1D5C-5D20-F615FC734B70}"/>
                  </a:ext>
                </a:extLst>
              </p:cNvPr>
              <p:cNvSpPr>
                <a:spLocks noChangeAspect="1"/>
              </p:cNvSpPr>
              <p:nvPr/>
            </p:nvSpPr>
            <p:spPr>
              <a:xfrm>
                <a:off x="1646677" y="4608931"/>
                <a:ext cx="54864" cy="54864"/>
              </a:xfrm>
              <a:prstGeom prst="ellipse">
                <a:avLst/>
              </a:prstGeom>
              <a:solidFill>
                <a:schemeClr val="bg1"/>
              </a:solidFill>
              <a:ln>
                <a:noFill/>
              </a:ln>
              <a:effectLst>
                <a:outerShdw blurRad="317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188">
                <a:extLst>
                  <a:ext uri="{FF2B5EF4-FFF2-40B4-BE49-F238E27FC236}">
                    <a16:creationId xmlns:a16="http://schemas.microsoft.com/office/drawing/2014/main" id="{73846CA4-BC6E-E54A-8D2C-D1E9A930D6ED}"/>
                  </a:ext>
                </a:extLst>
              </p:cNvPr>
              <p:cNvSpPr>
                <a:spLocks noChangeAspect="1"/>
              </p:cNvSpPr>
              <p:nvPr/>
            </p:nvSpPr>
            <p:spPr>
              <a:xfrm>
                <a:off x="1646677" y="4608931"/>
                <a:ext cx="54864" cy="54864"/>
              </a:xfrm>
              <a:prstGeom prst="ellipse">
                <a:avLst/>
              </a:prstGeom>
              <a:solidFill>
                <a:schemeClr val="bg1"/>
              </a:solidFill>
              <a:ln>
                <a:noFill/>
              </a:ln>
              <a:effectLst>
                <a:outerShdw blurRad="254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189">
                <a:extLst>
                  <a:ext uri="{FF2B5EF4-FFF2-40B4-BE49-F238E27FC236}">
                    <a16:creationId xmlns:a16="http://schemas.microsoft.com/office/drawing/2014/main" id="{16055C1E-F87D-377F-1CFE-40D3C4C7590D}"/>
                  </a:ext>
                </a:extLst>
              </p:cNvPr>
              <p:cNvSpPr>
                <a:spLocks noChangeAspect="1"/>
              </p:cNvSpPr>
              <p:nvPr/>
            </p:nvSpPr>
            <p:spPr>
              <a:xfrm>
                <a:off x="1646677" y="4608931"/>
                <a:ext cx="54864" cy="54864"/>
              </a:xfrm>
              <a:prstGeom prst="ellipse">
                <a:avLst/>
              </a:prstGeom>
              <a:solidFill>
                <a:schemeClr val="bg1"/>
              </a:solidFill>
              <a:ln>
                <a:noFill/>
              </a:ln>
              <a:effectLst>
                <a:outerShdw blurRad="190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190">
                <a:extLst>
                  <a:ext uri="{FF2B5EF4-FFF2-40B4-BE49-F238E27FC236}">
                    <a16:creationId xmlns:a16="http://schemas.microsoft.com/office/drawing/2014/main" id="{20455AB6-A88B-D94D-5360-4A3BC4ADC41E}"/>
                  </a:ext>
                </a:extLst>
              </p:cNvPr>
              <p:cNvSpPr>
                <a:spLocks noChangeAspect="1"/>
              </p:cNvSpPr>
              <p:nvPr/>
            </p:nvSpPr>
            <p:spPr>
              <a:xfrm>
                <a:off x="1646677" y="4608931"/>
                <a:ext cx="54864" cy="54864"/>
              </a:xfrm>
              <a:prstGeom prst="ellipse">
                <a:avLst/>
              </a:prstGeom>
              <a:solidFill>
                <a:schemeClr val="bg1"/>
              </a:solidFill>
              <a:ln>
                <a:noFill/>
              </a:ln>
              <a:effectLst>
                <a:outerShdw blurRad="127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191">
                <a:extLst>
                  <a:ext uri="{FF2B5EF4-FFF2-40B4-BE49-F238E27FC236}">
                    <a16:creationId xmlns:a16="http://schemas.microsoft.com/office/drawing/2014/main" id="{C7782161-F89C-0CBE-845D-697C92E2164E}"/>
                  </a:ext>
                </a:extLst>
              </p:cNvPr>
              <p:cNvSpPr>
                <a:spLocks noChangeAspect="1"/>
              </p:cNvSpPr>
              <p:nvPr/>
            </p:nvSpPr>
            <p:spPr>
              <a:xfrm>
                <a:off x="1646677" y="4608931"/>
                <a:ext cx="54864" cy="54864"/>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220">
              <a:extLst>
                <a:ext uri="{FF2B5EF4-FFF2-40B4-BE49-F238E27FC236}">
                  <a16:creationId xmlns:a16="http://schemas.microsoft.com/office/drawing/2014/main" id="{D75BF9BD-D5FB-1B96-F5EB-29370C2E005C}"/>
                </a:ext>
              </a:extLst>
            </p:cNvPr>
            <p:cNvGrpSpPr/>
            <p:nvPr/>
          </p:nvGrpSpPr>
          <p:grpSpPr>
            <a:xfrm>
              <a:off x="4413794" y="4024054"/>
              <a:ext cx="28410" cy="34203"/>
              <a:chOff x="1646677" y="4608931"/>
              <a:chExt cx="54864" cy="54864"/>
            </a:xfrm>
          </p:grpSpPr>
          <p:sp>
            <p:nvSpPr>
              <p:cNvPr id="232" name="Oval 221">
                <a:extLst>
                  <a:ext uri="{FF2B5EF4-FFF2-40B4-BE49-F238E27FC236}">
                    <a16:creationId xmlns:a16="http://schemas.microsoft.com/office/drawing/2014/main" id="{D4499F67-5383-FA0D-9A69-2AA9BE3C925B}"/>
                  </a:ext>
                </a:extLst>
              </p:cNvPr>
              <p:cNvSpPr>
                <a:spLocks noChangeAspect="1"/>
              </p:cNvSpPr>
              <p:nvPr/>
            </p:nvSpPr>
            <p:spPr>
              <a:xfrm>
                <a:off x="1646677" y="4608931"/>
                <a:ext cx="54864" cy="54864"/>
              </a:xfrm>
              <a:prstGeom prst="ellipse">
                <a:avLst/>
              </a:prstGeom>
              <a:solidFill>
                <a:schemeClr val="bg1"/>
              </a:solidFill>
              <a:ln>
                <a:noFill/>
              </a:ln>
              <a:effectLst>
                <a:outerShdw blurRad="381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22">
                <a:extLst>
                  <a:ext uri="{FF2B5EF4-FFF2-40B4-BE49-F238E27FC236}">
                    <a16:creationId xmlns:a16="http://schemas.microsoft.com/office/drawing/2014/main" id="{139BC6A9-9605-F2D9-3ED6-0F8087665E3E}"/>
                  </a:ext>
                </a:extLst>
              </p:cNvPr>
              <p:cNvSpPr>
                <a:spLocks noChangeAspect="1"/>
              </p:cNvSpPr>
              <p:nvPr/>
            </p:nvSpPr>
            <p:spPr>
              <a:xfrm>
                <a:off x="1646677" y="4608931"/>
                <a:ext cx="54864" cy="54864"/>
              </a:xfrm>
              <a:prstGeom prst="ellipse">
                <a:avLst/>
              </a:prstGeom>
              <a:solidFill>
                <a:schemeClr val="bg1"/>
              </a:solidFill>
              <a:ln>
                <a:noFill/>
              </a:ln>
              <a:effectLst>
                <a:outerShdw blurRad="317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23">
                <a:extLst>
                  <a:ext uri="{FF2B5EF4-FFF2-40B4-BE49-F238E27FC236}">
                    <a16:creationId xmlns:a16="http://schemas.microsoft.com/office/drawing/2014/main" id="{9189BC14-1DED-2785-5513-A60939E3772C}"/>
                  </a:ext>
                </a:extLst>
              </p:cNvPr>
              <p:cNvSpPr>
                <a:spLocks noChangeAspect="1"/>
              </p:cNvSpPr>
              <p:nvPr/>
            </p:nvSpPr>
            <p:spPr>
              <a:xfrm>
                <a:off x="1646677" y="4608931"/>
                <a:ext cx="54864" cy="54864"/>
              </a:xfrm>
              <a:prstGeom prst="ellipse">
                <a:avLst/>
              </a:prstGeom>
              <a:solidFill>
                <a:schemeClr val="bg1"/>
              </a:solidFill>
              <a:ln>
                <a:noFill/>
              </a:ln>
              <a:effectLst>
                <a:outerShdw blurRad="254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24">
                <a:extLst>
                  <a:ext uri="{FF2B5EF4-FFF2-40B4-BE49-F238E27FC236}">
                    <a16:creationId xmlns:a16="http://schemas.microsoft.com/office/drawing/2014/main" id="{A9512CB7-5104-F97A-2212-0933EC063C76}"/>
                  </a:ext>
                </a:extLst>
              </p:cNvPr>
              <p:cNvSpPr>
                <a:spLocks noChangeAspect="1"/>
              </p:cNvSpPr>
              <p:nvPr/>
            </p:nvSpPr>
            <p:spPr>
              <a:xfrm>
                <a:off x="1646677" y="4608931"/>
                <a:ext cx="54864" cy="54864"/>
              </a:xfrm>
              <a:prstGeom prst="ellipse">
                <a:avLst/>
              </a:prstGeom>
              <a:solidFill>
                <a:schemeClr val="bg1"/>
              </a:solidFill>
              <a:ln>
                <a:noFill/>
              </a:ln>
              <a:effectLst>
                <a:outerShdw blurRad="190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25">
                <a:extLst>
                  <a:ext uri="{FF2B5EF4-FFF2-40B4-BE49-F238E27FC236}">
                    <a16:creationId xmlns:a16="http://schemas.microsoft.com/office/drawing/2014/main" id="{37D9C8F4-75D2-4E6B-AB35-75B50502848C}"/>
                  </a:ext>
                </a:extLst>
              </p:cNvPr>
              <p:cNvSpPr>
                <a:spLocks noChangeAspect="1"/>
              </p:cNvSpPr>
              <p:nvPr/>
            </p:nvSpPr>
            <p:spPr>
              <a:xfrm>
                <a:off x="1646677" y="4608931"/>
                <a:ext cx="54864" cy="54864"/>
              </a:xfrm>
              <a:prstGeom prst="ellipse">
                <a:avLst/>
              </a:prstGeom>
              <a:solidFill>
                <a:schemeClr val="bg1"/>
              </a:solidFill>
              <a:ln>
                <a:noFill/>
              </a:ln>
              <a:effectLst>
                <a:outerShdw blurRad="127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26">
                <a:extLst>
                  <a:ext uri="{FF2B5EF4-FFF2-40B4-BE49-F238E27FC236}">
                    <a16:creationId xmlns:a16="http://schemas.microsoft.com/office/drawing/2014/main" id="{483B5918-C782-536B-4489-DE8B22DC2C58}"/>
                  </a:ext>
                </a:extLst>
              </p:cNvPr>
              <p:cNvSpPr>
                <a:spLocks noChangeAspect="1"/>
              </p:cNvSpPr>
              <p:nvPr/>
            </p:nvSpPr>
            <p:spPr>
              <a:xfrm>
                <a:off x="1646677" y="4608931"/>
                <a:ext cx="54864" cy="54864"/>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Freeform 227">
              <a:extLst>
                <a:ext uri="{FF2B5EF4-FFF2-40B4-BE49-F238E27FC236}">
                  <a16:creationId xmlns:a16="http://schemas.microsoft.com/office/drawing/2014/main" id="{9755BEC2-21FF-AD5F-CC17-BAA3AAD4667C}"/>
                </a:ext>
              </a:extLst>
            </p:cNvPr>
            <p:cNvSpPr/>
            <p:nvPr/>
          </p:nvSpPr>
          <p:spPr>
            <a:xfrm>
              <a:off x="1304629" y="3775769"/>
              <a:ext cx="1462644" cy="180380"/>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2772960"/>
                <a:gd name="connsiteY0" fmla="*/ 1892142 h 1892142"/>
                <a:gd name="connsiteX1" fmla="*/ 2772960 w 2772960"/>
                <a:gd name="connsiteY1" fmla="*/ 873298 h 1892142"/>
                <a:gd name="connsiteX0" fmla="*/ 0 w 2772960"/>
                <a:gd name="connsiteY0" fmla="*/ 1745980 h 1745980"/>
                <a:gd name="connsiteX1" fmla="*/ 2772960 w 2772960"/>
                <a:gd name="connsiteY1" fmla="*/ 727136 h 1745980"/>
                <a:gd name="connsiteX0" fmla="*/ 0 w 2785660"/>
                <a:gd name="connsiteY0" fmla="*/ 1701652 h 1701652"/>
                <a:gd name="connsiteX1" fmla="*/ 2785660 w 2785660"/>
                <a:gd name="connsiteY1" fmla="*/ 746308 h 1701652"/>
                <a:gd name="connsiteX0" fmla="*/ 0 w 2649472"/>
                <a:gd name="connsiteY0" fmla="*/ 1514554 h 1514554"/>
                <a:gd name="connsiteX1" fmla="*/ 2649472 w 2649472"/>
                <a:gd name="connsiteY1" fmla="*/ 841312 h 1514554"/>
                <a:gd name="connsiteX0" fmla="*/ 0 w 2824570"/>
                <a:gd name="connsiteY0" fmla="*/ 1175638 h 1175638"/>
                <a:gd name="connsiteX1" fmla="*/ 2824570 w 2824570"/>
                <a:gd name="connsiteY1" fmla="*/ 1105511 h 1175638"/>
                <a:gd name="connsiteX0" fmla="*/ 0 w 2824570"/>
                <a:gd name="connsiteY0" fmla="*/ 933590 h 933590"/>
                <a:gd name="connsiteX1" fmla="*/ 2824570 w 2824570"/>
                <a:gd name="connsiteY1" fmla="*/ 863463 h 933590"/>
                <a:gd name="connsiteX0" fmla="*/ 0 w 2824570"/>
                <a:gd name="connsiteY0" fmla="*/ 712172 h 712172"/>
                <a:gd name="connsiteX1" fmla="*/ 2824570 w 2824570"/>
                <a:gd name="connsiteY1" fmla="*/ 642045 h 712172"/>
                <a:gd name="connsiteX0" fmla="*/ 0 w 2824570"/>
                <a:gd name="connsiteY0" fmla="*/ 715539 h 715539"/>
                <a:gd name="connsiteX1" fmla="*/ 2824570 w 2824570"/>
                <a:gd name="connsiteY1" fmla="*/ 645412 h 715539"/>
                <a:gd name="connsiteX0" fmla="*/ 0 w 2824570"/>
                <a:gd name="connsiteY0" fmla="*/ 715539 h 715539"/>
                <a:gd name="connsiteX1" fmla="*/ 2824570 w 2824570"/>
                <a:gd name="connsiteY1" fmla="*/ 645412 h 715539"/>
                <a:gd name="connsiteX0" fmla="*/ 0 w 2824570"/>
                <a:gd name="connsiteY0" fmla="*/ 604774 h 604774"/>
                <a:gd name="connsiteX1" fmla="*/ 2824570 w 2824570"/>
                <a:gd name="connsiteY1" fmla="*/ 534647 h 604774"/>
                <a:gd name="connsiteX0" fmla="*/ 0 w 2824570"/>
                <a:gd name="connsiteY0" fmla="*/ 384928 h 384928"/>
                <a:gd name="connsiteX1" fmla="*/ 2824570 w 2824570"/>
                <a:gd name="connsiteY1" fmla="*/ 314801 h 384928"/>
                <a:gd name="connsiteX0" fmla="*/ 0 w 2824570"/>
                <a:gd name="connsiteY0" fmla="*/ 384928 h 384928"/>
                <a:gd name="connsiteX1" fmla="*/ 2824570 w 2824570"/>
                <a:gd name="connsiteY1" fmla="*/ 314801 h 384928"/>
                <a:gd name="connsiteX0" fmla="*/ 0 w 2824570"/>
                <a:gd name="connsiteY0" fmla="*/ 322085 h 322085"/>
                <a:gd name="connsiteX1" fmla="*/ 2824570 w 2824570"/>
                <a:gd name="connsiteY1" fmla="*/ 251958 h 322085"/>
                <a:gd name="connsiteX0" fmla="*/ 0 w 2824570"/>
                <a:gd name="connsiteY0" fmla="*/ 289343 h 289343"/>
                <a:gd name="connsiteX1" fmla="*/ 2824570 w 2824570"/>
                <a:gd name="connsiteY1" fmla="*/ 219216 h 289343"/>
              </a:gdLst>
              <a:ahLst/>
              <a:cxnLst>
                <a:cxn ang="0">
                  <a:pos x="connsiteX0" y="connsiteY0"/>
                </a:cxn>
                <a:cxn ang="0">
                  <a:pos x="connsiteX1" y="connsiteY1"/>
                </a:cxn>
              </a:cxnLst>
              <a:rect l="l" t="t" r="r" b="b"/>
              <a:pathLst>
                <a:path w="2824570" h="289343">
                  <a:moveTo>
                    <a:pt x="0" y="289343"/>
                  </a:moveTo>
                  <a:cubicBezTo>
                    <a:pt x="1194149" y="-204817"/>
                    <a:pt x="2292135" y="47075"/>
                    <a:pt x="2824570" y="219216"/>
                  </a:cubicBezTo>
                </a:path>
              </a:pathLst>
            </a:custGeom>
            <a:noFill/>
            <a:ln w="19050">
              <a:gradFill flip="none" rotWithShape="1">
                <a:gsLst>
                  <a:gs pos="50000">
                    <a:srgbClr val="FF0000"/>
                  </a:gs>
                  <a:gs pos="0">
                    <a:srgbClr val="ED7D31"/>
                  </a:gs>
                  <a:gs pos="100000">
                    <a:srgbClr val="ED7D31"/>
                  </a:gs>
                </a:gsLst>
                <a:lin ang="0" scaled="1"/>
                <a:tileRect/>
              </a:gradFill>
              <a:headEnd type="none"/>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1" name="Group 236">
              <a:extLst>
                <a:ext uri="{FF2B5EF4-FFF2-40B4-BE49-F238E27FC236}">
                  <a16:creationId xmlns:a16="http://schemas.microsoft.com/office/drawing/2014/main" id="{DF253BED-199F-1B02-7C71-E7EED24C094A}"/>
                </a:ext>
              </a:extLst>
            </p:cNvPr>
            <p:cNvGrpSpPr/>
            <p:nvPr/>
          </p:nvGrpSpPr>
          <p:grpSpPr>
            <a:xfrm>
              <a:off x="4552909" y="4069163"/>
              <a:ext cx="28410" cy="34203"/>
              <a:chOff x="1646677" y="4608931"/>
              <a:chExt cx="54864" cy="54864"/>
            </a:xfrm>
          </p:grpSpPr>
          <p:sp>
            <p:nvSpPr>
              <p:cNvPr id="226" name="Oval 237">
                <a:extLst>
                  <a:ext uri="{FF2B5EF4-FFF2-40B4-BE49-F238E27FC236}">
                    <a16:creationId xmlns:a16="http://schemas.microsoft.com/office/drawing/2014/main" id="{5B3A21B6-79D5-0474-08C0-41FE16BFF35E}"/>
                  </a:ext>
                </a:extLst>
              </p:cNvPr>
              <p:cNvSpPr>
                <a:spLocks noChangeAspect="1"/>
              </p:cNvSpPr>
              <p:nvPr/>
            </p:nvSpPr>
            <p:spPr>
              <a:xfrm>
                <a:off x="1646677" y="4608931"/>
                <a:ext cx="54864" cy="54864"/>
              </a:xfrm>
              <a:prstGeom prst="ellipse">
                <a:avLst/>
              </a:prstGeom>
              <a:solidFill>
                <a:schemeClr val="bg1"/>
              </a:solidFill>
              <a:ln>
                <a:noFill/>
              </a:ln>
              <a:effectLst>
                <a:outerShdw blurRad="381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38">
                <a:extLst>
                  <a:ext uri="{FF2B5EF4-FFF2-40B4-BE49-F238E27FC236}">
                    <a16:creationId xmlns:a16="http://schemas.microsoft.com/office/drawing/2014/main" id="{CCEC1F2E-BCA9-5200-7B54-BB9C6442DB41}"/>
                  </a:ext>
                </a:extLst>
              </p:cNvPr>
              <p:cNvSpPr>
                <a:spLocks noChangeAspect="1"/>
              </p:cNvSpPr>
              <p:nvPr/>
            </p:nvSpPr>
            <p:spPr>
              <a:xfrm>
                <a:off x="1646677" y="4608931"/>
                <a:ext cx="54864" cy="54864"/>
              </a:xfrm>
              <a:prstGeom prst="ellipse">
                <a:avLst/>
              </a:prstGeom>
              <a:solidFill>
                <a:schemeClr val="bg1"/>
              </a:solidFill>
              <a:ln>
                <a:noFill/>
              </a:ln>
              <a:effectLst>
                <a:outerShdw blurRad="317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39">
                <a:extLst>
                  <a:ext uri="{FF2B5EF4-FFF2-40B4-BE49-F238E27FC236}">
                    <a16:creationId xmlns:a16="http://schemas.microsoft.com/office/drawing/2014/main" id="{C59F4BB3-5646-6587-CD7D-F8D99AB6B10D}"/>
                  </a:ext>
                </a:extLst>
              </p:cNvPr>
              <p:cNvSpPr>
                <a:spLocks noChangeAspect="1"/>
              </p:cNvSpPr>
              <p:nvPr/>
            </p:nvSpPr>
            <p:spPr>
              <a:xfrm>
                <a:off x="1646677" y="4608931"/>
                <a:ext cx="54864" cy="54864"/>
              </a:xfrm>
              <a:prstGeom prst="ellipse">
                <a:avLst/>
              </a:prstGeom>
              <a:solidFill>
                <a:schemeClr val="bg1"/>
              </a:solidFill>
              <a:ln>
                <a:noFill/>
              </a:ln>
              <a:effectLst>
                <a:outerShdw blurRad="254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40">
                <a:extLst>
                  <a:ext uri="{FF2B5EF4-FFF2-40B4-BE49-F238E27FC236}">
                    <a16:creationId xmlns:a16="http://schemas.microsoft.com/office/drawing/2014/main" id="{03590453-525E-70C7-4D89-78E660AE2492}"/>
                  </a:ext>
                </a:extLst>
              </p:cNvPr>
              <p:cNvSpPr>
                <a:spLocks noChangeAspect="1"/>
              </p:cNvSpPr>
              <p:nvPr/>
            </p:nvSpPr>
            <p:spPr>
              <a:xfrm>
                <a:off x="1646677" y="4608931"/>
                <a:ext cx="54864" cy="54864"/>
              </a:xfrm>
              <a:prstGeom prst="ellipse">
                <a:avLst/>
              </a:prstGeom>
              <a:solidFill>
                <a:schemeClr val="bg1"/>
              </a:solidFill>
              <a:ln>
                <a:noFill/>
              </a:ln>
              <a:effectLst>
                <a:outerShdw blurRad="190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41">
                <a:extLst>
                  <a:ext uri="{FF2B5EF4-FFF2-40B4-BE49-F238E27FC236}">
                    <a16:creationId xmlns:a16="http://schemas.microsoft.com/office/drawing/2014/main" id="{8417B048-8D43-E9A6-786D-C285D4244BCA}"/>
                  </a:ext>
                </a:extLst>
              </p:cNvPr>
              <p:cNvSpPr>
                <a:spLocks noChangeAspect="1"/>
              </p:cNvSpPr>
              <p:nvPr/>
            </p:nvSpPr>
            <p:spPr>
              <a:xfrm>
                <a:off x="1646677" y="4608931"/>
                <a:ext cx="54864" cy="54864"/>
              </a:xfrm>
              <a:prstGeom prst="ellipse">
                <a:avLst/>
              </a:prstGeom>
              <a:solidFill>
                <a:schemeClr val="bg1"/>
              </a:solidFill>
              <a:ln>
                <a:noFill/>
              </a:ln>
              <a:effectLst>
                <a:outerShdw blurRad="127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42">
                <a:extLst>
                  <a:ext uri="{FF2B5EF4-FFF2-40B4-BE49-F238E27FC236}">
                    <a16:creationId xmlns:a16="http://schemas.microsoft.com/office/drawing/2014/main" id="{453E85F3-9D46-D3B0-D7B9-75C5E81C0FDA}"/>
                  </a:ext>
                </a:extLst>
              </p:cNvPr>
              <p:cNvSpPr>
                <a:spLocks noChangeAspect="1"/>
              </p:cNvSpPr>
              <p:nvPr/>
            </p:nvSpPr>
            <p:spPr>
              <a:xfrm>
                <a:off x="1646677" y="4608931"/>
                <a:ext cx="54864" cy="54864"/>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Freeform 243">
              <a:extLst>
                <a:ext uri="{FF2B5EF4-FFF2-40B4-BE49-F238E27FC236}">
                  <a16:creationId xmlns:a16="http://schemas.microsoft.com/office/drawing/2014/main" id="{B7317E99-4A1A-E039-1273-C5B78DFB1A97}"/>
                </a:ext>
              </a:extLst>
            </p:cNvPr>
            <p:cNvSpPr/>
            <p:nvPr/>
          </p:nvSpPr>
          <p:spPr>
            <a:xfrm>
              <a:off x="829574" y="3363827"/>
              <a:ext cx="1934839" cy="738727"/>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2772960"/>
                <a:gd name="connsiteY0" fmla="*/ 1892142 h 1892142"/>
                <a:gd name="connsiteX1" fmla="*/ 2772960 w 2772960"/>
                <a:gd name="connsiteY1" fmla="*/ 873298 h 1892142"/>
                <a:gd name="connsiteX0" fmla="*/ 0 w 2772960"/>
                <a:gd name="connsiteY0" fmla="*/ 1745980 h 1745980"/>
                <a:gd name="connsiteX1" fmla="*/ 2772960 w 2772960"/>
                <a:gd name="connsiteY1" fmla="*/ 727136 h 1745980"/>
                <a:gd name="connsiteX0" fmla="*/ 0 w 2785660"/>
                <a:gd name="connsiteY0" fmla="*/ 1701652 h 1701652"/>
                <a:gd name="connsiteX1" fmla="*/ 2785660 w 2785660"/>
                <a:gd name="connsiteY1" fmla="*/ 746308 h 1701652"/>
                <a:gd name="connsiteX0" fmla="*/ 0 w 2760260"/>
                <a:gd name="connsiteY0" fmla="*/ 1437605 h 1437605"/>
                <a:gd name="connsiteX1" fmla="*/ 2760260 w 2760260"/>
                <a:gd name="connsiteY1" fmla="*/ 888661 h 1437605"/>
                <a:gd name="connsiteX0" fmla="*/ 0 w 1617260"/>
                <a:gd name="connsiteY0" fmla="*/ 534679 h 2817835"/>
                <a:gd name="connsiteX1" fmla="*/ 1617260 w 1617260"/>
                <a:gd name="connsiteY1" fmla="*/ 2817835 h 2817835"/>
                <a:gd name="connsiteX0" fmla="*/ 0 w 1617260"/>
                <a:gd name="connsiteY0" fmla="*/ 512077 h 2795233"/>
                <a:gd name="connsiteX1" fmla="*/ 1617260 w 1617260"/>
                <a:gd name="connsiteY1" fmla="*/ 2795233 h 2795233"/>
                <a:gd name="connsiteX0" fmla="*/ 0 w 1617260"/>
                <a:gd name="connsiteY0" fmla="*/ 471353 h 2754509"/>
                <a:gd name="connsiteX1" fmla="*/ 1617260 w 1617260"/>
                <a:gd name="connsiteY1" fmla="*/ 2754509 h 2754509"/>
                <a:gd name="connsiteX0" fmla="*/ 0 w 3202868"/>
                <a:gd name="connsiteY0" fmla="*/ 833202 h 1345924"/>
                <a:gd name="connsiteX1" fmla="*/ 3202868 w 3202868"/>
                <a:gd name="connsiteY1" fmla="*/ 1345924 h 1345924"/>
                <a:gd name="connsiteX0" fmla="*/ 0 w 3679523"/>
                <a:gd name="connsiteY0" fmla="*/ 1185744 h 1185744"/>
                <a:gd name="connsiteX1" fmla="*/ 3679523 w 3679523"/>
                <a:gd name="connsiteY1" fmla="*/ 881343 h 1185744"/>
              </a:gdLst>
              <a:ahLst/>
              <a:cxnLst>
                <a:cxn ang="0">
                  <a:pos x="connsiteX0" y="connsiteY0"/>
                </a:cxn>
                <a:cxn ang="0">
                  <a:pos x="connsiteX1" y="connsiteY1"/>
                </a:cxn>
              </a:cxnLst>
              <a:rect l="l" t="t" r="r" b="b"/>
              <a:pathLst>
                <a:path w="3679523" h="1185744">
                  <a:moveTo>
                    <a:pt x="0" y="1185744"/>
                  </a:moveTo>
                  <a:cubicBezTo>
                    <a:pt x="575861" y="-350388"/>
                    <a:pt x="3486937" y="-331223"/>
                    <a:pt x="3679523" y="881343"/>
                  </a:cubicBezTo>
                </a:path>
              </a:pathLst>
            </a:custGeom>
            <a:noFill/>
            <a:ln w="19050">
              <a:gradFill flip="none" rotWithShape="1">
                <a:gsLst>
                  <a:gs pos="50000">
                    <a:srgbClr val="FF0000"/>
                  </a:gs>
                  <a:gs pos="0">
                    <a:srgbClr val="ED7D31"/>
                  </a:gs>
                  <a:gs pos="100000">
                    <a:srgbClr val="ED7D31"/>
                  </a:gs>
                </a:gsLst>
                <a:lin ang="0" scaled="1"/>
                <a:tileRect/>
              </a:gradFill>
              <a:headEnd type="none"/>
              <a:tailEnd type="none"/>
            </a:ln>
            <a:effectLst>
              <a:outerShdw blurRad="381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251">
              <a:extLst>
                <a:ext uri="{FF2B5EF4-FFF2-40B4-BE49-F238E27FC236}">
                  <a16:creationId xmlns:a16="http://schemas.microsoft.com/office/drawing/2014/main" id="{3B36A8D3-2E7B-B75B-BB36-D7D4F773D16E}"/>
                </a:ext>
              </a:extLst>
            </p:cNvPr>
            <p:cNvGrpSpPr/>
            <p:nvPr/>
          </p:nvGrpSpPr>
          <p:grpSpPr>
            <a:xfrm>
              <a:off x="2852820" y="5354927"/>
              <a:ext cx="28410" cy="34203"/>
              <a:chOff x="1646677" y="4608931"/>
              <a:chExt cx="54864" cy="54864"/>
            </a:xfrm>
          </p:grpSpPr>
          <p:sp>
            <p:nvSpPr>
              <p:cNvPr id="220" name="Oval 252">
                <a:extLst>
                  <a:ext uri="{FF2B5EF4-FFF2-40B4-BE49-F238E27FC236}">
                    <a16:creationId xmlns:a16="http://schemas.microsoft.com/office/drawing/2014/main" id="{85162856-FA08-B165-A385-AEB6CFD7BECC}"/>
                  </a:ext>
                </a:extLst>
              </p:cNvPr>
              <p:cNvSpPr>
                <a:spLocks noChangeAspect="1"/>
              </p:cNvSpPr>
              <p:nvPr/>
            </p:nvSpPr>
            <p:spPr>
              <a:xfrm>
                <a:off x="1646677" y="4608931"/>
                <a:ext cx="54864" cy="54864"/>
              </a:xfrm>
              <a:prstGeom prst="ellipse">
                <a:avLst/>
              </a:prstGeom>
              <a:solidFill>
                <a:schemeClr val="bg1"/>
              </a:solidFill>
              <a:ln>
                <a:noFill/>
              </a:ln>
              <a:effectLst>
                <a:outerShdw blurRad="381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53">
                <a:extLst>
                  <a:ext uri="{FF2B5EF4-FFF2-40B4-BE49-F238E27FC236}">
                    <a16:creationId xmlns:a16="http://schemas.microsoft.com/office/drawing/2014/main" id="{E7A51301-F2C8-CEE9-677D-BB8EA1A00F39}"/>
                  </a:ext>
                </a:extLst>
              </p:cNvPr>
              <p:cNvSpPr>
                <a:spLocks noChangeAspect="1"/>
              </p:cNvSpPr>
              <p:nvPr/>
            </p:nvSpPr>
            <p:spPr>
              <a:xfrm>
                <a:off x="1646677" y="4608931"/>
                <a:ext cx="54864" cy="54864"/>
              </a:xfrm>
              <a:prstGeom prst="ellipse">
                <a:avLst/>
              </a:prstGeom>
              <a:solidFill>
                <a:schemeClr val="bg1"/>
              </a:solidFill>
              <a:ln>
                <a:noFill/>
              </a:ln>
              <a:effectLst>
                <a:outerShdw blurRad="317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54">
                <a:extLst>
                  <a:ext uri="{FF2B5EF4-FFF2-40B4-BE49-F238E27FC236}">
                    <a16:creationId xmlns:a16="http://schemas.microsoft.com/office/drawing/2014/main" id="{986ABB02-2863-1A6A-229A-D434C90CDCA0}"/>
                  </a:ext>
                </a:extLst>
              </p:cNvPr>
              <p:cNvSpPr>
                <a:spLocks noChangeAspect="1"/>
              </p:cNvSpPr>
              <p:nvPr/>
            </p:nvSpPr>
            <p:spPr>
              <a:xfrm>
                <a:off x="1646677" y="4608931"/>
                <a:ext cx="54864" cy="54864"/>
              </a:xfrm>
              <a:prstGeom prst="ellipse">
                <a:avLst/>
              </a:prstGeom>
              <a:solidFill>
                <a:schemeClr val="bg1"/>
              </a:solidFill>
              <a:ln>
                <a:noFill/>
              </a:ln>
              <a:effectLst>
                <a:outerShdw blurRad="254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55">
                <a:extLst>
                  <a:ext uri="{FF2B5EF4-FFF2-40B4-BE49-F238E27FC236}">
                    <a16:creationId xmlns:a16="http://schemas.microsoft.com/office/drawing/2014/main" id="{7BAAC9CF-DCF9-17BB-B1ED-8E43BE4BA32E}"/>
                  </a:ext>
                </a:extLst>
              </p:cNvPr>
              <p:cNvSpPr>
                <a:spLocks noChangeAspect="1"/>
              </p:cNvSpPr>
              <p:nvPr/>
            </p:nvSpPr>
            <p:spPr>
              <a:xfrm>
                <a:off x="1646677" y="4608931"/>
                <a:ext cx="54864" cy="54864"/>
              </a:xfrm>
              <a:prstGeom prst="ellipse">
                <a:avLst/>
              </a:prstGeom>
              <a:solidFill>
                <a:schemeClr val="bg1"/>
              </a:solidFill>
              <a:ln>
                <a:noFill/>
              </a:ln>
              <a:effectLst>
                <a:outerShdw blurRad="190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56">
                <a:extLst>
                  <a:ext uri="{FF2B5EF4-FFF2-40B4-BE49-F238E27FC236}">
                    <a16:creationId xmlns:a16="http://schemas.microsoft.com/office/drawing/2014/main" id="{61EEF40A-8ECC-0497-3AD8-37551285AD8C}"/>
                  </a:ext>
                </a:extLst>
              </p:cNvPr>
              <p:cNvSpPr>
                <a:spLocks noChangeAspect="1"/>
              </p:cNvSpPr>
              <p:nvPr/>
            </p:nvSpPr>
            <p:spPr>
              <a:xfrm>
                <a:off x="1646677" y="4608931"/>
                <a:ext cx="54864" cy="54864"/>
              </a:xfrm>
              <a:prstGeom prst="ellipse">
                <a:avLst/>
              </a:prstGeom>
              <a:solidFill>
                <a:schemeClr val="bg1"/>
              </a:solidFill>
              <a:ln>
                <a:noFill/>
              </a:ln>
              <a:effectLst>
                <a:outerShdw blurRad="127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57">
                <a:extLst>
                  <a:ext uri="{FF2B5EF4-FFF2-40B4-BE49-F238E27FC236}">
                    <a16:creationId xmlns:a16="http://schemas.microsoft.com/office/drawing/2014/main" id="{A75ED95B-354D-1B19-9660-EFEE31741191}"/>
                  </a:ext>
                </a:extLst>
              </p:cNvPr>
              <p:cNvSpPr>
                <a:spLocks noChangeAspect="1"/>
              </p:cNvSpPr>
              <p:nvPr/>
            </p:nvSpPr>
            <p:spPr>
              <a:xfrm>
                <a:off x="1646677" y="4608931"/>
                <a:ext cx="54864" cy="54864"/>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258">
              <a:extLst>
                <a:ext uri="{FF2B5EF4-FFF2-40B4-BE49-F238E27FC236}">
                  <a16:creationId xmlns:a16="http://schemas.microsoft.com/office/drawing/2014/main" id="{3CB05FF4-0C35-8144-CD87-3B251F49222B}"/>
                </a:ext>
              </a:extLst>
            </p:cNvPr>
            <p:cNvGrpSpPr/>
            <p:nvPr/>
          </p:nvGrpSpPr>
          <p:grpSpPr>
            <a:xfrm>
              <a:off x="1276185" y="3950400"/>
              <a:ext cx="28410" cy="34203"/>
              <a:chOff x="1646677" y="4608931"/>
              <a:chExt cx="54864" cy="54864"/>
            </a:xfrm>
          </p:grpSpPr>
          <p:sp>
            <p:nvSpPr>
              <p:cNvPr id="214" name="Oval 259">
                <a:extLst>
                  <a:ext uri="{FF2B5EF4-FFF2-40B4-BE49-F238E27FC236}">
                    <a16:creationId xmlns:a16="http://schemas.microsoft.com/office/drawing/2014/main" id="{BE383169-F7C6-92BD-5756-0E2558D060A8}"/>
                  </a:ext>
                </a:extLst>
              </p:cNvPr>
              <p:cNvSpPr>
                <a:spLocks noChangeAspect="1"/>
              </p:cNvSpPr>
              <p:nvPr/>
            </p:nvSpPr>
            <p:spPr>
              <a:xfrm>
                <a:off x="1646677" y="4608931"/>
                <a:ext cx="54864" cy="54864"/>
              </a:xfrm>
              <a:prstGeom prst="ellipse">
                <a:avLst/>
              </a:prstGeom>
              <a:solidFill>
                <a:schemeClr val="bg1"/>
              </a:solidFill>
              <a:ln>
                <a:noFill/>
              </a:ln>
              <a:effectLst>
                <a:outerShdw blurRad="381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60">
                <a:extLst>
                  <a:ext uri="{FF2B5EF4-FFF2-40B4-BE49-F238E27FC236}">
                    <a16:creationId xmlns:a16="http://schemas.microsoft.com/office/drawing/2014/main" id="{2AFBCF0B-9759-EE71-B260-0648DDA60304}"/>
                  </a:ext>
                </a:extLst>
              </p:cNvPr>
              <p:cNvSpPr>
                <a:spLocks noChangeAspect="1"/>
              </p:cNvSpPr>
              <p:nvPr/>
            </p:nvSpPr>
            <p:spPr>
              <a:xfrm>
                <a:off x="1646677" y="4608931"/>
                <a:ext cx="54864" cy="54864"/>
              </a:xfrm>
              <a:prstGeom prst="ellipse">
                <a:avLst/>
              </a:prstGeom>
              <a:solidFill>
                <a:schemeClr val="bg1"/>
              </a:solidFill>
              <a:ln>
                <a:noFill/>
              </a:ln>
              <a:effectLst>
                <a:outerShdw blurRad="317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61">
                <a:extLst>
                  <a:ext uri="{FF2B5EF4-FFF2-40B4-BE49-F238E27FC236}">
                    <a16:creationId xmlns:a16="http://schemas.microsoft.com/office/drawing/2014/main" id="{8E50732D-D747-6E99-DAD2-BE86EA5D601D}"/>
                  </a:ext>
                </a:extLst>
              </p:cNvPr>
              <p:cNvSpPr>
                <a:spLocks noChangeAspect="1"/>
              </p:cNvSpPr>
              <p:nvPr/>
            </p:nvSpPr>
            <p:spPr>
              <a:xfrm>
                <a:off x="1646677" y="4608931"/>
                <a:ext cx="54864" cy="54864"/>
              </a:xfrm>
              <a:prstGeom prst="ellipse">
                <a:avLst/>
              </a:prstGeom>
              <a:solidFill>
                <a:schemeClr val="bg1"/>
              </a:solidFill>
              <a:ln>
                <a:noFill/>
              </a:ln>
              <a:effectLst>
                <a:outerShdw blurRad="254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62">
                <a:extLst>
                  <a:ext uri="{FF2B5EF4-FFF2-40B4-BE49-F238E27FC236}">
                    <a16:creationId xmlns:a16="http://schemas.microsoft.com/office/drawing/2014/main" id="{3859ACAD-6BDC-3F43-59BD-05E7A15B9E59}"/>
                  </a:ext>
                </a:extLst>
              </p:cNvPr>
              <p:cNvSpPr>
                <a:spLocks noChangeAspect="1"/>
              </p:cNvSpPr>
              <p:nvPr/>
            </p:nvSpPr>
            <p:spPr>
              <a:xfrm>
                <a:off x="1646677" y="4608931"/>
                <a:ext cx="54864" cy="54864"/>
              </a:xfrm>
              <a:prstGeom prst="ellipse">
                <a:avLst/>
              </a:prstGeom>
              <a:solidFill>
                <a:schemeClr val="bg1"/>
              </a:solidFill>
              <a:ln>
                <a:noFill/>
              </a:ln>
              <a:effectLst>
                <a:outerShdw blurRad="190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63">
                <a:extLst>
                  <a:ext uri="{FF2B5EF4-FFF2-40B4-BE49-F238E27FC236}">
                    <a16:creationId xmlns:a16="http://schemas.microsoft.com/office/drawing/2014/main" id="{BDB6D079-0F6B-E805-F0D8-6E79E71B1351}"/>
                  </a:ext>
                </a:extLst>
              </p:cNvPr>
              <p:cNvSpPr>
                <a:spLocks noChangeAspect="1"/>
              </p:cNvSpPr>
              <p:nvPr/>
            </p:nvSpPr>
            <p:spPr>
              <a:xfrm>
                <a:off x="1646677" y="4608931"/>
                <a:ext cx="54864" cy="54864"/>
              </a:xfrm>
              <a:prstGeom prst="ellipse">
                <a:avLst/>
              </a:prstGeom>
              <a:solidFill>
                <a:schemeClr val="bg1"/>
              </a:solidFill>
              <a:ln>
                <a:noFill/>
              </a:ln>
              <a:effectLst>
                <a:outerShdw blurRad="127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64">
                <a:extLst>
                  <a:ext uri="{FF2B5EF4-FFF2-40B4-BE49-F238E27FC236}">
                    <a16:creationId xmlns:a16="http://schemas.microsoft.com/office/drawing/2014/main" id="{DD5C916D-56AA-0712-C9E4-844E273B8778}"/>
                  </a:ext>
                </a:extLst>
              </p:cNvPr>
              <p:cNvSpPr>
                <a:spLocks noChangeAspect="1"/>
              </p:cNvSpPr>
              <p:nvPr/>
            </p:nvSpPr>
            <p:spPr>
              <a:xfrm>
                <a:off x="1646677" y="4608931"/>
                <a:ext cx="54864" cy="54864"/>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281">
              <a:extLst>
                <a:ext uri="{FF2B5EF4-FFF2-40B4-BE49-F238E27FC236}">
                  <a16:creationId xmlns:a16="http://schemas.microsoft.com/office/drawing/2014/main" id="{82C8C48D-8133-F3DE-8B99-299989540BF3}"/>
                </a:ext>
              </a:extLst>
            </p:cNvPr>
            <p:cNvGrpSpPr/>
            <p:nvPr/>
          </p:nvGrpSpPr>
          <p:grpSpPr>
            <a:xfrm>
              <a:off x="2742113" y="3890434"/>
              <a:ext cx="28410" cy="34203"/>
              <a:chOff x="1646677" y="4608931"/>
              <a:chExt cx="54864" cy="54864"/>
            </a:xfrm>
          </p:grpSpPr>
          <p:sp>
            <p:nvSpPr>
              <p:cNvPr id="208" name="Oval 282">
                <a:extLst>
                  <a:ext uri="{FF2B5EF4-FFF2-40B4-BE49-F238E27FC236}">
                    <a16:creationId xmlns:a16="http://schemas.microsoft.com/office/drawing/2014/main" id="{55DFB90A-239C-36E1-53AB-EF5CD2F8E526}"/>
                  </a:ext>
                </a:extLst>
              </p:cNvPr>
              <p:cNvSpPr>
                <a:spLocks noChangeAspect="1"/>
              </p:cNvSpPr>
              <p:nvPr/>
            </p:nvSpPr>
            <p:spPr>
              <a:xfrm>
                <a:off x="1646677" y="4608931"/>
                <a:ext cx="54864" cy="54864"/>
              </a:xfrm>
              <a:prstGeom prst="ellipse">
                <a:avLst/>
              </a:prstGeom>
              <a:solidFill>
                <a:schemeClr val="bg1"/>
              </a:solidFill>
              <a:ln>
                <a:noFill/>
              </a:ln>
              <a:effectLst>
                <a:outerShdw blurRad="381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83">
                <a:extLst>
                  <a:ext uri="{FF2B5EF4-FFF2-40B4-BE49-F238E27FC236}">
                    <a16:creationId xmlns:a16="http://schemas.microsoft.com/office/drawing/2014/main" id="{4B90E5E3-D622-F606-2EFD-BA83CE67FD0D}"/>
                  </a:ext>
                </a:extLst>
              </p:cNvPr>
              <p:cNvSpPr>
                <a:spLocks noChangeAspect="1"/>
              </p:cNvSpPr>
              <p:nvPr/>
            </p:nvSpPr>
            <p:spPr>
              <a:xfrm>
                <a:off x="1646677" y="4608931"/>
                <a:ext cx="54864" cy="54864"/>
              </a:xfrm>
              <a:prstGeom prst="ellipse">
                <a:avLst/>
              </a:prstGeom>
              <a:solidFill>
                <a:schemeClr val="bg1"/>
              </a:solidFill>
              <a:ln>
                <a:noFill/>
              </a:ln>
              <a:effectLst>
                <a:outerShdw blurRad="317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84">
                <a:extLst>
                  <a:ext uri="{FF2B5EF4-FFF2-40B4-BE49-F238E27FC236}">
                    <a16:creationId xmlns:a16="http://schemas.microsoft.com/office/drawing/2014/main" id="{7CFB1EE6-B4ED-3588-60A3-5EF69AD6ED3B}"/>
                  </a:ext>
                </a:extLst>
              </p:cNvPr>
              <p:cNvSpPr>
                <a:spLocks noChangeAspect="1"/>
              </p:cNvSpPr>
              <p:nvPr/>
            </p:nvSpPr>
            <p:spPr>
              <a:xfrm>
                <a:off x="1646677" y="4608931"/>
                <a:ext cx="54864" cy="54864"/>
              </a:xfrm>
              <a:prstGeom prst="ellipse">
                <a:avLst/>
              </a:prstGeom>
              <a:solidFill>
                <a:schemeClr val="bg1"/>
              </a:solidFill>
              <a:ln>
                <a:noFill/>
              </a:ln>
              <a:effectLst>
                <a:outerShdw blurRad="254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85">
                <a:extLst>
                  <a:ext uri="{FF2B5EF4-FFF2-40B4-BE49-F238E27FC236}">
                    <a16:creationId xmlns:a16="http://schemas.microsoft.com/office/drawing/2014/main" id="{03632B57-07A5-79D0-C591-6E66626653DC}"/>
                  </a:ext>
                </a:extLst>
              </p:cNvPr>
              <p:cNvSpPr>
                <a:spLocks noChangeAspect="1"/>
              </p:cNvSpPr>
              <p:nvPr/>
            </p:nvSpPr>
            <p:spPr>
              <a:xfrm>
                <a:off x="1646677" y="4608931"/>
                <a:ext cx="54864" cy="54864"/>
              </a:xfrm>
              <a:prstGeom prst="ellipse">
                <a:avLst/>
              </a:prstGeom>
              <a:solidFill>
                <a:schemeClr val="bg1"/>
              </a:solidFill>
              <a:ln>
                <a:noFill/>
              </a:ln>
              <a:effectLst>
                <a:outerShdw blurRad="190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86">
                <a:extLst>
                  <a:ext uri="{FF2B5EF4-FFF2-40B4-BE49-F238E27FC236}">
                    <a16:creationId xmlns:a16="http://schemas.microsoft.com/office/drawing/2014/main" id="{86326207-FA59-862D-937A-45D7B0C93A2F}"/>
                  </a:ext>
                </a:extLst>
              </p:cNvPr>
              <p:cNvSpPr>
                <a:spLocks noChangeAspect="1"/>
              </p:cNvSpPr>
              <p:nvPr/>
            </p:nvSpPr>
            <p:spPr>
              <a:xfrm>
                <a:off x="1646677" y="4608931"/>
                <a:ext cx="54864" cy="54864"/>
              </a:xfrm>
              <a:prstGeom prst="ellipse">
                <a:avLst/>
              </a:prstGeom>
              <a:solidFill>
                <a:schemeClr val="bg1"/>
              </a:solidFill>
              <a:ln>
                <a:noFill/>
              </a:ln>
              <a:effectLst>
                <a:outerShdw blurRad="127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87">
                <a:extLst>
                  <a:ext uri="{FF2B5EF4-FFF2-40B4-BE49-F238E27FC236}">
                    <a16:creationId xmlns:a16="http://schemas.microsoft.com/office/drawing/2014/main" id="{7352EF77-B86A-0355-5365-0BD9008D89A1}"/>
                  </a:ext>
                </a:extLst>
              </p:cNvPr>
              <p:cNvSpPr>
                <a:spLocks noChangeAspect="1"/>
              </p:cNvSpPr>
              <p:nvPr/>
            </p:nvSpPr>
            <p:spPr>
              <a:xfrm>
                <a:off x="1646677" y="4608931"/>
                <a:ext cx="54864" cy="54864"/>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6" name="Freeform 288">
              <a:extLst>
                <a:ext uri="{FF2B5EF4-FFF2-40B4-BE49-F238E27FC236}">
                  <a16:creationId xmlns:a16="http://schemas.microsoft.com/office/drawing/2014/main" id="{18327493-DC12-87E6-0FD7-085D8677A278}"/>
                </a:ext>
              </a:extLst>
            </p:cNvPr>
            <p:cNvSpPr/>
            <p:nvPr/>
          </p:nvSpPr>
          <p:spPr>
            <a:xfrm>
              <a:off x="2770523" y="3887822"/>
              <a:ext cx="1917451" cy="1487396"/>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2772960"/>
                <a:gd name="connsiteY0" fmla="*/ 1892142 h 1892142"/>
                <a:gd name="connsiteX1" fmla="*/ 2772960 w 2772960"/>
                <a:gd name="connsiteY1" fmla="*/ 873298 h 1892142"/>
                <a:gd name="connsiteX0" fmla="*/ 0 w 2772960"/>
                <a:gd name="connsiteY0" fmla="*/ 1745980 h 1745980"/>
                <a:gd name="connsiteX1" fmla="*/ 2772960 w 2772960"/>
                <a:gd name="connsiteY1" fmla="*/ 727136 h 1745980"/>
                <a:gd name="connsiteX0" fmla="*/ 0 w 2785660"/>
                <a:gd name="connsiteY0" fmla="*/ 1701652 h 1701652"/>
                <a:gd name="connsiteX1" fmla="*/ 2785660 w 2785660"/>
                <a:gd name="connsiteY1" fmla="*/ 746308 h 1701652"/>
                <a:gd name="connsiteX0" fmla="*/ 0 w 2976160"/>
                <a:gd name="connsiteY0" fmla="*/ 1484362 h 1484362"/>
                <a:gd name="connsiteX1" fmla="*/ 2976160 w 2976160"/>
                <a:gd name="connsiteY1" fmla="*/ 859218 h 1484362"/>
                <a:gd name="connsiteX0" fmla="*/ 0 w 3001560"/>
                <a:gd name="connsiteY0" fmla="*/ 1355417 h 1355417"/>
                <a:gd name="connsiteX1" fmla="*/ 3001560 w 3001560"/>
                <a:gd name="connsiteY1" fmla="*/ 946173 h 1355417"/>
                <a:gd name="connsiteX0" fmla="*/ 0 w 2950760"/>
                <a:gd name="connsiteY0" fmla="*/ 1348176 h 1348176"/>
                <a:gd name="connsiteX1" fmla="*/ 2950760 w 2950760"/>
                <a:gd name="connsiteY1" fmla="*/ 951632 h 1348176"/>
                <a:gd name="connsiteX0" fmla="*/ 0 w 2950760"/>
                <a:gd name="connsiteY0" fmla="*/ 1092673 h 1092673"/>
                <a:gd name="connsiteX1" fmla="*/ 2950760 w 2950760"/>
                <a:gd name="connsiteY1" fmla="*/ 696129 h 1092673"/>
                <a:gd name="connsiteX0" fmla="*/ 0 w 2950760"/>
                <a:gd name="connsiteY0" fmla="*/ 963633 h 963633"/>
                <a:gd name="connsiteX1" fmla="*/ 2950760 w 2950760"/>
                <a:gd name="connsiteY1" fmla="*/ 567089 h 963633"/>
                <a:gd name="connsiteX0" fmla="*/ 0 w 4260202"/>
                <a:gd name="connsiteY0" fmla="*/ 113112 h 3863084"/>
                <a:gd name="connsiteX1" fmla="*/ 4260202 w 4260202"/>
                <a:gd name="connsiteY1" fmla="*/ 3863084 h 3863084"/>
                <a:gd name="connsiteX0" fmla="*/ 0 w 4260202"/>
                <a:gd name="connsiteY0" fmla="*/ 1344 h 3751316"/>
                <a:gd name="connsiteX1" fmla="*/ 4260202 w 4260202"/>
                <a:gd name="connsiteY1" fmla="*/ 3751316 h 3751316"/>
                <a:gd name="connsiteX0" fmla="*/ 0 w 4260202"/>
                <a:gd name="connsiteY0" fmla="*/ 1566 h 3751538"/>
                <a:gd name="connsiteX1" fmla="*/ 4260202 w 4260202"/>
                <a:gd name="connsiteY1" fmla="*/ 3751538 h 3751538"/>
                <a:gd name="connsiteX0" fmla="*/ 0 w 4260202"/>
                <a:gd name="connsiteY0" fmla="*/ 2845 h 3752817"/>
                <a:gd name="connsiteX1" fmla="*/ 4260202 w 4260202"/>
                <a:gd name="connsiteY1" fmla="*/ 3752817 h 3752817"/>
              </a:gdLst>
              <a:ahLst/>
              <a:cxnLst>
                <a:cxn ang="0">
                  <a:pos x="connsiteX0" y="connsiteY0"/>
                </a:cxn>
                <a:cxn ang="0">
                  <a:pos x="connsiteX1" y="connsiteY1"/>
                </a:cxn>
              </a:cxnLst>
              <a:rect l="l" t="t" r="r" b="b"/>
              <a:pathLst>
                <a:path w="4260202" h="3752817">
                  <a:moveTo>
                    <a:pt x="0" y="2845"/>
                  </a:moveTo>
                  <a:cubicBezTo>
                    <a:pt x="2685955" y="-67451"/>
                    <a:pt x="3881282" y="1164110"/>
                    <a:pt x="4260202" y="3752817"/>
                  </a:cubicBezTo>
                </a:path>
              </a:pathLst>
            </a:custGeom>
            <a:noFill/>
            <a:ln>
              <a:gradFill flip="none" rotWithShape="1">
                <a:gsLst>
                  <a:gs pos="50000">
                    <a:srgbClr val="FF0000"/>
                  </a:gs>
                  <a:gs pos="0">
                    <a:srgbClr val="ED7D31"/>
                  </a:gs>
                  <a:gs pos="100000">
                    <a:srgbClr val="ED7D31"/>
                  </a:gs>
                </a:gsLst>
                <a:lin ang="0" scaled="1"/>
                <a:tileRect/>
              </a:gradFill>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289">
              <a:extLst>
                <a:ext uri="{FF2B5EF4-FFF2-40B4-BE49-F238E27FC236}">
                  <a16:creationId xmlns:a16="http://schemas.microsoft.com/office/drawing/2014/main" id="{B2213A79-A223-F7E0-8207-939B4707E3D4}"/>
                </a:ext>
              </a:extLst>
            </p:cNvPr>
            <p:cNvGrpSpPr/>
            <p:nvPr/>
          </p:nvGrpSpPr>
          <p:grpSpPr>
            <a:xfrm>
              <a:off x="3450736" y="3593920"/>
              <a:ext cx="28410" cy="34203"/>
              <a:chOff x="1646677" y="4608931"/>
              <a:chExt cx="54864" cy="54864"/>
            </a:xfrm>
          </p:grpSpPr>
          <p:sp>
            <p:nvSpPr>
              <p:cNvPr id="202" name="Oval 290">
                <a:extLst>
                  <a:ext uri="{FF2B5EF4-FFF2-40B4-BE49-F238E27FC236}">
                    <a16:creationId xmlns:a16="http://schemas.microsoft.com/office/drawing/2014/main" id="{43DB9EE7-87D6-697E-3B34-0D9B45D6801F}"/>
                  </a:ext>
                </a:extLst>
              </p:cNvPr>
              <p:cNvSpPr>
                <a:spLocks noChangeAspect="1"/>
              </p:cNvSpPr>
              <p:nvPr/>
            </p:nvSpPr>
            <p:spPr>
              <a:xfrm>
                <a:off x="1646677" y="4608931"/>
                <a:ext cx="54864" cy="54864"/>
              </a:xfrm>
              <a:prstGeom prst="ellipse">
                <a:avLst/>
              </a:prstGeom>
              <a:solidFill>
                <a:schemeClr val="bg1"/>
              </a:solidFill>
              <a:ln>
                <a:noFill/>
              </a:ln>
              <a:effectLst>
                <a:outerShdw blurRad="381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91">
                <a:extLst>
                  <a:ext uri="{FF2B5EF4-FFF2-40B4-BE49-F238E27FC236}">
                    <a16:creationId xmlns:a16="http://schemas.microsoft.com/office/drawing/2014/main" id="{BD6765D5-3C2B-5A5C-CA78-8D91F82295BF}"/>
                  </a:ext>
                </a:extLst>
              </p:cNvPr>
              <p:cNvSpPr>
                <a:spLocks noChangeAspect="1"/>
              </p:cNvSpPr>
              <p:nvPr/>
            </p:nvSpPr>
            <p:spPr>
              <a:xfrm>
                <a:off x="1646677" y="4608931"/>
                <a:ext cx="54864" cy="54864"/>
              </a:xfrm>
              <a:prstGeom prst="ellipse">
                <a:avLst/>
              </a:prstGeom>
              <a:solidFill>
                <a:schemeClr val="bg1"/>
              </a:solidFill>
              <a:ln>
                <a:noFill/>
              </a:ln>
              <a:effectLst>
                <a:outerShdw blurRad="317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92">
                <a:extLst>
                  <a:ext uri="{FF2B5EF4-FFF2-40B4-BE49-F238E27FC236}">
                    <a16:creationId xmlns:a16="http://schemas.microsoft.com/office/drawing/2014/main" id="{E12BD8BB-CA87-D294-3A97-5742B882DCD6}"/>
                  </a:ext>
                </a:extLst>
              </p:cNvPr>
              <p:cNvSpPr>
                <a:spLocks noChangeAspect="1"/>
              </p:cNvSpPr>
              <p:nvPr/>
            </p:nvSpPr>
            <p:spPr>
              <a:xfrm>
                <a:off x="1646677" y="4608931"/>
                <a:ext cx="54864" cy="54864"/>
              </a:xfrm>
              <a:prstGeom prst="ellipse">
                <a:avLst/>
              </a:prstGeom>
              <a:solidFill>
                <a:schemeClr val="bg1"/>
              </a:solidFill>
              <a:ln>
                <a:noFill/>
              </a:ln>
              <a:effectLst>
                <a:outerShdw blurRad="254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93">
                <a:extLst>
                  <a:ext uri="{FF2B5EF4-FFF2-40B4-BE49-F238E27FC236}">
                    <a16:creationId xmlns:a16="http://schemas.microsoft.com/office/drawing/2014/main" id="{7713EE53-AE3D-A777-E797-977DD628D9E9}"/>
                  </a:ext>
                </a:extLst>
              </p:cNvPr>
              <p:cNvSpPr>
                <a:spLocks noChangeAspect="1"/>
              </p:cNvSpPr>
              <p:nvPr/>
            </p:nvSpPr>
            <p:spPr>
              <a:xfrm>
                <a:off x="1646677" y="4608931"/>
                <a:ext cx="54864" cy="54864"/>
              </a:xfrm>
              <a:prstGeom prst="ellipse">
                <a:avLst/>
              </a:prstGeom>
              <a:solidFill>
                <a:schemeClr val="bg1"/>
              </a:solidFill>
              <a:ln>
                <a:noFill/>
              </a:ln>
              <a:effectLst>
                <a:outerShdw blurRad="190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94">
                <a:extLst>
                  <a:ext uri="{FF2B5EF4-FFF2-40B4-BE49-F238E27FC236}">
                    <a16:creationId xmlns:a16="http://schemas.microsoft.com/office/drawing/2014/main" id="{D748A8BC-4226-D694-F9B2-56F837CFC0F9}"/>
                  </a:ext>
                </a:extLst>
              </p:cNvPr>
              <p:cNvSpPr>
                <a:spLocks noChangeAspect="1"/>
              </p:cNvSpPr>
              <p:nvPr/>
            </p:nvSpPr>
            <p:spPr>
              <a:xfrm>
                <a:off x="1646677" y="4608931"/>
                <a:ext cx="54864" cy="54864"/>
              </a:xfrm>
              <a:prstGeom prst="ellipse">
                <a:avLst/>
              </a:prstGeom>
              <a:solidFill>
                <a:schemeClr val="bg1"/>
              </a:solidFill>
              <a:ln>
                <a:noFill/>
              </a:ln>
              <a:effectLst>
                <a:outerShdw blurRad="1270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95">
                <a:extLst>
                  <a:ext uri="{FF2B5EF4-FFF2-40B4-BE49-F238E27FC236}">
                    <a16:creationId xmlns:a16="http://schemas.microsoft.com/office/drawing/2014/main" id="{A9FF83E6-C396-188D-A11E-894B72BDC1B8}"/>
                  </a:ext>
                </a:extLst>
              </p:cNvPr>
              <p:cNvSpPr>
                <a:spLocks noChangeAspect="1"/>
              </p:cNvSpPr>
              <p:nvPr/>
            </p:nvSpPr>
            <p:spPr>
              <a:xfrm>
                <a:off x="1646677" y="4608931"/>
                <a:ext cx="54864" cy="54864"/>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8" name="Freeform 98">
              <a:extLst>
                <a:ext uri="{FF2B5EF4-FFF2-40B4-BE49-F238E27FC236}">
                  <a16:creationId xmlns:a16="http://schemas.microsoft.com/office/drawing/2014/main" id="{8E6757FD-B059-E676-A354-B793466D13A1}"/>
                </a:ext>
              </a:extLst>
            </p:cNvPr>
            <p:cNvSpPr/>
            <p:nvPr/>
          </p:nvSpPr>
          <p:spPr>
            <a:xfrm>
              <a:off x="2756124" y="3896879"/>
              <a:ext cx="271227" cy="1457580"/>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3903260"/>
                <a:gd name="connsiteY0" fmla="*/ 829128 h 829128"/>
                <a:gd name="connsiteX1" fmla="*/ 3903260 w 3903260"/>
                <a:gd name="connsiteY1" fmla="*/ 788184 h 829128"/>
                <a:gd name="connsiteX0" fmla="*/ 0 w 3903260"/>
                <a:gd name="connsiteY0" fmla="*/ 398444 h 398444"/>
                <a:gd name="connsiteX1" fmla="*/ 3903260 w 3903260"/>
                <a:gd name="connsiteY1" fmla="*/ 357500 h 398444"/>
                <a:gd name="connsiteX0" fmla="*/ 0 w 4104573"/>
                <a:gd name="connsiteY0" fmla="*/ 1007113 h 1007114"/>
                <a:gd name="connsiteX1" fmla="*/ 4104573 w 4104573"/>
                <a:gd name="connsiteY1" fmla="*/ 107749 h 1007114"/>
                <a:gd name="connsiteX0" fmla="*/ 0 w 4104573"/>
                <a:gd name="connsiteY0" fmla="*/ 1030908 h 1030907"/>
                <a:gd name="connsiteX1" fmla="*/ 4104573 w 4104573"/>
                <a:gd name="connsiteY1" fmla="*/ 131544 h 1030907"/>
                <a:gd name="connsiteX0" fmla="*/ 0 w 5044030"/>
                <a:gd name="connsiteY0" fmla="*/ 820833 h 820834"/>
                <a:gd name="connsiteX1" fmla="*/ 5044030 w 5044030"/>
                <a:gd name="connsiteY1" fmla="*/ 183360 h 820834"/>
                <a:gd name="connsiteX0" fmla="*/ 0 w 714917"/>
                <a:gd name="connsiteY0" fmla="*/ 89400 h 4930870"/>
                <a:gd name="connsiteX1" fmla="*/ 714917 w 714917"/>
                <a:gd name="connsiteY1" fmla="*/ 4930870 h 4930870"/>
                <a:gd name="connsiteX0" fmla="*/ 0 w 1544973"/>
                <a:gd name="connsiteY0" fmla="*/ 105862 h 4947332"/>
                <a:gd name="connsiteX1" fmla="*/ 714917 w 1544973"/>
                <a:gd name="connsiteY1" fmla="*/ 4947332 h 4947332"/>
                <a:gd name="connsiteX0" fmla="*/ 0 w 1799995"/>
                <a:gd name="connsiteY0" fmla="*/ -1 h 4841469"/>
                <a:gd name="connsiteX1" fmla="*/ 714917 w 1799995"/>
                <a:gd name="connsiteY1" fmla="*/ 4841469 h 4841469"/>
                <a:gd name="connsiteX0" fmla="*/ 0 w 1664982"/>
                <a:gd name="connsiteY0" fmla="*/ -1 h 4841469"/>
                <a:gd name="connsiteX1" fmla="*/ 714917 w 1664982"/>
                <a:gd name="connsiteY1" fmla="*/ 4841469 h 4841469"/>
              </a:gdLst>
              <a:ahLst/>
              <a:cxnLst>
                <a:cxn ang="0">
                  <a:pos x="connsiteX0" y="connsiteY0"/>
                </a:cxn>
                <a:cxn ang="0">
                  <a:pos x="connsiteX1" y="connsiteY1"/>
                </a:cxn>
              </a:cxnLst>
              <a:rect l="l" t="t" r="r" b="b"/>
              <a:pathLst>
                <a:path w="1664982" h="4841469">
                  <a:moveTo>
                    <a:pt x="0" y="-1"/>
                  </a:moveTo>
                  <a:cubicBezTo>
                    <a:pt x="1596552" y="995519"/>
                    <a:pt x="2430922" y="2944975"/>
                    <a:pt x="714917" y="4841469"/>
                  </a:cubicBezTo>
                </a:path>
              </a:pathLst>
            </a:custGeom>
            <a:noFill/>
            <a:ln>
              <a:gradFill flip="none" rotWithShape="1">
                <a:gsLst>
                  <a:gs pos="50000">
                    <a:srgbClr val="FF9900"/>
                  </a:gs>
                  <a:gs pos="0">
                    <a:srgbClr val="FF0000"/>
                  </a:gs>
                  <a:gs pos="100000">
                    <a:srgbClr val="FF0000"/>
                  </a:gs>
                </a:gsLst>
                <a:lin ang="0" scaled="1"/>
                <a:tileRect/>
              </a:gradFill>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98">
              <a:extLst>
                <a:ext uri="{FF2B5EF4-FFF2-40B4-BE49-F238E27FC236}">
                  <a16:creationId xmlns:a16="http://schemas.microsoft.com/office/drawing/2014/main" id="{669B64B9-8DBC-8A70-0021-B4A0933BD608}"/>
                </a:ext>
              </a:extLst>
            </p:cNvPr>
            <p:cNvSpPr/>
            <p:nvPr/>
          </p:nvSpPr>
          <p:spPr>
            <a:xfrm>
              <a:off x="2741609" y="3558230"/>
              <a:ext cx="689179" cy="338648"/>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3903260"/>
                <a:gd name="connsiteY0" fmla="*/ 829128 h 829128"/>
                <a:gd name="connsiteX1" fmla="*/ 3903260 w 3903260"/>
                <a:gd name="connsiteY1" fmla="*/ 788184 h 829128"/>
                <a:gd name="connsiteX0" fmla="*/ 0 w 3903260"/>
                <a:gd name="connsiteY0" fmla="*/ 398444 h 398444"/>
                <a:gd name="connsiteX1" fmla="*/ 3903260 w 3903260"/>
                <a:gd name="connsiteY1" fmla="*/ 357500 h 398444"/>
                <a:gd name="connsiteX0" fmla="*/ 0 w 4104573"/>
                <a:gd name="connsiteY0" fmla="*/ 1007113 h 1007114"/>
                <a:gd name="connsiteX1" fmla="*/ 4104573 w 4104573"/>
                <a:gd name="connsiteY1" fmla="*/ 107749 h 1007114"/>
                <a:gd name="connsiteX0" fmla="*/ 0 w 4104573"/>
                <a:gd name="connsiteY0" fmla="*/ 1030908 h 1030907"/>
                <a:gd name="connsiteX1" fmla="*/ 4104573 w 4104573"/>
                <a:gd name="connsiteY1" fmla="*/ 131544 h 1030907"/>
                <a:gd name="connsiteX0" fmla="*/ 0 w 5044030"/>
                <a:gd name="connsiteY0" fmla="*/ 820833 h 820834"/>
                <a:gd name="connsiteX1" fmla="*/ 5044030 w 5044030"/>
                <a:gd name="connsiteY1" fmla="*/ 183360 h 820834"/>
                <a:gd name="connsiteX0" fmla="*/ 0 w 4849648"/>
                <a:gd name="connsiteY0" fmla="*/ 820833 h 820834"/>
                <a:gd name="connsiteX1" fmla="*/ 4849648 w 4849648"/>
                <a:gd name="connsiteY1" fmla="*/ 183361 h 820834"/>
                <a:gd name="connsiteX0" fmla="*/ 0 w 4590470"/>
                <a:gd name="connsiteY0" fmla="*/ 856166 h 856167"/>
                <a:gd name="connsiteX1" fmla="*/ 4590470 w 4590470"/>
                <a:gd name="connsiteY1" fmla="*/ 172018 h 856167"/>
                <a:gd name="connsiteX0" fmla="*/ 0 w 4590470"/>
                <a:gd name="connsiteY0" fmla="*/ 874222 h 874223"/>
                <a:gd name="connsiteX1" fmla="*/ 4590470 w 4590470"/>
                <a:gd name="connsiteY1" fmla="*/ 166734 h 874223"/>
                <a:gd name="connsiteX0" fmla="*/ 0 w 4590470"/>
                <a:gd name="connsiteY0" fmla="*/ 812484 h 812485"/>
                <a:gd name="connsiteX1" fmla="*/ 4590470 w 4590470"/>
                <a:gd name="connsiteY1" fmla="*/ 104996 h 812485"/>
              </a:gdLst>
              <a:ahLst/>
              <a:cxnLst>
                <a:cxn ang="0">
                  <a:pos x="connsiteX0" y="connsiteY0"/>
                </a:cxn>
                <a:cxn ang="0">
                  <a:pos x="connsiteX1" y="connsiteY1"/>
                </a:cxn>
              </a:cxnLst>
              <a:rect l="l" t="t" r="r" b="b"/>
              <a:pathLst>
                <a:path w="4590470" h="812485">
                  <a:moveTo>
                    <a:pt x="0" y="812484"/>
                  </a:moveTo>
                  <a:cubicBezTo>
                    <a:pt x="483356" y="-25024"/>
                    <a:pt x="2688477" y="-120585"/>
                    <a:pt x="4590470" y="104996"/>
                  </a:cubicBezTo>
                </a:path>
              </a:pathLst>
            </a:custGeom>
            <a:noFill/>
            <a:ln>
              <a:gradFill flip="none" rotWithShape="1">
                <a:gsLst>
                  <a:gs pos="50000">
                    <a:srgbClr val="FF0000"/>
                  </a:gs>
                  <a:gs pos="0">
                    <a:srgbClr val="ED7D31"/>
                  </a:gs>
                  <a:gs pos="100000">
                    <a:srgbClr val="ED7D31"/>
                  </a:gs>
                </a:gsLst>
                <a:lin ang="0" scaled="1"/>
                <a:tileRect/>
              </a:gradFill>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reeform 288">
              <a:extLst>
                <a:ext uri="{FF2B5EF4-FFF2-40B4-BE49-F238E27FC236}">
                  <a16:creationId xmlns:a16="http://schemas.microsoft.com/office/drawing/2014/main" id="{F7B494FC-7C32-1FA9-B1A0-02B2439999C7}"/>
                </a:ext>
              </a:extLst>
            </p:cNvPr>
            <p:cNvSpPr/>
            <p:nvPr/>
          </p:nvSpPr>
          <p:spPr>
            <a:xfrm>
              <a:off x="2738621" y="3654344"/>
              <a:ext cx="1841891" cy="433214"/>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2772960"/>
                <a:gd name="connsiteY0" fmla="*/ 1892142 h 1892142"/>
                <a:gd name="connsiteX1" fmla="*/ 2772960 w 2772960"/>
                <a:gd name="connsiteY1" fmla="*/ 873298 h 1892142"/>
                <a:gd name="connsiteX0" fmla="*/ 0 w 2772960"/>
                <a:gd name="connsiteY0" fmla="*/ 1745980 h 1745980"/>
                <a:gd name="connsiteX1" fmla="*/ 2772960 w 2772960"/>
                <a:gd name="connsiteY1" fmla="*/ 727136 h 1745980"/>
                <a:gd name="connsiteX0" fmla="*/ 0 w 2785660"/>
                <a:gd name="connsiteY0" fmla="*/ 1701652 h 1701652"/>
                <a:gd name="connsiteX1" fmla="*/ 2785660 w 2785660"/>
                <a:gd name="connsiteY1" fmla="*/ 746308 h 1701652"/>
                <a:gd name="connsiteX0" fmla="*/ 0 w 2976160"/>
                <a:gd name="connsiteY0" fmla="*/ 1484362 h 1484362"/>
                <a:gd name="connsiteX1" fmla="*/ 2976160 w 2976160"/>
                <a:gd name="connsiteY1" fmla="*/ 859218 h 1484362"/>
                <a:gd name="connsiteX0" fmla="*/ 0 w 3001560"/>
                <a:gd name="connsiteY0" fmla="*/ 1355417 h 1355417"/>
                <a:gd name="connsiteX1" fmla="*/ 3001560 w 3001560"/>
                <a:gd name="connsiteY1" fmla="*/ 946173 h 1355417"/>
                <a:gd name="connsiteX0" fmla="*/ 0 w 2950760"/>
                <a:gd name="connsiteY0" fmla="*/ 1348176 h 1348176"/>
                <a:gd name="connsiteX1" fmla="*/ 2950760 w 2950760"/>
                <a:gd name="connsiteY1" fmla="*/ 951632 h 1348176"/>
                <a:gd name="connsiteX0" fmla="*/ 0 w 2950760"/>
                <a:gd name="connsiteY0" fmla="*/ 1092673 h 1092673"/>
                <a:gd name="connsiteX1" fmla="*/ 2950760 w 2950760"/>
                <a:gd name="connsiteY1" fmla="*/ 696129 h 1092673"/>
                <a:gd name="connsiteX0" fmla="*/ 0 w 2950760"/>
                <a:gd name="connsiteY0" fmla="*/ 963633 h 963633"/>
                <a:gd name="connsiteX1" fmla="*/ 2950760 w 2950760"/>
                <a:gd name="connsiteY1" fmla="*/ 567089 h 963633"/>
                <a:gd name="connsiteX0" fmla="*/ 0 w 4260202"/>
                <a:gd name="connsiteY0" fmla="*/ 113112 h 3863084"/>
                <a:gd name="connsiteX1" fmla="*/ 4260202 w 4260202"/>
                <a:gd name="connsiteY1" fmla="*/ 3863084 h 3863084"/>
                <a:gd name="connsiteX0" fmla="*/ 0 w 4260202"/>
                <a:gd name="connsiteY0" fmla="*/ 1344 h 3751316"/>
                <a:gd name="connsiteX1" fmla="*/ 4260202 w 4260202"/>
                <a:gd name="connsiteY1" fmla="*/ 3751316 h 3751316"/>
                <a:gd name="connsiteX0" fmla="*/ 0 w 4260202"/>
                <a:gd name="connsiteY0" fmla="*/ 1566 h 3751538"/>
                <a:gd name="connsiteX1" fmla="*/ 4260202 w 4260202"/>
                <a:gd name="connsiteY1" fmla="*/ 3751538 h 3751538"/>
                <a:gd name="connsiteX0" fmla="*/ 0 w 4506421"/>
                <a:gd name="connsiteY0" fmla="*/ 1429 h 3980912"/>
                <a:gd name="connsiteX1" fmla="*/ 4506421 w 4506421"/>
                <a:gd name="connsiteY1" fmla="*/ 3980912 h 3980912"/>
                <a:gd name="connsiteX0" fmla="*/ 0 w 4092323"/>
                <a:gd name="connsiteY0" fmla="*/ 358050 h 848952"/>
                <a:gd name="connsiteX1" fmla="*/ 4092323 w 4092323"/>
                <a:gd name="connsiteY1" fmla="*/ 848952 h 848952"/>
                <a:gd name="connsiteX0" fmla="*/ 0 w 4092323"/>
                <a:gd name="connsiteY0" fmla="*/ 282577 h 773479"/>
                <a:gd name="connsiteX1" fmla="*/ 4092323 w 4092323"/>
                <a:gd name="connsiteY1" fmla="*/ 773479 h 773479"/>
                <a:gd name="connsiteX0" fmla="*/ 0 w 4092323"/>
                <a:gd name="connsiteY0" fmla="*/ 433800 h 924702"/>
                <a:gd name="connsiteX1" fmla="*/ 4092323 w 4092323"/>
                <a:gd name="connsiteY1" fmla="*/ 924702 h 924702"/>
                <a:gd name="connsiteX0" fmla="*/ 0 w 4092323"/>
                <a:gd name="connsiteY0" fmla="*/ 525312 h 1016214"/>
                <a:gd name="connsiteX1" fmla="*/ 4092323 w 4092323"/>
                <a:gd name="connsiteY1" fmla="*/ 1016214 h 1016214"/>
                <a:gd name="connsiteX0" fmla="*/ 0 w 4092323"/>
                <a:gd name="connsiteY0" fmla="*/ 602132 h 1093034"/>
                <a:gd name="connsiteX1" fmla="*/ 4092323 w 4092323"/>
                <a:gd name="connsiteY1" fmla="*/ 1093034 h 1093034"/>
              </a:gdLst>
              <a:ahLst/>
              <a:cxnLst>
                <a:cxn ang="0">
                  <a:pos x="connsiteX0" y="connsiteY0"/>
                </a:cxn>
                <a:cxn ang="0">
                  <a:pos x="connsiteX1" y="connsiteY1"/>
                </a:cxn>
              </a:cxnLst>
              <a:rect l="l" t="t" r="r" b="b"/>
              <a:pathLst>
                <a:path w="4092323" h="1093034">
                  <a:moveTo>
                    <a:pt x="0" y="602132"/>
                  </a:moveTo>
                  <a:cubicBezTo>
                    <a:pt x="973607" y="118715"/>
                    <a:pt x="2537457" y="-673928"/>
                    <a:pt x="4092323" y="1093034"/>
                  </a:cubicBezTo>
                </a:path>
              </a:pathLst>
            </a:custGeom>
            <a:noFill/>
            <a:ln>
              <a:gradFill flip="none" rotWithShape="1">
                <a:gsLst>
                  <a:gs pos="50000">
                    <a:srgbClr val="FF0000"/>
                  </a:gs>
                  <a:gs pos="0">
                    <a:srgbClr val="ED7D31"/>
                  </a:gs>
                  <a:gs pos="100000">
                    <a:srgbClr val="ED7D31"/>
                  </a:gs>
                </a:gsLst>
                <a:lin ang="0" scaled="1"/>
                <a:tileRect/>
              </a:gradFill>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reeform 288">
              <a:extLst>
                <a:ext uri="{FF2B5EF4-FFF2-40B4-BE49-F238E27FC236}">
                  <a16:creationId xmlns:a16="http://schemas.microsoft.com/office/drawing/2014/main" id="{EF14C53E-07F4-67AA-507C-02E91420A9F5}"/>
                </a:ext>
              </a:extLst>
            </p:cNvPr>
            <p:cNvSpPr/>
            <p:nvPr/>
          </p:nvSpPr>
          <p:spPr>
            <a:xfrm>
              <a:off x="2735377" y="3766723"/>
              <a:ext cx="1695976" cy="298136"/>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2772960"/>
                <a:gd name="connsiteY0" fmla="*/ 1892142 h 1892142"/>
                <a:gd name="connsiteX1" fmla="*/ 2772960 w 2772960"/>
                <a:gd name="connsiteY1" fmla="*/ 873298 h 1892142"/>
                <a:gd name="connsiteX0" fmla="*/ 0 w 2772960"/>
                <a:gd name="connsiteY0" fmla="*/ 1745980 h 1745980"/>
                <a:gd name="connsiteX1" fmla="*/ 2772960 w 2772960"/>
                <a:gd name="connsiteY1" fmla="*/ 727136 h 1745980"/>
                <a:gd name="connsiteX0" fmla="*/ 0 w 2785660"/>
                <a:gd name="connsiteY0" fmla="*/ 1701652 h 1701652"/>
                <a:gd name="connsiteX1" fmla="*/ 2785660 w 2785660"/>
                <a:gd name="connsiteY1" fmla="*/ 746308 h 1701652"/>
                <a:gd name="connsiteX0" fmla="*/ 0 w 2976160"/>
                <a:gd name="connsiteY0" fmla="*/ 1484362 h 1484362"/>
                <a:gd name="connsiteX1" fmla="*/ 2976160 w 2976160"/>
                <a:gd name="connsiteY1" fmla="*/ 859218 h 1484362"/>
                <a:gd name="connsiteX0" fmla="*/ 0 w 3001560"/>
                <a:gd name="connsiteY0" fmla="*/ 1355417 h 1355417"/>
                <a:gd name="connsiteX1" fmla="*/ 3001560 w 3001560"/>
                <a:gd name="connsiteY1" fmla="*/ 946173 h 1355417"/>
                <a:gd name="connsiteX0" fmla="*/ 0 w 2950760"/>
                <a:gd name="connsiteY0" fmla="*/ 1348176 h 1348176"/>
                <a:gd name="connsiteX1" fmla="*/ 2950760 w 2950760"/>
                <a:gd name="connsiteY1" fmla="*/ 951632 h 1348176"/>
                <a:gd name="connsiteX0" fmla="*/ 0 w 2950760"/>
                <a:gd name="connsiteY0" fmla="*/ 1092673 h 1092673"/>
                <a:gd name="connsiteX1" fmla="*/ 2950760 w 2950760"/>
                <a:gd name="connsiteY1" fmla="*/ 696129 h 1092673"/>
                <a:gd name="connsiteX0" fmla="*/ 0 w 2950760"/>
                <a:gd name="connsiteY0" fmla="*/ 963633 h 963633"/>
                <a:gd name="connsiteX1" fmla="*/ 2950760 w 2950760"/>
                <a:gd name="connsiteY1" fmla="*/ 567089 h 963633"/>
                <a:gd name="connsiteX0" fmla="*/ 0 w 4260202"/>
                <a:gd name="connsiteY0" fmla="*/ 113112 h 3863084"/>
                <a:gd name="connsiteX1" fmla="*/ 4260202 w 4260202"/>
                <a:gd name="connsiteY1" fmla="*/ 3863084 h 3863084"/>
                <a:gd name="connsiteX0" fmla="*/ 0 w 4260202"/>
                <a:gd name="connsiteY0" fmla="*/ 1344 h 3751316"/>
                <a:gd name="connsiteX1" fmla="*/ 4260202 w 4260202"/>
                <a:gd name="connsiteY1" fmla="*/ 3751316 h 3751316"/>
                <a:gd name="connsiteX0" fmla="*/ 0 w 4260202"/>
                <a:gd name="connsiteY0" fmla="*/ 1566 h 3751538"/>
                <a:gd name="connsiteX1" fmla="*/ 4260202 w 4260202"/>
                <a:gd name="connsiteY1" fmla="*/ 3751538 h 3751538"/>
                <a:gd name="connsiteX0" fmla="*/ 0 w 4506421"/>
                <a:gd name="connsiteY0" fmla="*/ 1429 h 3980912"/>
                <a:gd name="connsiteX1" fmla="*/ 4506421 w 4506421"/>
                <a:gd name="connsiteY1" fmla="*/ 3980912 h 3980912"/>
                <a:gd name="connsiteX0" fmla="*/ 0 w 4092323"/>
                <a:gd name="connsiteY0" fmla="*/ 358050 h 848952"/>
                <a:gd name="connsiteX1" fmla="*/ 4092323 w 4092323"/>
                <a:gd name="connsiteY1" fmla="*/ 848952 h 848952"/>
                <a:gd name="connsiteX0" fmla="*/ 0 w 4092323"/>
                <a:gd name="connsiteY0" fmla="*/ 282577 h 773479"/>
                <a:gd name="connsiteX1" fmla="*/ 4092323 w 4092323"/>
                <a:gd name="connsiteY1" fmla="*/ 773479 h 773479"/>
                <a:gd name="connsiteX0" fmla="*/ 0 w 4092323"/>
                <a:gd name="connsiteY0" fmla="*/ 433800 h 924702"/>
                <a:gd name="connsiteX1" fmla="*/ 4092323 w 4092323"/>
                <a:gd name="connsiteY1" fmla="*/ 924702 h 924702"/>
                <a:gd name="connsiteX0" fmla="*/ 0 w 4092323"/>
                <a:gd name="connsiteY0" fmla="*/ 525312 h 1016214"/>
                <a:gd name="connsiteX1" fmla="*/ 4092323 w 4092323"/>
                <a:gd name="connsiteY1" fmla="*/ 1016214 h 1016214"/>
                <a:gd name="connsiteX0" fmla="*/ 0 w 4092323"/>
                <a:gd name="connsiteY0" fmla="*/ 602132 h 1093034"/>
                <a:gd name="connsiteX1" fmla="*/ 4092323 w 4092323"/>
                <a:gd name="connsiteY1" fmla="*/ 1093034 h 1093034"/>
                <a:gd name="connsiteX0" fmla="*/ 0 w 4438131"/>
                <a:gd name="connsiteY0" fmla="*/ 422489 h 1281543"/>
                <a:gd name="connsiteX1" fmla="*/ 4438131 w 4438131"/>
                <a:gd name="connsiteY1" fmla="*/ 1281543 h 1281543"/>
                <a:gd name="connsiteX0" fmla="*/ 0 w 3832967"/>
                <a:gd name="connsiteY0" fmla="*/ 602135 h 1093034"/>
                <a:gd name="connsiteX1" fmla="*/ 3832967 w 3832967"/>
                <a:gd name="connsiteY1" fmla="*/ 1093034 h 1093034"/>
                <a:gd name="connsiteX0" fmla="*/ 0 w 3832967"/>
                <a:gd name="connsiteY0" fmla="*/ 319189 h 810088"/>
                <a:gd name="connsiteX1" fmla="*/ 3832967 w 3832967"/>
                <a:gd name="connsiteY1" fmla="*/ 810088 h 810088"/>
                <a:gd name="connsiteX0" fmla="*/ 0 w 3832967"/>
                <a:gd name="connsiteY0" fmla="*/ 382354 h 873253"/>
                <a:gd name="connsiteX1" fmla="*/ 3832967 w 3832967"/>
                <a:gd name="connsiteY1" fmla="*/ 873253 h 873253"/>
                <a:gd name="connsiteX0" fmla="*/ 0 w 3832967"/>
                <a:gd name="connsiteY0" fmla="*/ 371777 h 862676"/>
                <a:gd name="connsiteX1" fmla="*/ 3832967 w 3832967"/>
                <a:gd name="connsiteY1" fmla="*/ 862676 h 862676"/>
                <a:gd name="connsiteX0" fmla="*/ 0 w 3832967"/>
                <a:gd name="connsiteY0" fmla="*/ 312386 h 803285"/>
                <a:gd name="connsiteX1" fmla="*/ 3832967 w 3832967"/>
                <a:gd name="connsiteY1" fmla="*/ 803285 h 803285"/>
                <a:gd name="connsiteX0" fmla="*/ 0 w 3768128"/>
                <a:gd name="connsiteY0" fmla="*/ 334952 h 752220"/>
                <a:gd name="connsiteX1" fmla="*/ 3768128 w 3768128"/>
                <a:gd name="connsiteY1" fmla="*/ 752220 h 752220"/>
              </a:gdLst>
              <a:ahLst/>
              <a:cxnLst>
                <a:cxn ang="0">
                  <a:pos x="connsiteX0" y="connsiteY0"/>
                </a:cxn>
                <a:cxn ang="0">
                  <a:pos x="connsiteX1" y="connsiteY1"/>
                </a:cxn>
              </a:cxnLst>
              <a:rect l="l" t="t" r="r" b="b"/>
              <a:pathLst>
                <a:path w="3768128" h="752220">
                  <a:moveTo>
                    <a:pt x="0" y="334952"/>
                  </a:moveTo>
                  <a:cubicBezTo>
                    <a:pt x="1557157" y="-271182"/>
                    <a:pt x="2731971" y="-8450"/>
                    <a:pt x="3768128" y="752220"/>
                  </a:cubicBezTo>
                </a:path>
              </a:pathLst>
            </a:custGeom>
            <a:noFill/>
            <a:ln>
              <a:gradFill flip="none" rotWithShape="1">
                <a:gsLst>
                  <a:gs pos="50000">
                    <a:srgbClr val="FF0000"/>
                  </a:gs>
                  <a:gs pos="0">
                    <a:srgbClr val="ED7D31"/>
                  </a:gs>
                  <a:gs pos="100000">
                    <a:srgbClr val="ED7D31"/>
                  </a:gs>
                </a:gsLst>
                <a:lin ang="0" scaled="1"/>
                <a:tileRect/>
              </a:gradFill>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uppo 329">
            <a:extLst>
              <a:ext uri="{FF2B5EF4-FFF2-40B4-BE49-F238E27FC236}">
                <a16:creationId xmlns:a16="http://schemas.microsoft.com/office/drawing/2014/main" id="{68EE7318-D746-CF5D-24AF-5DDD81DBEEF6}"/>
              </a:ext>
            </a:extLst>
          </p:cNvPr>
          <p:cNvGrpSpPr/>
          <p:nvPr/>
        </p:nvGrpSpPr>
        <p:grpSpPr>
          <a:xfrm>
            <a:off x="9555716" y="4552486"/>
            <a:ext cx="2452385" cy="2178879"/>
            <a:chOff x="5572072" y="3978454"/>
            <a:chExt cx="2879695" cy="2558533"/>
          </a:xfrm>
        </p:grpSpPr>
        <p:grpSp>
          <p:nvGrpSpPr>
            <p:cNvPr id="331" name="Gruppo 330">
              <a:extLst>
                <a:ext uri="{FF2B5EF4-FFF2-40B4-BE49-F238E27FC236}">
                  <a16:creationId xmlns:a16="http://schemas.microsoft.com/office/drawing/2014/main" id="{E36788F0-5E09-158E-979B-2529D1A89F8D}"/>
                </a:ext>
              </a:extLst>
            </p:cNvPr>
            <p:cNvGrpSpPr/>
            <p:nvPr/>
          </p:nvGrpSpPr>
          <p:grpSpPr>
            <a:xfrm>
              <a:off x="5572072" y="3978454"/>
              <a:ext cx="2879695" cy="2558533"/>
              <a:chOff x="5572073" y="3978454"/>
              <a:chExt cx="2150552" cy="1910709"/>
            </a:xfrm>
          </p:grpSpPr>
          <p:sp>
            <p:nvSpPr>
              <p:cNvPr id="334" name="Freeform 11">
                <a:extLst>
                  <a:ext uri="{FF2B5EF4-FFF2-40B4-BE49-F238E27FC236}">
                    <a16:creationId xmlns:a16="http://schemas.microsoft.com/office/drawing/2014/main" id="{CC2F97E8-7ABF-1F61-4EF3-4637FBEB8D18}"/>
                  </a:ext>
                </a:extLst>
              </p:cNvPr>
              <p:cNvSpPr>
                <a:spLocks/>
              </p:cNvSpPr>
              <p:nvPr/>
            </p:nvSpPr>
            <p:spPr bwMode="auto">
              <a:xfrm>
                <a:off x="5623687" y="4087195"/>
                <a:ext cx="2098938" cy="1801968"/>
              </a:xfrm>
              <a:custGeom>
                <a:avLst/>
                <a:gdLst>
                  <a:gd name="T0" fmla="*/ 166 w 206"/>
                  <a:gd name="T1" fmla="*/ 22 h 147"/>
                  <a:gd name="T2" fmla="*/ 176 w 206"/>
                  <a:gd name="T3" fmla="*/ 46 h 147"/>
                  <a:gd name="T4" fmla="*/ 172 w 206"/>
                  <a:gd name="T5" fmla="*/ 54 h 147"/>
                  <a:gd name="T6" fmla="*/ 180 w 206"/>
                  <a:gd name="T7" fmla="*/ 68 h 147"/>
                  <a:gd name="T8" fmla="*/ 199 w 206"/>
                  <a:gd name="T9" fmla="*/ 79 h 147"/>
                  <a:gd name="T10" fmla="*/ 197 w 206"/>
                  <a:gd name="T11" fmla="*/ 104 h 147"/>
                  <a:gd name="T12" fmla="*/ 192 w 206"/>
                  <a:gd name="T13" fmla="*/ 117 h 147"/>
                  <a:gd name="T14" fmla="*/ 190 w 206"/>
                  <a:gd name="T15" fmla="*/ 120 h 147"/>
                  <a:gd name="T16" fmla="*/ 175 w 206"/>
                  <a:gd name="T17" fmla="*/ 121 h 147"/>
                  <a:gd name="T18" fmla="*/ 176 w 206"/>
                  <a:gd name="T19" fmla="*/ 132 h 147"/>
                  <a:gd name="T20" fmla="*/ 171 w 206"/>
                  <a:gd name="T21" fmla="*/ 138 h 147"/>
                  <a:gd name="T22" fmla="*/ 164 w 206"/>
                  <a:gd name="T23" fmla="*/ 139 h 147"/>
                  <a:gd name="T24" fmla="*/ 152 w 206"/>
                  <a:gd name="T25" fmla="*/ 118 h 147"/>
                  <a:gd name="T26" fmla="*/ 129 w 206"/>
                  <a:gd name="T27" fmla="*/ 93 h 147"/>
                  <a:gd name="T28" fmla="*/ 115 w 206"/>
                  <a:gd name="T29" fmla="*/ 87 h 147"/>
                  <a:gd name="T30" fmla="*/ 125 w 206"/>
                  <a:gd name="T31" fmla="*/ 107 h 147"/>
                  <a:gd name="T32" fmla="*/ 144 w 206"/>
                  <a:gd name="T33" fmla="*/ 117 h 147"/>
                  <a:gd name="T34" fmla="*/ 142 w 206"/>
                  <a:gd name="T35" fmla="*/ 120 h 147"/>
                  <a:gd name="T36" fmla="*/ 135 w 206"/>
                  <a:gd name="T37" fmla="*/ 131 h 147"/>
                  <a:gd name="T38" fmla="*/ 134 w 206"/>
                  <a:gd name="T39" fmla="*/ 130 h 147"/>
                  <a:gd name="T40" fmla="*/ 105 w 206"/>
                  <a:gd name="T41" fmla="*/ 99 h 147"/>
                  <a:gd name="T42" fmla="*/ 73 w 206"/>
                  <a:gd name="T43" fmla="*/ 100 h 147"/>
                  <a:gd name="T44" fmla="*/ 60 w 206"/>
                  <a:gd name="T45" fmla="*/ 114 h 147"/>
                  <a:gd name="T46" fmla="*/ 36 w 206"/>
                  <a:gd name="T47" fmla="*/ 142 h 147"/>
                  <a:gd name="T48" fmla="*/ 15 w 206"/>
                  <a:gd name="T49" fmla="*/ 141 h 147"/>
                  <a:gd name="T50" fmla="*/ 3 w 206"/>
                  <a:gd name="T51" fmla="*/ 135 h 147"/>
                  <a:gd name="T52" fmla="*/ 3 w 206"/>
                  <a:gd name="T53" fmla="*/ 107 h 147"/>
                  <a:gd name="T54" fmla="*/ 36 w 206"/>
                  <a:gd name="T55" fmla="*/ 101 h 147"/>
                  <a:gd name="T56" fmla="*/ 32 w 206"/>
                  <a:gd name="T57" fmla="*/ 72 h 147"/>
                  <a:gd name="T58" fmla="*/ 26 w 206"/>
                  <a:gd name="T59" fmla="*/ 67 h 147"/>
                  <a:gd name="T60" fmla="*/ 41 w 206"/>
                  <a:gd name="T61" fmla="*/ 61 h 147"/>
                  <a:gd name="T62" fmla="*/ 59 w 206"/>
                  <a:gd name="T63" fmla="*/ 53 h 147"/>
                  <a:gd name="T64" fmla="*/ 78 w 206"/>
                  <a:gd name="T65" fmla="*/ 34 h 147"/>
                  <a:gd name="T66" fmla="*/ 96 w 206"/>
                  <a:gd name="T67" fmla="*/ 22 h 147"/>
                  <a:gd name="T68" fmla="*/ 101 w 206"/>
                  <a:gd name="T69" fmla="*/ 1 h 147"/>
                  <a:gd name="T70" fmla="*/ 106 w 206"/>
                  <a:gd name="T71" fmla="*/ 9 h 147"/>
                  <a:gd name="T72" fmla="*/ 101 w 206"/>
                  <a:gd name="T73" fmla="*/ 21 h 147"/>
                  <a:gd name="T74" fmla="*/ 123 w 206"/>
                  <a:gd name="T75" fmla="*/ 27 h 147"/>
                  <a:gd name="T76" fmla="*/ 151 w 206"/>
                  <a:gd name="T77" fmla="*/ 2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6" h="147">
                    <a:moveTo>
                      <a:pt x="154" y="22"/>
                    </a:moveTo>
                    <a:cubicBezTo>
                      <a:pt x="158" y="22"/>
                      <a:pt x="162" y="22"/>
                      <a:pt x="166" y="22"/>
                    </a:cubicBezTo>
                    <a:cubicBezTo>
                      <a:pt x="173" y="22"/>
                      <a:pt x="177" y="27"/>
                      <a:pt x="175" y="34"/>
                    </a:cubicBezTo>
                    <a:cubicBezTo>
                      <a:pt x="174" y="38"/>
                      <a:pt x="173" y="42"/>
                      <a:pt x="176" y="46"/>
                    </a:cubicBezTo>
                    <a:cubicBezTo>
                      <a:pt x="177" y="48"/>
                      <a:pt x="177" y="50"/>
                      <a:pt x="174" y="52"/>
                    </a:cubicBezTo>
                    <a:cubicBezTo>
                      <a:pt x="173" y="53"/>
                      <a:pt x="173" y="53"/>
                      <a:pt x="172" y="54"/>
                    </a:cubicBezTo>
                    <a:cubicBezTo>
                      <a:pt x="170" y="58"/>
                      <a:pt x="168" y="62"/>
                      <a:pt x="170" y="66"/>
                    </a:cubicBezTo>
                    <a:cubicBezTo>
                      <a:pt x="172" y="70"/>
                      <a:pt x="177" y="68"/>
                      <a:pt x="180" y="68"/>
                    </a:cubicBezTo>
                    <a:cubicBezTo>
                      <a:pt x="181" y="68"/>
                      <a:pt x="182" y="68"/>
                      <a:pt x="183" y="67"/>
                    </a:cubicBezTo>
                    <a:cubicBezTo>
                      <a:pt x="193" y="66"/>
                      <a:pt x="198" y="69"/>
                      <a:pt x="199" y="79"/>
                    </a:cubicBezTo>
                    <a:cubicBezTo>
                      <a:pt x="200" y="84"/>
                      <a:pt x="200" y="87"/>
                      <a:pt x="206" y="85"/>
                    </a:cubicBezTo>
                    <a:cubicBezTo>
                      <a:pt x="201" y="91"/>
                      <a:pt x="201" y="99"/>
                      <a:pt x="197" y="104"/>
                    </a:cubicBezTo>
                    <a:cubicBezTo>
                      <a:pt x="196" y="105"/>
                      <a:pt x="196" y="106"/>
                      <a:pt x="196" y="107"/>
                    </a:cubicBezTo>
                    <a:cubicBezTo>
                      <a:pt x="198" y="114"/>
                      <a:pt x="198" y="114"/>
                      <a:pt x="192" y="117"/>
                    </a:cubicBezTo>
                    <a:cubicBezTo>
                      <a:pt x="191" y="118"/>
                      <a:pt x="191" y="119"/>
                      <a:pt x="190" y="120"/>
                    </a:cubicBezTo>
                    <a:cubicBezTo>
                      <a:pt x="190" y="120"/>
                      <a:pt x="190" y="120"/>
                      <a:pt x="190" y="120"/>
                    </a:cubicBezTo>
                    <a:cubicBezTo>
                      <a:pt x="185" y="117"/>
                      <a:pt x="180" y="112"/>
                      <a:pt x="175" y="120"/>
                    </a:cubicBezTo>
                    <a:cubicBezTo>
                      <a:pt x="175" y="120"/>
                      <a:pt x="175" y="121"/>
                      <a:pt x="175" y="121"/>
                    </a:cubicBezTo>
                    <a:cubicBezTo>
                      <a:pt x="171" y="123"/>
                      <a:pt x="170" y="126"/>
                      <a:pt x="173" y="129"/>
                    </a:cubicBezTo>
                    <a:cubicBezTo>
                      <a:pt x="174" y="130"/>
                      <a:pt x="175" y="131"/>
                      <a:pt x="176" y="132"/>
                    </a:cubicBezTo>
                    <a:cubicBezTo>
                      <a:pt x="178" y="133"/>
                      <a:pt x="178" y="135"/>
                      <a:pt x="175" y="135"/>
                    </a:cubicBezTo>
                    <a:cubicBezTo>
                      <a:pt x="173" y="135"/>
                      <a:pt x="170" y="134"/>
                      <a:pt x="171" y="138"/>
                    </a:cubicBezTo>
                    <a:cubicBezTo>
                      <a:pt x="171" y="140"/>
                      <a:pt x="170" y="141"/>
                      <a:pt x="168" y="141"/>
                    </a:cubicBezTo>
                    <a:cubicBezTo>
                      <a:pt x="167" y="141"/>
                      <a:pt x="165" y="141"/>
                      <a:pt x="164" y="139"/>
                    </a:cubicBezTo>
                    <a:cubicBezTo>
                      <a:pt x="163" y="131"/>
                      <a:pt x="158" y="126"/>
                      <a:pt x="154" y="121"/>
                    </a:cubicBezTo>
                    <a:cubicBezTo>
                      <a:pt x="153" y="120"/>
                      <a:pt x="152" y="119"/>
                      <a:pt x="152" y="118"/>
                    </a:cubicBezTo>
                    <a:cubicBezTo>
                      <a:pt x="154" y="107"/>
                      <a:pt x="145" y="104"/>
                      <a:pt x="138" y="100"/>
                    </a:cubicBezTo>
                    <a:cubicBezTo>
                      <a:pt x="134" y="98"/>
                      <a:pt x="131" y="96"/>
                      <a:pt x="129" y="93"/>
                    </a:cubicBezTo>
                    <a:cubicBezTo>
                      <a:pt x="127" y="88"/>
                      <a:pt x="120" y="90"/>
                      <a:pt x="119" y="85"/>
                    </a:cubicBezTo>
                    <a:cubicBezTo>
                      <a:pt x="117" y="85"/>
                      <a:pt x="116" y="86"/>
                      <a:pt x="115" y="87"/>
                    </a:cubicBezTo>
                    <a:cubicBezTo>
                      <a:pt x="115" y="90"/>
                      <a:pt x="113" y="93"/>
                      <a:pt x="116" y="95"/>
                    </a:cubicBezTo>
                    <a:cubicBezTo>
                      <a:pt x="121" y="98"/>
                      <a:pt x="122" y="103"/>
                      <a:pt x="125" y="107"/>
                    </a:cubicBezTo>
                    <a:cubicBezTo>
                      <a:pt x="129" y="111"/>
                      <a:pt x="134" y="111"/>
                      <a:pt x="138" y="115"/>
                    </a:cubicBezTo>
                    <a:cubicBezTo>
                      <a:pt x="140" y="116"/>
                      <a:pt x="142" y="116"/>
                      <a:pt x="144" y="117"/>
                    </a:cubicBezTo>
                    <a:cubicBezTo>
                      <a:pt x="144" y="118"/>
                      <a:pt x="145" y="119"/>
                      <a:pt x="145" y="119"/>
                    </a:cubicBezTo>
                    <a:cubicBezTo>
                      <a:pt x="144" y="121"/>
                      <a:pt x="143" y="120"/>
                      <a:pt x="142" y="120"/>
                    </a:cubicBezTo>
                    <a:cubicBezTo>
                      <a:pt x="138" y="119"/>
                      <a:pt x="135" y="120"/>
                      <a:pt x="138" y="125"/>
                    </a:cubicBezTo>
                    <a:cubicBezTo>
                      <a:pt x="139" y="128"/>
                      <a:pt x="136" y="129"/>
                      <a:pt x="135" y="131"/>
                    </a:cubicBezTo>
                    <a:cubicBezTo>
                      <a:pt x="135" y="132"/>
                      <a:pt x="134" y="132"/>
                      <a:pt x="134" y="132"/>
                    </a:cubicBezTo>
                    <a:cubicBezTo>
                      <a:pt x="133" y="132"/>
                      <a:pt x="133" y="131"/>
                      <a:pt x="134" y="130"/>
                    </a:cubicBezTo>
                    <a:cubicBezTo>
                      <a:pt x="135" y="122"/>
                      <a:pt x="129" y="118"/>
                      <a:pt x="124" y="116"/>
                    </a:cubicBezTo>
                    <a:cubicBezTo>
                      <a:pt x="116" y="112"/>
                      <a:pt x="109" y="107"/>
                      <a:pt x="105" y="99"/>
                    </a:cubicBezTo>
                    <a:cubicBezTo>
                      <a:pt x="101" y="93"/>
                      <a:pt x="98" y="92"/>
                      <a:pt x="92" y="96"/>
                    </a:cubicBezTo>
                    <a:cubicBezTo>
                      <a:pt x="86" y="101"/>
                      <a:pt x="81" y="103"/>
                      <a:pt x="73" y="100"/>
                    </a:cubicBezTo>
                    <a:cubicBezTo>
                      <a:pt x="69" y="99"/>
                      <a:pt x="66" y="100"/>
                      <a:pt x="66" y="105"/>
                    </a:cubicBezTo>
                    <a:cubicBezTo>
                      <a:pt x="67" y="110"/>
                      <a:pt x="64" y="112"/>
                      <a:pt x="60" y="114"/>
                    </a:cubicBezTo>
                    <a:cubicBezTo>
                      <a:pt x="53" y="116"/>
                      <a:pt x="49" y="120"/>
                      <a:pt x="49" y="129"/>
                    </a:cubicBezTo>
                    <a:cubicBezTo>
                      <a:pt x="49" y="133"/>
                      <a:pt x="42" y="140"/>
                      <a:pt x="36" y="142"/>
                    </a:cubicBezTo>
                    <a:cubicBezTo>
                      <a:pt x="33" y="143"/>
                      <a:pt x="29" y="142"/>
                      <a:pt x="27" y="144"/>
                    </a:cubicBezTo>
                    <a:cubicBezTo>
                      <a:pt x="22" y="146"/>
                      <a:pt x="18" y="147"/>
                      <a:pt x="15" y="141"/>
                    </a:cubicBezTo>
                    <a:cubicBezTo>
                      <a:pt x="15" y="140"/>
                      <a:pt x="13" y="140"/>
                      <a:pt x="12" y="140"/>
                    </a:cubicBezTo>
                    <a:cubicBezTo>
                      <a:pt x="8" y="139"/>
                      <a:pt x="2" y="143"/>
                      <a:pt x="3" y="135"/>
                    </a:cubicBezTo>
                    <a:cubicBezTo>
                      <a:pt x="3" y="132"/>
                      <a:pt x="0" y="129"/>
                      <a:pt x="2" y="124"/>
                    </a:cubicBezTo>
                    <a:cubicBezTo>
                      <a:pt x="4" y="119"/>
                      <a:pt x="3" y="113"/>
                      <a:pt x="3" y="107"/>
                    </a:cubicBezTo>
                    <a:cubicBezTo>
                      <a:pt x="2" y="102"/>
                      <a:pt x="5" y="98"/>
                      <a:pt x="10" y="99"/>
                    </a:cubicBezTo>
                    <a:cubicBezTo>
                      <a:pt x="19" y="99"/>
                      <a:pt x="28" y="100"/>
                      <a:pt x="36" y="101"/>
                    </a:cubicBezTo>
                    <a:cubicBezTo>
                      <a:pt x="40" y="101"/>
                      <a:pt x="42" y="99"/>
                      <a:pt x="44" y="96"/>
                    </a:cubicBezTo>
                    <a:cubicBezTo>
                      <a:pt x="47" y="87"/>
                      <a:pt x="43" y="76"/>
                      <a:pt x="32" y="72"/>
                    </a:cubicBezTo>
                    <a:cubicBezTo>
                      <a:pt x="32" y="72"/>
                      <a:pt x="32" y="72"/>
                      <a:pt x="32" y="72"/>
                    </a:cubicBezTo>
                    <a:cubicBezTo>
                      <a:pt x="29" y="71"/>
                      <a:pt x="26" y="70"/>
                      <a:pt x="26" y="67"/>
                    </a:cubicBezTo>
                    <a:cubicBezTo>
                      <a:pt x="27" y="64"/>
                      <a:pt x="31" y="64"/>
                      <a:pt x="34" y="65"/>
                    </a:cubicBezTo>
                    <a:cubicBezTo>
                      <a:pt x="38" y="66"/>
                      <a:pt x="41" y="67"/>
                      <a:pt x="41" y="61"/>
                    </a:cubicBezTo>
                    <a:cubicBezTo>
                      <a:pt x="41" y="59"/>
                      <a:pt x="43" y="59"/>
                      <a:pt x="44" y="59"/>
                    </a:cubicBezTo>
                    <a:cubicBezTo>
                      <a:pt x="51" y="61"/>
                      <a:pt x="55" y="58"/>
                      <a:pt x="59" y="53"/>
                    </a:cubicBezTo>
                    <a:cubicBezTo>
                      <a:pt x="59" y="52"/>
                      <a:pt x="59" y="51"/>
                      <a:pt x="60" y="50"/>
                    </a:cubicBezTo>
                    <a:cubicBezTo>
                      <a:pt x="69" y="48"/>
                      <a:pt x="73" y="40"/>
                      <a:pt x="78" y="34"/>
                    </a:cubicBezTo>
                    <a:cubicBezTo>
                      <a:pt x="81" y="30"/>
                      <a:pt x="87" y="30"/>
                      <a:pt x="91" y="29"/>
                    </a:cubicBezTo>
                    <a:cubicBezTo>
                      <a:pt x="97" y="29"/>
                      <a:pt x="97" y="26"/>
                      <a:pt x="96" y="22"/>
                    </a:cubicBezTo>
                    <a:cubicBezTo>
                      <a:pt x="95" y="20"/>
                      <a:pt x="94" y="17"/>
                      <a:pt x="93" y="15"/>
                    </a:cubicBezTo>
                    <a:cubicBezTo>
                      <a:pt x="91" y="8"/>
                      <a:pt x="94" y="3"/>
                      <a:pt x="101" y="1"/>
                    </a:cubicBezTo>
                    <a:cubicBezTo>
                      <a:pt x="101" y="1"/>
                      <a:pt x="102" y="0"/>
                      <a:pt x="103" y="1"/>
                    </a:cubicBezTo>
                    <a:cubicBezTo>
                      <a:pt x="103" y="4"/>
                      <a:pt x="103" y="7"/>
                      <a:pt x="106" y="9"/>
                    </a:cubicBezTo>
                    <a:cubicBezTo>
                      <a:pt x="105" y="10"/>
                      <a:pt x="104" y="11"/>
                      <a:pt x="103" y="12"/>
                    </a:cubicBezTo>
                    <a:cubicBezTo>
                      <a:pt x="101" y="15"/>
                      <a:pt x="99" y="17"/>
                      <a:pt x="101" y="21"/>
                    </a:cubicBezTo>
                    <a:cubicBezTo>
                      <a:pt x="103" y="24"/>
                      <a:pt x="107" y="26"/>
                      <a:pt x="110" y="26"/>
                    </a:cubicBezTo>
                    <a:cubicBezTo>
                      <a:pt x="115" y="25"/>
                      <a:pt x="119" y="23"/>
                      <a:pt x="123" y="27"/>
                    </a:cubicBezTo>
                    <a:cubicBezTo>
                      <a:pt x="125" y="28"/>
                      <a:pt x="130" y="25"/>
                      <a:pt x="133" y="24"/>
                    </a:cubicBezTo>
                    <a:cubicBezTo>
                      <a:pt x="139" y="21"/>
                      <a:pt x="145" y="19"/>
                      <a:pt x="151" y="22"/>
                    </a:cubicBezTo>
                    <a:cubicBezTo>
                      <a:pt x="152" y="23"/>
                      <a:pt x="153" y="22"/>
                      <a:pt x="154" y="22"/>
                    </a:cubicBezTo>
                    <a:close/>
                  </a:path>
                </a:pathLst>
              </a:custGeom>
              <a:gradFill flip="none" rotWithShape="1">
                <a:gsLst>
                  <a:gs pos="52300">
                    <a:srgbClr val="5270CE"/>
                  </a:gs>
                  <a:gs pos="100000">
                    <a:srgbClr val="01244B"/>
                  </a:gs>
                  <a:gs pos="0">
                    <a:srgbClr val="01244B"/>
                  </a:gs>
                </a:gsLst>
                <a:lin ang="5400000" scaled="1"/>
                <a:tileRect/>
              </a:grad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Freeform 20">
                <a:extLst>
                  <a:ext uri="{FF2B5EF4-FFF2-40B4-BE49-F238E27FC236}">
                    <a16:creationId xmlns:a16="http://schemas.microsoft.com/office/drawing/2014/main" id="{7985E69E-8442-00A4-AB3C-74DE8B97675B}"/>
                  </a:ext>
                </a:extLst>
              </p:cNvPr>
              <p:cNvSpPr>
                <a:spLocks/>
              </p:cNvSpPr>
              <p:nvPr/>
            </p:nvSpPr>
            <p:spPr bwMode="auto">
              <a:xfrm>
                <a:off x="5787127" y="3978454"/>
                <a:ext cx="447315" cy="771534"/>
              </a:xfrm>
              <a:custGeom>
                <a:avLst/>
                <a:gdLst>
                  <a:gd name="T0" fmla="*/ 18 w 44"/>
                  <a:gd name="T1" fmla="*/ 61 h 63"/>
                  <a:gd name="T2" fmla="*/ 10 w 44"/>
                  <a:gd name="T3" fmla="*/ 63 h 63"/>
                  <a:gd name="T4" fmla="*/ 8 w 44"/>
                  <a:gd name="T5" fmla="*/ 63 h 63"/>
                  <a:gd name="T6" fmla="*/ 8 w 44"/>
                  <a:gd name="T7" fmla="*/ 61 h 63"/>
                  <a:gd name="T8" fmla="*/ 12 w 44"/>
                  <a:gd name="T9" fmla="*/ 57 h 63"/>
                  <a:gd name="T10" fmla="*/ 16 w 44"/>
                  <a:gd name="T11" fmla="*/ 55 h 63"/>
                  <a:gd name="T12" fmla="*/ 11 w 44"/>
                  <a:gd name="T13" fmla="*/ 53 h 63"/>
                  <a:gd name="T14" fmla="*/ 10 w 44"/>
                  <a:gd name="T15" fmla="*/ 49 h 63"/>
                  <a:gd name="T16" fmla="*/ 11 w 44"/>
                  <a:gd name="T17" fmla="*/ 45 h 63"/>
                  <a:gd name="T18" fmla="*/ 13 w 44"/>
                  <a:gd name="T19" fmla="*/ 41 h 63"/>
                  <a:gd name="T20" fmla="*/ 18 w 44"/>
                  <a:gd name="T21" fmla="*/ 36 h 63"/>
                  <a:gd name="T22" fmla="*/ 12 w 44"/>
                  <a:gd name="T23" fmla="*/ 31 h 63"/>
                  <a:gd name="T24" fmla="*/ 8 w 44"/>
                  <a:gd name="T25" fmla="*/ 25 h 63"/>
                  <a:gd name="T26" fmla="*/ 5 w 44"/>
                  <a:gd name="T27" fmla="*/ 22 h 63"/>
                  <a:gd name="T28" fmla="*/ 4 w 44"/>
                  <a:gd name="T29" fmla="*/ 19 h 63"/>
                  <a:gd name="T30" fmla="*/ 6 w 44"/>
                  <a:gd name="T31" fmla="*/ 3 h 63"/>
                  <a:gd name="T32" fmla="*/ 12 w 44"/>
                  <a:gd name="T33" fmla="*/ 0 h 63"/>
                  <a:gd name="T34" fmla="*/ 15 w 44"/>
                  <a:gd name="T35" fmla="*/ 1 h 63"/>
                  <a:gd name="T36" fmla="*/ 14 w 44"/>
                  <a:gd name="T37" fmla="*/ 4 h 63"/>
                  <a:gd name="T38" fmla="*/ 16 w 44"/>
                  <a:gd name="T39" fmla="*/ 8 h 63"/>
                  <a:gd name="T40" fmla="*/ 17 w 44"/>
                  <a:gd name="T41" fmla="*/ 8 h 63"/>
                  <a:gd name="T42" fmla="*/ 21 w 44"/>
                  <a:gd name="T43" fmla="*/ 15 h 63"/>
                  <a:gd name="T44" fmla="*/ 22 w 44"/>
                  <a:gd name="T45" fmla="*/ 23 h 63"/>
                  <a:gd name="T46" fmla="*/ 35 w 44"/>
                  <a:gd name="T47" fmla="*/ 40 h 63"/>
                  <a:gd name="T48" fmla="*/ 39 w 44"/>
                  <a:gd name="T49" fmla="*/ 43 h 63"/>
                  <a:gd name="T50" fmla="*/ 41 w 44"/>
                  <a:gd name="T51" fmla="*/ 51 h 63"/>
                  <a:gd name="T52" fmla="*/ 39 w 44"/>
                  <a:gd name="T53" fmla="*/ 55 h 63"/>
                  <a:gd name="T54" fmla="*/ 35 w 44"/>
                  <a:gd name="T55" fmla="*/ 59 h 63"/>
                  <a:gd name="T56" fmla="*/ 18 w 44"/>
                  <a:gd name="T5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63">
                    <a:moveTo>
                      <a:pt x="18" y="61"/>
                    </a:moveTo>
                    <a:cubicBezTo>
                      <a:pt x="14" y="58"/>
                      <a:pt x="13" y="63"/>
                      <a:pt x="10" y="63"/>
                    </a:cubicBezTo>
                    <a:cubicBezTo>
                      <a:pt x="9" y="63"/>
                      <a:pt x="8" y="63"/>
                      <a:pt x="8" y="63"/>
                    </a:cubicBezTo>
                    <a:cubicBezTo>
                      <a:pt x="7" y="62"/>
                      <a:pt x="8" y="61"/>
                      <a:pt x="8" y="61"/>
                    </a:cubicBezTo>
                    <a:cubicBezTo>
                      <a:pt x="9" y="59"/>
                      <a:pt x="11" y="58"/>
                      <a:pt x="12" y="57"/>
                    </a:cubicBezTo>
                    <a:cubicBezTo>
                      <a:pt x="13" y="56"/>
                      <a:pt x="15" y="57"/>
                      <a:pt x="16" y="55"/>
                    </a:cubicBezTo>
                    <a:cubicBezTo>
                      <a:pt x="16" y="55"/>
                      <a:pt x="13" y="54"/>
                      <a:pt x="11" y="53"/>
                    </a:cubicBezTo>
                    <a:cubicBezTo>
                      <a:pt x="8" y="53"/>
                      <a:pt x="5" y="52"/>
                      <a:pt x="10" y="49"/>
                    </a:cubicBezTo>
                    <a:cubicBezTo>
                      <a:pt x="11" y="48"/>
                      <a:pt x="12" y="46"/>
                      <a:pt x="11" y="45"/>
                    </a:cubicBezTo>
                    <a:cubicBezTo>
                      <a:pt x="10" y="42"/>
                      <a:pt x="12" y="41"/>
                      <a:pt x="13" y="41"/>
                    </a:cubicBezTo>
                    <a:cubicBezTo>
                      <a:pt x="15" y="40"/>
                      <a:pt x="19" y="39"/>
                      <a:pt x="18" y="36"/>
                    </a:cubicBezTo>
                    <a:cubicBezTo>
                      <a:pt x="17" y="34"/>
                      <a:pt x="15" y="31"/>
                      <a:pt x="12" y="31"/>
                    </a:cubicBezTo>
                    <a:cubicBezTo>
                      <a:pt x="7" y="31"/>
                      <a:pt x="6" y="30"/>
                      <a:pt x="8" y="25"/>
                    </a:cubicBezTo>
                    <a:cubicBezTo>
                      <a:pt x="9" y="23"/>
                      <a:pt x="8" y="21"/>
                      <a:pt x="5" y="22"/>
                    </a:cubicBezTo>
                    <a:cubicBezTo>
                      <a:pt x="2" y="23"/>
                      <a:pt x="4" y="20"/>
                      <a:pt x="4" y="19"/>
                    </a:cubicBezTo>
                    <a:cubicBezTo>
                      <a:pt x="0" y="13"/>
                      <a:pt x="2" y="8"/>
                      <a:pt x="6" y="3"/>
                    </a:cubicBezTo>
                    <a:cubicBezTo>
                      <a:pt x="8" y="1"/>
                      <a:pt x="10" y="0"/>
                      <a:pt x="12" y="0"/>
                    </a:cubicBezTo>
                    <a:cubicBezTo>
                      <a:pt x="13" y="0"/>
                      <a:pt x="15" y="1"/>
                      <a:pt x="15" y="1"/>
                    </a:cubicBezTo>
                    <a:cubicBezTo>
                      <a:pt x="17" y="3"/>
                      <a:pt x="15" y="4"/>
                      <a:pt x="14" y="4"/>
                    </a:cubicBezTo>
                    <a:cubicBezTo>
                      <a:pt x="11" y="7"/>
                      <a:pt x="12" y="8"/>
                      <a:pt x="16" y="8"/>
                    </a:cubicBezTo>
                    <a:cubicBezTo>
                      <a:pt x="16" y="8"/>
                      <a:pt x="17" y="8"/>
                      <a:pt x="17" y="8"/>
                    </a:cubicBezTo>
                    <a:cubicBezTo>
                      <a:pt x="24" y="9"/>
                      <a:pt x="25" y="9"/>
                      <a:pt x="21" y="15"/>
                    </a:cubicBezTo>
                    <a:cubicBezTo>
                      <a:pt x="19" y="18"/>
                      <a:pt x="19" y="19"/>
                      <a:pt x="22" y="23"/>
                    </a:cubicBezTo>
                    <a:cubicBezTo>
                      <a:pt x="26" y="28"/>
                      <a:pt x="33" y="32"/>
                      <a:pt x="35" y="40"/>
                    </a:cubicBezTo>
                    <a:cubicBezTo>
                      <a:pt x="36" y="41"/>
                      <a:pt x="37" y="43"/>
                      <a:pt x="39" y="43"/>
                    </a:cubicBezTo>
                    <a:cubicBezTo>
                      <a:pt x="44" y="44"/>
                      <a:pt x="43" y="47"/>
                      <a:pt x="41" y="51"/>
                    </a:cubicBezTo>
                    <a:cubicBezTo>
                      <a:pt x="40" y="52"/>
                      <a:pt x="38" y="53"/>
                      <a:pt x="39" y="55"/>
                    </a:cubicBezTo>
                    <a:cubicBezTo>
                      <a:pt x="41" y="59"/>
                      <a:pt x="38" y="59"/>
                      <a:pt x="35" y="59"/>
                    </a:cubicBezTo>
                    <a:cubicBezTo>
                      <a:pt x="29" y="59"/>
                      <a:pt x="23" y="60"/>
                      <a:pt x="18" y="61"/>
                    </a:cubicBezTo>
                    <a:close/>
                  </a:path>
                </a:pathLst>
              </a:custGeom>
              <a:gradFill flip="none" rotWithShape="1">
                <a:gsLst>
                  <a:gs pos="52300">
                    <a:srgbClr val="5270CE"/>
                  </a:gs>
                  <a:gs pos="100000">
                    <a:srgbClr val="01244B"/>
                  </a:gs>
                  <a:gs pos="0">
                    <a:srgbClr val="01244B"/>
                  </a:gs>
                </a:gsLst>
                <a:lin ang="5400000" scaled="1"/>
                <a:tileRect/>
              </a:grad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38">
                <a:extLst>
                  <a:ext uri="{FF2B5EF4-FFF2-40B4-BE49-F238E27FC236}">
                    <a16:creationId xmlns:a16="http://schemas.microsoft.com/office/drawing/2014/main" id="{F7791D35-A4FF-EF78-E890-5895EE34EB15}"/>
                  </a:ext>
                </a:extLst>
              </p:cNvPr>
              <p:cNvSpPr>
                <a:spLocks/>
              </p:cNvSpPr>
              <p:nvPr/>
            </p:nvSpPr>
            <p:spPr bwMode="auto">
              <a:xfrm>
                <a:off x="5572073" y="4294318"/>
                <a:ext cx="258067" cy="346931"/>
              </a:xfrm>
              <a:custGeom>
                <a:avLst/>
                <a:gdLst>
                  <a:gd name="T0" fmla="*/ 7 w 25"/>
                  <a:gd name="T1" fmla="*/ 28 h 28"/>
                  <a:gd name="T2" fmla="*/ 2 w 25"/>
                  <a:gd name="T3" fmla="*/ 21 h 28"/>
                  <a:gd name="T4" fmla="*/ 3 w 25"/>
                  <a:gd name="T5" fmla="*/ 12 h 28"/>
                  <a:gd name="T6" fmla="*/ 3 w 25"/>
                  <a:gd name="T7" fmla="*/ 10 h 28"/>
                  <a:gd name="T8" fmla="*/ 15 w 25"/>
                  <a:gd name="T9" fmla="*/ 0 h 28"/>
                  <a:gd name="T10" fmla="*/ 23 w 25"/>
                  <a:gd name="T11" fmla="*/ 4 h 28"/>
                  <a:gd name="T12" fmla="*/ 22 w 25"/>
                  <a:gd name="T13" fmla="*/ 10 h 28"/>
                  <a:gd name="T14" fmla="*/ 21 w 25"/>
                  <a:gd name="T15" fmla="*/ 18 h 28"/>
                  <a:gd name="T16" fmla="*/ 17 w 25"/>
                  <a:gd name="T17" fmla="*/ 24 h 28"/>
                  <a:gd name="T18" fmla="*/ 7 w 25"/>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8">
                    <a:moveTo>
                      <a:pt x="7" y="28"/>
                    </a:moveTo>
                    <a:cubicBezTo>
                      <a:pt x="2" y="28"/>
                      <a:pt x="0" y="24"/>
                      <a:pt x="2" y="21"/>
                    </a:cubicBezTo>
                    <a:cubicBezTo>
                      <a:pt x="4" y="18"/>
                      <a:pt x="8" y="15"/>
                      <a:pt x="3" y="12"/>
                    </a:cubicBezTo>
                    <a:cubicBezTo>
                      <a:pt x="3" y="11"/>
                      <a:pt x="3" y="10"/>
                      <a:pt x="3" y="10"/>
                    </a:cubicBezTo>
                    <a:cubicBezTo>
                      <a:pt x="9" y="9"/>
                      <a:pt x="9" y="1"/>
                      <a:pt x="15" y="0"/>
                    </a:cubicBezTo>
                    <a:cubicBezTo>
                      <a:pt x="18" y="0"/>
                      <a:pt x="21" y="1"/>
                      <a:pt x="23" y="4"/>
                    </a:cubicBezTo>
                    <a:cubicBezTo>
                      <a:pt x="25" y="6"/>
                      <a:pt x="25" y="8"/>
                      <a:pt x="22" y="10"/>
                    </a:cubicBezTo>
                    <a:cubicBezTo>
                      <a:pt x="20" y="12"/>
                      <a:pt x="21" y="16"/>
                      <a:pt x="21" y="18"/>
                    </a:cubicBezTo>
                    <a:cubicBezTo>
                      <a:pt x="21" y="21"/>
                      <a:pt x="21" y="24"/>
                      <a:pt x="17" y="24"/>
                    </a:cubicBezTo>
                    <a:cubicBezTo>
                      <a:pt x="13" y="24"/>
                      <a:pt x="10" y="28"/>
                      <a:pt x="7" y="28"/>
                    </a:cubicBezTo>
                    <a:close/>
                  </a:path>
                </a:pathLst>
              </a:custGeom>
              <a:gradFill flip="none" rotWithShape="1">
                <a:gsLst>
                  <a:gs pos="52300">
                    <a:srgbClr val="5270CE"/>
                  </a:gs>
                  <a:gs pos="100000">
                    <a:srgbClr val="01244B"/>
                  </a:gs>
                  <a:gs pos="0">
                    <a:srgbClr val="01244B"/>
                  </a:gs>
                </a:gsLst>
                <a:lin ang="5400000" scaled="1"/>
                <a:tileRect/>
              </a:grad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68">
                <a:extLst>
                  <a:ext uri="{FF2B5EF4-FFF2-40B4-BE49-F238E27FC236}">
                    <a16:creationId xmlns:a16="http://schemas.microsoft.com/office/drawing/2014/main" id="{25DA936F-FA3E-D3B4-925B-511FBE70DAE6}"/>
                  </a:ext>
                </a:extLst>
              </p:cNvPr>
              <p:cNvSpPr>
                <a:spLocks/>
              </p:cNvSpPr>
              <p:nvPr/>
            </p:nvSpPr>
            <p:spPr bwMode="auto">
              <a:xfrm>
                <a:off x="6569929" y="5485275"/>
                <a:ext cx="81723" cy="170879"/>
              </a:xfrm>
              <a:custGeom>
                <a:avLst/>
                <a:gdLst>
                  <a:gd name="T0" fmla="*/ 2 w 8"/>
                  <a:gd name="T1" fmla="*/ 7 h 14"/>
                  <a:gd name="T2" fmla="*/ 4 w 8"/>
                  <a:gd name="T3" fmla="*/ 1 h 14"/>
                  <a:gd name="T4" fmla="*/ 8 w 8"/>
                  <a:gd name="T5" fmla="*/ 7 h 14"/>
                  <a:gd name="T6" fmla="*/ 4 w 8"/>
                  <a:gd name="T7" fmla="*/ 14 h 14"/>
                  <a:gd name="T8" fmla="*/ 2 w 8"/>
                  <a:gd name="T9" fmla="*/ 7 h 14"/>
                </a:gdLst>
                <a:ahLst/>
                <a:cxnLst>
                  <a:cxn ang="0">
                    <a:pos x="T0" y="T1"/>
                  </a:cxn>
                  <a:cxn ang="0">
                    <a:pos x="T2" y="T3"/>
                  </a:cxn>
                  <a:cxn ang="0">
                    <a:pos x="T4" y="T5"/>
                  </a:cxn>
                  <a:cxn ang="0">
                    <a:pos x="T6" y="T7"/>
                  </a:cxn>
                  <a:cxn ang="0">
                    <a:pos x="T8" y="T9"/>
                  </a:cxn>
                </a:cxnLst>
                <a:rect l="0" t="0" r="r" b="b"/>
                <a:pathLst>
                  <a:path w="8" h="14">
                    <a:moveTo>
                      <a:pt x="2" y="7"/>
                    </a:moveTo>
                    <a:cubicBezTo>
                      <a:pt x="1" y="4"/>
                      <a:pt x="0" y="2"/>
                      <a:pt x="4" y="1"/>
                    </a:cubicBezTo>
                    <a:cubicBezTo>
                      <a:pt x="8" y="0"/>
                      <a:pt x="8" y="4"/>
                      <a:pt x="8" y="7"/>
                    </a:cubicBezTo>
                    <a:cubicBezTo>
                      <a:pt x="8" y="10"/>
                      <a:pt x="8" y="14"/>
                      <a:pt x="4" y="14"/>
                    </a:cubicBezTo>
                    <a:cubicBezTo>
                      <a:pt x="0" y="13"/>
                      <a:pt x="3" y="9"/>
                      <a:pt x="2" y="7"/>
                    </a:cubicBezTo>
                    <a:close/>
                  </a:path>
                </a:pathLst>
              </a:custGeom>
              <a:gradFill flip="none" rotWithShape="1">
                <a:gsLst>
                  <a:gs pos="52300">
                    <a:srgbClr val="5270CE"/>
                  </a:gs>
                  <a:gs pos="100000">
                    <a:srgbClr val="01244B"/>
                  </a:gs>
                  <a:gs pos="0">
                    <a:srgbClr val="01244B"/>
                  </a:gs>
                </a:gsLst>
                <a:lin ang="5400000" scaled="1"/>
                <a:tileRect/>
              </a:grad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73">
                <a:extLst>
                  <a:ext uri="{FF2B5EF4-FFF2-40B4-BE49-F238E27FC236}">
                    <a16:creationId xmlns:a16="http://schemas.microsoft.com/office/drawing/2014/main" id="{51CC3156-D258-09E8-B5E5-86373223E125}"/>
                  </a:ext>
                </a:extLst>
              </p:cNvPr>
              <p:cNvSpPr>
                <a:spLocks/>
              </p:cNvSpPr>
              <p:nvPr/>
            </p:nvSpPr>
            <p:spPr bwMode="auto">
              <a:xfrm>
                <a:off x="6806492" y="5718287"/>
                <a:ext cx="141938" cy="108741"/>
              </a:xfrm>
              <a:custGeom>
                <a:avLst/>
                <a:gdLst>
                  <a:gd name="T0" fmla="*/ 8 w 14"/>
                  <a:gd name="T1" fmla="*/ 2 h 9"/>
                  <a:gd name="T2" fmla="*/ 12 w 14"/>
                  <a:gd name="T3" fmla="*/ 7 h 9"/>
                  <a:gd name="T4" fmla="*/ 9 w 14"/>
                  <a:gd name="T5" fmla="*/ 8 h 9"/>
                  <a:gd name="T6" fmla="*/ 7 w 14"/>
                  <a:gd name="T7" fmla="*/ 7 h 9"/>
                  <a:gd name="T8" fmla="*/ 1 w 14"/>
                  <a:gd name="T9" fmla="*/ 3 h 9"/>
                  <a:gd name="T10" fmla="*/ 8 w 14"/>
                  <a:gd name="T11" fmla="*/ 2 h 9"/>
                </a:gdLst>
                <a:ahLst/>
                <a:cxnLst>
                  <a:cxn ang="0">
                    <a:pos x="T0" y="T1"/>
                  </a:cxn>
                  <a:cxn ang="0">
                    <a:pos x="T2" y="T3"/>
                  </a:cxn>
                  <a:cxn ang="0">
                    <a:pos x="T4" y="T5"/>
                  </a:cxn>
                  <a:cxn ang="0">
                    <a:pos x="T6" y="T7"/>
                  </a:cxn>
                  <a:cxn ang="0">
                    <a:pos x="T8" y="T9"/>
                  </a:cxn>
                  <a:cxn ang="0">
                    <a:pos x="T10" y="T11"/>
                  </a:cxn>
                </a:cxnLst>
                <a:rect l="0" t="0" r="r" b="b"/>
                <a:pathLst>
                  <a:path w="14" h="9">
                    <a:moveTo>
                      <a:pt x="8" y="2"/>
                    </a:moveTo>
                    <a:cubicBezTo>
                      <a:pt x="13" y="2"/>
                      <a:pt x="14" y="3"/>
                      <a:pt x="12" y="7"/>
                    </a:cubicBezTo>
                    <a:cubicBezTo>
                      <a:pt x="12" y="9"/>
                      <a:pt x="11" y="9"/>
                      <a:pt x="9" y="8"/>
                    </a:cubicBezTo>
                    <a:cubicBezTo>
                      <a:pt x="8" y="8"/>
                      <a:pt x="8" y="8"/>
                      <a:pt x="7" y="7"/>
                    </a:cubicBezTo>
                    <a:cubicBezTo>
                      <a:pt x="5" y="5"/>
                      <a:pt x="0" y="5"/>
                      <a:pt x="1" y="3"/>
                    </a:cubicBezTo>
                    <a:cubicBezTo>
                      <a:pt x="1" y="0"/>
                      <a:pt x="5" y="2"/>
                      <a:pt x="8" y="2"/>
                    </a:cubicBezTo>
                    <a:close/>
                  </a:path>
                </a:pathLst>
              </a:custGeom>
              <a:gradFill flip="none" rotWithShape="1">
                <a:gsLst>
                  <a:gs pos="52300">
                    <a:srgbClr val="5270CE"/>
                  </a:gs>
                  <a:gs pos="100000">
                    <a:srgbClr val="01244B"/>
                  </a:gs>
                  <a:gs pos="0">
                    <a:srgbClr val="01244B"/>
                  </a:gs>
                </a:gsLst>
                <a:lin ang="5400000" scaled="1"/>
                <a:tileRect/>
              </a:gradFill>
              <a:ln w="12700">
                <a:solidFill>
                  <a:srgbClr val="A8B9F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32" name="Freeform 98">
              <a:extLst>
                <a:ext uri="{FF2B5EF4-FFF2-40B4-BE49-F238E27FC236}">
                  <a16:creationId xmlns:a16="http://schemas.microsoft.com/office/drawing/2014/main" id="{F498673A-E962-AC5B-A77E-EC386EC26242}"/>
                </a:ext>
              </a:extLst>
            </p:cNvPr>
            <p:cNvSpPr/>
            <p:nvPr/>
          </p:nvSpPr>
          <p:spPr>
            <a:xfrm>
              <a:off x="7016932" y="4656007"/>
              <a:ext cx="196896" cy="1010108"/>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3903260"/>
                <a:gd name="connsiteY0" fmla="*/ 829128 h 829128"/>
                <a:gd name="connsiteX1" fmla="*/ 3903260 w 3903260"/>
                <a:gd name="connsiteY1" fmla="*/ 788184 h 829128"/>
                <a:gd name="connsiteX0" fmla="*/ 0 w 3903260"/>
                <a:gd name="connsiteY0" fmla="*/ 398444 h 398444"/>
                <a:gd name="connsiteX1" fmla="*/ 3903260 w 3903260"/>
                <a:gd name="connsiteY1" fmla="*/ 357500 h 398444"/>
                <a:gd name="connsiteX0" fmla="*/ 0 w 4104573"/>
                <a:gd name="connsiteY0" fmla="*/ 1007113 h 1007114"/>
                <a:gd name="connsiteX1" fmla="*/ 4104573 w 4104573"/>
                <a:gd name="connsiteY1" fmla="*/ 107749 h 1007114"/>
                <a:gd name="connsiteX0" fmla="*/ 0 w 4104573"/>
                <a:gd name="connsiteY0" fmla="*/ 1030908 h 1030907"/>
                <a:gd name="connsiteX1" fmla="*/ 4104573 w 4104573"/>
                <a:gd name="connsiteY1" fmla="*/ 131544 h 1030907"/>
                <a:gd name="connsiteX0" fmla="*/ 0 w 5044030"/>
                <a:gd name="connsiteY0" fmla="*/ 820833 h 820834"/>
                <a:gd name="connsiteX1" fmla="*/ 5044030 w 5044030"/>
                <a:gd name="connsiteY1" fmla="*/ 183360 h 820834"/>
                <a:gd name="connsiteX0" fmla="*/ 0 w 714917"/>
                <a:gd name="connsiteY0" fmla="*/ 89400 h 4930870"/>
                <a:gd name="connsiteX1" fmla="*/ 714917 w 714917"/>
                <a:gd name="connsiteY1" fmla="*/ 4930870 h 4930870"/>
                <a:gd name="connsiteX0" fmla="*/ 0 w 1544973"/>
                <a:gd name="connsiteY0" fmla="*/ 105862 h 4947332"/>
                <a:gd name="connsiteX1" fmla="*/ 714917 w 1544973"/>
                <a:gd name="connsiteY1" fmla="*/ 4947332 h 4947332"/>
                <a:gd name="connsiteX0" fmla="*/ 0 w 1799995"/>
                <a:gd name="connsiteY0" fmla="*/ -1 h 4841469"/>
                <a:gd name="connsiteX1" fmla="*/ 714917 w 1799995"/>
                <a:gd name="connsiteY1" fmla="*/ 4841469 h 4841469"/>
                <a:gd name="connsiteX0" fmla="*/ 0 w 1664982"/>
                <a:gd name="connsiteY0" fmla="*/ -1 h 4841469"/>
                <a:gd name="connsiteX1" fmla="*/ 714917 w 1664982"/>
                <a:gd name="connsiteY1" fmla="*/ 4841469 h 4841469"/>
                <a:gd name="connsiteX0" fmla="*/ 0 w 2661109"/>
                <a:gd name="connsiteY0" fmla="*/ 0 h 3032041"/>
                <a:gd name="connsiteX1" fmla="*/ 2028649 w 2661109"/>
                <a:gd name="connsiteY1" fmla="*/ 3032041 h 3032041"/>
                <a:gd name="connsiteX0" fmla="*/ 0 w 2108521"/>
                <a:gd name="connsiteY0" fmla="*/ 0 h 3032041"/>
                <a:gd name="connsiteX1" fmla="*/ 2028649 w 2108521"/>
                <a:gd name="connsiteY1" fmla="*/ 3032041 h 3032041"/>
                <a:gd name="connsiteX0" fmla="*/ 0 w 2093101"/>
                <a:gd name="connsiteY0" fmla="*/ 0 h 3032041"/>
                <a:gd name="connsiteX1" fmla="*/ 2028649 w 2093101"/>
                <a:gd name="connsiteY1" fmla="*/ 3032041 h 3032041"/>
                <a:gd name="connsiteX0" fmla="*/ 0 w 1147274"/>
                <a:gd name="connsiteY0" fmla="*/ 0 h 3355154"/>
                <a:gd name="connsiteX1" fmla="*/ 953775 w 1147274"/>
                <a:gd name="connsiteY1" fmla="*/ 3355154 h 3355154"/>
                <a:gd name="connsiteX0" fmla="*/ 0 w 1208686"/>
                <a:gd name="connsiteY0" fmla="*/ 0 h 3355154"/>
                <a:gd name="connsiteX1" fmla="*/ 953775 w 1208686"/>
                <a:gd name="connsiteY1" fmla="*/ 3355154 h 3355154"/>
              </a:gdLst>
              <a:ahLst/>
              <a:cxnLst>
                <a:cxn ang="0">
                  <a:pos x="connsiteX0" y="connsiteY0"/>
                </a:cxn>
                <a:cxn ang="0">
                  <a:pos x="connsiteX1" y="connsiteY1"/>
                </a:cxn>
              </a:cxnLst>
              <a:rect l="l" t="t" r="r" b="b"/>
              <a:pathLst>
                <a:path w="1208686" h="3355154">
                  <a:moveTo>
                    <a:pt x="0" y="0"/>
                  </a:moveTo>
                  <a:cubicBezTo>
                    <a:pt x="1536836" y="1318631"/>
                    <a:pt x="1296329" y="2524932"/>
                    <a:pt x="953775" y="3355154"/>
                  </a:cubicBezTo>
                </a:path>
              </a:pathLst>
            </a:custGeom>
            <a:noFill/>
            <a:ln>
              <a:gradFill flip="none" rotWithShape="1">
                <a:gsLst>
                  <a:gs pos="50000">
                    <a:srgbClr val="FF0000"/>
                  </a:gs>
                  <a:gs pos="0">
                    <a:srgbClr val="ED7D31"/>
                  </a:gs>
                  <a:gs pos="100000">
                    <a:srgbClr val="ED7D31"/>
                  </a:gs>
                </a:gsLst>
                <a:lin ang="0" scaled="1"/>
                <a:tileRect/>
              </a:gradFill>
              <a:headEnd type="none"/>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reeform 98">
              <a:extLst>
                <a:ext uri="{FF2B5EF4-FFF2-40B4-BE49-F238E27FC236}">
                  <a16:creationId xmlns:a16="http://schemas.microsoft.com/office/drawing/2014/main" id="{2B659F83-CAB7-589A-62C3-26EEA9546F0A}"/>
                </a:ext>
              </a:extLst>
            </p:cNvPr>
            <p:cNvSpPr/>
            <p:nvPr/>
          </p:nvSpPr>
          <p:spPr>
            <a:xfrm>
              <a:off x="6788567" y="5479037"/>
              <a:ext cx="388834" cy="183297"/>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3903260"/>
                <a:gd name="connsiteY0" fmla="*/ 829128 h 829128"/>
                <a:gd name="connsiteX1" fmla="*/ 3903260 w 3903260"/>
                <a:gd name="connsiteY1" fmla="*/ 788184 h 829128"/>
                <a:gd name="connsiteX0" fmla="*/ 0 w 3903260"/>
                <a:gd name="connsiteY0" fmla="*/ 398444 h 398444"/>
                <a:gd name="connsiteX1" fmla="*/ 3903260 w 3903260"/>
                <a:gd name="connsiteY1" fmla="*/ 357500 h 398444"/>
                <a:gd name="connsiteX0" fmla="*/ 0 w 4104573"/>
                <a:gd name="connsiteY0" fmla="*/ 1007113 h 1007114"/>
                <a:gd name="connsiteX1" fmla="*/ 4104573 w 4104573"/>
                <a:gd name="connsiteY1" fmla="*/ 107749 h 1007114"/>
                <a:gd name="connsiteX0" fmla="*/ 0 w 4104573"/>
                <a:gd name="connsiteY0" fmla="*/ 1030908 h 1030907"/>
                <a:gd name="connsiteX1" fmla="*/ 4104573 w 4104573"/>
                <a:gd name="connsiteY1" fmla="*/ 131544 h 1030907"/>
                <a:gd name="connsiteX0" fmla="*/ 0 w 5044030"/>
                <a:gd name="connsiteY0" fmla="*/ 820833 h 820834"/>
                <a:gd name="connsiteX1" fmla="*/ 5044030 w 5044030"/>
                <a:gd name="connsiteY1" fmla="*/ 183360 h 820834"/>
                <a:gd name="connsiteX0" fmla="*/ 0 w 714917"/>
                <a:gd name="connsiteY0" fmla="*/ 89400 h 4930870"/>
                <a:gd name="connsiteX1" fmla="*/ 714917 w 714917"/>
                <a:gd name="connsiteY1" fmla="*/ 4930870 h 4930870"/>
                <a:gd name="connsiteX0" fmla="*/ 0 w 1544973"/>
                <a:gd name="connsiteY0" fmla="*/ 105862 h 4947332"/>
                <a:gd name="connsiteX1" fmla="*/ 714917 w 1544973"/>
                <a:gd name="connsiteY1" fmla="*/ 4947332 h 4947332"/>
                <a:gd name="connsiteX0" fmla="*/ 0 w 1799995"/>
                <a:gd name="connsiteY0" fmla="*/ -1 h 4841469"/>
                <a:gd name="connsiteX1" fmla="*/ 714917 w 1799995"/>
                <a:gd name="connsiteY1" fmla="*/ 4841469 h 4841469"/>
                <a:gd name="connsiteX0" fmla="*/ 0 w 1664982"/>
                <a:gd name="connsiteY0" fmla="*/ -1 h 4841469"/>
                <a:gd name="connsiteX1" fmla="*/ 714917 w 1664982"/>
                <a:gd name="connsiteY1" fmla="*/ 4841469 h 4841469"/>
                <a:gd name="connsiteX0" fmla="*/ 0 w 2661109"/>
                <a:gd name="connsiteY0" fmla="*/ 0 h 3032041"/>
                <a:gd name="connsiteX1" fmla="*/ 2028649 w 2661109"/>
                <a:gd name="connsiteY1" fmla="*/ 3032041 h 3032041"/>
                <a:gd name="connsiteX0" fmla="*/ 0 w 2108521"/>
                <a:gd name="connsiteY0" fmla="*/ 0 h 3032041"/>
                <a:gd name="connsiteX1" fmla="*/ 2028649 w 2108521"/>
                <a:gd name="connsiteY1" fmla="*/ 3032041 h 3032041"/>
                <a:gd name="connsiteX0" fmla="*/ 0 w 2093101"/>
                <a:gd name="connsiteY0" fmla="*/ 0 h 3032041"/>
                <a:gd name="connsiteX1" fmla="*/ 2028649 w 2093101"/>
                <a:gd name="connsiteY1" fmla="*/ 3032041 h 3032041"/>
                <a:gd name="connsiteX0" fmla="*/ 0 w 1147274"/>
                <a:gd name="connsiteY0" fmla="*/ 0 h 3355154"/>
                <a:gd name="connsiteX1" fmla="*/ 953775 w 1147274"/>
                <a:gd name="connsiteY1" fmla="*/ 3355154 h 3355154"/>
                <a:gd name="connsiteX0" fmla="*/ 0 w 1208686"/>
                <a:gd name="connsiteY0" fmla="*/ 0 h 3355154"/>
                <a:gd name="connsiteX1" fmla="*/ 953775 w 1208686"/>
                <a:gd name="connsiteY1" fmla="*/ 3355154 h 3355154"/>
                <a:gd name="connsiteX0" fmla="*/ 0 w 3143838"/>
                <a:gd name="connsiteY0" fmla="*/ 0 h 3032044"/>
                <a:gd name="connsiteX1" fmla="*/ 3103519 w 3143838"/>
                <a:gd name="connsiteY1" fmla="*/ 3032044 h 3032044"/>
                <a:gd name="connsiteX0" fmla="*/ 0 w 1568512"/>
                <a:gd name="connsiteY0" fmla="*/ 0 h 2450442"/>
                <a:gd name="connsiteX1" fmla="*/ 1431490 w 1568512"/>
                <a:gd name="connsiteY1" fmla="*/ 2450442 h 2450442"/>
                <a:gd name="connsiteX0" fmla="*/ 0 w 1538966"/>
                <a:gd name="connsiteY0" fmla="*/ 0 h 2450442"/>
                <a:gd name="connsiteX1" fmla="*/ 1431490 w 1538966"/>
                <a:gd name="connsiteY1" fmla="*/ 2450442 h 2450442"/>
                <a:gd name="connsiteX0" fmla="*/ 0 w 2438408"/>
                <a:gd name="connsiteY0" fmla="*/ 0 h 770258"/>
                <a:gd name="connsiteX1" fmla="*/ 2386936 w 2438408"/>
                <a:gd name="connsiteY1" fmla="*/ 770258 h 770258"/>
                <a:gd name="connsiteX0" fmla="*/ 0 w 2441981"/>
                <a:gd name="connsiteY0" fmla="*/ 67149 h 837407"/>
                <a:gd name="connsiteX1" fmla="*/ 2386936 w 2441981"/>
                <a:gd name="connsiteY1" fmla="*/ 837407 h 837407"/>
                <a:gd name="connsiteX0" fmla="*/ 0 w 2386935"/>
                <a:gd name="connsiteY0" fmla="*/ 48532 h 818790"/>
                <a:gd name="connsiteX1" fmla="*/ 2386936 w 2386935"/>
                <a:gd name="connsiteY1" fmla="*/ 818790 h 818790"/>
                <a:gd name="connsiteX0" fmla="*/ 0 w 2386935"/>
                <a:gd name="connsiteY0" fmla="*/ 31927 h 802185"/>
                <a:gd name="connsiteX1" fmla="*/ 2386936 w 2386935"/>
                <a:gd name="connsiteY1" fmla="*/ 802185 h 802185"/>
                <a:gd name="connsiteX0" fmla="*/ 0 w 2386935"/>
                <a:gd name="connsiteY0" fmla="*/ 76 h 770334"/>
                <a:gd name="connsiteX1" fmla="*/ 2386936 w 2386935"/>
                <a:gd name="connsiteY1" fmla="*/ 770334 h 770334"/>
                <a:gd name="connsiteX0" fmla="*/ 0 w 2386935"/>
                <a:gd name="connsiteY0" fmla="*/ 132 h 608835"/>
                <a:gd name="connsiteX1" fmla="*/ 2386936 w 2386935"/>
                <a:gd name="connsiteY1" fmla="*/ 608835 h 608835"/>
              </a:gdLst>
              <a:ahLst/>
              <a:cxnLst>
                <a:cxn ang="0">
                  <a:pos x="connsiteX0" y="connsiteY0"/>
                </a:cxn>
                <a:cxn ang="0">
                  <a:pos x="connsiteX1" y="connsiteY1"/>
                </a:cxn>
              </a:cxnLst>
              <a:rect l="l" t="t" r="r" b="b"/>
              <a:pathLst>
                <a:path w="2386935" h="608835">
                  <a:moveTo>
                    <a:pt x="0" y="132"/>
                  </a:moveTo>
                  <a:cubicBezTo>
                    <a:pt x="1596559" y="-6000"/>
                    <a:pt x="1893482" y="198656"/>
                    <a:pt x="2386936" y="608835"/>
                  </a:cubicBezTo>
                </a:path>
              </a:pathLst>
            </a:custGeom>
            <a:noFill/>
            <a:ln>
              <a:gradFill flip="none" rotWithShape="1">
                <a:gsLst>
                  <a:gs pos="50000">
                    <a:srgbClr val="FF0000"/>
                  </a:gs>
                  <a:gs pos="0">
                    <a:srgbClr val="ED7D31"/>
                  </a:gs>
                  <a:gs pos="100000">
                    <a:srgbClr val="ED7D31"/>
                  </a:gs>
                </a:gsLst>
                <a:lin ang="0" scaled="1"/>
                <a:tileRect/>
              </a:gradFill>
              <a:headEnd type="none"/>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9" name="Picture 4" descr="EIC Pathfinder">
            <a:extLst>
              <a:ext uri="{FF2B5EF4-FFF2-40B4-BE49-F238E27FC236}">
                <a16:creationId xmlns:a16="http://schemas.microsoft.com/office/drawing/2014/main" id="{2E40C1C2-6069-6AA1-02FA-237FC97069D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901459" y="2708537"/>
            <a:ext cx="1082670" cy="698324"/>
          </a:xfrm>
          <a:prstGeom prst="rect">
            <a:avLst/>
          </a:prstGeom>
          <a:noFill/>
          <a:extLst>
            <a:ext uri="{909E8E84-426E-40DD-AFC4-6F175D3DCCD1}">
              <a14:hiddenFill xmlns:a14="http://schemas.microsoft.com/office/drawing/2010/main">
                <a:solidFill>
                  <a:srgbClr val="FFFFFF"/>
                </a:solidFill>
              </a14:hiddenFill>
            </a:ext>
          </a:extLst>
        </p:spPr>
      </p:pic>
      <p:sp>
        <p:nvSpPr>
          <p:cNvPr id="340" name="CasellaDiTesto 339">
            <a:extLst>
              <a:ext uri="{FF2B5EF4-FFF2-40B4-BE49-F238E27FC236}">
                <a16:creationId xmlns:a16="http://schemas.microsoft.com/office/drawing/2014/main" id="{CBA36706-C360-CF8E-5679-59F4301E00B0}"/>
              </a:ext>
            </a:extLst>
          </p:cNvPr>
          <p:cNvSpPr txBox="1"/>
          <p:nvPr/>
        </p:nvSpPr>
        <p:spPr>
          <a:xfrm>
            <a:off x="5127656" y="3352805"/>
            <a:ext cx="668569" cy="369332"/>
          </a:xfrm>
          <a:prstGeom prst="rect">
            <a:avLst/>
          </a:prstGeom>
          <a:noFill/>
        </p:spPr>
        <p:txBody>
          <a:bodyPr wrap="square">
            <a:spAutoFit/>
          </a:bodyPr>
          <a:lstStyle/>
          <a:p>
            <a:r>
              <a:rPr lang="it-IT" sz="1800" b="1" dirty="0"/>
              <a:t>RISE</a:t>
            </a:r>
          </a:p>
        </p:txBody>
      </p:sp>
      <p:pic>
        <p:nvPicPr>
          <p:cNvPr id="341" name="Picture 4" descr="EIC Pathfinder">
            <a:extLst>
              <a:ext uri="{FF2B5EF4-FFF2-40B4-BE49-F238E27FC236}">
                <a16:creationId xmlns:a16="http://schemas.microsoft.com/office/drawing/2014/main" id="{08E1C8C3-881B-30DA-E62D-9643397C5E2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063559" y="3949430"/>
            <a:ext cx="1082670" cy="698324"/>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3929E0FB-3D63-6B19-9527-BE08C9233B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96865" y="5012722"/>
            <a:ext cx="885406" cy="1054054"/>
          </a:xfrm>
          <a:prstGeom prst="rect">
            <a:avLst/>
          </a:prstGeom>
        </p:spPr>
      </p:pic>
      <p:sp>
        <p:nvSpPr>
          <p:cNvPr id="342" name="CasellaDiTesto 341">
            <a:extLst>
              <a:ext uri="{FF2B5EF4-FFF2-40B4-BE49-F238E27FC236}">
                <a16:creationId xmlns:a16="http://schemas.microsoft.com/office/drawing/2014/main" id="{BF95C6E2-453F-266C-D544-AE2836FD1493}"/>
              </a:ext>
            </a:extLst>
          </p:cNvPr>
          <p:cNvSpPr txBox="1"/>
          <p:nvPr/>
        </p:nvSpPr>
        <p:spPr>
          <a:xfrm>
            <a:off x="5000186" y="4592504"/>
            <a:ext cx="1490581" cy="369332"/>
          </a:xfrm>
          <a:prstGeom prst="rect">
            <a:avLst/>
          </a:prstGeom>
          <a:noFill/>
        </p:spPr>
        <p:txBody>
          <a:bodyPr wrap="square">
            <a:spAutoFit/>
          </a:bodyPr>
          <a:lstStyle/>
          <a:p>
            <a:r>
              <a:rPr lang="it-IT" sz="1800" b="1" dirty="0"/>
              <a:t>Marie Curie</a:t>
            </a:r>
          </a:p>
        </p:txBody>
      </p:sp>
      <p:pic>
        <p:nvPicPr>
          <p:cNvPr id="13" name="Immagine 12">
            <a:extLst>
              <a:ext uri="{FF2B5EF4-FFF2-40B4-BE49-F238E27FC236}">
                <a16:creationId xmlns:a16="http://schemas.microsoft.com/office/drawing/2014/main" id="{8B772C72-E429-1ADD-0CB7-61FE6E2DF8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917" y="5658856"/>
            <a:ext cx="2636284" cy="1380730"/>
          </a:xfrm>
          <a:prstGeom prst="rect">
            <a:avLst/>
          </a:prstGeom>
        </p:spPr>
      </p:pic>
      <p:sp>
        <p:nvSpPr>
          <p:cNvPr id="326" name="Freeform 98">
            <a:extLst>
              <a:ext uri="{FF2B5EF4-FFF2-40B4-BE49-F238E27FC236}">
                <a16:creationId xmlns:a16="http://schemas.microsoft.com/office/drawing/2014/main" id="{BD9657C0-5591-84C6-10F8-A823FDE61365}"/>
              </a:ext>
            </a:extLst>
          </p:cNvPr>
          <p:cNvSpPr/>
          <p:nvPr/>
        </p:nvSpPr>
        <p:spPr>
          <a:xfrm>
            <a:off x="10946286" y="6011679"/>
            <a:ext cx="45719" cy="171723"/>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3903260"/>
              <a:gd name="connsiteY0" fmla="*/ 829128 h 829128"/>
              <a:gd name="connsiteX1" fmla="*/ 3903260 w 3903260"/>
              <a:gd name="connsiteY1" fmla="*/ 788184 h 829128"/>
              <a:gd name="connsiteX0" fmla="*/ 0 w 3903260"/>
              <a:gd name="connsiteY0" fmla="*/ 398444 h 398444"/>
              <a:gd name="connsiteX1" fmla="*/ 3903260 w 3903260"/>
              <a:gd name="connsiteY1" fmla="*/ 357500 h 398444"/>
              <a:gd name="connsiteX0" fmla="*/ 0 w 4104573"/>
              <a:gd name="connsiteY0" fmla="*/ 1007113 h 1007114"/>
              <a:gd name="connsiteX1" fmla="*/ 4104573 w 4104573"/>
              <a:gd name="connsiteY1" fmla="*/ 107749 h 1007114"/>
              <a:gd name="connsiteX0" fmla="*/ 0 w 4104573"/>
              <a:gd name="connsiteY0" fmla="*/ 1030908 h 1030907"/>
              <a:gd name="connsiteX1" fmla="*/ 4104573 w 4104573"/>
              <a:gd name="connsiteY1" fmla="*/ 131544 h 1030907"/>
              <a:gd name="connsiteX0" fmla="*/ 0 w 5044030"/>
              <a:gd name="connsiteY0" fmla="*/ 820833 h 820834"/>
              <a:gd name="connsiteX1" fmla="*/ 5044030 w 5044030"/>
              <a:gd name="connsiteY1" fmla="*/ 183360 h 820834"/>
              <a:gd name="connsiteX0" fmla="*/ 0 w 714917"/>
              <a:gd name="connsiteY0" fmla="*/ 89400 h 4930870"/>
              <a:gd name="connsiteX1" fmla="*/ 714917 w 714917"/>
              <a:gd name="connsiteY1" fmla="*/ 4930870 h 4930870"/>
              <a:gd name="connsiteX0" fmla="*/ 0 w 1544973"/>
              <a:gd name="connsiteY0" fmla="*/ 105862 h 4947332"/>
              <a:gd name="connsiteX1" fmla="*/ 714917 w 1544973"/>
              <a:gd name="connsiteY1" fmla="*/ 4947332 h 4947332"/>
              <a:gd name="connsiteX0" fmla="*/ 0 w 1799995"/>
              <a:gd name="connsiteY0" fmla="*/ -1 h 4841469"/>
              <a:gd name="connsiteX1" fmla="*/ 714917 w 1799995"/>
              <a:gd name="connsiteY1" fmla="*/ 4841469 h 4841469"/>
              <a:gd name="connsiteX0" fmla="*/ 0 w 1664982"/>
              <a:gd name="connsiteY0" fmla="*/ -1 h 4841469"/>
              <a:gd name="connsiteX1" fmla="*/ 714917 w 1664982"/>
              <a:gd name="connsiteY1" fmla="*/ 4841469 h 4841469"/>
              <a:gd name="connsiteX0" fmla="*/ 0 w 2661109"/>
              <a:gd name="connsiteY0" fmla="*/ 0 h 3032041"/>
              <a:gd name="connsiteX1" fmla="*/ 2028649 w 2661109"/>
              <a:gd name="connsiteY1" fmla="*/ 3032041 h 3032041"/>
              <a:gd name="connsiteX0" fmla="*/ 0 w 2108521"/>
              <a:gd name="connsiteY0" fmla="*/ 0 h 3032041"/>
              <a:gd name="connsiteX1" fmla="*/ 2028649 w 2108521"/>
              <a:gd name="connsiteY1" fmla="*/ 3032041 h 3032041"/>
              <a:gd name="connsiteX0" fmla="*/ 0 w 2093101"/>
              <a:gd name="connsiteY0" fmla="*/ 0 h 3032041"/>
              <a:gd name="connsiteX1" fmla="*/ 2028649 w 2093101"/>
              <a:gd name="connsiteY1" fmla="*/ 3032041 h 3032041"/>
              <a:gd name="connsiteX0" fmla="*/ 0 w 1147274"/>
              <a:gd name="connsiteY0" fmla="*/ 0 h 3355154"/>
              <a:gd name="connsiteX1" fmla="*/ 953775 w 1147274"/>
              <a:gd name="connsiteY1" fmla="*/ 3355154 h 3355154"/>
              <a:gd name="connsiteX0" fmla="*/ 0 w 1208686"/>
              <a:gd name="connsiteY0" fmla="*/ 0 h 3355154"/>
              <a:gd name="connsiteX1" fmla="*/ 953775 w 1208686"/>
              <a:gd name="connsiteY1" fmla="*/ 3355154 h 3355154"/>
            </a:gdLst>
            <a:ahLst/>
            <a:cxnLst>
              <a:cxn ang="0">
                <a:pos x="connsiteX0" y="connsiteY0"/>
              </a:cxn>
              <a:cxn ang="0">
                <a:pos x="connsiteX1" y="connsiteY1"/>
              </a:cxn>
            </a:cxnLst>
            <a:rect l="l" t="t" r="r" b="b"/>
            <a:pathLst>
              <a:path w="1208686" h="3355154">
                <a:moveTo>
                  <a:pt x="0" y="0"/>
                </a:moveTo>
                <a:cubicBezTo>
                  <a:pt x="1536836" y="1318631"/>
                  <a:pt x="1296329" y="2524932"/>
                  <a:pt x="953775" y="3355154"/>
                </a:cubicBezTo>
              </a:path>
            </a:pathLst>
          </a:custGeom>
          <a:noFill/>
          <a:ln>
            <a:gradFill flip="none" rotWithShape="1">
              <a:gsLst>
                <a:gs pos="50000">
                  <a:srgbClr val="FF0000"/>
                </a:gs>
                <a:gs pos="0">
                  <a:srgbClr val="ED7D31"/>
                </a:gs>
                <a:gs pos="100000">
                  <a:srgbClr val="ED7D31"/>
                </a:gs>
              </a:gsLst>
              <a:lin ang="0" scaled="1"/>
              <a:tileRect/>
            </a:gradFill>
            <a:headEnd type="none"/>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98">
            <a:extLst>
              <a:ext uri="{FF2B5EF4-FFF2-40B4-BE49-F238E27FC236}">
                <a16:creationId xmlns:a16="http://schemas.microsoft.com/office/drawing/2014/main" id="{DF8132E5-4CA9-74EF-9C53-47B9C0B1514D}"/>
              </a:ext>
            </a:extLst>
          </p:cNvPr>
          <p:cNvSpPr/>
          <p:nvPr/>
        </p:nvSpPr>
        <p:spPr>
          <a:xfrm rot="4590429">
            <a:off x="10870983" y="5158147"/>
            <a:ext cx="687643" cy="734700"/>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3903260"/>
              <a:gd name="connsiteY0" fmla="*/ 829128 h 829128"/>
              <a:gd name="connsiteX1" fmla="*/ 3903260 w 3903260"/>
              <a:gd name="connsiteY1" fmla="*/ 788184 h 829128"/>
              <a:gd name="connsiteX0" fmla="*/ 0 w 3903260"/>
              <a:gd name="connsiteY0" fmla="*/ 398444 h 398444"/>
              <a:gd name="connsiteX1" fmla="*/ 3903260 w 3903260"/>
              <a:gd name="connsiteY1" fmla="*/ 357500 h 398444"/>
              <a:gd name="connsiteX0" fmla="*/ 0 w 4104573"/>
              <a:gd name="connsiteY0" fmla="*/ 1007113 h 1007114"/>
              <a:gd name="connsiteX1" fmla="*/ 4104573 w 4104573"/>
              <a:gd name="connsiteY1" fmla="*/ 107749 h 1007114"/>
              <a:gd name="connsiteX0" fmla="*/ 0 w 4104573"/>
              <a:gd name="connsiteY0" fmla="*/ 1030908 h 1030907"/>
              <a:gd name="connsiteX1" fmla="*/ 4104573 w 4104573"/>
              <a:gd name="connsiteY1" fmla="*/ 131544 h 1030907"/>
              <a:gd name="connsiteX0" fmla="*/ 0 w 5044030"/>
              <a:gd name="connsiteY0" fmla="*/ 820833 h 820834"/>
              <a:gd name="connsiteX1" fmla="*/ 5044030 w 5044030"/>
              <a:gd name="connsiteY1" fmla="*/ 183360 h 820834"/>
              <a:gd name="connsiteX0" fmla="*/ 0 w 714917"/>
              <a:gd name="connsiteY0" fmla="*/ 89400 h 4930870"/>
              <a:gd name="connsiteX1" fmla="*/ 714917 w 714917"/>
              <a:gd name="connsiteY1" fmla="*/ 4930870 h 4930870"/>
              <a:gd name="connsiteX0" fmla="*/ 0 w 1544973"/>
              <a:gd name="connsiteY0" fmla="*/ 105862 h 4947332"/>
              <a:gd name="connsiteX1" fmla="*/ 714917 w 1544973"/>
              <a:gd name="connsiteY1" fmla="*/ 4947332 h 4947332"/>
              <a:gd name="connsiteX0" fmla="*/ 0 w 1799995"/>
              <a:gd name="connsiteY0" fmla="*/ -1 h 4841469"/>
              <a:gd name="connsiteX1" fmla="*/ 714917 w 1799995"/>
              <a:gd name="connsiteY1" fmla="*/ 4841469 h 4841469"/>
              <a:gd name="connsiteX0" fmla="*/ 0 w 1664982"/>
              <a:gd name="connsiteY0" fmla="*/ -1 h 4841469"/>
              <a:gd name="connsiteX1" fmla="*/ 714917 w 1664982"/>
              <a:gd name="connsiteY1" fmla="*/ 4841469 h 4841469"/>
              <a:gd name="connsiteX0" fmla="*/ 0 w 2661109"/>
              <a:gd name="connsiteY0" fmla="*/ 0 h 3032041"/>
              <a:gd name="connsiteX1" fmla="*/ 2028649 w 2661109"/>
              <a:gd name="connsiteY1" fmla="*/ 3032041 h 3032041"/>
              <a:gd name="connsiteX0" fmla="*/ 0 w 2108521"/>
              <a:gd name="connsiteY0" fmla="*/ 0 h 3032041"/>
              <a:gd name="connsiteX1" fmla="*/ 2028649 w 2108521"/>
              <a:gd name="connsiteY1" fmla="*/ 3032041 h 3032041"/>
              <a:gd name="connsiteX0" fmla="*/ 0 w 2093101"/>
              <a:gd name="connsiteY0" fmla="*/ 0 h 3032041"/>
              <a:gd name="connsiteX1" fmla="*/ 2028649 w 2093101"/>
              <a:gd name="connsiteY1" fmla="*/ 3032041 h 3032041"/>
              <a:gd name="connsiteX0" fmla="*/ 0 w 1147274"/>
              <a:gd name="connsiteY0" fmla="*/ 0 h 3355154"/>
              <a:gd name="connsiteX1" fmla="*/ 953775 w 1147274"/>
              <a:gd name="connsiteY1" fmla="*/ 3355154 h 3355154"/>
              <a:gd name="connsiteX0" fmla="*/ 0 w 1208686"/>
              <a:gd name="connsiteY0" fmla="*/ 0 h 3355154"/>
              <a:gd name="connsiteX1" fmla="*/ 953775 w 1208686"/>
              <a:gd name="connsiteY1" fmla="*/ 3355154 h 3355154"/>
              <a:gd name="connsiteX0" fmla="*/ 0 w 1290527"/>
              <a:gd name="connsiteY0" fmla="*/ 0 h 878065"/>
              <a:gd name="connsiteX1" fmla="*/ 1073888 w 1290527"/>
              <a:gd name="connsiteY1" fmla="*/ 878063 h 878065"/>
              <a:gd name="connsiteX0" fmla="*/ 1 w 1190206"/>
              <a:gd name="connsiteY0" fmla="*/ -1 h 3377774"/>
              <a:gd name="connsiteX1" fmla="*/ 925266 w 1190206"/>
              <a:gd name="connsiteY1" fmla="*/ 3377772 h 3377774"/>
              <a:gd name="connsiteX0" fmla="*/ 0 w 999998"/>
              <a:gd name="connsiteY0" fmla="*/ -1 h 3377774"/>
              <a:gd name="connsiteX1" fmla="*/ 925265 w 999998"/>
              <a:gd name="connsiteY1" fmla="*/ 3377772 h 3377774"/>
              <a:gd name="connsiteX0" fmla="*/ 0 w 925266"/>
              <a:gd name="connsiteY0" fmla="*/ -1 h 3377774"/>
              <a:gd name="connsiteX1" fmla="*/ 925265 w 925266"/>
              <a:gd name="connsiteY1" fmla="*/ 3377772 h 3377774"/>
              <a:gd name="connsiteX0" fmla="*/ 0 w 925265"/>
              <a:gd name="connsiteY0" fmla="*/ -1 h 3377774"/>
              <a:gd name="connsiteX1" fmla="*/ 925265 w 925265"/>
              <a:gd name="connsiteY1" fmla="*/ 3377772 h 3377774"/>
              <a:gd name="connsiteX0" fmla="*/ 0 w 925265"/>
              <a:gd name="connsiteY0" fmla="*/ -1 h 3377774"/>
              <a:gd name="connsiteX1" fmla="*/ 925265 w 925265"/>
              <a:gd name="connsiteY1" fmla="*/ 3377772 h 3377774"/>
              <a:gd name="connsiteX0" fmla="*/ 0 w 925265"/>
              <a:gd name="connsiteY0" fmla="*/ -1 h 3377774"/>
              <a:gd name="connsiteX1" fmla="*/ 925265 w 925265"/>
              <a:gd name="connsiteY1" fmla="*/ 3377772 h 3377774"/>
              <a:gd name="connsiteX0" fmla="*/ 0 w 925265"/>
              <a:gd name="connsiteY0" fmla="*/ -1 h 3377774"/>
              <a:gd name="connsiteX1" fmla="*/ 925265 w 925265"/>
              <a:gd name="connsiteY1" fmla="*/ 3377772 h 3377774"/>
            </a:gdLst>
            <a:ahLst/>
            <a:cxnLst>
              <a:cxn ang="0">
                <a:pos x="connsiteX0" y="connsiteY0"/>
              </a:cxn>
              <a:cxn ang="0">
                <a:pos x="connsiteX1" y="connsiteY1"/>
              </a:cxn>
            </a:cxnLst>
            <a:rect l="l" t="t" r="r" b="b"/>
            <a:pathLst>
              <a:path w="925265" h="3377774">
                <a:moveTo>
                  <a:pt x="0" y="-1"/>
                </a:moveTo>
                <a:cubicBezTo>
                  <a:pt x="644387" y="2334660"/>
                  <a:pt x="259761" y="801245"/>
                  <a:pt x="925265" y="3377772"/>
                </a:cubicBezTo>
              </a:path>
            </a:pathLst>
          </a:custGeom>
          <a:noFill/>
          <a:ln>
            <a:gradFill flip="none" rotWithShape="1">
              <a:gsLst>
                <a:gs pos="50000">
                  <a:srgbClr val="FF0000"/>
                </a:gs>
                <a:gs pos="0">
                  <a:srgbClr val="ED7D31"/>
                </a:gs>
                <a:gs pos="100000">
                  <a:srgbClr val="ED7D31"/>
                </a:gs>
              </a:gsLst>
              <a:lin ang="0" scaled="1"/>
              <a:tileRect/>
            </a:gradFill>
            <a:headEnd type="none"/>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sellaDiTesto 13">
            <a:extLst>
              <a:ext uri="{FF2B5EF4-FFF2-40B4-BE49-F238E27FC236}">
                <a16:creationId xmlns:a16="http://schemas.microsoft.com/office/drawing/2014/main" id="{B023CA47-742A-CF2C-DF5A-0BA39A7BC86D}"/>
              </a:ext>
            </a:extLst>
          </p:cNvPr>
          <p:cNvSpPr txBox="1"/>
          <p:nvPr/>
        </p:nvSpPr>
        <p:spPr>
          <a:xfrm>
            <a:off x="6467100" y="864440"/>
            <a:ext cx="6008303" cy="2031325"/>
          </a:xfrm>
          <a:prstGeom prst="rect">
            <a:avLst/>
          </a:prstGeom>
          <a:noFill/>
        </p:spPr>
        <p:txBody>
          <a:bodyPr wrap="square" rtlCol="0">
            <a:spAutoFit/>
          </a:bodyPr>
          <a:lstStyle/>
          <a:p>
            <a:pPr marL="285750" indent="-285750">
              <a:buClr>
                <a:srgbClr val="4992CB"/>
              </a:buClr>
              <a:buFont typeface="Wingdings" panose="05000000000000000000" pitchFamily="2" charset="2"/>
              <a:buChar char="§"/>
            </a:pPr>
            <a:r>
              <a:rPr lang="it-IT" dirty="0"/>
              <a:t>We  are a team </a:t>
            </a:r>
            <a:r>
              <a:rPr lang="it-IT" dirty="0" err="1"/>
              <a:t>operating</a:t>
            </a:r>
            <a:r>
              <a:rPr lang="it-IT" dirty="0"/>
              <a:t> in </a:t>
            </a:r>
            <a:r>
              <a:rPr lang="it-IT" dirty="0" err="1"/>
              <a:t>internal</a:t>
            </a:r>
            <a:r>
              <a:rPr lang="it-IT" dirty="0"/>
              <a:t> </a:t>
            </a:r>
            <a:r>
              <a:rPr lang="it-IT" dirty="0" err="1"/>
              <a:t>environments</a:t>
            </a:r>
            <a:r>
              <a:rPr lang="it-IT" dirty="0"/>
              <a:t> </a:t>
            </a:r>
            <a:r>
              <a:rPr lang="it-IT" dirty="0" err="1"/>
              <a:t>mainly</a:t>
            </a:r>
            <a:r>
              <a:rPr lang="it-IT" dirty="0"/>
              <a:t> on activities </a:t>
            </a:r>
            <a:r>
              <a:rPr lang="it-IT" dirty="0" err="1"/>
              <a:t>related</a:t>
            </a:r>
            <a:r>
              <a:rPr lang="it-IT" dirty="0"/>
              <a:t> to </a:t>
            </a:r>
            <a:r>
              <a:rPr lang="it-IT" dirty="0" err="1"/>
              <a:t>crystals</a:t>
            </a:r>
            <a:r>
              <a:rPr lang="it-IT" dirty="0"/>
              <a:t> design, manufacturing and </a:t>
            </a:r>
            <a:r>
              <a:rPr lang="it-IT" dirty="0" err="1"/>
              <a:t>characterizations</a:t>
            </a:r>
            <a:r>
              <a:rPr lang="it-IT" dirty="0"/>
              <a:t>.</a:t>
            </a:r>
          </a:p>
          <a:p>
            <a:pPr marL="285750" indent="-285750">
              <a:buClr>
                <a:srgbClr val="4992CB"/>
              </a:buClr>
              <a:buFont typeface="Wingdings" panose="05000000000000000000" pitchFamily="2" charset="2"/>
              <a:buChar char="§"/>
            </a:pPr>
            <a:endParaRPr lang="it-IT" dirty="0"/>
          </a:p>
          <a:p>
            <a:pPr marL="285750" indent="-285750">
              <a:buClr>
                <a:srgbClr val="4992CB"/>
              </a:buClr>
              <a:buFont typeface="Wingdings" panose="05000000000000000000" pitchFamily="2" charset="2"/>
              <a:buChar char="§"/>
            </a:pPr>
            <a:r>
              <a:rPr lang="it-IT" dirty="0" err="1"/>
              <a:t>Channeling</a:t>
            </a:r>
            <a:r>
              <a:rPr lang="it-IT" dirty="0"/>
              <a:t>, </a:t>
            </a:r>
            <a:r>
              <a:rPr lang="it-IT" dirty="0" err="1"/>
              <a:t>x-ray</a:t>
            </a:r>
            <a:r>
              <a:rPr lang="it-IT" dirty="0"/>
              <a:t>, </a:t>
            </a:r>
            <a:r>
              <a:rPr lang="it-IT" dirty="0" err="1"/>
              <a:t>medical</a:t>
            </a:r>
            <a:r>
              <a:rPr lang="it-IT" dirty="0"/>
              <a:t> </a:t>
            </a:r>
            <a:r>
              <a:rPr lang="it-IT" dirty="0" err="1"/>
              <a:t>physics</a:t>
            </a:r>
            <a:r>
              <a:rPr lang="it-IT" dirty="0"/>
              <a:t>, </a:t>
            </a:r>
            <a:r>
              <a:rPr lang="it-IT" dirty="0" err="1"/>
              <a:t>astrophysics</a:t>
            </a:r>
            <a:r>
              <a:rPr lang="it-IT" dirty="0"/>
              <a:t>, </a:t>
            </a:r>
            <a:r>
              <a:rPr lang="it-IT" dirty="0" err="1"/>
              <a:t>etc</a:t>
            </a:r>
            <a:r>
              <a:rPr lang="it-IT" dirty="0"/>
              <a:t>…</a:t>
            </a:r>
          </a:p>
          <a:p>
            <a:pPr marL="285750" indent="-285750">
              <a:buClr>
                <a:srgbClr val="4992CB"/>
              </a:buClr>
              <a:buFont typeface="Wingdings" panose="05000000000000000000" pitchFamily="2" charset="2"/>
              <a:buChar char="§"/>
            </a:pPr>
            <a:endParaRPr lang="it-IT" b="1" dirty="0">
              <a:solidFill>
                <a:srgbClr val="C00000"/>
              </a:solidFill>
            </a:endParaRPr>
          </a:p>
          <a:p>
            <a:pPr marL="285750" indent="-285750">
              <a:buClr>
                <a:srgbClr val="4992CB"/>
              </a:buClr>
              <a:buFont typeface="Wingdings" panose="05000000000000000000" pitchFamily="2" charset="2"/>
              <a:buChar char="§"/>
            </a:pPr>
            <a:r>
              <a:rPr lang="it-IT" b="1" dirty="0">
                <a:solidFill>
                  <a:srgbClr val="C00000"/>
                </a:solidFill>
              </a:rPr>
              <a:t>Active in </a:t>
            </a:r>
            <a:r>
              <a:rPr lang="it-IT" b="1" dirty="0" err="1">
                <a:solidFill>
                  <a:srgbClr val="C00000"/>
                </a:solidFill>
              </a:rPr>
              <a:t>channeling</a:t>
            </a:r>
            <a:r>
              <a:rPr lang="it-IT" b="1" dirty="0">
                <a:solidFill>
                  <a:srgbClr val="C00000"/>
                </a:solidFill>
              </a:rPr>
              <a:t> field </a:t>
            </a:r>
            <a:r>
              <a:rPr lang="it-IT" b="1" dirty="0" err="1">
                <a:solidFill>
                  <a:srgbClr val="C00000"/>
                </a:solidFill>
              </a:rPr>
              <a:t>since</a:t>
            </a:r>
            <a:r>
              <a:rPr lang="it-IT" b="1" dirty="0">
                <a:solidFill>
                  <a:srgbClr val="C00000"/>
                </a:solidFill>
              </a:rPr>
              <a:t> 2000</a:t>
            </a:r>
          </a:p>
        </p:txBody>
      </p:sp>
      <p:sp>
        <p:nvSpPr>
          <p:cNvPr id="343" name="Freeform 98">
            <a:extLst>
              <a:ext uri="{FF2B5EF4-FFF2-40B4-BE49-F238E27FC236}">
                <a16:creationId xmlns:a16="http://schemas.microsoft.com/office/drawing/2014/main" id="{F9C8C23E-F823-C1C3-3C06-B936728AB515}"/>
              </a:ext>
            </a:extLst>
          </p:cNvPr>
          <p:cNvSpPr/>
          <p:nvPr/>
        </p:nvSpPr>
        <p:spPr>
          <a:xfrm>
            <a:off x="10144437" y="5246340"/>
            <a:ext cx="778397" cy="682838"/>
          </a:xfrm>
          <a:custGeom>
            <a:avLst/>
            <a:gdLst>
              <a:gd name="connsiteX0" fmla="*/ 0 w 3712191"/>
              <a:gd name="connsiteY0" fmla="*/ 272955 h 272955"/>
              <a:gd name="connsiteX1" fmla="*/ 3712191 w 3712191"/>
              <a:gd name="connsiteY1" fmla="*/ 0 h 272955"/>
              <a:gd name="connsiteX0" fmla="*/ 0 w 4612944"/>
              <a:gd name="connsiteY0" fmla="*/ 0 h 1187355"/>
              <a:gd name="connsiteX1" fmla="*/ 4612944 w 4612944"/>
              <a:gd name="connsiteY1" fmla="*/ 1187355 h 1187355"/>
              <a:gd name="connsiteX0" fmla="*/ 0 w 3903260"/>
              <a:gd name="connsiteY0" fmla="*/ 40944 h 40944"/>
              <a:gd name="connsiteX1" fmla="*/ 3903260 w 3903260"/>
              <a:gd name="connsiteY1" fmla="*/ 0 h 40944"/>
              <a:gd name="connsiteX0" fmla="*/ 0 w 3903260"/>
              <a:gd name="connsiteY0" fmla="*/ 499030 h 499030"/>
              <a:gd name="connsiteX1" fmla="*/ 3903260 w 3903260"/>
              <a:gd name="connsiteY1" fmla="*/ 458086 h 499030"/>
              <a:gd name="connsiteX0" fmla="*/ 0 w 3903260"/>
              <a:gd name="connsiteY0" fmla="*/ 1101179 h 1101179"/>
              <a:gd name="connsiteX1" fmla="*/ 3903260 w 3903260"/>
              <a:gd name="connsiteY1" fmla="*/ 1060235 h 1101179"/>
              <a:gd name="connsiteX0" fmla="*/ 0 w 3903260"/>
              <a:gd name="connsiteY0" fmla="*/ 1285470 h 1285470"/>
              <a:gd name="connsiteX1" fmla="*/ 3903260 w 3903260"/>
              <a:gd name="connsiteY1" fmla="*/ 1244526 h 1285470"/>
              <a:gd name="connsiteX0" fmla="*/ 0 w 3903260"/>
              <a:gd name="connsiteY0" fmla="*/ 829128 h 829128"/>
              <a:gd name="connsiteX1" fmla="*/ 3903260 w 3903260"/>
              <a:gd name="connsiteY1" fmla="*/ 788184 h 829128"/>
              <a:gd name="connsiteX0" fmla="*/ 0 w 3903260"/>
              <a:gd name="connsiteY0" fmla="*/ 398444 h 398444"/>
              <a:gd name="connsiteX1" fmla="*/ 3903260 w 3903260"/>
              <a:gd name="connsiteY1" fmla="*/ 357500 h 398444"/>
              <a:gd name="connsiteX0" fmla="*/ 0 w 4104573"/>
              <a:gd name="connsiteY0" fmla="*/ 1007113 h 1007114"/>
              <a:gd name="connsiteX1" fmla="*/ 4104573 w 4104573"/>
              <a:gd name="connsiteY1" fmla="*/ 107749 h 1007114"/>
              <a:gd name="connsiteX0" fmla="*/ 0 w 4104573"/>
              <a:gd name="connsiteY0" fmla="*/ 1030908 h 1030907"/>
              <a:gd name="connsiteX1" fmla="*/ 4104573 w 4104573"/>
              <a:gd name="connsiteY1" fmla="*/ 131544 h 1030907"/>
              <a:gd name="connsiteX0" fmla="*/ 0 w 5044030"/>
              <a:gd name="connsiteY0" fmla="*/ 820833 h 820834"/>
              <a:gd name="connsiteX1" fmla="*/ 5044030 w 5044030"/>
              <a:gd name="connsiteY1" fmla="*/ 183360 h 820834"/>
              <a:gd name="connsiteX0" fmla="*/ 0 w 714917"/>
              <a:gd name="connsiteY0" fmla="*/ 89400 h 4930870"/>
              <a:gd name="connsiteX1" fmla="*/ 714917 w 714917"/>
              <a:gd name="connsiteY1" fmla="*/ 4930870 h 4930870"/>
              <a:gd name="connsiteX0" fmla="*/ 0 w 1544973"/>
              <a:gd name="connsiteY0" fmla="*/ 105862 h 4947332"/>
              <a:gd name="connsiteX1" fmla="*/ 714917 w 1544973"/>
              <a:gd name="connsiteY1" fmla="*/ 4947332 h 4947332"/>
              <a:gd name="connsiteX0" fmla="*/ 0 w 1799995"/>
              <a:gd name="connsiteY0" fmla="*/ -1 h 4841469"/>
              <a:gd name="connsiteX1" fmla="*/ 714917 w 1799995"/>
              <a:gd name="connsiteY1" fmla="*/ 4841469 h 4841469"/>
              <a:gd name="connsiteX0" fmla="*/ 0 w 1664982"/>
              <a:gd name="connsiteY0" fmla="*/ -1 h 4841469"/>
              <a:gd name="connsiteX1" fmla="*/ 714917 w 1664982"/>
              <a:gd name="connsiteY1" fmla="*/ 4841469 h 4841469"/>
              <a:gd name="connsiteX0" fmla="*/ 0 w 2661109"/>
              <a:gd name="connsiteY0" fmla="*/ 0 h 3032041"/>
              <a:gd name="connsiteX1" fmla="*/ 2028649 w 2661109"/>
              <a:gd name="connsiteY1" fmla="*/ 3032041 h 3032041"/>
              <a:gd name="connsiteX0" fmla="*/ 0 w 2108521"/>
              <a:gd name="connsiteY0" fmla="*/ 0 h 3032041"/>
              <a:gd name="connsiteX1" fmla="*/ 2028649 w 2108521"/>
              <a:gd name="connsiteY1" fmla="*/ 3032041 h 3032041"/>
              <a:gd name="connsiteX0" fmla="*/ 0 w 2093101"/>
              <a:gd name="connsiteY0" fmla="*/ 0 h 3032041"/>
              <a:gd name="connsiteX1" fmla="*/ 2028649 w 2093101"/>
              <a:gd name="connsiteY1" fmla="*/ 3032041 h 3032041"/>
              <a:gd name="connsiteX0" fmla="*/ 0 w 1147274"/>
              <a:gd name="connsiteY0" fmla="*/ 0 h 3355154"/>
              <a:gd name="connsiteX1" fmla="*/ 953775 w 1147274"/>
              <a:gd name="connsiteY1" fmla="*/ 3355154 h 3355154"/>
              <a:gd name="connsiteX0" fmla="*/ 0 w 1208686"/>
              <a:gd name="connsiteY0" fmla="*/ 0 h 3355154"/>
              <a:gd name="connsiteX1" fmla="*/ 953775 w 1208686"/>
              <a:gd name="connsiteY1" fmla="*/ 3355154 h 3355154"/>
              <a:gd name="connsiteX0" fmla="*/ 0 w 3143838"/>
              <a:gd name="connsiteY0" fmla="*/ 0 h 3032044"/>
              <a:gd name="connsiteX1" fmla="*/ 3103519 w 3143838"/>
              <a:gd name="connsiteY1" fmla="*/ 3032044 h 3032044"/>
              <a:gd name="connsiteX0" fmla="*/ 0 w 1568512"/>
              <a:gd name="connsiteY0" fmla="*/ 0 h 2450442"/>
              <a:gd name="connsiteX1" fmla="*/ 1431490 w 1568512"/>
              <a:gd name="connsiteY1" fmla="*/ 2450442 h 2450442"/>
              <a:gd name="connsiteX0" fmla="*/ 0 w 1538966"/>
              <a:gd name="connsiteY0" fmla="*/ 0 h 2450442"/>
              <a:gd name="connsiteX1" fmla="*/ 1431490 w 1538966"/>
              <a:gd name="connsiteY1" fmla="*/ 2450442 h 2450442"/>
              <a:gd name="connsiteX0" fmla="*/ 0 w 2438408"/>
              <a:gd name="connsiteY0" fmla="*/ 0 h 770258"/>
              <a:gd name="connsiteX1" fmla="*/ 2386936 w 2438408"/>
              <a:gd name="connsiteY1" fmla="*/ 770258 h 770258"/>
              <a:gd name="connsiteX0" fmla="*/ 0 w 2441981"/>
              <a:gd name="connsiteY0" fmla="*/ 67149 h 837407"/>
              <a:gd name="connsiteX1" fmla="*/ 2386936 w 2441981"/>
              <a:gd name="connsiteY1" fmla="*/ 837407 h 837407"/>
              <a:gd name="connsiteX0" fmla="*/ 0 w 2386935"/>
              <a:gd name="connsiteY0" fmla="*/ 48532 h 818790"/>
              <a:gd name="connsiteX1" fmla="*/ 2386936 w 2386935"/>
              <a:gd name="connsiteY1" fmla="*/ 818790 h 818790"/>
              <a:gd name="connsiteX0" fmla="*/ 0 w 2386935"/>
              <a:gd name="connsiteY0" fmla="*/ 31927 h 802185"/>
              <a:gd name="connsiteX1" fmla="*/ 2386936 w 2386935"/>
              <a:gd name="connsiteY1" fmla="*/ 802185 h 802185"/>
              <a:gd name="connsiteX0" fmla="*/ 0 w 2386935"/>
              <a:gd name="connsiteY0" fmla="*/ 76 h 770334"/>
              <a:gd name="connsiteX1" fmla="*/ 2386936 w 2386935"/>
              <a:gd name="connsiteY1" fmla="*/ 770334 h 770334"/>
              <a:gd name="connsiteX0" fmla="*/ 0 w 2386935"/>
              <a:gd name="connsiteY0" fmla="*/ 132 h 608835"/>
              <a:gd name="connsiteX1" fmla="*/ 2386936 w 2386935"/>
              <a:gd name="connsiteY1" fmla="*/ 608835 h 608835"/>
              <a:gd name="connsiteX0" fmla="*/ 0 w 5610936"/>
              <a:gd name="connsiteY0" fmla="*/ 12 h 2663311"/>
              <a:gd name="connsiteX1" fmla="*/ 5610937 w 5610936"/>
              <a:gd name="connsiteY1" fmla="*/ 2663311 h 2663311"/>
              <a:gd name="connsiteX0" fmla="*/ 0 w 5610936"/>
              <a:gd name="connsiteY0" fmla="*/ 0 h 2663299"/>
              <a:gd name="connsiteX1" fmla="*/ 5610937 w 5610936"/>
              <a:gd name="connsiteY1" fmla="*/ 2663299 h 2663299"/>
            </a:gdLst>
            <a:ahLst/>
            <a:cxnLst>
              <a:cxn ang="0">
                <a:pos x="connsiteX0" y="connsiteY0"/>
              </a:cxn>
              <a:cxn ang="0">
                <a:pos x="connsiteX1" y="connsiteY1"/>
              </a:cxn>
            </a:cxnLst>
            <a:rect l="l" t="t" r="r" b="b"/>
            <a:pathLst>
              <a:path w="5610936" h="2663299">
                <a:moveTo>
                  <a:pt x="0" y="0"/>
                </a:moveTo>
                <a:cubicBezTo>
                  <a:pt x="4032465" y="691655"/>
                  <a:pt x="5117483" y="2253120"/>
                  <a:pt x="5610937" y="2663299"/>
                </a:cubicBezTo>
              </a:path>
            </a:pathLst>
          </a:custGeom>
          <a:noFill/>
          <a:ln>
            <a:gradFill flip="none" rotWithShape="1">
              <a:gsLst>
                <a:gs pos="50000">
                  <a:srgbClr val="FF0000"/>
                </a:gs>
                <a:gs pos="0">
                  <a:srgbClr val="ED7D31"/>
                </a:gs>
                <a:gs pos="100000">
                  <a:srgbClr val="ED7D31"/>
                </a:gs>
              </a:gsLst>
              <a:lin ang="0" scaled="1"/>
              <a:tileRect/>
            </a:gradFill>
            <a:headEnd type="none"/>
          </a:ln>
          <a:effectLst>
            <a:outerShdw blurRad="63500" sx="101000" sy="101000" algn="ctr" rotWithShape="0">
              <a:srgbClr val="89A0E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295">
            <a:extLst>
              <a:ext uri="{FF2B5EF4-FFF2-40B4-BE49-F238E27FC236}">
                <a16:creationId xmlns:a16="http://schemas.microsoft.com/office/drawing/2014/main" id="{ABCD4342-E412-4AA8-C1B8-7DA5DCE62537}"/>
              </a:ext>
            </a:extLst>
          </p:cNvPr>
          <p:cNvSpPr>
            <a:spLocks noChangeAspect="1"/>
          </p:cNvSpPr>
          <p:nvPr/>
        </p:nvSpPr>
        <p:spPr>
          <a:xfrm>
            <a:off x="10133848" y="5228843"/>
            <a:ext cx="28410" cy="34203"/>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295">
            <a:extLst>
              <a:ext uri="{FF2B5EF4-FFF2-40B4-BE49-F238E27FC236}">
                <a16:creationId xmlns:a16="http://schemas.microsoft.com/office/drawing/2014/main" id="{4846C537-ADD0-F1F2-870C-E2CAB38BE382}"/>
              </a:ext>
            </a:extLst>
          </p:cNvPr>
          <p:cNvSpPr>
            <a:spLocks noChangeAspect="1"/>
          </p:cNvSpPr>
          <p:nvPr/>
        </p:nvSpPr>
        <p:spPr>
          <a:xfrm>
            <a:off x="10571820" y="5833278"/>
            <a:ext cx="28410" cy="34203"/>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295">
            <a:extLst>
              <a:ext uri="{FF2B5EF4-FFF2-40B4-BE49-F238E27FC236}">
                <a16:creationId xmlns:a16="http://schemas.microsoft.com/office/drawing/2014/main" id="{78ABD541-B4F1-DD6C-E1F2-D1F5A5E095E3}"/>
              </a:ext>
            </a:extLst>
          </p:cNvPr>
          <p:cNvSpPr>
            <a:spLocks noChangeAspect="1"/>
          </p:cNvSpPr>
          <p:nvPr/>
        </p:nvSpPr>
        <p:spPr>
          <a:xfrm>
            <a:off x="10758900" y="5117310"/>
            <a:ext cx="28410" cy="34203"/>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295">
            <a:extLst>
              <a:ext uri="{FF2B5EF4-FFF2-40B4-BE49-F238E27FC236}">
                <a16:creationId xmlns:a16="http://schemas.microsoft.com/office/drawing/2014/main" id="{A2C7BFFB-2B42-AEB9-84B2-1B5C7CA01654}"/>
              </a:ext>
            </a:extLst>
          </p:cNvPr>
          <p:cNvSpPr>
            <a:spLocks noChangeAspect="1"/>
          </p:cNvSpPr>
          <p:nvPr/>
        </p:nvSpPr>
        <p:spPr>
          <a:xfrm>
            <a:off x="10957922" y="6179681"/>
            <a:ext cx="28410" cy="34203"/>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295">
            <a:extLst>
              <a:ext uri="{FF2B5EF4-FFF2-40B4-BE49-F238E27FC236}">
                <a16:creationId xmlns:a16="http://schemas.microsoft.com/office/drawing/2014/main" id="{2F348256-4EC6-4C3E-9F69-833C57239778}"/>
              </a:ext>
            </a:extLst>
          </p:cNvPr>
          <p:cNvSpPr>
            <a:spLocks noChangeAspect="1"/>
          </p:cNvSpPr>
          <p:nvPr/>
        </p:nvSpPr>
        <p:spPr>
          <a:xfrm>
            <a:off x="11507777" y="5058943"/>
            <a:ext cx="28410" cy="34203"/>
          </a:xfrm>
          <a:prstGeom prst="ellipse">
            <a:avLst/>
          </a:prstGeom>
          <a:solidFill>
            <a:schemeClr val="bg1"/>
          </a:solidFill>
          <a:ln>
            <a:noFill/>
          </a:ln>
          <a:effectLst>
            <a:outerShdw blurRad="63500" sx="200000" sy="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96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INFN infrastructure</a:t>
            </a:r>
          </a:p>
        </p:txBody>
      </p:sp>
      <p:sp>
        <p:nvSpPr>
          <p:cNvPr id="9" name="TextBox 8"/>
          <p:cNvSpPr txBox="1"/>
          <p:nvPr/>
        </p:nvSpPr>
        <p:spPr>
          <a:xfrm>
            <a:off x="74418" y="969408"/>
            <a:ext cx="7514454" cy="2862322"/>
          </a:xfrm>
          <a:prstGeom prst="rect">
            <a:avLst/>
          </a:prstGeom>
          <a:noFill/>
        </p:spPr>
        <p:txBody>
          <a:bodyPr wrap="square" rtlCol="0">
            <a:spAutoFit/>
          </a:bodyPr>
          <a:lstStyle/>
          <a:p>
            <a:r>
              <a:rPr lang="it-IT" sz="2400" dirty="0"/>
              <a:t>Laboratory fully equipped for silicon micro and nanomachining</a:t>
            </a:r>
          </a:p>
          <a:p>
            <a:r>
              <a:rPr lang="it-IT" sz="2400" dirty="0"/>
              <a:t>ISO4 certified clean room (130 m</a:t>
            </a:r>
            <a:r>
              <a:rPr lang="it-IT" sz="2400" baseline="30000" dirty="0"/>
              <a:t>2</a:t>
            </a:r>
            <a:r>
              <a:rPr lang="it-IT" sz="2400" dirty="0"/>
              <a:t>)</a:t>
            </a:r>
          </a:p>
          <a:p>
            <a:endParaRPr lang="it-IT" dirty="0"/>
          </a:p>
          <a:p>
            <a:r>
              <a:rPr lang="it-IT" sz="2400" dirty="0"/>
              <a:t>High-resolution x-ray diffraction</a:t>
            </a:r>
          </a:p>
          <a:p>
            <a:r>
              <a:rPr lang="it-IT" sz="2400" dirty="0"/>
              <a:t>Dicing and polishing equipment</a:t>
            </a:r>
          </a:p>
          <a:p>
            <a:r>
              <a:rPr lang="it-IT" sz="2400" dirty="0"/>
              <a:t>White light and Fizeau inteferferometers</a:t>
            </a:r>
          </a:p>
          <a:p>
            <a:endParaRPr lang="it-IT" dirty="0"/>
          </a:p>
        </p:txBody>
      </p:sp>
      <p:pic>
        <p:nvPicPr>
          <p:cNvPr id="4" name="Immagine 3">
            <a:extLst>
              <a:ext uri="{FF2B5EF4-FFF2-40B4-BE49-F238E27FC236}">
                <a16:creationId xmlns:a16="http://schemas.microsoft.com/office/drawing/2014/main" id="{FE223EEA-1AFD-3B80-EE55-406F61FCA1EE}"/>
              </a:ext>
            </a:extLst>
          </p:cNvPr>
          <p:cNvPicPr>
            <a:picLocks noChangeAspect="1"/>
          </p:cNvPicPr>
          <p:nvPr/>
        </p:nvPicPr>
        <p:blipFill>
          <a:blip r:embed="rId2"/>
          <a:stretch>
            <a:fillRect/>
          </a:stretch>
        </p:blipFill>
        <p:spPr>
          <a:xfrm>
            <a:off x="616583" y="4007937"/>
            <a:ext cx="4755441" cy="286232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682" y="3595470"/>
            <a:ext cx="4186044" cy="27855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7173" y="1570383"/>
            <a:ext cx="4070409" cy="2708753"/>
          </a:xfrm>
          <a:prstGeom prst="rect">
            <a:avLst/>
          </a:prstGeom>
        </p:spPr>
      </p:pic>
    </p:spTree>
    <p:extLst>
      <p:ext uri="{BB962C8B-B14F-4D97-AF65-F5344CB8AC3E}">
        <p14:creationId xmlns:p14="http://schemas.microsoft.com/office/powerpoint/2010/main" val="334926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206" y="4102414"/>
            <a:ext cx="3690474" cy="2456141"/>
          </a:xfrm>
          <a:prstGeom prst="rect">
            <a:avLst/>
          </a:prstGeom>
        </p:spPr>
      </p:pic>
      <p:sp>
        <p:nvSpPr>
          <p:cNvPr id="2" name="Title 1"/>
          <p:cNvSpPr>
            <a:spLocks noGrp="1"/>
          </p:cNvSpPr>
          <p:nvPr>
            <p:ph type="title"/>
          </p:nvPr>
        </p:nvSpPr>
        <p:spPr/>
        <p:txBody>
          <a:bodyPr/>
          <a:lstStyle/>
          <a:p>
            <a:r>
              <a:rPr lang="it-IT" dirty="0"/>
              <a:t>INFN infrastructure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9120188" y="1941513"/>
            <a:ext cx="3071812" cy="4616450"/>
          </a:xfrm>
        </p:spPr>
      </p:pic>
      <p:sp>
        <p:nvSpPr>
          <p:cNvPr id="9" name="TextBox 8"/>
          <p:cNvSpPr txBox="1"/>
          <p:nvPr/>
        </p:nvSpPr>
        <p:spPr>
          <a:xfrm>
            <a:off x="507052" y="1486977"/>
            <a:ext cx="7959487" cy="1938992"/>
          </a:xfrm>
          <a:prstGeom prst="rect">
            <a:avLst/>
          </a:prstGeom>
          <a:noFill/>
        </p:spPr>
        <p:txBody>
          <a:bodyPr wrap="none" rtlCol="0">
            <a:spAutoFit/>
          </a:bodyPr>
          <a:lstStyle/>
          <a:p>
            <a:r>
              <a:rPr lang="it-IT" sz="2400" dirty="0"/>
              <a:t>Laboratory fully equipped for silicon micro and nanomachining</a:t>
            </a:r>
          </a:p>
          <a:p>
            <a:endParaRPr lang="it-IT" sz="2400" dirty="0"/>
          </a:p>
          <a:p>
            <a:r>
              <a:rPr lang="it-IT" sz="2400" dirty="0"/>
              <a:t>Fotolitography</a:t>
            </a:r>
          </a:p>
          <a:p>
            <a:r>
              <a:rPr lang="it-IT" sz="2400" dirty="0"/>
              <a:t>Equipment for silicon chemical etching</a:t>
            </a:r>
          </a:p>
          <a:p>
            <a:r>
              <a:rPr lang="it-IT" sz="2400" dirty="0"/>
              <a:t>Nanoimpringing</a:t>
            </a:r>
          </a:p>
        </p:txBody>
      </p:sp>
      <p:pic>
        <p:nvPicPr>
          <p:cNvPr id="5" name="Immagine 4">
            <a:extLst>
              <a:ext uri="{FF2B5EF4-FFF2-40B4-BE49-F238E27FC236}">
                <a16:creationId xmlns:a16="http://schemas.microsoft.com/office/drawing/2014/main" id="{937AE0BE-A0E0-1BA3-7A43-1856BB5F30F5}"/>
              </a:ext>
            </a:extLst>
          </p:cNvPr>
          <p:cNvPicPr>
            <a:picLocks noChangeAspect="1"/>
          </p:cNvPicPr>
          <p:nvPr/>
        </p:nvPicPr>
        <p:blipFill>
          <a:blip r:embed="rId4"/>
          <a:stretch>
            <a:fillRect/>
          </a:stretch>
        </p:blipFill>
        <p:spPr>
          <a:xfrm>
            <a:off x="4835855" y="3517955"/>
            <a:ext cx="4284333" cy="3031770"/>
          </a:xfrm>
          <a:prstGeom prst="rect">
            <a:avLst/>
          </a:prstGeom>
        </p:spPr>
      </p:pic>
    </p:spTree>
    <p:extLst>
      <p:ext uri="{BB962C8B-B14F-4D97-AF65-F5344CB8AC3E}">
        <p14:creationId xmlns:p14="http://schemas.microsoft.com/office/powerpoint/2010/main" val="160394267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3964</TotalTime>
  <Words>1802</Words>
  <Application>Microsoft Office PowerPoint</Application>
  <PresentationFormat>Widescreen</PresentationFormat>
  <Paragraphs>183</Paragraphs>
  <Slides>21</Slides>
  <Notes>8</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21</vt:i4>
      </vt:variant>
    </vt:vector>
  </HeadingPairs>
  <TitlesOfParts>
    <vt:vector size="30" baseType="lpstr">
      <vt:lpstr>Aptos</vt:lpstr>
      <vt:lpstr>Aptos Display</vt:lpstr>
      <vt:lpstr>Arial</vt:lpstr>
      <vt:lpstr>Calibri Light (Titoli)</vt:lpstr>
      <vt:lpstr>Helvetica Neue Medium</vt:lpstr>
      <vt:lpstr>Roboto</vt:lpstr>
      <vt:lpstr>Wingdings</vt:lpstr>
      <vt:lpstr>Tema di Office</vt:lpstr>
      <vt:lpstr>Image</vt:lpstr>
      <vt:lpstr>Presentazione standard di PowerPoint</vt:lpstr>
      <vt:lpstr>Ferrara</vt:lpstr>
      <vt:lpstr>Ferrara</vt:lpstr>
      <vt:lpstr>Ferrara</vt:lpstr>
      <vt:lpstr>Ferrara</vt:lpstr>
      <vt:lpstr>Ferrara</vt:lpstr>
      <vt:lpstr>Relationships</vt:lpstr>
      <vt:lpstr>INFN infrastructure</vt:lpstr>
      <vt:lpstr>INFN infrastructure</vt:lpstr>
      <vt:lpstr>OPTICAL INTERFEROMETRY</vt:lpstr>
      <vt:lpstr>DICING TECHNOLOGIES</vt:lpstr>
      <vt:lpstr>HIGH RESOLUTION X-RAY DIFFRACTION</vt:lpstr>
      <vt:lpstr>INFRARED INTERFEROMETRY</vt:lpstr>
      <vt:lpstr>COLLABORATIVE ROBOT</vt:lpstr>
      <vt:lpstr>CHANNELING IN BENT CRYSTALS</vt:lpstr>
      <vt:lpstr>Experimental scheme</vt:lpstr>
      <vt:lpstr>Crystals for beam extraction</vt:lpstr>
      <vt:lpstr>Manufacturing of «long» crystals</vt:lpstr>
      <vt:lpstr>The ORiEnted calOrimeter (OREO) project</vt:lpstr>
      <vt:lpstr>BOND-CRYSTAL BOND</vt:lpstr>
      <vt:lpstr>BULLKID-DM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 mazzolari</dc:creator>
  <cp:lastModifiedBy>andrea mazzolari</cp:lastModifiedBy>
  <cp:revision>54</cp:revision>
  <dcterms:created xsi:type="dcterms:W3CDTF">2024-09-08T07:04:53Z</dcterms:created>
  <dcterms:modified xsi:type="dcterms:W3CDTF">2025-07-01T08:10:40Z</dcterms:modified>
</cp:coreProperties>
</file>