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0" r:id="rId2"/>
    <p:sldMasterId id="2147483701" r:id="rId3"/>
  </p:sldMasterIdLst>
  <p:notesMasterIdLst>
    <p:notesMasterId r:id="rId18"/>
  </p:notesMasterIdLst>
  <p:sldIdLst>
    <p:sldId id="770" r:id="rId4"/>
    <p:sldId id="726" r:id="rId5"/>
    <p:sldId id="771" r:id="rId6"/>
    <p:sldId id="772" r:id="rId7"/>
    <p:sldId id="264" r:id="rId8"/>
    <p:sldId id="311" r:id="rId9"/>
    <p:sldId id="773" r:id="rId10"/>
    <p:sldId id="733" r:id="rId11"/>
    <p:sldId id="730" r:id="rId12"/>
    <p:sldId id="774" r:id="rId13"/>
    <p:sldId id="775" r:id="rId14"/>
    <p:sldId id="695" r:id="rId15"/>
    <p:sldId id="283" r:id="rId16"/>
    <p:sldId id="769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2"/>
    <p:restoredTop sz="94689"/>
  </p:normalViewPr>
  <p:slideViewPr>
    <p:cSldViewPr snapToGrid="0">
      <p:cViewPr varScale="1">
        <p:scale>
          <a:sx n="122" d="100"/>
          <a:sy n="122" d="100"/>
        </p:scale>
        <p:origin x="22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1ED48-3DE6-BB47-8C51-5ACFA44B464B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83EE9-D85F-8A49-AF1D-0E66524258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28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figure shows progress of the excavation except for the experiment rooms.</a:t>
            </a:r>
          </a:p>
          <a:p>
            <a:r>
              <a:t>this purple line indicates the progress of Xarm. According to this result, excavation speed of one party is about 200m/month.</a:t>
            </a:r>
          </a:p>
          <a:p>
            <a:r>
              <a:t>i like to emphasize the progress in the last september, they achieved more than 300m both arm and Yarm. according the company, this values are Japanese record using natm method.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CC6E-DA03-504B-8E21-AA06D4DCB18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681-B471-FA40-8CE1-303945B4DBC2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90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4405-916D-7642-8486-E559A1AB0E0D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39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B88C-3AB1-094A-9573-E7E69A887BBE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545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0E1-C522-8047-8238-35B6B3DFFE82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0723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92A8-6BDD-9148-A8AD-704ACE59898F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561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9364-A399-CE4F-B645-B4242B3BDD82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635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5D973-63B1-7C47-92BF-1E65ECF93363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125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17-32B9-9042-AA4B-C7DDF4A0EDA1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564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B41B-3025-8A43-BC5F-C357010C7D17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123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イメージ"/>
          <p:cNvSpPr>
            <a:spLocks noGrp="1"/>
          </p:cNvSpPr>
          <p:nvPr>
            <p:ph type="pic" sz="half" idx="21"/>
          </p:nvPr>
        </p:nvSpPr>
        <p:spPr>
          <a:xfrm>
            <a:off x="2286000" y="598289"/>
            <a:ext cx="7620000" cy="3808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" name="タイトルテキスト"/>
          <p:cNvSpPr txBox="1">
            <a:spLocks noGrp="1"/>
          </p:cNvSpPr>
          <p:nvPr>
            <p:ph type="title"/>
          </p:nvPr>
        </p:nvSpPr>
        <p:spPr>
          <a:xfrm>
            <a:off x="1190625" y="4107656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タイトルテキスト</a:t>
            </a:r>
          </a:p>
        </p:txBody>
      </p:sp>
      <p:sp>
        <p:nvSpPr>
          <p:cNvPr id="13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17028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84217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750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D25C-E19C-6A42-A823-7DC6EA7BD8EA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391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本文レベル1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93628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>
            <a:spLocks noGrp="1"/>
          </p:cNvSpPr>
          <p:nvPr>
            <p:ph type="pic" sz="quarter" idx="21"/>
          </p:nvPr>
        </p:nvSpPr>
        <p:spPr>
          <a:xfrm>
            <a:off x="6739158" y="1794867"/>
            <a:ext cx="3845720" cy="43308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02531" y="1946672"/>
            <a:ext cx="4726781" cy="4018359"/>
          </a:xfrm>
          <a:prstGeom prst="rect">
            <a:avLst/>
          </a:prstGeom>
        </p:spPr>
        <p:txBody>
          <a:bodyPr/>
          <a:lstStyle>
            <a:lvl1pPr marL="197385" indent="-197385">
              <a:spcBef>
                <a:spcPts val="2250"/>
              </a:spcBef>
              <a:defRPr sz="1969"/>
            </a:lvl1pPr>
            <a:lvl2pPr marL="465267" indent="-197385">
              <a:spcBef>
                <a:spcPts val="2250"/>
              </a:spcBef>
              <a:defRPr sz="1969"/>
            </a:lvl2pPr>
            <a:lvl3pPr marL="733148" indent="-197385">
              <a:spcBef>
                <a:spcPts val="2250"/>
              </a:spcBef>
              <a:defRPr sz="1969"/>
            </a:lvl3pPr>
            <a:lvl4pPr marL="1001029" indent="-197385">
              <a:spcBef>
                <a:spcPts val="2250"/>
              </a:spcBef>
              <a:defRPr sz="1969"/>
            </a:lvl4pPr>
            <a:lvl5pPr marL="1268910" indent="-197385">
              <a:spcBef>
                <a:spcPts val="2250"/>
              </a:spcBef>
              <a:defRPr sz="1969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05604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46535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イメージ"/>
          <p:cNvSpPr>
            <a:spLocks noGrp="1"/>
          </p:cNvSpPr>
          <p:nvPr>
            <p:ph type="pic" idx="21"/>
          </p:nvPr>
        </p:nvSpPr>
        <p:spPr>
          <a:xfrm>
            <a:off x="727272" y="732234"/>
            <a:ext cx="10828469" cy="54113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630746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17681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25821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L="625056" indent="-401822">
              <a:spcBef>
                <a:spcPts val="3375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 marL="937584" indent="-401822">
              <a:spcBef>
                <a:spcPts val="3375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2pPr>
            <a:lvl3pPr marL="1250112" indent="-401822">
              <a:spcBef>
                <a:spcPts val="3375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3pPr>
            <a:lvl4pPr marL="1562640" indent="-401822">
              <a:spcBef>
                <a:spcPts val="3375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4pPr>
            <a:lvl5pPr marL="1875168" indent="-401822">
              <a:spcBef>
                <a:spcPts val="3375"/>
              </a:spcBef>
              <a:buSzPct val="171000"/>
              <a:defRPr sz="2953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8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29312" y="6509742"/>
            <a:ext cx="299762" cy="29738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099667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9" name="本文レベル1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90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9742"/>
            <a:ext cx="31739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08744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79E82B3A-2BA8-A140-9D29-3E1417F0EC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42" y="2467006"/>
            <a:ext cx="11014063" cy="6280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プレゼンテーションタイトル</a:t>
            </a:r>
            <a:endParaRPr kumimoji="1" lang="ja-JP" altLang="en-US" dirty="0"/>
          </a:p>
        </p:txBody>
      </p:sp>
      <p:sp>
        <p:nvSpPr>
          <p:cNvPr id="8" name="テキスト プレースホルダー 12">
            <a:extLst>
              <a:ext uri="{FF2B5EF4-FFF2-40B4-BE49-F238E27FC236}">
                <a16:creationId xmlns:a16="http://schemas.microsoft.com/office/drawing/2014/main" id="{B6228ECC-ACA9-E749-870C-4BF10B1DF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65" y="3213185"/>
            <a:ext cx="11014063" cy="3949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サブタイトル</a:t>
            </a:r>
            <a:endParaRPr kumimoji="1" lang="ja-JP" altLang="en-US" dirty="0"/>
          </a:p>
        </p:txBody>
      </p:sp>
      <p:sp>
        <p:nvSpPr>
          <p:cNvPr id="2" name="テキスト プレースホルダー 3">
            <a:extLst>
              <a:ext uri="{FF2B5EF4-FFF2-40B4-BE49-F238E27FC236}">
                <a16:creationId xmlns:a16="http://schemas.microsoft.com/office/drawing/2014/main" id="{75A425CC-2361-FDCA-E1AE-A19AE806D2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65" y="4207959"/>
            <a:ext cx="3695447" cy="11709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zh-TW" altLang="en-US" dirty="0"/>
              <a:t>部署名／役職</a:t>
            </a:r>
            <a:br>
              <a:rPr kumimoji="1" lang="en-US" altLang="zh-TW" dirty="0"/>
            </a:br>
            <a:r>
              <a:rPr kumimoji="1" lang="zh-TW" altLang="en-US" dirty="0"/>
              <a:t>氏名</a:t>
            </a:r>
            <a:endParaRPr kumimoji="1" lang="en-US" altLang="zh-TW" dirty="0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24FC449-0516-D864-FDE3-23E9746E23B4}"/>
              </a:ext>
            </a:extLst>
          </p:cNvPr>
          <p:cNvCxnSpPr>
            <a:cxnSpLocks/>
          </p:cNvCxnSpPr>
          <p:nvPr userDrawn="1"/>
        </p:nvCxnSpPr>
        <p:spPr>
          <a:xfrm>
            <a:off x="1308451" y="6298340"/>
            <a:ext cx="0" cy="180000"/>
          </a:xfrm>
          <a:prstGeom prst="line">
            <a:avLst/>
          </a:prstGeom>
          <a:ln>
            <a:solidFill>
              <a:srgbClr val="7E7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24">
            <a:extLst>
              <a:ext uri="{FF2B5EF4-FFF2-40B4-BE49-F238E27FC236}">
                <a16:creationId xmlns:a16="http://schemas.microsoft.com/office/drawing/2014/main" id="{E830252E-13EC-DC4A-C1BE-9FBE05723C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6288" y="6298340"/>
            <a:ext cx="1117600" cy="231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kumimoji="1" lang="ja-JP" altLang="en-US" sz="900" b="0" i="0" kern="120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kumimoji="1" lang="ja-JP" altLang="en-US"/>
              <a:t>日付</a:t>
            </a:r>
          </a:p>
        </p:txBody>
      </p:sp>
      <p:sp>
        <p:nvSpPr>
          <p:cNvPr id="11" name="テキスト プレースホルダー 11">
            <a:extLst>
              <a:ext uri="{FF2B5EF4-FFF2-40B4-BE49-F238E27FC236}">
                <a16:creationId xmlns:a16="http://schemas.microsoft.com/office/drawing/2014/main" id="{F4CBDCEA-BFB4-6CD8-80F4-0642734E7F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9298" y="6294715"/>
            <a:ext cx="841969" cy="2317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9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機密区分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7014F2B-9035-8CA0-F9A1-29085D3EC115}"/>
              </a:ext>
            </a:extLst>
          </p:cNvPr>
          <p:cNvCxnSpPr>
            <a:cxnSpLocks/>
          </p:cNvCxnSpPr>
          <p:nvPr userDrawn="1"/>
        </p:nvCxnSpPr>
        <p:spPr>
          <a:xfrm>
            <a:off x="360096" y="3131329"/>
            <a:ext cx="11471807" cy="0"/>
          </a:xfrm>
          <a:prstGeom prst="line">
            <a:avLst/>
          </a:prstGeom>
          <a:ln w="1905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FB31F22A-4A9C-3B37-9372-62C97D893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1047" y="586930"/>
            <a:ext cx="943200" cy="94320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B8D0E12F-907A-60B7-A086-CD8A151FD0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9332" y="6284647"/>
            <a:ext cx="151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3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0">
          <p15:clr>
            <a:srgbClr val="FBAE40"/>
          </p15:clr>
        </p15:guide>
        <p15:guide id="3" pos="731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9649B595-9AF8-0441-9F3C-D4964E8C6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393" y="2454684"/>
            <a:ext cx="8108327" cy="6280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00" b="1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 dirty="0"/>
              <a:t>中扉タイトル</a:t>
            </a:r>
          </a:p>
        </p:txBody>
      </p:sp>
      <p:sp>
        <p:nvSpPr>
          <p:cNvPr id="6" name="テキスト プレースホルダー 12">
            <a:extLst>
              <a:ext uri="{FF2B5EF4-FFF2-40B4-BE49-F238E27FC236}">
                <a16:creationId xmlns:a16="http://schemas.microsoft.com/office/drawing/2014/main" id="{8E893808-3EA8-6D47-8E5B-9E2EB871A0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393" y="3213185"/>
            <a:ext cx="8108579" cy="998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 dirty="0"/>
              <a:t>中扉サブタイトル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676F07D-10F5-4738-1003-0E9EA2A8997E}"/>
              </a:ext>
            </a:extLst>
          </p:cNvPr>
          <p:cNvCxnSpPr>
            <a:cxnSpLocks/>
          </p:cNvCxnSpPr>
          <p:nvPr userDrawn="1"/>
        </p:nvCxnSpPr>
        <p:spPr>
          <a:xfrm>
            <a:off x="360096" y="3131329"/>
            <a:ext cx="11471807" cy="0"/>
          </a:xfrm>
          <a:prstGeom prst="line">
            <a:avLst/>
          </a:prstGeom>
          <a:ln w="1905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71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2959-A433-E140-BF0D-7AD8AC6F6902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326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文_シンボル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221F92E-2ACB-D016-A8B0-CEA552A9684F}"/>
              </a:ext>
            </a:extLst>
          </p:cNvPr>
          <p:cNvCxnSpPr>
            <a:cxnSpLocks/>
          </p:cNvCxnSpPr>
          <p:nvPr userDrawn="1"/>
        </p:nvCxnSpPr>
        <p:spPr>
          <a:xfrm>
            <a:off x="111760" y="661436"/>
            <a:ext cx="119684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051017-BFD1-0F6C-6E61-25192EDD79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659" y="746641"/>
            <a:ext cx="11172681" cy="5559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lang="ja-JP" altLang="en-US" dirty="0"/>
              <a:t>本文</a:t>
            </a:r>
            <a:endParaRPr lang="en-US" altLang="ja-JP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7CBA7E-FE7E-CCBD-20E6-350F30FCE4D0}"/>
              </a:ext>
            </a:extLst>
          </p:cNvPr>
          <p:cNvSpPr txBox="1"/>
          <p:nvPr userDrawn="1"/>
        </p:nvSpPr>
        <p:spPr>
          <a:xfrm>
            <a:off x="11644249" y="6523692"/>
            <a:ext cx="377026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BAA8B-85D2-254D-A263-ECF14F85B80A}" type="slidenum">
              <a:rPr kumimoji="1" lang="en-US" altLang="ja-JP" sz="900" b="0" i="0" kern="1200" noProof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900" b="0" i="0" kern="1200" noProof="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27E18FD0-569E-B6BC-6282-E730C08B98CC}"/>
              </a:ext>
            </a:extLst>
          </p:cNvPr>
          <p:cNvCxnSpPr>
            <a:cxnSpLocks/>
          </p:cNvCxnSpPr>
          <p:nvPr userDrawn="1"/>
        </p:nvCxnSpPr>
        <p:spPr>
          <a:xfrm>
            <a:off x="11562136" y="6523692"/>
            <a:ext cx="0" cy="180000"/>
          </a:xfrm>
          <a:prstGeom prst="line">
            <a:avLst/>
          </a:prstGeom>
          <a:ln>
            <a:solidFill>
              <a:srgbClr val="7E7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1">
            <a:extLst>
              <a:ext uri="{FF2B5EF4-FFF2-40B4-BE49-F238E27FC236}">
                <a16:creationId xmlns:a16="http://schemas.microsoft.com/office/drawing/2014/main" id="{C26C197E-4BC1-EFFB-C9C4-3E25560342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98199" y="6515804"/>
            <a:ext cx="1280102" cy="2317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9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機密区分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9A16D6B6-5EDB-7E1B-C223-59C5FF933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353" y="188251"/>
            <a:ext cx="10912700" cy="4495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400" b="1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タイトル</a:t>
            </a:r>
            <a:endParaRPr kumimoji="1"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974F4717-1169-903C-4E3E-D6DA91A89F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659" y="6523692"/>
            <a:ext cx="2494798" cy="2058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フッター</a:t>
            </a: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A518C8A8-4CCE-B4E9-8A37-84AFB26E7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2647" y="16587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77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文_ロ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B8E34E3-2580-CACC-5BD0-F708C2F98A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659" y="746641"/>
            <a:ext cx="11172681" cy="5559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lang="ja-JP" altLang="en-US" dirty="0"/>
              <a:t>本文</a:t>
            </a:r>
            <a:endParaRPr lang="en-US" altLang="ja-JP" dirty="0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E0C28EA8-F024-DB2A-F282-5833C47DF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353" y="188251"/>
            <a:ext cx="10912700" cy="4495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400" b="1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タイトル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8D2053-E1A7-B0D3-395A-AA228A498978}"/>
              </a:ext>
            </a:extLst>
          </p:cNvPr>
          <p:cNvSpPr txBox="1"/>
          <p:nvPr userDrawn="1"/>
        </p:nvSpPr>
        <p:spPr>
          <a:xfrm>
            <a:off x="11644249" y="6523692"/>
            <a:ext cx="377026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BAA8B-85D2-254D-A263-ECF14F85B80A}" type="slidenum">
              <a:rPr kumimoji="1" lang="en-US" altLang="ja-JP" sz="900" b="0" i="0" kern="1200" noProof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900" b="0" i="0" kern="1200" noProof="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437101E-0F36-0744-DD47-44A9C0286C2B}"/>
              </a:ext>
            </a:extLst>
          </p:cNvPr>
          <p:cNvCxnSpPr>
            <a:cxnSpLocks/>
          </p:cNvCxnSpPr>
          <p:nvPr userDrawn="1"/>
        </p:nvCxnSpPr>
        <p:spPr>
          <a:xfrm>
            <a:off x="11562136" y="6523692"/>
            <a:ext cx="0" cy="180000"/>
          </a:xfrm>
          <a:prstGeom prst="line">
            <a:avLst/>
          </a:prstGeom>
          <a:ln>
            <a:solidFill>
              <a:srgbClr val="7E7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11">
            <a:extLst>
              <a:ext uri="{FF2B5EF4-FFF2-40B4-BE49-F238E27FC236}">
                <a16:creationId xmlns:a16="http://schemas.microsoft.com/office/drawing/2014/main" id="{79EA9F4A-D9F6-084F-4A9C-443EE0D219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01429" y="6515804"/>
            <a:ext cx="1280102" cy="2317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9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機密区分</a:t>
            </a: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890054E-0DAF-3E9F-654D-1CD70A164350}"/>
              </a:ext>
            </a:extLst>
          </p:cNvPr>
          <p:cNvCxnSpPr>
            <a:cxnSpLocks/>
          </p:cNvCxnSpPr>
          <p:nvPr userDrawn="1"/>
        </p:nvCxnSpPr>
        <p:spPr>
          <a:xfrm>
            <a:off x="10819752" y="6523692"/>
            <a:ext cx="0" cy="180000"/>
          </a:xfrm>
          <a:prstGeom prst="line">
            <a:avLst/>
          </a:prstGeom>
          <a:ln>
            <a:solidFill>
              <a:srgbClr val="7E7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プレースホルダー 5">
            <a:extLst>
              <a:ext uri="{FF2B5EF4-FFF2-40B4-BE49-F238E27FC236}">
                <a16:creationId xmlns:a16="http://schemas.microsoft.com/office/drawing/2014/main" id="{E6BFCBE3-22AE-5FFA-91F7-DE3021F06B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659" y="6523692"/>
            <a:ext cx="2494798" cy="2058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フッター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2C6F4914-36C3-1EFF-7144-2009E0040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692" y="6548524"/>
            <a:ext cx="522000" cy="1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0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全面ビジュアル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CCB08E-2170-A049-8FF6-290834BA81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lang="ja-JP" altLang="en-US"/>
              <a:t>全面ビジュアルなど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7033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最終ペー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F259E381-29B4-B05B-A37B-FF97490CED6A}"/>
              </a:ext>
            </a:extLst>
          </p:cNvPr>
          <p:cNvCxnSpPr>
            <a:cxnSpLocks/>
          </p:cNvCxnSpPr>
          <p:nvPr userDrawn="1"/>
        </p:nvCxnSpPr>
        <p:spPr>
          <a:xfrm>
            <a:off x="1973288" y="3486388"/>
            <a:ext cx="8245424" cy="0"/>
          </a:xfrm>
          <a:prstGeom prst="line">
            <a:avLst/>
          </a:prstGeom>
          <a:ln w="1905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C1A301AD-3D41-5E5E-D501-DD4994603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8508" y="2728059"/>
            <a:ext cx="7174983" cy="16240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3200" b="1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zh-TW" altLang="en-US" dirty="0"/>
              <a:t>ご清聴ありがとうございました</a:t>
            </a:r>
            <a:br>
              <a:rPr kumimoji="1" lang="en-US" altLang="zh-TW" dirty="0"/>
            </a:br>
            <a:r>
              <a:rPr kumimoji="1" lang="zh-TW" altLang="en-US" dirty="0"/>
              <a:t>などの文言</a:t>
            </a: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66170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ブランドシンボルペー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DCF85571-50C8-5424-C969-984923BE26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6000" y="2349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5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C944-25B4-7C47-BB08-005E3E62A177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30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A263-C095-364E-84E6-DA5A76C400E2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53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15C0-5B8A-FC40-B565-56E3F4B9957F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626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29AF-0540-8841-9C87-EC615DDDF0C6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51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BED80-6947-4943-B245-0C8F5EF2E40B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84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FB6D54F4-9388-9642-9B6E-592C04A2156D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65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73B198B-D8FE-674A-830C-2ADA5D40379D}" type="datetime1">
              <a:rPr kumimoji="1" lang="ja-JP" altLang="en-US" smtClean="0"/>
              <a:t>2025/6/12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434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>
            <a:spLocks noGrp="1"/>
          </p:cNvSpPr>
          <p:nvPr>
            <p:ph type="body" idx="1"/>
          </p:nvPr>
        </p:nvSpPr>
        <p:spPr>
          <a:xfrm>
            <a:off x="1190625" y="892969"/>
            <a:ext cx="9810750" cy="507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" name="タイトルテキスト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090046" y="6500812"/>
            <a:ext cx="317395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12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67881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535762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803643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071524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339406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607287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1875168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143049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410930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41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714C-5AEF-8654-8488-B4712AE26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C242B06-8374-2747-7CD4-16D77D9C6163}"/>
              </a:ext>
            </a:extLst>
          </p:cNvPr>
          <p:cNvSpPr txBox="1">
            <a:spLocks/>
          </p:cNvSpPr>
          <p:nvPr/>
        </p:nvSpPr>
        <p:spPr>
          <a:xfrm>
            <a:off x="-1" y="898633"/>
            <a:ext cx="12191999" cy="27973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ja-JP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Experience in</a:t>
            </a:r>
            <a:br>
              <a:rPr lang="en-US" altLang="ja-JP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</a:br>
            <a:r>
              <a:rPr lang="en-US" altLang="ja-JP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KAGRA Construction</a:t>
            </a:r>
            <a:br>
              <a:rPr lang="en-US" altLang="ja-JP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</a:br>
            <a:r>
              <a:rPr lang="en-US" altLang="ja-JP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with Japanese Companies</a:t>
            </a:r>
            <a:endParaRPr lang="ja-JP" altLang="en-US" sz="5400" b="1">
              <a:solidFill>
                <a:schemeClr val="accent1">
                  <a:lumMod val="20000"/>
                  <a:lumOff val="80000"/>
                </a:schemeClr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B2FC7BD0-CDAA-6E88-17FC-A58B7E3960C0}"/>
              </a:ext>
            </a:extLst>
          </p:cNvPr>
          <p:cNvSpPr txBox="1">
            <a:spLocks/>
          </p:cNvSpPr>
          <p:nvPr/>
        </p:nvSpPr>
        <p:spPr>
          <a:xfrm>
            <a:off x="812799" y="4008439"/>
            <a:ext cx="10566400" cy="250847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600" dirty="0"/>
              <a:t>Prof. Takayuki TOMARU</a:t>
            </a:r>
          </a:p>
          <a:p>
            <a:pPr marL="0" indent="0" algn="ctr">
              <a:buNone/>
            </a:pPr>
            <a:r>
              <a:rPr lang="en-US" altLang="ja-JP" sz="3600" dirty="0"/>
              <a:t>National Astronomical Observatory of Japan @ Osaka Expo. 2025, Italian Pavillion</a:t>
            </a:r>
            <a:endParaRPr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24749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8C3A61E-2086-1361-66C1-32C0FE42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33818-C40E-0021-CFA1-1D4505B1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3" y="1309578"/>
            <a:ext cx="2843159" cy="213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F91453-FEAF-FED2-F88A-5201E9C7069C}"/>
              </a:ext>
            </a:extLst>
          </p:cNvPr>
          <p:cNvSpPr txBox="1"/>
          <p:nvPr/>
        </p:nvSpPr>
        <p:spPr>
          <a:xfrm>
            <a:off x="160513" y="193730"/>
            <a:ext cx="2893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u="sng" dirty="0"/>
              <a:t>Main Cryostat</a:t>
            </a:r>
            <a:endParaRPr kumimoji="1" lang="ja-JP" altLang="en-US" sz="3200" b="1" u="sng"/>
          </a:p>
        </p:txBody>
      </p:sp>
      <p:pic>
        <p:nvPicPr>
          <p:cNvPr id="6" name="図 1">
            <a:extLst>
              <a:ext uri="{FF2B5EF4-FFF2-40B4-BE49-F238E27FC236}">
                <a16:creationId xmlns:a16="http://schemas.microsoft.com/office/drawing/2014/main" id="{58CD0485-79A6-BF1A-1FF6-11A7F93A1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66" y="1397876"/>
            <a:ext cx="2708608" cy="20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505236-8EEE-4B87-CF58-BF7F8B40AC75}"/>
              </a:ext>
            </a:extLst>
          </p:cNvPr>
          <p:cNvSpPr txBox="1"/>
          <p:nvPr/>
        </p:nvSpPr>
        <p:spPr>
          <a:xfrm>
            <a:off x="1109607" y="879180"/>
            <a:ext cx="4905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/>
              <a:t>Manufacture: </a:t>
            </a:r>
            <a:r>
              <a:rPr kumimoji="1" lang="en-US" altLang="ja-JP" sz="2000" b="1" i="1" dirty="0"/>
              <a:t>Toshiba Energy Systems</a:t>
            </a:r>
            <a:endParaRPr kumimoji="1" lang="ja-JP" altLang="en-US" sz="2000" b="1" i="1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CAF01E7-34B0-DE17-DCCC-8DD1E9BA17CA}"/>
              </a:ext>
            </a:extLst>
          </p:cNvPr>
          <p:cNvCxnSpPr/>
          <p:nvPr/>
        </p:nvCxnSpPr>
        <p:spPr>
          <a:xfrm>
            <a:off x="6096000" y="307427"/>
            <a:ext cx="0" cy="6243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C50555-303F-03A1-2164-A1D7109761D8}"/>
              </a:ext>
            </a:extLst>
          </p:cNvPr>
          <p:cNvSpPr txBox="1"/>
          <p:nvPr/>
        </p:nvSpPr>
        <p:spPr>
          <a:xfrm>
            <a:off x="6322404" y="224507"/>
            <a:ext cx="536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u="sng" dirty="0"/>
              <a:t>Ultra-low Vibration Cryocooler</a:t>
            </a:r>
            <a:endParaRPr kumimoji="1" lang="ja-JP" altLang="en-US" sz="2800" b="1" u="sng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87D2277-EAEA-7CC2-D7A3-E64B21E58746}"/>
              </a:ext>
            </a:extLst>
          </p:cNvPr>
          <p:cNvSpPr txBox="1"/>
          <p:nvPr/>
        </p:nvSpPr>
        <p:spPr>
          <a:xfrm>
            <a:off x="6884838" y="747728"/>
            <a:ext cx="5240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/>
              <a:t>Manufacture: </a:t>
            </a:r>
            <a:r>
              <a:rPr kumimoji="1" lang="en-US" altLang="ja-JP" sz="2000" b="1" i="1" dirty="0"/>
              <a:t>Sumitomo Heavy Industries</a:t>
            </a:r>
          </a:p>
          <a:p>
            <a:r>
              <a:rPr lang="en-US" altLang="ja-JP" sz="2000" b="1" i="1" dirty="0"/>
              <a:t>                        &amp; </a:t>
            </a:r>
            <a:r>
              <a:rPr lang="en-US" altLang="ja-JP" sz="2000" b="1" i="1" dirty="0" err="1"/>
              <a:t>Jecc</a:t>
            </a:r>
            <a:r>
              <a:rPr lang="en-US" altLang="ja-JP" sz="2000" b="1" i="1" dirty="0"/>
              <a:t> </a:t>
            </a:r>
            <a:r>
              <a:rPr lang="en-US" altLang="ja-JP" sz="2000" b="1" i="1" dirty="0" err="1"/>
              <a:t>Torisha</a:t>
            </a:r>
            <a:endParaRPr kumimoji="1" lang="ja-JP" altLang="en-US" sz="2000" b="1" i="1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14594C-7405-182C-974A-9ECDA770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916" y="1517170"/>
            <a:ext cx="4705862" cy="25818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49ECC26-AAA9-3D3F-6401-FB25A3055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663" y="4129813"/>
            <a:ext cx="3661077" cy="260975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64FE5F-B2D0-D4D5-C8EE-CDDE1A80D39D}"/>
              </a:ext>
            </a:extLst>
          </p:cNvPr>
          <p:cNvSpPr txBox="1"/>
          <p:nvPr/>
        </p:nvSpPr>
        <p:spPr>
          <a:xfrm>
            <a:off x="6322404" y="588327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n</a:t>
            </a:r>
            <a:r>
              <a:rPr kumimoji="1" lang="en-US" altLang="ja-JP" dirty="0">
                <a:solidFill>
                  <a:srgbClr val="FFFF00"/>
                </a:solidFill>
              </a:rPr>
              <a:t>m level vibration</a:t>
            </a:r>
          </a:p>
          <a:p>
            <a:r>
              <a:rPr kumimoji="1" lang="en-US" altLang="ja-JP" dirty="0"/>
              <a:t>was realized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C75624-04A8-72F0-7734-3F0E137D5248}"/>
              </a:ext>
            </a:extLst>
          </p:cNvPr>
          <p:cNvSpPr txBox="1"/>
          <p:nvPr/>
        </p:nvSpPr>
        <p:spPr>
          <a:xfrm>
            <a:off x="6216845" y="4222146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/>
              <a:t>Joint research btw</a:t>
            </a:r>
          </a:p>
          <a:p>
            <a:r>
              <a:rPr lang="en-US" altLang="ja-JP" i="1" dirty="0"/>
              <a:t>KEK and SHI</a:t>
            </a:r>
            <a:endParaRPr kumimoji="1" lang="ja-JP" altLang="en-US" i="1"/>
          </a:p>
        </p:txBody>
      </p:sp>
      <p:sp>
        <p:nvSpPr>
          <p:cNvPr id="18" name="正方形/長方形 16">
            <a:extLst>
              <a:ext uri="{FF2B5EF4-FFF2-40B4-BE49-F238E27FC236}">
                <a16:creationId xmlns:a16="http://schemas.microsoft.com/office/drawing/2014/main" id="{DA519EDA-45CF-35BA-19A1-E33CFC23E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731" y="3072045"/>
            <a:ext cx="1720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ja-JP" b="1" dirty="0">
                <a:ea typeface="ＭＳ Ｐゴシック" panose="020B0600070205080204" pitchFamily="34" charset="-128"/>
              </a:rPr>
              <a:t>Φ2.6m, H3.6m</a:t>
            </a:r>
            <a:endParaRPr kumimoji="1" lang="ja-JP" altLang="en-US" b="1">
              <a:ea typeface="ＭＳ Ｐゴシック" panose="020B0600070205080204" pitchFamily="34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0634398F-8AF6-9D84-1056-F03DC4E7B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02" y="3605243"/>
            <a:ext cx="4958177" cy="3134324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6063D31-37F8-2869-286A-3D8BBB0BB7C8}"/>
              </a:ext>
            </a:extLst>
          </p:cNvPr>
          <p:cNvSpPr txBox="1"/>
          <p:nvPr/>
        </p:nvSpPr>
        <p:spPr>
          <a:xfrm>
            <a:off x="4676402" y="3960536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/>
              <a:t>Aug, 26, 2017</a:t>
            </a:r>
          </a:p>
          <a:p>
            <a:r>
              <a:rPr lang="en-US" altLang="ja-JP" sz="1400" i="1" dirty="0"/>
              <a:t>@KAGRA</a:t>
            </a:r>
            <a:endParaRPr lang="ja-JP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2010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E199A-FEF9-35E0-902D-62B24C94A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A91788-5420-2832-AB24-82438FE9A2C1}"/>
              </a:ext>
            </a:extLst>
          </p:cNvPr>
          <p:cNvSpPr txBox="1"/>
          <p:nvPr/>
        </p:nvSpPr>
        <p:spPr>
          <a:xfrm>
            <a:off x="417213" y="193730"/>
            <a:ext cx="2028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u="sng" dirty="0"/>
              <a:t>Heat Link</a:t>
            </a:r>
            <a:endParaRPr kumimoji="1" lang="ja-JP" altLang="en-US" sz="3200" b="1" u="sng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6EEDFB-FEAA-E68E-E026-9A610FFA1B4C}"/>
              </a:ext>
            </a:extLst>
          </p:cNvPr>
          <p:cNvSpPr txBox="1"/>
          <p:nvPr/>
        </p:nvSpPr>
        <p:spPr>
          <a:xfrm>
            <a:off x="414311" y="778505"/>
            <a:ext cx="5631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/>
              <a:t>Manufacture: </a:t>
            </a:r>
            <a:r>
              <a:rPr kumimoji="1" lang="en-US" altLang="ja-JP" sz="2000" b="1" i="1" dirty="0"/>
              <a:t>Sumitomo Chemical</a:t>
            </a:r>
          </a:p>
          <a:p>
            <a:r>
              <a:rPr lang="en-US" altLang="ja-JP" sz="2000" b="1" i="1" dirty="0"/>
              <a:t>   + Arai + </a:t>
            </a:r>
            <a:r>
              <a:rPr lang="en-US" altLang="ja-JP" sz="2000" b="1" i="1" dirty="0" err="1"/>
              <a:t>Noge</a:t>
            </a:r>
            <a:r>
              <a:rPr lang="en-US" altLang="ja-JP" sz="2000" b="1" i="1" dirty="0"/>
              <a:t> Elec. + Furukawa Power Sys.</a:t>
            </a:r>
            <a:endParaRPr kumimoji="1" lang="ja-JP" altLang="en-US" sz="2000" b="1" i="1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D9834D3-41E9-F9B1-50CD-AAC38FCAE711}"/>
              </a:ext>
            </a:extLst>
          </p:cNvPr>
          <p:cNvCxnSpPr/>
          <p:nvPr/>
        </p:nvCxnSpPr>
        <p:spPr>
          <a:xfrm>
            <a:off x="6096000" y="307427"/>
            <a:ext cx="0" cy="6243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17C2B75-A1E8-0EE7-B000-A66B75AA861F}"/>
              </a:ext>
            </a:extLst>
          </p:cNvPr>
          <p:cNvSpPr txBox="1"/>
          <p:nvPr/>
        </p:nvSpPr>
        <p:spPr>
          <a:xfrm>
            <a:off x="6322404" y="224507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u="sng" dirty="0"/>
              <a:t>Black Coating (</a:t>
            </a:r>
            <a:r>
              <a:rPr kumimoji="1" lang="en-US" altLang="ja-JP" sz="2800" b="1" u="sng" dirty="0" err="1"/>
              <a:t>Solblack</a:t>
            </a:r>
            <a:r>
              <a:rPr kumimoji="1" lang="en-US" altLang="ja-JP" sz="2800" b="1" u="sng" dirty="0"/>
              <a:t>)</a:t>
            </a:r>
            <a:endParaRPr kumimoji="1" lang="ja-JP" altLang="en-US" sz="2800" b="1" u="sng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B0F52B-81C6-D75A-77C8-72D8A11E3664}"/>
              </a:ext>
            </a:extLst>
          </p:cNvPr>
          <p:cNvSpPr txBox="1"/>
          <p:nvPr/>
        </p:nvSpPr>
        <p:spPr>
          <a:xfrm>
            <a:off x="7278845" y="747727"/>
            <a:ext cx="3066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/>
              <a:t>Coater: </a:t>
            </a:r>
            <a:r>
              <a:rPr kumimoji="1" lang="en-US" altLang="ja-JP" sz="2000" b="1" i="1" dirty="0"/>
              <a:t>Asahi Precision</a:t>
            </a:r>
            <a:endParaRPr kumimoji="1" lang="ja-JP" altLang="en-US" sz="2000" b="1" i="1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F521F5D-8109-D8D3-B8D9-C90010F3D316}"/>
              </a:ext>
            </a:extLst>
          </p:cNvPr>
          <p:cNvGrpSpPr/>
          <p:nvPr/>
        </p:nvGrpSpPr>
        <p:grpSpPr>
          <a:xfrm>
            <a:off x="889952" y="1577716"/>
            <a:ext cx="4317505" cy="1778520"/>
            <a:chOff x="1627910" y="584775"/>
            <a:chExt cx="9601200" cy="367030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272F46A-A4A8-7EAC-D894-1BC716401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7910" y="584775"/>
              <a:ext cx="9601200" cy="3670300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11DFE94-3407-5834-C7D3-89E3FC8CF058}"/>
                </a:ext>
              </a:extLst>
            </p:cNvPr>
            <p:cNvSpPr/>
            <p:nvPr/>
          </p:nvSpPr>
          <p:spPr>
            <a:xfrm>
              <a:off x="1627910" y="584775"/>
              <a:ext cx="1904999" cy="5258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AE0705D-001C-8CDA-129D-BC8A49E5F62F}"/>
              </a:ext>
            </a:extLst>
          </p:cNvPr>
          <p:cNvSpPr txBox="1"/>
          <p:nvPr/>
        </p:nvSpPr>
        <p:spPr>
          <a:xfrm>
            <a:off x="787208" y="3356236"/>
            <a:ext cx="5019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6N ultra-pure Al: </a:t>
            </a:r>
            <a:r>
              <a:rPr lang="en-US" altLang="ja-JP" i="1" dirty="0"/>
              <a:t>Joint research btw</a:t>
            </a:r>
          </a:p>
          <a:p>
            <a:r>
              <a:rPr lang="en-US" altLang="ja-JP" i="1" dirty="0"/>
              <a:t>                           KEK and Sumitomo Chemical</a:t>
            </a:r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E24A8B5-58AE-5EF8-700F-82B998DED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9" y="4234830"/>
            <a:ext cx="4870848" cy="2429440"/>
          </a:xfrm>
          <a:prstGeom prst="rect">
            <a:avLst/>
          </a:prstGeom>
        </p:spPr>
      </p:pic>
      <p:pic>
        <p:nvPicPr>
          <p:cNvPr id="22" name="図 21" descr="黒色パイプ.jpg">
            <a:extLst>
              <a:ext uri="{FF2B5EF4-FFF2-40B4-BE49-F238E27FC236}">
                <a16:creationId xmlns:a16="http://schemas.microsoft.com/office/drawing/2014/main" id="{11D36332-8BD4-D7A5-3844-07D73A2BD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135" y="1348514"/>
            <a:ext cx="3468683" cy="2604337"/>
          </a:xfrm>
          <a:prstGeom prst="rect">
            <a:avLst/>
          </a:prstGeom>
        </p:spPr>
      </p:pic>
      <p:pic>
        <p:nvPicPr>
          <p:cNvPr id="23" name="図 22" descr="DSCN1104.jpg">
            <a:extLst>
              <a:ext uri="{FF2B5EF4-FFF2-40B4-BE49-F238E27FC236}">
                <a16:creationId xmlns:a16="http://schemas.microsoft.com/office/drawing/2014/main" id="{887FCC22-B479-3EF1-7CA8-421E86EBF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6467" y="1679748"/>
            <a:ext cx="2004515" cy="1505019"/>
          </a:xfrm>
          <a:prstGeom prst="rect">
            <a:avLst/>
          </a:prstGeom>
        </p:spPr>
      </p:pic>
      <p:pic>
        <p:nvPicPr>
          <p:cNvPr id="24" name="図 23" descr="DSCN3557.jpg">
            <a:extLst>
              <a:ext uri="{FF2B5EF4-FFF2-40B4-BE49-F238E27FC236}">
                <a16:creationId xmlns:a16="http://schemas.microsoft.com/office/drawing/2014/main" id="{98181547-EA7F-C169-282F-E06B74A8F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396" y="4588991"/>
            <a:ext cx="2612604" cy="1961581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53B09D6-2C09-9D64-D2DF-1FD57F5FD642}"/>
              </a:ext>
            </a:extLst>
          </p:cNvPr>
          <p:cNvSpPr txBox="1"/>
          <p:nvPr/>
        </p:nvSpPr>
        <p:spPr>
          <a:xfrm>
            <a:off x="9970953" y="3673233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Non-magnetism</a:t>
            </a:r>
          </a:p>
          <a:p>
            <a:r>
              <a:rPr lang="en-US" altLang="ja-JP" i="1" dirty="0" err="1"/>
              <a:t>Solblack</a:t>
            </a:r>
            <a:r>
              <a:rPr lang="en-US" altLang="ja-JP" i="1" dirty="0"/>
              <a:t> coatings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7F6E4A28-93EC-4A5A-DD3C-505D64D91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381950"/>
            <a:ext cx="3378933" cy="22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3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504694-762E-184C-BA74-CF52BB245A91}"/>
              </a:ext>
            </a:extLst>
          </p:cNvPr>
          <p:cNvSpPr txBox="1"/>
          <p:nvPr/>
        </p:nvSpPr>
        <p:spPr>
          <a:xfrm>
            <a:off x="201710" y="142539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3. Sapphire Mirror (ITM) Reproduction</a:t>
            </a:r>
            <a:endParaRPr kumimoji="1" lang="ja-JP" altLang="en-US" sz="36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5FCAC826-8ADC-B24D-BA97-865059D41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2" y="147559"/>
            <a:ext cx="3261999" cy="243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F73CCD2-27DC-7441-988F-CD2102215E86}"/>
              </a:ext>
            </a:extLst>
          </p:cNvPr>
          <p:cNvGrpSpPr/>
          <p:nvPr/>
        </p:nvGrpSpPr>
        <p:grpSpPr>
          <a:xfrm>
            <a:off x="7931447" y="3429000"/>
            <a:ext cx="4070524" cy="3028840"/>
            <a:chOff x="6542696" y="2803491"/>
            <a:chExt cx="5524589" cy="38003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9E6703-4E91-CB40-A34C-3DA33F3C0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2696" y="2803491"/>
              <a:ext cx="5524589" cy="38003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89BFDE9-FB47-944A-B131-F6BBD697B7C7}"/>
                </a:ext>
              </a:extLst>
            </p:cNvPr>
            <p:cNvSpPr txBox="1"/>
            <p:nvPr/>
          </p:nvSpPr>
          <p:spPr>
            <a:xfrm>
              <a:off x="10270959" y="4013597"/>
              <a:ext cx="790187" cy="463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rPr>
                <a:t>ITM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endParaRPr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AA9BAF5B-49F1-E448-B582-8C3C5F060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1089" y="4272000"/>
              <a:ext cx="470178" cy="300203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D4AC3391-D53C-FB41-BBCB-B615E66CCC93}"/>
              </a:ext>
            </a:extLst>
          </p:cNvPr>
          <p:cNvCxnSpPr>
            <a:cxnSpLocks/>
          </p:cNvCxnSpPr>
          <p:nvPr/>
        </p:nvCxnSpPr>
        <p:spPr>
          <a:xfrm flipH="1">
            <a:off x="10545168" y="4776223"/>
            <a:ext cx="304459" cy="440168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>
            <a:extLst>
              <a:ext uri="{FF2B5EF4-FFF2-40B4-BE49-F238E27FC236}">
                <a16:creationId xmlns:a16="http://schemas.microsoft.com/office/drawing/2014/main" id="{F48A3D9A-226C-1848-BE43-B040665DA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179" y="2069006"/>
            <a:ext cx="3208502" cy="238545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578D4C4-D622-164F-BA07-E51240C0A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8" y="2069005"/>
            <a:ext cx="3208502" cy="2385451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175AA9B-AF5E-C647-8038-ACBB23D96EB6}"/>
              </a:ext>
            </a:extLst>
          </p:cNvPr>
          <p:cNvSpPr txBox="1"/>
          <p:nvPr/>
        </p:nvSpPr>
        <p:spPr>
          <a:xfrm>
            <a:off x="742104" y="173370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Birefringence Map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2641BFE-EC63-EC4D-9A76-EE60E33BB155}"/>
              </a:ext>
            </a:extLst>
          </p:cNvPr>
          <p:cNvSpPr txBox="1"/>
          <p:nvPr/>
        </p:nvSpPr>
        <p:spPr>
          <a:xfrm>
            <a:off x="4455473" y="1733705"/>
            <a:ext cx="2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Optical Absorption Map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0DCC56E-FF40-2B45-B4B8-0BD393E7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4219" y="6052257"/>
            <a:ext cx="5511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EA534-5D5B-9341-8497-6CD200C94B5A}" type="slidenum">
              <a:rPr kumimoji="1" lang="ja-JP" alt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DFB76B3-5EA0-3885-14E0-4DB0625F4E95}"/>
              </a:ext>
            </a:extLst>
          </p:cNvPr>
          <p:cNvSpPr txBox="1"/>
          <p:nvPr/>
        </p:nvSpPr>
        <p:spPr>
          <a:xfrm>
            <a:off x="427727" y="923578"/>
            <a:ext cx="7973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000" dirty="0"/>
              <a:t>Unexpectedly, large birefringence and optical absorption were found </a:t>
            </a:r>
          </a:p>
          <a:p>
            <a:r>
              <a:rPr lang="en" altLang="ja-JP" sz="2000" dirty="0"/>
              <a:t>in the sapphire single crystal, and KAGRA decided to recreate ITM.</a:t>
            </a:r>
            <a:endParaRPr kumimoji="1" lang="ja-JP" altLang="en-US" sz="20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A7351F-81EB-E458-00C2-7805AE9408F8}"/>
              </a:ext>
            </a:extLst>
          </p:cNvPr>
          <p:cNvSpPr txBox="1"/>
          <p:nvPr/>
        </p:nvSpPr>
        <p:spPr>
          <a:xfrm>
            <a:off x="2877887" y="4574088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/>
              <a:t>Φ22cm x L15cm, 23kg</a:t>
            </a:r>
            <a:endParaRPr kumimoji="1" lang="ja-JP" altLang="en-US" i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86CB6F-0063-4261-B20C-738622652887}"/>
              </a:ext>
            </a:extLst>
          </p:cNvPr>
          <p:cNvSpPr txBox="1"/>
          <p:nvPr/>
        </p:nvSpPr>
        <p:spPr>
          <a:xfrm>
            <a:off x="190029" y="5045661"/>
            <a:ext cx="7827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dirty="0"/>
              <a:t>With the cooperation of the Korea Astronomy and Space Science Institute, </a:t>
            </a:r>
          </a:p>
          <a:p>
            <a:r>
              <a:rPr lang="en" altLang="ja-JP" dirty="0"/>
              <a:t>we were able to obtain large, high-quality crystals (Aztec, Korea).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CD8808F-6DDF-9D4F-97AC-81838654FBD8}"/>
              </a:ext>
            </a:extLst>
          </p:cNvPr>
          <p:cNvSpPr txBox="1"/>
          <p:nvPr/>
        </p:nvSpPr>
        <p:spPr>
          <a:xfrm>
            <a:off x="247103" y="5960030"/>
            <a:ext cx="7759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dirty="0"/>
              <a:t>However, there are many challenges involved in ultra-precise polishing of </a:t>
            </a:r>
          </a:p>
          <a:p>
            <a:r>
              <a:rPr lang="en" altLang="ja-JP" dirty="0"/>
              <a:t>large sapphire crystals, so we began looking for a new polishing company.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094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475ECE1-B46A-F447-1F39-2EF5AC032F30}"/>
              </a:ext>
            </a:extLst>
          </p:cNvPr>
          <p:cNvSpPr/>
          <p:nvPr/>
        </p:nvSpPr>
        <p:spPr>
          <a:xfrm>
            <a:off x="6083474" y="3754177"/>
            <a:ext cx="5390599" cy="301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E80D1CE-943B-D174-6581-310D7ED89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3" y="188251"/>
            <a:ext cx="9059750" cy="449556"/>
          </a:xfrm>
        </p:spPr>
        <p:txBody>
          <a:bodyPr/>
          <a:lstStyle/>
          <a:p>
            <a: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KAGRA ITM High Precision Polishing</a:t>
            </a:r>
            <a:endParaRPr kumimoji="1" lang="ja-JP" altLang="en-US" sz="36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5811BAE-EF35-E611-D9E8-A52D5E2436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372"/>
          <a:stretch/>
        </p:blipFill>
        <p:spPr>
          <a:xfrm>
            <a:off x="6659518" y="4313721"/>
            <a:ext cx="2131781" cy="18734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8D00B88-667E-7314-F4EB-F0D62F0BAE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884"/>
          <a:stretch/>
        </p:blipFill>
        <p:spPr>
          <a:xfrm>
            <a:off x="9167618" y="4311260"/>
            <a:ext cx="2131781" cy="1831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289741-C9FD-821F-4975-BE40D73FDFD2}"/>
              </a:ext>
            </a:extLst>
          </p:cNvPr>
          <p:cNvSpPr txBox="1"/>
          <p:nvPr/>
        </p:nvSpPr>
        <p:spPr>
          <a:xfrm>
            <a:off x="7116350" y="6141435"/>
            <a:ext cx="1218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Initial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77069C-34D5-3B46-A588-C951355A96AC}"/>
              </a:ext>
            </a:extLst>
          </p:cNvPr>
          <p:cNvSpPr txBox="1"/>
          <p:nvPr/>
        </p:nvSpPr>
        <p:spPr>
          <a:xfrm>
            <a:off x="9070479" y="6141434"/>
            <a:ext cx="2301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 the middle of polishing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3A3CDF-9F21-0B9D-8DC4-6E0A0A2E0C27}"/>
              </a:ext>
            </a:extLst>
          </p:cNvPr>
          <p:cNvSpPr txBox="1"/>
          <p:nvPr/>
        </p:nvSpPr>
        <p:spPr>
          <a:xfrm>
            <a:off x="6086590" y="3762299"/>
            <a:ext cx="171712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Scratch Removal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91093EA-F38C-4EAD-84D1-1AB3800CCEEC}"/>
              </a:ext>
            </a:extLst>
          </p:cNvPr>
          <p:cNvSpPr/>
          <p:nvPr/>
        </p:nvSpPr>
        <p:spPr>
          <a:xfrm>
            <a:off x="705616" y="748565"/>
            <a:ext cx="5390599" cy="301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C31CBE3-EB99-68E4-0BE4-6433C5476E00}"/>
              </a:ext>
            </a:extLst>
          </p:cNvPr>
          <p:cNvSpPr txBox="1"/>
          <p:nvPr/>
        </p:nvSpPr>
        <p:spPr>
          <a:xfrm>
            <a:off x="708732" y="747062"/>
            <a:ext cx="171712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Sapphire Mirror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92DDDD9-31F5-7E0A-D54F-43B7ED5537E0}"/>
              </a:ext>
            </a:extLst>
          </p:cNvPr>
          <p:cNvSpPr/>
          <p:nvPr/>
        </p:nvSpPr>
        <p:spPr>
          <a:xfrm>
            <a:off x="6082415" y="748565"/>
            <a:ext cx="5390599" cy="301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CA21D8E-C315-AD7F-5710-3CF2535808F5}"/>
              </a:ext>
            </a:extLst>
          </p:cNvPr>
          <p:cNvSpPr txBox="1"/>
          <p:nvPr/>
        </p:nvSpPr>
        <p:spPr>
          <a:xfrm>
            <a:off x="6085531" y="756687"/>
            <a:ext cx="171712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Measurement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8FAA2E0-087A-513C-D655-F3B0E6AB4AE5}"/>
              </a:ext>
            </a:extLst>
          </p:cNvPr>
          <p:cNvSpPr/>
          <p:nvPr/>
        </p:nvSpPr>
        <p:spPr>
          <a:xfrm>
            <a:off x="702217" y="3754540"/>
            <a:ext cx="5390599" cy="301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8BADA48-5CAF-3B41-3D78-BC500A79E1E9}"/>
              </a:ext>
            </a:extLst>
          </p:cNvPr>
          <p:cNvSpPr txBox="1"/>
          <p:nvPr/>
        </p:nvSpPr>
        <p:spPr>
          <a:xfrm>
            <a:off x="705333" y="3762662"/>
            <a:ext cx="171712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Surface Accuracy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844B446-A425-D0B5-8BA8-E9CD5B9F9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365" y="4154841"/>
            <a:ext cx="2058112" cy="232921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15B9DC9-DD5B-0A8A-DD17-94C00898E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017" y="4174961"/>
            <a:ext cx="2058112" cy="232921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F608002-946B-E35D-8E2A-81A4FA13B20D}"/>
              </a:ext>
            </a:extLst>
          </p:cNvPr>
          <p:cNvSpPr txBox="1"/>
          <p:nvPr/>
        </p:nvSpPr>
        <p:spPr>
          <a:xfrm>
            <a:off x="1682998" y="6428305"/>
            <a:ext cx="1218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Power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4A74867-1F1B-3478-6425-3E4EFDB6078C}"/>
              </a:ext>
            </a:extLst>
          </p:cNvPr>
          <p:cNvSpPr txBox="1"/>
          <p:nvPr/>
        </p:nvSpPr>
        <p:spPr>
          <a:xfrm>
            <a:off x="3721189" y="3782440"/>
            <a:ext cx="2301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 the middle of polishing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8DB12FE-5389-A9BC-6F62-CD5D7E1BC6C8}"/>
              </a:ext>
            </a:extLst>
          </p:cNvPr>
          <p:cNvSpPr txBox="1"/>
          <p:nvPr/>
        </p:nvSpPr>
        <p:spPr>
          <a:xfrm>
            <a:off x="4030453" y="6428305"/>
            <a:ext cx="1218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W/O Power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2FB7ED-FBA9-84B6-C937-C6E1EF084B2E}"/>
              </a:ext>
            </a:extLst>
          </p:cNvPr>
          <p:cNvSpPr txBox="1"/>
          <p:nvPr/>
        </p:nvSpPr>
        <p:spPr>
          <a:xfrm>
            <a:off x="1011980" y="4164888"/>
            <a:ext cx="8807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4.9λp‐v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91B83BE-9229-7656-596A-7904BA8CD24F}"/>
              </a:ext>
            </a:extLst>
          </p:cNvPr>
          <p:cNvSpPr txBox="1"/>
          <p:nvPr/>
        </p:nvSpPr>
        <p:spPr>
          <a:xfrm>
            <a:off x="3480113" y="4175040"/>
            <a:ext cx="992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0.01λrms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5263CCC-7A3C-E312-58B0-A6C2447D820E}"/>
              </a:ext>
            </a:extLst>
          </p:cNvPr>
          <p:cNvGrpSpPr/>
          <p:nvPr/>
        </p:nvGrpSpPr>
        <p:grpSpPr>
          <a:xfrm>
            <a:off x="3654333" y="1208606"/>
            <a:ext cx="2232000" cy="2304000"/>
            <a:chOff x="8382000" y="173877"/>
            <a:chExt cx="2500568" cy="2569323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2C83733D-09C8-8AAE-B138-4BEA9BB15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26" r="-1"/>
            <a:stretch/>
          </p:blipFill>
          <p:spPr>
            <a:xfrm>
              <a:off x="8382000" y="173877"/>
              <a:ext cx="2500568" cy="2569323"/>
            </a:xfrm>
            <a:prstGeom prst="rect">
              <a:avLst/>
            </a:prstGeom>
          </p:spPr>
        </p:pic>
        <p:sp>
          <p:nvSpPr>
            <p:cNvPr id="30" name="直角三角形 29">
              <a:extLst>
                <a:ext uri="{FF2B5EF4-FFF2-40B4-BE49-F238E27FC236}">
                  <a16:creationId xmlns:a16="http://schemas.microsoft.com/office/drawing/2014/main" id="{9863BFF2-552A-B100-AF4C-5E6FB62A1204}"/>
                </a:ext>
              </a:extLst>
            </p:cNvPr>
            <p:cNvSpPr/>
            <p:nvPr/>
          </p:nvSpPr>
          <p:spPr>
            <a:xfrm>
              <a:off x="8382000" y="1752600"/>
              <a:ext cx="685800" cy="9906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7629F2D-0A6A-4BCE-0DF6-4E48318B76D9}"/>
              </a:ext>
            </a:extLst>
          </p:cNvPr>
          <p:cNvSpPr txBox="1"/>
          <p:nvPr/>
        </p:nvSpPr>
        <p:spPr>
          <a:xfrm>
            <a:off x="718984" y="1474216"/>
            <a:ext cx="31214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Diameter: Φ220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Effective Diameter:  Φ200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Surf1: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Curvature radius 1.9km(Concave)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Surf2: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Curvature radius nominal flat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7" name="図 6" descr="建物, 座る, 大きい, ドア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45F75B5-6DCD-55C6-FC9F-BAE7DFF1AF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654" r="31324" b="23315"/>
          <a:stretch/>
        </p:blipFill>
        <p:spPr>
          <a:xfrm>
            <a:off x="7132797" y="1247186"/>
            <a:ext cx="3260776" cy="181726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BD508A-8ABA-1494-98C8-FCBC4A2C6579}"/>
              </a:ext>
            </a:extLst>
          </p:cNvPr>
          <p:cNvSpPr txBox="1"/>
          <p:nvPr/>
        </p:nvSpPr>
        <p:spPr>
          <a:xfrm>
            <a:off x="7147325" y="3166670"/>
            <a:ext cx="3231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Surface Measurement Configuration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2928DC-04DA-260F-F909-4B52F03AD6C6}"/>
              </a:ext>
            </a:extLst>
          </p:cNvPr>
          <p:cNvSpPr txBox="1"/>
          <p:nvPr/>
        </p:nvSpPr>
        <p:spPr>
          <a:xfrm>
            <a:off x="9173890" y="918225"/>
            <a:ext cx="171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Zygo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TF(12inch)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25642616-76D7-C06C-58CA-CDAC75CA0D57}"/>
              </a:ext>
            </a:extLst>
          </p:cNvPr>
          <p:cNvCxnSpPr>
            <a:cxnSpLocks/>
          </p:cNvCxnSpPr>
          <p:nvPr/>
        </p:nvCxnSpPr>
        <p:spPr>
          <a:xfrm flipV="1">
            <a:off x="9128515" y="1195224"/>
            <a:ext cx="535249" cy="3710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5CA8FF9-DC5C-32A4-1AA5-2DAD8B769DFC}"/>
              </a:ext>
            </a:extLst>
          </p:cNvPr>
          <p:cNvSpPr txBox="1"/>
          <p:nvPr/>
        </p:nvSpPr>
        <p:spPr>
          <a:xfrm>
            <a:off x="9988228" y="1580575"/>
            <a:ext cx="1218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ITM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5EA63BC-455C-E341-E0E2-A76FD6E2984A}"/>
              </a:ext>
            </a:extLst>
          </p:cNvPr>
          <p:cNvCxnSpPr>
            <a:cxnSpLocks/>
          </p:cNvCxnSpPr>
          <p:nvPr/>
        </p:nvCxnSpPr>
        <p:spPr>
          <a:xfrm flipV="1">
            <a:off x="9976739" y="1857574"/>
            <a:ext cx="416834" cy="2845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C201E7-DBB3-7F11-49D9-CEA4349FDC5A}"/>
              </a:ext>
            </a:extLst>
          </p:cNvPr>
          <p:cNvSpPr txBox="1"/>
          <p:nvPr/>
        </p:nvSpPr>
        <p:spPr>
          <a:xfrm>
            <a:off x="9663764" y="249495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/>
              <a:t>by </a:t>
            </a:r>
            <a:r>
              <a:rPr kumimoji="1" lang="en-US" altLang="ja-JP" sz="2400" b="1" i="1" dirty="0"/>
              <a:t>Nikon</a:t>
            </a:r>
            <a:endParaRPr kumimoji="1" lang="ja-JP" altLang="en-US" sz="2400" b="1" i="1"/>
          </a:p>
        </p:txBody>
      </p:sp>
    </p:spTree>
    <p:extLst>
      <p:ext uri="{BB962C8B-B14F-4D97-AF65-F5344CB8AC3E}">
        <p14:creationId xmlns:p14="http://schemas.microsoft.com/office/powerpoint/2010/main" val="1356429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ist's impression of the underground Einstein Telescope, a planned third-generation gravitational-wave detector.">
            <a:extLst>
              <a:ext uri="{FF2B5EF4-FFF2-40B4-BE49-F238E27FC236}">
                <a16:creationId xmlns:a16="http://schemas.microsoft.com/office/drawing/2014/main" id="{CE5B0FB3-A66D-3165-EE11-0B4B477D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68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07FC2F-BD30-4EB9-7A02-4D2CE6547B12}"/>
              </a:ext>
            </a:extLst>
          </p:cNvPr>
          <p:cNvSpPr txBox="1"/>
          <p:nvPr/>
        </p:nvSpPr>
        <p:spPr>
          <a:xfrm>
            <a:off x="305476" y="167743"/>
            <a:ext cx="6323013" cy="646331"/>
          </a:xfrm>
          <a:prstGeom prst="rect">
            <a:avLst/>
          </a:prstGeom>
          <a:solidFill>
            <a:schemeClr val="bg1">
              <a:alpha val="50387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Towards Einstein Telescope</a:t>
            </a:r>
            <a:endParaRPr kumimoji="1" lang="ja-JP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90EC17-F34F-7209-4BF6-D67F376B7FDB}"/>
              </a:ext>
            </a:extLst>
          </p:cNvPr>
          <p:cNvSpPr txBox="1"/>
          <p:nvPr/>
        </p:nvSpPr>
        <p:spPr>
          <a:xfrm>
            <a:off x="305476" y="3913911"/>
            <a:ext cx="26947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10km arms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Underground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Triangle Shape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C14890-9A95-81A5-0ADC-AD5DA9D25DF3}"/>
              </a:ext>
            </a:extLst>
          </p:cNvPr>
          <p:cNvSpPr txBox="1"/>
          <p:nvPr/>
        </p:nvSpPr>
        <p:spPr>
          <a:xfrm>
            <a:off x="7897379" y="3913911"/>
            <a:ext cx="4051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3 High Freq. Telescope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    + 3 Low Freq. Telescope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Cryogenic Mirror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C067DF-1C84-C89C-A21A-1EDD09BBC517}"/>
              </a:ext>
            </a:extLst>
          </p:cNvPr>
          <p:cNvSpPr txBox="1"/>
          <p:nvPr/>
        </p:nvSpPr>
        <p:spPr>
          <a:xfrm>
            <a:off x="6785811" y="5323170"/>
            <a:ext cx="52036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Maximum Observable Distance for 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BH-BHs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DA7A2CD-E1A8-EDDD-0532-15393A3F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872" y="5850693"/>
            <a:ext cx="1361155" cy="34028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DB52BA4-C220-BA9C-B28A-4FFD45F5BFD1}"/>
              </a:ext>
            </a:extLst>
          </p:cNvPr>
          <p:cNvSpPr txBox="1"/>
          <p:nvPr/>
        </p:nvSpPr>
        <p:spPr>
          <a:xfrm>
            <a:off x="9639710" y="5805395"/>
            <a:ext cx="1973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from Big Bang</a:t>
            </a:r>
            <a:endParaRPr kumimoji="1" lang="ja-JP" alt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FEABE6-5385-EF68-C2FD-5C62E3715377}"/>
              </a:ext>
            </a:extLst>
          </p:cNvPr>
          <p:cNvSpPr txBox="1"/>
          <p:nvPr/>
        </p:nvSpPr>
        <p:spPr>
          <a:xfrm>
            <a:off x="7296206" y="5805395"/>
            <a:ext cx="780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After</a:t>
            </a:r>
            <a:endParaRPr kumimoji="1" lang="ja-JP" alt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2E1F794-CBA4-9C08-4E25-6E16949F56AE}"/>
              </a:ext>
            </a:extLst>
          </p:cNvPr>
          <p:cNvSpPr txBox="1"/>
          <p:nvPr/>
        </p:nvSpPr>
        <p:spPr>
          <a:xfrm>
            <a:off x="6785811" y="6293658"/>
            <a:ext cx="5039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We can see the edge of Universe…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EA3DA55-CFF7-B615-5090-C8F943360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8AFBD-B8C8-8D4E-AC8E-1C80830DA33F}" type="slidenum">
              <a:rPr kumimoji="1" lang="ja-JP" alt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AD756F-F0C6-4C89-EC58-8D456FD575B8}"/>
              </a:ext>
            </a:extLst>
          </p:cNvPr>
          <p:cNvSpPr txBox="1"/>
          <p:nvPr/>
        </p:nvSpPr>
        <p:spPr>
          <a:xfrm>
            <a:off x="48414" y="981817"/>
            <a:ext cx="12095171" cy="46166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" altLang="ja-JP" sz="2400" dirty="0"/>
              <a:t>The experience of KAGRA and that of Japanese companies will be of great value to ET.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5782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16A6AB3-2F8A-3348-B04C-16B71953F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243BCB-42A1-9642-A3EC-83256F8FCA0D}"/>
              </a:ext>
            </a:extLst>
          </p:cNvPr>
          <p:cNvSpPr txBox="1"/>
          <p:nvPr/>
        </p:nvSpPr>
        <p:spPr>
          <a:xfrm>
            <a:off x="0" y="4705593"/>
            <a:ext cx="3692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KAGRA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A61E20-075E-9A42-B0D5-2DAAA1A4E061}"/>
              </a:ext>
            </a:extLst>
          </p:cNvPr>
          <p:cNvSpPr txBox="1"/>
          <p:nvPr/>
        </p:nvSpPr>
        <p:spPr>
          <a:xfrm>
            <a:off x="234051" y="5794478"/>
            <a:ext cx="53848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2.5</a:t>
            </a:r>
            <a:r>
              <a:rPr kumimoji="0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th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Generation GW telescope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in Japan</a:t>
            </a:r>
            <a:endParaRPr kumimoji="0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E32E6D-F04D-F1F9-671B-19083E9C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8AFBD-B8C8-8D4E-AC8E-1C80830DA33F}" type="slidenum">
              <a:rPr kumimoji="1" lang="ja-JP" alt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87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7A6BB-C1D2-A4DE-3348-15D7CCB30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LCGTnewpicture.JPG">
            <a:extLst>
              <a:ext uri="{FF2B5EF4-FFF2-40B4-BE49-F238E27FC236}">
                <a16:creationId xmlns:a16="http://schemas.microsoft.com/office/drawing/2014/main" id="{C9F6C83B-9EA3-F3C5-C4C8-B105015C3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58" y="0"/>
            <a:ext cx="9144000" cy="6858000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100E381D-D736-03C9-AB0A-26190592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3503" y="4520796"/>
            <a:ext cx="2805224" cy="210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29A629F-27EE-DED8-A120-66A3964F0D00}"/>
              </a:ext>
            </a:extLst>
          </p:cNvPr>
          <p:cNvSpPr txBox="1"/>
          <p:nvPr/>
        </p:nvSpPr>
        <p:spPr>
          <a:xfrm>
            <a:off x="5458108" y="5940605"/>
            <a:ext cx="379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Underground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5C4F62D-9876-6329-5ACE-AB988E0832B4}"/>
              </a:ext>
            </a:extLst>
          </p:cNvPr>
          <p:cNvSpPr txBox="1"/>
          <p:nvPr/>
        </p:nvSpPr>
        <p:spPr>
          <a:xfrm>
            <a:off x="395814" y="3255817"/>
            <a:ext cx="4591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Cryogenic Mirror</a:t>
            </a:r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1CE90702-3906-C750-3D58-562C68FE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2005" y="630621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D858E-F575-4E7F-B7CA-2280E59DDD89}" type="slidenum">
              <a:rPr kumimoji="0" lang="ja-JP" alt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" name="図 14" descr="イメージ 1.jpg">
            <a:extLst>
              <a:ext uri="{FF2B5EF4-FFF2-40B4-BE49-F238E27FC236}">
                <a16:creationId xmlns:a16="http://schemas.microsoft.com/office/drawing/2014/main" id="{A97520D9-DEA0-4C4E-EE47-F91D7E55A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63" y="1164536"/>
            <a:ext cx="3138556" cy="209128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37C62DF-0AE1-97FC-2ECB-005E74BDD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213" y="209509"/>
            <a:ext cx="5444836" cy="337374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下矢印 10">
            <a:extLst>
              <a:ext uri="{FF2B5EF4-FFF2-40B4-BE49-F238E27FC236}">
                <a16:creationId xmlns:a16="http://schemas.microsoft.com/office/drawing/2014/main" id="{8E02E6E0-3F95-0C44-3E51-FFEECFF33033}"/>
              </a:ext>
            </a:extLst>
          </p:cNvPr>
          <p:cNvSpPr/>
          <p:nvPr/>
        </p:nvSpPr>
        <p:spPr>
          <a:xfrm rot="4199681">
            <a:off x="6002171" y="1660786"/>
            <a:ext cx="230283" cy="3004005"/>
          </a:xfrm>
          <a:prstGeom prst="downArrow">
            <a:avLst/>
          </a:prstGeom>
          <a:solidFill>
            <a:srgbClr val="73FEFF"/>
          </a:solidFill>
          <a:ln>
            <a:solidFill>
              <a:srgbClr val="73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223CF64-35F9-FEC5-4CA9-5B3CDD789C43}"/>
              </a:ext>
            </a:extLst>
          </p:cNvPr>
          <p:cNvSpPr txBox="1"/>
          <p:nvPr/>
        </p:nvSpPr>
        <p:spPr>
          <a:xfrm>
            <a:off x="2446324" y="3872411"/>
            <a:ext cx="341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Reduce Thermal Noses</a:t>
            </a:r>
            <a:endParaRPr kumimoji="1" lang="ja-JP" altLang="en-US" sz="2400" b="0" i="1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下矢印 16">
            <a:extLst>
              <a:ext uri="{FF2B5EF4-FFF2-40B4-BE49-F238E27FC236}">
                <a16:creationId xmlns:a16="http://schemas.microsoft.com/office/drawing/2014/main" id="{83D2D112-FAF0-DAA5-5E6E-991D58012E70}"/>
              </a:ext>
            </a:extLst>
          </p:cNvPr>
          <p:cNvSpPr/>
          <p:nvPr/>
        </p:nvSpPr>
        <p:spPr>
          <a:xfrm rot="19749953">
            <a:off x="8602834" y="1915036"/>
            <a:ext cx="230283" cy="3307601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EDC5F45-B3E9-ACC1-C396-FBF0EF247AB2}"/>
              </a:ext>
            </a:extLst>
          </p:cNvPr>
          <p:cNvSpPr txBox="1"/>
          <p:nvPr/>
        </p:nvSpPr>
        <p:spPr>
          <a:xfrm>
            <a:off x="5322461" y="5640397"/>
            <a:ext cx="3571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Reduce Vibration Noises</a:t>
            </a:r>
            <a:endParaRPr kumimoji="1" lang="ja-JP" altLang="en-US" sz="2400" b="0" i="1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5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952740-D35F-F0F5-02CE-B42415410562}"/>
              </a:ext>
            </a:extLst>
          </p:cNvPr>
          <p:cNvSpPr txBox="1"/>
          <p:nvPr/>
        </p:nvSpPr>
        <p:spPr>
          <a:xfrm>
            <a:off x="157655" y="241738"/>
            <a:ext cx="4741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u="sng" dirty="0"/>
              <a:t>1. Tunnel Excavation</a:t>
            </a:r>
            <a:endParaRPr kumimoji="1" lang="ja-JP" altLang="en-US" sz="3600" b="1" u="sng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6367A1B-003C-7517-EA7A-ED243DF9C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55" y="2028497"/>
            <a:ext cx="5791605" cy="45877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90564A0-166F-EBBC-F014-9281B5C2C41F}"/>
              </a:ext>
            </a:extLst>
          </p:cNvPr>
          <p:cNvSpPr txBox="1"/>
          <p:nvPr/>
        </p:nvSpPr>
        <p:spPr>
          <a:xfrm>
            <a:off x="5949260" y="285464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400" b="1" i="1" dirty="0"/>
              <a:t>Contractor: Kajima Corporation</a:t>
            </a:r>
            <a:endParaRPr kumimoji="1" lang="ja-JP" altLang="en-US" sz="2400" b="1" i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3CF92F-A3A3-9217-AF5D-155D64D77B11}"/>
              </a:ext>
            </a:extLst>
          </p:cNvPr>
          <p:cNvSpPr txBox="1"/>
          <p:nvPr/>
        </p:nvSpPr>
        <p:spPr>
          <a:xfrm>
            <a:off x="1029304" y="1070294"/>
            <a:ext cx="3070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From 2012 to 2014</a:t>
            </a:r>
          </a:p>
          <a:p>
            <a:r>
              <a:rPr lang="en" altLang="ja-JP" dirty="0"/>
              <a:t>Total cutting length: 7,697 m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8191BA-25DA-C734-7CDF-A40A37A5E80E}"/>
              </a:ext>
            </a:extLst>
          </p:cNvPr>
          <p:cNvSpPr txBox="1"/>
          <p:nvPr/>
        </p:nvSpPr>
        <p:spPr>
          <a:xfrm>
            <a:off x="6782693" y="747129"/>
            <a:ext cx="3666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NATM method</a:t>
            </a:r>
          </a:p>
          <a:p>
            <a:r>
              <a:rPr lang="en-US" altLang="ja-JP" dirty="0"/>
              <a:t> + new Austrian Tunneling method</a:t>
            </a:r>
            <a:endParaRPr kumimoji="1" lang="ja-JP" altLang="en-US"/>
          </a:p>
        </p:txBody>
      </p:sp>
      <p:pic>
        <p:nvPicPr>
          <p:cNvPr id="13" name="NewAtotsu120727-82.mov" descr="NewAtotsu120727-82.mov">
            <a:extLst>
              <a:ext uri="{FF2B5EF4-FFF2-40B4-BE49-F238E27FC236}">
                <a16:creationId xmlns:a16="http://schemas.microsoft.com/office/drawing/2014/main" id="{0481A12E-807D-AE7D-45D9-D201C7EF8CB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6314" y="1603224"/>
            <a:ext cx="4813509" cy="2937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GP0034.jpg" descr="IMGP0034.jpg">
            <a:extLst>
              <a:ext uri="{FF2B5EF4-FFF2-40B4-BE49-F238E27FC236}">
                <a16:creationId xmlns:a16="http://schemas.microsoft.com/office/drawing/2014/main" id="{21B973A7-7F42-EBDD-6BB1-7ED2EA36A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260" y="4750233"/>
            <a:ext cx="3546995" cy="1997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1010561.jpg" descr="P1010561.jpg">
            <a:extLst>
              <a:ext uri="{FF2B5EF4-FFF2-40B4-BE49-F238E27FC236}">
                <a16:creationId xmlns:a16="http://schemas.microsoft.com/office/drawing/2014/main" id="{F6119096-4D8F-A729-93DA-9B67C3822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959" y="4750233"/>
            <a:ext cx="2582041" cy="19374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85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スライド番号"/>
          <p:cNvSpPr txBox="1">
            <a:spLocks noGrp="1"/>
          </p:cNvSpPr>
          <p:nvPr>
            <p:ph type="sldNum" sz="quarter" idx="4294967295"/>
          </p:nvPr>
        </p:nvSpPr>
        <p:spPr>
          <a:xfrm>
            <a:off x="5564431" y="6509742"/>
            <a:ext cx="192361" cy="297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defTabSz="410751" hangingPunct="0"/>
            <a:fld id="{86CB4B4D-7CA3-9044-876B-883B54F8677D}" type="slidenum">
              <a:rPr kumimoji="0" ker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hangingPunct="0"/>
              <a:t>5</a:t>
            </a:fld>
            <a:endParaRPr kumimoji="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pic>
        <p:nvPicPr>
          <p:cNvPr id="234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981" y="433692"/>
            <a:ext cx="8605262" cy="5990617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Not including experiment rooms."/>
          <p:cNvSpPr txBox="1"/>
          <p:nvPr/>
        </p:nvSpPr>
        <p:spPr>
          <a:xfrm>
            <a:off x="7333678" y="4339386"/>
            <a:ext cx="2523128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321457" hangingPunct="0"/>
            <a:r>
              <a:rPr kumimoji="0" sz="1336" kern="0">
                <a:solidFill>
                  <a:srgbClr val="000000"/>
                </a:solidFill>
              </a:rPr>
              <a:t>Not including experiment rooms.</a:t>
            </a:r>
          </a:p>
        </p:txBody>
      </p:sp>
      <p:sp>
        <p:nvSpPr>
          <p:cNvPr id="236" name="Xarm…"/>
          <p:cNvSpPr txBox="1"/>
          <p:nvPr/>
        </p:nvSpPr>
        <p:spPr>
          <a:xfrm>
            <a:off x="7592639" y="2148898"/>
            <a:ext cx="2231381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266" kern="0">
                <a:solidFill>
                  <a:srgbClr val="000000"/>
                </a:solidFill>
                <a:latin typeface="Helvetica"/>
                <a:sym typeface="Helvetica"/>
              </a:rPr>
              <a:t>Xarm</a:t>
            </a:r>
          </a:p>
          <a:p>
            <a:pPr defTabSz="321457" hangingPunct="0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266" kern="0">
                <a:solidFill>
                  <a:srgbClr val="000000"/>
                </a:solidFill>
                <a:latin typeface="Helvetica"/>
                <a:sym typeface="Helvetica"/>
              </a:rPr>
              <a:t>3000m/14month=210m/month</a:t>
            </a:r>
          </a:p>
        </p:txBody>
      </p:sp>
      <p:sp>
        <p:nvSpPr>
          <p:cNvPr id="237" name="線"/>
          <p:cNvSpPr/>
          <p:nvPr/>
        </p:nvSpPr>
        <p:spPr>
          <a:xfrm flipH="1">
            <a:off x="6594658" y="2478579"/>
            <a:ext cx="990302" cy="137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kumimoji="0"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38" name="円形"/>
          <p:cNvSpPr/>
          <p:nvPr/>
        </p:nvSpPr>
        <p:spPr>
          <a:xfrm>
            <a:off x="5495413" y="1893094"/>
            <a:ext cx="651867" cy="651867"/>
          </a:xfrm>
          <a:prstGeom prst="ellipse">
            <a:avLst/>
          </a:prstGeom>
          <a:ln w="25400">
            <a:solidFill>
              <a:srgbClr val="FF401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kumimoji="0"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39" name="線"/>
          <p:cNvSpPr/>
          <p:nvPr/>
        </p:nvSpPr>
        <p:spPr>
          <a:xfrm flipH="1">
            <a:off x="6210681" y="1183184"/>
            <a:ext cx="1401069" cy="94485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kumimoji="0"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40" name="2013/9/1-30…"/>
          <p:cNvSpPr txBox="1"/>
          <p:nvPr/>
        </p:nvSpPr>
        <p:spPr>
          <a:xfrm>
            <a:off x="7671213" y="687645"/>
            <a:ext cx="2229327" cy="93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57" hangingPunct="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6" kern="0">
                <a:solidFill>
                  <a:srgbClr val="000000"/>
                </a:solidFill>
                <a:latin typeface="Helvetica"/>
                <a:sym typeface="Helvetica"/>
              </a:rPr>
              <a:t>2013/9/1-30</a:t>
            </a:r>
          </a:p>
          <a:p>
            <a:pPr defTabSz="321457" hangingPunct="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6" kern="0">
                <a:solidFill>
                  <a:srgbClr val="000000"/>
                </a:solidFill>
                <a:latin typeface="Helvetica"/>
                <a:sym typeface="Helvetica"/>
              </a:rPr>
              <a:t>Xarm: 359.4m</a:t>
            </a:r>
          </a:p>
          <a:p>
            <a:pPr defTabSz="321457" hangingPunct="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6" kern="0">
                <a:solidFill>
                  <a:srgbClr val="000000"/>
                </a:solidFill>
                <a:latin typeface="Helvetica"/>
                <a:sym typeface="Helvetica"/>
              </a:rPr>
              <a:t>Yarm(down slope): 301.2m</a:t>
            </a:r>
          </a:p>
          <a:p>
            <a:pPr defTabSz="321457" hangingPunct="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6" kern="0">
                <a:solidFill>
                  <a:srgbClr val="000000"/>
                </a:solidFill>
                <a:latin typeface="Helvetica"/>
                <a:sym typeface="Helvetica"/>
              </a:rPr>
              <a:t>Total: 660.6m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6E2A8C-11C6-06E5-7225-FC76C8BB3D9D}"/>
              </a:ext>
            </a:extLst>
          </p:cNvPr>
          <p:cNvGrpSpPr/>
          <p:nvPr/>
        </p:nvGrpSpPr>
        <p:grpSpPr>
          <a:xfrm>
            <a:off x="1872159" y="611573"/>
            <a:ext cx="3669927" cy="2342170"/>
            <a:chOff x="2303082" y="611573"/>
            <a:chExt cx="3669927" cy="2342170"/>
          </a:xfrm>
        </p:grpSpPr>
        <p:pic>
          <p:nvPicPr>
            <p:cNvPr id="241" name="droppedImage.pdf" descr="droppedImage.pdf"/>
            <p:cNvPicPr>
              <a:picLocks noChangeAspect="1"/>
            </p:cNvPicPr>
            <p:nvPr/>
          </p:nvPicPr>
          <p:blipFill>
            <a:blip r:embed="rId4"/>
            <a:srcRect l="1674" r="15671" b="31309"/>
            <a:stretch>
              <a:fillRect/>
            </a:stretch>
          </p:blipFill>
          <p:spPr>
            <a:xfrm rot="21599998">
              <a:off x="2303082" y="611573"/>
              <a:ext cx="3669927" cy="2342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四角形"/>
            <p:cNvSpPr/>
            <p:nvPr/>
          </p:nvSpPr>
          <p:spPr>
            <a:xfrm>
              <a:off x="4827611" y="1123551"/>
              <a:ext cx="323220" cy="4498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410751" hangingPunct="0"/>
              <a:r>
                <a:rPr kumimoji="0" sz="1687" kern="0">
                  <a:latin typeface="Helvetica Light"/>
                  <a:sym typeface="Helvetica Light"/>
                </a:rPr>
                <a:t>　　　　　</a:t>
              </a:r>
            </a:p>
          </p:txBody>
        </p:sp>
        <p:sp>
          <p:nvSpPr>
            <p:cNvPr id="243" name="四角形"/>
            <p:cNvSpPr/>
            <p:nvPr/>
          </p:nvSpPr>
          <p:spPr>
            <a:xfrm>
              <a:off x="5120749" y="1088173"/>
              <a:ext cx="535736" cy="2375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410751" hangingPunct="0"/>
              <a:r>
                <a:rPr kumimoji="0" sz="1687" kern="0">
                  <a:latin typeface="Helvetica Light"/>
                  <a:sym typeface="Helvetica Light"/>
                </a:rPr>
                <a:t>　　　　　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6DB533-0E33-2C32-36F4-F27A55C6F7D0}"/>
              </a:ext>
            </a:extLst>
          </p:cNvPr>
          <p:cNvSpPr txBox="1"/>
          <p:nvPr/>
        </p:nvSpPr>
        <p:spPr>
          <a:xfrm>
            <a:off x="8469675" y="324707"/>
            <a:ext cx="3592330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Maximu</a:t>
            </a:r>
            <a:r>
              <a:rPr kumimoji="0" lang="en-US" altLang="ja-JP" sz="2400" b="1" dirty="0">
                <a:sym typeface="Helvetica Light"/>
              </a:rPr>
              <a:t>m Drilling Speed</a:t>
            </a:r>
            <a:endParaRPr kumimoji="0" lang="en-US" altLang="ja-JP" sz="2400" b="1" i="0" u="none" strike="noStrike" cap="none" spc="0" normalizeH="0" baseline="0" dirty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318D24-E655-B80D-CFA9-F9980666D9DE}"/>
              </a:ext>
            </a:extLst>
          </p:cNvPr>
          <p:cNvSpPr txBox="1"/>
          <p:nvPr/>
        </p:nvSpPr>
        <p:spPr>
          <a:xfrm>
            <a:off x="10065987" y="920433"/>
            <a:ext cx="196367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359 m/month</a:t>
            </a: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CF5AF1-7321-20BC-4B57-B9CC7A1E569B}"/>
              </a:ext>
            </a:extLst>
          </p:cNvPr>
          <p:cNvSpPr txBox="1"/>
          <p:nvPr/>
        </p:nvSpPr>
        <p:spPr>
          <a:xfrm>
            <a:off x="10022706" y="1389184"/>
            <a:ext cx="212397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Japan Record</a:t>
            </a:r>
            <a:endParaRPr kumimoji="0" lang="ja-JP" altLang="en-US" sz="24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77485" y="165335"/>
            <a:ext cx="6596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2. Ultra-High Vacuum System</a:t>
            </a:r>
            <a:endParaRPr kumimoji="0" lang="ja-JP" altLang="en-US" sz="3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2088992-B656-6D36-8BB9-61AC2AB5B940}"/>
              </a:ext>
            </a:extLst>
          </p:cNvPr>
          <p:cNvSpPr txBox="1"/>
          <p:nvPr/>
        </p:nvSpPr>
        <p:spPr>
          <a:xfrm>
            <a:off x="7357242" y="350001"/>
            <a:ext cx="467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400" b="1" i="1" dirty="0"/>
              <a:t>Manufacturer: </a:t>
            </a:r>
            <a:r>
              <a:rPr lang="en" altLang="ja-JP" sz="2400" b="1" i="1" dirty="0" err="1"/>
              <a:t>Mirapro</a:t>
            </a:r>
            <a:r>
              <a:rPr lang="en" altLang="ja-JP" sz="2400" b="1" i="1" dirty="0"/>
              <a:t> Co. Ltd.</a:t>
            </a:r>
            <a:endParaRPr kumimoji="1" lang="ja-JP" altLang="en-US" sz="2400" b="1" i="1"/>
          </a:p>
        </p:txBody>
      </p:sp>
      <p:pic>
        <p:nvPicPr>
          <p:cNvPr id="11" name="図 10" descr="真空系レイアウト.jpg">
            <a:extLst>
              <a:ext uri="{FF2B5EF4-FFF2-40B4-BE49-F238E27FC236}">
                <a16:creationId xmlns:a16="http://schemas.microsoft.com/office/drawing/2014/main" id="{3C91AF67-A37E-DD4F-2409-F2BFFD259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00" y="2245540"/>
            <a:ext cx="4321199" cy="42139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153105-B86F-5366-5051-DB415B6FE41B}"/>
              </a:ext>
            </a:extLst>
          </p:cNvPr>
          <p:cNvSpPr txBox="1"/>
          <p:nvPr/>
        </p:nvSpPr>
        <p:spPr>
          <a:xfrm>
            <a:off x="277485" y="937169"/>
            <a:ext cx="5716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400" dirty="0"/>
              <a:t>Applying accelerator vacuum technology</a:t>
            </a:r>
            <a:endParaRPr kumimoji="1" lang="ja-JP" altLang="en-US" sz="24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2CD2ABC-A2DF-E61B-36DF-00AE2949CBED}"/>
              </a:ext>
            </a:extLst>
          </p:cNvPr>
          <p:cNvSpPr txBox="1"/>
          <p:nvPr/>
        </p:nvSpPr>
        <p:spPr>
          <a:xfrm>
            <a:off x="277485" y="1658372"/>
            <a:ext cx="4876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Design Vacuum Pressure: 10</a:t>
            </a:r>
            <a:r>
              <a:rPr kumimoji="0" lang="en-US" altLang="ja-JP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-7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Pa</a:t>
            </a:r>
            <a:endParaRPr lang="ja-JP" altLang="en-US" sz="24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727673-2A57-2C30-35F3-5D64F66DC1C5}"/>
              </a:ext>
            </a:extLst>
          </p:cNvPr>
          <p:cNvSpPr txBox="1"/>
          <p:nvPr/>
        </p:nvSpPr>
        <p:spPr>
          <a:xfrm>
            <a:off x="6684579" y="1168001"/>
            <a:ext cx="4891083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• 3km x 2 Beam Tubes,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       Φ800mm x L12m, 500 tubes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• 10 Major Vacuum Tanks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• 4 Main Cryostats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3A6948-0A6F-C307-305E-74B451137816}"/>
              </a:ext>
            </a:extLst>
          </p:cNvPr>
          <p:cNvSpPr txBox="1"/>
          <p:nvPr/>
        </p:nvSpPr>
        <p:spPr>
          <a:xfrm>
            <a:off x="2990682" y="5382222"/>
            <a:ext cx="20437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Total Inner Volume</a:t>
            </a: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：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dirty="0">
                <a:solidFill>
                  <a:schemeClr val="bg1"/>
                </a:solidFill>
                <a:latin typeface="Arial" panose="020B0604020202020204"/>
                <a:ea typeface="ＭＳ Ｐゴシック" panose="020B0600070205080204" pitchFamily="34" charset="-128"/>
              </a:rPr>
              <a:t>   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~ 3,000 m</a:t>
            </a:r>
            <a:r>
              <a:rPr kumimoji="0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Total Surface Area</a:t>
            </a:r>
            <a:r>
              <a:rPr kumimoji="0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：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dirty="0">
                <a:solidFill>
                  <a:schemeClr val="bg1"/>
                </a:solidFill>
                <a:latin typeface="Arial" panose="020B0604020202020204"/>
                <a:ea typeface="ＭＳ Ｐゴシック" panose="020B0600070205080204" pitchFamily="34" charset="-128"/>
              </a:rPr>
              <a:t>  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~ 15,000 m</a:t>
            </a:r>
            <a:r>
              <a:rPr kumimoji="0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2</a:t>
            </a:r>
            <a:endParaRPr kumimoji="0" lang="ja-JP" altLang="en-US" sz="16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247FBEA-CE50-77EF-169A-24A2C101A44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1467" y="3429000"/>
            <a:ext cx="4137306" cy="292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2667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>
            <a:extLst>
              <a:ext uri="{FF2B5EF4-FFF2-40B4-BE49-F238E27FC236}">
                <a16:creationId xmlns:a16="http://schemas.microsoft.com/office/drawing/2014/main" id="{272C804D-877C-BB7A-C997-C0E245BDC71C}"/>
              </a:ext>
            </a:extLst>
          </p:cNvPr>
          <p:cNvSpPr/>
          <p:nvPr/>
        </p:nvSpPr>
        <p:spPr bwMode="auto">
          <a:xfrm>
            <a:off x="204555" y="292504"/>
            <a:ext cx="4491554" cy="1403950"/>
          </a:xfrm>
          <a:prstGeom prst="ellipse">
            <a:avLst/>
          </a:prstGeom>
          <a:solidFill>
            <a:srgbClr val="FFFF99">
              <a:alpha val="70000"/>
            </a:srgbClr>
          </a:solidFill>
          <a:ln w="127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BF1AAC3-C150-FC25-EAA4-EB56DA31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138" y="281932"/>
            <a:ext cx="1915263" cy="143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8EE2F4D-1B66-8888-F06A-236B8AE8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831" y="281932"/>
            <a:ext cx="1915263" cy="143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63328DC-6C4E-2BED-3AD6-A6032DD3F9C2}"/>
              </a:ext>
            </a:extLst>
          </p:cNvPr>
          <p:cNvSpPr/>
          <p:nvPr/>
        </p:nvSpPr>
        <p:spPr>
          <a:xfrm>
            <a:off x="63025" y="1496023"/>
            <a:ext cx="4855816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tube forming;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SS304L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, 8 mm thick,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Rmax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8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 finished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1499CFA6-FF09-03F3-61B4-18A4E2A7902C}"/>
              </a:ext>
            </a:extLst>
          </p:cNvPr>
          <p:cNvSpPr/>
          <p:nvPr/>
        </p:nvSpPr>
        <p:spPr bwMode="auto">
          <a:xfrm>
            <a:off x="114792" y="2104454"/>
            <a:ext cx="4562313" cy="1517941"/>
          </a:xfrm>
          <a:prstGeom prst="ellipse">
            <a:avLst/>
          </a:prstGeom>
          <a:solidFill>
            <a:srgbClr val="FFCCCC">
              <a:alpha val="70000"/>
            </a:srgbClr>
          </a:solidFill>
          <a:ln w="12700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" name="図 10" descr="DCF00233.JPG.jpeg">
            <a:extLst>
              <a:ext uri="{FF2B5EF4-FFF2-40B4-BE49-F238E27FC236}">
                <a16:creationId xmlns:a16="http://schemas.microsoft.com/office/drawing/2014/main" id="{C741E3CF-1B95-4B69-6F24-FB63EDBC1C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282"/>
          <a:stretch>
            <a:fillRect/>
          </a:stretch>
        </p:blipFill>
        <p:spPr>
          <a:xfrm>
            <a:off x="425631" y="2220652"/>
            <a:ext cx="2083058" cy="1245431"/>
          </a:xfrm>
          <a:prstGeom prst="rect">
            <a:avLst/>
          </a:prstGeom>
        </p:spPr>
      </p:pic>
      <p:pic>
        <p:nvPicPr>
          <p:cNvPr id="13" name="図 12" descr="DCF00219.JPG.jpeg">
            <a:extLst>
              <a:ext uri="{FF2B5EF4-FFF2-40B4-BE49-F238E27FC236}">
                <a16:creationId xmlns:a16="http://schemas.microsoft.com/office/drawing/2014/main" id="{F47C9150-B05E-9F83-F4AE-E0BD0EF6E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020" y="2035128"/>
            <a:ext cx="1770313" cy="132773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7F6E587-101E-E4C0-BFEE-444C99F2151D}"/>
              </a:ext>
            </a:extLst>
          </p:cNvPr>
          <p:cNvSpPr/>
          <p:nvPr/>
        </p:nvSpPr>
        <p:spPr>
          <a:xfrm>
            <a:off x="640994" y="3340352"/>
            <a:ext cx="3699134" cy="584775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hydro-formed bellows;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SS316L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, 0.6 mm thick, chemical polished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5" name="図形グループ 8">
            <a:extLst>
              <a:ext uri="{FF2B5EF4-FFF2-40B4-BE49-F238E27FC236}">
                <a16:creationId xmlns:a16="http://schemas.microsoft.com/office/drawing/2014/main" id="{A9D9BE37-2DDD-095B-DCE2-88F6D7E0CD65}"/>
              </a:ext>
            </a:extLst>
          </p:cNvPr>
          <p:cNvGrpSpPr/>
          <p:nvPr/>
        </p:nvGrpSpPr>
        <p:grpSpPr>
          <a:xfrm>
            <a:off x="5319985" y="1177626"/>
            <a:ext cx="2235200" cy="1676400"/>
            <a:chOff x="3715692" y="3364543"/>
            <a:chExt cx="2235200" cy="1676400"/>
          </a:xfrm>
        </p:grpSpPr>
        <p:pic>
          <p:nvPicPr>
            <p:cNvPr id="16" name=" 14" descr="DSC02585.jpg">
              <a:extLst>
                <a:ext uri="{FF2B5EF4-FFF2-40B4-BE49-F238E27FC236}">
                  <a16:creationId xmlns:a16="http://schemas.microsoft.com/office/drawing/2014/main" id="{E76758B9-249E-3D86-0BC1-5FD9FA4B6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5692" y="3364543"/>
              <a:ext cx="2235200" cy="1676400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8B8393BA-95D5-8013-184C-8C500D5874B7}"/>
                </a:ext>
              </a:extLst>
            </p:cNvPr>
            <p:cNvSpPr/>
            <p:nvPr/>
          </p:nvSpPr>
          <p:spPr>
            <a:xfrm>
              <a:off x="4570567" y="4658182"/>
              <a:ext cx="1340175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TIG-weld </a:t>
              </a:r>
              <a:r>
                <a:rPr kumimoji="1" lang="en-US" altLang="ja-JP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anose="020B0600070205080204" pitchFamily="34" charset="-128"/>
                  <a:cs typeface="Arial"/>
                </a:rPr>
                <a:t>Assy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7" name="円/楕円 26">
            <a:extLst>
              <a:ext uri="{FF2B5EF4-FFF2-40B4-BE49-F238E27FC236}">
                <a16:creationId xmlns:a16="http://schemas.microsoft.com/office/drawing/2014/main" id="{C96A6636-40BD-4A3E-2D54-C70C6615E425}"/>
              </a:ext>
            </a:extLst>
          </p:cNvPr>
          <p:cNvSpPr/>
          <p:nvPr/>
        </p:nvSpPr>
        <p:spPr bwMode="auto">
          <a:xfrm>
            <a:off x="7956330" y="223347"/>
            <a:ext cx="4060699" cy="3121573"/>
          </a:xfrm>
          <a:prstGeom prst="ellipse">
            <a:avLst/>
          </a:prstGeom>
          <a:solidFill>
            <a:srgbClr val="99CCFF">
              <a:alpha val="70000"/>
            </a:srgbClr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28" name="図形グループ 11">
            <a:extLst>
              <a:ext uri="{FF2B5EF4-FFF2-40B4-BE49-F238E27FC236}">
                <a16:creationId xmlns:a16="http://schemas.microsoft.com/office/drawing/2014/main" id="{7D588174-C71B-61D4-9587-9678C9385454}"/>
              </a:ext>
            </a:extLst>
          </p:cNvPr>
          <p:cNvGrpSpPr>
            <a:grpSpLocks noChangeAspect="1"/>
          </p:cNvGrpSpPr>
          <p:nvPr/>
        </p:nvGrpSpPr>
        <p:grpSpPr>
          <a:xfrm>
            <a:off x="8103476" y="286140"/>
            <a:ext cx="3596893" cy="1348717"/>
            <a:chOff x="847707" y="3281845"/>
            <a:chExt cx="6170354" cy="2313681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1AC29BAD-B061-1E9C-6E5F-C9D732DA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707" y="4356100"/>
              <a:ext cx="3702878" cy="1239426"/>
            </a:xfrm>
            <a:prstGeom prst="rect">
              <a:avLst/>
            </a:prstGeom>
            <a:noFill/>
          </p:spPr>
        </p:pic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0484B2F4-AFA3-94B7-4F4E-A24473A37129}"/>
                </a:ext>
              </a:extLst>
            </p:cNvPr>
            <p:cNvSpPr/>
            <p:nvPr/>
          </p:nvSpPr>
          <p:spPr>
            <a:xfrm>
              <a:off x="847707" y="3281845"/>
              <a:ext cx="6170354" cy="1003163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Electrolytic Polishing (EP) and Rinsing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with ultra pure water; </a:t>
              </a:r>
              <a:r>
                <a:rPr kumimoji="0" lang="en-US" altLang="ja-JP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Rmax</a:t>
              </a: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 2.5 </a:t>
              </a: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Times New Roman" charset="0"/>
                  <a:cs typeface="Times New Roman" charset="0"/>
                </a:rPr>
                <a:t>m</a:t>
              </a:r>
              <a:endPara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29" name="Picture 3" descr="1">
            <a:extLst>
              <a:ext uri="{FF2B5EF4-FFF2-40B4-BE49-F238E27FC236}">
                <a16:creationId xmlns:a16="http://schemas.microsoft.com/office/drawing/2014/main" id="{26FE642E-5284-58BE-F5C1-B70125631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8000"/>
          </a:blip>
          <a:srcRect/>
          <a:stretch>
            <a:fillRect/>
          </a:stretch>
        </p:blipFill>
        <p:spPr bwMode="auto">
          <a:xfrm>
            <a:off x="8224545" y="1703980"/>
            <a:ext cx="1810304" cy="1204355"/>
          </a:xfrm>
          <a:prstGeom prst="rect">
            <a:avLst/>
          </a:prstGeom>
          <a:noFill/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25712CE-4E81-B332-1000-2FC47B0DE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190273" y="1560944"/>
            <a:ext cx="1773832" cy="133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BF648427-7E6A-E333-B17D-48E45235ED8E}"/>
              </a:ext>
            </a:extLst>
          </p:cNvPr>
          <p:cNvSpPr/>
          <p:nvPr/>
        </p:nvSpPr>
        <p:spPr>
          <a:xfrm>
            <a:off x="8567922" y="2950139"/>
            <a:ext cx="3131733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removing 25 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 of outermost layer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6EC1908-F4DF-5680-194A-F1D78DD83953}"/>
              </a:ext>
            </a:extLst>
          </p:cNvPr>
          <p:cNvSpPr/>
          <p:nvPr/>
        </p:nvSpPr>
        <p:spPr>
          <a:xfrm>
            <a:off x="114792" y="1972147"/>
            <a:ext cx="2802209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flange;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SS F304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, Rotary forging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右矢印 34">
            <a:extLst>
              <a:ext uri="{FF2B5EF4-FFF2-40B4-BE49-F238E27FC236}">
                <a16:creationId xmlns:a16="http://schemas.microsoft.com/office/drawing/2014/main" id="{D03999F8-AC76-8D1C-D1FE-2DEDE3A59367}"/>
              </a:ext>
            </a:extLst>
          </p:cNvPr>
          <p:cNvSpPr/>
          <p:nvPr/>
        </p:nvSpPr>
        <p:spPr>
          <a:xfrm rot="1316377">
            <a:off x="4990191" y="1079227"/>
            <a:ext cx="488763" cy="53778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>
            <a:extLst>
              <a:ext uri="{FF2B5EF4-FFF2-40B4-BE49-F238E27FC236}">
                <a16:creationId xmlns:a16="http://schemas.microsoft.com/office/drawing/2014/main" id="{A4580CF5-3DC0-7F94-433D-0885CFACCDAD}"/>
              </a:ext>
            </a:extLst>
          </p:cNvPr>
          <p:cNvSpPr/>
          <p:nvPr/>
        </p:nvSpPr>
        <p:spPr>
          <a:xfrm rot="20616400">
            <a:off x="4977431" y="2381249"/>
            <a:ext cx="488763" cy="53778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36">
            <a:extLst>
              <a:ext uri="{FF2B5EF4-FFF2-40B4-BE49-F238E27FC236}">
                <a16:creationId xmlns:a16="http://schemas.microsoft.com/office/drawing/2014/main" id="{1AE43EF4-67BA-2F55-E6D8-8A30A3E550C5}"/>
              </a:ext>
            </a:extLst>
          </p:cNvPr>
          <p:cNvSpPr/>
          <p:nvPr/>
        </p:nvSpPr>
        <p:spPr>
          <a:xfrm>
            <a:off x="7580358" y="1688841"/>
            <a:ext cx="488763" cy="53778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図 37" descr="NEC_1527.JPG">
            <a:extLst>
              <a:ext uri="{FF2B5EF4-FFF2-40B4-BE49-F238E27FC236}">
                <a16:creationId xmlns:a16="http://schemas.microsoft.com/office/drawing/2014/main" id="{F8BF9C3A-BA13-7CEA-A0FF-D5FEA3F8C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6993" y="3993506"/>
            <a:ext cx="2037471" cy="2716627"/>
          </a:xfrm>
          <a:prstGeom prst="rect">
            <a:avLst/>
          </a:prstGeom>
        </p:spPr>
      </p:pic>
      <p:sp>
        <p:nvSpPr>
          <p:cNvPr id="39" name="右矢印 38">
            <a:extLst>
              <a:ext uri="{FF2B5EF4-FFF2-40B4-BE49-F238E27FC236}">
                <a16:creationId xmlns:a16="http://schemas.microsoft.com/office/drawing/2014/main" id="{953E58DA-FBCB-55BC-DFD7-BD21854EF4DA}"/>
              </a:ext>
            </a:extLst>
          </p:cNvPr>
          <p:cNvSpPr/>
          <p:nvPr/>
        </p:nvSpPr>
        <p:spPr>
          <a:xfrm rot="5400000">
            <a:off x="9702115" y="3421261"/>
            <a:ext cx="488763" cy="53778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6B89583-9B93-A06E-A946-7DC3C3263950}"/>
              </a:ext>
            </a:extLst>
          </p:cNvPr>
          <p:cNvSpPr/>
          <p:nvPr/>
        </p:nvSpPr>
        <p:spPr>
          <a:xfrm>
            <a:off x="10262000" y="3535340"/>
            <a:ext cx="1868136" cy="584775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vacuum baking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at 200°C for 20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hrs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2AFCCAC3-CD56-417A-22D7-FD61E7BD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7487" y="4222389"/>
            <a:ext cx="2839927" cy="212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右矢印 41">
            <a:extLst>
              <a:ext uri="{FF2B5EF4-FFF2-40B4-BE49-F238E27FC236}">
                <a16:creationId xmlns:a16="http://schemas.microsoft.com/office/drawing/2014/main" id="{341A443E-F8C9-8CE7-CE32-F2B2D2E0A665}"/>
              </a:ext>
            </a:extLst>
          </p:cNvPr>
          <p:cNvSpPr/>
          <p:nvPr/>
        </p:nvSpPr>
        <p:spPr>
          <a:xfrm rot="10800000">
            <a:off x="3519561" y="5199956"/>
            <a:ext cx="488763" cy="53778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C2CE4ED-4EFC-59DA-51E5-00FB112D01A9}"/>
              </a:ext>
            </a:extLst>
          </p:cNvPr>
          <p:cNvSpPr/>
          <p:nvPr/>
        </p:nvSpPr>
        <p:spPr>
          <a:xfrm>
            <a:off x="1380469" y="6209438"/>
            <a:ext cx="2133918" cy="584775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storage in the tunnel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Kamioka mine railway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950491FA-0750-CF70-D709-C9EEA0DE2E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7585" y="3414043"/>
            <a:ext cx="2891393" cy="328649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91B4B167-087B-662F-BFDA-15741A18A0E8}"/>
              </a:ext>
            </a:extLst>
          </p:cNvPr>
          <p:cNvSpPr/>
          <p:nvPr/>
        </p:nvSpPr>
        <p:spPr>
          <a:xfrm>
            <a:off x="4139025" y="4723047"/>
            <a:ext cx="2235200" cy="1323439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Outgassing Rate: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~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kumimoji="1" lang="en-US" altLang="ja-JP" sz="20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-9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Pa m</a:t>
            </a:r>
            <a:r>
              <a:rPr kumimoji="1" lang="en-US" altLang="ja-JP" sz="20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s</a:t>
            </a:r>
            <a:r>
              <a:rPr kumimoji="1" lang="en-US" altLang="ja-JP" sz="20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m</a:t>
            </a:r>
            <a:r>
              <a:rPr kumimoji="1" lang="en-US" altLang="ja-JP" sz="20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for pumping time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of 100 hrs.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8D6C8C1A-6801-5010-4C9D-5228F28C7C19}"/>
              </a:ext>
            </a:extLst>
          </p:cNvPr>
          <p:cNvSpPr txBox="1"/>
          <p:nvPr/>
        </p:nvSpPr>
        <p:spPr>
          <a:xfrm>
            <a:off x="9576993" y="6404588"/>
            <a:ext cx="1306768" cy="369332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432FF"/>
                </a:solidFill>
              </a:rPr>
              <a:t>@ Factory</a:t>
            </a:r>
            <a:endParaRPr kumimoji="1" lang="ja-JP" altLang="en-US" b="1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1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B4B63-C76C-DC48-8414-C76E8E0ABECF}" type="slidenum">
              <a:rPr kumimoji="0" lang="ja-JP" alt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図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0" y="0"/>
            <a:ext cx="1214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033168" y="204434"/>
            <a:ext cx="190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Upper Floor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21135938">
            <a:off x="1784967" y="5855067"/>
            <a:ext cx="2060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Bottom Floor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21009231">
            <a:off x="9708090" y="3569643"/>
            <a:ext cx="20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Arm tunnel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9" name="直線矢印コネクタ 8"/>
          <p:cNvCxnSpPr>
            <a:cxnSpLocks/>
          </p:cNvCxnSpPr>
          <p:nvPr/>
        </p:nvCxnSpPr>
        <p:spPr>
          <a:xfrm flipH="1">
            <a:off x="5811331" y="937495"/>
            <a:ext cx="1" cy="396749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998288" y="2033936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14m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08561" y="1849601"/>
            <a:ext cx="5812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Vibration Isolator @ room temperature</a:t>
            </a:r>
            <a:endParaRPr kumimoji="0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9749" y="2495601"/>
            <a:ext cx="2648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Cryogenic part</a:t>
            </a:r>
            <a:endParaRPr kumimoji="0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8" name="直線矢印コネクタ 17"/>
          <p:cNvCxnSpPr>
            <a:cxnSpLocks/>
          </p:cNvCxnSpPr>
          <p:nvPr/>
        </p:nvCxnSpPr>
        <p:spPr>
          <a:xfrm>
            <a:off x="1938876" y="3154956"/>
            <a:ext cx="2490581" cy="144715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図形グループ 25"/>
          <p:cNvGrpSpPr/>
          <p:nvPr/>
        </p:nvGrpSpPr>
        <p:grpSpPr>
          <a:xfrm>
            <a:off x="6969089" y="86764"/>
            <a:ext cx="5123231" cy="1689896"/>
            <a:chOff x="1729622" y="0"/>
            <a:chExt cx="5123231" cy="1689896"/>
          </a:xfrm>
        </p:grpSpPr>
        <p:pic>
          <p:nvPicPr>
            <p:cNvPr id="20" name="図 1"/>
            <p:cNvPicPr>
              <a:picLocks noChangeAspect="1"/>
            </p:cNvPicPr>
            <p:nvPr/>
          </p:nvPicPr>
          <p:blipFill>
            <a:blip r:embed="rId3"/>
            <a:srcRect l="2347" t="48248" r="3568" b="9248"/>
            <a:stretch>
              <a:fillRect/>
            </a:stretch>
          </p:blipFill>
          <p:spPr bwMode="auto">
            <a:xfrm>
              <a:off x="1803660" y="0"/>
              <a:ext cx="5049193" cy="1689896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1" name="Oval 5"/>
            <p:cNvSpPr>
              <a:spLocks noChangeArrowheads="1"/>
            </p:cNvSpPr>
            <p:nvPr/>
          </p:nvSpPr>
          <p:spPr bwMode="auto">
            <a:xfrm rot="20717076" flipH="1">
              <a:off x="1729622" y="56393"/>
              <a:ext cx="360000" cy="3600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 rot="20717076" flipH="1">
              <a:off x="2884951" y="736046"/>
              <a:ext cx="360000" cy="3600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Oval 5"/>
            <p:cNvSpPr>
              <a:spLocks noChangeArrowheads="1"/>
            </p:cNvSpPr>
            <p:nvPr/>
          </p:nvSpPr>
          <p:spPr bwMode="auto">
            <a:xfrm rot="20717076" flipH="1">
              <a:off x="4231662" y="783786"/>
              <a:ext cx="360000" cy="3600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Oval 5"/>
            <p:cNvSpPr>
              <a:spLocks noChangeArrowheads="1"/>
            </p:cNvSpPr>
            <p:nvPr/>
          </p:nvSpPr>
          <p:spPr bwMode="auto">
            <a:xfrm rot="20717076" flipH="1">
              <a:off x="6453034" y="199022"/>
              <a:ext cx="360000" cy="3600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9679524" y="1347182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Main mirror positions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1AD71736-B57A-7B40-8C2C-7677D328096E}"/>
              </a:ext>
            </a:extLst>
          </p:cNvPr>
          <p:cNvSpPr>
            <a:spLocks noChangeArrowheads="1"/>
          </p:cNvSpPr>
          <p:nvPr/>
        </p:nvSpPr>
        <p:spPr bwMode="auto">
          <a:xfrm rot="21196462" flipH="1">
            <a:off x="3893374" y="4197341"/>
            <a:ext cx="4430826" cy="1415301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1B1FEBA3-AF60-0122-402D-65ABE9C76105}"/>
              </a:ext>
            </a:extLst>
          </p:cNvPr>
          <p:cNvSpPr/>
          <p:nvPr/>
        </p:nvSpPr>
        <p:spPr>
          <a:xfrm>
            <a:off x="0" y="0"/>
            <a:ext cx="1441524" cy="1441525"/>
          </a:xfrm>
          <a:prstGeom prst="rect">
            <a:avLst/>
          </a:prstGeom>
          <a:solidFill>
            <a:srgbClr val="444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0BD2D1-EDFC-8A8F-72D5-0769A3525AD3}"/>
              </a:ext>
            </a:extLst>
          </p:cNvPr>
          <p:cNvSpPr txBox="1"/>
          <p:nvPr/>
        </p:nvSpPr>
        <p:spPr>
          <a:xfrm>
            <a:off x="176871" y="513501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3. Cryogenic System</a:t>
            </a:r>
            <a:endParaRPr kumimoji="1" lang="ja-JP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87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F70144-3E26-CC43-B655-3F026DA2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47" y="604371"/>
            <a:ext cx="7906328" cy="5929746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EC80712-9210-3D4D-9BD9-8CFA18E1FF4A}"/>
              </a:ext>
            </a:extLst>
          </p:cNvPr>
          <p:cNvGrpSpPr/>
          <p:nvPr/>
        </p:nvGrpSpPr>
        <p:grpSpPr>
          <a:xfrm>
            <a:off x="6871855" y="107896"/>
            <a:ext cx="5345689" cy="3506741"/>
            <a:chOff x="6871855" y="107896"/>
            <a:chExt cx="5345689" cy="3506741"/>
          </a:xfrm>
        </p:grpSpPr>
        <p:pic>
          <p:nvPicPr>
            <p:cNvPr id="4" name="図 3" descr="DSCN3596.jpg">
              <a:extLst>
                <a:ext uri="{FF2B5EF4-FFF2-40B4-BE49-F238E27FC236}">
                  <a16:creationId xmlns:a16="http://schemas.microsoft.com/office/drawing/2014/main" id="{B5D6D826-2C0D-374E-8C17-281404DE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2732" y="142706"/>
              <a:ext cx="2604655" cy="347193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AF26FFE-5915-E849-9B28-D588A729A689}"/>
                </a:ext>
              </a:extLst>
            </p:cNvPr>
            <p:cNvSpPr txBox="1"/>
            <p:nvPr/>
          </p:nvSpPr>
          <p:spPr>
            <a:xfrm>
              <a:off x="9144267" y="107896"/>
              <a:ext cx="3073277" cy="461665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rPr>
                <a:t>Cryogenic Payload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endParaRP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369BE9A6-94FF-7A45-880A-63E1337CD7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1855" y="1878671"/>
              <a:ext cx="2743201" cy="1364627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8FBEF3E4-3020-154A-9EA0-21852D39E912}"/>
              </a:ext>
            </a:extLst>
          </p:cNvPr>
          <p:cNvGrpSpPr/>
          <p:nvPr/>
        </p:nvGrpSpPr>
        <p:grpSpPr>
          <a:xfrm>
            <a:off x="144613" y="486938"/>
            <a:ext cx="4898329" cy="5312163"/>
            <a:chOff x="144613" y="486938"/>
            <a:chExt cx="4898329" cy="5312163"/>
          </a:xfrm>
        </p:grpSpPr>
        <p:pic>
          <p:nvPicPr>
            <p:cNvPr id="6" name="図 5" descr="イメージ 1.jpg">
              <a:extLst>
                <a:ext uri="{FF2B5EF4-FFF2-40B4-BE49-F238E27FC236}">
                  <a16:creationId xmlns:a16="http://schemas.microsoft.com/office/drawing/2014/main" id="{E34A1C92-10F9-FE48-BA86-FB01F1BB7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394" y="1005011"/>
              <a:ext cx="3354810" cy="223828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B73D8EC8-6CE2-6542-9DE0-9A590A5B2A95}"/>
                </a:ext>
              </a:extLst>
            </p:cNvPr>
            <p:cNvSpPr txBox="1"/>
            <p:nvPr/>
          </p:nvSpPr>
          <p:spPr>
            <a:xfrm>
              <a:off x="144613" y="486938"/>
              <a:ext cx="4898329" cy="461665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rPr>
                <a:t>Ultra-small Vibration </a:t>
              </a:r>
              <a:r>
                <a:rPr kumimoji="0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rPr>
                <a:t>Cryocooler</a:t>
              </a:r>
              <a:endPara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endParaRPr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F82D5B26-57A5-BE47-818D-932D2D73C165}"/>
                </a:ext>
              </a:extLst>
            </p:cNvPr>
            <p:cNvCxnSpPr>
              <a:cxnSpLocks/>
            </p:cNvCxnSpPr>
            <p:nvPr/>
          </p:nvCxnSpPr>
          <p:spPr>
            <a:xfrm>
              <a:off x="3269673" y="3106002"/>
              <a:ext cx="728468" cy="787125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988024E7-5AC7-5244-9A90-F72414CEFE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8297" y="3084596"/>
              <a:ext cx="131376" cy="2714505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A287C45-09B2-8141-B183-9E8AAEFDB682}"/>
              </a:ext>
            </a:extLst>
          </p:cNvPr>
          <p:cNvGrpSpPr/>
          <p:nvPr/>
        </p:nvGrpSpPr>
        <p:grpSpPr>
          <a:xfrm>
            <a:off x="255440" y="3084596"/>
            <a:ext cx="5449539" cy="3641661"/>
            <a:chOff x="255440" y="3084596"/>
            <a:chExt cx="5449539" cy="364166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0A362908-F204-A142-BA2D-ABE736437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440" y="3713018"/>
              <a:ext cx="2229484" cy="29726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71D9C1B-A04B-744B-963F-54D2FAD919F2}"/>
                </a:ext>
              </a:extLst>
            </p:cNvPr>
            <p:cNvSpPr txBox="1"/>
            <p:nvPr/>
          </p:nvSpPr>
          <p:spPr>
            <a:xfrm>
              <a:off x="1816941" y="5987593"/>
              <a:ext cx="2642711" cy="738664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rPr>
                <a:t>Heat-Link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b="1" dirty="0">
                  <a:solidFill>
                    <a:prstClr val="white"/>
                  </a:solidFill>
                  <a:latin typeface="Arial" panose="020B0604020202020204"/>
                  <a:ea typeface="ＭＳ Ｐゴシック" panose="020B0600070205080204" pitchFamily="34" charset="-128"/>
                </a:rPr>
                <a:t>&amp; its</a:t>
              </a:r>
              <a:r>
                <a:rPr kumimoji="1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rPr>
                <a:t> Vibration </a:t>
              </a:r>
              <a:r>
                <a:rPr kumimoji="0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rPr>
                <a:t>Isolator</a:t>
              </a:r>
              <a:endParaRPr kumimoji="1" lang="ja-JP" alt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BDC1F289-CEAD-1643-8536-C1F45EBF6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9829" y="3084596"/>
              <a:ext cx="3295150" cy="2277113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8BEB45C1-11FF-EB4B-B54C-8E29296BD7CB}"/>
              </a:ext>
            </a:extLst>
          </p:cNvPr>
          <p:cNvGrpSpPr/>
          <p:nvPr/>
        </p:nvGrpSpPr>
        <p:grpSpPr>
          <a:xfrm>
            <a:off x="7209621" y="4244756"/>
            <a:ext cx="4837766" cy="2438400"/>
            <a:chOff x="7209621" y="4244756"/>
            <a:chExt cx="4837766" cy="243840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85731B0-4F53-714B-88C5-E4D1E3A5E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6187" y="4244756"/>
              <a:ext cx="3251200" cy="2438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2CB4E88-99C8-5941-A09B-81AF853BD02E}"/>
                </a:ext>
              </a:extLst>
            </p:cNvPr>
            <p:cNvSpPr txBox="1"/>
            <p:nvPr/>
          </p:nvSpPr>
          <p:spPr>
            <a:xfrm>
              <a:off x="8796187" y="4244756"/>
              <a:ext cx="2814104" cy="830997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rPr>
                <a:t>Black Coating 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rPr>
                <a:t>Wide-Angle Baffle</a:t>
              </a: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D41335CA-76FF-EB4D-B53A-6EE7710E60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9621" y="4517598"/>
              <a:ext cx="1934646" cy="844111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0F3EB57-B87D-3C00-C566-D1802FF7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8AFBD-B8C8-8D4E-AC8E-1C80830DA33F}" type="slidenum">
              <a:rPr kumimoji="1" lang="ja-JP" alt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1A8E05-EC01-0EEE-49AE-B4D627B4938A}"/>
              </a:ext>
            </a:extLst>
          </p:cNvPr>
          <p:cNvSpPr txBox="1"/>
          <p:nvPr/>
        </p:nvSpPr>
        <p:spPr>
          <a:xfrm>
            <a:off x="8023805" y="732221"/>
            <a:ext cx="1335815" cy="400110"/>
          </a:xfrm>
          <a:prstGeom prst="rect">
            <a:avLst/>
          </a:prstGeom>
          <a:solidFill>
            <a:schemeClr val="tx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432FF"/>
                </a:solidFill>
              </a:rPr>
              <a:t>TOSHIBA</a:t>
            </a:r>
            <a:endParaRPr kumimoji="1" lang="ja-JP" altLang="en-US" sz="2000" b="1">
              <a:solidFill>
                <a:srgbClr val="0432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3CCAEA-5B13-FED1-9A10-C618F823DAAA}"/>
              </a:ext>
            </a:extLst>
          </p:cNvPr>
          <p:cNvSpPr txBox="1"/>
          <p:nvPr/>
        </p:nvSpPr>
        <p:spPr>
          <a:xfrm>
            <a:off x="9756626" y="3243298"/>
            <a:ext cx="2018501" cy="369332"/>
          </a:xfrm>
          <a:prstGeom prst="rect">
            <a:avLst/>
          </a:prstGeom>
          <a:solidFill>
            <a:schemeClr val="tx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432FF"/>
                </a:solidFill>
              </a:rPr>
              <a:t>VIC International</a:t>
            </a:r>
            <a:endParaRPr kumimoji="1" lang="ja-JP" altLang="en-US" b="1">
              <a:solidFill>
                <a:srgbClr val="0432FF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1ACBDF-930C-39A3-D463-C9A01E58A17A}"/>
              </a:ext>
            </a:extLst>
          </p:cNvPr>
          <p:cNvSpPr txBox="1"/>
          <p:nvPr/>
        </p:nvSpPr>
        <p:spPr>
          <a:xfrm>
            <a:off x="10125929" y="6291985"/>
            <a:ext cx="1915909" cy="369332"/>
          </a:xfrm>
          <a:prstGeom prst="rect">
            <a:avLst/>
          </a:prstGeom>
          <a:solidFill>
            <a:schemeClr val="tx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432FF"/>
                </a:solidFill>
              </a:rPr>
              <a:t>Asahi Precision</a:t>
            </a:r>
            <a:endParaRPr kumimoji="1" lang="ja-JP" altLang="en-US" b="1">
              <a:solidFill>
                <a:srgbClr val="0432FF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F1383D1-A885-C125-D019-AA50D14EF2C6}"/>
              </a:ext>
            </a:extLst>
          </p:cNvPr>
          <p:cNvSpPr txBox="1"/>
          <p:nvPr/>
        </p:nvSpPr>
        <p:spPr>
          <a:xfrm>
            <a:off x="111614" y="2567740"/>
            <a:ext cx="3560590" cy="707886"/>
          </a:xfrm>
          <a:prstGeom prst="rect">
            <a:avLst/>
          </a:prstGeom>
          <a:solidFill>
            <a:schemeClr val="tx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432FF"/>
                </a:solidFill>
              </a:rPr>
              <a:t>Sumitomo Heavy Industries</a:t>
            </a:r>
            <a:endParaRPr kumimoji="1" lang="en-US" altLang="ja-JP" sz="2000" b="1" dirty="0">
              <a:solidFill>
                <a:srgbClr val="0432FF"/>
              </a:solidFill>
            </a:endParaRPr>
          </a:p>
          <a:p>
            <a:r>
              <a:rPr kumimoji="1" lang="en-US" altLang="ja-JP" sz="2000" b="1" dirty="0" err="1">
                <a:solidFill>
                  <a:srgbClr val="0432FF"/>
                </a:solidFill>
              </a:rPr>
              <a:t>Jecc</a:t>
            </a:r>
            <a:r>
              <a:rPr kumimoji="1" lang="en-US" altLang="ja-JP" sz="2000" b="1" dirty="0">
                <a:solidFill>
                  <a:srgbClr val="0432FF"/>
                </a:solidFill>
              </a:rPr>
              <a:t> </a:t>
            </a:r>
            <a:r>
              <a:rPr kumimoji="1" lang="en-US" altLang="ja-JP" sz="2000" b="1" dirty="0" err="1">
                <a:solidFill>
                  <a:srgbClr val="0432FF"/>
                </a:solidFill>
              </a:rPr>
              <a:t>Torisha</a:t>
            </a:r>
            <a:endParaRPr kumimoji="1" lang="en-US" altLang="ja-JP" sz="2000" b="1" dirty="0">
              <a:solidFill>
                <a:srgbClr val="0432FF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087640C-FEB6-EB8C-1CC3-D00C37CB25D8}"/>
              </a:ext>
            </a:extLst>
          </p:cNvPr>
          <p:cNvSpPr txBox="1"/>
          <p:nvPr/>
        </p:nvSpPr>
        <p:spPr>
          <a:xfrm>
            <a:off x="111614" y="3569244"/>
            <a:ext cx="2648482" cy="707886"/>
          </a:xfrm>
          <a:prstGeom prst="rect">
            <a:avLst/>
          </a:prstGeom>
          <a:solidFill>
            <a:schemeClr val="tx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432FF"/>
                </a:solidFill>
              </a:rPr>
              <a:t>Sumitomo Chemical</a:t>
            </a:r>
          </a:p>
          <a:p>
            <a:r>
              <a:rPr kumimoji="1" lang="en-US" altLang="ja-JP" sz="2000" b="1" dirty="0">
                <a:solidFill>
                  <a:srgbClr val="0432FF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7656182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メッシュ">
  <a:themeElements>
    <a:clrScheme name="メッシュ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メッシュ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テーマ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2023" id="{D4F0F492-049F-DD4E-9B9D-4B7FAAEA4A94}" vid="{BF69777A-231A-B14E-8631-A8429F652707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682</Words>
  <Application>Microsoft Macintosh PowerPoint</Application>
  <PresentationFormat>ワイド画面</PresentationFormat>
  <Paragraphs>156</Paragraphs>
  <Slides>14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14</vt:i4>
      </vt:variant>
    </vt:vector>
  </HeadingPairs>
  <TitlesOfParts>
    <vt:vector size="30" baseType="lpstr">
      <vt:lpstr>Hiragino Maru Gothic ProN W4</vt:lpstr>
      <vt:lpstr>Meiryo UI</vt:lpstr>
      <vt:lpstr>ＭＳ Ｐゴシック</vt:lpstr>
      <vt:lpstr>Yu Gothic</vt:lpstr>
      <vt:lpstr>Yu Gothic</vt:lpstr>
      <vt:lpstr>Arial</vt:lpstr>
      <vt:lpstr>Calibri</vt:lpstr>
      <vt:lpstr>Gill Sans</vt:lpstr>
      <vt:lpstr>Helvetica</vt:lpstr>
      <vt:lpstr>Helvetica Light</vt:lpstr>
      <vt:lpstr>Symbol</vt:lpstr>
      <vt:lpstr>Tahoma</vt:lpstr>
      <vt:lpstr>Times New Roman</vt:lpstr>
      <vt:lpstr>メッシュ</vt:lpstr>
      <vt:lpstr>White</vt:lpstr>
      <vt:lpstr>テーマ01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KAGRA ITM High Precision Polishing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Takayuki Tomaru</dc:creator>
  <cp:lastModifiedBy>Takayuki Tomaru</cp:lastModifiedBy>
  <cp:revision>19</cp:revision>
  <dcterms:created xsi:type="dcterms:W3CDTF">2025-06-12T03:19:50Z</dcterms:created>
  <dcterms:modified xsi:type="dcterms:W3CDTF">2025-06-13T07:16:58Z</dcterms:modified>
</cp:coreProperties>
</file>