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530" r:id="rId2"/>
    <p:sldId id="542" r:id="rId3"/>
    <p:sldId id="511" r:id="rId4"/>
    <p:sldId id="526" r:id="rId5"/>
    <p:sldId id="497" r:id="rId6"/>
    <p:sldId id="496" r:id="rId7"/>
    <p:sldId id="284" r:id="rId8"/>
    <p:sldId id="1035" r:id="rId9"/>
    <p:sldId id="532" r:id="rId10"/>
    <p:sldId id="527" r:id="rId11"/>
    <p:sldId id="1028" r:id="rId12"/>
    <p:sldId id="302" r:id="rId13"/>
    <p:sldId id="991" r:id="rId14"/>
    <p:sldId id="990" r:id="rId15"/>
    <p:sldId id="1037" r:id="rId16"/>
    <p:sldId id="993" r:id="rId17"/>
    <p:sldId id="985" r:id="rId18"/>
    <p:sldId id="264" r:id="rId19"/>
    <p:sldId id="266" r:id="rId20"/>
    <p:sldId id="270" r:id="rId21"/>
    <p:sldId id="290" r:id="rId22"/>
    <p:sldId id="1038" r:id="rId23"/>
    <p:sldId id="1018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00"/>
    <a:srgbClr val="F881C0"/>
    <a:srgbClr val="4DAF4A"/>
    <a:srgbClr val="0C0A11"/>
    <a:srgbClr val="2A56FF"/>
    <a:srgbClr val="1800FF"/>
    <a:srgbClr val="000000"/>
    <a:srgbClr val="1D1D1D"/>
    <a:srgbClr val="131313"/>
    <a:srgbClr val="1A0A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87711"/>
  </p:normalViewPr>
  <p:slideViewPr>
    <p:cSldViewPr snapToGrid="0" snapToObjects="1">
      <p:cViewPr varScale="1">
        <p:scale>
          <a:sx n="253" d="100"/>
          <a:sy n="253" d="100"/>
        </p:scale>
        <p:origin x="130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64" d="100"/>
          <a:sy n="164" d="100"/>
        </p:scale>
        <p:origin x="282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0B321-2D3E-3E46-8271-F8A807F4F567}" type="datetimeFigureOut">
              <a:rPr lang="en-US" smtClean="0">
                <a:latin typeface="Lato" panose="020F0502020204030203" pitchFamily="34" charset="77"/>
              </a:rPr>
              <a:t>6/18/25</a:t>
            </a:fld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Lato" panose="020F0502020204030203" pitchFamily="34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8B5E1-AC69-CC42-866F-C44046A4248D}" type="slidenum">
              <a:rPr lang="en-US" smtClean="0">
                <a:latin typeface="Lato" panose="020F0502020204030203" pitchFamily="34" charset="77"/>
              </a:rPr>
              <a:t>‹#›</a:t>
            </a:fld>
            <a:endParaRPr lang="en-US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3200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" panose="020F0502020204030203" pitchFamily="34" charset="77"/>
              </a:defRPr>
            </a:lvl1pPr>
          </a:lstStyle>
          <a:p>
            <a:fld id="{8C26D364-9D08-5745-9559-126987C3E0E6}" type="datetimeFigureOut">
              <a:rPr lang="en-US" smtClean="0"/>
              <a:pPr/>
              <a:t>6/17/25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" panose="020F0502020204030203" pitchFamily="34" charset="77"/>
              </a:defRPr>
            </a:lvl1pPr>
          </a:lstStyle>
          <a:p>
            <a:fld id="{79691152-A824-BF4B-BE67-237A1E83AC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385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Lato" panose="020F0502020204030203" pitchFamily="34" charset="77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o.redirectingat.com/?id=92X1588396&amp;xcust=space_it_1275282469012889082&amp;xs=1&amp;url=https%3A%2F%2Fwww.nature.com%2Farticles%2Fnchem.2186&amp;sref=https%3A%2F%2Fwww.space.com%2Fwhat-are-the-cosmic-dark-ages" TargetMode="External"/><Relationship Id="rId7" Type="http://schemas.openxmlformats.org/officeDocument/2006/relationships/hyperlink" Target="https://www.space.com/what-is-the-electromagnetic-spectru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space.com/15680-galaxies.html" TargetMode="External"/><Relationship Id="rId5" Type="http://schemas.openxmlformats.org/officeDocument/2006/relationships/hyperlink" Target="https://www.space.com/52-the-expanding-universe-from-the-big-bang-to-today.html" TargetMode="External"/><Relationship Id="rId4" Type="http://schemas.openxmlformats.org/officeDocument/2006/relationships/hyperlink" Target="https://www.space.com/protons-facts-discovery-charge-mas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1152-A824-BF4B-BE67-237A1E83AC9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3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GB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The onset of the cosmic dark ages was ushered in by the </a:t>
            </a:r>
            <a:r>
              <a:rPr lang="en-GB" b="0" i="0" u="sng" strike="noStrike" dirty="0">
                <a:solidFill>
                  <a:srgbClr val="3669C9"/>
                </a:solidFill>
                <a:effectLst/>
                <a:latin typeface="inherit"/>
                <a:hlinkClick r:id="rId3"/>
              </a:rPr>
              <a:t>emergence of hydrogen in the universe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. The Big Bang was hot. But once the dense plasma of </a:t>
            </a:r>
            <a:r>
              <a:rPr lang="en-GB" b="0" i="0" u="sng" strike="noStrike" dirty="0">
                <a:solidFill>
                  <a:srgbClr val="3669C9"/>
                </a:solidFill>
                <a:effectLst/>
                <a:latin typeface="inherit"/>
                <a:hlinkClick r:id="rId4"/>
              </a:rPr>
              <a:t>protons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, electrons and other subatomic particles were given enough space to cool due to the </a:t>
            </a:r>
            <a:r>
              <a:rPr lang="en-GB" b="0" i="0" u="sng" strike="noStrike" dirty="0">
                <a:solidFill>
                  <a:srgbClr val="3669C9"/>
                </a:solidFill>
                <a:effectLst/>
                <a:latin typeface="inherit"/>
                <a:hlinkClick r:id="rId5"/>
              </a:rPr>
              <a:t>expansion of the universe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, these electrons and protons could come together to form atoms, in the form of lots of hydrogen and a little helium.  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Although the galactic abundance of hydrogen eventually seeded the first stars and </a:t>
            </a:r>
            <a:r>
              <a:rPr lang="en-GB" b="0" i="0" u="sng" strike="noStrike" dirty="0">
                <a:solidFill>
                  <a:srgbClr val="3669C9"/>
                </a:solidFill>
                <a:effectLst/>
                <a:latin typeface="inherit"/>
                <a:hlinkClick r:id="rId6"/>
              </a:rPr>
              <a:t>galaxies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this primordial hydrogen's absorption of different frequencies of light on the </a:t>
            </a:r>
            <a:r>
              <a:rPr lang="en-GB" b="0" i="0" u="sng" strike="noStrike" dirty="0">
                <a:solidFill>
                  <a:srgbClr val="3669C9"/>
                </a:solidFill>
                <a:effectLst/>
                <a:latin typeface="inherit"/>
                <a:hlinkClick r:id="rId7"/>
              </a:rPr>
              <a:t>electromagnetic spectrum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left the adolescent universe opaque. </a:t>
            </a:r>
          </a:p>
          <a:p>
            <a:endParaRPr lang="it-IT" dirty="0"/>
          </a:p>
          <a:p>
            <a:r>
              <a:rPr lang="it-IT" dirty="0"/>
              <a:t>Vedi anche https://</a:t>
            </a:r>
            <a:r>
              <a:rPr lang="it-IT" dirty="0" err="1"/>
              <a:t>www.coelum.com</a:t>
            </a:r>
            <a:r>
              <a:rPr lang="it-IT" dirty="0"/>
              <a:t>/articoli/siete-sicuri-di-sapere-quanto-e-grande-</a:t>
            </a:r>
            <a:r>
              <a:rPr lang="it-IT" dirty="0" err="1"/>
              <a:t>luniverso</a:t>
            </a:r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91152-A824-BF4B-BE67-237A1E83AC9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3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69942" y="4767263"/>
            <a:ext cx="2895600" cy="273844"/>
          </a:xfr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r>
              <a:rPr lang="en-US"/>
              <a:t>A. Cardini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4286" y="4767263"/>
            <a:ext cx="842513" cy="273844"/>
          </a:xfrm>
        </p:spPr>
        <p:txBody>
          <a:bodyPr/>
          <a:lstStyle>
            <a:lvl1pPr>
              <a:defRPr>
                <a:latin typeface="Lato" panose="020F0502020204030203" pitchFamily="34" charset="77"/>
              </a:defRPr>
            </a:lvl1pPr>
          </a:lstStyle>
          <a:p>
            <a:fld id="{8427D5B4-EE43-0844-AFAB-5707D8B5D7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94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7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31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adrid   May 20th, 2024"/>
          <p:cNvSpPr txBox="1"/>
          <p:nvPr/>
        </p:nvSpPr>
        <p:spPr>
          <a:xfrm>
            <a:off x="133273" y="4613069"/>
            <a:ext cx="8877455" cy="152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/>
          <a:lstStyle>
            <a:lvl1pPr algn="r">
              <a:defRPr sz="140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rPr sz="1050"/>
              <a:t>Madrid   May 20th, 2024</a:t>
            </a:r>
          </a:p>
        </p:txBody>
      </p:sp>
    </p:spTree>
    <p:extLst>
      <p:ext uri="{BB962C8B-B14F-4D97-AF65-F5344CB8AC3E}">
        <p14:creationId xmlns:p14="http://schemas.microsoft.com/office/powerpoint/2010/main" val="27553185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22074" y="4767263"/>
            <a:ext cx="2895600" cy="273844"/>
          </a:xfrm>
        </p:spPr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1180" y="4767263"/>
            <a:ext cx="635620" cy="273844"/>
          </a:xfrm>
        </p:spPr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9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3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80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4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33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91200" y="4767263"/>
            <a:ext cx="2895600" cy="273844"/>
          </a:xfrm>
        </p:spPr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0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Porto Scuso, 5 marzo 2025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Cardini / INFN Cagliari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7D5B4-EE43-0844-AFAB-5707D8B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4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it-IT"/>
              <a:t>Porto Scuso, 5 marzo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A. </a:t>
            </a:r>
            <a:r>
              <a:rPr lang="en-US" dirty="0" err="1"/>
              <a:t>Cardini</a:t>
            </a:r>
            <a:r>
              <a:rPr lang="en-US" dirty="0"/>
              <a:t> / INFN Cagliari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8427D5B4-EE43-0844-AFAB-5707D8B5D7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3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einstein-telescope.it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" Type="http://schemas.openxmlformats.org/officeDocument/2006/relationships/image" Target="../media/image1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28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lessandro.cardini@ca.infn.i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umerical simulation of a black-hole merger with asymmetric masses and orbital precession (GW190412).mp4">
            <a:hlinkClick r:id="" action="ppaction://media"/>
            <a:extLst>
              <a:ext uri="{FF2B5EF4-FFF2-40B4-BE49-F238E27FC236}">
                <a16:creationId xmlns:a16="http://schemas.microsoft.com/office/drawing/2014/main" id="{F9A43BD3-D481-4ED1-9C44-8AE4DE639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FC96E-61B7-2958-01E9-AADA7A9F6FAC}"/>
              </a:ext>
            </a:extLst>
          </p:cNvPr>
          <p:cNvSpPr txBox="1"/>
          <p:nvPr/>
        </p:nvSpPr>
        <p:spPr>
          <a:xfrm>
            <a:off x="8078462" y="4543303"/>
            <a:ext cx="10935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rgbClr val="FFFF00"/>
                </a:solidFill>
                <a:latin typeface="Lato" panose="020F0502020204030203" pitchFamily="34" charset="77"/>
              </a:rPr>
              <a:t>GW190412</a:t>
            </a:r>
          </a:p>
        </p:txBody>
      </p:sp>
    </p:spTree>
    <p:extLst>
      <p:ext uri="{BB962C8B-B14F-4D97-AF65-F5344CB8AC3E}">
        <p14:creationId xmlns:p14="http://schemas.microsoft.com/office/powerpoint/2010/main" val="3008045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965FEE-9BE4-9450-B005-5EE72CCC6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" y="356393"/>
            <a:ext cx="9127699" cy="3636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BB2BAA-54FA-608E-FF0E-3207ADDDC6D1}"/>
              </a:ext>
            </a:extLst>
          </p:cNvPr>
          <p:cNvSpPr txBox="1"/>
          <p:nvPr/>
        </p:nvSpPr>
        <p:spPr>
          <a:xfrm>
            <a:off x="737191" y="3993211"/>
            <a:ext cx="78245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Lato" panose="020F0502020204030203" pitchFamily="34" charset="77"/>
              </a:rPr>
              <a:t>Perché</a:t>
            </a:r>
            <a:r>
              <a:rPr lang="en-GB" b="1" dirty="0">
                <a:latin typeface="Lato" panose="020F0502020204030203" pitchFamily="34" charset="77"/>
              </a:rPr>
              <a:t> ET ? Per </a:t>
            </a:r>
            <a:r>
              <a:rPr lang="en-GB" b="1" dirty="0" err="1">
                <a:latin typeface="Lato" panose="020F0502020204030203" pitchFamily="34" charset="77"/>
              </a:rPr>
              <a:t>ricostruire</a:t>
            </a:r>
            <a:r>
              <a:rPr lang="en-GB" b="1" dirty="0">
                <a:latin typeface="Lato" panose="020F0502020204030203" pitchFamily="34" charset="77"/>
              </a:rPr>
              <a:t> la </a:t>
            </a:r>
            <a:r>
              <a:rPr lang="en-GB" b="1" dirty="0" err="1">
                <a:latin typeface="Lato" panose="020F0502020204030203" pitchFamily="34" charset="77"/>
              </a:rPr>
              <a:t>storia</a:t>
            </a:r>
            <a:r>
              <a:rPr lang="en-GB" b="1" dirty="0">
                <a:latin typeface="Lato" panose="020F0502020204030203" pitchFamily="34" charset="77"/>
              </a:rPr>
              <a:t> </a:t>
            </a:r>
            <a:r>
              <a:rPr lang="en-GB" b="1" dirty="0" err="1">
                <a:latin typeface="Lato" panose="020F0502020204030203" pitchFamily="34" charset="77"/>
              </a:rPr>
              <a:t>dell’Universo</a:t>
            </a:r>
            <a:r>
              <a:rPr lang="en-GB" b="1" dirty="0">
                <a:latin typeface="Lato" panose="020F0502020204030203" pitchFamily="34" charset="77"/>
              </a:rPr>
              <a:t> con le </a:t>
            </a:r>
            <a:r>
              <a:rPr lang="en-GB" b="1" dirty="0" err="1">
                <a:latin typeface="Lato" panose="020F0502020204030203" pitchFamily="34" charset="77"/>
              </a:rPr>
              <a:t>onde</a:t>
            </a:r>
            <a:r>
              <a:rPr lang="en-GB" b="1" dirty="0">
                <a:latin typeface="Lato" panose="020F0502020204030203" pitchFamily="34" charset="77"/>
              </a:rPr>
              <a:t> </a:t>
            </a:r>
            <a:r>
              <a:rPr lang="en-GB" b="1" dirty="0" err="1">
                <a:latin typeface="Lato" panose="020F0502020204030203" pitchFamily="34" charset="77"/>
              </a:rPr>
              <a:t>gravitazionali</a:t>
            </a:r>
            <a:endParaRPr lang="en-GB" i="1" dirty="0">
              <a:latin typeface="Lato" panose="020F0502020204030203" pitchFamily="34" charset="77"/>
            </a:endParaRPr>
          </a:p>
          <a:p>
            <a:r>
              <a:rPr lang="en-GB" i="1" dirty="0">
                <a:latin typeface="Lato" panose="020F0502020204030203" pitchFamily="34" charset="77"/>
              </a:rPr>
              <a:t>			</a:t>
            </a:r>
          </a:p>
          <a:p>
            <a:r>
              <a:rPr lang="en-GB" i="1" dirty="0">
                <a:latin typeface="Lato" panose="020F0502020204030203" pitchFamily="34" charset="77"/>
              </a:rPr>
              <a:t>			</a:t>
            </a:r>
            <a:r>
              <a:rPr lang="en-GB" i="1" dirty="0" err="1">
                <a:latin typeface="Lato" panose="020F0502020204030203" pitchFamily="34" charset="77"/>
              </a:rPr>
              <a:t>Astrofisica</a:t>
            </a:r>
            <a:r>
              <a:rPr lang="en-GB" i="1" dirty="0">
                <a:latin typeface="Lato" panose="020F0502020204030203" pitchFamily="34" charset="77"/>
              </a:rPr>
              <a:t>, </a:t>
            </a:r>
            <a:r>
              <a:rPr lang="en-GB" i="1" dirty="0" err="1">
                <a:latin typeface="Lato" panose="020F0502020204030203" pitchFamily="34" charset="77"/>
              </a:rPr>
              <a:t>cosmologia</a:t>
            </a:r>
            <a:r>
              <a:rPr lang="en-GB" i="1" dirty="0">
                <a:latin typeface="Lato" panose="020F0502020204030203" pitchFamily="34" charset="77"/>
              </a:rPr>
              <a:t>, </a:t>
            </a:r>
            <a:r>
              <a:rPr lang="en-GB" i="1" dirty="0" err="1">
                <a:latin typeface="Lato" panose="020F0502020204030203" pitchFamily="34" charset="77"/>
              </a:rPr>
              <a:t>materia</a:t>
            </a:r>
            <a:r>
              <a:rPr lang="en-GB" i="1" dirty="0">
                <a:latin typeface="Lato" panose="020F0502020204030203" pitchFamily="34" charset="77"/>
              </a:rPr>
              <a:t> </a:t>
            </a:r>
            <a:r>
              <a:rPr lang="en-GB" i="1" dirty="0" err="1">
                <a:latin typeface="Lato" panose="020F0502020204030203" pitchFamily="34" charset="77"/>
              </a:rPr>
              <a:t>oscura</a:t>
            </a:r>
            <a:r>
              <a:rPr lang="en-GB" i="1" dirty="0">
                <a:latin typeface="Lato" panose="020F0502020204030203" pitchFamily="34" charset="77"/>
              </a:rPr>
              <a:t>, </a:t>
            </a:r>
            <a:r>
              <a:rPr lang="en-GB" i="1" dirty="0" err="1">
                <a:latin typeface="Lato" panose="020F0502020204030203" pitchFamily="34" charset="77"/>
              </a:rPr>
              <a:t>tecnologia</a:t>
            </a:r>
            <a:endParaRPr lang="en-GB" dirty="0">
              <a:latin typeface="Lato" panose="020F0502020204030203" pitchFamily="34" charset="77"/>
            </a:endParaRPr>
          </a:p>
          <a:p>
            <a:endParaRPr lang="it-IT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289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349495-87E0-637F-6B4E-D9DFCF998E8D}"/>
              </a:ext>
            </a:extLst>
          </p:cNvPr>
          <p:cNvSpPr txBox="1"/>
          <p:nvPr/>
        </p:nvSpPr>
        <p:spPr>
          <a:xfrm>
            <a:off x="178945" y="3959957"/>
            <a:ext cx="5195027" cy="603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https://www.einstein-telescope.it/</a:t>
            </a:r>
            <a:endParaRPr lang="en-US" sz="24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FF9AA-F59F-8B0C-1FDE-6769C4785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8"/>
          <a:stretch/>
        </p:blipFill>
        <p:spPr>
          <a:xfrm>
            <a:off x="20" y="10"/>
            <a:ext cx="9143980" cy="3959947"/>
          </a:xfrm>
          <a:prstGeom prst="rect">
            <a:avLst/>
          </a:prstGeom>
        </p:spPr>
      </p:pic>
      <p:pic>
        <p:nvPicPr>
          <p:cNvPr id="3074" name="Picture 2" descr="Einstein Telescope Italia">
            <a:extLst>
              <a:ext uri="{FF2B5EF4-FFF2-40B4-BE49-F238E27FC236}">
                <a16:creationId xmlns:a16="http://schemas.microsoft.com/office/drawing/2014/main" id="{A09C800D-7DE1-0499-7474-FB1CCE650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24" y="130954"/>
            <a:ext cx="1232807" cy="61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49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EEF68DA-FEE1-0941-AF0C-09729A701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4854" b="10772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FA6DD34-2253-664E-A0B1-057F30A28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74" y="201522"/>
            <a:ext cx="8229600" cy="588723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Lato" panose="020F0502020204030203" pitchFamily="34" charset="77"/>
              </a:rPr>
              <a:t>Più</a:t>
            </a:r>
            <a:r>
              <a:rPr lang="en-US" sz="36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Lato" panose="020F0502020204030203" pitchFamily="34" charset="77"/>
              </a:rPr>
              <a:t>grande</a:t>
            </a:r>
            <a:r>
              <a:rPr lang="en-US" sz="3600" dirty="0">
                <a:solidFill>
                  <a:schemeClr val="bg1"/>
                </a:solidFill>
                <a:latin typeface="Lato" panose="020F0502020204030203" pitchFamily="34" charset="77"/>
              </a:rPr>
              <a:t> e </a:t>
            </a:r>
            <a:r>
              <a:rPr lang="en-US" sz="3600" dirty="0" err="1">
                <a:solidFill>
                  <a:schemeClr val="bg1"/>
                </a:solidFill>
                <a:latin typeface="Lato" panose="020F0502020204030203" pitchFamily="34" charset="77"/>
              </a:rPr>
              <a:t>sottoterra</a:t>
            </a:r>
            <a:endParaRPr lang="en-US" sz="36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8" name="Immagine 5">
            <a:extLst>
              <a:ext uri="{FF2B5EF4-FFF2-40B4-BE49-F238E27FC236}">
                <a16:creationId xmlns:a16="http://schemas.microsoft.com/office/drawing/2014/main" id="{B182A805-6480-6C4F-84A2-DC94D0BA9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682" y="1173944"/>
            <a:ext cx="4680236" cy="19406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FD2EF52-0B2B-5345-8C45-9D3F60B49B7B}"/>
              </a:ext>
            </a:extLst>
          </p:cNvPr>
          <p:cNvSpPr/>
          <p:nvPr/>
        </p:nvSpPr>
        <p:spPr>
          <a:xfrm>
            <a:off x="226758" y="3341027"/>
            <a:ext cx="49240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La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sensibilità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dello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strumento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cresce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con le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dimensioni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dei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Lato" panose="020F0502020204030203" pitchFamily="34" charset="77"/>
              </a:rPr>
              <a:t>bracci</a:t>
            </a:r>
            <a:r>
              <a:rPr lang="en-GB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Lato" panose="020F0502020204030203" pitchFamily="34" charset="77"/>
              </a:rPr>
              <a:t>dell’interferometro</a:t>
            </a:r>
            <a:r>
              <a:rPr lang="en-GB" b="1" dirty="0">
                <a:solidFill>
                  <a:schemeClr val="bg1"/>
                </a:solidFill>
                <a:latin typeface="Lato" panose="020F0502020204030203" pitchFamily="34" charset="77"/>
              </a:rPr>
              <a:t>:</a:t>
            </a:r>
          </a:p>
          <a:p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Si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passa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dai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3 km di VIRGO ai </a:t>
            </a:r>
            <a:r>
              <a:rPr lang="en-GB" b="1" u="sng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10-15km di 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C92659-52F1-4C44-AE41-265846864027}"/>
              </a:ext>
            </a:extLst>
          </p:cNvPr>
          <p:cNvSpPr/>
          <p:nvPr/>
        </p:nvSpPr>
        <p:spPr>
          <a:xfrm>
            <a:off x="5486400" y="944475"/>
            <a:ext cx="3436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Il </a:t>
            </a:r>
            <a:r>
              <a:rPr lang="en-GB" b="1" dirty="0" err="1">
                <a:solidFill>
                  <a:schemeClr val="bg1"/>
                </a:solidFill>
                <a:latin typeface="Lato" panose="020F0502020204030203" pitchFamily="34" charset="77"/>
              </a:rPr>
              <a:t>rumore</a:t>
            </a:r>
            <a:r>
              <a:rPr lang="en-GB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Lato" panose="020F0502020204030203" pitchFamily="34" charset="77"/>
              </a:rPr>
              <a:t>sismico</a:t>
            </a:r>
            <a:r>
              <a:rPr lang="en-GB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limita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moltissimo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le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capacità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dello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strumento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bassa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frequenza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:</a:t>
            </a:r>
          </a:p>
          <a:p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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si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costruisce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lo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strumento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a circa </a:t>
            </a:r>
            <a:r>
              <a:rPr lang="en-GB" b="1" u="sng" dirty="0">
                <a:latin typeface="Lato" panose="020F0502020204030203" pitchFamily="34" charset="77"/>
                <a:sym typeface="Wingdings" pitchFamily="2" charset="2"/>
              </a:rPr>
              <a:t>~200 m</a:t>
            </a:r>
            <a:r>
              <a:rPr lang="en-GB" b="1" u="sng" dirty="0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 </a:t>
            </a:r>
            <a:r>
              <a:rPr lang="en-GB" b="1" u="sng" dirty="0" err="1">
                <a:solidFill>
                  <a:schemeClr val="bg1"/>
                </a:solidFill>
                <a:latin typeface="Lato" panose="020F0502020204030203" pitchFamily="34" charset="77"/>
                <a:sym typeface="Wingdings" pitchFamily="2" charset="2"/>
              </a:rPr>
              <a:t>sottoterra</a:t>
            </a:r>
            <a:endParaRPr lang="en-GB" b="1" u="sng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8194" name="Picture 2" descr="Rumore sismico e lockdown: un &amp;quot;silenzio&amp;quot; eloquente | Il Bo Live UniPD">
            <a:extLst>
              <a:ext uri="{FF2B5EF4-FFF2-40B4-BE49-F238E27FC236}">
                <a16:creationId xmlns:a16="http://schemas.microsoft.com/office/drawing/2014/main" id="{22EC440C-450B-5347-A201-8C704F68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0601" y="2843465"/>
            <a:ext cx="3546642" cy="1861987"/>
          </a:xfrm>
          <a:custGeom>
            <a:avLst/>
            <a:gdLst>
              <a:gd name="connsiteX0" fmla="*/ 0 w 3546642"/>
              <a:gd name="connsiteY0" fmla="*/ 0 h 1861987"/>
              <a:gd name="connsiteX1" fmla="*/ 555641 w 3546642"/>
              <a:gd name="connsiteY1" fmla="*/ 0 h 1861987"/>
              <a:gd name="connsiteX2" fmla="*/ 1040348 w 3546642"/>
              <a:gd name="connsiteY2" fmla="*/ 0 h 1861987"/>
              <a:gd name="connsiteX3" fmla="*/ 1702388 w 3546642"/>
              <a:gd name="connsiteY3" fmla="*/ 0 h 1861987"/>
              <a:gd name="connsiteX4" fmla="*/ 2258029 w 3546642"/>
              <a:gd name="connsiteY4" fmla="*/ 0 h 1861987"/>
              <a:gd name="connsiteX5" fmla="*/ 2813669 w 3546642"/>
              <a:gd name="connsiteY5" fmla="*/ 0 h 1861987"/>
              <a:gd name="connsiteX6" fmla="*/ 3546642 w 3546642"/>
              <a:gd name="connsiteY6" fmla="*/ 0 h 1861987"/>
              <a:gd name="connsiteX7" fmla="*/ 3546642 w 3546642"/>
              <a:gd name="connsiteY7" fmla="*/ 428257 h 1861987"/>
              <a:gd name="connsiteX8" fmla="*/ 3546642 w 3546642"/>
              <a:gd name="connsiteY8" fmla="*/ 893754 h 1861987"/>
              <a:gd name="connsiteX9" fmla="*/ 3546642 w 3546642"/>
              <a:gd name="connsiteY9" fmla="*/ 1322011 h 1861987"/>
              <a:gd name="connsiteX10" fmla="*/ 3546642 w 3546642"/>
              <a:gd name="connsiteY10" fmla="*/ 1861987 h 1861987"/>
              <a:gd name="connsiteX11" fmla="*/ 2955535 w 3546642"/>
              <a:gd name="connsiteY11" fmla="*/ 1861987 h 1861987"/>
              <a:gd name="connsiteX12" fmla="*/ 2399894 w 3546642"/>
              <a:gd name="connsiteY12" fmla="*/ 1861987 h 1861987"/>
              <a:gd name="connsiteX13" fmla="*/ 1737855 w 3546642"/>
              <a:gd name="connsiteY13" fmla="*/ 1861987 h 1861987"/>
              <a:gd name="connsiteX14" fmla="*/ 1075815 w 3546642"/>
              <a:gd name="connsiteY14" fmla="*/ 1861987 h 1861987"/>
              <a:gd name="connsiteX15" fmla="*/ 555641 w 3546642"/>
              <a:gd name="connsiteY15" fmla="*/ 1861987 h 1861987"/>
              <a:gd name="connsiteX16" fmla="*/ 0 w 3546642"/>
              <a:gd name="connsiteY16" fmla="*/ 1861987 h 1861987"/>
              <a:gd name="connsiteX17" fmla="*/ 0 w 3546642"/>
              <a:gd name="connsiteY17" fmla="*/ 1359251 h 1861987"/>
              <a:gd name="connsiteX18" fmla="*/ 0 w 3546642"/>
              <a:gd name="connsiteY18" fmla="*/ 949613 h 1861987"/>
              <a:gd name="connsiteX19" fmla="*/ 0 w 3546642"/>
              <a:gd name="connsiteY19" fmla="*/ 521356 h 1861987"/>
              <a:gd name="connsiteX20" fmla="*/ 0 w 3546642"/>
              <a:gd name="connsiteY20" fmla="*/ 0 h 186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46642" h="1861987" extrusionOk="0">
                <a:moveTo>
                  <a:pt x="0" y="0"/>
                </a:moveTo>
                <a:cubicBezTo>
                  <a:pt x="160423" y="-24899"/>
                  <a:pt x="365276" y="63415"/>
                  <a:pt x="555641" y="0"/>
                </a:cubicBezTo>
                <a:cubicBezTo>
                  <a:pt x="746006" y="-63415"/>
                  <a:pt x="828380" y="33313"/>
                  <a:pt x="1040348" y="0"/>
                </a:cubicBezTo>
                <a:cubicBezTo>
                  <a:pt x="1252316" y="-33313"/>
                  <a:pt x="1376377" y="45783"/>
                  <a:pt x="1702388" y="0"/>
                </a:cubicBezTo>
                <a:cubicBezTo>
                  <a:pt x="2028399" y="-45783"/>
                  <a:pt x="2100510" y="21506"/>
                  <a:pt x="2258029" y="0"/>
                </a:cubicBezTo>
                <a:cubicBezTo>
                  <a:pt x="2415548" y="-21506"/>
                  <a:pt x="2585358" y="14223"/>
                  <a:pt x="2813669" y="0"/>
                </a:cubicBezTo>
                <a:cubicBezTo>
                  <a:pt x="3041980" y="-14223"/>
                  <a:pt x="3312741" y="2391"/>
                  <a:pt x="3546642" y="0"/>
                </a:cubicBezTo>
                <a:cubicBezTo>
                  <a:pt x="3567588" y="182394"/>
                  <a:pt x="3530072" y="325289"/>
                  <a:pt x="3546642" y="428257"/>
                </a:cubicBezTo>
                <a:cubicBezTo>
                  <a:pt x="3563212" y="531225"/>
                  <a:pt x="3495619" y="746476"/>
                  <a:pt x="3546642" y="893754"/>
                </a:cubicBezTo>
                <a:cubicBezTo>
                  <a:pt x="3597665" y="1041032"/>
                  <a:pt x="3517954" y="1168117"/>
                  <a:pt x="3546642" y="1322011"/>
                </a:cubicBezTo>
                <a:cubicBezTo>
                  <a:pt x="3575330" y="1475905"/>
                  <a:pt x="3542284" y="1675278"/>
                  <a:pt x="3546642" y="1861987"/>
                </a:cubicBezTo>
                <a:cubicBezTo>
                  <a:pt x="3290689" y="1896070"/>
                  <a:pt x="3134726" y="1843904"/>
                  <a:pt x="2955535" y="1861987"/>
                </a:cubicBezTo>
                <a:cubicBezTo>
                  <a:pt x="2776344" y="1880070"/>
                  <a:pt x="2542042" y="1852351"/>
                  <a:pt x="2399894" y="1861987"/>
                </a:cubicBezTo>
                <a:cubicBezTo>
                  <a:pt x="2257746" y="1871623"/>
                  <a:pt x="1894580" y="1857280"/>
                  <a:pt x="1737855" y="1861987"/>
                </a:cubicBezTo>
                <a:cubicBezTo>
                  <a:pt x="1581130" y="1866694"/>
                  <a:pt x="1392070" y="1786572"/>
                  <a:pt x="1075815" y="1861987"/>
                </a:cubicBezTo>
                <a:cubicBezTo>
                  <a:pt x="759560" y="1937402"/>
                  <a:pt x="734157" y="1844152"/>
                  <a:pt x="555641" y="1861987"/>
                </a:cubicBezTo>
                <a:cubicBezTo>
                  <a:pt x="377125" y="1879822"/>
                  <a:pt x="202946" y="1806143"/>
                  <a:pt x="0" y="1861987"/>
                </a:cubicBezTo>
                <a:cubicBezTo>
                  <a:pt x="-14739" y="1611074"/>
                  <a:pt x="31332" y="1578941"/>
                  <a:pt x="0" y="1359251"/>
                </a:cubicBezTo>
                <a:cubicBezTo>
                  <a:pt x="-31332" y="1139561"/>
                  <a:pt x="35479" y="1036575"/>
                  <a:pt x="0" y="949613"/>
                </a:cubicBezTo>
                <a:cubicBezTo>
                  <a:pt x="-35479" y="862651"/>
                  <a:pt x="23699" y="723634"/>
                  <a:pt x="0" y="521356"/>
                </a:cubicBezTo>
                <a:cubicBezTo>
                  <a:pt x="-23699" y="319078"/>
                  <a:pt x="52376" y="153839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8" descr="Immagine che contiene schermata, Elementi grafici, testo, grafica&#10;&#10;Descrizione generata automaticamente">
            <a:extLst>
              <a:ext uri="{FF2B5EF4-FFF2-40B4-BE49-F238E27FC236}">
                <a16:creationId xmlns:a16="http://schemas.microsoft.com/office/drawing/2014/main" id="{5449EBD6-4386-5267-F373-D5405AB84F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46" y="165702"/>
            <a:ext cx="1520190" cy="7581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21030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schermata, Elementi grafici, testo, grafica&#10;&#10;Descrizione generata automaticamente">
            <a:extLst>
              <a:ext uri="{FF2B5EF4-FFF2-40B4-BE49-F238E27FC236}">
                <a16:creationId xmlns:a16="http://schemas.microsoft.com/office/drawing/2014/main" id="{AFD43F92-4930-E948-5D95-1CD55D9E34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46" y="165702"/>
            <a:ext cx="1520190" cy="75819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8641AC9-2AD6-9ABE-582C-EE6940C830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82F04A-BDB8-B3B1-B661-5452FDAFB953}"/>
              </a:ext>
            </a:extLst>
          </p:cNvPr>
          <p:cNvSpPr txBox="1"/>
          <p:nvPr/>
        </p:nvSpPr>
        <p:spPr>
          <a:xfrm>
            <a:off x="2073729" y="241867"/>
            <a:ext cx="59774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300" b="1" dirty="0">
                <a:solidFill>
                  <a:srgbClr val="014B70"/>
                </a:solidFill>
                <a:latin typeface="Lato" panose="020F0502020204030203" pitchFamily="34" charset="77"/>
              </a:rPr>
              <a:t>La geometria e l’infrastruttura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9CDF89-1F6C-3754-0C8B-E1273EFD2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65" y="1037534"/>
            <a:ext cx="4205294" cy="24066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D26B14-B21E-C992-C697-AAC0500EA2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69"/>
          <a:stretch>
            <a:fillRect/>
          </a:stretch>
        </p:blipFill>
        <p:spPr>
          <a:xfrm>
            <a:off x="4688669" y="1037534"/>
            <a:ext cx="4201666" cy="2406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821AD-5FDB-7CD4-AB8B-898E4560D927}"/>
              </a:ext>
            </a:extLst>
          </p:cNvPr>
          <p:cNvSpPr txBox="1"/>
          <p:nvPr/>
        </p:nvSpPr>
        <p:spPr>
          <a:xfrm>
            <a:off x="334746" y="3626884"/>
            <a:ext cx="7800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Lato" panose="020F0502020204030203" pitchFamily="34" charset="77"/>
              </a:rPr>
              <a:t>singolo</a:t>
            </a:r>
            <a:r>
              <a:rPr lang="en-GB" dirty="0">
                <a:latin typeface="Lato" panose="020F0502020204030203" pitchFamily="34" charset="77"/>
              </a:rPr>
              <a:t> </a:t>
            </a:r>
            <a:r>
              <a:rPr lang="en-GB" dirty="0" err="1">
                <a:latin typeface="Lato" panose="020F0502020204030203" pitchFamily="34" charset="77"/>
              </a:rPr>
              <a:t>telescopio</a:t>
            </a:r>
            <a:r>
              <a:rPr lang="en-GB" dirty="0">
                <a:latin typeface="Lato" panose="020F0502020204030203" pitchFamily="34" charset="77"/>
              </a:rPr>
              <a:t> a </a:t>
            </a:r>
            <a:r>
              <a:rPr lang="en-GB" dirty="0" err="1">
                <a:latin typeface="Lato" panose="020F0502020204030203" pitchFamily="34" charset="77"/>
              </a:rPr>
              <a:t>triangolo</a:t>
            </a:r>
            <a:r>
              <a:rPr lang="en-GB" dirty="0">
                <a:latin typeface="Lato" panose="020F0502020204030203" pitchFamily="34" charset="77"/>
              </a:rPr>
              <a:t> con lato 10 km  – </a:t>
            </a:r>
            <a:r>
              <a:rPr lang="en-GB" dirty="0" err="1">
                <a:latin typeface="Lato" panose="020F0502020204030203" pitchFamily="34" charset="77"/>
              </a:rPr>
              <a:t>oppure</a:t>
            </a:r>
            <a:r>
              <a:rPr lang="en-GB" dirty="0">
                <a:latin typeface="Lato" panose="020F0502020204030203" pitchFamily="34" charset="77"/>
              </a:rPr>
              <a:t> – </a:t>
            </a:r>
          </a:p>
          <a:p>
            <a:r>
              <a:rPr lang="en-GB" dirty="0">
                <a:latin typeface="Lato" panose="020F0502020204030203" pitchFamily="34" charset="77"/>
              </a:rPr>
              <a:t>doppio </a:t>
            </a:r>
            <a:r>
              <a:rPr lang="en-GB" dirty="0" err="1">
                <a:latin typeface="Lato" panose="020F0502020204030203" pitchFamily="34" charset="77"/>
              </a:rPr>
              <a:t>telescopio</a:t>
            </a:r>
            <a:r>
              <a:rPr lang="en-GB" dirty="0">
                <a:latin typeface="Lato" panose="020F0502020204030203" pitchFamily="34" charset="77"/>
              </a:rPr>
              <a:t> a L con </a:t>
            </a:r>
            <a:r>
              <a:rPr lang="en-GB" dirty="0" err="1">
                <a:latin typeface="Lato" panose="020F0502020204030203" pitchFamily="34" charset="77"/>
              </a:rPr>
              <a:t>bracci</a:t>
            </a:r>
            <a:r>
              <a:rPr lang="en-GB" dirty="0">
                <a:latin typeface="Lato" panose="020F0502020204030203" pitchFamily="34" charset="77"/>
              </a:rPr>
              <a:t> di 15 km, ad </a:t>
            </a:r>
            <a:r>
              <a:rPr lang="en-GB" dirty="0" err="1">
                <a:latin typeface="Lato" panose="020F0502020204030203" pitchFamily="34" charset="77"/>
              </a:rPr>
              <a:t>almeno</a:t>
            </a:r>
            <a:r>
              <a:rPr lang="en-GB" dirty="0">
                <a:latin typeface="Lato" panose="020F0502020204030203" pitchFamily="34" charset="77"/>
              </a:rPr>
              <a:t> 1000 km </a:t>
            </a:r>
            <a:r>
              <a:rPr lang="en-GB" dirty="0" err="1">
                <a:latin typeface="Lato" panose="020F0502020204030203" pitchFamily="34" charset="77"/>
              </a:rPr>
              <a:t>l’uno</a:t>
            </a:r>
            <a:r>
              <a:rPr lang="en-GB" dirty="0">
                <a:latin typeface="Lato" panose="020F0502020204030203" pitchFamily="34" charset="77"/>
              </a:rPr>
              <a:t> </a:t>
            </a:r>
            <a:r>
              <a:rPr lang="en-GB" dirty="0" err="1">
                <a:latin typeface="Lato" panose="020F0502020204030203" pitchFamily="34" charset="77"/>
              </a:rPr>
              <a:t>dall’altro</a:t>
            </a:r>
            <a:endParaRPr lang="en-GB" dirty="0">
              <a:latin typeface="Lato" panose="020F0502020204030203" pitchFamily="34" charset="77"/>
            </a:endParaRPr>
          </a:p>
          <a:p>
            <a:endParaRPr lang="en-GB" dirty="0">
              <a:latin typeface="Lato" panose="020F0502020204030203" pitchFamily="34" charset="77"/>
            </a:endParaRPr>
          </a:p>
          <a:p>
            <a:r>
              <a:rPr lang="en-GB" dirty="0">
                <a:latin typeface="Lato" panose="020F0502020204030203" pitchFamily="34" charset="77"/>
              </a:rPr>
              <a:t>30 km tunnel e </a:t>
            </a:r>
            <a:r>
              <a:rPr lang="en-GB" dirty="0" err="1">
                <a:latin typeface="Lato" panose="020F0502020204030203" pitchFamily="34" charset="77"/>
              </a:rPr>
              <a:t>caverne</a:t>
            </a:r>
            <a:r>
              <a:rPr lang="en-GB" dirty="0">
                <a:latin typeface="Lato" panose="020F0502020204030203" pitchFamily="34" charset="77"/>
              </a:rPr>
              <a:t>, con circa 5 </a:t>
            </a:r>
            <a:r>
              <a:rPr lang="en-GB" dirty="0" err="1">
                <a:latin typeface="Lato" panose="020F0502020204030203" pitchFamily="34" charset="77"/>
              </a:rPr>
              <a:t>milioni</a:t>
            </a:r>
            <a:r>
              <a:rPr lang="en-GB" dirty="0">
                <a:latin typeface="Lato" panose="020F0502020204030203" pitchFamily="34" charset="77"/>
              </a:rPr>
              <a:t> di m</a:t>
            </a:r>
            <a:r>
              <a:rPr lang="en-GB" baseline="30000" dirty="0">
                <a:latin typeface="Lato" panose="020F0502020204030203" pitchFamily="34" charset="77"/>
              </a:rPr>
              <a:t>3</a:t>
            </a:r>
            <a:r>
              <a:rPr lang="en-GB" dirty="0">
                <a:latin typeface="Lato" panose="020F0502020204030203" pitchFamily="34" charset="77"/>
              </a:rPr>
              <a:t> di </a:t>
            </a:r>
            <a:r>
              <a:rPr lang="en-GB" dirty="0" err="1">
                <a:latin typeface="Lato" panose="020F0502020204030203" pitchFamily="34" charset="77"/>
              </a:rPr>
              <a:t>roccia</a:t>
            </a:r>
            <a:r>
              <a:rPr lang="en-GB" dirty="0">
                <a:latin typeface="Lato" panose="020F0502020204030203" pitchFamily="34" charset="77"/>
              </a:rPr>
              <a:t> da </a:t>
            </a:r>
            <a:r>
              <a:rPr lang="en-GB" dirty="0" err="1">
                <a:latin typeface="Lato" panose="020F0502020204030203" pitchFamily="34" charset="77"/>
              </a:rPr>
              <a:t>movimentare</a:t>
            </a:r>
            <a:endParaRPr lang="en-GB" dirty="0"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39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"/>
            <a:ext cx="9148413" cy="5145298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314134" cy="65706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1609078" y="255753"/>
            <a:ext cx="3204997" cy="50477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 err="1">
                <a:solidFill>
                  <a:schemeClr val="bg1"/>
                </a:solidFill>
                <a:latin typeface="Lato" panose="020F0502020204030203" pitchFamily="34" charset="77"/>
              </a:rPr>
              <a:t>Tecnologie</a:t>
            </a:r>
            <a:endParaRPr lang="en-US" sz="40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" name="Picture 8" descr="13 DOTTORATI EUROPEI SULLE ONDE GRAVITAZIONALI. L&amp;#39;INFN SEGUIRA&amp;#39; LA  FORMAZIONE DI TRE DOTTORANDI">
            <a:extLst>
              <a:ext uri="{FF2B5EF4-FFF2-40B4-BE49-F238E27FC236}">
                <a16:creationId xmlns:a16="http://schemas.microsoft.com/office/drawing/2014/main" id="{EEF5D9D9-517F-30DF-D2EA-0E8AD02A0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3105" y="199212"/>
            <a:ext cx="2393984" cy="2091517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igo e Virgo, gli esperimenti che hanno scoperto le onde gravitazionali -  Corriere.it">
            <a:extLst>
              <a:ext uri="{FF2B5EF4-FFF2-40B4-BE49-F238E27FC236}">
                <a16:creationId xmlns:a16="http://schemas.microsoft.com/office/drawing/2014/main" id="{CE5CB62B-0299-5D2B-BE51-A85D1F6CC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5985" y="199212"/>
            <a:ext cx="1760353" cy="20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irgo Website">
            <a:extLst>
              <a:ext uri="{FF2B5EF4-FFF2-40B4-BE49-F238E27FC236}">
                <a16:creationId xmlns:a16="http://schemas.microsoft.com/office/drawing/2014/main" id="{E0F6F42F-AB7A-6265-1705-53E7D3A5F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3306" y="2385670"/>
            <a:ext cx="2393783" cy="1729570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| Inspecting LIGO&amp;#39;s optics for contaminants | LIGO Lab | Caltech">
            <a:extLst>
              <a:ext uri="{FF2B5EF4-FFF2-40B4-BE49-F238E27FC236}">
                <a16:creationId xmlns:a16="http://schemas.microsoft.com/office/drawing/2014/main" id="{C979C72E-DFDE-2B9A-717E-2A7DF5C69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5985" y="2385669"/>
            <a:ext cx="1760353" cy="17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2BB614-C9F7-4002-FF52-FEAFC8DC3D63}"/>
              </a:ext>
            </a:extLst>
          </p:cNvPr>
          <p:cNvSpPr txBox="1"/>
          <p:nvPr/>
        </p:nvSpPr>
        <p:spPr>
          <a:xfrm>
            <a:off x="110531" y="1472954"/>
            <a:ext cx="4639235" cy="353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2000" b="1">
                <a:solidFill>
                  <a:srgbClr val="004A70"/>
                </a:solidFill>
                <a:latin typeface="Aptos"/>
                <a:ea typeface="Aptos"/>
                <a:cs typeface="Aptos"/>
                <a:sym typeface="Aptos"/>
              </a:defRPr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77"/>
              </a:rPr>
              <a:t>ET non è solo un VIRGO/LIGO più grande</a:t>
            </a:r>
          </a:p>
          <a:p>
            <a:pPr>
              <a:lnSpc>
                <a:spcPct val="150000"/>
              </a:lnSpc>
              <a:defRPr sz="2000" b="1">
                <a:solidFill>
                  <a:srgbClr val="004A70"/>
                </a:solidFill>
                <a:latin typeface="Aptos"/>
                <a:ea typeface="Aptos"/>
                <a:cs typeface="Aptos"/>
                <a:sym typeface="Aptos"/>
              </a:defRPr>
            </a:pPr>
            <a:endParaRPr lang="it-IT" sz="10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Aptos"/>
                <a:ea typeface="Aptos"/>
                <a:cs typeface="Aptos"/>
                <a:sym typeface="Aptos"/>
              </a:defRPr>
            </a:pP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Il più grande volume </a:t>
            </a:r>
            <a:r>
              <a:rPr lang="it-IT" sz="1600" b="1" dirty="0">
                <a:solidFill>
                  <a:schemeClr val="bg1"/>
                </a:solidFill>
                <a:latin typeface="Lato" panose="020F0502020204030203" pitchFamily="34" charset="77"/>
              </a:rPr>
              <a:t>vuoto</a:t>
            </a: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 mai realizzato (120 km di tubi ad ultra-alto vuoto)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Aptos"/>
                <a:ea typeface="Aptos"/>
                <a:cs typeface="Aptos"/>
                <a:sym typeface="Aptos"/>
              </a:defRPr>
            </a:pP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Necessita di specchi che oggi non esistono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Aptos"/>
                <a:ea typeface="Aptos"/>
                <a:cs typeface="Aptos"/>
                <a:sym typeface="Aptos"/>
              </a:defRPr>
            </a:pP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Due laser per due interferometri indipendenti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Aptos"/>
                <a:ea typeface="Aptos"/>
                <a:cs typeface="Aptos"/>
                <a:sym typeface="Aptos"/>
              </a:defRPr>
            </a:pP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Nuovi sistemi di controlli da riprogettare</a:t>
            </a: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>
                <a:latin typeface="Aptos"/>
                <a:ea typeface="Aptos"/>
                <a:cs typeface="Aptos"/>
                <a:sym typeface="Aptos"/>
              </a:defRPr>
            </a:pPr>
            <a:r>
              <a:rPr lang="it-IT" sz="1600" dirty="0">
                <a:solidFill>
                  <a:schemeClr val="bg1"/>
                </a:solidFill>
                <a:latin typeface="Lato" panose="020F0502020204030203" pitchFamily="34" charset="77"/>
              </a:rPr>
              <a:t>Nuovi super-attenuatori molto più performanti tra 5-20 Hz (riduzione aggiuntiva di x1000)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it-IT" sz="15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569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04FE3-FE3E-B47B-F333-4847CC9C8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78738531-6460-AB36-554D-05896A53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9"/>
            <a:ext cx="9148413" cy="5145298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19AEAEC8-92EA-F5C7-77F4-3B07D8ADF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D39C5BF-F0DA-B586-4D54-688B69D5B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FE816963-2A1F-1CBB-691A-DA2DAA37FE6B}"/>
              </a:ext>
            </a:extLst>
          </p:cNvPr>
          <p:cNvSpPr txBox="1">
            <a:spLocks/>
          </p:cNvSpPr>
          <p:nvPr/>
        </p:nvSpPr>
        <p:spPr>
          <a:xfrm>
            <a:off x="1700048" y="52960"/>
            <a:ext cx="3086100" cy="7208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Lato" panose="020F0502020204030203" pitchFamily="34" charset="77"/>
              </a:rPr>
              <a:t>Stima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77"/>
              </a:rPr>
              <a:t>dei</a:t>
            </a:r>
            <a:r>
              <a:rPr lang="en-US" sz="32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Lato" panose="020F0502020204030203" pitchFamily="34" charset="77"/>
              </a:rPr>
              <a:t>costi</a:t>
            </a:r>
            <a:endParaRPr lang="en-US" sz="32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2" name="Picture 8" descr="13 DOTTORATI EUROPEI SULLE ONDE GRAVITAZIONALI. L&amp;#39;INFN SEGUIRA&amp;#39; LA  FORMAZIONE DI TRE DOTTORANDI">
            <a:extLst>
              <a:ext uri="{FF2B5EF4-FFF2-40B4-BE49-F238E27FC236}">
                <a16:creationId xmlns:a16="http://schemas.microsoft.com/office/drawing/2014/main" id="{A2C26E7D-F47D-E91E-E3D3-0E2A4D865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3105" y="199212"/>
            <a:ext cx="2393984" cy="2091517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igo e Virgo, gli esperimenti che hanno scoperto le onde gravitazionali -  Corriere.it">
            <a:extLst>
              <a:ext uri="{FF2B5EF4-FFF2-40B4-BE49-F238E27FC236}">
                <a16:creationId xmlns:a16="http://schemas.microsoft.com/office/drawing/2014/main" id="{7045EF1E-3913-769D-58E1-912981CD0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5985" y="199212"/>
            <a:ext cx="1760353" cy="20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irgo Website">
            <a:extLst>
              <a:ext uri="{FF2B5EF4-FFF2-40B4-BE49-F238E27FC236}">
                <a16:creationId xmlns:a16="http://schemas.microsoft.com/office/drawing/2014/main" id="{64441A2C-6258-04E7-F7D4-BB99CDE77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3306" y="2385670"/>
            <a:ext cx="2393783" cy="1729570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| Inspecting LIGO&amp;#39;s optics for contaminants | LIGO Lab | Caltech">
            <a:extLst>
              <a:ext uri="{FF2B5EF4-FFF2-40B4-BE49-F238E27FC236}">
                <a16:creationId xmlns:a16="http://schemas.microsoft.com/office/drawing/2014/main" id="{69E1C012-D951-9C6E-D042-FE3C8669F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5985" y="2385669"/>
            <a:ext cx="1760353" cy="17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A74B3E-CCD5-C514-19BC-6053E7B58DB0}"/>
              </a:ext>
            </a:extLst>
          </p:cNvPr>
          <p:cNvSpPr txBox="1"/>
          <p:nvPr/>
        </p:nvSpPr>
        <p:spPr>
          <a:xfrm>
            <a:off x="234274" y="1299783"/>
            <a:ext cx="4639235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Da un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computo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parametrico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del 2018: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ingegneria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civile:  1 G€</a:t>
            </a: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vuoto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:  500 M€</a:t>
            </a: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criogenia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:  100 M€</a:t>
            </a: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sospensioni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:  100 M€</a:t>
            </a: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ottica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e laser:  200 M€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Totale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:   ~2000 M€</a:t>
            </a:r>
          </a:p>
          <a:p>
            <a:pPr>
              <a:lnSpc>
                <a:spcPct val="9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ct val="9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Una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stima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più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precisa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delle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voci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principali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è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in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corso</a:t>
            </a:r>
            <a:r>
              <a:rPr lang="en-GB" dirty="0">
                <a:solidFill>
                  <a:schemeClr val="bg1"/>
                </a:solidFill>
                <a:latin typeface="Lato" panose="020F0502020204030203" pitchFamily="34" charset="77"/>
              </a:rPr>
              <a:t> di </a:t>
            </a:r>
            <a:r>
              <a:rPr lang="en-GB" dirty="0" err="1">
                <a:solidFill>
                  <a:schemeClr val="bg1"/>
                </a:solidFill>
                <a:latin typeface="Lato" panose="020F0502020204030203" pitchFamily="34" charset="77"/>
              </a:rPr>
              <a:t>elaborazione</a:t>
            </a: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>
              <a:lnSpc>
                <a:spcPct val="90000"/>
              </a:lnSpc>
            </a:pPr>
            <a:endParaRPr lang="en-GB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6992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413" cy="5150954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83527-8FAE-4C3B-1C71-9FB79CC6A4B0}"/>
              </a:ext>
            </a:extLst>
          </p:cNvPr>
          <p:cNvSpPr txBox="1"/>
          <p:nvPr/>
        </p:nvSpPr>
        <p:spPr>
          <a:xfrm>
            <a:off x="101600" y="2264873"/>
            <a:ext cx="2099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Lato" panose="020F0502020204030203" pitchFamily="34" charset="77"/>
              </a:rPr>
              <a:t>3 siti  candidati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0BB2C6C-FE4B-4998-4055-A1CC3AA1087A}"/>
              </a:ext>
            </a:extLst>
          </p:cNvPr>
          <p:cNvGrpSpPr/>
          <p:nvPr/>
        </p:nvGrpSpPr>
        <p:grpSpPr>
          <a:xfrm>
            <a:off x="2122311" y="0"/>
            <a:ext cx="7021689" cy="5136340"/>
            <a:chOff x="2122311" y="0"/>
            <a:chExt cx="7021689" cy="51363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117D79-8690-3C1B-5CDA-CB47B633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12208"/>
            <a:stretch>
              <a:fillRect/>
            </a:stretch>
          </p:blipFill>
          <p:spPr>
            <a:xfrm>
              <a:off x="2122311" y="0"/>
              <a:ext cx="7021689" cy="513634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F1DECD-5721-DA32-7CE0-1046BBAA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57778" y="397422"/>
              <a:ext cx="1060450" cy="533400"/>
            </a:xfrm>
            <a:prstGeom prst="rect">
              <a:avLst/>
            </a:prstGeom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C9709BF-5BE5-40A1-999A-AFDE5EDBA52A}"/>
              </a:ext>
            </a:extLst>
          </p:cNvPr>
          <p:cNvSpPr/>
          <p:nvPr/>
        </p:nvSpPr>
        <p:spPr>
          <a:xfrm>
            <a:off x="5579155" y="2394499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B83C0C-9AAF-4DF9-F319-3AA695EFC153}"/>
              </a:ext>
            </a:extLst>
          </p:cNvPr>
          <p:cNvSpPr/>
          <p:nvPr/>
        </p:nvSpPr>
        <p:spPr>
          <a:xfrm>
            <a:off x="6100745" y="401612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BDDD62B-8460-7F5D-CC06-3B9D9E75912C}"/>
              </a:ext>
            </a:extLst>
          </p:cNvPr>
          <p:cNvSpPr/>
          <p:nvPr/>
        </p:nvSpPr>
        <p:spPr>
          <a:xfrm>
            <a:off x="6924980" y="2338553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381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8413" cy="5150954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1E0C43-F79D-0D10-F7F8-AF4FFA849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0" y="1033179"/>
            <a:ext cx="2764040" cy="3195921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2891645" y="149865"/>
            <a:ext cx="3513787" cy="5036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chemeClr val="bg1"/>
                </a:solidFill>
                <a:latin typeface="Lato" panose="020F0502020204030203" pitchFamily="34" charset="77"/>
              </a:rPr>
              <a:t>Perché la Sardegna?</a:t>
            </a: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AFBB2B9D-7CB1-2D86-5D02-8612F721B385}"/>
              </a:ext>
            </a:extLst>
          </p:cNvPr>
          <p:cNvSpPr txBox="1"/>
          <p:nvPr/>
        </p:nvSpPr>
        <p:spPr>
          <a:xfrm>
            <a:off x="3294069" y="3745835"/>
            <a:ext cx="5327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Lato" panose="020F0502020204030203" pitchFamily="34" charset="77"/>
              </a:rPr>
              <a:t>Il blocco sardo-corso, lontano da faglie attive, è molto stabile:</a:t>
            </a:r>
            <a:endParaRPr lang="it-IT" sz="105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Lato" panose="020F0502020204030203" pitchFamily="34" charset="77"/>
              </a:rPr>
              <a:t>bassissime deformazioni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Lato" panose="020F0502020204030203" pitchFamily="34" charset="77"/>
              </a:rPr>
              <a:t>bassissima sismicità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Lato" panose="020F0502020204030203" pitchFamily="34" charset="77"/>
              </a:rPr>
              <a:t>… e bassissima densità di popolazione</a:t>
            </a:r>
          </a:p>
        </p:txBody>
      </p:sp>
      <p:pic>
        <p:nvPicPr>
          <p:cNvPr id="8" name="image22.jpeg" descr="image22.jpeg">
            <a:extLst>
              <a:ext uri="{FF2B5EF4-FFF2-40B4-BE49-F238E27FC236}">
                <a16:creationId xmlns:a16="http://schemas.microsoft.com/office/drawing/2014/main" id="{A06DD873-9135-B395-A0AF-3B6FF51A2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1825" y="795300"/>
            <a:ext cx="1943128" cy="2769990"/>
          </a:xfrm>
          <a:prstGeom prst="rect">
            <a:avLst/>
          </a:prstGeom>
          <a:ln w="12700">
            <a:solidFill>
              <a:srgbClr val="AD3A3A"/>
            </a:solidFill>
            <a:miter lim="400000"/>
          </a:ln>
        </p:spPr>
      </p:pic>
      <p:pic>
        <p:nvPicPr>
          <p:cNvPr id="9" name="Immagine 4" descr="Immagine 4">
            <a:extLst>
              <a:ext uri="{FF2B5EF4-FFF2-40B4-BE49-F238E27FC236}">
                <a16:creationId xmlns:a16="http://schemas.microsoft.com/office/drawing/2014/main" id="{86F7FA6F-D3D0-592C-F6E7-FD9FE88483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922" y="803427"/>
            <a:ext cx="2480878" cy="2725206"/>
          </a:xfrm>
          <a:prstGeom prst="rect">
            <a:avLst/>
          </a:prstGeom>
          <a:ln w="12700">
            <a:solidFill>
              <a:srgbClr val="AD3A3A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6407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8413" cy="5150954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2139316" y="93689"/>
            <a:ext cx="6098920" cy="5036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chemeClr val="bg1"/>
                </a:solidFill>
                <a:latin typeface="Lato" panose="020F0502020204030203" pitchFamily="34" charset="77"/>
              </a:rPr>
              <a:t>La miniera di </a:t>
            </a:r>
            <a:r>
              <a:rPr lang="it-IT" sz="3000" dirty="0" err="1">
                <a:solidFill>
                  <a:schemeClr val="bg1"/>
                </a:solidFill>
                <a:latin typeface="Lato" panose="020F0502020204030203" pitchFamily="34" charset="77"/>
              </a:rPr>
              <a:t>Sos</a:t>
            </a:r>
            <a:r>
              <a:rPr lang="it-IT" sz="30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ato" panose="020F0502020204030203" pitchFamily="34" charset="77"/>
              </a:rPr>
              <a:t>Enattos</a:t>
            </a:r>
            <a:r>
              <a:rPr lang="it-IT" sz="3000" dirty="0">
                <a:solidFill>
                  <a:schemeClr val="bg1"/>
                </a:solidFill>
                <a:latin typeface="Lato" panose="020F0502020204030203" pitchFamily="34" charset="77"/>
              </a:rPr>
              <a:t>, Lula (Nu)</a:t>
            </a: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AFBB2B9D-7CB1-2D86-5D02-8612F721B385}"/>
              </a:ext>
            </a:extLst>
          </p:cNvPr>
          <p:cNvSpPr txBox="1"/>
          <p:nvPr/>
        </p:nvSpPr>
        <p:spPr>
          <a:xfrm>
            <a:off x="316233" y="3497151"/>
            <a:ext cx="4386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solidFill>
                  <a:schemeClr val="bg1"/>
                </a:solidFill>
                <a:latin typeface="Lato" panose="020F0502020204030203" pitchFamily="34" charset="77"/>
              </a:rPr>
              <a:t>Ex-miniera di piombo e zinco</a:t>
            </a:r>
          </a:p>
          <a:p>
            <a:endParaRPr lang="it-IT" sz="15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r>
              <a:rPr lang="it-IT" sz="1500" dirty="0">
                <a:solidFill>
                  <a:schemeClr val="bg1"/>
                </a:solidFill>
                <a:latin typeface="Lato" panose="020F0502020204030203" pitchFamily="34" charset="77"/>
              </a:rPr>
              <a:t>I primi studi in sotterranea risalgono al 2010-14</a:t>
            </a:r>
          </a:p>
          <a:p>
            <a:endParaRPr lang="it-IT" sz="15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r>
              <a:rPr lang="it-IT" sz="1500" dirty="0">
                <a:solidFill>
                  <a:schemeClr val="bg1"/>
                </a:solidFill>
                <a:latin typeface="Lato" panose="020F0502020204030203" pitchFamily="34" charset="77"/>
              </a:rPr>
              <a:t>Caratterizzazione avanzata dal 2019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669B6F-4B2C-AF58-0E5B-E2E05BA059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9446" y="752847"/>
            <a:ext cx="4887563" cy="20511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979D7-840D-E5E6-48FC-D6364C0A2D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06" y="840729"/>
            <a:ext cx="3687221" cy="24106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78E0E-0127-D775-9CAD-6EDB488F1B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903" y="2863709"/>
            <a:ext cx="4100106" cy="195912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7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54"/>
            <a:ext cx="9148413" cy="51435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1997172" y="102394"/>
            <a:ext cx="5879462" cy="5036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b="1" dirty="0">
                <a:solidFill>
                  <a:schemeClr val="bg1"/>
                </a:solidFill>
                <a:latin typeface="Lato" panose="020F0502020204030203" pitchFamily="34" charset="77"/>
              </a:rPr>
              <a:t>The </a:t>
            </a:r>
            <a:r>
              <a:rPr lang="it-IT" sz="3000" b="1" dirty="0" err="1">
                <a:solidFill>
                  <a:schemeClr val="bg1"/>
                </a:solidFill>
                <a:latin typeface="Lato" panose="020F0502020204030203" pitchFamily="34" charset="77"/>
              </a:rPr>
              <a:t>Sos</a:t>
            </a:r>
            <a:r>
              <a:rPr lang="it-IT" sz="3000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" panose="020F0502020204030203" pitchFamily="34" charset="77"/>
              </a:rPr>
              <a:t>Enattos</a:t>
            </a:r>
            <a:r>
              <a:rPr lang="it-IT" sz="3000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it-IT" sz="3000" b="1" dirty="0" err="1">
                <a:solidFill>
                  <a:schemeClr val="bg1"/>
                </a:solidFill>
                <a:latin typeface="Lato" panose="020F0502020204030203" pitchFamily="34" charset="77"/>
              </a:rPr>
              <a:t>permanent</a:t>
            </a:r>
            <a:r>
              <a:rPr lang="it-IT" sz="3000" b="1" dirty="0">
                <a:solidFill>
                  <a:schemeClr val="bg1"/>
                </a:solidFill>
                <a:latin typeface="Lato" panose="020F0502020204030203" pitchFamily="34" charset="77"/>
              </a:rPr>
              <a:t> array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EF509D-B3BB-79C1-D6AE-16EFFDFB2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7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7A42F-C177-0AAC-DA7A-DEBFBC3C9F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6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36000" contrast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94" y="739083"/>
            <a:ext cx="6911087" cy="3950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37EE8-E3FD-F318-144A-AF838822BC5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027" y="242828"/>
            <a:ext cx="1133668" cy="93761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AF0E7-8A44-DA94-D94E-B68AF8E271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253" y="2230206"/>
            <a:ext cx="1080259" cy="7435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4100C1-5023-D86D-D44F-F916B2DC68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096" y="1443174"/>
            <a:ext cx="1058575" cy="7958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FBB9A0-D6EA-62BC-7F46-6D1923055B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5766" y="3974240"/>
            <a:ext cx="1419225" cy="9429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1B0DB8-BA66-FDEE-A3DC-BB6A33C73E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94991" y="3975839"/>
            <a:ext cx="619125" cy="9429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D365B0-0655-16A5-865C-72EFBD9BCF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350" y="3668171"/>
            <a:ext cx="1143000" cy="132397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F9F81DD-33DE-300B-9DBA-2C0316BFBD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5603" y="1438617"/>
            <a:ext cx="1552575" cy="10287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7060F8-E469-C3AD-0389-CEB6DE313A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1228" y="2306080"/>
            <a:ext cx="1257300" cy="10287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992B0C-1C78-3876-D3D8-08D46A9C427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429" y="3719348"/>
            <a:ext cx="1504232" cy="10287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6B66BFD-2446-DEB7-BE96-9A1B00D82F45}"/>
              </a:ext>
            </a:extLst>
          </p:cNvPr>
          <p:cNvSpPr/>
          <p:nvPr/>
        </p:nvSpPr>
        <p:spPr>
          <a:xfrm>
            <a:off x="1600400" y="3634678"/>
            <a:ext cx="270000" cy="27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9692CB8-BB17-50E5-005D-4E8CA2B85433}"/>
              </a:ext>
            </a:extLst>
          </p:cNvPr>
          <p:cNvSpPr/>
          <p:nvPr/>
        </p:nvSpPr>
        <p:spPr>
          <a:xfrm>
            <a:off x="5904242" y="3798735"/>
            <a:ext cx="270000" cy="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8BE037-7C67-E2D3-3B0D-9347C94195B8}"/>
              </a:ext>
            </a:extLst>
          </p:cNvPr>
          <p:cNvSpPr/>
          <p:nvPr/>
        </p:nvSpPr>
        <p:spPr>
          <a:xfrm>
            <a:off x="7149282" y="3386421"/>
            <a:ext cx="270000" cy="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C952D6B-B9F9-1B26-6952-EBEF4F45A550}"/>
              </a:ext>
            </a:extLst>
          </p:cNvPr>
          <p:cNvSpPr/>
          <p:nvPr/>
        </p:nvSpPr>
        <p:spPr>
          <a:xfrm>
            <a:off x="7538835" y="1925333"/>
            <a:ext cx="270000" cy="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3B5631-60F1-8A90-7BB1-DAACE5AEBC17}"/>
              </a:ext>
            </a:extLst>
          </p:cNvPr>
          <p:cNvSpPr/>
          <p:nvPr/>
        </p:nvSpPr>
        <p:spPr>
          <a:xfrm>
            <a:off x="6357914" y="1212194"/>
            <a:ext cx="270000" cy="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F454B0F-AC89-B5CF-1D72-3C58173D54AC}"/>
              </a:ext>
            </a:extLst>
          </p:cNvPr>
          <p:cNvSpPr/>
          <p:nvPr/>
        </p:nvSpPr>
        <p:spPr>
          <a:xfrm>
            <a:off x="6146045" y="908329"/>
            <a:ext cx="270000" cy="270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750C1A-A533-83A6-EE18-6DDFCFB02AC6}"/>
              </a:ext>
            </a:extLst>
          </p:cNvPr>
          <p:cNvSpPr/>
          <p:nvPr/>
        </p:nvSpPr>
        <p:spPr>
          <a:xfrm>
            <a:off x="6212952" y="2196278"/>
            <a:ext cx="270000" cy="27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5F2E7-2F35-C699-928E-A8B20BCF465F}"/>
              </a:ext>
            </a:extLst>
          </p:cNvPr>
          <p:cNvSpPr txBox="1"/>
          <p:nvPr/>
        </p:nvSpPr>
        <p:spPr>
          <a:xfrm>
            <a:off x="1382233" y="2215391"/>
            <a:ext cx="2078420" cy="11310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dirty="0"/>
              <a:t>Il sito è connesso via fibra ottica a </a:t>
            </a:r>
            <a:r>
              <a:rPr lang="it-IT" sz="1350" b="1" dirty="0">
                <a:solidFill>
                  <a:srgbClr val="FF0000"/>
                </a:solidFill>
              </a:rPr>
              <a:t>1Gbps</a:t>
            </a:r>
            <a:r>
              <a:rPr lang="it-IT" sz="1350" dirty="0"/>
              <a:t>  alla rete nazionale della ricerca (GARR) – da luglio arriva </a:t>
            </a:r>
            <a:r>
              <a:rPr lang="it-IT" sz="1350" dirty="0" err="1"/>
              <a:t>TeRABIT</a:t>
            </a:r>
            <a:r>
              <a:rPr lang="it-IT" sz="1350" dirty="0"/>
              <a:t> (200Gbps iniziali)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37BB8-1F3B-010D-A3FF-1C7BF8AA4F8F}"/>
              </a:ext>
            </a:extLst>
          </p:cNvPr>
          <p:cNvSpPr txBox="1"/>
          <p:nvPr/>
        </p:nvSpPr>
        <p:spPr>
          <a:xfrm>
            <a:off x="286398" y="110506"/>
            <a:ext cx="5879462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  <a:latin typeface="Lato" panose="020F0502020204030203" pitchFamily="34" charset="77"/>
              </a:rPr>
              <a:t>Le </a:t>
            </a:r>
            <a:r>
              <a:rPr lang="en-GB" sz="2800" dirty="0" err="1">
                <a:solidFill>
                  <a:srgbClr val="FFFF00"/>
                </a:solidFill>
                <a:latin typeface="Lato" panose="020F0502020204030203" pitchFamily="34" charset="77"/>
              </a:rPr>
              <a:t>stazioni</a:t>
            </a:r>
            <a:r>
              <a:rPr lang="en-GB" sz="2800" dirty="0">
                <a:solidFill>
                  <a:srgbClr val="FFFF00"/>
                </a:solidFill>
                <a:latin typeface="Lato" panose="020F0502020204030203" pitchFamily="34" charset="77"/>
              </a:rPr>
              <a:t> </a:t>
            </a:r>
            <a:r>
              <a:rPr lang="en-GB" sz="2800" dirty="0" err="1">
                <a:solidFill>
                  <a:srgbClr val="FFFF00"/>
                </a:solidFill>
                <a:latin typeface="Lato" panose="020F0502020204030203" pitchFamily="34" charset="77"/>
              </a:rPr>
              <a:t>sotterranee</a:t>
            </a:r>
            <a:r>
              <a:rPr lang="en-GB" sz="2800" dirty="0">
                <a:solidFill>
                  <a:srgbClr val="FFFF00"/>
                </a:solidFill>
                <a:latin typeface="Lato" panose="020F0502020204030203" pitchFamily="34" charset="77"/>
              </a:rPr>
              <a:t> a Sos </a:t>
            </a:r>
            <a:r>
              <a:rPr lang="en-GB" sz="2800" dirty="0" err="1">
                <a:solidFill>
                  <a:srgbClr val="FFFF00"/>
                </a:solidFill>
                <a:latin typeface="Lato" panose="020F0502020204030203" pitchFamily="34" charset="77"/>
              </a:rPr>
              <a:t>Enattos</a:t>
            </a:r>
            <a:endParaRPr lang="en-GB" sz="2800" dirty="0">
              <a:solidFill>
                <a:srgbClr val="FFFF00"/>
              </a:solidFill>
              <a:latin typeface="Lato" panose="020F0502020204030203" pitchFamily="34" charset="77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AC04A781-042B-560B-8D84-19D04EA0B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58"/>
          <a:stretch>
            <a:fillRect/>
          </a:stretch>
        </p:blipFill>
        <p:spPr bwMode="auto">
          <a:xfrm>
            <a:off x="2714322" y="888898"/>
            <a:ext cx="1159268" cy="1154917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E392E1-52EA-B59F-11F2-B845D05E2E34}"/>
              </a:ext>
            </a:extLst>
          </p:cNvPr>
          <p:cNvCxnSpPr>
            <a:cxnSpLocks/>
          </p:cNvCxnSpPr>
          <p:nvPr/>
        </p:nvCxnSpPr>
        <p:spPr>
          <a:xfrm>
            <a:off x="3873590" y="985284"/>
            <a:ext cx="2222409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01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244133-B11C-127E-202F-3AD5B6033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NFN Cagliari mailing list service - home">
            <a:extLst>
              <a:ext uri="{FF2B5EF4-FFF2-40B4-BE49-F238E27FC236}">
                <a16:creationId xmlns:a16="http://schemas.microsoft.com/office/drawing/2014/main" id="{B09BB46B-3394-8A75-10AD-FDB5EE2B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56" y="3970092"/>
            <a:ext cx="2163321" cy="97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157EF0-10FB-650D-205B-96711060EC59}"/>
              </a:ext>
            </a:extLst>
          </p:cNvPr>
          <p:cNvSpPr txBox="1"/>
          <p:nvPr/>
        </p:nvSpPr>
        <p:spPr>
          <a:xfrm>
            <a:off x="147954" y="3592804"/>
            <a:ext cx="2380475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77"/>
              </a:rPr>
              <a:t>Alessandro </a:t>
            </a:r>
            <a:r>
              <a:rPr lang="en-US" sz="2000" b="1" dirty="0" err="1">
                <a:solidFill>
                  <a:schemeClr val="bg1"/>
                </a:solidFill>
                <a:latin typeface="Lato" panose="020F0502020204030203" pitchFamily="34" charset="77"/>
              </a:rPr>
              <a:t>Cardini</a:t>
            </a: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98F27-EFD9-E4B9-9C26-4632957DC475}"/>
              </a:ext>
            </a:extLst>
          </p:cNvPr>
          <p:cNvSpPr txBox="1"/>
          <p:nvPr/>
        </p:nvSpPr>
        <p:spPr>
          <a:xfrm>
            <a:off x="4690438" y="2518826"/>
            <a:ext cx="424888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DFF00"/>
                </a:solidFill>
                <a:latin typeface="Lato" panose="020F0502020204030203" pitchFamily="34" charset="77"/>
              </a:rPr>
              <a:t>Einstein Telescope</a:t>
            </a:r>
          </a:p>
        </p:txBody>
      </p:sp>
      <p:pic>
        <p:nvPicPr>
          <p:cNvPr id="5" name="Immagine 8" descr="Immagine che contiene schermata, Elementi grafici, testo, grafica&#10;&#10;Descrizione generata automaticamente">
            <a:extLst>
              <a:ext uri="{FF2B5EF4-FFF2-40B4-BE49-F238E27FC236}">
                <a16:creationId xmlns:a16="http://schemas.microsoft.com/office/drawing/2014/main" id="{C143A0F2-350B-AAFB-9FC2-04B516E671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4354" y="165702"/>
            <a:ext cx="1520190" cy="75819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963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0E4E64DD-AC07-C43A-042C-BF6EA9BD5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413" cy="5143500"/>
          </a:xfrm>
          <a:prstGeom prst="rect">
            <a:avLst/>
          </a:prstGeom>
        </p:spPr>
      </p:pic>
      <p:pic>
        <p:nvPicPr>
          <p:cNvPr id="7" name="Immagine 6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904D8AD2-EF0A-732C-F8DD-22F6AEF30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68822"/>
            <a:ext cx="1524000" cy="762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19EDD41E-71C6-2CDA-15EC-03AB01ACF5ED}"/>
              </a:ext>
            </a:extLst>
          </p:cNvPr>
          <p:cNvSpPr txBox="1">
            <a:spLocks/>
          </p:cNvSpPr>
          <p:nvPr/>
        </p:nvSpPr>
        <p:spPr>
          <a:xfrm>
            <a:off x="2389694" y="46124"/>
            <a:ext cx="5067273" cy="5036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000" dirty="0">
                <a:solidFill>
                  <a:schemeClr val="bg1"/>
                </a:solidFill>
                <a:latin typeface="Lato" panose="020F0502020204030203" pitchFamily="34" charset="77"/>
              </a:rPr>
              <a:t>Rumore sismico del sito sardo</a:t>
            </a:r>
          </a:p>
        </p:txBody>
      </p:sp>
      <p:sp>
        <p:nvSpPr>
          <p:cNvPr id="14" name="CasellaDiTesto 14">
            <a:extLst>
              <a:ext uri="{FF2B5EF4-FFF2-40B4-BE49-F238E27FC236}">
                <a16:creationId xmlns:a16="http://schemas.microsoft.com/office/drawing/2014/main" id="{AFBB2B9D-7CB1-2D86-5D02-8612F721B385}"/>
              </a:ext>
            </a:extLst>
          </p:cNvPr>
          <p:cNvSpPr txBox="1"/>
          <p:nvPr/>
        </p:nvSpPr>
        <p:spPr>
          <a:xfrm>
            <a:off x="176048" y="1871006"/>
            <a:ext cx="2537822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Tra 4 Hz e 7 Hz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abbiamo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trovato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uno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dei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posti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più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Lato" panose="020F0502020204030203" pitchFamily="34" charset="77"/>
              </a:rPr>
              <a:t>silenziosi</a:t>
            </a:r>
            <a:r>
              <a:rPr lang="en-US" sz="2100" dirty="0">
                <a:solidFill>
                  <a:schemeClr val="bg1"/>
                </a:solidFill>
                <a:latin typeface="Lato" panose="020F0502020204030203" pitchFamily="34" charset="77"/>
              </a:rPr>
              <a:t> al mondo</a:t>
            </a:r>
          </a:p>
          <a:p>
            <a:endParaRPr lang="en-US" sz="2100" b="1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r>
              <a:rPr lang="en-US" sz="2100" b="1" dirty="0">
                <a:solidFill>
                  <a:schemeClr val="bg1"/>
                </a:solidFill>
                <a:latin typeface="Lato" panose="020F0502020204030203" pitchFamily="34" charset="77"/>
              </a:rPr>
              <a:t>il </a:t>
            </a:r>
            <a:r>
              <a:rPr lang="en-US" sz="2100" b="1" dirty="0" err="1">
                <a:solidFill>
                  <a:schemeClr val="bg1"/>
                </a:solidFill>
                <a:latin typeface="Lato" panose="020F0502020204030203" pitchFamily="34" charset="77"/>
              </a:rPr>
              <a:t>sito</a:t>
            </a:r>
            <a:r>
              <a:rPr lang="en-US" sz="2100" b="1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Lato" panose="020F0502020204030203" pitchFamily="34" charset="77"/>
              </a:rPr>
              <a:t>ideale</a:t>
            </a:r>
            <a:r>
              <a:rPr lang="en-US" sz="2100" b="1" dirty="0">
                <a:solidFill>
                  <a:schemeClr val="bg1"/>
                </a:solidFill>
                <a:latin typeface="Lato" panose="020F0502020204030203" pitchFamily="34" charset="77"/>
              </a:rPr>
              <a:t> per </a:t>
            </a:r>
            <a:r>
              <a:rPr lang="en-US" sz="2100" b="1" dirty="0" err="1">
                <a:solidFill>
                  <a:schemeClr val="bg1"/>
                </a:solidFill>
                <a:latin typeface="Lato" panose="020F0502020204030203" pitchFamily="34" charset="77"/>
              </a:rPr>
              <a:t>ospitare</a:t>
            </a:r>
            <a:r>
              <a:rPr lang="en-US" sz="2100" b="1" dirty="0">
                <a:solidFill>
                  <a:schemeClr val="bg1"/>
                </a:solidFill>
                <a:latin typeface="Lato" panose="020F0502020204030203" pitchFamily="34" charset="77"/>
              </a:rPr>
              <a:t> ET</a:t>
            </a:r>
            <a:endParaRPr lang="en-US" sz="2100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94DB4E-F81F-7D0F-7ED0-C807B89641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9848" y="708726"/>
            <a:ext cx="6010366" cy="397460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6A10DD0-C496-F1B0-AED4-E928E4721D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46" y="4354266"/>
            <a:ext cx="1190625" cy="71437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7D3AB-DF72-5A1A-E1BF-E9F3B133E9E2}"/>
              </a:ext>
            </a:extLst>
          </p:cNvPr>
          <p:cNvSpPr/>
          <p:nvPr/>
        </p:nvSpPr>
        <p:spPr>
          <a:xfrm>
            <a:off x="7030742" y="2730765"/>
            <a:ext cx="1808457" cy="13392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068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Rettangolo 1"/>
          <p:cNvSpPr/>
          <p:nvPr/>
        </p:nvSpPr>
        <p:spPr>
          <a:xfrm>
            <a:off x="0" y="1118079"/>
            <a:ext cx="9144000" cy="248755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34289" rIns="34289" anchor="ctr"/>
          <a:lstStyle/>
          <a:p>
            <a:pPr algn="ctr">
              <a:defRPr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defRPr>
            </a:pPr>
            <a:endParaRPr sz="1350"/>
          </a:p>
        </p:txBody>
      </p:sp>
      <p:sp>
        <p:nvSpPr>
          <p:cNvPr id="304" name="Titolo 1"/>
          <p:cNvSpPr txBox="1"/>
          <p:nvPr/>
        </p:nvSpPr>
        <p:spPr>
          <a:xfrm>
            <a:off x="4814797" y="122985"/>
            <a:ext cx="420409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>
              <a:defRPr sz="3200" b="1">
                <a:solidFill>
                  <a:srgbClr val="004A70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r>
              <a:rPr lang="en-US" sz="2800" b="0" dirty="0" err="1">
                <a:latin typeface="Lato" panose="020F0502020204030203" pitchFamily="34" charset="77"/>
              </a:rPr>
              <a:t>Investimenti</a:t>
            </a:r>
            <a:r>
              <a:rPr lang="en-US" sz="2800" b="0" dirty="0">
                <a:latin typeface="Lato" panose="020F0502020204030203" pitchFamily="34" charset="77"/>
              </a:rPr>
              <a:t> e </a:t>
            </a:r>
            <a:r>
              <a:rPr lang="en-US" sz="2800" b="0" dirty="0" err="1">
                <a:latin typeface="Lato" panose="020F0502020204030203" pitchFamily="34" charset="77"/>
              </a:rPr>
              <a:t>tempistica</a:t>
            </a:r>
            <a:endParaRPr sz="2800" b="0" dirty="0">
              <a:latin typeface="Lato" panose="020F0502020204030203" pitchFamily="34" charset="77"/>
            </a:endParaRPr>
          </a:p>
        </p:txBody>
      </p:sp>
      <p:pic>
        <p:nvPicPr>
          <p:cNvPr id="305" name="Immagine 11" descr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86" y="3697710"/>
            <a:ext cx="6938229" cy="124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magine 13" descr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" y="1153158"/>
            <a:ext cx="8990142" cy="2238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magine 14" descr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08" y="196908"/>
            <a:ext cx="1915524" cy="930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Google Shape;182;p10" descr="Google Shape;182;p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591" y="4503766"/>
            <a:ext cx="861300" cy="516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82F473CE-2202-3D17-AA8C-79D8B5F8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8413" cy="5143500"/>
          </a:xfrm>
          <a:prstGeom prst="rect">
            <a:avLst/>
          </a:prstGeom>
        </p:spPr>
      </p:pic>
      <p:pic>
        <p:nvPicPr>
          <p:cNvPr id="197" name="Immagine 3" descr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4" y="172641"/>
            <a:ext cx="1524000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magine 2" descr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152" y="-495490"/>
            <a:ext cx="6692159" cy="6134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magine 10" descr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0" y="0"/>
            <a:ext cx="314325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6B576-34B2-2F4D-612E-B58D73504653}"/>
              </a:ext>
            </a:extLst>
          </p:cNvPr>
          <p:cNvSpPr txBox="1"/>
          <p:nvPr/>
        </p:nvSpPr>
        <p:spPr>
          <a:xfrm>
            <a:off x="65316" y="1277540"/>
            <a:ext cx="64742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77"/>
              </a:rPr>
              <a:t>ET sarà una infrastruttura strategica per la ricerca in fisica fondamentale e astrofisica nelle prossime decadi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77"/>
              </a:rPr>
              <a:t>Le caratterizzazioni in corso nel sito sardo indicano un luogo eccezionalmente silenzioso, luogo ideale ad ospitare ET in Europa, in entrambe le configurazioni geometriche proposte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77"/>
              </a:rPr>
              <a:t>Sono in corso gli studi di fattibilità per portare ET in Sardegna, e ci avviciniamo alla fine di questa fase preparatoria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bg1"/>
                </a:solidFill>
                <a:latin typeface="Lato" panose="020F0502020204030203" pitchFamily="34" charset="77"/>
              </a:rPr>
              <a:t>C’è un fortissimo e continuo sostegno ad ET in Sardegna dal Governo Italiano e dalla Regione Autonoma della Sardegna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CCB44DA-4114-5F0C-93A1-A20248BD591B}"/>
              </a:ext>
            </a:extLst>
          </p:cNvPr>
          <p:cNvSpPr txBox="1">
            <a:spLocks/>
          </p:cNvSpPr>
          <p:nvPr/>
        </p:nvSpPr>
        <p:spPr>
          <a:xfrm>
            <a:off x="2633226" y="291158"/>
            <a:ext cx="2671220" cy="50369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200" dirty="0">
                <a:solidFill>
                  <a:schemeClr val="bg1"/>
                </a:solidFill>
                <a:latin typeface="Lato" panose="020F0502020204030203" pitchFamily="34" charset="77"/>
              </a:rPr>
              <a:t>Conclusione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03F34EC-2F8A-A9A0-F2EC-89F80F524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C7870A-F9B9-E15B-79CB-4D7ADAF80472}"/>
              </a:ext>
            </a:extLst>
          </p:cNvPr>
          <p:cNvSpPr txBox="1"/>
          <p:nvPr/>
        </p:nvSpPr>
        <p:spPr>
          <a:xfrm>
            <a:off x="3326943" y="2029292"/>
            <a:ext cx="2919389" cy="110799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chemeClr val="bg1"/>
                </a:solidFill>
                <a:latin typeface="Lato" panose="020F0502020204030203" pitchFamily="34" charset="77"/>
              </a:rPr>
              <a:t>Grazie</a:t>
            </a:r>
            <a:r>
              <a:rPr lang="en-US" sz="6600" dirty="0">
                <a:solidFill>
                  <a:schemeClr val="bg1"/>
                </a:solidFill>
                <a:latin typeface="Lato" panose="020F0502020204030203" pitchFamily="34" charset="77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3D2AB-CFBC-1C80-EA08-38CC0B12E60E}"/>
              </a:ext>
            </a:extLst>
          </p:cNvPr>
          <p:cNvSpPr txBox="1"/>
          <p:nvPr/>
        </p:nvSpPr>
        <p:spPr>
          <a:xfrm>
            <a:off x="218215" y="4505607"/>
            <a:ext cx="3179067" cy="32316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Lato" panose="020F050202020403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alessandro.cardini@ca.infn.it</a:t>
            </a:r>
            <a:endParaRPr lang="en-US" sz="1500" dirty="0">
              <a:solidFill>
                <a:srgbClr val="FFFF00"/>
              </a:solidFill>
              <a:latin typeface="Lato" panose="020F0502020204030203" pitchFamily="34" charset="77"/>
            </a:endParaRPr>
          </a:p>
        </p:txBody>
      </p:sp>
      <p:pic>
        <p:nvPicPr>
          <p:cNvPr id="5" name="Immagine 13">
            <a:extLst>
              <a:ext uri="{FF2B5EF4-FFF2-40B4-BE49-F238E27FC236}">
                <a16:creationId xmlns:a16="http://schemas.microsoft.com/office/drawing/2014/main" id="{51A7594B-1AAC-1C6E-C297-13C6D6344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7" y="102394"/>
            <a:ext cx="1370013" cy="8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83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E80CE4-1654-9235-FBB5-D85B4CFCDE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1"/>
            <a:ext cx="9143980" cy="5143489"/>
          </a:xfrm>
          <a:prstGeom prst="rect">
            <a:avLst/>
          </a:prstGeom>
        </p:spPr>
      </p:pic>
      <p:sp>
        <p:nvSpPr>
          <p:cNvPr id="2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311391" y="-173417"/>
            <a:ext cx="1057118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964" y="962091"/>
            <a:ext cx="364184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607077" y="4525250"/>
            <a:ext cx="484026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4290831"/>
            <a:ext cx="1696473" cy="85266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618BA-B4D2-1839-9B52-2F08A07E966B}"/>
              </a:ext>
            </a:extLst>
          </p:cNvPr>
          <p:cNvSpPr txBox="1"/>
          <p:nvPr/>
        </p:nvSpPr>
        <p:spPr>
          <a:xfrm>
            <a:off x="3811856" y="2647607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DFF00"/>
                </a:solidFill>
                <a:latin typeface="Lato" panose="020F0502020204030203" pitchFamily="34" charset="77"/>
              </a:rPr>
              <a:t>Sole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E377-C3EA-38E5-194D-7D80E3A00ACA}"/>
              </a:ext>
            </a:extLst>
          </p:cNvPr>
          <p:cNvSpPr txBox="1"/>
          <p:nvPr/>
        </p:nvSpPr>
        <p:spPr>
          <a:xfrm>
            <a:off x="7741763" y="3491570"/>
            <a:ext cx="930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DFF00"/>
                </a:solidFill>
                <a:latin typeface="Lato" panose="020F0502020204030203" pitchFamily="34" charset="77"/>
              </a:rPr>
              <a:t>Terra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F66B5-1052-A566-C802-CD6BC7020745}"/>
              </a:ext>
            </a:extLst>
          </p:cNvPr>
          <p:cNvSpPr txBox="1"/>
          <p:nvPr/>
        </p:nvSpPr>
        <p:spPr>
          <a:xfrm>
            <a:off x="137503" y="229858"/>
            <a:ext cx="88520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Lato" panose="020F0502020204030203" pitchFamily="34" charset="77"/>
              </a:rPr>
              <a:t>Lo spazio dice alla materia come muoversi…</a:t>
            </a:r>
          </a:p>
          <a:p>
            <a:endParaRPr lang="it-IT" sz="10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r>
              <a:rPr lang="it-IT" sz="2400" dirty="0">
                <a:solidFill>
                  <a:schemeClr val="bg1"/>
                </a:solidFill>
                <a:latin typeface="Lato" panose="020F0502020204030203" pitchFamily="34" charset="77"/>
              </a:rPr>
              <a:t>						… e la materia dice allo spazio come curvarsi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3610EEF-5922-C0A7-72DE-11C4DDDBD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168" y="2390168"/>
            <a:ext cx="1495245" cy="252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51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iphy_ns.gif">
            <a:extLst>
              <a:ext uri="{FF2B5EF4-FFF2-40B4-BE49-F238E27FC236}">
                <a16:creationId xmlns:a16="http://schemas.microsoft.com/office/drawing/2014/main" id="{FA448D86-4E29-C049-0F69-9F63A317CB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54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B7D086-FB49-3DFF-2052-334D5B284954}"/>
              </a:ext>
            </a:extLst>
          </p:cNvPr>
          <p:cNvSpPr txBox="1">
            <a:spLocks/>
          </p:cNvSpPr>
          <p:nvPr/>
        </p:nvSpPr>
        <p:spPr>
          <a:xfrm>
            <a:off x="112098" y="1003746"/>
            <a:ext cx="8827058" cy="38994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it-IT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8A9B8-3136-3BF2-3C45-2D2E0F48EE7B}"/>
              </a:ext>
            </a:extLst>
          </p:cNvPr>
          <p:cNvSpPr txBox="1"/>
          <p:nvPr/>
        </p:nvSpPr>
        <p:spPr>
          <a:xfrm>
            <a:off x="250918" y="241185"/>
            <a:ext cx="3399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Lato" panose="020F0502020204030203" pitchFamily="34" charset="77"/>
              </a:rPr>
              <a:t>Le Onde Gravitazionali</a:t>
            </a:r>
          </a:p>
        </p:txBody>
      </p:sp>
    </p:spTree>
    <p:extLst>
      <p:ext uri="{BB962C8B-B14F-4D97-AF65-F5344CB8AC3E}">
        <p14:creationId xmlns:p14="http://schemas.microsoft.com/office/powerpoint/2010/main" val="1732389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C315EA-7C00-3C43-8146-20EC32457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354" y="224858"/>
            <a:ext cx="4120560" cy="830272"/>
          </a:xfrm>
        </p:spPr>
        <p:txBody>
          <a:bodyPr>
            <a:normAutofit/>
          </a:bodyPr>
          <a:lstStyle/>
          <a:p>
            <a:r>
              <a:rPr lang="it-IT" sz="3000" dirty="0"/>
              <a:t>La tradizione italiana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0660FF-82EC-13DB-22F8-EF9C47754C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-3481" y="10"/>
            <a:ext cx="2254545" cy="25047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04B65-004D-F4BF-CC2D-F02DD511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2398551" y="10"/>
            <a:ext cx="2243316" cy="2504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63AAAE-708A-50AB-F5CB-46D61A1C70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38763"/>
            <a:ext cx="4641868" cy="25047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E4DB2-E132-64E1-AB47-96B93C0C6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354" y="1216596"/>
            <a:ext cx="4244918" cy="357713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it-IT" sz="1800" dirty="0"/>
              <a:t>Da decenni l’INFN è leader nel settore delle onde gravitazionali</a:t>
            </a:r>
          </a:p>
          <a:p>
            <a:pPr>
              <a:lnSpc>
                <a:spcPct val="90000"/>
              </a:lnSpc>
            </a:pPr>
            <a:endParaRPr lang="it-IT" sz="1800" dirty="0"/>
          </a:p>
          <a:p>
            <a:pPr>
              <a:lnSpc>
                <a:spcPct val="90000"/>
              </a:lnSpc>
            </a:pPr>
            <a:r>
              <a:rPr lang="it-IT" sz="1800" dirty="0"/>
              <a:t>Nel 1970 </a:t>
            </a:r>
            <a:r>
              <a:rPr lang="it-IT" sz="1800" b="1" dirty="0">
                <a:solidFill>
                  <a:srgbClr val="FF0000"/>
                </a:solidFill>
              </a:rPr>
              <a:t>Edoardo Amaldi </a:t>
            </a:r>
            <a:r>
              <a:rPr lang="it-IT" sz="1800" dirty="0"/>
              <a:t>avvia la costruzione di una prima </a:t>
            </a:r>
            <a:r>
              <a:rPr lang="it-IT" sz="1800" b="1" u="sng" dirty="0"/>
              <a:t>antenna «risonante»</a:t>
            </a:r>
          </a:p>
          <a:p>
            <a:pPr>
              <a:lnSpc>
                <a:spcPct val="90000"/>
              </a:lnSpc>
            </a:pPr>
            <a:endParaRPr lang="it-IT" sz="1800" b="1" u="sng" dirty="0"/>
          </a:p>
          <a:p>
            <a:pPr>
              <a:lnSpc>
                <a:spcPct val="90000"/>
              </a:lnSpc>
            </a:pPr>
            <a:r>
              <a:rPr lang="it-IT" sz="1800" dirty="0"/>
              <a:t>Fino al 2016 ci saranno </a:t>
            </a:r>
            <a:r>
              <a:rPr lang="it-IT" sz="1800" b="1" dirty="0"/>
              <a:t>due antenne </a:t>
            </a:r>
            <a:r>
              <a:rPr lang="it-IT" sz="1800" dirty="0"/>
              <a:t>di questo tipo in funzione in Italia, </a:t>
            </a:r>
            <a:r>
              <a:rPr lang="it-IT" sz="1800" u="sng" dirty="0"/>
              <a:t>una qui a Frascati</a:t>
            </a:r>
            <a:r>
              <a:rPr lang="it-IT" sz="1800" dirty="0"/>
              <a:t> (Nautilus) e una a Legnaro (più una terza al CERN)</a:t>
            </a:r>
          </a:p>
          <a:p>
            <a:pPr>
              <a:lnSpc>
                <a:spcPct val="90000"/>
              </a:lnSpc>
            </a:pPr>
            <a:endParaRPr lang="it-IT" sz="1800" dirty="0"/>
          </a:p>
          <a:p>
            <a:pPr>
              <a:lnSpc>
                <a:spcPct val="90000"/>
              </a:lnSpc>
            </a:pPr>
            <a:r>
              <a:rPr lang="it-IT" sz="1800" dirty="0"/>
              <a:t>Nessuna rivelazione, ma importante per la crescita della comunità scientifica in Italia, oggi tra le più importanti al mondo</a:t>
            </a:r>
          </a:p>
        </p:txBody>
      </p:sp>
    </p:spTree>
    <p:extLst>
      <p:ext uri="{BB962C8B-B14F-4D97-AF65-F5344CB8AC3E}">
        <p14:creationId xmlns:p14="http://schemas.microsoft.com/office/powerpoint/2010/main" val="2147689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rferometro.mp4">
            <a:hlinkClick r:id="" action="ppaction://media"/>
            <a:extLst>
              <a:ext uri="{FF2B5EF4-FFF2-40B4-BE49-F238E27FC236}">
                <a16:creationId xmlns:a16="http://schemas.microsoft.com/office/drawing/2014/main" id="{99AACB3E-DF0E-A5EE-3719-42EA04A8A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26" y="0"/>
            <a:ext cx="9152476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B086BE-B147-2D18-97A1-7B2215AFDC77}"/>
              </a:ext>
            </a:extLst>
          </p:cNvPr>
          <p:cNvSpPr txBox="1"/>
          <p:nvPr/>
        </p:nvSpPr>
        <p:spPr>
          <a:xfrm>
            <a:off x="2829375" y="221438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latin typeface="Lato" panose="020F0502020204030203" pitchFamily="34" charset="77"/>
              </a:rPr>
              <a:t>L’interferometro LASER</a:t>
            </a:r>
          </a:p>
        </p:txBody>
      </p:sp>
    </p:spTree>
    <p:extLst>
      <p:ext uri="{BB962C8B-B14F-4D97-AF65-F5344CB8AC3E}">
        <p14:creationId xmlns:p14="http://schemas.microsoft.com/office/powerpoint/2010/main" val="343535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n aerial view of a farm&#10;&#10;Description automatically generated with low confidence">
            <a:extLst>
              <a:ext uri="{FF2B5EF4-FFF2-40B4-BE49-F238E27FC236}">
                <a16:creationId xmlns:a16="http://schemas.microsoft.com/office/drawing/2014/main" id="{B481215C-2FFC-FF41-BBAC-F4A4AB3FD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-4355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2">
            <a:extLst>
              <a:ext uri="{FF2B5EF4-FFF2-40B4-BE49-F238E27FC236}">
                <a16:creationId xmlns:a16="http://schemas.microsoft.com/office/drawing/2014/main" id="{8B222015-9F3D-584F-B40C-5F34AAFDC9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241" y="1861397"/>
            <a:ext cx="1735835" cy="317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BF0170-C9A2-B247-8B8D-7E8D70D8E1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485" y="2270660"/>
            <a:ext cx="2095480" cy="18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pazio, stella, costellazione, Blu elettrico&#10;&#10;Descrizione generata automaticamente">
            <a:extLst>
              <a:ext uri="{FF2B5EF4-FFF2-40B4-BE49-F238E27FC236}">
                <a16:creationId xmlns:a16="http://schemas.microsoft.com/office/drawing/2014/main" id="{D7756C4D-45AE-278B-585B-49A8AE9FA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63"/>
            <a:ext cx="9148413" cy="515095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54E795D-0E02-2EAC-C4AD-B7E4A461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314" y="0"/>
            <a:ext cx="5144400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D12CA-FCFE-D877-9E1A-BC368D28BF50}"/>
              </a:ext>
            </a:extLst>
          </p:cNvPr>
          <p:cNvSpPr txBox="1"/>
          <p:nvPr/>
        </p:nvSpPr>
        <p:spPr>
          <a:xfrm>
            <a:off x="497576" y="1690007"/>
            <a:ext cx="24175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La collaborazione LVK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LIGO Washington</a:t>
            </a:r>
          </a:p>
          <a:p>
            <a:r>
              <a:rPr lang="it-IT" sz="2000" dirty="0">
                <a:solidFill>
                  <a:schemeClr val="bg1"/>
                </a:solidFill>
              </a:rPr>
              <a:t>LIGO Louisiana</a:t>
            </a:r>
          </a:p>
          <a:p>
            <a:r>
              <a:rPr lang="it-IT" sz="2000" dirty="0">
                <a:solidFill>
                  <a:schemeClr val="bg1"/>
                </a:solidFill>
              </a:rPr>
              <a:t>VIRGO</a:t>
            </a:r>
          </a:p>
          <a:p>
            <a:r>
              <a:rPr lang="it-IT" sz="2000" dirty="0">
                <a:solidFill>
                  <a:schemeClr val="bg1"/>
                </a:solidFill>
              </a:rPr>
              <a:t>KAGRA</a:t>
            </a:r>
          </a:p>
        </p:txBody>
      </p:sp>
    </p:spTree>
    <p:extLst>
      <p:ext uri="{BB962C8B-B14F-4D97-AF65-F5344CB8AC3E}">
        <p14:creationId xmlns:p14="http://schemas.microsoft.com/office/powerpoint/2010/main" val="390907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ntitled.m4v">
            <a:hlinkClick r:id="" action="ppaction://media"/>
            <a:extLst>
              <a:ext uri="{FF2B5EF4-FFF2-40B4-BE49-F238E27FC236}">
                <a16:creationId xmlns:a16="http://schemas.microsoft.com/office/drawing/2014/main" id="{B8C314B3-4F64-DA78-7AEE-F69AF22E6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5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74097</TotalTime>
  <Words>715</Words>
  <Application>Microsoft Macintosh PowerPoint</Application>
  <PresentationFormat>On-screen Show (16:9)</PresentationFormat>
  <Paragraphs>96</Paragraphs>
  <Slides>23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inherit</vt:lpstr>
      <vt:lpstr>Lato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La tradizione italiana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Più grande e sottoterra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WP6: Test Beam</dc:title>
  <dc:creator>Alessandro Cardini</dc:creator>
  <cp:lastModifiedBy>Alessandro Cardini</cp:lastModifiedBy>
  <cp:revision>2389</cp:revision>
  <cp:lastPrinted>2025-05-15T11:13:09Z</cp:lastPrinted>
  <dcterms:created xsi:type="dcterms:W3CDTF">2019-06-12T05:19:08Z</dcterms:created>
  <dcterms:modified xsi:type="dcterms:W3CDTF">2025-06-18T06:08:07Z</dcterms:modified>
</cp:coreProperties>
</file>