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327" r:id="rId3"/>
    <p:sldId id="2147473261" r:id="rId4"/>
    <p:sldId id="329" r:id="rId5"/>
    <p:sldId id="2147473262" r:id="rId6"/>
    <p:sldId id="330" r:id="rId7"/>
    <p:sldId id="331" r:id="rId8"/>
    <p:sldId id="2147473263" r:id="rId9"/>
    <p:sldId id="271" r:id="rId10"/>
    <p:sldId id="311" r:id="rId11"/>
    <p:sldId id="312" r:id="rId12"/>
    <p:sldId id="315" r:id="rId13"/>
    <p:sldId id="317" r:id="rId14"/>
    <p:sldId id="318" r:id="rId15"/>
    <p:sldId id="319" r:id="rId16"/>
    <p:sldId id="320" r:id="rId17"/>
    <p:sldId id="325" r:id="rId18"/>
    <p:sldId id="33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D"/>
    <a:srgbClr val="004A70"/>
    <a:srgbClr val="00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707"/>
  </p:normalViewPr>
  <p:slideViewPr>
    <p:cSldViewPr snapToGrid="0">
      <p:cViewPr varScale="1">
        <p:scale>
          <a:sx n="115" d="100"/>
          <a:sy n="115" d="100"/>
        </p:scale>
        <p:origin x="77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drid   May 20th, 2024"/>
          <p:cNvSpPr txBox="1"/>
          <p:nvPr/>
        </p:nvSpPr>
        <p:spPr>
          <a:xfrm>
            <a:off x="177697" y="6150759"/>
            <a:ext cx="11836606" cy="20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defRPr sz="14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t>Madrid   May 20th, 2024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G7 Su Gologone  - Oct. 29th, 2024          M. Pallavicini">
            <a:extLst>
              <a:ext uri="{FF2B5EF4-FFF2-40B4-BE49-F238E27FC236}">
                <a16:creationId xmlns:a16="http://schemas.microsoft.com/office/drawing/2014/main" id="{571CF6D3-DFF2-4006-04F1-860346998E04}"/>
              </a:ext>
            </a:extLst>
          </p:cNvPr>
          <p:cNvSpPr txBox="1"/>
          <p:nvPr userDrawn="1"/>
        </p:nvSpPr>
        <p:spPr>
          <a:xfrm>
            <a:off x="134923" y="6578062"/>
            <a:ext cx="3911626" cy="3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G7 Su </a:t>
            </a:r>
            <a:r>
              <a:rPr sz="1200" b="1" dirty="0" err="1">
                <a:solidFill>
                  <a:srgbClr val="004A70"/>
                </a:solidFill>
                <a:latin typeface="Aptos" panose="020B0004020202020204" pitchFamily="34" charset="0"/>
              </a:rPr>
              <a:t>Gologone</a:t>
            </a:r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  - Oct. 29th, 2024 </a:t>
            </a:r>
            <a:r>
              <a:rPr lang="it-IT" sz="1200" b="1" dirty="0">
                <a:solidFill>
                  <a:srgbClr val="004A70"/>
                </a:solidFill>
                <a:latin typeface="Aptos" panose="020B0004020202020204" pitchFamily="34" charset="0"/>
              </a:rPr>
              <a:t> |  </a:t>
            </a:r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M. Pallavicini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0" y="6576768"/>
            <a:ext cx="4029072" cy="33784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/>
          <a:lstStyle/>
          <a:p>
            <a:pPr algn="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G7 Su Gologone  - Oct. 29th, 2024          M. Pallavicini"/>
          <p:cNvSpPr txBox="1"/>
          <p:nvPr/>
        </p:nvSpPr>
        <p:spPr>
          <a:xfrm>
            <a:off x="134923" y="6578062"/>
            <a:ext cx="3911626" cy="3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G7 Su Gologone  - Oct. 29th, 2024          M. Pallavicini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2b93187f-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A51D-9F55-CBD1-3E59-0CB8A840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" descr="Immagine 6">
            <a:extLst>
              <a:ext uri="{FF2B5EF4-FFF2-40B4-BE49-F238E27FC236}">
                <a16:creationId xmlns:a16="http://schemas.microsoft.com/office/drawing/2014/main" id="{6543BD48-8730-98F4-E518-CD649A4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9" y="290272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BE143C3E-0889-C63D-D821-BC6BA05F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0945"/>
            <a:ext cx="2378779" cy="11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6FE185C-1BC0-1065-8D67-956DCEA8EEFE}"/>
              </a:ext>
            </a:extLst>
          </p:cNvPr>
          <p:cNvSpPr txBox="1"/>
          <p:nvPr/>
        </p:nvSpPr>
        <p:spPr>
          <a:xfrm>
            <a:off x="891515" y="3280367"/>
            <a:ext cx="1044471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000" dirty="0">
                <a:latin typeface="Palatino" pitchFamily="2" charset="77"/>
                <a:ea typeface="Palatino" pitchFamily="2" charset="77"/>
              </a:rPr>
              <a:t>The </a:t>
            </a:r>
            <a:r>
              <a:rPr sz="4000" dirty="0">
                <a:latin typeface="Palatino" pitchFamily="2" charset="77"/>
                <a:ea typeface="Palatino" pitchFamily="2" charset="77"/>
              </a:rPr>
              <a:t>future large research infrastructure</a:t>
            </a:r>
            <a:r>
              <a:rPr lang="it-IT" sz="4000" dirty="0">
                <a:latin typeface="Palatino" pitchFamily="2" charset="77"/>
                <a:ea typeface="Palatino" pitchFamily="2" charset="77"/>
              </a:rPr>
              <a:t> fo</a:t>
            </a:r>
            <a:r>
              <a:rPr sz="4000" dirty="0">
                <a:latin typeface="Palatino" pitchFamily="2" charset="77"/>
                <a:ea typeface="Palatino" pitchFamily="2" charset="77"/>
              </a:rPr>
              <a:t>r the gravitational wave</a:t>
            </a:r>
            <a:r>
              <a:rPr lang="it-IT" sz="4000" dirty="0" err="1">
                <a:latin typeface="Palatino" pitchFamily="2" charset="77"/>
                <a:ea typeface="Palatino" pitchFamily="2" charset="77"/>
              </a:rPr>
              <a:t>s</a:t>
            </a:r>
            <a:r>
              <a:rPr lang="it-IT" sz="4000" dirty="0">
                <a:latin typeface="Palatino" pitchFamily="2" charset="77"/>
                <a:ea typeface="Palatino" pitchFamily="2" charset="77"/>
              </a:rPr>
              <a:t> </a:t>
            </a:r>
            <a:r>
              <a:rPr sz="4000" dirty="0">
                <a:latin typeface="Palatino" pitchFamily="2" charset="77"/>
                <a:ea typeface="Palatino" pitchFamily="2" charset="77"/>
              </a:rPr>
              <a:t>in Europe </a:t>
            </a:r>
            <a:endParaRPr sz="4000" spc="-39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6A466023-9759-B5C9-48CD-EA4468404224}"/>
              </a:ext>
            </a:extLst>
          </p:cNvPr>
          <p:cNvSpPr/>
          <p:nvPr/>
        </p:nvSpPr>
        <p:spPr>
          <a:xfrm>
            <a:off x="80759" y="5867111"/>
            <a:ext cx="11029506" cy="93187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 anchor="ctr"/>
          <a:lstStyle/>
          <a:p>
            <a:pPr defTabSz="1780032">
              <a:defRPr sz="2400" b="1" spc="-51">
                <a:solidFill>
                  <a:srgbClr val="FFFFFF"/>
                </a:solidFill>
                <a:latin typeface="Aptos Light"/>
                <a:ea typeface="Aptos Light"/>
                <a:cs typeface="Aptos Light"/>
                <a:sym typeface="Aptos Light"/>
              </a:defRPr>
            </a:pPr>
            <a:r>
              <a:rPr lang="it-IT" sz="2400" dirty="0">
                <a:latin typeface="Palatino" pitchFamily="2" charset="77"/>
                <a:ea typeface="Palatino" pitchFamily="2" charset="77"/>
              </a:rPr>
              <a:t>Alberto Masoni – INFN 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Director</a:t>
            </a:r>
            <a:br>
              <a:rPr lang="it-IT" sz="2400" dirty="0">
                <a:latin typeface="Palatino" pitchFamily="2" charset="77"/>
                <a:ea typeface="Palatino" pitchFamily="2" charset="77"/>
              </a:rPr>
            </a:br>
            <a:r>
              <a:rPr lang="it-IT" sz="2400" dirty="0">
                <a:latin typeface="Palatino" pitchFamily="2" charset="77"/>
                <a:ea typeface="Palatino" pitchFamily="2" charset="77"/>
              </a:rPr>
              <a:t>Responsible for Sardinia of Einstein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Telescope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Infrastructure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Consortium Project</a:t>
            </a:r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EBEE9C-2ECA-8D86-37A8-6B61820ADFCA}"/>
              </a:ext>
            </a:extLst>
          </p:cNvPr>
          <p:cNvSpPr txBox="1"/>
          <p:nvPr/>
        </p:nvSpPr>
        <p:spPr>
          <a:xfrm>
            <a:off x="2188417" y="1510959"/>
            <a:ext cx="758667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4800" dirty="0">
                <a:latin typeface="Palatino" pitchFamily="2" charset="77"/>
                <a:ea typeface="Palatino" pitchFamily="2" charset="77"/>
              </a:rPr>
              <a:t>The 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socio </a:t>
            </a:r>
            <a:r>
              <a:rPr lang="it-IT" sz="4800" dirty="0" err="1">
                <a:latin typeface="Palatino" pitchFamily="2" charset="77"/>
                <a:ea typeface="Palatino" pitchFamily="2" charset="77"/>
              </a:rPr>
              <a:t>economic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 impact of Einstein </a:t>
            </a:r>
            <a:r>
              <a:rPr lang="it-IT" sz="4800" dirty="0" err="1">
                <a:latin typeface="Palatino" pitchFamily="2" charset="77"/>
                <a:ea typeface="Palatino" pitchFamily="2" charset="77"/>
              </a:rPr>
              <a:t>Telescope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8700B2-E1B2-80CE-EB77-E27B3ECA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702" y="119871"/>
            <a:ext cx="1617057" cy="947367"/>
          </a:xfrm>
          <a:prstGeom prst="rect">
            <a:avLst/>
          </a:prstGeom>
        </p:spPr>
      </p:pic>
      <p:pic>
        <p:nvPicPr>
          <p:cNvPr id="4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A408E551-1D2E-E1C8-C19C-7D8D5872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53" y="248488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727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9C13E-745C-9C26-8933-AD8158A9F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333" y="1591906"/>
            <a:ext cx="979766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Evaluating the Economic Effects of ET</a:t>
            </a:r>
            <a:b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G7 Conference on Large Research Infrastructures</a:t>
            </a:r>
            <a:b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endParaRPr lang="en-US" sz="4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C85FEC-AC3D-3D4B-F946-59FA6833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9062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4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Luigi</a:t>
            </a:r>
            <a:r>
              <a:rPr lang="it-IT" sz="4400" dirty="0">
                <a:solidFill>
                  <a:schemeClr val="bg1"/>
                </a:solidFill>
              </a:rPr>
              <a:t> Guiso</a:t>
            </a:r>
          </a:p>
          <a:p>
            <a:r>
              <a:rPr lang="it-IT" sz="4400" dirty="0">
                <a:solidFill>
                  <a:schemeClr val="bg1"/>
                </a:solidFill>
              </a:rPr>
              <a:t>(EIEF)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9AEFB2-0B21-2D71-70C2-66EF0518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16" y="4694664"/>
            <a:ext cx="4508784" cy="20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25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F905C-4187-A688-5646-D4944546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" y="583894"/>
            <a:ext cx="9293646" cy="110679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Economic impacts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4DE83-8AC4-43F6-4ED1-7070E0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883883"/>
            <a:ext cx="10873648" cy="429307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Distinguish two phases: Construction phase and Operation phase </a:t>
            </a: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Construction phase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Effects of the ET construction expenditures  on overall production, value added and employment  </a:t>
            </a: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Operation phase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Effects of annual running costs for ET on overall production, value added and employment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Social effects of ET activity and its spillovers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Scientific production and discoveries (e.g. proxied by n. of publications)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Human capital and skill development (visitors, doctoral programs)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Technological spillovers on suppliers (knowledge and technology transfer)      </a:t>
            </a:r>
          </a:p>
        </p:txBody>
      </p:sp>
    </p:spTree>
    <p:extLst>
      <p:ext uri="{BB962C8B-B14F-4D97-AF65-F5344CB8AC3E}">
        <p14:creationId xmlns:p14="http://schemas.microsoft.com/office/powerpoint/2010/main" val="15650721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8D335-2578-0B74-17F5-593488ED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1" y="94189"/>
            <a:ext cx="1086970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Impacts (million euros)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C095BE-5F13-28D2-38E4-9F8EDC3FEDC1}"/>
              </a:ext>
            </a:extLst>
          </p:cNvPr>
          <p:cNvSpPr txBox="1"/>
          <p:nvPr/>
        </p:nvSpPr>
        <p:spPr>
          <a:xfrm>
            <a:off x="-258178" y="5744539"/>
            <a:ext cx="4808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effects are front loaded;  Multiplier 2.7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3,320 additional workers per year   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13135E6C-4AA9-7F64-DB40-6E2063181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14746"/>
              </p:ext>
            </p:extLst>
          </p:nvPr>
        </p:nvGraphicFramePr>
        <p:xfrm>
          <a:off x="295697" y="1331531"/>
          <a:ext cx="6280646" cy="438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632">
                  <a:extLst>
                    <a:ext uri="{9D8B030D-6E8A-4147-A177-3AD203B41FA5}">
                      <a16:colId xmlns:a16="http://schemas.microsoft.com/office/drawing/2014/main" val="1725946850"/>
                    </a:ext>
                  </a:extLst>
                </a:gridCol>
                <a:gridCol w="1731981">
                  <a:extLst>
                    <a:ext uri="{9D8B030D-6E8A-4147-A177-3AD203B41FA5}">
                      <a16:colId xmlns:a16="http://schemas.microsoft.com/office/drawing/2014/main" val="1740007616"/>
                    </a:ext>
                  </a:extLst>
                </a:gridCol>
                <a:gridCol w="1558033">
                  <a:extLst>
                    <a:ext uri="{9D8B030D-6E8A-4147-A177-3AD203B41FA5}">
                      <a16:colId xmlns:a16="http://schemas.microsoft.com/office/drawing/2014/main" val="2345446974"/>
                    </a:ext>
                  </a:extLst>
                </a:gridCol>
              </a:tblGrid>
              <a:tr h="518319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</a:t>
                      </a:r>
                      <a:r>
                        <a:rPr lang="it-IT" sz="18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9036997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Average annual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on 10 </a:t>
                      </a:r>
                      <a:r>
                        <a:rPr lang="it-IT" sz="1800" b="1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5640560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Total Output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581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5,818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7607000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 Total Indirect and induced Effects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426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826881"/>
                  </a:ext>
                </a:extLst>
              </a:tr>
              <a:tr h="580225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Total Value Added</a:t>
                      </a:r>
                      <a:endParaRPr lang="it-IT" sz="1800" b="1" kern="100" dirty="0">
                        <a:effectLst/>
                      </a:endParaRPr>
                    </a:p>
                    <a:p>
                      <a:pPr algn="ctr"/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220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6091916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Total Employment</a:t>
                      </a:r>
                      <a:endParaRPr lang="it-IT" sz="1800" b="1" kern="100" dirty="0">
                        <a:effectLst/>
                      </a:endParaRPr>
                    </a:p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(N. FTE workers)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3,320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694077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r>
                        <a:rPr lang="en-US" sz="18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multiplier</a:t>
                      </a:r>
                    </a:p>
                    <a:p>
                      <a:pPr algn="ctr"/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426261"/>
                  </a:ext>
                </a:extLst>
              </a:tr>
            </a:tbl>
          </a:graphicData>
        </a:graphic>
      </p:graphicFrame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0706371D-DB31-E2B3-ED56-C8C67C862030}"/>
              </a:ext>
            </a:extLst>
          </p:cNvPr>
          <p:cNvGraphicFramePr>
            <a:graphicFrameLocks/>
          </p:cNvGraphicFramePr>
          <p:nvPr/>
        </p:nvGraphicFramePr>
        <p:xfrm>
          <a:off x="6949440" y="1323191"/>
          <a:ext cx="4668818" cy="472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858">
                  <a:extLst>
                    <a:ext uri="{9D8B030D-6E8A-4147-A177-3AD203B41FA5}">
                      <a16:colId xmlns:a16="http://schemas.microsoft.com/office/drawing/2014/main" val="2484866114"/>
                    </a:ext>
                  </a:extLst>
                </a:gridCol>
                <a:gridCol w="1270088">
                  <a:extLst>
                    <a:ext uri="{9D8B030D-6E8A-4147-A177-3AD203B41FA5}">
                      <a16:colId xmlns:a16="http://schemas.microsoft.com/office/drawing/2014/main" val="1829660648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3586600092"/>
                    </a:ext>
                  </a:extLst>
                </a:gridCol>
              </a:tblGrid>
              <a:tr h="3975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phase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410268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 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Average annual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Total over (30-years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367199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US" sz="1800" kern="100" noProof="0">
                          <a:effectLst/>
                        </a:rPr>
                        <a:t>Total Output (M€)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 dirty="0">
                          <a:effectLst/>
                        </a:rPr>
                        <a:t>204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6,126</a:t>
                      </a:r>
                      <a:endParaRPr lang="en-US" sz="1800" b="0" kern="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3926770"/>
                  </a:ext>
                </a:extLst>
              </a:tr>
              <a:tr h="928067">
                <a:tc>
                  <a:txBody>
                    <a:bodyPr/>
                    <a:lstStyle/>
                    <a:p>
                      <a:r>
                        <a:rPr lang="en-US" sz="1800" kern="100" noProof="0" dirty="0">
                          <a:effectLst/>
                        </a:rPr>
                        <a:t> Total Indirect and induced Effects (M€)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00" noProof="0" dirty="0">
                        <a:effectLst/>
                      </a:endParaRPr>
                    </a:p>
                    <a:p>
                      <a:pPr algn="ctr"/>
                      <a:endParaRPr lang="en-US" sz="1800" kern="100" noProof="0" dirty="0">
                        <a:effectLst/>
                      </a:endParaRPr>
                    </a:p>
                    <a:p>
                      <a:pPr algn="ctr"/>
                      <a:r>
                        <a:rPr lang="en-US" sz="1800" kern="100" noProof="0" dirty="0">
                          <a:effectLst/>
                        </a:rPr>
                        <a:t>146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4,390</a:t>
                      </a:r>
                      <a:endParaRPr lang="en-US" sz="1800" b="0" kern="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1129578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Total Value Added (M€)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2,387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1799436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Total Employment (FTE)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185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00814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Output Multiplier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3.53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279805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476365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A2A385-37F7-6FBA-19DE-692901D980F1}"/>
              </a:ext>
            </a:extLst>
          </p:cNvPr>
          <p:cNvSpPr txBox="1"/>
          <p:nvPr/>
        </p:nvSpPr>
        <p:spPr>
          <a:xfrm>
            <a:off x="3901878" y="5800115"/>
            <a:ext cx="4462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main sectors impacted construction and manufacturing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Local effects, about 60%   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3A4340-B325-A115-4E3F-11A65A7F56C4}"/>
              </a:ext>
            </a:extLst>
          </p:cNvPr>
          <p:cNvSpPr txBox="1"/>
          <p:nvPr/>
        </p:nvSpPr>
        <p:spPr>
          <a:xfrm>
            <a:off x="7641508" y="5988160"/>
            <a:ext cx="4808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L-shape alternative, about 25% smaller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7F7D30D-9805-7D7F-32B1-068AA815B94C}"/>
              </a:ext>
            </a:extLst>
          </p:cNvPr>
          <p:cNvSpPr/>
          <p:nvPr/>
        </p:nvSpPr>
        <p:spPr>
          <a:xfrm>
            <a:off x="3883378" y="3555999"/>
            <a:ext cx="5644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576C56-65B9-813C-8521-857DB1529B77}"/>
              </a:ext>
            </a:extLst>
          </p:cNvPr>
          <p:cNvSpPr/>
          <p:nvPr/>
        </p:nvSpPr>
        <p:spPr>
          <a:xfrm>
            <a:off x="5486401" y="3618087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2F20DE5-A9B4-B83F-98F4-0BA1EC40F4F4}"/>
              </a:ext>
            </a:extLst>
          </p:cNvPr>
          <p:cNvSpPr/>
          <p:nvPr/>
        </p:nvSpPr>
        <p:spPr>
          <a:xfrm>
            <a:off x="3798710" y="4267203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DD83DDC-9CA1-9E17-37A6-C2F9C4F9E9C7}"/>
              </a:ext>
            </a:extLst>
          </p:cNvPr>
          <p:cNvSpPr/>
          <p:nvPr/>
        </p:nvSpPr>
        <p:spPr>
          <a:xfrm>
            <a:off x="9276076" y="4329294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37D942B-B1A6-3834-27A9-D74F4BC62CAD}"/>
              </a:ext>
            </a:extLst>
          </p:cNvPr>
          <p:cNvSpPr/>
          <p:nvPr/>
        </p:nvSpPr>
        <p:spPr>
          <a:xfrm>
            <a:off x="10522082" y="3866443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AF1AA4B-D6F1-C9C8-ED6E-5DE43419B37D}"/>
              </a:ext>
            </a:extLst>
          </p:cNvPr>
          <p:cNvSpPr/>
          <p:nvPr/>
        </p:nvSpPr>
        <p:spPr>
          <a:xfrm>
            <a:off x="9315586" y="3702759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4858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8BB48-7431-CE55-F409-4D548D51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Beneficiaries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421A6-6872-8AA2-36B0-9A99D878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As a starting point we identified the possible beneficiaries of the research facility. We highlight the impacts and provide (very conservative) estimates that ET will have on: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scientific community 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Young scholars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Firms (especially suppliers)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society overall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Focus on most relevant dimensions/channels</a:t>
            </a:r>
            <a:endParaRPr lang="en-GB" sz="2400" dirty="0">
              <a:solidFill>
                <a:srgbClr val="FF0000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endParaRPr lang="it-IT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64041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DD444-92D6-CB45-FEA9-AA76DCA6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09" y="603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Overall combined social impact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E5AFB6A-AF6B-387C-B147-E17C5443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2455" y="1468218"/>
          <a:ext cx="8240357" cy="359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987">
                  <a:extLst>
                    <a:ext uri="{9D8B030D-6E8A-4147-A177-3AD203B41FA5}">
                      <a16:colId xmlns:a16="http://schemas.microsoft.com/office/drawing/2014/main" val="742756696"/>
                    </a:ext>
                  </a:extLst>
                </a:gridCol>
                <a:gridCol w="2247370">
                  <a:extLst>
                    <a:ext uri="{9D8B030D-6E8A-4147-A177-3AD203B41FA5}">
                      <a16:colId xmlns:a16="http://schemas.microsoft.com/office/drawing/2014/main" val="204337419"/>
                    </a:ext>
                  </a:extLst>
                </a:gridCol>
              </a:tblGrid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Type of impact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Value (million)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3632249941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Scientific Impact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108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3565445881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Skills development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32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337972706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Technological spillovers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7000"/>
                        </a:lnSpc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2865586726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Scientific attractiveness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140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822559977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7000"/>
                        </a:lnSpc>
                      </a:pP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2555732762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Total (over 30 years)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280 </a:t>
                      </a: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0371058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CF5E2D3-B945-EEE6-76B0-8F5F0E3A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20331" y="-171391"/>
            <a:ext cx="33588639" cy="6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DB90A5-DF36-0066-4EBA-F92BE65EB2DE}"/>
              </a:ext>
            </a:extLst>
          </p:cNvPr>
          <p:cNvSpPr txBox="1"/>
          <p:nvPr/>
        </p:nvSpPr>
        <p:spPr>
          <a:xfrm>
            <a:off x="838200" y="5059196"/>
            <a:ext cx="10789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Tech spillovers: in report we discuss qualitative evidence from a survey on a sample of firms involved in INFN public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procurement collaborations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- 1/3 report increase in sales beyond those due to direct procurement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Report acquisition of new technical and managerial competencies and market knowledge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Acquisition of new customers and entry in new market (the research market)</a:t>
            </a:r>
          </a:p>
        </p:txBody>
      </p:sp>
    </p:spTree>
    <p:extLst>
      <p:ext uri="{BB962C8B-B14F-4D97-AF65-F5344CB8AC3E}">
        <p14:creationId xmlns:p14="http://schemas.microsoft.com/office/powerpoint/2010/main" val="28548197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8BB48-7431-CE55-F409-4D548D51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L-shaped alternative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421A6-6872-8AA2-36B0-9A99D87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618961"/>
            <a:ext cx="10766778" cy="497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Constructions phase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Costs is about 25% lower for each location</a:t>
            </a:r>
          </a:p>
          <a:p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Hence effects (given linear technology) during the construction </a:t>
            </a:r>
            <a:r>
              <a:rPr lang="en-US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fase</a:t>
            </a:r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will be 25% lower in each location but 50% higher compared to the triangle solution </a:t>
            </a:r>
          </a:p>
          <a:p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But multiplied by 2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Operational phase   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Technology not linear, 2L likely to generate more/better scientific output, hence effects larger than that in the one triangle solution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16398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F905C-4187-A688-5646-D4944546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" y="583894"/>
            <a:ext cx="9293646" cy="11067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R&amp;D Effects on Productivity Growth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4DE83-8AC4-43F6-4ED1-7070E0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624236"/>
            <a:ext cx="10835837" cy="46498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ET will trigger R&amp;D investments by all EU participating countries  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 conservative estimate estimate is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30/40 million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Euros per year 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R&amp;D will affect Total factor Productivity Growth in Europe as a whole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Assuming R&amp;D expenditures fall on manufacturing we estimate an increase in EU value added by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46/62 million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per year (holding constant any effect of higher TFP on labor and capital)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Net of R&amp;D investment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effect is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16/22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million, or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480/660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million over the life of ET    </a:t>
            </a:r>
          </a:p>
        </p:txBody>
      </p:sp>
    </p:spTree>
    <p:extLst>
      <p:ext uri="{BB962C8B-B14F-4D97-AF65-F5344CB8AC3E}">
        <p14:creationId xmlns:p14="http://schemas.microsoft.com/office/powerpoint/2010/main" val="6778002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A84DA-885A-AA2C-9E46-18D696E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Environmental impact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DE9F0F-830C-CA83-A9E2-95D2236C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08" y="1535693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Area designated for the ET infrastructure holds significant environmental value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construction phase will present the greatest challenges for integrating the infrastructure into such a pristine area. 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Once operational, the project should not pose significant environmental issues</a:t>
            </a:r>
          </a:p>
          <a:p>
            <a:r>
              <a:rPr lang="en-US" sz="3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 plan is under development to make sure the infrastructure integrates seamlessly with the existing landscape, minimizing environmental impact</a:t>
            </a:r>
            <a:r>
              <a:rPr lang="it-IT" sz="3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05C52-331C-034B-B34E-5B3DA9E42796}"/>
              </a:ext>
            </a:extLst>
          </p:cNvPr>
          <p:cNvSpPr txBox="1"/>
          <p:nvPr/>
        </p:nvSpPr>
        <p:spPr>
          <a:xfrm>
            <a:off x="7748238" y="212254"/>
            <a:ext cx="4096215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  <a:latin typeface="Palatino" pitchFamily="2" charset="77"/>
                <a:ea typeface="Palatino" pitchFamily="2" charset="77"/>
              </a:rPr>
              <a:t>D</a:t>
            </a:r>
            <a:r>
              <a:rPr lang="en-US" sz="4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 </a:t>
            </a:r>
            <a:r>
              <a:rPr lang="en-US" sz="4000" dirty="0">
                <a:solidFill>
                  <a:srgbClr val="FF0000"/>
                </a:solidFill>
                <a:effectLst/>
                <a:latin typeface="Palatino" pitchFamily="2" charset="77"/>
                <a:ea typeface="Palatino" pitchFamily="2" charset="77"/>
              </a:rPr>
              <a:t>N</a:t>
            </a:r>
            <a:r>
              <a:rPr lang="en-US" sz="4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 </a:t>
            </a:r>
            <a:r>
              <a:rPr lang="en-US" sz="4000" dirty="0">
                <a:solidFill>
                  <a:srgbClr val="FF0000"/>
                </a:solidFill>
                <a:effectLst/>
                <a:latin typeface="Palatino" pitchFamily="2" charset="77"/>
                <a:ea typeface="Palatino" pitchFamily="2" charset="77"/>
              </a:rPr>
              <a:t>S</a:t>
            </a:r>
            <a:r>
              <a:rPr lang="en-US" sz="4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ignificant </a:t>
            </a:r>
            <a:r>
              <a:rPr lang="en-US" sz="4000" dirty="0">
                <a:solidFill>
                  <a:srgbClr val="FF0000"/>
                </a:solidFill>
                <a:effectLst/>
                <a:latin typeface="Palatino" pitchFamily="2" charset="77"/>
                <a:ea typeface="Palatino" pitchFamily="2" charset="77"/>
              </a:rPr>
              <a:t>H</a:t>
            </a:r>
            <a:r>
              <a:rPr lang="en-US" sz="4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arm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26548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EA737-66E0-79F0-C522-34B7740B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" descr="Immagine 6">
            <a:extLst>
              <a:ext uri="{FF2B5EF4-FFF2-40B4-BE49-F238E27FC236}">
                <a16:creationId xmlns:a16="http://schemas.microsoft.com/office/drawing/2014/main" id="{CC8BF38B-C22A-727F-5089-4977AFFE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9" y="290272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377C29B1-FCD5-08FC-AFA7-7036156B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0945"/>
            <a:ext cx="2428707" cy="121435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62103FD-192D-09AA-F493-4E501C31653E}"/>
              </a:ext>
            </a:extLst>
          </p:cNvPr>
          <p:cNvSpPr txBox="1"/>
          <p:nvPr/>
        </p:nvSpPr>
        <p:spPr>
          <a:xfrm>
            <a:off x="80759" y="2300388"/>
            <a:ext cx="1211124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168 million euro 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already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invested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 for the site in Sardinia 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1.3 billion euro committed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 by the Italian and the Sardinian Government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 total estimated cost for the construction of about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2 billion euro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An overall economic  impact estimated at over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6 billion euro</a:t>
            </a:r>
            <a:endParaRPr sz="2800" spc="-39" dirty="0">
              <a:solidFill>
                <a:srgbClr val="FF0000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D43B55DF-16DF-842E-60BB-40D6BF4ECAEC}"/>
              </a:ext>
            </a:extLst>
          </p:cNvPr>
          <p:cNvSpPr/>
          <p:nvPr/>
        </p:nvSpPr>
        <p:spPr>
          <a:xfrm>
            <a:off x="80759" y="5867111"/>
            <a:ext cx="11029506" cy="93187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 anchor="ctr"/>
          <a:lstStyle/>
          <a:p>
            <a:pPr defTabSz="1780032">
              <a:defRPr sz="2400" b="1" spc="-51">
                <a:solidFill>
                  <a:srgbClr val="FFFFFF"/>
                </a:solidFill>
                <a:latin typeface="Aptos Light"/>
                <a:ea typeface="Aptos Light"/>
                <a:cs typeface="Aptos Light"/>
                <a:sym typeface="Aptos Light"/>
              </a:defRPr>
            </a:pPr>
            <a:r>
              <a:rPr lang="it-IT" sz="2400" dirty="0">
                <a:latin typeface="Palatino" pitchFamily="2" charset="77"/>
                <a:ea typeface="Palatino" pitchFamily="2" charset="77"/>
              </a:rPr>
              <a:t>Alberto Masoni – </a:t>
            </a:r>
            <a:r>
              <a:rPr lang="en-US" sz="2400" noProof="0" dirty="0">
                <a:latin typeface="Palatino" pitchFamily="2" charset="77"/>
                <a:ea typeface="Palatino" pitchFamily="2" charset="77"/>
              </a:rPr>
              <a:t>INFN  Research Director</a:t>
            </a:r>
            <a:br>
              <a:rPr lang="en-US" sz="2400" noProof="0" dirty="0">
                <a:latin typeface="Palatino" pitchFamily="2" charset="77"/>
                <a:ea typeface="Palatino" pitchFamily="2" charset="77"/>
              </a:rPr>
            </a:br>
            <a:r>
              <a:rPr lang="en-US" sz="2400" noProof="0" dirty="0">
                <a:latin typeface="Palatino" pitchFamily="2" charset="77"/>
                <a:ea typeface="Palatino" pitchFamily="2" charset="77"/>
              </a:rPr>
              <a:t>Responsible for Sardinia of Einstein Telescope Infrastructure Consortium Project</a:t>
            </a:r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5C7B92-F108-BD19-9337-9F4E30D66A7F}"/>
              </a:ext>
            </a:extLst>
          </p:cNvPr>
          <p:cNvSpPr txBox="1"/>
          <p:nvPr/>
        </p:nvSpPr>
        <p:spPr>
          <a:xfrm>
            <a:off x="3975525" y="1241805"/>
            <a:ext cx="466342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In </a:t>
            </a:r>
            <a:r>
              <a:rPr lang="it-IT" sz="6000" dirty="0" err="1">
                <a:latin typeface="Palatino" pitchFamily="2" charset="77"/>
                <a:ea typeface="Palatino" pitchFamily="2" charset="77"/>
              </a:rPr>
              <a:t>Summary</a:t>
            </a:r>
            <a:endParaRPr lang="it-IT" sz="4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901CD3-6E9D-6D5D-47A7-AF8A06CCB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233" y="294438"/>
            <a:ext cx="1617057" cy="94736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ED69BEA-C8A3-DFBF-6A7C-8273C7A3A7BD}"/>
              </a:ext>
            </a:extLst>
          </p:cNvPr>
          <p:cNvSpPr txBox="1"/>
          <p:nvPr/>
        </p:nvSpPr>
        <p:spPr>
          <a:xfrm>
            <a:off x="80759" y="4249764"/>
            <a:ext cx="1149733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32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Thank you very much for your attention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sz="32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ja-JP" altLang="it-IT" sz="3200">
                <a:solidFill>
                  <a:srgbClr val="FF0000"/>
                </a:solidFill>
                <a:sym typeface="Aptos"/>
              </a:rPr>
              <a:t> ありがとうございます</a:t>
            </a:r>
            <a:endParaRPr lang="it-IT" sz="32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050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958F0D21-371D-A591-1EDA-85018C1D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53" y="248488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272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D8A1-D902-4A1B-E28F-291A8A15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invertebrato, medusa, Bioluminescenza, Invertebrati marini&#10;&#10;Descrizione generata automaticamente">
            <a:extLst>
              <a:ext uri="{FF2B5EF4-FFF2-40B4-BE49-F238E27FC236}">
                <a16:creationId xmlns:a16="http://schemas.microsoft.com/office/drawing/2014/main" id="{5C99B650-D15D-A9B1-BA65-243662AC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35" y="1029371"/>
            <a:ext cx="10073165" cy="5651546"/>
          </a:xfrm>
          <a:prstGeom prst="rect">
            <a:avLst/>
          </a:prstGeom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690927D7-D324-E3E5-2204-C64F64FD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2" y="228134"/>
            <a:ext cx="3218790" cy="160939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E4640BC8-8FAC-9758-6B08-54A7EED46F7C}"/>
              </a:ext>
            </a:extLst>
          </p:cNvPr>
          <p:cNvSpPr txBox="1"/>
          <p:nvPr/>
        </p:nvSpPr>
        <p:spPr>
          <a:xfrm>
            <a:off x="97033" y="2042696"/>
            <a:ext cx="11960287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Luigi Guiso - AXA Professor Einaudi Institute for 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Economics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and Finance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Raffaele Marras – Advisor to the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President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of the Sardinia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Autonomous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Region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Marco Pallavicini – INFN Vice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President</a:t>
            </a: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 err="1">
                <a:latin typeface="Palatino" pitchFamily="2" charset="77"/>
                <a:ea typeface="Palatino" pitchFamily="2" charset="77"/>
              </a:rPr>
              <a:t>References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:  The Ambrosetti House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G7 Large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Research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Infrastructures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.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Synergies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 and Impact on science and society https://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www.ambrosetti.eu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/en/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innotech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-hub/g7-large-research-infrastructures/?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utm_source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=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event&amp;utm_campaign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=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qrcode</a:t>
            </a:r>
            <a:endParaRPr lang="it-IT" sz="2800" b="1" dirty="0">
              <a:latin typeface="Palatino" pitchFamily="2" charset="77"/>
              <a:ea typeface="Palatino" pitchFamily="2" charset="77"/>
              <a:sym typeface="Apto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CA9AB3-02E9-88F0-1E67-63FC67F2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978" y="100173"/>
            <a:ext cx="2510254" cy="147065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3C6C15C8-4321-26E2-D67A-8C01B2D7C334}"/>
              </a:ext>
            </a:extLst>
          </p:cNvPr>
          <p:cNvSpPr txBox="1"/>
          <p:nvPr/>
        </p:nvSpPr>
        <p:spPr>
          <a:xfrm>
            <a:off x="3806456" y="395582"/>
            <a:ext cx="91957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 err="1">
                <a:latin typeface="Palatino" pitchFamily="2" charset="77"/>
                <a:ea typeface="Palatino" pitchFamily="2" charset="77"/>
              </a:rPr>
              <a:t>Acknowledgements</a:t>
            </a:r>
            <a:endParaRPr lang="it-IT" sz="4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26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0800-7A07-4827-F681-126582A46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FDA1124C-27E1-B0EB-0054-0912ED2E0F84}"/>
              </a:ext>
            </a:extLst>
          </p:cNvPr>
          <p:cNvSpPr txBox="1"/>
          <p:nvPr/>
        </p:nvSpPr>
        <p:spPr>
          <a:xfrm>
            <a:off x="233915" y="323811"/>
            <a:ext cx="1217428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fontAlgn="base"/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Major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Italy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-Japan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collaboration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fundamental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physics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at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Expo2025 Osaka</a:t>
            </a:r>
          </a:p>
        </p:txBody>
      </p:sp>
      <p:pic>
        <p:nvPicPr>
          <p:cNvPr id="1026" name="Picture 2" descr="Research infrastructures shaping the future. A moment of the public event ">
            <a:extLst>
              <a:ext uri="{FF2B5EF4-FFF2-40B4-BE49-F238E27FC236}">
                <a16:creationId xmlns:a16="http://schemas.microsoft.com/office/drawing/2014/main" id="{BC1CADA2-79D2-ACEB-7C54-B16E1E8D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" y="2216517"/>
            <a:ext cx="6605822" cy="44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4591EB-F8A9-101F-F339-DD83B2DBD3DB}"/>
              </a:ext>
            </a:extLst>
          </p:cNvPr>
          <p:cNvSpPr txBox="1"/>
          <p:nvPr/>
        </p:nvSpPr>
        <p:spPr>
          <a:xfrm>
            <a:off x="7208874" y="2456795"/>
            <a:ext cx="4749211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Italy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Pavilion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at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Expo2025 Osaka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hosted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the event 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shaping the future.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Driving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knowledge and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innovation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for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tomorrow’s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communities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 on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May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23,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promoted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and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organised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by INFN (the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National Institute for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Nuclear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Physics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)</a:t>
            </a:r>
            <a:endParaRPr lang="it-IT" sz="28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9E2978-92E3-0713-2ADF-3078D835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000" y="5720138"/>
            <a:ext cx="1942213" cy="1137862"/>
          </a:xfrm>
          <a:prstGeom prst="rect">
            <a:avLst/>
          </a:prstGeom>
        </p:spPr>
      </p:pic>
      <p:pic>
        <p:nvPicPr>
          <p:cNvPr id="9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33039FD9-0E2D-3F9E-6B18-75307097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883" y="1148095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6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51C35-70C8-5276-E80F-A3916076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95F90EFE-B764-8267-9AE0-ED0A1154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152997" cy="10764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88A8D1F-74A3-C751-5F01-895AC1596B85}"/>
              </a:ext>
            </a:extLst>
          </p:cNvPr>
          <p:cNvSpPr txBox="1"/>
          <p:nvPr/>
        </p:nvSpPr>
        <p:spPr>
          <a:xfrm>
            <a:off x="345689" y="1680948"/>
            <a:ext cx="11764795" cy="606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GB" sz="2800" b="1" i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  <a:t>VLRIs are long-term enterprises which are developed primarily to produce frontier knowledge. However, they are also</a:t>
            </a:r>
            <a:br>
              <a:rPr lang="en-GB" sz="2800" b="1" i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</a:br>
            <a:r>
              <a:rPr lang="en-GB" sz="2800" b="1" i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GB" sz="2800" b="1" i="1" spc="-4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increasingly expected to deliver a broad range of societal and economic benefits</a:t>
            </a:r>
            <a:br>
              <a:rPr lang="en-GB" sz="2400" b="1" i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</a:br>
            <a:r>
              <a:rPr lang="en-GB" b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  <a:t>(OECD (2023), “Very Large Research Infrastructures: Policy issues and options”, OECD Science, Technology and Industry Policy Papers, No. 153, OECD Publishing, Paris, </a:t>
            </a:r>
            <a:r>
              <a:rPr lang="en-GB" b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https://doi.org/10.1787/2b93187f-en</a:t>
            </a:r>
            <a:r>
              <a:rPr lang="en-GB" b="1" spc="-40" dirty="0">
                <a:solidFill>
                  <a:srgbClr val="FFFFFF"/>
                </a:solidFill>
                <a:latin typeface="Palatino" pitchFamily="2" charset="77"/>
                <a:ea typeface="Palatino" pitchFamily="2" charset="77"/>
              </a:rPr>
              <a:t>.)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2400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Large Research Infrastructures have a significant economic impact. Estimate for G7  LRIs  is  about </a:t>
            </a:r>
            <a:r>
              <a:rPr lang="en-US" sz="32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540 </a:t>
            </a:r>
            <a:r>
              <a:rPr lang="en-US" sz="3200" noProof="0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bln</a:t>
            </a:r>
            <a:r>
              <a:rPr lang="en-US" sz="32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USD 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(CAPEX+OPEX) over the last 50 years</a:t>
            </a:r>
          </a:p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GB" sz="7200" noProof="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The usefulness of useless knowledge</a:t>
            </a:r>
            <a:endParaRPr lang="en-GB" sz="7200" noProof="0" dirty="0">
              <a:latin typeface="Palatino" pitchFamily="2" charset="77"/>
              <a:ea typeface="Palatino" pitchFamily="2" charset="77"/>
            </a:endParaRPr>
          </a:p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br>
              <a:rPr lang="en-US" sz="2800" noProof="0" dirty="0">
                <a:latin typeface="Palatino" pitchFamily="2" charset="77"/>
                <a:ea typeface="Palatino" pitchFamily="2" charset="77"/>
              </a:rPr>
            </a:br>
            <a:endParaRPr lang="en-US" sz="2800" noProof="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12BD42-FCC8-9638-180F-8DCC3DC92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487" y="43281"/>
            <a:ext cx="2152997" cy="126135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3EC8E066-E2D5-6492-63CD-72BE13C2C6B0}"/>
              </a:ext>
            </a:extLst>
          </p:cNvPr>
          <p:cNvSpPr txBox="1"/>
          <p:nvPr/>
        </p:nvSpPr>
        <p:spPr>
          <a:xfrm>
            <a:off x="2732048" y="-148317"/>
            <a:ext cx="688030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6000" dirty="0">
                <a:latin typeface="Palatino" pitchFamily="2" charset="77"/>
                <a:ea typeface="Palatino" pitchFamily="2" charset="77"/>
              </a:rPr>
              <a:t>The Impact 1</a:t>
            </a:r>
          </a:p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6000" dirty="0">
                <a:latin typeface="Palatino" pitchFamily="2" charset="77"/>
                <a:ea typeface="Palatino" pitchFamily="2" charset="77"/>
              </a:rPr>
              <a:t>Great </a:t>
            </a:r>
            <a:r>
              <a:rPr lang="it-IT" sz="6000" dirty="0" err="1">
                <a:latin typeface="Palatino" pitchFamily="2" charset="77"/>
                <a:ea typeface="Palatino" pitchFamily="2" charset="77"/>
              </a:rPr>
              <a:t>Expectations</a:t>
            </a:r>
            <a:endParaRPr lang="it-IT" sz="60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27958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0980-A974-4B70-E05A-9EF3433D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695A500A-520A-E202-56D2-B7470C80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152997" cy="10764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DA84EF05-5E92-73C8-C316-F1A5EE33F86D}"/>
              </a:ext>
            </a:extLst>
          </p:cNvPr>
          <p:cNvSpPr txBox="1"/>
          <p:nvPr/>
        </p:nvSpPr>
        <p:spPr>
          <a:xfrm>
            <a:off x="2519916" y="1810464"/>
            <a:ext cx="9590568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Japan hosts three major Research Infrastructures.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One of them, KAGRA, dedicated to Gravitational waves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2800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2800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noProof="0" dirty="0">
                <a:latin typeface="Palatino" pitchFamily="2" charset="77"/>
                <a:ea typeface="Palatino" pitchFamily="2" charset="77"/>
              </a:rPr>
              <a:t>Einstein Telescope will be the largest  research infrastructure approved for the next 10 years within the  program of the European Strategy Forum for Research Infrastructures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noProof="0" dirty="0">
                <a:latin typeface="Palatino" pitchFamily="2" charset="77"/>
                <a:ea typeface="Palatino" pitchFamily="2" charset="77"/>
              </a:rPr>
              <a:t>Italy candidates Sardinia to host this infrastructure</a:t>
            </a:r>
            <a:endParaRPr lang="en-US" sz="4000" spc="-39" noProof="0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A82283-AE12-5DE1-09D3-527FA288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487" y="43281"/>
            <a:ext cx="2152997" cy="126135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791B062-6929-176D-AA62-FEEAA40C9C85}"/>
              </a:ext>
            </a:extLst>
          </p:cNvPr>
          <p:cNvGrpSpPr/>
          <p:nvPr/>
        </p:nvGrpSpPr>
        <p:grpSpPr>
          <a:xfrm>
            <a:off x="81516" y="2362211"/>
            <a:ext cx="1861851" cy="3481193"/>
            <a:chOff x="7172242" y="438522"/>
            <a:chExt cx="1861851" cy="3481193"/>
          </a:xfrm>
        </p:grpSpPr>
        <p:pic>
          <p:nvPicPr>
            <p:cNvPr id="6" name="Immagine 5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4DE5009E-CFED-A1E0-474E-4615EB6D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2242" y="438522"/>
              <a:ext cx="1861851" cy="3481193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9768668F-6E73-2D9A-ACBF-E270B41D2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4679" y="1734936"/>
              <a:ext cx="436756" cy="327567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351D0BD8-5893-D053-3EB3-A098E9913490}"/>
              </a:ext>
            </a:extLst>
          </p:cNvPr>
          <p:cNvSpPr txBox="1"/>
          <p:nvPr/>
        </p:nvSpPr>
        <p:spPr>
          <a:xfrm>
            <a:off x="3771080" y="108553"/>
            <a:ext cx="52056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6000" dirty="0">
                <a:latin typeface="Palatino" pitchFamily="2" charset="77"/>
                <a:ea typeface="Palatino" pitchFamily="2" charset="77"/>
              </a:rPr>
              <a:t>The Impact 2</a:t>
            </a:r>
          </a:p>
        </p:txBody>
      </p:sp>
    </p:spTree>
    <p:extLst>
      <p:ext uri="{BB962C8B-B14F-4D97-AF65-F5344CB8AC3E}">
        <p14:creationId xmlns:p14="http://schemas.microsoft.com/office/powerpoint/2010/main" val="42211256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6776E-05DF-ED24-155B-75033D8D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Immagine 6">
            <a:extLst>
              <a:ext uri="{FF2B5EF4-FFF2-40B4-BE49-F238E27FC236}">
                <a16:creationId xmlns:a16="http://schemas.microsoft.com/office/drawing/2014/main" id="{0E4642FC-371C-C588-B420-F1639FEB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80" y="287275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87EA739E-C4CE-05F0-CFEB-ED46A9D9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2" y="228134"/>
            <a:ext cx="3218790" cy="160939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5AA9D383-9C03-AC44-6005-09FAE7C6FCFC}"/>
              </a:ext>
            </a:extLst>
          </p:cNvPr>
          <p:cNvSpPr txBox="1"/>
          <p:nvPr/>
        </p:nvSpPr>
        <p:spPr>
          <a:xfrm>
            <a:off x="257992" y="1947374"/>
            <a:ext cx="9694082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 err="1">
                <a:latin typeface="Palatino" pitchFamily="2" charset="77"/>
                <a:ea typeface="Palatino" pitchFamily="2" charset="77"/>
              </a:rPr>
              <a:t>During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Presidency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the G7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Minister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University and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, Anna Maria Bernini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promoted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a G7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dedicated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socio-economic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impact of large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infrastructures</a:t>
            </a:r>
            <a:endParaRPr lang="it-IT" sz="280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The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held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in Sardinia,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near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Nuoro, close to the area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proposed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host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ET site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The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organized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by  INFN and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Ministry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University and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endParaRPr lang="it-IT" sz="4000" spc="-39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7EA92D-06DC-DACA-D058-DC21F0CB2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383" y="5596648"/>
            <a:ext cx="2152997" cy="126135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6520ACB8-2CE3-3A85-E54E-5EC014687A1F}"/>
              </a:ext>
            </a:extLst>
          </p:cNvPr>
          <p:cNvSpPr txBox="1"/>
          <p:nvPr/>
        </p:nvSpPr>
        <p:spPr>
          <a:xfrm>
            <a:off x="4199860" y="228134"/>
            <a:ext cx="91957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The G7 Event in Sardinia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676AA8-5CE3-3655-0F60-2F7D8EC29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33" y="4937234"/>
            <a:ext cx="3926503" cy="177413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D2686891-6C35-E5DB-57FE-D69F395A640D}"/>
              </a:ext>
            </a:extLst>
          </p:cNvPr>
          <p:cNvSpPr/>
          <p:nvPr/>
        </p:nvSpPr>
        <p:spPr>
          <a:xfrm>
            <a:off x="10579395" y="2339164"/>
            <a:ext cx="463142" cy="414470"/>
          </a:xfrm>
          <a:prstGeom prst="ellipse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789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70F2-2604-5093-B0E4-107A5147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6EB7C816-4E87-B3A7-E805-AB49CAA1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527738" cy="12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4273E75-219A-8CE8-F6DF-EE20F3CE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563" y="172066"/>
            <a:ext cx="1942213" cy="113786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97CD479-579E-B9DD-2346-37F53AF7DF5B}"/>
              </a:ext>
            </a:extLst>
          </p:cNvPr>
          <p:cNvSpPr txBox="1"/>
          <p:nvPr/>
        </p:nvSpPr>
        <p:spPr>
          <a:xfrm>
            <a:off x="2785730" y="255057"/>
            <a:ext cx="740026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The G7 Event in Sardinia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2744EE-6E60-00BA-7160-7EFD7A7D2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84" y="4952473"/>
            <a:ext cx="3926503" cy="17741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FE9982-8545-B1DE-4F41-0BFB7A47B596}"/>
              </a:ext>
            </a:extLst>
          </p:cNvPr>
          <p:cNvSpPr txBox="1"/>
          <p:nvPr/>
        </p:nvSpPr>
        <p:spPr>
          <a:xfrm>
            <a:off x="2480531" y="1447945"/>
            <a:ext cx="9711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The Greatest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Thinghs</a:t>
            </a:r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are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said</a:t>
            </a:r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in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Silence</a:t>
            </a:r>
            <a:endParaRPr lang="it-IT" sz="6600" dirty="0">
              <a:solidFill>
                <a:schemeClr val="bg1"/>
              </a:solidFill>
              <a:latin typeface="Palace Script MT" panose="030303020206070C0B05" pitchFamily="66" charset="77"/>
              <a:ea typeface="Palatino" pitchFamily="2" charset="77"/>
            </a:endParaRPr>
          </a:p>
          <a:p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                                 Grazia Deledda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Nuoro 1871-Rome 1936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Nobel </a:t>
            </a:r>
            <a:r>
              <a:rPr lang="it-IT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prize</a:t>
            </a:r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for Literature in  1926  </a:t>
            </a:r>
          </a:p>
        </p:txBody>
      </p:sp>
      <p:pic>
        <p:nvPicPr>
          <p:cNvPr id="12" name="Immagine 11" descr="Immagine che contiene testo, Viso umano, vestiti, donna&#10;&#10;Il contenuto generato dall'IA potrebbe non essere corretto.">
            <a:extLst>
              <a:ext uri="{FF2B5EF4-FFF2-40B4-BE49-F238E27FC236}">
                <a16:creationId xmlns:a16="http://schemas.microsoft.com/office/drawing/2014/main" id="{03CBEC25-BCCE-6F50-FCFA-1A5749E46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2726602"/>
            <a:ext cx="4937200" cy="327983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08AA28-D89F-529C-964A-CEEB3314C67B}"/>
              </a:ext>
            </a:extLst>
          </p:cNvPr>
          <p:cNvSpPr txBox="1"/>
          <p:nvPr/>
        </p:nvSpPr>
        <p:spPr>
          <a:xfrm>
            <a:off x="738791" y="6113307"/>
            <a:ext cx="673040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Minister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Anna Maria Bernini </a:t>
            </a:r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at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G7 Event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093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2F43-8214-90D6-CC15-9BE674A3F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B551910D-0C42-F1B4-03F7-52A9C290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152997" cy="10764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E0D17E8F-841B-BF2D-9624-8D090E76C3A3}"/>
              </a:ext>
            </a:extLst>
          </p:cNvPr>
          <p:cNvSpPr txBox="1"/>
          <p:nvPr/>
        </p:nvSpPr>
        <p:spPr>
          <a:xfrm>
            <a:off x="2519916" y="2456796"/>
            <a:ext cx="9590568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The Italian Minister of University and Research, The Sardinia regional Government and INFN are performing substantial investments for this project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2800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2800" noProof="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noProof="0" dirty="0">
                <a:latin typeface="Palatino" pitchFamily="2" charset="77"/>
                <a:ea typeface="Palatino" pitchFamily="2" charset="77"/>
              </a:rPr>
              <a:t>The investments are not limited to laboratories and scientific infrastructures</a:t>
            </a:r>
            <a:endParaRPr lang="en-US" sz="4000" spc="-39" noProof="0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BCA2B5-8C96-0412-CFF1-42B57DBA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487" y="43281"/>
            <a:ext cx="2152997" cy="126135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9F6ECAE2-ED85-605F-61EA-882E14B3F62E}"/>
              </a:ext>
            </a:extLst>
          </p:cNvPr>
          <p:cNvGrpSpPr/>
          <p:nvPr/>
        </p:nvGrpSpPr>
        <p:grpSpPr>
          <a:xfrm>
            <a:off x="81516" y="2362211"/>
            <a:ext cx="1861851" cy="3481193"/>
            <a:chOff x="7172242" y="438522"/>
            <a:chExt cx="1861851" cy="3481193"/>
          </a:xfrm>
        </p:grpSpPr>
        <p:pic>
          <p:nvPicPr>
            <p:cNvPr id="6" name="Immagine 5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FCEFC64C-CF1E-656D-35CE-07E0E3B3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2242" y="438522"/>
              <a:ext cx="1861851" cy="3481193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C89929E7-253C-96E5-B7E2-8EECD913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4679" y="1734936"/>
              <a:ext cx="436756" cy="327567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41098F13-5291-F585-AF2C-D6E2B55FAAAA}"/>
              </a:ext>
            </a:extLst>
          </p:cNvPr>
          <p:cNvSpPr txBox="1"/>
          <p:nvPr/>
        </p:nvSpPr>
        <p:spPr>
          <a:xfrm>
            <a:off x="3771080" y="108553"/>
            <a:ext cx="585242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6000" dirty="0">
                <a:latin typeface="Palatino" pitchFamily="2" charset="77"/>
                <a:ea typeface="Palatino" pitchFamily="2" charset="77"/>
              </a:rPr>
              <a:t>The Investments</a:t>
            </a:r>
          </a:p>
        </p:txBody>
      </p:sp>
    </p:spTree>
    <p:extLst>
      <p:ext uri="{BB962C8B-B14F-4D97-AF65-F5344CB8AC3E}">
        <p14:creationId xmlns:p14="http://schemas.microsoft.com/office/powerpoint/2010/main" val="37598300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ttangolo 1"/>
          <p:cNvSpPr/>
          <p:nvPr/>
        </p:nvSpPr>
        <p:spPr>
          <a:xfrm>
            <a:off x="0" y="1613539"/>
            <a:ext cx="12192000" cy="331674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/>
          </a:p>
        </p:txBody>
      </p:sp>
      <p:sp>
        <p:nvSpPr>
          <p:cNvPr id="187" name="Titolo 1"/>
          <p:cNvSpPr txBox="1"/>
          <p:nvPr/>
        </p:nvSpPr>
        <p:spPr>
          <a:xfrm>
            <a:off x="4333745" y="262544"/>
            <a:ext cx="769144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dirty="0"/>
              <a:t>Investments (available or committed)</a:t>
            </a:r>
          </a:p>
        </p:txBody>
      </p:sp>
      <p:pic>
        <p:nvPicPr>
          <p:cNvPr id="188" name="Immagine 11" descr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14" y="4930280"/>
            <a:ext cx="9250972" cy="166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magine 13" descr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" y="1796859"/>
            <a:ext cx="11986856" cy="298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 14" descr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" y="262544"/>
            <a:ext cx="2554032" cy="124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182;p10" descr="Google Shape;182;p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788" y="6005021"/>
            <a:ext cx="1148400" cy="6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Geometry and location(s) definition"/>
          <p:cNvSpPr txBox="1"/>
          <p:nvPr/>
        </p:nvSpPr>
        <p:spPr>
          <a:xfrm>
            <a:off x="6639505" y="5130245"/>
            <a:ext cx="2140501" cy="225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i="1"/>
            </a:lvl1pPr>
          </a:lstStyle>
          <a:p>
            <a:r>
              <a:t>Geometry and location(s) definition </a:t>
            </a:r>
          </a:p>
        </p:txBody>
      </p:sp>
      <p:sp>
        <p:nvSpPr>
          <p:cNvPr id="193" name="Construction begin ?"/>
          <p:cNvSpPr txBox="1"/>
          <p:nvPr/>
        </p:nvSpPr>
        <p:spPr>
          <a:xfrm>
            <a:off x="7396664" y="6025081"/>
            <a:ext cx="1262600" cy="225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i="1"/>
            </a:lvl1pPr>
          </a:lstStyle>
          <a:p>
            <a:r>
              <a:t>Construction begin ?</a:t>
            </a:r>
          </a:p>
        </p:txBody>
      </p:sp>
      <p:sp>
        <p:nvSpPr>
          <p:cNvPr id="194" name="&gt;2036"/>
          <p:cNvSpPr txBox="1"/>
          <p:nvPr/>
        </p:nvSpPr>
        <p:spPr>
          <a:xfrm>
            <a:off x="10469432" y="5328839"/>
            <a:ext cx="585228" cy="277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 b="1" i="1"/>
            </a:lvl1pPr>
          </a:lstStyle>
          <a:p>
            <a:r>
              <a:t>&gt;2036</a:t>
            </a:r>
          </a:p>
        </p:txBody>
      </p:sp>
      <p:sp>
        <p:nvSpPr>
          <p:cNvPr id="195" name="Titolo 1"/>
          <p:cNvSpPr txBox="1"/>
          <p:nvPr/>
        </p:nvSpPr>
        <p:spPr>
          <a:xfrm>
            <a:off x="434016" y="5263146"/>
            <a:ext cx="769144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Desirable</a:t>
            </a:r>
          </a:p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Timeline</a:t>
            </a:r>
          </a:p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(to be defined yet)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62CDED-30B2-2831-0E26-C1143A6A3648}"/>
              </a:ext>
            </a:extLst>
          </p:cNvPr>
          <p:cNvSpPr txBox="1"/>
          <p:nvPr/>
        </p:nvSpPr>
        <p:spPr>
          <a:xfrm>
            <a:off x="5634173" y="1514976"/>
            <a:ext cx="76914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it-IT" dirty="0" err="1">
                <a:solidFill>
                  <a:srgbClr val="FF0000"/>
                </a:solidFill>
              </a:rPr>
              <a:t>Updated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now</a:t>
            </a:r>
            <a:r>
              <a:rPr lang="it-IT" dirty="0">
                <a:solidFill>
                  <a:srgbClr val="FF0000"/>
                </a:solidFill>
              </a:rPr>
              <a:t> to 168 </a:t>
            </a:r>
            <a:r>
              <a:rPr lang="it-IT" dirty="0" err="1">
                <a:solidFill>
                  <a:srgbClr val="FF0000"/>
                </a:solidFill>
              </a:rPr>
              <a:t>million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A9025A5A-FECB-2DFB-480F-34F17C117B5C}"/>
              </a:ext>
            </a:extLst>
          </p:cNvPr>
          <p:cNvCxnSpPr/>
          <p:nvPr/>
        </p:nvCxnSpPr>
        <p:spPr>
          <a:xfrm flipV="1">
            <a:off x="10579395" y="1807363"/>
            <a:ext cx="382772" cy="44673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1186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Evaluating the Economic Effects of ET G7 Conference on Large Research Infrastructures </vt:lpstr>
      <vt:lpstr> Economic impacts  </vt:lpstr>
      <vt:lpstr>Impacts (million euros)</vt:lpstr>
      <vt:lpstr>Beneficiaries</vt:lpstr>
      <vt:lpstr>Overall combined social impact</vt:lpstr>
      <vt:lpstr>L-shaped alternative</vt:lpstr>
      <vt:lpstr>R&amp;D Effects on Productivity Growth</vt:lpstr>
      <vt:lpstr>Environmental impact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Alberto Masoni</cp:lastModifiedBy>
  <cp:revision>42</cp:revision>
  <dcterms:modified xsi:type="dcterms:W3CDTF">2025-06-23T00:46:16Z</dcterms:modified>
</cp:coreProperties>
</file>