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9" r:id="rId4"/>
  </p:sldMasterIdLst>
  <p:notesMasterIdLst>
    <p:notesMasterId r:id="rId25"/>
  </p:notesMasterIdLst>
  <p:sldIdLst>
    <p:sldId id="256" r:id="rId5"/>
    <p:sldId id="260" r:id="rId6"/>
    <p:sldId id="261" r:id="rId7"/>
    <p:sldId id="263" r:id="rId8"/>
    <p:sldId id="264" r:id="rId9"/>
    <p:sldId id="526" r:id="rId10"/>
    <p:sldId id="1044" r:id="rId11"/>
    <p:sldId id="295" r:id="rId12"/>
    <p:sldId id="995" r:id="rId13"/>
    <p:sldId id="273" r:id="rId14"/>
    <p:sldId id="266" r:id="rId15"/>
    <p:sldId id="1001" r:id="rId16"/>
    <p:sldId id="1006" r:id="rId17"/>
    <p:sldId id="1009" r:id="rId18"/>
    <p:sldId id="1012" r:id="rId19"/>
    <p:sldId id="1013" r:id="rId20"/>
    <p:sldId id="434" r:id="rId21"/>
    <p:sldId id="1016" r:id="rId22"/>
    <p:sldId id="1045" r:id="rId23"/>
    <p:sldId id="1018" r:id="rId24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2"/>
    <p:restoredTop sz="94679"/>
  </p:normalViewPr>
  <p:slideViewPr>
    <p:cSldViewPr snapToGrid="0">
      <p:cViewPr varScale="1">
        <p:scale>
          <a:sx n="104" d="100"/>
          <a:sy n="104" d="100"/>
        </p:scale>
        <p:origin x="208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99E05515-7303-4281-82BD-86352C0A8477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Lancio su altri messaggeri: GW e DarkMatter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it-IT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9A247AF-E0D9-4EF6-A59C-055EC4C35E6F}" type="slidenum">
              <a:rPr lang="it-IT" sz="1200" b="0" strike="noStrike" spc="-1">
                <a:latin typeface="Times New Roman"/>
              </a:rPr>
              <a:t>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e tutto questo si fa in Sardegna!</a:t>
            </a: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Lancio su ET e GW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it-IT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3855D4B-BB68-4A44-A27C-87168BC08222}" type="slidenum">
              <a:rPr lang="it-IT" sz="1200" b="0" strike="noStrike" spc="-1">
                <a:latin typeface="Times New Roman"/>
              </a:rPr>
              <a:t>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99E05515-7303-4281-82BD-86352C0A8477}" type="slidenum">
              <a:rPr lang="en-US" sz="1400" b="0" strike="noStrike" spc="-1" smtClean="0">
                <a:latin typeface="Times New Roman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5527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Prototipo 0 – circa 30 metri</a:t>
            </a:r>
          </a:p>
          <a:p>
            <a:endParaRPr lang="it-IT" dirty="0"/>
          </a:p>
          <a:p>
            <a:r>
              <a:rPr lang="it-IT" dirty="0"/>
              <a:t>ARIA</a:t>
            </a:r>
          </a:p>
          <a:p>
            <a:pPr marL="171450" indent="-171450">
              <a:buFontTx/>
              <a:buChar char="-"/>
            </a:pPr>
            <a:r>
              <a:rPr lang="it-IT" dirty="0"/>
              <a:t>Riutilizzo impianto minerario chiuso ad alto contenuto industriale, con obiettivo di valorizzare le competenze delle risorse umane presenti e garantirne il futuro</a:t>
            </a:r>
          </a:p>
          <a:p>
            <a:pPr marL="171450" indent="-171450">
              <a:buFontTx/>
              <a:buChar char="-"/>
            </a:pPr>
            <a:r>
              <a:rPr lang="it-IT" dirty="0"/>
              <a:t>Cruciale per la strategia scientifica di DARKSIDE</a:t>
            </a:r>
          </a:p>
          <a:p>
            <a:pPr marL="171450" indent="-171450">
              <a:buFontTx/>
              <a:buChar char="-"/>
            </a:pPr>
            <a:r>
              <a:rPr lang="it-IT" dirty="0"/>
              <a:t>Importante impianto per la ricerca e l’innovazione in Sardegna</a:t>
            </a:r>
          </a:p>
          <a:p>
            <a:pPr marL="171450" indent="-171450">
              <a:buFontTx/>
              <a:buChar char="-"/>
            </a:pPr>
            <a:r>
              <a:rPr lang="it-IT" dirty="0"/>
              <a:t>Distillazione di altri gas per uso medicale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49DFD-7D07-B245-8791-5129E8A5F2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379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42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441F880-AAC7-4A23-8D4F-C2CB7E049B7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2AF4221-BC72-4034-84BB-A9210BC7941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25A6C23-9570-49A2-9277-EF050D250C8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886C56A-3E69-4E61-9B54-F8F2E7E9F51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A8CC9A9-F88D-4DE2-8D36-00196131316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8B1773C-BA09-44BC-AB4F-28942F856F6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DF87AFB-EBC5-4C72-A458-F51E7AA3D59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58374AE-A635-49FB-A46B-F5333A1342F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B1B4B12-B38B-4F3C-8053-017C23025AB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6AC28CF-0FE2-4F87-B62B-237660C2898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A1B22ED-E1FC-4F1A-86CB-9501405A952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A6A75FB-9DF1-4871-B9E8-E14B9D8AF466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A4EB1BC-FFFE-439F-A997-94F086D135B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04063D8-B308-4993-9AC0-2E319713855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AB3BC94-3E8C-453D-8404-6CCAAF8C200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62C6E5E-E363-43D6-AEF5-B9B283483D4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E839E7E-1321-4E8A-85D0-277BB369476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r>
              <a:rPr lang="en-GB"/>
              <a:t>Ballao, 07 giugno 2025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fld id="{3D4B9596-D308-4360-845F-6182D6CC17A2}" type="slidenum">
              <a:rPr lang="en-IT" smtClean="0"/>
              <a:pPr/>
              <a:t>‹#›</a:t>
            </a:fld>
            <a:endParaRPr lang="en-IT"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>
            <a:lvl1pPr>
              <a:defRPr sz="1400">
                <a:solidFill>
                  <a:srgbClr val="8B8B8B"/>
                </a:solidFill>
                <a:latin typeface="Lato" panose="020F0502020204030203" pitchFamily="34" charset="77"/>
              </a:defRPr>
            </a:lvl1pPr>
          </a:lstStyle>
          <a:p>
            <a:r>
              <a:rPr lang="it-IT"/>
              <a:t>Foligno, 11 aprile 2024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6836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GB"/>
              <a:t>Ballao, 07 giugno 2025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619427C-733E-4BD7-91DF-D4432AF9BFF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r>
              <a:rPr lang="it-IT"/>
              <a:t>Foligno, 11 aprile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06110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GB"/>
              <a:t>Ballao, 07 giugno 2025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6AA899E-1125-4C27-BC38-3262E5898AC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r>
              <a:rPr lang="it-IT"/>
              <a:t>Foligno, 11 aprile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80661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GB"/>
              <a:t>Ballao, 07 giugno 2025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C9A54AF-2C8D-4FB3-B58C-C1D0DABD901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r>
              <a:rPr lang="it-IT"/>
              <a:t>Foligno, 11 aprile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46100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GB"/>
              <a:t>Ballao, 07 giugno 2025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37A4DD5-1C08-4517-9EB6-3B060E0F966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r>
              <a:rPr lang="it-IT"/>
              <a:t>Foligno, 11 aprile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885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E2D4230-BD11-4188-8334-AFA2CF0B4BE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GB"/>
              <a:t>Ballao, 07 giugno 2025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B185FB5-431F-4566-BFD9-3E5BB29EB02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r>
              <a:rPr lang="it-IT"/>
              <a:t>Foligno, 11 aprile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6522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GB"/>
              <a:t>Ballao, 07 giugno 2025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990B31E-68E4-4556-97CC-308429A33E2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r>
              <a:rPr lang="it-IT"/>
              <a:t>Foligno, 11 aprile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5240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GB"/>
              <a:t>Ballao, 07 giugno 2025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FF17306-8BAD-418C-9418-3032E894C02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r>
              <a:rPr lang="it-IT"/>
              <a:t>Foligno, 11 aprile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22043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GB"/>
              <a:t>Ballao, 07 giugno 2025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BFF6BE4-70C7-44CD-9763-888542EA5C7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r>
              <a:rPr lang="it-IT"/>
              <a:t>Foligno, 11 aprile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2462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GB"/>
              <a:t>Ballao, 07 giugno 2025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A3E5996-05CD-4570-B4D5-042BE9EDC14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r>
              <a:rPr lang="it-IT"/>
              <a:t>Foligno, 11 aprile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44933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GB"/>
              <a:t>Ballao, 07 giugno 2025</a:t>
            </a:r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D91595B-9432-48B0-9C16-34B848C5C79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r>
              <a:rPr lang="it-IT"/>
              <a:t>Foligno, 11 aprile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1436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GB"/>
              <a:t>Ballao, 07 giugno 2025</a:t>
            </a:r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34A2CEF-B7E9-4AA3-99E4-2E29BFF30DA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r>
              <a:rPr lang="it-IT"/>
              <a:t>Foligno, 11 aprile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9876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816AB8-026B-B065-3F0D-631A612B4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BABE3BF-6A0F-E057-F07C-1AB574C43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AAE2F2-1957-82ED-2A8C-8F4EC9C31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Foligno, 11 aprile 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745830-2CDA-B21D-CD4A-F1F22633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Ballao, 07 giugno 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A31CE3-D112-7823-2B42-90AAC7FE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3335-1DC3-F44D-9BCC-5F9C94EC53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398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D9A5A7-9075-4490-D70A-BF4C6D5A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A55755-D6C0-A969-C06C-7DE755F3C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2DA82C-E243-181F-03A8-949D852E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Foligno, 11 aprile 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4C43F9-DF02-751B-AFA5-AE228A3F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Ballao, 07 giugno 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3345CC-5F06-65FD-5505-584C8DED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3335-1DC3-F44D-9BCC-5F9C94EC53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001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673488-3406-6C34-7973-B9C712F8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887424-2142-B812-BAD9-800013E2F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292069-8BEF-B222-3FFD-B07041B2C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Foligno, 11 aprile 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DD1395-DE90-8435-2433-1D76E7A4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Ballao, 07 giugno 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C2771B-9770-3660-4BFC-629DB62E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3335-1DC3-F44D-9BCC-5F9C94EC53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12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AB58E1A-2F5C-4D53-91DB-9747BF061A1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823403-7E34-6740-8D18-FB057FCC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BD9E47-4C28-CD84-FC11-4ABE0C222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FBD7B6-1845-F992-1487-023B32D8E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4B74B9-1EEC-81CB-200B-6CFD5B611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Foligno, 11 aprile 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46C125-D4B9-09FB-5036-0B97C968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Ballao, 07 giugno 2025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0065F73-31DA-E330-2786-58C4DCC49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3335-1DC3-F44D-9BCC-5F9C94EC53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382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03528A-8DD1-C17D-7B8E-95711CCF9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1D0DF5-8DA1-F5D8-C708-24D979A3A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DFF835-69E5-E27B-7945-3695AFE32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BE3660B-7DF1-BE66-7179-719E3BC66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3C7F678-0C23-7B4B-4EDB-A4BFE21E8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1E82901-BB9A-D408-64A4-E2F1DA73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Foligno, 11 aprile 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E4DCBB2-21A1-246C-CD5A-AA735E14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Ballao, 07 giugno 2025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AA36D67-315B-9D68-DBC5-C21D8773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3335-1DC3-F44D-9BCC-5F9C94EC53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943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032BDE-6A81-04D4-3C80-1229B215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00416A2-F3C0-D1DE-4A00-8B0E74D3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Foligno, 11 aprile 2024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1FA4EB9-B060-8E7D-DA2E-20012B61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Ballao, 07 giugno 2025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207C39-B0CB-48C1-4E37-BB867D56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3335-1DC3-F44D-9BCC-5F9C94EC53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40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F703238-8656-7528-A03A-0009FFEFA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Foligno, 11 aprile 2024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BD570E8-AED9-B489-DE3E-1BB94EFF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Ballao, 07 giugno 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CE287CE-D2DC-253C-5A30-3A1BAC77D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3335-1DC3-F44D-9BCC-5F9C94EC53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002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15D77-E5F4-2C37-0FE1-9AA4A4B9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3903B1-A45A-2A96-0464-74FCCAB9B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8BFA0CA-371C-F772-F5DE-05F89C195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93D4DC4-842B-71B1-74A5-B5B36927C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Foligno, 11 aprile 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DDA242-2C97-6980-2418-51455302B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Ballao, 07 giugno 2025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7E25B1-EA7B-202A-884D-95A068D1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3335-1DC3-F44D-9BCC-5F9C94EC53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264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C172C2-7E52-3513-B23B-DC3A591D3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7C8246E-DA2F-DE93-8026-450FC13AF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808A49-2B01-A8F3-EDE3-64562E644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E4E3D9-72C1-3318-1B39-45752FAE6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Foligno, 11 aprile 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4E67CA-0F59-444F-04B7-861C1C1EF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Ballao, 07 giugno 2025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36B31F7-8EFB-51BA-61E5-F8140146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3335-1DC3-F44D-9BCC-5F9C94EC53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276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34F36E-DDC7-B77F-C256-A7AD0A5E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5F07DB-1C19-3892-08C5-F867F8BE4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39B85B-8672-81C0-3CDC-A8AB6313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Foligno, 11 aprile 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9D3EFF-2678-391F-F2B5-FAF7B148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Ballao, 07 giugno 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7A4B33-6403-521A-645F-0D1197995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3335-1DC3-F44D-9BCC-5F9C94EC53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0459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F7AA7CF-4C14-F792-9C17-FBAA72AECF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F0E149C-15C0-0C0F-3B53-C61E78858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69C4E2-40E0-39ED-5C6E-F9E61561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Foligno, 11 aprile 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E28E01-E188-5B6B-4B75-D28A33B1E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Ballao, 07 giugno 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AA3A0B-5761-D061-8E74-A47F1B96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3335-1DC3-F44D-9BCC-5F9C94EC53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15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43AABED-E5DA-41F2-8D85-82DD541BE3A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671AB35-D4A3-4B3F-BF71-5E4EB44738C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1AC84BF-7D99-42CE-BA11-1BCD8AC9D8B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9815AAC-ACB1-4D95-AC8F-0E2457C431E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CA1984A-4283-46B6-99CC-7E6A77D300C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0120" cy="360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n-GB" sz="1400" b="0" strike="noStrike" spc="-1">
                <a:solidFill>
                  <a:srgbClr val="8B8B8B"/>
                </a:solidFill>
                <a:latin typeface="Lato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8B8B8B"/>
                </a:solidFill>
                <a:latin typeface="Lato"/>
                <a:ea typeface="DejaVu Sans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38520" cy="360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IT" sz="1400" b="0" strike="noStrike" spc="-1">
                <a:solidFill>
                  <a:srgbClr val="8B8B8B"/>
                </a:solidFill>
                <a:latin typeface="Lato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B5E4834-77AC-4A40-985F-AAF8780C41B4}" type="slidenum">
              <a:rPr lang="en-IT" sz="1400" b="0" strike="noStrike" spc="-1">
                <a:solidFill>
                  <a:srgbClr val="8B8B8B"/>
                </a:solidFill>
                <a:latin typeface="Lato"/>
                <a:ea typeface="DejaVu Sans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8520" cy="360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0120" cy="360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n-GB" sz="1400" b="0" strike="noStrike" spc="-1">
                <a:solidFill>
                  <a:srgbClr val="8B8B8B"/>
                </a:solidFill>
                <a:latin typeface="Lato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solidFill>
                  <a:srgbClr val="8B8B8B"/>
                </a:solidFill>
                <a:latin typeface="Lato"/>
                <a:ea typeface="DejaVu Sans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38520" cy="360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IT" sz="1400" b="0" strike="noStrike" spc="-1">
                <a:solidFill>
                  <a:srgbClr val="8B8B8B"/>
                </a:solidFill>
                <a:latin typeface="Lato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EBD9160-C86F-4190-AA48-18B1D6DA1454}" type="slidenum">
              <a:rPr lang="en-IT" sz="1400" b="0" strike="noStrike" spc="-1">
                <a:solidFill>
                  <a:srgbClr val="8B8B8B"/>
                </a:solidFill>
                <a:latin typeface="Lato"/>
                <a:ea typeface="DejaVu Sans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38520" cy="360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it-IT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rgbClr val="8B8B8B"/>
                </a:solidFill>
                <a:latin typeface="Calibri"/>
              </a:rPr>
              <a:t>Ballao, 07 giugno 2025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it-IT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017ACA0-FD44-4F42-BCFB-C2B229C46CA1}" type="slidenum">
              <a:rPr lang="it-IT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it-IT" sz="1400" b="0" strike="noStrike" spc="-1">
                <a:latin typeface="Times New Roman"/>
              </a:rPr>
              <a:t>Foligno, 11 aprile 2024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66303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FCA54E5-6710-6153-6A46-8FB95025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9FE318-37E5-45B1-35A8-A7E1CF60F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F15952-AB8E-1FE0-016F-7E13D7FD54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Foligno, 11 aprile 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A68E57-CA06-8FA7-7ECC-093A0F2B8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Ballao, 07 giugno 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34A95E-BDEA-86AA-5054-748C6A20A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A3335-1DC3-F44D-9BCC-5F9C94EC53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43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alessandro.cardini@ca.infn.it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mailto:federica.govoni@inaf.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nstein-telescope.it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magine 15" descr="Immagine che contiene aria aperta, montagna, albero, cielo&#10;&#10;Descrizione generata automaticamente"/>
          <p:cNvPicPr/>
          <p:nvPr/>
        </p:nvPicPr>
        <p:blipFill>
          <a:blip r:embed="rId2"/>
          <a:stretch/>
        </p:blipFill>
        <p:spPr>
          <a:xfrm>
            <a:off x="4009680" y="0"/>
            <a:ext cx="8184600" cy="6853320"/>
          </a:xfrm>
          <a:prstGeom prst="rect">
            <a:avLst/>
          </a:prstGeom>
          <a:ln w="0">
            <a:noFill/>
          </a:ln>
        </p:spPr>
      </p:pic>
      <p:pic>
        <p:nvPicPr>
          <p:cNvPr id="89" name="Immagine 3" descr="Immagine che contiene invertebrato, Bioluminescenza, Invertebrati marini, Plancton&#10;&#10;Descrizione generata automaticamente"/>
          <p:cNvPicPr/>
          <p:nvPr/>
        </p:nvPicPr>
        <p:blipFill>
          <a:blip r:embed="rId3"/>
          <a:stretch/>
        </p:blipFill>
        <p:spPr>
          <a:xfrm>
            <a:off x="0" y="-1800"/>
            <a:ext cx="12192000" cy="6859800"/>
          </a:xfrm>
          <a:prstGeom prst="rect">
            <a:avLst/>
          </a:prstGeom>
          <a:ln w="0">
            <a:noFill/>
          </a:ln>
        </p:spPr>
      </p:pic>
      <p:sp>
        <p:nvSpPr>
          <p:cNvPr id="90" name="CasellaDiTesto 7"/>
          <p:cNvSpPr/>
          <p:nvPr/>
        </p:nvSpPr>
        <p:spPr>
          <a:xfrm>
            <a:off x="731880" y="2820960"/>
            <a:ext cx="342288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Alessandro Cardini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INFN Cagliari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Federica Govoni 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INAF Cagliari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91" name="CasellaDiTesto 9"/>
          <p:cNvSpPr/>
          <p:nvPr/>
        </p:nvSpPr>
        <p:spPr>
          <a:xfrm>
            <a:off x="4921560" y="-1559880"/>
            <a:ext cx="180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IT"/>
          </a:p>
        </p:txBody>
      </p:sp>
      <p:pic>
        <p:nvPicPr>
          <p:cNvPr id="92" name="Immagine 11"/>
          <p:cNvPicPr/>
          <p:nvPr/>
        </p:nvPicPr>
        <p:blipFill>
          <a:blip r:embed="rId4"/>
          <a:stretch/>
        </p:blipFill>
        <p:spPr>
          <a:xfrm>
            <a:off x="679320" y="5231160"/>
            <a:ext cx="1582920" cy="947880"/>
          </a:xfrm>
          <a:prstGeom prst="rect">
            <a:avLst/>
          </a:prstGeom>
          <a:ln w="0">
            <a:noFill/>
          </a:ln>
        </p:spPr>
      </p:pic>
      <p:sp>
        <p:nvSpPr>
          <p:cNvPr id="93" name="CasellaDiTesto 14"/>
          <p:cNvSpPr/>
          <p:nvPr/>
        </p:nvSpPr>
        <p:spPr>
          <a:xfrm>
            <a:off x="145031" y="339997"/>
            <a:ext cx="5922134" cy="14450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400" b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Esplorando</a:t>
            </a:r>
            <a:r>
              <a:rPr lang="en-US" sz="4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en-US" sz="4400" b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l’Universo</a:t>
            </a:r>
            <a:r>
              <a:rPr lang="en-US" sz="4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dal </a:t>
            </a:r>
            <a:r>
              <a:rPr lang="en-US" sz="4400" b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cuore</a:t>
            </a:r>
            <a:r>
              <a:rPr lang="en-US" sz="4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en-US" sz="4400" b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della</a:t>
            </a:r>
            <a:r>
              <a:rPr lang="en-US" sz="4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Sardegna</a:t>
            </a:r>
            <a:endParaRPr lang="en-US" sz="4400" b="0" strike="noStrike" spc="-1" dirty="0">
              <a:latin typeface="Arial"/>
            </a:endParaRPr>
          </a:p>
        </p:txBody>
      </p:sp>
      <p:pic>
        <p:nvPicPr>
          <p:cNvPr id="94" name="Picture 128"/>
          <p:cNvPicPr/>
          <p:nvPr/>
        </p:nvPicPr>
        <p:blipFill>
          <a:blip r:embed="rId5"/>
          <a:stretch/>
        </p:blipFill>
        <p:spPr>
          <a:xfrm>
            <a:off x="2540160" y="5367240"/>
            <a:ext cx="1825200" cy="764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6AF6C55-94FB-4CEE-92C3-1EDA6A3346A5}" type="slidenum">
              <a:rPr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29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14933" y="463378"/>
            <a:ext cx="8891073" cy="5931243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D5FF675-989C-40C3-A53B-4704301C8C99}" type="slidenum">
              <a:rPr/>
              <a:t>10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1B0D9-A25F-30F1-6135-F3F60B2310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617"/>
          <a:stretch>
            <a:fillRect/>
          </a:stretch>
        </p:blipFill>
        <p:spPr>
          <a:xfrm>
            <a:off x="9366644" y="896763"/>
            <a:ext cx="2540971" cy="2507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4D464-1CBB-1652-CA5B-F5C4FFC4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176"/>
          <a:stretch>
            <a:fillRect/>
          </a:stretch>
        </p:blipFill>
        <p:spPr>
          <a:xfrm>
            <a:off x="9407831" y="3534032"/>
            <a:ext cx="2540971" cy="24797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magine 21" descr="Immagine che contiene spazio, stella, costellazione, Blu elettrico&#10;&#10;Descrizione generata automaticamente"/>
          <p:cNvPicPr/>
          <p:nvPr/>
        </p:nvPicPr>
        <p:blipFill>
          <a:blip r:embed="rId3"/>
          <a:stretch/>
        </p:blipFill>
        <p:spPr>
          <a:xfrm>
            <a:off x="0" y="0"/>
            <a:ext cx="12193200" cy="686340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4"/>
          <p:cNvPicPr/>
          <p:nvPr/>
        </p:nvPicPr>
        <p:blipFill>
          <a:blip r:embed="rId4"/>
          <a:srcRect t="16205" r="3157"/>
          <a:stretch/>
        </p:blipFill>
        <p:spPr>
          <a:xfrm>
            <a:off x="8153636" y="4177371"/>
            <a:ext cx="3893361" cy="2680629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E9A8AF2-69A7-49DA-9793-7D6CC51B010D}" type="slidenum">
              <a:rPr/>
              <a:t>11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2E1F0-4940-DD12-6A1D-F35754EEA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39" y="0"/>
            <a:ext cx="7830480" cy="6858000"/>
          </a:xfrm>
          <a:prstGeom prst="rect">
            <a:avLst/>
          </a:prstGeom>
        </p:spPr>
      </p:pic>
      <p:pic>
        <p:nvPicPr>
          <p:cNvPr id="5" name="Picture 258">
            <a:extLst>
              <a:ext uri="{FF2B5EF4-FFF2-40B4-BE49-F238E27FC236}">
                <a16:creationId xmlns:a16="http://schemas.microsoft.com/office/drawing/2014/main" id="{E0B4452D-F70B-A3AD-94BF-B81F958B890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739156" y="-1"/>
            <a:ext cx="2609844" cy="4171972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0">
            <a:extLst>
              <a:ext uri="{FF2B5EF4-FFF2-40B4-BE49-F238E27FC236}">
                <a16:creationId xmlns:a16="http://schemas.microsoft.com/office/drawing/2014/main" id="{118EA3E8-F9B6-F179-AD0E-8036F82A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15" t="7026" r="6908" b="10612"/>
          <a:stretch>
            <a:fillRect/>
          </a:stretch>
        </p:blipFill>
        <p:spPr>
          <a:xfrm>
            <a:off x="2903837" y="-1"/>
            <a:ext cx="7018639" cy="685800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8292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6C5A0E-7AAE-B0B8-A6B2-277F44F72D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52B931-B06A-947F-B6A9-1EF511DF1D68}"/>
              </a:ext>
            </a:extLst>
          </p:cNvPr>
          <p:cNvSpPr txBox="1"/>
          <p:nvPr/>
        </p:nvSpPr>
        <p:spPr>
          <a:xfrm>
            <a:off x="7790089" y="6550223"/>
            <a:ext cx="4401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Illustration by Sandbox Studio, Chicago with Ana Kova</a:t>
            </a:r>
          </a:p>
        </p:txBody>
      </p:sp>
    </p:spTree>
    <p:extLst>
      <p:ext uri="{BB962C8B-B14F-4D97-AF65-F5344CB8AC3E}">
        <p14:creationId xmlns:p14="http://schemas.microsoft.com/office/powerpoint/2010/main" val="1169056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8F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movie.png" descr="pasted-movie.png">
            <a:extLst>
              <a:ext uri="{FF2B5EF4-FFF2-40B4-BE49-F238E27FC236}">
                <a16:creationId xmlns:a16="http://schemas.microsoft.com/office/drawing/2014/main" id="{5A9470C2-6D05-B40A-0BA2-70B5E41EE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532" y="994266"/>
            <a:ext cx="5257182" cy="4377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5650227D-EEAC-E571-8335-86028B3040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16" y="152400"/>
            <a:ext cx="6134996" cy="617750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20D9E3-C38F-CDB5-C2EA-61B42475AEEA}"/>
              </a:ext>
            </a:extLst>
          </p:cNvPr>
          <p:cNvCxnSpPr>
            <a:cxnSpLocks/>
          </p:cNvCxnSpPr>
          <p:nvPr/>
        </p:nvCxnSpPr>
        <p:spPr>
          <a:xfrm flipH="1">
            <a:off x="5268686" y="3248498"/>
            <a:ext cx="1785257" cy="13779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8">
            <a:extLst>
              <a:ext uri="{FF2B5EF4-FFF2-40B4-BE49-F238E27FC236}">
                <a16:creationId xmlns:a16="http://schemas.microsoft.com/office/drawing/2014/main" id="{8B1B0C92-D4B4-7195-A49C-D10700017D0F}"/>
              </a:ext>
            </a:extLst>
          </p:cNvPr>
          <p:cNvSpPr txBox="1">
            <a:spLocks/>
          </p:cNvSpPr>
          <p:nvPr/>
        </p:nvSpPr>
        <p:spPr>
          <a:xfrm>
            <a:off x="458039" y="330635"/>
            <a:ext cx="4940226" cy="9618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j-ea"/>
                <a:cs typeface="Arial" panose="020B0604020202020204" pitchFamily="34" charset="0"/>
              </a:rPr>
              <a:t>LNGS - Gran Sasso INFN National Laboratories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89C5B-4BF6-F9ED-48DB-6D8E2C586BD7}"/>
              </a:ext>
            </a:extLst>
          </p:cNvPr>
          <p:cNvSpPr txBox="1"/>
          <p:nvPr/>
        </p:nvSpPr>
        <p:spPr>
          <a:xfrm>
            <a:off x="8786755" y="5632901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Darkside</a:t>
            </a:r>
          </a:p>
        </p:txBody>
      </p:sp>
    </p:spTree>
    <p:extLst>
      <p:ext uri="{BB962C8B-B14F-4D97-AF65-F5344CB8AC3E}">
        <p14:creationId xmlns:p14="http://schemas.microsoft.com/office/powerpoint/2010/main" val="2016767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Argon Isotopes - List and Properties">
            <a:extLst>
              <a:ext uri="{FF2B5EF4-FFF2-40B4-BE49-F238E27FC236}">
                <a16:creationId xmlns:a16="http://schemas.microsoft.com/office/drawing/2014/main" id="{C2BC0317-59EC-EF7D-61BD-758F01BEE7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9DB224-DB8F-3F91-2FA4-0343E75AAD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29" y="113846"/>
            <a:ext cx="3761014" cy="3028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960177-B239-D93B-A357-76978CC90D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785" y="1628069"/>
            <a:ext cx="3416215" cy="2383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A49EEB-7590-65AE-6E34-5242DD8BD0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930" y="2800179"/>
            <a:ext cx="4243285" cy="31721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AD1DE9-BEA5-8120-00EF-A4D30EF8862E}"/>
              </a:ext>
            </a:extLst>
          </p:cNvPr>
          <p:cNvSpPr txBox="1"/>
          <p:nvPr/>
        </p:nvSpPr>
        <p:spPr>
          <a:xfrm>
            <a:off x="7570178" y="283028"/>
            <a:ext cx="4243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Colorado, USA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C66428-6914-C7BE-4AFF-BAE9C6581F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3868" y="4199423"/>
            <a:ext cx="3868132" cy="264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6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6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CE3A65-CE29-90C1-F4A0-7466500E64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DCBE8-C2B8-8A11-AF30-AD60503C2E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9104" y="0"/>
            <a:ext cx="7682896" cy="43216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97484B-8877-8DFB-90AF-407E4928278A}"/>
              </a:ext>
            </a:extLst>
          </p:cNvPr>
          <p:cNvSpPr txBox="1"/>
          <p:nvPr/>
        </p:nvSpPr>
        <p:spPr>
          <a:xfrm>
            <a:off x="6016943" y="4780508"/>
            <a:ext cx="5066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The ARIA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Seruci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Nuraxi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Figus, Italy</a:t>
            </a:r>
          </a:p>
        </p:txBody>
      </p:sp>
    </p:spTree>
    <p:extLst>
      <p:ext uri="{BB962C8B-B14F-4D97-AF65-F5344CB8AC3E}">
        <p14:creationId xmlns:p14="http://schemas.microsoft.com/office/powerpoint/2010/main" val="4199681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59BA6-B787-3243-9496-2BF88938EB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74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BB654-9656-C0DF-36F2-7400C7E78B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AD0ECD-F13D-33AA-DFE3-48A60C90E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5213" y="673342"/>
            <a:ext cx="3998258" cy="5604167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Lato" panose="020F0502020204030203" pitchFamily="34" charset="77"/>
              </a:rPr>
              <a:t>Inizio</a:t>
            </a:r>
            <a:r>
              <a:rPr lang="en-US" sz="3600" dirty="0">
                <a:latin typeface="Lato" panose="020F0502020204030203" pitchFamily="34" charset="77"/>
              </a:rPr>
              <a:t> </a:t>
            </a:r>
            <a:r>
              <a:rPr lang="en-US" sz="3600" dirty="0" err="1">
                <a:latin typeface="Lato" panose="020F0502020204030203" pitchFamily="34" charset="77"/>
              </a:rPr>
              <a:t>nel</a:t>
            </a:r>
            <a:r>
              <a:rPr lang="en-US" sz="3600" dirty="0">
                <a:latin typeface="Lato" panose="020F0502020204030203" pitchFamily="34" charset="77"/>
              </a:rPr>
              <a:t> 2026</a:t>
            </a:r>
          </a:p>
          <a:p>
            <a:endParaRPr lang="en-US" sz="3600" dirty="0">
              <a:latin typeface="Lato" panose="020F0502020204030203" pitchFamily="34" charset="77"/>
            </a:endParaRPr>
          </a:p>
          <a:p>
            <a:r>
              <a:rPr lang="en-US" sz="3600" dirty="0">
                <a:latin typeface="Lato" panose="020F0502020204030203" pitchFamily="34" charset="77"/>
              </a:rPr>
              <a:t>120 t di Argon per Darkside-20k</a:t>
            </a:r>
          </a:p>
          <a:p>
            <a:pPr marL="0" indent="0">
              <a:buNone/>
            </a:pPr>
            <a:endParaRPr lang="en-US" sz="3600" dirty="0">
              <a:latin typeface="Lato" panose="020F0502020204030203" pitchFamily="34" charset="77"/>
            </a:endParaRPr>
          </a:p>
          <a:p>
            <a:r>
              <a:rPr lang="en-US" sz="3600" dirty="0">
                <a:latin typeface="Lato" panose="020F0502020204030203" pitchFamily="34" charset="77"/>
              </a:rPr>
              <a:t>Grande interesse per la </a:t>
            </a:r>
            <a:r>
              <a:rPr lang="en-US" sz="3600" dirty="0" err="1">
                <a:latin typeface="Lato" panose="020F0502020204030203" pitchFamily="34" charset="77"/>
              </a:rPr>
              <a:t>produzione</a:t>
            </a:r>
            <a:r>
              <a:rPr lang="en-US" sz="3600" dirty="0">
                <a:latin typeface="Lato" panose="020F0502020204030203" pitchFamily="34" charset="77"/>
              </a:rPr>
              <a:t> di </a:t>
            </a:r>
            <a:r>
              <a:rPr lang="en-US" sz="3600" dirty="0" err="1">
                <a:latin typeface="Lato" panose="020F0502020204030203" pitchFamily="34" charset="77"/>
              </a:rPr>
              <a:t>isotopi</a:t>
            </a:r>
            <a:r>
              <a:rPr lang="en-US" sz="3600" dirty="0">
                <a:latin typeface="Lato" panose="020F0502020204030203" pitchFamily="34" charset="77"/>
              </a:rPr>
              <a:t> per </a:t>
            </a:r>
            <a:r>
              <a:rPr lang="en-US" sz="3600" dirty="0" err="1">
                <a:latin typeface="Lato" panose="020F0502020204030203" pitchFamily="34" charset="77"/>
              </a:rPr>
              <a:t>applicazioni</a:t>
            </a:r>
            <a:r>
              <a:rPr lang="en-US" sz="3600" dirty="0">
                <a:latin typeface="Lato" panose="020F0502020204030203" pitchFamily="34" charset="77"/>
              </a:rPr>
              <a:t> </a:t>
            </a:r>
            <a:r>
              <a:rPr lang="en-US" sz="3600" dirty="0" err="1">
                <a:latin typeface="Lato" panose="020F0502020204030203" pitchFamily="34" charset="77"/>
              </a:rPr>
              <a:t>mediche</a:t>
            </a:r>
            <a:endParaRPr lang="en-US" sz="3600" dirty="0">
              <a:latin typeface="Lato" panose="020F0502020204030203" pitchFamily="34" charset="77"/>
            </a:endParaRPr>
          </a:p>
        </p:txBody>
      </p:sp>
      <p:pic>
        <p:nvPicPr>
          <p:cNvPr id="8" name="Immagine 11">
            <a:extLst>
              <a:ext uri="{FF2B5EF4-FFF2-40B4-BE49-F238E27FC236}">
                <a16:creationId xmlns:a16="http://schemas.microsoft.com/office/drawing/2014/main" id="{C0D9C272-2F64-1BBC-B934-422F12C9E1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80" y="278040"/>
            <a:ext cx="1587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78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vertebrato, medusa, Bioluminescenza, Invertebrati marini&#10;&#10;Descrizione generata automaticamente">
            <a:extLst>
              <a:ext uri="{FF2B5EF4-FFF2-40B4-BE49-F238E27FC236}">
                <a16:creationId xmlns:a16="http://schemas.microsoft.com/office/drawing/2014/main" id="{E7CE38A1-992A-AB26-AA1C-32E57BEA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F4F014-3438-0647-A296-4C90C0075593}"/>
              </a:ext>
            </a:extLst>
          </p:cNvPr>
          <p:cNvSpPr txBox="1"/>
          <p:nvPr/>
        </p:nvSpPr>
        <p:spPr>
          <a:xfrm>
            <a:off x="745067" y="-3098800"/>
            <a:ext cx="327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ICSC_progetto_comunicazione</a:t>
            </a:r>
            <a:r>
              <a:rPr lang="it-IT" dirty="0"/>
              <a:t>**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AED056B-AB3A-2246-89F4-09162FDA13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9" y="136525"/>
            <a:ext cx="1826684" cy="1070179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3627068A-C7B8-2B09-9DF9-5734BABBBBBD}"/>
              </a:ext>
            </a:extLst>
          </p:cNvPr>
          <p:cNvSpPr txBox="1">
            <a:spLocks/>
          </p:cNvSpPr>
          <p:nvPr/>
        </p:nvSpPr>
        <p:spPr>
          <a:xfrm>
            <a:off x="745067" y="1343230"/>
            <a:ext cx="10926002" cy="5007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b="0" strike="noStrike" spc="-1" dirty="0">
                <a:solidFill>
                  <a:srgbClr val="FFFFFF"/>
                </a:solidFill>
                <a:latin typeface="Lato"/>
                <a:ea typeface="DejaVu Sans"/>
              </a:rPr>
              <a:t>Grazie alle sua geologia e alla bassa antropizzazione </a:t>
            </a:r>
            <a:r>
              <a:rPr lang="it-IT" sz="2400" b="0" u="sng" strike="noStrike" spc="-1" dirty="0">
                <a:solidFill>
                  <a:srgbClr val="FFFFFF"/>
                </a:solidFill>
                <a:latin typeface="Lato"/>
                <a:ea typeface="DejaVu Sans"/>
              </a:rPr>
              <a:t>la Sardegna è un luogo ideale per grandi infrastrutture di ricerca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it-IT" sz="1600" b="0" strike="noStrike" spc="-1" dirty="0">
              <a:solidFill>
                <a:srgbClr val="FFFFFF"/>
              </a:solidFill>
              <a:latin typeface="Lato"/>
              <a:ea typeface="DejaVu San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100" spc="-1" dirty="0">
              <a:solidFill>
                <a:srgbClr val="FFFFFF"/>
              </a:solidFill>
              <a:latin typeface="Lato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b="0" strike="noStrike" spc="-1" dirty="0">
                <a:solidFill>
                  <a:srgbClr val="FFFFFF"/>
                </a:solidFill>
                <a:latin typeface="Lato"/>
              </a:rPr>
              <a:t>Un importante radiotelescopio, </a:t>
            </a:r>
            <a:r>
              <a:rPr lang="it-IT" sz="2400" b="1" u="sng" strike="noStrike" spc="-1" dirty="0">
                <a:solidFill>
                  <a:srgbClr val="FFFFFF"/>
                </a:solidFill>
                <a:latin typeface="Lato"/>
              </a:rPr>
              <a:t>SRT</a:t>
            </a:r>
            <a:r>
              <a:rPr lang="it-IT" sz="2400" b="0" strike="noStrike" spc="-1" dirty="0">
                <a:solidFill>
                  <a:srgbClr val="FFFFFF"/>
                </a:solidFill>
                <a:latin typeface="Lato"/>
              </a:rPr>
              <a:t>, </a:t>
            </a:r>
            <a:r>
              <a:rPr lang="it-IT" sz="2400" spc="-1" dirty="0">
                <a:solidFill>
                  <a:srgbClr val="FFFFFF"/>
                </a:solidFill>
                <a:latin typeface="Lato"/>
              </a:rPr>
              <a:t>parte della rete mondiale dei radiotelescopi, </a:t>
            </a:r>
            <a:r>
              <a:rPr lang="it-IT" sz="2400" b="0" strike="noStrike" spc="-1" dirty="0">
                <a:solidFill>
                  <a:srgbClr val="FFFFFF"/>
                </a:solidFill>
                <a:latin typeface="Lato"/>
              </a:rPr>
              <a:t>è già in funzione e produce importanti risultati scientifici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it-IT" sz="1600" spc="-1" dirty="0">
              <a:solidFill>
                <a:srgbClr val="FFFFFF"/>
              </a:solidFill>
              <a:latin typeface="Lato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b="0" strike="noStrike" spc="-1" dirty="0">
                <a:solidFill>
                  <a:srgbClr val="FFFFFF"/>
                </a:solidFill>
                <a:latin typeface="Lato"/>
              </a:rPr>
              <a:t>L’infrastruttura </a:t>
            </a:r>
            <a:r>
              <a:rPr lang="it-IT" sz="2400" b="1" u="sng" strike="noStrike" spc="-1" dirty="0">
                <a:solidFill>
                  <a:srgbClr val="FFFFFF"/>
                </a:solidFill>
                <a:latin typeface="Lato"/>
              </a:rPr>
              <a:t>ARIA</a:t>
            </a:r>
            <a:r>
              <a:rPr lang="it-IT" sz="2400" b="0" strike="noStrike" spc="-1" dirty="0">
                <a:solidFill>
                  <a:srgbClr val="FFFFFF"/>
                </a:solidFill>
                <a:latin typeface="Lato"/>
              </a:rPr>
              <a:t>, che avrà un ruolo cruciale nella ricerca della materia oscura, è in fase di costruzione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it-IT" sz="1600" spc="-1" dirty="0">
              <a:solidFill>
                <a:srgbClr val="FFFFFF"/>
              </a:solidFill>
              <a:latin typeface="Lato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b="0" strike="noStrike" spc="-1" dirty="0">
                <a:solidFill>
                  <a:srgbClr val="FFFFFF"/>
                </a:solidFill>
                <a:latin typeface="Lato"/>
              </a:rPr>
              <a:t>La Sardegna è il luogo ideale in Europa dove costruire </a:t>
            </a:r>
            <a:r>
              <a:rPr lang="it-IT" sz="2400" b="1" u="sng" strike="noStrike" spc="-1" dirty="0">
                <a:solidFill>
                  <a:srgbClr val="FFFFFF"/>
                </a:solidFill>
                <a:latin typeface="Lato"/>
              </a:rPr>
              <a:t>Einstein </a:t>
            </a:r>
            <a:r>
              <a:rPr lang="it-IT" sz="2400" b="1" u="sng" strike="noStrike" spc="-1" dirty="0" err="1">
                <a:solidFill>
                  <a:srgbClr val="FFFFFF"/>
                </a:solidFill>
                <a:latin typeface="Lato"/>
              </a:rPr>
              <a:t>Telescope</a:t>
            </a:r>
            <a:r>
              <a:rPr lang="it-IT" sz="2400" b="0" strike="noStrike" spc="-1" dirty="0">
                <a:solidFill>
                  <a:srgbClr val="FFFFFF"/>
                </a:solidFill>
                <a:latin typeface="Lato"/>
              </a:rPr>
              <a:t>, il futuro </a:t>
            </a:r>
            <a:r>
              <a:rPr lang="it-IT" sz="2400" spc="-1" dirty="0">
                <a:solidFill>
                  <a:srgbClr val="FFFFFF"/>
                </a:solidFill>
                <a:latin typeface="Lato"/>
              </a:rPr>
              <a:t>osservatorio di onde gravitazionali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it-IT" sz="1600" b="0" strike="noStrike" spc="-1" dirty="0">
              <a:solidFill>
                <a:srgbClr val="FFFFFF"/>
              </a:solidFill>
              <a:latin typeface="Lato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b="0" u="sng" strike="noStrike" spc="-1" dirty="0">
                <a:solidFill>
                  <a:srgbClr val="FFFFFF"/>
                </a:solidFill>
                <a:latin typeface="Lato"/>
              </a:rPr>
              <a:t>La </a:t>
            </a:r>
            <a:r>
              <a:rPr lang="it-IT" sz="2400" b="1" u="sng" strike="noStrike" spc="-1" dirty="0">
                <a:solidFill>
                  <a:srgbClr val="FFFFFF"/>
                </a:solidFill>
                <a:latin typeface="Lato"/>
              </a:rPr>
              <a:t>sinergia</a:t>
            </a:r>
            <a:r>
              <a:rPr lang="it-IT" sz="2400" b="0" u="sng" strike="noStrike" spc="-1" dirty="0">
                <a:solidFill>
                  <a:srgbClr val="FFFFFF"/>
                </a:solidFill>
                <a:latin typeface="Lato"/>
              </a:rPr>
              <a:t> tra queste infrastrutture è un importantissimo punto di forza</a:t>
            </a:r>
            <a:endParaRPr lang="en-US" sz="2400" b="0" u="sng" strike="noStrike" spc="-1" dirty="0">
              <a:latin typeface="Arial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B6F2025-E22A-01FE-62B0-2BBE6BF20AE2}"/>
              </a:ext>
            </a:extLst>
          </p:cNvPr>
          <p:cNvSpPr txBox="1">
            <a:spLocks/>
          </p:cNvSpPr>
          <p:nvPr/>
        </p:nvSpPr>
        <p:spPr>
          <a:xfrm>
            <a:off x="4581125" y="235783"/>
            <a:ext cx="3097319" cy="671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4000" b="1" dirty="0">
                <a:solidFill>
                  <a:schemeClr val="bg1"/>
                </a:solidFill>
                <a:latin typeface="Lato" panose="020F0502020204030203" pitchFamily="34" charset="77"/>
              </a:rPr>
              <a:t>Conclusione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D24A72-8719-11F6-3796-5A6443E745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898" y="208243"/>
            <a:ext cx="1985357" cy="100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0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magine 51" descr="Immagine che contiene spazio, stella, costellazione, Blu elettrico&#10;&#10;Descrizione generata automaticamente"/>
          <p:cNvPicPr/>
          <p:nvPr/>
        </p:nvPicPr>
        <p:blipFill>
          <a:blip r:embed="rId2"/>
          <a:stretch/>
        </p:blipFill>
        <p:spPr>
          <a:xfrm>
            <a:off x="-3240" y="-7560"/>
            <a:ext cx="12193200" cy="6870960"/>
          </a:xfrm>
          <a:prstGeom prst="rect">
            <a:avLst/>
          </a:prstGeom>
          <a:ln w="0">
            <a:noFill/>
          </a:ln>
        </p:spPr>
      </p:pic>
      <p:pic>
        <p:nvPicPr>
          <p:cNvPr id="112" name="Picture 145"/>
          <p:cNvPicPr/>
          <p:nvPr/>
        </p:nvPicPr>
        <p:blipFill>
          <a:blip r:embed="rId3"/>
          <a:stretch/>
        </p:blipFill>
        <p:spPr>
          <a:xfrm>
            <a:off x="3422520" y="9360"/>
            <a:ext cx="6854040" cy="6854040"/>
          </a:xfrm>
          <a:prstGeom prst="rect">
            <a:avLst/>
          </a:prstGeom>
          <a:ln w="3672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7ED5A5E-B68B-4F0A-BCBD-34AA51264794}" type="slidenum">
              <a:rPr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03F34EC-2F8A-A9A0-F2EC-89F80F524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7870A-F9B9-E15B-79CB-4D7ADAF80472}"/>
              </a:ext>
            </a:extLst>
          </p:cNvPr>
          <p:cNvSpPr txBox="1"/>
          <p:nvPr/>
        </p:nvSpPr>
        <p:spPr>
          <a:xfrm>
            <a:off x="4179811" y="2705723"/>
            <a:ext cx="3828292" cy="14465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Grazie!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3D2AB-CFBC-1C80-EA08-38CC0B12E60E}"/>
              </a:ext>
            </a:extLst>
          </p:cNvPr>
          <p:cNvSpPr txBox="1"/>
          <p:nvPr/>
        </p:nvSpPr>
        <p:spPr>
          <a:xfrm>
            <a:off x="197168" y="4989243"/>
            <a:ext cx="4238756" cy="118494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 contattarci: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alessandro.cardini@ca.infn.it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federica.govoni@inaf.it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5" name="Immagine 13">
            <a:extLst>
              <a:ext uri="{FF2B5EF4-FFF2-40B4-BE49-F238E27FC236}">
                <a16:creationId xmlns:a16="http://schemas.microsoft.com/office/drawing/2014/main" id="{51A7594B-1AAC-1C6E-C297-13C6D63445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9" y="136525"/>
            <a:ext cx="1826684" cy="1070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A2807B-F567-FF29-F64A-39B0582373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898" y="208243"/>
            <a:ext cx="1985357" cy="100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98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magine 50" descr="Immagine che contiene spazio, stella, costellazione, Blu elettrico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0">
            <a:noFill/>
          </a:ln>
        </p:spPr>
      </p:pic>
      <p:pic>
        <p:nvPicPr>
          <p:cNvPr id="118" name="Picture 152"/>
          <p:cNvPicPr/>
          <p:nvPr/>
        </p:nvPicPr>
        <p:blipFill>
          <a:blip r:embed="rId3"/>
          <a:stretch/>
        </p:blipFill>
        <p:spPr>
          <a:xfrm>
            <a:off x="3420360" y="9360"/>
            <a:ext cx="6854040" cy="6854040"/>
          </a:xfrm>
          <a:prstGeom prst="rect">
            <a:avLst/>
          </a:prstGeom>
          <a:ln w="3672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ECC22F5-9EDB-4C8B-A7E8-35FFD3C9A910}" type="slidenum">
              <a:rPr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magine 22" descr="Immagine che contiene spazio, stella, costellazione, Blu elettrico&#10;&#10;Descrizione generata automaticamente"/>
          <p:cNvPicPr/>
          <p:nvPr/>
        </p:nvPicPr>
        <p:blipFill>
          <a:blip r:embed="rId3"/>
          <a:stretch/>
        </p:blipFill>
        <p:spPr>
          <a:xfrm>
            <a:off x="0" y="0"/>
            <a:ext cx="12197520" cy="6863400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168"/>
          <p:cNvPicPr/>
          <p:nvPr/>
        </p:nvPicPr>
        <p:blipFill>
          <a:blip r:embed="rId4"/>
          <a:stretch/>
        </p:blipFill>
        <p:spPr>
          <a:xfrm>
            <a:off x="3420000" y="9000"/>
            <a:ext cx="6854040" cy="6854040"/>
          </a:xfrm>
          <a:prstGeom prst="rect">
            <a:avLst/>
          </a:prstGeom>
          <a:ln w="3672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8256E07-FFA1-4AE9-849B-A86AB13E866F}" type="slidenum">
              <a:rPr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magine 1" descr="Immagine che contiene spazio, stella, costellazione, Blu elettrico&#10;&#10;Descrizione generata automaticamente"/>
          <p:cNvPicPr/>
          <p:nvPr/>
        </p:nvPicPr>
        <p:blipFill>
          <a:blip r:embed="rId3"/>
          <a:stretch/>
        </p:blipFill>
        <p:spPr>
          <a:xfrm>
            <a:off x="0" y="0"/>
            <a:ext cx="12193200" cy="685800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174"/>
          <p:cNvPicPr/>
          <p:nvPr/>
        </p:nvPicPr>
        <p:blipFill>
          <a:blip r:embed="rId4"/>
          <a:stretch/>
        </p:blipFill>
        <p:spPr>
          <a:xfrm>
            <a:off x="4236206" y="770220"/>
            <a:ext cx="3771000" cy="5315400"/>
          </a:xfrm>
          <a:prstGeom prst="rect">
            <a:avLst/>
          </a:prstGeom>
          <a:ln w="0">
            <a:noFill/>
          </a:ln>
        </p:spPr>
      </p:pic>
      <p:sp>
        <p:nvSpPr>
          <p:cNvPr id="142" name="CustomShape 174"/>
          <p:cNvSpPr/>
          <p:nvPr/>
        </p:nvSpPr>
        <p:spPr>
          <a:xfrm>
            <a:off x="5277167" y="5205221"/>
            <a:ext cx="262800" cy="201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33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146" name="CustomShape 177"/>
          <p:cNvSpPr/>
          <p:nvPr/>
        </p:nvSpPr>
        <p:spPr>
          <a:xfrm>
            <a:off x="6875400" y="2416608"/>
            <a:ext cx="262800" cy="201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33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IT"/>
          </a:p>
        </p:txBody>
      </p:sp>
      <p:pic>
        <p:nvPicPr>
          <p:cNvPr id="147" name="Picture 180"/>
          <p:cNvPicPr/>
          <p:nvPr/>
        </p:nvPicPr>
        <p:blipFill>
          <a:blip r:embed="rId5"/>
          <a:stretch/>
        </p:blipFill>
        <p:spPr>
          <a:xfrm>
            <a:off x="8227170" y="616449"/>
            <a:ext cx="3699673" cy="2202352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53" name="Picture 186"/>
          <p:cNvPicPr/>
          <p:nvPr/>
        </p:nvPicPr>
        <p:blipFill>
          <a:blip r:embed="rId6"/>
          <a:stretch/>
        </p:blipFill>
        <p:spPr>
          <a:xfrm>
            <a:off x="8227170" y="3429001"/>
            <a:ext cx="3653280" cy="265662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54" name="CustomShape 182"/>
          <p:cNvSpPr/>
          <p:nvPr/>
        </p:nvSpPr>
        <p:spPr>
          <a:xfrm>
            <a:off x="8227170" y="3440880"/>
            <a:ext cx="763920" cy="372600"/>
          </a:xfrm>
          <a:prstGeom prst="rect">
            <a:avLst/>
          </a:prstGeom>
          <a:solidFill>
            <a:srgbClr val="339966">
              <a:alpha val="61000"/>
            </a:srgbClr>
          </a:solidFill>
          <a:ln w="18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9920" tIns="34920" rIns="79920" bIns="34920" anchor="t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buNone/>
            </a:pPr>
            <a:r>
              <a:rPr lang="en-US" sz="1600" b="1" strike="noStrike" spc="-1">
                <a:solidFill>
                  <a:srgbClr val="000000"/>
                </a:solidFill>
                <a:latin typeface="FreeSans"/>
                <a:ea typeface="Arial"/>
              </a:rPr>
              <a:t>  </a:t>
            </a:r>
            <a:r>
              <a:rPr lang="en-US" sz="1800" b="1" strike="noStrike" spc="-1">
                <a:solidFill>
                  <a:srgbClr val="FFFFFF"/>
                </a:solidFill>
                <a:latin typeface="FreeSans"/>
                <a:ea typeface="Arial"/>
              </a:rPr>
              <a:t>SRT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58" name="CustomShape 183"/>
          <p:cNvSpPr/>
          <p:nvPr/>
        </p:nvSpPr>
        <p:spPr>
          <a:xfrm>
            <a:off x="6482822" y="4604721"/>
            <a:ext cx="262800" cy="201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33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1DA96B-0877-E302-094A-9A9A221E82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80" y="3430856"/>
            <a:ext cx="3722040" cy="2093648"/>
          </a:xfrm>
          <a:prstGeom prst="rect">
            <a:avLst/>
          </a:prstGeom>
        </p:spPr>
      </p:pic>
      <p:sp>
        <p:nvSpPr>
          <p:cNvPr id="159" name="Line 3"/>
          <p:cNvSpPr/>
          <p:nvPr/>
        </p:nvSpPr>
        <p:spPr>
          <a:xfrm flipV="1">
            <a:off x="3164400" y="5049000"/>
            <a:ext cx="439560" cy="287640"/>
          </a:xfrm>
          <a:prstGeom prst="line">
            <a:avLst/>
          </a:prstGeom>
          <a:ln w="0">
            <a:solidFill>
              <a:srgbClr val="8019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IT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7A7358A-FDD9-4C26-B322-77149F7842EE}" type="slidenum">
              <a:rPr/>
              <a:t>5</a:t>
            </a:fld>
            <a:endParaRPr/>
          </a:p>
        </p:txBody>
      </p:sp>
      <p:sp>
        <p:nvSpPr>
          <p:cNvPr id="157" name="CustomShape 9"/>
          <p:cNvSpPr/>
          <p:nvPr/>
        </p:nvSpPr>
        <p:spPr>
          <a:xfrm>
            <a:off x="181980" y="5145922"/>
            <a:ext cx="859680" cy="372600"/>
          </a:xfrm>
          <a:prstGeom prst="rect">
            <a:avLst/>
          </a:prstGeom>
          <a:solidFill>
            <a:srgbClr val="339966">
              <a:alpha val="61000"/>
            </a:srgbClr>
          </a:solidFill>
          <a:ln w="18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9920" tIns="34920" rIns="79920" bIns="34920" anchor="t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buNone/>
            </a:pPr>
            <a:r>
              <a:rPr lang="en-US" sz="1600" b="1" strike="noStrike" spc="-1" dirty="0">
                <a:solidFill>
                  <a:srgbClr val="000000"/>
                </a:solidFill>
                <a:latin typeface="FreeSans"/>
                <a:ea typeface="Arial"/>
              </a:rPr>
              <a:t>  </a:t>
            </a:r>
            <a:r>
              <a:rPr lang="en-US" sz="1800" b="1" strike="noStrike" spc="-1" dirty="0">
                <a:solidFill>
                  <a:srgbClr val="FFFFFF"/>
                </a:solidFill>
                <a:latin typeface="FreeSans"/>
                <a:ea typeface="Arial"/>
              </a:rPr>
              <a:t>ARIA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iphy_ns.gif">
            <a:extLst>
              <a:ext uri="{FF2B5EF4-FFF2-40B4-BE49-F238E27FC236}">
                <a16:creationId xmlns:a16="http://schemas.microsoft.com/office/drawing/2014/main" id="{FA448D86-4E29-C049-0F69-9F63A317CB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89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D7756C4D-45AE-278B-585B-49A8AE9FA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884"/>
            <a:ext cx="12197884" cy="68679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54E795D-0E02-2EAC-C4AD-B7E4A4610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5" y="0"/>
            <a:ext cx="6859200" cy="68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0D12CA-FCFE-D877-9E1A-BC368D28BF50}"/>
              </a:ext>
            </a:extLst>
          </p:cNvPr>
          <p:cNvSpPr txBox="1"/>
          <p:nvPr/>
        </p:nvSpPr>
        <p:spPr>
          <a:xfrm>
            <a:off x="437775" y="2152135"/>
            <a:ext cx="3783536" cy="2554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The LVK Collaboration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LIGO Washington,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LIGO Louisiana,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VIRGO, Italy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KAGRA, Japan</a:t>
            </a:r>
          </a:p>
        </p:txBody>
      </p:sp>
    </p:spTree>
    <p:extLst>
      <p:ext uri="{BB962C8B-B14F-4D97-AF65-F5344CB8AC3E}">
        <p14:creationId xmlns:p14="http://schemas.microsoft.com/office/powerpoint/2010/main" val="3909077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5D11D896-75D7-4347-AFAF-944AFECE6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7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349495-87E0-637F-6B4E-D9DFCF998E8D}"/>
              </a:ext>
            </a:extLst>
          </p:cNvPr>
          <p:cNvSpPr txBox="1"/>
          <p:nvPr/>
        </p:nvSpPr>
        <p:spPr>
          <a:xfrm>
            <a:off x="144131" y="255465"/>
            <a:ext cx="4823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00FF"/>
                </a:solidFill>
                <a:effectLst/>
                <a:uLnTx/>
                <a:uFillTx/>
                <a:latin typeface="Lato" panose="020F050202020403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https://www.einstein-telescope.it/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00FF"/>
              </a:solidFill>
              <a:effectLst/>
              <a:uLnTx/>
              <a:uFillTx/>
              <a:latin typeface="Lato" panose="020F0502020204030203" pitchFamily="34" charset="77"/>
            </a:endParaRPr>
          </a:p>
        </p:txBody>
      </p:sp>
      <p:pic>
        <p:nvPicPr>
          <p:cNvPr id="3074" name="Picture 2" descr="Einstein Telescope Italia">
            <a:extLst>
              <a:ext uri="{FF2B5EF4-FFF2-40B4-BE49-F238E27FC236}">
                <a16:creationId xmlns:a16="http://schemas.microsoft.com/office/drawing/2014/main" id="{A09C800D-7DE1-0499-7474-FB1CCE650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280" y="127349"/>
            <a:ext cx="1643743" cy="82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53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E4E64DD-AC07-C43A-042C-BF6EA9BD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884" cy="6867939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904D8AD2-EF0A-732C-F8DD-22F6AEF30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31" y="225096"/>
            <a:ext cx="2032000" cy="101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19EDD41E-71C6-2CDA-15EC-03AB01ACF5ED}"/>
              </a:ext>
            </a:extLst>
          </p:cNvPr>
          <p:cNvSpPr txBox="1">
            <a:spLocks/>
          </p:cNvSpPr>
          <p:nvPr/>
        </p:nvSpPr>
        <p:spPr>
          <a:xfrm>
            <a:off x="3110424" y="210658"/>
            <a:ext cx="5971151" cy="671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</a:rPr>
              <a:t>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</a:rPr>
              <a:t>miniera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</a:rPr>
              <a:t> di Sos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</a:rPr>
              <a:t>Enattos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669B6F-4B2C-AF58-0E5B-E2E05BA059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595" y="1003796"/>
            <a:ext cx="6516750" cy="2734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7979D7-840D-E5E6-48FC-D6364C0A2D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62" y="2297744"/>
            <a:ext cx="4916294" cy="3214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978E0E-0127-D775-9CAD-6EDB488F1B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595" y="3904820"/>
            <a:ext cx="5466808" cy="261216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A10DD0-C496-F1B0-AED4-E928E4721D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394" y="5805688"/>
            <a:ext cx="1587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79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4388</TotalTime>
  <Words>300</Words>
  <Application>Microsoft Macintosh PowerPoint</Application>
  <PresentationFormat>Widescreen</PresentationFormat>
  <Paragraphs>66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FreeSans</vt:lpstr>
      <vt:lpstr>Lato</vt:lpstr>
      <vt:lpstr>Symbol</vt:lpstr>
      <vt:lpstr>Times New Roman</vt:lpstr>
      <vt:lpstr>Wingdings</vt:lpstr>
      <vt:lpstr>Office Theme</vt:lpstr>
      <vt:lpstr>Office Theme</vt:lpstr>
      <vt:lpstr>1_Office Theme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Francesca Cuicchio</dc:creator>
  <dc:description/>
  <cp:lastModifiedBy>Alessandro Cardini</cp:lastModifiedBy>
  <cp:revision>271</cp:revision>
  <dcterms:created xsi:type="dcterms:W3CDTF">2023-11-02T09:31:39Z</dcterms:created>
  <dcterms:modified xsi:type="dcterms:W3CDTF">2025-06-25T15:37:47Z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5</vt:i4>
  </property>
  <property fmtid="{D5CDD505-2E9C-101B-9397-08002B2CF9AE}" pid="3" name="Notes">
    <vt:i4>8</vt:i4>
  </property>
  <property fmtid="{D5CDD505-2E9C-101B-9397-08002B2CF9AE}" pid="4" name="PresentationFormat">
    <vt:lpwstr>Widescreen</vt:lpwstr>
  </property>
  <property fmtid="{D5CDD505-2E9C-101B-9397-08002B2CF9AE}" pid="5" name="Slides">
    <vt:i4>68</vt:i4>
  </property>
</Properties>
</file>