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71" r:id="rId6"/>
    <p:sldId id="260" r:id="rId7"/>
    <p:sldId id="276" r:id="rId8"/>
    <p:sldId id="261" r:id="rId9"/>
    <p:sldId id="272" r:id="rId10"/>
    <p:sldId id="262" r:id="rId11"/>
    <p:sldId id="278" r:id="rId12"/>
    <p:sldId id="2254" r:id="rId13"/>
    <p:sldId id="263" r:id="rId14"/>
    <p:sldId id="274" r:id="rId15"/>
    <p:sldId id="275" r:id="rId16"/>
    <p:sldId id="265" r:id="rId17"/>
    <p:sldId id="266"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p:restoredTop sz="94622"/>
  </p:normalViewPr>
  <p:slideViewPr>
    <p:cSldViewPr snapToGrid="0" snapToObjects="1">
      <p:cViewPr varScale="1">
        <p:scale>
          <a:sx n="160" d="100"/>
          <a:sy n="160" d="100"/>
        </p:scale>
        <p:origin x="168" y="2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6/22/25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hyperlink" Target="https://www.publicdomainpictures.net/en/view-image.php?image=7887&amp;picture=japanese-flag"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https://www.bundabergnow.com/2020/02/26/italian-australian-community-to-celebrate-on-satur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4526"/>
            <a:ext cx="7772400" cy="1102519"/>
          </a:xfrm>
        </p:spPr>
        <p:txBody>
          <a:bodyPr>
            <a:noAutofit/>
          </a:bodyPr>
          <a:lstStyle/>
          <a:p>
            <a:r>
              <a:rPr sz="4000" dirty="0">
                <a:solidFill>
                  <a:srgbClr val="141414"/>
                </a:solidFill>
                <a:latin typeface="Calibri"/>
              </a:rPr>
              <a:t>Italy-Japan Collaboration in LVK and the Einstein Telescope</a:t>
            </a:r>
          </a:p>
        </p:txBody>
      </p:sp>
      <p:sp>
        <p:nvSpPr>
          <p:cNvPr id="3" name="Subtitle 2"/>
          <p:cNvSpPr>
            <a:spLocks noGrp="1"/>
          </p:cNvSpPr>
          <p:nvPr>
            <p:ph type="subTitle" idx="1"/>
          </p:nvPr>
        </p:nvSpPr>
        <p:spPr>
          <a:xfrm>
            <a:off x="1371600" y="2602036"/>
            <a:ext cx="6400800" cy="1314450"/>
          </a:xfrm>
        </p:spPr>
        <p:txBody>
          <a:bodyPr/>
          <a:lstStyle/>
          <a:p>
            <a:r>
              <a:rPr sz="1500" i="1" dirty="0">
                <a:solidFill>
                  <a:srgbClr val="141414"/>
                </a:solidFill>
                <a:latin typeface="Calibri"/>
              </a:rPr>
              <a:t>Scientific Synergies in Gravitational-Wave Astronomy</a:t>
            </a:r>
          </a:p>
          <a:p>
            <a:r>
              <a:rPr lang="it-IT" sz="1500" i="1" dirty="0">
                <a:solidFill>
                  <a:srgbClr val="141414"/>
                </a:solidFill>
                <a:latin typeface="Calibri"/>
              </a:rPr>
              <a:t>Helios Vocca</a:t>
            </a:r>
            <a:r>
              <a:rPr sz="1500" i="1" dirty="0">
                <a:solidFill>
                  <a:srgbClr val="141414"/>
                </a:solidFill>
                <a:latin typeface="Calibri"/>
              </a:rPr>
              <a:t> – </a:t>
            </a:r>
            <a:r>
              <a:rPr lang="it-IT" sz="1500" i="1" dirty="0">
                <a:solidFill>
                  <a:srgbClr val="141414"/>
                </a:solidFill>
                <a:latin typeface="Calibri"/>
              </a:rPr>
              <a:t>Università degli Studi di Perugia and INFN</a:t>
            </a:r>
            <a:endParaRPr sz="1500" i="1" dirty="0">
              <a:solidFill>
                <a:srgbClr val="141414"/>
              </a:solidFill>
              <a:latin typeface="Calibri"/>
            </a:endParaRPr>
          </a:p>
        </p:txBody>
      </p:sp>
      <p:sp>
        <p:nvSpPr>
          <p:cNvPr id="4" name="Rectangle 3"/>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5" name="Immagine 4">
            <a:extLst>
              <a:ext uri="{FF2B5EF4-FFF2-40B4-BE49-F238E27FC236}">
                <a16:creationId xmlns:a16="http://schemas.microsoft.com/office/drawing/2014/main" id="{D649C531-4E3A-3C42-907B-8DB81890E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560" y="4337543"/>
            <a:ext cx="980206" cy="615118"/>
          </a:xfrm>
          <a:prstGeom prst="rect">
            <a:avLst/>
          </a:prstGeom>
        </p:spPr>
      </p:pic>
      <p:pic>
        <p:nvPicPr>
          <p:cNvPr id="7" name="Immagine 6">
            <a:extLst>
              <a:ext uri="{FF2B5EF4-FFF2-40B4-BE49-F238E27FC236}">
                <a16:creationId xmlns:a16="http://schemas.microsoft.com/office/drawing/2014/main" id="{1D7810D8-C1A1-580E-3806-39B465EFB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959" y="4464486"/>
            <a:ext cx="2969704" cy="349004"/>
          </a:xfrm>
          <a:prstGeom prst="rect">
            <a:avLst/>
          </a:prstGeom>
        </p:spPr>
      </p:pic>
      <p:pic>
        <p:nvPicPr>
          <p:cNvPr id="8" name="Immagine 7">
            <a:extLst>
              <a:ext uri="{FF2B5EF4-FFF2-40B4-BE49-F238E27FC236}">
                <a16:creationId xmlns:a16="http://schemas.microsoft.com/office/drawing/2014/main" id="{C1088205-D358-21B8-127C-3374576928D6}"/>
              </a:ext>
            </a:extLst>
          </p:cNvPr>
          <p:cNvPicPr>
            <a:picLocks noChangeAspect="1"/>
          </p:cNvPicPr>
          <p:nvPr/>
        </p:nvPicPr>
        <p:blipFill>
          <a:blip r:embed="rId4"/>
          <a:stretch>
            <a:fillRect/>
          </a:stretch>
        </p:blipFill>
        <p:spPr>
          <a:xfrm>
            <a:off x="0" y="4190474"/>
            <a:ext cx="1081525" cy="897029"/>
          </a:xfrm>
          <a:prstGeom prst="rect">
            <a:avLst/>
          </a:prstGeom>
        </p:spPr>
      </p:pic>
      <p:pic>
        <p:nvPicPr>
          <p:cNvPr id="1026" name="Picture 2">
            <a:extLst>
              <a:ext uri="{FF2B5EF4-FFF2-40B4-BE49-F238E27FC236}">
                <a16:creationId xmlns:a16="http://schemas.microsoft.com/office/drawing/2014/main" id="{06C13719-2286-7D62-D60F-9F7F24054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60" y="2247037"/>
            <a:ext cx="1761635"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descr="Immagine che contiene rosso, Policromia, Bordeaux, cerchio&#10;&#10;Il contenuto generato dall'IA potrebbe non essere corretto.">
            <a:extLst>
              <a:ext uri="{FF2B5EF4-FFF2-40B4-BE49-F238E27FC236}">
                <a16:creationId xmlns:a16="http://schemas.microsoft.com/office/drawing/2014/main" id="{D0D90712-4486-B57C-2B71-36863806EBE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772354" y="397610"/>
            <a:ext cx="1229286" cy="827404"/>
          </a:xfrm>
          <a:prstGeom prst="rect">
            <a:avLst/>
          </a:prstGeom>
        </p:spPr>
      </p:pic>
      <p:pic>
        <p:nvPicPr>
          <p:cNvPr id="18" name="Immagine 17" descr="Immagine che contiene bandiera&#10;&#10;Il contenuto generato dall'IA potrebbe non essere corretto.">
            <a:extLst>
              <a:ext uri="{FF2B5EF4-FFF2-40B4-BE49-F238E27FC236}">
                <a16:creationId xmlns:a16="http://schemas.microsoft.com/office/drawing/2014/main" id="{907941D9-5448-10DF-D6C1-7E2E143CF6B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42360" y="397562"/>
            <a:ext cx="1416870" cy="827452"/>
          </a:xfrm>
          <a:prstGeom prst="rect">
            <a:avLst/>
          </a:prstGeom>
        </p:spPr>
      </p:pic>
      <p:pic>
        <p:nvPicPr>
          <p:cNvPr id="1030" name="Picture 6" descr="EINSTEIN TELESCOPE - Una proposta a guida italiana in un contesto  internazionale - Centro Estero per l'Internazionalizzazione">
            <a:extLst>
              <a:ext uri="{FF2B5EF4-FFF2-40B4-BE49-F238E27FC236}">
                <a16:creationId xmlns:a16="http://schemas.microsoft.com/office/drawing/2014/main" id="{E5273D9C-233A-0041-6D89-684BF2EB7F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7651" y="2579565"/>
            <a:ext cx="1340207" cy="670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9" y="-1621695"/>
            <a:ext cx="3585411" cy="541619"/>
          </a:xfrm>
        </p:spPr>
        <p:txBody>
          <a:bodyPr vert="horz" lIns="91440" tIns="45720" rIns="91440" bIns="45720" rtlCol="0" anchor="ctr">
            <a:normAutofit/>
          </a:bodyPr>
          <a:lstStyle/>
          <a:p>
            <a:r>
              <a:rPr sz="1800" b="1" i="1" dirty="0">
                <a:solidFill>
                  <a:srgbClr val="141414"/>
                </a:solidFill>
                <a:latin typeface="Calibri"/>
              </a:rPr>
              <a:t>The Amaldi Research Center (ARC)</a:t>
            </a:r>
          </a:p>
        </p:txBody>
      </p:sp>
      <p:sp>
        <p:nvSpPr>
          <p:cNvPr id="3" name="Content Placeholder 2"/>
          <p:cNvSpPr>
            <a:spLocks noGrp="1"/>
          </p:cNvSpPr>
          <p:nvPr>
            <p:ph idx="1"/>
          </p:nvPr>
        </p:nvSpPr>
        <p:spPr>
          <a:xfrm>
            <a:off x="4697781" y="341053"/>
            <a:ext cx="4407746" cy="2434709"/>
          </a:xfrm>
        </p:spPr>
        <p:txBody>
          <a:bodyPr>
            <a:noAutofit/>
          </a:bodyPr>
          <a:lstStyle/>
          <a:p>
            <a:r>
              <a:rPr sz="1400" dirty="0">
                <a:solidFill>
                  <a:srgbClr val="141414"/>
                </a:solidFill>
                <a:latin typeface="Calibri"/>
              </a:rPr>
              <a:t>Based at Sapienza University of Rome</a:t>
            </a:r>
            <a:endParaRPr lang="en-US" sz="1400" dirty="0">
              <a:solidFill>
                <a:srgbClr val="141414"/>
              </a:solidFill>
              <a:latin typeface="Calibri"/>
            </a:endParaRPr>
          </a:p>
          <a:p>
            <a:r>
              <a:rPr lang="en-US" sz="1400" dirty="0">
                <a:solidFill>
                  <a:srgbClr val="141414"/>
                </a:solidFill>
              </a:rPr>
              <a:t>Engagement in ET design and data analysis</a:t>
            </a:r>
            <a:endParaRPr sz="1400" dirty="0">
              <a:solidFill>
                <a:srgbClr val="141414"/>
              </a:solidFill>
              <a:latin typeface="Calibri"/>
            </a:endParaRPr>
          </a:p>
          <a:p>
            <a:r>
              <a:rPr lang="en-US" sz="1400" dirty="0">
                <a:solidFill>
                  <a:srgbClr val="141414"/>
                </a:solidFill>
                <a:latin typeface="Calibri"/>
              </a:rPr>
              <a:t>Collaboration and exchanges of researchers with </a:t>
            </a:r>
            <a:r>
              <a:rPr lang="en-US" sz="1400" dirty="0">
                <a:solidFill>
                  <a:srgbClr val="141414"/>
                </a:solidFill>
              </a:rPr>
              <a:t>Japan started in the eighties.</a:t>
            </a:r>
            <a:endParaRPr sz="1400" dirty="0">
              <a:solidFill>
                <a:srgbClr val="141414"/>
              </a:solidFill>
              <a:latin typeface="Calibri"/>
            </a:endParaRPr>
          </a:p>
          <a:p>
            <a:r>
              <a:rPr lang="en-US" sz="1400" dirty="0">
                <a:solidFill>
                  <a:srgbClr val="141414"/>
                </a:solidFill>
                <a:latin typeface="Calibri"/>
              </a:rPr>
              <a:t>Specific involvement in ET Cryogenics implementation (cryostats and payloads)</a:t>
            </a:r>
          </a:p>
          <a:p>
            <a:r>
              <a:rPr lang="en-US" sz="1400" dirty="0">
                <a:solidFill>
                  <a:srgbClr val="141414"/>
                </a:solidFill>
                <a:latin typeface="Calibri"/>
              </a:rPr>
              <a:t>System prototype close to ET 1:1 scale, 600 kg suspended cold mass </a:t>
            </a:r>
            <a:r>
              <a:rPr lang="en-US" sz="1400" dirty="0" err="1">
                <a:solidFill>
                  <a:srgbClr val="141414"/>
                </a:solidFill>
                <a:latin typeface="Calibri"/>
              </a:rPr>
              <a:t>cryofluid</a:t>
            </a:r>
            <a:r>
              <a:rPr lang="en-US" sz="1400" dirty="0">
                <a:solidFill>
                  <a:srgbClr val="141414"/>
                </a:solidFill>
                <a:latin typeface="Calibri"/>
              </a:rPr>
              <a:t>-free</a:t>
            </a:r>
          </a:p>
        </p:txBody>
      </p:sp>
      <p:sp>
        <p:nvSpPr>
          <p:cNvPr id="5" name="Rectangle 4"/>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6" name="Picture 5">
            <a:extLst>
              <a:ext uri="{FF2B5EF4-FFF2-40B4-BE49-F238E27FC236}">
                <a16:creationId xmlns:a16="http://schemas.microsoft.com/office/drawing/2014/main" id="{F754FB37-8899-F551-DAAA-63CACEE91748}"/>
              </a:ext>
            </a:extLst>
          </p:cNvPr>
          <p:cNvPicPr>
            <a:picLocks noChangeAspect="1"/>
          </p:cNvPicPr>
          <p:nvPr/>
        </p:nvPicPr>
        <p:blipFill>
          <a:blip r:embed="rId2"/>
          <a:stretch>
            <a:fillRect/>
          </a:stretch>
        </p:blipFill>
        <p:spPr>
          <a:xfrm>
            <a:off x="110836" y="341053"/>
            <a:ext cx="4586945" cy="2026686"/>
          </a:xfrm>
          <a:prstGeom prst="rect">
            <a:avLst/>
          </a:prstGeom>
        </p:spPr>
      </p:pic>
      <p:sp>
        <p:nvSpPr>
          <p:cNvPr id="11" name="TextBox 10">
            <a:extLst>
              <a:ext uri="{FF2B5EF4-FFF2-40B4-BE49-F238E27FC236}">
                <a16:creationId xmlns:a16="http://schemas.microsoft.com/office/drawing/2014/main" id="{BAB05A19-7BB6-7AE8-DEBC-1812E4FDE35A}"/>
              </a:ext>
            </a:extLst>
          </p:cNvPr>
          <p:cNvSpPr txBox="1"/>
          <p:nvPr/>
        </p:nvSpPr>
        <p:spPr>
          <a:xfrm>
            <a:off x="2609822" y="2367739"/>
            <a:ext cx="5534890" cy="2246769"/>
          </a:xfrm>
          <a:prstGeom prst="rect">
            <a:avLst/>
          </a:prstGeom>
          <a:noFill/>
        </p:spPr>
        <p:txBody>
          <a:bodyPr wrap="square">
            <a:spAutoFit/>
          </a:bodyPr>
          <a:lstStyle/>
          <a:p>
            <a:pPr marL="0" indent="0">
              <a:buNone/>
            </a:pPr>
            <a:r>
              <a:rPr lang="en-US" sz="1400" u="sng" dirty="0">
                <a:solidFill>
                  <a:srgbClr val="141414"/>
                </a:solidFill>
                <a:latin typeface="Calibri"/>
              </a:rPr>
              <a:t>ET R&amp;D on</a:t>
            </a:r>
            <a:endParaRPr lang="en-US" sz="1400" dirty="0">
              <a:solidFill>
                <a:srgbClr val="141414"/>
              </a:solidFill>
              <a:latin typeface="Calibri"/>
            </a:endParaRPr>
          </a:p>
          <a:p>
            <a:pPr marL="0" indent="0">
              <a:buNone/>
            </a:pPr>
            <a:r>
              <a:rPr lang="en-US" sz="1400" b="1" dirty="0">
                <a:solidFill>
                  <a:srgbClr val="141414"/>
                </a:solidFill>
                <a:latin typeface="Calibri"/>
              </a:rPr>
              <a:t>stiff and elastic structures </a:t>
            </a:r>
            <a:r>
              <a:rPr lang="en-US" sz="1400" dirty="0">
                <a:solidFill>
                  <a:srgbClr val="141414"/>
                </a:solidFill>
                <a:latin typeface="Calibri"/>
              </a:rPr>
              <a:t>(for mechanical suspensions)  with</a:t>
            </a:r>
          </a:p>
          <a:p>
            <a:pPr marL="0" indent="0">
              <a:buNone/>
            </a:pPr>
            <a:r>
              <a:rPr lang="en-US" sz="1400" dirty="0">
                <a:solidFill>
                  <a:srgbClr val="141414"/>
                </a:solidFill>
                <a:latin typeface="Calibri"/>
              </a:rPr>
              <a:t>High Thermal conductivity AND Low mechanical dissipation</a:t>
            </a:r>
          </a:p>
          <a:p>
            <a:r>
              <a:rPr lang="en-US" sz="1400" dirty="0">
                <a:solidFill>
                  <a:srgbClr val="141414"/>
                </a:solidFill>
              </a:rPr>
              <a:t>Crystalline materials for mechanical suspensions (special focus on Al</a:t>
            </a:r>
            <a:r>
              <a:rPr lang="en-US" sz="1400" baseline="-25000" dirty="0">
                <a:solidFill>
                  <a:srgbClr val="141414"/>
                </a:solidFill>
              </a:rPr>
              <a:t>2</a:t>
            </a:r>
            <a:r>
              <a:rPr lang="en-US" sz="1400" dirty="0">
                <a:solidFill>
                  <a:srgbClr val="141414"/>
                </a:solidFill>
              </a:rPr>
              <a:t>O</a:t>
            </a:r>
            <a:r>
              <a:rPr lang="en-US" sz="1400" baseline="-25000" dirty="0">
                <a:solidFill>
                  <a:srgbClr val="141414"/>
                </a:solidFill>
              </a:rPr>
              <a:t>3</a:t>
            </a:r>
            <a:r>
              <a:rPr lang="en-US" sz="1400" dirty="0">
                <a:solidFill>
                  <a:srgbClr val="141414"/>
                </a:solidFill>
              </a:rPr>
              <a:t>)</a:t>
            </a:r>
            <a:endParaRPr lang="en-US" sz="1400" dirty="0">
              <a:solidFill>
                <a:srgbClr val="141414"/>
              </a:solidFill>
              <a:latin typeface="Calibri"/>
            </a:endParaRPr>
          </a:p>
          <a:p>
            <a:r>
              <a:rPr lang="en-US" sz="1400" b="1" dirty="0">
                <a:solidFill>
                  <a:srgbClr val="141414"/>
                </a:solidFill>
                <a:latin typeface="Calibri"/>
              </a:rPr>
              <a:t>Soft structures </a:t>
            </a:r>
            <a:r>
              <a:rPr lang="en-US" sz="1400" dirty="0">
                <a:solidFill>
                  <a:srgbClr val="141414"/>
                </a:solidFill>
              </a:rPr>
              <a:t>(for pure thermal conduction links) </a:t>
            </a:r>
            <a:endParaRPr lang="en-US" sz="1400" b="1" dirty="0">
              <a:solidFill>
                <a:srgbClr val="141414"/>
              </a:solidFill>
              <a:latin typeface="Calibri"/>
            </a:endParaRPr>
          </a:p>
          <a:p>
            <a:pPr marL="0" indent="0">
              <a:buNone/>
            </a:pPr>
            <a:r>
              <a:rPr lang="en-US" sz="1400" dirty="0">
                <a:solidFill>
                  <a:srgbClr val="141414"/>
                </a:solidFill>
                <a:latin typeface="Calibri"/>
              </a:rPr>
              <a:t>Pure metals with high thermal conductivity</a:t>
            </a:r>
          </a:p>
          <a:p>
            <a:pPr marL="0" indent="0">
              <a:buNone/>
            </a:pPr>
            <a:r>
              <a:rPr lang="en-US" sz="1400" dirty="0">
                <a:solidFill>
                  <a:srgbClr val="141414"/>
                </a:solidFill>
                <a:latin typeface="Calibri"/>
              </a:rPr>
              <a:t>High emissivity coatings for cryogenics</a:t>
            </a:r>
          </a:p>
          <a:p>
            <a:pPr marL="0" indent="0">
              <a:buNone/>
            </a:pPr>
            <a:r>
              <a:rPr lang="en-US" sz="1400" b="1" dirty="0">
                <a:solidFill>
                  <a:srgbClr val="141414"/>
                </a:solidFill>
                <a:latin typeface="Calibri"/>
              </a:rPr>
              <a:t>Thermal radiation Superinsulation</a:t>
            </a:r>
          </a:p>
          <a:p>
            <a:pPr marL="0" indent="0">
              <a:buNone/>
            </a:pPr>
            <a:r>
              <a:rPr lang="en-US" sz="1400" dirty="0">
                <a:solidFill>
                  <a:srgbClr val="141414"/>
                </a:solidFill>
                <a:latin typeface="Calibri"/>
              </a:rPr>
              <a:t>Mylar-free systems </a:t>
            </a:r>
          </a:p>
          <a:p>
            <a:pPr marL="0" indent="0">
              <a:buNone/>
            </a:pPr>
            <a:r>
              <a:rPr lang="en-US" sz="1400" b="1" dirty="0">
                <a:solidFill>
                  <a:srgbClr val="141414"/>
                </a:solidFill>
                <a:latin typeface="Calibri"/>
              </a:rPr>
              <a:t>Vibration</a:t>
            </a:r>
            <a:r>
              <a:rPr lang="en-US" sz="1400" dirty="0">
                <a:solidFill>
                  <a:srgbClr val="141414"/>
                </a:solidFill>
                <a:latin typeface="Calibri"/>
              </a:rPr>
              <a:t> Cryogenic position control sensing systems </a:t>
            </a:r>
          </a:p>
        </p:txBody>
      </p:sp>
      <p:pic>
        <p:nvPicPr>
          <p:cNvPr id="12" name="Picture 11">
            <a:extLst>
              <a:ext uri="{FF2B5EF4-FFF2-40B4-BE49-F238E27FC236}">
                <a16:creationId xmlns:a16="http://schemas.microsoft.com/office/drawing/2014/main" id="{E7088495-14C1-551B-0143-E7D8FC6C86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6542" y="3325365"/>
            <a:ext cx="1969442" cy="1477082"/>
          </a:xfrm>
          <a:prstGeom prst="rect">
            <a:avLst/>
          </a:prstGeom>
          <a:ln>
            <a:solidFill>
              <a:srgbClr val="FFFF00"/>
            </a:solidFill>
          </a:ln>
        </p:spPr>
      </p:pic>
      <p:pic>
        <p:nvPicPr>
          <p:cNvPr id="13" name="Picture 12">
            <a:extLst>
              <a:ext uri="{FF2B5EF4-FFF2-40B4-BE49-F238E27FC236}">
                <a16:creationId xmlns:a16="http://schemas.microsoft.com/office/drawing/2014/main" id="{B4092358-8794-4966-1129-A5F965DD7B62}"/>
              </a:ext>
            </a:extLst>
          </p:cNvPr>
          <p:cNvPicPr>
            <a:picLocks noChangeAspect="1"/>
          </p:cNvPicPr>
          <p:nvPr/>
        </p:nvPicPr>
        <p:blipFill>
          <a:blip r:embed="rId4"/>
          <a:stretch>
            <a:fillRect/>
          </a:stretch>
        </p:blipFill>
        <p:spPr>
          <a:xfrm>
            <a:off x="232899" y="2643207"/>
            <a:ext cx="2376923" cy="17723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32CBF-DDF6-E5EA-9678-93D37514C45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59B4219-BB56-7B8A-AD9E-F84C01FE2330}"/>
              </a:ext>
            </a:extLst>
          </p:cNvPr>
          <p:cNvSpPr txBox="1"/>
          <p:nvPr/>
        </p:nvSpPr>
        <p:spPr>
          <a:xfrm>
            <a:off x="-41494" y="274320"/>
            <a:ext cx="4323033" cy="415498"/>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Cryostat C75 @ ARC-ETCRYO</a:t>
            </a:r>
          </a:p>
        </p:txBody>
      </p:sp>
      <p:cxnSp>
        <p:nvCxnSpPr>
          <p:cNvPr id="11" name="Straight Connector 10">
            <a:extLst>
              <a:ext uri="{FF2B5EF4-FFF2-40B4-BE49-F238E27FC236}">
                <a16:creationId xmlns:a16="http://schemas.microsoft.com/office/drawing/2014/main" id="{6BCE428A-CA09-D29C-8B25-7D7683DA1CCF}"/>
              </a:ext>
            </a:extLst>
          </p:cNvPr>
          <p:cNvCxnSpPr/>
          <p:nvPr/>
        </p:nvCxnSpPr>
        <p:spPr>
          <a:xfrm>
            <a:off x="0" y="4861545"/>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9C69C3B-BF0B-1362-6321-2D7EA40F2CC7}"/>
              </a:ext>
            </a:extLst>
          </p:cNvPr>
          <p:cNvSpPr txBox="1"/>
          <p:nvPr/>
        </p:nvSpPr>
        <p:spPr>
          <a:xfrm>
            <a:off x="8897112" y="4882373"/>
            <a:ext cx="194310" cy="2539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50" dirty="0">
                <a:latin typeface="Times New Roman" panose="02020603050405020304" pitchFamily="18" charset="0"/>
                <a:cs typeface="Times New Roman" panose="02020603050405020304" pitchFamily="18" charset="0"/>
              </a:rPr>
              <a:t>5</a:t>
            </a:r>
          </a:p>
        </p:txBody>
      </p:sp>
      <p:pic>
        <p:nvPicPr>
          <p:cNvPr id="16" name="Picture 15" descr="A machine with a door open&#10;&#10;AI-generated content may be incorrect.">
            <a:extLst>
              <a:ext uri="{FF2B5EF4-FFF2-40B4-BE49-F238E27FC236}">
                <a16:creationId xmlns:a16="http://schemas.microsoft.com/office/drawing/2014/main" id="{2B419273-3A54-6DD6-7789-4D0889C15A92}"/>
              </a:ext>
            </a:extLst>
          </p:cNvPr>
          <p:cNvPicPr>
            <a:picLocks noChangeAspect="1"/>
          </p:cNvPicPr>
          <p:nvPr/>
        </p:nvPicPr>
        <p:blipFill>
          <a:blip r:embed="rId2">
            <a:extLst>
              <a:ext uri="{28A0092B-C50C-407E-A947-70E740481C1C}">
                <a14:useLocalDpi xmlns:a14="http://schemas.microsoft.com/office/drawing/2010/main" val="0"/>
              </a:ext>
            </a:extLst>
          </a:blip>
          <a:srcRect l="14394" t="-59" r="26041" b="59"/>
          <a:stretch/>
        </p:blipFill>
        <p:spPr>
          <a:xfrm>
            <a:off x="1124712" y="626204"/>
            <a:ext cx="4601718" cy="4159902"/>
          </a:xfrm>
          <a:prstGeom prst="rect">
            <a:avLst/>
          </a:prstGeom>
        </p:spPr>
      </p:pic>
      <p:grpSp>
        <p:nvGrpSpPr>
          <p:cNvPr id="17" name="Group 16">
            <a:extLst>
              <a:ext uri="{FF2B5EF4-FFF2-40B4-BE49-F238E27FC236}">
                <a16:creationId xmlns:a16="http://schemas.microsoft.com/office/drawing/2014/main" id="{BC0A81DE-C125-F598-22CD-C9D31BE93F09}"/>
              </a:ext>
            </a:extLst>
          </p:cNvPr>
          <p:cNvGrpSpPr/>
          <p:nvPr/>
        </p:nvGrpSpPr>
        <p:grpSpPr>
          <a:xfrm flipV="1">
            <a:off x="13716" y="1112947"/>
            <a:ext cx="2463816" cy="1211915"/>
            <a:chOff x="365760" y="567259"/>
            <a:chExt cx="3285087" cy="1615887"/>
          </a:xfrm>
        </p:grpSpPr>
        <p:sp>
          <p:nvSpPr>
            <p:cNvPr id="19" name="TextBox 18">
              <a:extLst>
                <a:ext uri="{FF2B5EF4-FFF2-40B4-BE49-F238E27FC236}">
                  <a16:creationId xmlns:a16="http://schemas.microsoft.com/office/drawing/2014/main" id="{246FA21E-BE84-EC4A-1663-A1AF09F9DE3E}"/>
                </a:ext>
              </a:extLst>
            </p:cNvPr>
            <p:cNvSpPr txBox="1"/>
            <p:nvPr/>
          </p:nvSpPr>
          <p:spPr>
            <a:xfrm flipV="1">
              <a:off x="365760" y="1321371"/>
              <a:ext cx="3285087" cy="861775"/>
            </a:xfrm>
            <a:prstGeom prst="rect">
              <a:avLst/>
            </a:prstGeom>
            <a:noFill/>
          </p:spPr>
          <p:txBody>
            <a:bodyPr wrap="square" rtlCol="0">
              <a:spAutoFit/>
            </a:bodyPr>
            <a:lstStyle/>
            <a:p>
              <a:r>
                <a:rPr lang="en-US" dirty="0"/>
                <a:t>Pulse Tube Refrigeration</a:t>
              </a:r>
            </a:p>
            <a:p>
              <a:pPr algn="ctr"/>
              <a:r>
                <a:rPr lang="en-US" dirty="0"/>
                <a:t>Lines</a:t>
              </a:r>
            </a:p>
          </p:txBody>
        </p:sp>
        <p:cxnSp>
          <p:nvCxnSpPr>
            <p:cNvPr id="20" name="Straight Connector 19">
              <a:extLst>
                <a:ext uri="{FF2B5EF4-FFF2-40B4-BE49-F238E27FC236}">
                  <a16:creationId xmlns:a16="http://schemas.microsoft.com/office/drawing/2014/main" id="{3E3423C3-96A2-0165-4649-8FEC27D6137E}"/>
                </a:ext>
              </a:extLst>
            </p:cNvPr>
            <p:cNvCxnSpPr>
              <a:cxnSpLocks/>
            </p:cNvCxnSpPr>
            <p:nvPr/>
          </p:nvCxnSpPr>
          <p:spPr>
            <a:xfrm flipV="1">
              <a:off x="502920" y="1380744"/>
              <a:ext cx="1344168"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C6007DA0-66F2-F194-C6F2-E400B7ECEFF1}"/>
                </a:ext>
              </a:extLst>
            </p:cNvPr>
            <p:cNvCxnSpPr>
              <a:cxnSpLocks/>
            </p:cNvCxnSpPr>
            <p:nvPr/>
          </p:nvCxnSpPr>
          <p:spPr>
            <a:xfrm flipV="1">
              <a:off x="1847088" y="567259"/>
              <a:ext cx="548640" cy="813486"/>
            </a:xfrm>
            <a:prstGeom prst="line">
              <a:avLst/>
            </a:prstGeom>
          </p:spPr>
          <p:style>
            <a:lnRef idx="2">
              <a:schemeClr val="dk1"/>
            </a:lnRef>
            <a:fillRef idx="0">
              <a:schemeClr val="dk1"/>
            </a:fillRef>
            <a:effectRef idx="1">
              <a:schemeClr val="dk1"/>
            </a:effectRef>
            <a:fontRef idx="minor">
              <a:schemeClr val="tx1"/>
            </a:fontRef>
          </p:style>
        </p:cxnSp>
      </p:grpSp>
      <p:cxnSp>
        <p:nvCxnSpPr>
          <p:cNvPr id="28" name="Straight Connector 27">
            <a:extLst>
              <a:ext uri="{FF2B5EF4-FFF2-40B4-BE49-F238E27FC236}">
                <a16:creationId xmlns:a16="http://schemas.microsoft.com/office/drawing/2014/main" id="{643BFD65-B546-99A6-482B-2C37094977BD}"/>
              </a:ext>
            </a:extLst>
          </p:cNvPr>
          <p:cNvCxnSpPr>
            <a:cxnSpLocks/>
          </p:cNvCxnSpPr>
          <p:nvPr/>
        </p:nvCxnSpPr>
        <p:spPr>
          <a:xfrm>
            <a:off x="1124712" y="1714749"/>
            <a:ext cx="202311" cy="1302772"/>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3984EC7B-081F-C0CA-A08C-376F53D9B7FD}"/>
              </a:ext>
            </a:extLst>
          </p:cNvPr>
          <p:cNvCxnSpPr/>
          <p:nvPr/>
        </p:nvCxnSpPr>
        <p:spPr>
          <a:xfrm flipV="1">
            <a:off x="3422142" y="4135374"/>
            <a:ext cx="2112264" cy="41148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2C7E3B86-B700-3674-741E-EA4645E9DAED}"/>
              </a:ext>
            </a:extLst>
          </p:cNvPr>
          <p:cNvPicPr>
            <a:picLocks noChangeAspect="1"/>
          </p:cNvPicPr>
          <p:nvPr/>
        </p:nvPicPr>
        <p:blipFill>
          <a:blip r:embed="rId3"/>
          <a:stretch>
            <a:fillRect/>
          </a:stretch>
        </p:blipFill>
        <p:spPr>
          <a:xfrm rot="598661">
            <a:off x="6857303" y="316616"/>
            <a:ext cx="2086241" cy="2980826"/>
          </a:xfrm>
          <a:prstGeom prst="rect">
            <a:avLst/>
          </a:prstGeom>
          <a:ln w="38100">
            <a:solidFill>
              <a:schemeClr val="accent1"/>
            </a:solidFill>
          </a:ln>
        </p:spPr>
      </p:pic>
      <p:grpSp>
        <p:nvGrpSpPr>
          <p:cNvPr id="13" name="Group 12">
            <a:extLst>
              <a:ext uri="{FF2B5EF4-FFF2-40B4-BE49-F238E27FC236}">
                <a16:creationId xmlns:a16="http://schemas.microsoft.com/office/drawing/2014/main" id="{5E254ADB-DB87-0D2F-D43B-F0E79B805E63}"/>
              </a:ext>
            </a:extLst>
          </p:cNvPr>
          <p:cNvGrpSpPr/>
          <p:nvPr/>
        </p:nvGrpSpPr>
        <p:grpSpPr>
          <a:xfrm flipH="1">
            <a:off x="4426839" y="1112947"/>
            <a:ext cx="3981069" cy="527683"/>
            <a:chOff x="-1211580" y="758130"/>
            <a:chExt cx="5308092" cy="703576"/>
          </a:xfrm>
        </p:grpSpPr>
        <p:sp>
          <p:nvSpPr>
            <p:cNvPr id="15" name="TextBox 14">
              <a:extLst>
                <a:ext uri="{FF2B5EF4-FFF2-40B4-BE49-F238E27FC236}">
                  <a16:creationId xmlns:a16="http://schemas.microsoft.com/office/drawing/2014/main" id="{D7B9214A-F327-2F14-B2AD-2A7AF7B53868}"/>
                </a:ext>
              </a:extLst>
            </p:cNvPr>
            <p:cNvSpPr txBox="1"/>
            <p:nvPr/>
          </p:nvSpPr>
          <p:spPr>
            <a:xfrm>
              <a:off x="-1167291" y="969264"/>
              <a:ext cx="3125641" cy="492442"/>
            </a:xfrm>
            <a:prstGeom prst="rect">
              <a:avLst/>
            </a:prstGeom>
            <a:solidFill>
              <a:schemeClr val="bg1">
                <a:alpha val="49000"/>
              </a:schemeClr>
            </a:solidFill>
          </p:spPr>
          <p:txBody>
            <a:bodyPr wrap="none" rtlCol="0">
              <a:spAutoFit/>
            </a:bodyPr>
            <a:lstStyle/>
            <a:p>
              <a:r>
                <a:rPr lang="en-US" dirty="0"/>
                <a:t>Top Technical Chamber</a:t>
              </a:r>
            </a:p>
          </p:txBody>
        </p:sp>
        <p:cxnSp>
          <p:nvCxnSpPr>
            <p:cNvPr id="18" name="Straight Connector 17">
              <a:extLst>
                <a:ext uri="{FF2B5EF4-FFF2-40B4-BE49-F238E27FC236}">
                  <a16:creationId xmlns:a16="http://schemas.microsoft.com/office/drawing/2014/main" id="{670E7354-AA99-FC0B-4F00-7AE47C46009A}"/>
                </a:ext>
              </a:extLst>
            </p:cNvPr>
            <p:cNvCxnSpPr>
              <a:cxnSpLocks/>
            </p:cNvCxnSpPr>
            <p:nvPr/>
          </p:nvCxnSpPr>
          <p:spPr>
            <a:xfrm>
              <a:off x="-1211580" y="1380744"/>
              <a:ext cx="3049524"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7C90F0E-2BBC-DDDE-D3E2-0EA931DC5308}"/>
                </a:ext>
              </a:extLst>
            </p:cNvPr>
            <p:cNvCxnSpPr>
              <a:cxnSpLocks/>
            </p:cNvCxnSpPr>
            <p:nvPr/>
          </p:nvCxnSpPr>
          <p:spPr>
            <a:xfrm flipV="1">
              <a:off x="1837944" y="758130"/>
              <a:ext cx="2258568" cy="622614"/>
            </a:xfrm>
            <a:prstGeom prst="line">
              <a:avLst/>
            </a:prstGeom>
          </p:spPr>
          <p:style>
            <a:lnRef idx="2">
              <a:schemeClr val="dk1"/>
            </a:lnRef>
            <a:fillRef idx="0">
              <a:schemeClr val="dk1"/>
            </a:fillRef>
            <a:effectRef idx="1">
              <a:schemeClr val="dk1"/>
            </a:effectRef>
            <a:fontRef idx="minor">
              <a:schemeClr val="tx1"/>
            </a:fontRef>
          </p:style>
        </p:cxnSp>
      </p:grpSp>
      <p:grpSp>
        <p:nvGrpSpPr>
          <p:cNvPr id="38" name="Group 37">
            <a:extLst>
              <a:ext uri="{FF2B5EF4-FFF2-40B4-BE49-F238E27FC236}">
                <a16:creationId xmlns:a16="http://schemas.microsoft.com/office/drawing/2014/main" id="{23D1C9F5-B5C0-5A36-7A39-99A2FEDEB510}"/>
              </a:ext>
            </a:extLst>
          </p:cNvPr>
          <p:cNvGrpSpPr/>
          <p:nvPr/>
        </p:nvGrpSpPr>
        <p:grpSpPr>
          <a:xfrm flipH="1">
            <a:off x="4426839" y="3381496"/>
            <a:ext cx="2359585" cy="995568"/>
            <a:chOff x="599990" y="97981"/>
            <a:chExt cx="3146113" cy="1327425"/>
          </a:xfrm>
        </p:grpSpPr>
        <p:sp>
          <p:nvSpPr>
            <p:cNvPr id="39" name="TextBox 38">
              <a:extLst>
                <a:ext uri="{FF2B5EF4-FFF2-40B4-BE49-F238E27FC236}">
                  <a16:creationId xmlns:a16="http://schemas.microsoft.com/office/drawing/2014/main" id="{535A601F-5AF6-5027-3B86-349C99C0B9BB}"/>
                </a:ext>
              </a:extLst>
            </p:cNvPr>
            <p:cNvSpPr txBox="1"/>
            <p:nvPr/>
          </p:nvSpPr>
          <p:spPr>
            <a:xfrm>
              <a:off x="620189" y="932963"/>
              <a:ext cx="1221360" cy="492443"/>
            </a:xfrm>
            <a:prstGeom prst="rect">
              <a:avLst/>
            </a:prstGeom>
            <a:noFill/>
          </p:spPr>
          <p:txBody>
            <a:bodyPr wrap="none" rtlCol="0">
              <a:spAutoFit/>
            </a:bodyPr>
            <a:lstStyle/>
            <a:p>
              <a:r>
                <a:rPr lang="en-US" dirty="0"/>
                <a:t>Payload</a:t>
              </a:r>
            </a:p>
          </p:txBody>
        </p:sp>
        <p:cxnSp>
          <p:nvCxnSpPr>
            <p:cNvPr id="40" name="Straight Connector 39">
              <a:extLst>
                <a:ext uri="{FF2B5EF4-FFF2-40B4-BE49-F238E27FC236}">
                  <a16:creationId xmlns:a16="http://schemas.microsoft.com/office/drawing/2014/main" id="{B0FC3E78-80FF-869E-0744-42F03D8117A0}"/>
                </a:ext>
              </a:extLst>
            </p:cNvPr>
            <p:cNvCxnSpPr>
              <a:cxnSpLocks/>
            </p:cNvCxnSpPr>
            <p:nvPr/>
          </p:nvCxnSpPr>
          <p:spPr>
            <a:xfrm>
              <a:off x="599990" y="1380744"/>
              <a:ext cx="1237954"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9957B3A8-EE8E-5F6D-2EFB-39777F464E25}"/>
                </a:ext>
              </a:extLst>
            </p:cNvPr>
            <p:cNvCxnSpPr>
              <a:cxnSpLocks/>
            </p:cNvCxnSpPr>
            <p:nvPr/>
          </p:nvCxnSpPr>
          <p:spPr>
            <a:xfrm flipV="1">
              <a:off x="1837944" y="97981"/>
              <a:ext cx="1908159" cy="1282763"/>
            </a:xfrm>
            <a:prstGeom prst="line">
              <a:avLst/>
            </a:prstGeom>
          </p:spPr>
          <p:style>
            <a:lnRef idx="2">
              <a:schemeClr val="dk1"/>
            </a:lnRef>
            <a:fillRef idx="0">
              <a:schemeClr val="dk1"/>
            </a:fillRef>
            <a:effectRef idx="1">
              <a:schemeClr val="dk1"/>
            </a:effectRef>
            <a:fontRef idx="minor">
              <a:schemeClr val="tx1"/>
            </a:fontRef>
          </p:style>
        </p:cxnSp>
      </p:grpSp>
      <p:sp>
        <p:nvSpPr>
          <p:cNvPr id="42" name="TextBox 41">
            <a:extLst>
              <a:ext uri="{FF2B5EF4-FFF2-40B4-BE49-F238E27FC236}">
                <a16:creationId xmlns:a16="http://schemas.microsoft.com/office/drawing/2014/main" id="{EC8AC861-FB96-D2E1-B5E1-51648D8C86A4}"/>
              </a:ext>
            </a:extLst>
          </p:cNvPr>
          <p:cNvSpPr txBox="1"/>
          <p:nvPr/>
        </p:nvSpPr>
        <p:spPr>
          <a:xfrm rot="20943846">
            <a:off x="4347419" y="4354302"/>
            <a:ext cx="449162" cy="300082"/>
          </a:xfrm>
          <a:prstGeom prst="rect">
            <a:avLst/>
          </a:prstGeom>
          <a:noFill/>
        </p:spPr>
        <p:txBody>
          <a:bodyPr wrap="none" rtlCol="0">
            <a:spAutoFit/>
          </a:bodyPr>
          <a:lstStyle/>
          <a:p>
            <a:r>
              <a:rPr lang="en-US" sz="1350" dirty="0"/>
              <a:t>3 m</a:t>
            </a:r>
          </a:p>
        </p:txBody>
      </p:sp>
      <p:pic>
        <p:nvPicPr>
          <p:cNvPr id="45" name="Picture 44">
            <a:extLst>
              <a:ext uri="{FF2B5EF4-FFF2-40B4-BE49-F238E27FC236}">
                <a16:creationId xmlns:a16="http://schemas.microsoft.com/office/drawing/2014/main" id="{2385AE3E-A4A2-FC05-234A-3D6FAFAA0057}"/>
              </a:ext>
            </a:extLst>
          </p:cNvPr>
          <p:cNvPicPr>
            <a:picLocks noChangeAspect="1"/>
          </p:cNvPicPr>
          <p:nvPr/>
        </p:nvPicPr>
        <p:blipFill>
          <a:blip r:embed="rId4"/>
          <a:stretch>
            <a:fillRect/>
          </a:stretch>
        </p:blipFill>
        <p:spPr>
          <a:xfrm rot="575510">
            <a:off x="7065585" y="2284067"/>
            <a:ext cx="2223281" cy="2864412"/>
          </a:xfrm>
          <a:prstGeom prst="rect">
            <a:avLst/>
          </a:prstGeom>
        </p:spPr>
      </p:pic>
      <p:grpSp>
        <p:nvGrpSpPr>
          <p:cNvPr id="46" name="Group 45">
            <a:extLst>
              <a:ext uri="{FF2B5EF4-FFF2-40B4-BE49-F238E27FC236}">
                <a16:creationId xmlns:a16="http://schemas.microsoft.com/office/drawing/2014/main" id="{05075DFA-51E4-2731-BF2A-DFC178307F1D}"/>
              </a:ext>
            </a:extLst>
          </p:cNvPr>
          <p:cNvGrpSpPr/>
          <p:nvPr/>
        </p:nvGrpSpPr>
        <p:grpSpPr>
          <a:xfrm flipH="1">
            <a:off x="5173218" y="2019805"/>
            <a:ext cx="2597041" cy="369332"/>
            <a:chOff x="-478184" y="969264"/>
            <a:chExt cx="3462721" cy="492443"/>
          </a:xfrm>
        </p:grpSpPr>
        <p:sp>
          <p:nvSpPr>
            <p:cNvPr id="47" name="TextBox 46">
              <a:extLst>
                <a:ext uri="{FF2B5EF4-FFF2-40B4-BE49-F238E27FC236}">
                  <a16:creationId xmlns:a16="http://schemas.microsoft.com/office/drawing/2014/main" id="{84AAA00F-4242-8703-39BB-FBACEA12F278}"/>
                </a:ext>
              </a:extLst>
            </p:cNvPr>
            <p:cNvSpPr txBox="1"/>
            <p:nvPr/>
          </p:nvSpPr>
          <p:spPr>
            <a:xfrm>
              <a:off x="-478184" y="969264"/>
              <a:ext cx="2363382" cy="492443"/>
            </a:xfrm>
            <a:prstGeom prst="rect">
              <a:avLst/>
            </a:prstGeom>
            <a:solidFill>
              <a:schemeClr val="bg1">
                <a:alpha val="54000"/>
              </a:schemeClr>
            </a:solidFill>
            <a:ln>
              <a:noFill/>
            </a:ln>
          </p:spPr>
          <p:txBody>
            <a:bodyPr wrap="none" rtlCol="0">
              <a:spAutoFit/>
            </a:bodyPr>
            <a:lstStyle/>
            <a:p>
              <a:r>
                <a:rPr lang="en-US" dirty="0"/>
                <a:t>Rigid Multi-Layer</a:t>
              </a:r>
            </a:p>
          </p:txBody>
        </p:sp>
        <p:cxnSp>
          <p:nvCxnSpPr>
            <p:cNvPr id="50" name="Straight Connector 49">
              <a:extLst>
                <a:ext uri="{FF2B5EF4-FFF2-40B4-BE49-F238E27FC236}">
                  <a16:creationId xmlns:a16="http://schemas.microsoft.com/office/drawing/2014/main" id="{B2FCCF05-0596-64C9-DB0D-E57E92251902}"/>
                </a:ext>
              </a:extLst>
            </p:cNvPr>
            <p:cNvCxnSpPr>
              <a:cxnSpLocks/>
            </p:cNvCxnSpPr>
            <p:nvPr/>
          </p:nvCxnSpPr>
          <p:spPr>
            <a:xfrm>
              <a:off x="-438908" y="1380744"/>
              <a:ext cx="2276852" cy="0"/>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7ECA9687-A0B5-2172-0FFB-4344F72F3D1D}"/>
                </a:ext>
              </a:extLst>
            </p:cNvPr>
            <p:cNvCxnSpPr>
              <a:cxnSpLocks/>
            </p:cNvCxnSpPr>
            <p:nvPr/>
          </p:nvCxnSpPr>
          <p:spPr>
            <a:xfrm flipV="1">
              <a:off x="1837944" y="1041497"/>
              <a:ext cx="1146593" cy="339247"/>
            </a:xfrm>
            <a:prstGeom prst="line">
              <a:avLst/>
            </a:prstGeom>
          </p:spPr>
          <p:style>
            <a:lnRef idx="2">
              <a:schemeClr val="dk1"/>
            </a:lnRef>
            <a:fillRef idx="0">
              <a:schemeClr val="dk1"/>
            </a:fillRef>
            <a:effectRef idx="1">
              <a:schemeClr val="dk1"/>
            </a:effectRef>
            <a:fontRef idx="minor">
              <a:schemeClr val="tx1"/>
            </a:fontRef>
          </p:style>
        </p:cxnSp>
      </p:grpSp>
      <p:grpSp>
        <p:nvGrpSpPr>
          <p:cNvPr id="52" name="Group 51">
            <a:extLst>
              <a:ext uri="{FF2B5EF4-FFF2-40B4-BE49-F238E27FC236}">
                <a16:creationId xmlns:a16="http://schemas.microsoft.com/office/drawing/2014/main" id="{F38B94AC-F35D-AA7D-AEAD-69DB912CC37D}"/>
              </a:ext>
            </a:extLst>
          </p:cNvPr>
          <p:cNvGrpSpPr/>
          <p:nvPr/>
        </p:nvGrpSpPr>
        <p:grpSpPr>
          <a:xfrm flipH="1">
            <a:off x="5117211" y="2635628"/>
            <a:ext cx="2993501" cy="369332"/>
            <a:chOff x="-1006798" y="969264"/>
            <a:chExt cx="3991335" cy="492443"/>
          </a:xfrm>
        </p:grpSpPr>
        <p:sp>
          <p:nvSpPr>
            <p:cNvPr id="53" name="TextBox 52">
              <a:extLst>
                <a:ext uri="{FF2B5EF4-FFF2-40B4-BE49-F238E27FC236}">
                  <a16:creationId xmlns:a16="http://schemas.microsoft.com/office/drawing/2014/main" id="{FB00F1AB-87BC-3677-FD25-FD08B885E549}"/>
                </a:ext>
              </a:extLst>
            </p:cNvPr>
            <p:cNvSpPr txBox="1"/>
            <p:nvPr/>
          </p:nvSpPr>
          <p:spPr>
            <a:xfrm>
              <a:off x="-1006798" y="969264"/>
              <a:ext cx="2910284" cy="492443"/>
            </a:xfrm>
            <a:prstGeom prst="rect">
              <a:avLst/>
            </a:prstGeom>
            <a:solidFill>
              <a:schemeClr val="bg1">
                <a:alpha val="55943"/>
              </a:schemeClr>
            </a:solidFill>
          </p:spPr>
          <p:txBody>
            <a:bodyPr wrap="none" rtlCol="0">
              <a:spAutoFit/>
            </a:bodyPr>
            <a:lstStyle/>
            <a:p>
              <a:r>
                <a:rPr lang="en-US" dirty="0"/>
                <a:t>Outer Thermal Shield</a:t>
              </a:r>
            </a:p>
          </p:txBody>
        </p:sp>
        <p:cxnSp>
          <p:nvCxnSpPr>
            <p:cNvPr id="54" name="Straight Connector 53">
              <a:extLst>
                <a:ext uri="{FF2B5EF4-FFF2-40B4-BE49-F238E27FC236}">
                  <a16:creationId xmlns:a16="http://schemas.microsoft.com/office/drawing/2014/main" id="{4A74BECE-F9EA-E244-0374-B7702A1C35E1}"/>
                </a:ext>
              </a:extLst>
            </p:cNvPr>
            <p:cNvCxnSpPr>
              <a:cxnSpLocks/>
            </p:cNvCxnSpPr>
            <p:nvPr/>
          </p:nvCxnSpPr>
          <p:spPr>
            <a:xfrm>
              <a:off x="-955003" y="1380744"/>
              <a:ext cx="2792947" cy="0"/>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A599D857-1343-3860-AFFA-51C5DA1C6A4A}"/>
                </a:ext>
              </a:extLst>
            </p:cNvPr>
            <p:cNvCxnSpPr>
              <a:cxnSpLocks/>
            </p:cNvCxnSpPr>
            <p:nvPr/>
          </p:nvCxnSpPr>
          <p:spPr>
            <a:xfrm flipV="1">
              <a:off x="1837944" y="1041497"/>
              <a:ext cx="1146593" cy="339247"/>
            </a:xfrm>
            <a:prstGeom prst="line">
              <a:avLst/>
            </a:prstGeom>
          </p:spPr>
          <p:style>
            <a:lnRef idx="2">
              <a:schemeClr val="dk1"/>
            </a:lnRef>
            <a:fillRef idx="0">
              <a:schemeClr val="dk1"/>
            </a:fillRef>
            <a:effectRef idx="1">
              <a:schemeClr val="dk1"/>
            </a:effectRef>
            <a:fontRef idx="minor">
              <a:schemeClr val="tx1"/>
            </a:fontRef>
          </p:style>
        </p:cxnSp>
      </p:grpSp>
      <p:grpSp>
        <p:nvGrpSpPr>
          <p:cNvPr id="56" name="Group 55">
            <a:extLst>
              <a:ext uri="{FF2B5EF4-FFF2-40B4-BE49-F238E27FC236}">
                <a16:creationId xmlns:a16="http://schemas.microsoft.com/office/drawing/2014/main" id="{13E63A14-6256-54AF-A129-10C9E391DDCF}"/>
              </a:ext>
            </a:extLst>
          </p:cNvPr>
          <p:cNvGrpSpPr/>
          <p:nvPr/>
        </p:nvGrpSpPr>
        <p:grpSpPr>
          <a:xfrm flipH="1">
            <a:off x="5085616" y="3289091"/>
            <a:ext cx="2973741" cy="369332"/>
            <a:chOff x="-980451" y="969264"/>
            <a:chExt cx="3964988" cy="492443"/>
          </a:xfrm>
        </p:grpSpPr>
        <p:sp>
          <p:nvSpPr>
            <p:cNvPr id="57" name="TextBox 56">
              <a:extLst>
                <a:ext uri="{FF2B5EF4-FFF2-40B4-BE49-F238E27FC236}">
                  <a16:creationId xmlns:a16="http://schemas.microsoft.com/office/drawing/2014/main" id="{79250E0D-B6A8-1887-7F78-5770784461A2}"/>
                </a:ext>
              </a:extLst>
            </p:cNvPr>
            <p:cNvSpPr txBox="1"/>
            <p:nvPr/>
          </p:nvSpPr>
          <p:spPr>
            <a:xfrm>
              <a:off x="-980451" y="969264"/>
              <a:ext cx="2847361" cy="492443"/>
            </a:xfrm>
            <a:prstGeom prst="rect">
              <a:avLst/>
            </a:prstGeom>
            <a:solidFill>
              <a:schemeClr val="bg1">
                <a:alpha val="50825"/>
              </a:schemeClr>
            </a:solidFill>
          </p:spPr>
          <p:txBody>
            <a:bodyPr wrap="none" rtlCol="0">
              <a:spAutoFit/>
            </a:bodyPr>
            <a:lstStyle/>
            <a:p>
              <a:r>
                <a:rPr lang="en-US" dirty="0"/>
                <a:t>Inner Thermal Shield</a:t>
              </a:r>
            </a:p>
          </p:txBody>
        </p:sp>
        <p:cxnSp>
          <p:nvCxnSpPr>
            <p:cNvPr id="62" name="Straight Connector 61">
              <a:extLst>
                <a:ext uri="{FF2B5EF4-FFF2-40B4-BE49-F238E27FC236}">
                  <a16:creationId xmlns:a16="http://schemas.microsoft.com/office/drawing/2014/main" id="{35F0949C-73A8-DD58-F18D-ECB38CCB840B}"/>
                </a:ext>
              </a:extLst>
            </p:cNvPr>
            <p:cNvCxnSpPr>
              <a:cxnSpLocks/>
            </p:cNvCxnSpPr>
            <p:nvPr/>
          </p:nvCxnSpPr>
          <p:spPr>
            <a:xfrm>
              <a:off x="-957832" y="1380744"/>
              <a:ext cx="2795776" cy="0"/>
            </a:xfrm>
            <a:prstGeom prst="line">
              <a:avLst/>
            </a:prstGeom>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72EF8C51-41D8-FE16-7B4E-6E9236794720}"/>
                </a:ext>
              </a:extLst>
            </p:cNvPr>
            <p:cNvCxnSpPr>
              <a:cxnSpLocks/>
            </p:cNvCxnSpPr>
            <p:nvPr/>
          </p:nvCxnSpPr>
          <p:spPr>
            <a:xfrm flipV="1">
              <a:off x="1837944" y="1041497"/>
              <a:ext cx="1146593" cy="339247"/>
            </a:xfrm>
            <a:prstGeom prst="line">
              <a:avLst/>
            </a:prstGeom>
          </p:spPr>
          <p:style>
            <a:lnRef idx="2">
              <a:schemeClr val="dk1"/>
            </a:lnRef>
            <a:fillRef idx="0">
              <a:schemeClr val="dk1"/>
            </a:fillRef>
            <a:effectRef idx="1">
              <a:schemeClr val="dk1"/>
            </a:effectRef>
            <a:fontRef idx="minor">
              <a:schemeClr val="tx1"/>
            </a:fontRef>
          </p:style>
        </p:cxnSp>
      </p:grpSp>
      <p:cxnSp>
        <p:nvCxnSpPr>
          <p:cNvPr id="76" name="Straight Arrow Connector 75">
            <a:extLst>
              <a:ext uri="{FF2B5EF4-FFF2-40B4-BE49-F238E27FC236}">
                <a16:creationId xmlns:a16="http://schemas.microsoft.com/office/drawing/2014/main" id="{E6141E77-BEBC-85F8-3E70-20E582B54B6C}"/>
              </a:ext>
            </a:extLst>
          </p:cNvPr>
          <p:cNvCxnSpPr>
            <a:cxnSpLocks/>
          </p:cNvCxnSpPr>
          <p:nvPr/>
        </p:nvCxnSpPr>
        <p:spPr>
          <a:xfrm flipV="1">
            <a:off x="5726430" y="1271298"/>
            <a:ext cx="0" cy="2768687"/>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B31CE542-18D8-5CEA-E069-4B8EE7E54AA5}"/>
              </a:ext>
            </a:extLst>
          </p:cNvPr>
          <p:cNvSpPr txBox="1"/>
          <p:nvPr/>
        </p:nvSpPr>
        <p:spPr>
          <a:xfrm>
            <a:off x="5531745" y="960372"/>
            <a:ext cx="449162" cy="300082"/>
          </a:xfrm>
          <a:prstGeom prst="rect">
            <a:avLst/>
          </a:prstGeom>
          <a:noFill/>
        </p:spPr>
        <p:txBody>
          <a:bodyPr wrap="none" rtlCol="0">
            <a:spAutoFit/>
          </a:bodyPr>
          <a:lstStyle/>
          <a:p>
            <a:r>
              <a:rPr lang="en-US" sz="1350" dirty="0"/>
              <a:t>3 m</a:t>
            </a:r>
          </a:p>
        </p:txBody>
      </p:sp>
      <p:sp>
        <p:nvSpPr>
          <p:cNvPr id="78" name="Rectangle 77">
            <a:extLst>
              <a:ext uri="{FF2B5EF4-FFF2-40B4-BE49-F238E27FC236}">
                <a16:creationId xmlns:a16="http://schemas.microsoft.com/office/drawing/2014/main" id="{73F23B83-0551-4E38-3308-B2D4CF28F10D}"/>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310692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E2A50-3B96-6FFE-A907-2DD8EB8F45D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F320F09-B9C3-C8DF-40A0-50D159F46837}"/>
              </a:ext>
            </a:extLst>
          </p:cNvPr>
          <p:cNvPicPr>
            <a:picLocks noChangeAspect="1"/>
          </p:cNvPicPr>
          <p:nvPr/>
        </p:nvPicPr>
        <p:blipFill>
          <a:blip r:embed="rId2"/>
          <a:stretch>
            <a:fillRect/>
          </a:stretch>
        </p:blipFill>
        <p:spPr>
          <a:xfrm>
            <a:off x="3924587" y="879744"/>
            <a:ext cx="4656864" cy="2999103"/>
          </a:xfrm>
          <a:prstGeom prst="rect">
            <a:avLst/>
          </a:prstGeom>
        </p:spPr>
      </p:pic>
      <p:pic>
        <p:nvPicPr>
          <p:cNvPr id="18" name="Picture 17" descr="A metal object with holes and holes&#10;&#10;AI-generated content may be incorrect.">
            <a:extLst>
              <a:ext uri="{FF2B5EF4-FFF2-40B4-BE49-F238E27FC236}">
                <a16:creationId xmlns:a16="http://schemas.microsoft.com/office/drawing/2014/main" id="{238CE9BC-0FB2-3D68-7C79-85D28375DD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62177" y="1506248"/>
            <a:ext cx="2175561" cy="2900748"/>
          </a:xfrm>
          <a:prstGeom prst="rect">
            <a:avLst/>
          </a:prstGeom>
        </p:spPr>
      </p:pic>
      <p:pic>
        <p:nvPicPr>
          <p:cNvPr id="20" name="Immagine 20" descr="Immagine che contiene Trasparenza, design, interno, arte&#10;&#10;Descrizione generata automaticamente">
            <a:extLst>
              <a:ext uri="{FF2B5EF4-FFF2-40B4-BE49-F238E27FC236}">
                <a16:creationId xmlns:a16="http://schemas.microsoft.com/office/drawing/2014/main" id="{535651D8-E41D-5000-A499-8FD5926D5B1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466168" y="3821269"/>
            <a:ext cx="1505070" cy="1010885"/>
          </a:xfrm>
          <a:prstGeom prst="rect">
            <a:avLst/>
          </a:prstGeom>
        </p:spPr>
      </p:pic>
      <p:sp>
        <p:nvSpPr>
          <p:cNvPr id="23" name="CasellaDiTesto 2">
            <a:extLst>
              <a:ext uri="{FF2B5EF4-FFF2-40B4-BE49-F238E27FC236}">
                <a16:creationId xmlns:a16="http://schemas.microsoft.com/office/drawing/2014/main" id="{E3DABAB9-D380-B9F2-E724-2FEEE106D274}"/>
              </a:ext>
            </a:extLst>
          </p:cNvPr>
          <p:cNvSpPr txBox="1"/>
          <p:nvPr/>
        </p:nvSpPr>
        <p:spPr>
          <a:xfrm>
            <a:off x="5998656" y="4846887"/>
            <a:ext cx="3987919" cy="253916"/>
          </a:xfrm>
          <a:prstGeom prst="rect">
            <a:avLst/>
          </a:prstGeom>
          <a:noFill/>
        </p:spPr>
        <p:txBody>
          <a:bodyPr wrap="square" rtlCol="0">
            <a:spAutoFit/>
          </a:bodyPr>
          <a:lstStyle/>
          <a:p>
            <a:pPr algn="r"/>
            <a:r>
              <a:rPr lang="it-IT" sz="1050" dirty="0">
                <a:solidFill>
                  <a:schemeClr val="bg1">
                    <a:alpha val="50000"/>
                  </a:schemeClr>
                </a:solidFill>
                <a:latin typeface="Titillium" pitchFamily="2" charset="77"/>
              </a:rPr>
              <a:t>Missione 4 </a:t>
            </a:r>
            <a:r>
              <a:rPr lang="it-IT" sz="1050" b="1" dirty="0">
                <a:solidFill>
                  <a:schemeClr val="bg1">
                    <a:alpha val="50000"/>
                  </a:schemeClr>
                </a:solidFill>
                <a:latin typeface="Titillium" pitchFamily="2" charset="77"/>
              </a:rPr>
              <a:t>• Istruzione e Ricerca  - </a:t>
            </a:r>
            <a:r>
              <a:rPr lang="it-IT" sz="1050" dirty="0">
                <a:solidFill>
                  <a:schemeClr val="bg1">
                    <a:alpha val="50000"/>
                  </a:schemeClr>
                </a:solidFill>
                <a:latin typeface="Titillium" pitchFamily="2" charset="77"/>
              </a:rPr>
              <a:t>ETIC</a:t>
            </a:r>
          </a:p>
        </p:txBody>
      </p:sp>
      <p:pic>
        <p:nvPicPr>
          <p:cNvPr id="24" name="Immagine 3">
            <a:extLst>
              <a:ext uri="{FF2B5EF4-FFF2-40B4-BE49-F238E27FC236}">
                <a16:creationId xmlns:a16="http://schemas.microsoft.com/office/drawing/2014/main" id="{2B0C379E-2FA4-E966-A5AB-8FC11625724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34285" y="4781550"/>
            <a:ext cx="723695" cy="361950"/>
          </a:xfrm>
          <a:prstGeom prst="rect">
            <a:avLst/>
          </a:prstGeom>
        </p:spPr>
      </p:pic>
      <p:sp>
        <p:nvSpPr>
          <p:cNvPr id="19" name="Rectangle 18">
            <a:extLst>
              <a:ext uri="{FF2B5EF4-FFF2-40B4-BE49-F238E27FC236}">
                <a16:creationId xmlns:a16="http://schemas.microsoft.com/office/drawing/2014/main" id="{D0796985-A2C1-AD83-8D0D-D4925C53F0B7}"/>
              </a:ext>
            </a:extLst>
          </p:cNvPr>
          <p:cNvSpPr/>
          <p:nvPr/>
        </p:nvSpPr>
        <p:spPr>
          <a:xfrm>
            <a:off x="4294910" y="879744"/>
            <a:ext cx="3833091" cy="362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pic>
        <p:nvPicPr>
          <p:cNvPr id="28" name="Picture 27">
            <a:extLst>
              <a:ext uri="{FF2B5EF4-FFF2-40B4-BE49-F238E27FC236}">
                <a16:creationId xmlns:a16="http://schemas.microsoft.com/office/drawing/2014/main" id="{C4148121-A0F2-8BBF-45AF-B6ACDF5FB78D}"/>
              </a:ext>
            </a:extLst>
          </p:cNvPr>
          <p:cNvPicPr>
            <a:picLocks noChangeAspect="1"/>
          </p:cNvPicPr>
          <p:nvPr/>
        </p:nvPicPr>
        <p:blipFill>
          <a:blip r:embed="rId6"/>
          <a:stretch>
            <a:fillRect/>
          </a:stretch>
        </p:blipFill>
        <p:spPr>
          <a:xfrm rot="5400000">
            <a:off x="5043437" y="3424869"/>
            <a:ext cx="1034853" cy="1809182"/>
          </a:xfrm>
          <a:prstGeom prst="rect">
            <a:avLst/>
          </a:prstGeom>
        </p:spPr>
      </p:pic>
      <p:sp>
        <p:nvSpPr>
          <p:cNvPr id="29" name="Rectangle 28">
            <a:extLst>
              <a:ext uri="{FF2B5EF4-FFF2-40B4-BE49-F238E27FC236}">
                <a16:creationId xmlns:a16="http://schemas.microsoft.com/office/drawing/2014/main" id="{6308710A-7A6E-6EC1-8D21-52489F3B215F}"/>
              </a:ext>
            </a:extLst>
          </p:cNvPr>
          <p:cNvSpPr/>
          <p:nvPr/>
        </p:nvSpPr>
        <p:spPr>
          <a:xfrm>
            <a:off x="7112001" y="1318487"/>
            <a:ext cx="1469450" cy="235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pic>
        <p:nvPicPr>
          <p:cNvPr id="30" name="Picture 29" descr="A blue and white object with measurements&#10;&#10;Description automatically generated with medium confidence">
            <a:extLst>
              <a:ext uri="{FF2B5EF4-FFF2-40B4-BE49-F238E27FC236}">
                <a16:creationId xmlns:a16="http://schemas.microsoft.com/office/drawing/2014/main" id="{E0DEF08E-27BE-18D3-E364-D68BDC21AB6E}"/>
              </a:ext>
            </a:extLst>
          </p:cNvPr>
          <p:cNvPicPr>
            <a:picLocks noChangeAspect="1"/>
          </p:cNvPicPr>
          <p:nvPr/>
        </p:nvPicPr>
        <p:blipFill rotWithShape="1">
          <a:blip r:embed="rId7">
            <a:extLst>
              <a:ext uri="{28A0092B-C50C-407E-A947-70E740481C1C}">
                <a14:useLocalDpi xmlns:a14="http://schemas.microsoft.com/office/drawing/2010/main"/>
              </a:ext>
            </a:extLst>
          </a:blip>
          <a:srcRect b="-1"/>
          <a:stretch/>
        </p:blipFill>
        <p:spPr>
          <a:xfrm>
            <a:off x="6850658" y="280706"/>
            <a:ext cx="1992135" cy="3432145"/>
          </a:xfrm>
          <a:prstGeom prst="rect">
            <a:avLst/>
          </a:prstGeom>
        </p:spPr>
      </p:pic>
      <p:sp>
        <p:nvSpPr>
          <p:cNvPr id="31" name="TextBox 30">
            <a:extLst>
              <a:ext uri="{FF2B5EF4-FFF2-40B4-BE49-F238E27FC236}">
                <a16:creationId xmlns:a16="http://schemas.microsoft.com/office/drawing/2014/main" id="{B25A3D31-51AF-3C15-FA05-F1E69F753221}"/>
              </a:ext>
            </a:extLst>
          </p:cNvPr>
          <p:cNvSpPr txBox="1"/>
          <p:nvPr/>
        </p:nvSpPr>
        <p:spPr>
          <a:xfrm>
            <a:off x="86642" y="628761"/>
            <a:ext cx="6696449" cy="646331"/>
          </a:xfrm>
          <a:prstGeom prst="rect">
            <a:avLst/>
          </a:prstGeom>
          <a:noFill/>
        </p:spPr>
        <p:txBody>
          <a:bodyPr wrap="none" rtlCol="0">
            <a:spAutoFit/>
          </a:bodyPr>
          <a:lstStyle/>
          <a:p>
            <a:r>
              <a:rPr lang="en-IT" dirty="0"/>
              <a:t>PROTOTYPING SAPPHIRE USE </a:t>
            </a:r>
          </a:p>
          <a:p>
            <a:r>
              <a:rPr lang="en-IT" dirty="0"/>
              <a:t>FOR LOW DISSIPATION MECHANCIAL SUSPENSIONS CLOSE TO 1:1 SIZE</a:t>
            </a:r>
          </a:p>
        </p:txBody>
      </p:sp>
      <p:sp>
        <p:nvSpPr>
          <p:cNvPr id="32" name="Rectangle 31">
            <a:extLst>
              <a:ext uri="{FF2B5EF4-FFF2-40B4-BE49-F238E27FC236}">
                <a16:creationId xmlns:a16="http://schemas.microsoft.com/office/drawing/2014/main" id="{E50C6658-94B6-5ED9-FF9E-06982EEC70A2}"/>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286093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sz="1800" b="1" i="1" dirty="0">
                <a:solidFill>
                  <a:srgbClr val="141414"/>
                </a:solidFill>
                <a:latin typeface="Calibri"/>
              </a:rPr>
              <a:t>CAOS – Centro </a:t>
            </a:r>
            <a:r>
              <a:rPr sz="1800" b="1" i="1" dirty="0" err="1">
                <a:solidFill>
                  <a:srgbClr val="141414"/>
                </a:solidFill>
                <a:latin typeface="Calibri"/>
              </a:rPr>
              <a:t>sulle</a:t>
            </a:r>
            <a:r>
              <a:rPr sz="1800" b="1" i="1" dirty="0">
                <a:solidFill>
                  <a:srgbClr val="141414"/>
                </a:solidFill>
                <a:latin typeface="Calibri"/>
              </a:rPr>
              <a:t> </a:t>
            </a:r>
            <a:r>
              <a:rPr sz="1800" b="1" i="1" dirty="0" err="1">
                <a:solidFill>
                  <a:srgbClr val="141414"/>
                </a:solidFill>
                <a:latin typeface="Calibri"/>
              </a:rPr>
              <a:t>Applicazioni</a:t>
            </a:r>
            <a:r>
              <a:rPr sz="1800" b="1" i="1" dirty="0">
                <a:solidFill>
                  <a:srgbClr val="141414"/>
                </a:solidFill>
                <a:latin typeface="Calibri"/>
              </a:rPr>
              <a:t> per le Onde </a:t>
            </a:r>
            <a:r>
              <a:rPr sz="1800" b="1" i="1" dirty="0" err="1">
                <a:solidFill>
                  <a:srgbClr val="141414"/>
                </a:solidFill>
                <a:latin typeface="Calibri"/>
              </a:rPr>
              <a:t>gravitazionali</a:t>
            </a:r>
            <a:r>
              <a:rPr sz="1800" b="1" i="1" dirty="0">
                <a:solidFill>
                  <a:srgbClr val="141414"/>
                </a:solidFill>
                <a:latin typeface="Calibri"/>
              </a:rPr>
              <a:t> e la </a:t>
            </a:r>
            <a:r>
              <a:rPr sz="1800" b="1" i="1" dirty="0" err="1">
                <a:solidFill>
                  <a:srgbClr val="141414"/>
                </a:solidFill>
                <a:latin typeface="Calibri"/>
              </a:rPr>
              <a:t>Sismologia</a:t>
            </a:r>
            <a:endParaRPr sz="1800" b="1" i="1" dirty="0">
              <a:solidFill>
                <a:srgbClr val="141414"/>
              </a:solidFill>
              <a:latin typeface="Calibri"/>
            </a:endParaRPr>
          </a:p>
        </p:txBody>
      </p:sp>
      <p:sp>
        <p:nvSpPr>
          <p:cNvPr id="3" name="Content Placeholder 2"/>
          <p:cNvSpPr>
            <a:spLocks noGrp="1"/>
          </p:cNvSpPr>
          <p:nvPr>
            <p:ph idx="1"/>
          </p:nvPr>
        </p:nvSpPr>
        <p:spPr>
          <a:xfrm>
            <a:off x="457200" y="1200151"/>
            <a:ext cx="4501662" cy="3394472"/>
          </a:xfrm>
        </p:spPr>
        <p:txBody>
          <a:bodyPr/>
          <a:lstStyle/>
          <a:p>
            <a:pPr marL="0" indent="0">
              <a:buNone/>
            </a:pPr>
            <a:r>
              <a:rPr sz="1500" dirty="0">
                <a:solidFill>
                  <a:srgbClr val="141414"/>
                </a:solidFill>
                <a:latin typeface="Calibri"/>
              </a:rPr>
              <a:t>• Based at University of Perugia</a:t>
            </a:r>
          </a:p>
          <a:p>
            <a:pPr marL="0" indent="0">
              <a:buNone/>
            </a:pPr>
            <a:r>
              <a:rPr sz="1500" dirty="0">
                <a:solidFill>
                  <a:srgbClr val="141414"/>
                </a:solidFill>
                <a:latin typeface="Calibri"/>
              </a:rPr>
              <a:t>• International lab on GW and seismology</a:t>
            </a:r>
          </a:p>
          <a:p>
            <a:pPr marL="0" indent="0">
              <a:buNone/>
            </a:pPr>
            <a:r>
              <a:rPr sz="1500" dirty="0">
                <a:solidFill>
                  <a:srgbClr val="141414"/>
                </a:solidFill>
                <a:latin typeface="Calibri"/>
              </a:rPr>
              <a:t>• Expertise in optics, metrology,</a:t>
            </a:r>
            <a:r>
              <a:rPr lang="it-IT" sz="1500" dirty="0">
                <a:solidFill>
                  <a:srgbClr val="141414"/>
                </a:solidFill>
                <a:latin typeface="Calibri"/>
              </a:rPr>
              <a:t> </a:t>
            </a:r>
            <a:r>
              <a:rPr lang="it-IT" sz="1500" dirty="0" err="1">
                <a:solidFill>
                  <a:srgbClr val="141414"/>
                </a:solidFill>
                <a:latin typeface="Calibri"/>
              </a:rPr>
              <a:t>seismic</a:t>
            </a:r>
            <a:r>
              <a:rPr lang="it-IT" sz="1500" dirty="0">
                <a:solidFill>
                  <a:srgbClr val="141414"/>
                </a:solidFill>
                <a:latin typeface="Calibri"/>
              </a:rPr>
              <a:t> </a:t>
            </a:r>
            <a:r>
              <a:rPr lang="it-IT" sz="1500" dirty="0" err="1">
                <a:solidFill>
                  <a:srgbClr val="141414"/>
                </a:solidFill>
                <a:latin typeface="Calibri"/>
              </a:rPr>
              <a:t>isolation</a:t>
            </a:r>
            <a:r>
              <a:rPr sz="1500" dirty="0">
                <a:solidFill>
                  <a:srgbClr val="141414"/>
                </a:solidFill>
                <a:latin typeface="Calibri"/>
              </a:rPr>
              <a:t> and instrumentation</a:t>
            </a:r>
          </a:p>
          <a:p>
            <a:pPr marL="0" indent="0">
              <a:buNone/>
            </a:pPr>
            <a:r>
              <a:rPr sz="1500" dirty="0">
                <a:solidFill>
                  <a:srgbClr val="141414"/>
                </a:solidFill>
                <a:latin typeface="Calibri"/>
              </a:rPr>
              <a:t>• Active in ET-related projects</a:t>
            </a:r>
          </a:p>
        </p:txBody>
      </p:sp>
      <p:sp>
        <p:nvSpPr>
          <p:cNvPr id="4" name="Rectangle 3"/>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5" name="Picture 3" descr="CAOS.jpg">
            <a:extLst>
              <a:ext uri="{FF2B5EF4-FFF2-40B4-BE49-F238E27FC236}">
                <a16:creationId xmlns:a16="http://schemas.microsoft.com/office/drawing/2014/main" id="{C3FBAA7B-CD90-34AE-1E26-2FFBF4A75392}"/>
              </a:ext>
            </a:extLst>
          </p:cNvPr>
          <p:cNvPicPr>
            <a:picLocks noChangeAspect="1"/>
          </p:cNvPicPr>
          <p:nvPr/>
        </p:nvPicPr>
        <p:blipFill>
          <a:blip r:embed="rId2"/>
          <a:stretch>
            <a:fillRect/>
          </a:stretch>
        </p:blipFill>
        <p:spPr>
          <a:xfrm>
            <a:off x="5112936" y="1063228"/>
            <a:ext cx="3743528" cy="1990686"/>
          </a:xfrm>
          <a:prstGeom prst="rect">
            <a:avLst/>
          </a:prstGeom>
        </p:spPr>
      </p:pic>
      <p:sp>
        <p:nvSpPr>
          <p:cNvPr id="6" name="TextBox 5">
            <a:extLst>
              <a:ext uri="{FF2B5EF4-FFF2-40B4-BE49-F238E27FC236}">
                <a16:creationId xmlns:a16="http://schemas.microsoft.com/office/drawing/2014/main" id="{79F68F1D-38C9-8E50-D107-86E3F2611A42}"/>
              </a:ext>
            </a:extLst>
          </p:cNvPr>
          <p:cNvSpPr txBox="1"/>
          <p:nvPr/>
        </p:nvSpPr>
        <p:spPr>
          <a:xfrm>
            <a:off x="953074" y="3526898"/>
            <a:ext cx="6897907" cy="830997"/>
          </a:xfrm>
          <a:prstGeom prst="rect">
            <a:avLst/>
          </a:prstGeom>
          <a:noFill/>
        </p:spPr>
        <p:txBody>
          <a:bodyPr wrap="square">
            <a:spAutoFit/>
          </a:bodyPr>
          <a:lstStyle/>
          <a:p>
            <a:pPr>
              <a:defRPr sz="1600">
                <a:solidFill>
                  <a:srgbClr val="000000"/>
                </a:solidFill>
              </a:defRPr>
            </a:pPr>
            <a:r>
              <a:rPr lang="it-IT" sz="1200" dirty="0"/>
              <a:t>The CAOS </a:t>
            </a:r>
            <a:r>
              <a:rPr lang="it-IT" sz="1200" dirty="0" err="1"/>
              <a:t>Laboratory</a:t>
            </a:r>
            <a:r>
              <a:rPr lang="it-IT" sz="1200" dirty="0"/>
              <a:t> </a:t>
            </a:r>
            <a:r>
              <a:rPr lang="it-IT" sz="1200" dirty="0" err="1"/>
              <a:t>is</a:t>
            </a:r>
            <a:r>
              <a:rPr lang="it-IT" sz="1200" dirty="0"/>
              <a:t> </a:t>
            </a:r>
            <a:r>
              <a:rPr lang="it-IT" sz="1200" dirty="0" err="1"/>
              <a:t>becoming</a:t>
            </a:r>
            <a:r>
              <a:rPr lang="it-IT" sz="1200" dirty="0"/>
              <a:t> a key </a:t>
            </a:r>
            <a:r>
              <a:rPr lang="it-IT" sz="1200" dirty="0" err="1"/>
              <a:t>infrastructure</a:t>
            </a:r>
            <a:r>
              <a:rPr lang="it-IT" sz="1200" dirty="0"/>
              <a:t> for </a:t>
            </a:r>
            <a:r>
              <a:rPr lang="it-IT" sz="1200" dirty="0" err="1"/>
              <a:t>developing</a:t>
            </a:r>
            <a:r>
              <a:rPr lang="it-IT" sz="1200" dirty="0"/>
              <a:t> and testing </a:t>
            </a:r>
            <a:r>
              <a:rPr lang="it-IT" sz="1200" dirty="0" err="1"/>
              <a:t>technologies</a:t>
            </a:r>
            <a:r>
              <a:rPr lang="it-IT" sz="1200" dirty="0"/>
              <a:t> for </a:t>
            </a:r>
            <a:r>
              <a:rPr lang="it-IT" sz="1200" dirty="0" err="1"/>
              <a:t>gravitational-wave</a:t>
            </a:r>
            <a:r>
              <a:rPr lang="it-IT" sz="1200" dirty="0"/>
              <a:t> and </a:t>
            </a:r>
            <a:r>
              <a:rPr lang="it-IT" sz="1200" dirty="0" err="1"/>
              <a:t>seismology</a:t>
            </a:r>
            <a:r>
              <a:rPr lang="it-IT" sz="1200" dirty="0"/>
              <a:t> </a:t>
            </a:r>
            <a:r>
              <a:rPr lang="it-IT" sz="1200" dirty="0" err="1"/>
              <a:t>applications</a:t>
            </a:r>
            <a:r>
              <a:rPr lang="it-IT" sz="1200" dirty="0"/>
              <a:t>. </a:t>
            </a:r>
            <a:r>
              <a:rPr sz="1200" dirty="0"/>
              <a:t>With facilities such as 15-meter suspension towers, CAOS supports the development of low-noise technologies relevant to the Einstein Telescope and broader scientific challenges.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AB37-16AC-1230-BB6D-7AA9EF83CC3D}"/>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2535A6E6-9A0E-B0FC-7294-0E9CDE14A827}"/>
              </a:ext>
            </a:extLst>
          </p:cNvPr>
          <p:cNvPicPr>
            <a:picLocks noChangeAspect="1"/>
          </p:cNvPicPr>
          <p:nvPr/>
        </p:nvPicPr>
        <p:blipFill>
          <a:blip r:embed="rId2"/>
          <a:stretch>
            <a:fillRect/>
          </a:stretch>
        </p:blipFill>
        <p:spPr>
          <a:xfrm>
            <a:off x="3404377" y="564779"/>
            <a:ext cx="2865889" cy="3025913"/>
          </a:xfrm>
          <a:prstGeom prst="rect">
            <a:avLst/>
          </a:prstGeom>
          <a:effectLst>
            <a:outerShdw blurRad="50800" dist="38100" dir="2700000" algn="tl" rotWithShape="0">
              <a:prstClr val="black">
                <a:alpha val="40000"/>
              </a:prstClr>
            </a:outerShdw>
          </a:effectLst>
        </p:spPr>
      </p:pic>
      <p:pic>
        <p:nvPicPr>
          <p:cNvPr id="12" name="Immagine 11" descr="Immagine che contiene aereo, albero, Aerofotogrammetria, Vista aerea&#10;&#10;Il contenuto generato dall'IA potrebbe non essere corretto.">
            <a:extLst>
              <a:ext uri="{FF2B5EF4-FFF2-40B4-BE49-F238E27FC236}">
                <a16:creationId xmlns:a16="http://schemas.microsoft.com/office/drawing/2014/main" id="{4E03A92D-36FC-0617-E123-341253920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3344" y="2868222"/>
            <a:ext cx="4029307" cy="2266485"/>
          </a:xfrm>
          <a:prstGeom prst="rect">
            <a:avLst/>
          </a:prstGeom>
          <a:effectLst>
            <a:outerShdw blurRad="50800" dist="38100" dir="13500000" algn="br" rotWithShape="0">
              <a:prstClr val="black">
                <a:alpha val="40000"/>
              </a:prstClr>
            </a:outerShdw>
          </a:effectLst>
        </p:spPr>
      </p:pic>
      <p:sp>
        <p:nvSpPr>
          <p:cNvPr id="13" name="Segnaposto contenuto 2">
            <a:extLst>
              <a:ext uri="{FF2B5EF4-FFF2-40B4-BE49-F238E27FC236}">
                <a16:creationId xmlns:a16="http://schemas.microsoft.com/office/drawing/2014/main" id="{D6AEFD17-043F-9BA8-6073-1413FD03C9A6}"/>
              </a:ext>
            </a:extLst>
          </p:cNvPr>
          <p:cNvSpPr>
            <a:spLocks noGrp="1"/>
          </p:cNvSpPr>
          <p:nvPr>
            <p:ph idx="1"/>
          </p:nvPr>
        </p:nvSpPr>
        <p:spPr>
          <a:xfrm>
            <a:off x="118393" y="987100"/>
            <a:ext cx="3059705" cy="3775929"/>
          </a:xfrm>
        </p:spPr>
        <p:txBody>
          <a:bodyPr>
            <a:noAutofit/>
          </a:bodyPr>
          <a:lstStyle/>
          <a:p>
            <a:r>
              <a:rPr lang="en-US" sz="1400" b="0" dirty="0">
                <a:latin typeface="+mj-lt"/>
              </a:rPr>
              <a:t>CAOS is one of the </a:t>
            </a:r>
            <a:r>
              <a:rPr lang="en-US" sz="1400" b="1" dirty="0">
                <a:latin typeface="+mj-lt"/>
              </a:rPr>
              <a:t>ETIC infrastructure </a:t>
            </a:r>
            <a:r>
              <a:rPr lang="en-US" sz="1400" b="0" dirty="0">
                <a:latin typeface="+mj-lt"/>
              </a:rPr>
              <a:t>facilities, located in </a:t>
            </a:r>
            <a:r>
              <a:rPr lang="en-US" sz="1400" b="1" dirty="0">
                <a:latin typeface="+mj-lt"/>
              </a:rPr>
              <a:t>Perugia</a:t>
            </a:r>
            <a:r>
              <a:rPr lang="en-US" sz="1400" b="0" dirty="0">
                <a:latin typeface="+mj-lt"/>
              </a:rPr>
              <a:t>.</a:t>
            </a:r>
          </a:p>
          <a:p>
            <a:r>
              <a:rPr lang="en-US" sz="1400" b="0" dirty="0">
                <a:latin typeface="+mj-lt"/>
              </a:rPr>
              <a:t>This unique </a:t>
            </a:r>
            <a:r>
              <a:rPr lang="en-US" sz="1400" b="1" dirty="0">
                <a:latin typeface="+mj-lt"/>
              </a:rPr>
              <a:t>international facility </a:t>
            </a:r>
            <a:r>
              <a:rPr lang="en-US" sz="1400" b="0" dirty="0" err="1">
                <a:latin typeface="+mj-lt"/>
              </a:rPr>
              <a:t>specialises</a:t>
            </a:r>
            <a:r>
              <a:rPr lang="en-US" sz="1400" b="0" dirty="0">
                <a:latin typeface="+mj-lt"/>
              </a:rPr>
              <a:t> in developing new seismic filtering technology and low-noise controls using </a:t>
            </a:r>
            <a:r>
              <a:rPr lang="en-US" sz="1400" b="1" dirty="0">
                <a:latin typeface="+mj-lt"/>
              </a:rPr>
              <a:t>full-size ET vacuum towers and </a:t>
            </a:r>
            <a:r>
              <a:rPr lang="en-US" sz="1400" b="1" dirty="0" err="1">
                <a:latin typeface="+mj-lt"/>
              </a:rPr>
              <a:t>superattenuators</a:t>
            </a:r>
            <a:r>
              <a:rPr lang="en-US" sz="1400" b="0" dirty="0">
                <a:latin typeface="+mj-lt"/>
              </a:rPr>
              <a:t> (SAs).</a:t>
            </a:r>
          </a:p>
          <a:p>
            <a:r>
              <a:rPr lang="en-US" sz="1400" b="0" dirty="0">
                <a:latin typeface="+mj-lt"/>
              </a:rPr>
              <a:t>The expertise acquired at CAOS will contribute to the </a:t>
            </a:r>
            <a:r>
              <a:rPr lang="en-US" sz="1400" b="1" dirty="0">
                <a:latin typeface="+mj-lt"/>
              </a:rPr>
              <a:t>development of technology</a:t>
            </a:r>
            <a:r>
              <a:rPr lang="en-US" sz="1400" b="0" dirty="0">
                <a:latin typeface="+mj-lt"/>
              </a:rPr>
              <a:t> for third-generation gravitational wave detectors, as well as having applications in other fields, particularly seismology and early warning systems.</a:t>
            </a:r>
            <a:endParaRPr lang="en-US" sz="1400" b="0" dirty="0">
              <a:solidFill>
                <a:schemeClr val="accent1">
                  <a:lumMod val="50000"/>
                </a:schemeClr>
              </a:solidFill>
              <a:latin typeface="+mj-lt"/>
            </a:endParaRPr>
          </a:p>
        </p:txBody>
      </p:sp>
      <p:sp>
        <p:nvSpPr>
          <p:cNvPr id="14" name="Titolo 1">
            <a:extLst>
              <a:ext uri="{FF2B5EF4-FFF2-40B4-BE49-F238E27FC236}">
                <a16:creationId xmlns:a16="http://schemas.microsoft.com/office/drawing/2014/main" id="{EDBB0F82-E6D1-2763-7C77-B4CFB6E2CF26}"/>
              </a:ext>
            </a:extLst>
          </p:cNvPr>
          <p:cNvSpPr txBox="1">
            <a:spLocks/>
          </p:cNvSpPr>
          <p:nvPr/>
        </p:nvSpPr>
        <p:spPr>
          <a:xfrm>
            <a:off x="346989" y="626329"/>
            <a:ext cx="2334875" cy="403410"/>
          </a:xfrm>
          <a:prstGeom prst="rect">
            <a:avLst/>
          </a:prstGeom>
        </p:spPr>
        <p:txBody>
          <a:bodyPr vert="horz" lIns="91440" tIns="45720" rIns="91440" bIns="45720" rtlCol="0" anchor="t">
            <a:normAutofit fontScale="92500" lnSpcReduction="20000"/>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r>
              <a:rPr lang="en-US" dirty="0"/>
              <a:t>What is CAOS</a:t>
            </a:r>
          </a:p>
        </p:txBody>
      </p:sp>
      <p:sp>
        <p:nvSpPr>
          <p:cNvPr id="19" name="Segnaposto numero diapositiva 1">
            <a:extLst>
              <a:ext uri="{FF2B5EF4-FFF2-40B4-BE49-F238E27FC236}">
                <a16:creationId xmlns:a16="http://schemas.microsoft.com/office/drawing/2014/main" id="{0DB63B07-073F-A201-C798-EDB6F778DC17}"/>
              </a:ext>
            </a:extLst>
          </p:cNvPr>
          <p:cNvSpPr>
            <a:spLocks noGrp="1"/>
          </p:cNvSpPr>
          <p:nvPr>
            <p:ph type="sldNum" sz="quarter" idx="12"/>
          </p:nvPr>
        </p:nvSpPr>
        <p:spPr>
          <a:xfrm>
            <a:off x="11781322" y="6433813"/>
            <a:ext cx="287154" cy="365125"/>
          </a:xfrm>
        </p:spPr>
        <p:txBody>
          <a:bodyPr/>
          <a:lstStyle/>
          <a:p>
            <a:fld id="{E46192B8-55D9-4942-9C82-0B9DDA21D461}" type="slidenum">
              <a:rPr lang="it-IT" smtClean="0"/>
              <a:t>14</a:t>
            </a:fld>
            <a:endParaRPr lang="it-IT" dirty="0"/>
          </a:p>
        </p:txBody>
      </p:sp>
      <p:cxnSp>
        <p:nvCxnSpPr>
          <p:cNvPr id="20" name="Connettore 2 19">
            <a:extLst>
              <a:ext uri="{FF2B5EF4-FFF2-40B4-BE49-F238E27FC236}">
                <a16:creationId xmlns:a16="http://schemas.microsoft.com/office/drawing/2014/main" id="{3FD63250-71D6-4671-769F-1BAFB0AFC147}"/>
              </a:ext>
            </a:extLst>
          </p:cNvPr>
          <p:cNvCxnSpPr>
            <a:cxnSpLocks/>
          </p:cNvCxnSpPr>
          <p:nvPr/>
        </p:nvCxnSpPr>
        <p:spPr>
          <a:xfrm>
            <a:off x="7086791" y="3947160"/>
            <a:ext cx="4582" cy="364156"/>
          </a:xfrm>
          <a:prstGeom prst="straightConnector1">
            <a:avLst/>
          </a:prstGeom>
          <a:ln w="76200">
            <a:solidFill>
              <a:srgbClr val="FF0000"/>
            </a:solidFill>
            <a:tailEnd type="triangle"/>
          </a:ln>
          <a:effectLst>
            <a:glow rad="101600">
              <a:schemeClr val="tx1">
                <a:alpha val="6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E7C9C7EF-5610-48D5-26BE-0FE5A9D37D95}"/>
              </a:ext>
            </a:extLst>
          </p:cNvPr>
          <p:cNvCxnSpPr>
            <a:cxnSpLocks/>
          </p:cNvCxnSpPr>
          <p:nvPr/>
        </p:nvCxnSpPr>
        <p:spPr>
          <a:xfrm flipH="1">
            <a:off x="7256473" y="4492291"/>
            <a:ext cx="386387" cy="0"/>
          </a:xfrm>
          <a:prstGeom prst="straightConnector1">
            <a:avLst/>
          </a:prstGeom>
          <a:ln w="76200">
            <a:solidFill>
              <a:srgbClr val="FF0000"/>
            </a:solidFill>
            <a:tailEnd type="triangle"/>
          </a:ln>
          <a:effectLst>
            <a:glow rad="101600">
              <a:schemeClr val="tx1">
                <a:alpha val="6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69AA1048-9ED8-2C84-CC2F-1FA49D87DD8A}"/>
              </a:ext>
            </a:extLst>
          </p:cNvPr>
          <p:cNvCxnSpPr>
            <a:cxnSpLocks/>
          </p:cNvCxnSpPr>
          <p:nvPr/>
        </p:nvCxnSpPr>
        <p:spPr>
          <a:xfrm flipV="1">
            <a:off x="7086791" y="4660565"/>
            <a:ext cx="4582" cy="330535"/>
          </a:xfrm>
          <a:prstGeom prst="straightConnector1">
            <a:avLst/>
          </a:prstGeom>
          <a:ln w="76200">
            <a:solidFill>
              <a:srgbClr val="FF0000"/>
            </a:solidFill>
            <a:tailEnd type="triangle"/>
          </a:ln>
          <a:effectLst>
            <a:glow rad="101600">
              <a:schemeClr val="tx1">
                <a:alpha val="6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9C2C8D07-DCFC-1C6C-CDA2-EA00A8E86176}"/>
              </a:ext>
            </a:extLst>
          </p:cNvPr>
          <p:cNvCxnSpPr>
            <a:cxnSpLocks/>
          </p:cNvCxnSpPr>
          <p:nvPr/>
        </p:nvCxnSpPr>
        <p:spPr>
          <a:xfrm>
            <a:off x="6545580" y="4492291"/>
            <a:ext cx="376104" cy="0"/>
          </a:xfrm>
          <a:prstGeom prst="straightConnector1">
            <a:avLst/>
          </a:prstGeom>
          <a:ln w="76200">
            <a:solidFill>
              <a:srgbClr val="FF0000"/>
            </a:solidFill>
            <a:tailEnd type="triangle"/>
          </a:ln>
          <a:effectLst>
            <a:glow rad="101600">
              <a:schemeClr val="tx1">
                <a:alpha val="6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1" name="Rectangle 3">
            <a:extLst>
              <a:ext uri="{FF2B5EF4-FFF2-40B4-BE49-F238E27FC236}">
                <a16:creationId xmlns:a16="http://schemas.microsoft.com/office/drawing/2014/main" id="{C045E566-65BD-632E-CED6-CE15E9B0E275}"/>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32" name="Immagine 31">
            <a:extLst>
              <a:ext uri="{FF2B5EF4-FFF2-40B4-BE49-F238E27FC236}">
                <a16:creationId xmlns:a16="http://schemas.microsoft.com/office/drawing/2014/main" id="{C7F62A41-E9F8-C1E5-75E8-5842A5937ECD}"/>
              </a:ext>
            </a:extLst>
          </p:cNvPr>
          <p:cNvPicPr>
            <a:picLocks noChangeAspect="1"/>
          </p:cNvPicPr>
          <p:nvPr/>
        </p:nvPicPr>
        <p:blipFill>
          <a:blip r:embed="rId4"/>
          <a:stretch>
            <a:fillRect/>
          </a:stretch>
        </p:blipFill>
        <p:spPr>
          <a:xfrm>
            <a:off x="6843310" y="698954"/>
            <a:ext cx="2032828" cy="20350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3800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29ACE530-A336-7FB3-D08B-DCEA85DE9E2B}"/>
              </a:ext>
            </a:extLst>
          </p:cNvPr>
          <p:cNvGrpSpPr/>
          <p:nvPr/>
        </p:nvGrpSpPr>
        <p:grpSpPr>
          <a:xfrm>
            <a:off x="1600970" y="1394821"/>
            <a:ext cx="6400030" cy="3399496"/>
            <a:chOff x="5393979" y="1851379"/>
            <a:chExt cx="6798021" cy="3534659"/>
          </a:xfrm>
        </p:grpSpPr>
        <p:pic>
          <p:nvPicPr>
            <p:cNvPr id="5" name="Immagine 4">
              <a:extLst>
                <a:ext uri="{FF2B5EF4-FFF2-40B4-BE49-F238E27FC236}">
                  <a16:creationId xmlns:a16="http://schemas.microsoft.com/office/drawing/2014/main" id="{BBA8E664-924A-C9DA-E876-9A4AFA2792A1}"/>
                </a:ext>
              </a:extLst>
            </p:cNvPr>
            <p:cNvPicPr>
              <a:picLocks noChangeAspect="1"/>
            </p:cNvPicPr>
            <p:nvPr/>
          </p:nvPicPr>
          <p:blipFill>
            <a:blip r:embed="rId4"/>
            <a:stretch>
              <a:fillRect/>
            </a:stretch>
          </p:blipFill>
          <p:spPr>
            <a:xfrm>
              <a:off x="5393979" y="1851379"/>
              <a:ext cx="6798021" cy="3510454"/>
            </a:xfrm>
            <a:prstGeom prst="rect">
              <a:avLst/>
            </a:prstGeom>
          </p:spPr>
        </p:pic>
        <p:sp>
          <p:nvSpPr>
            <p:cNvPr id="6" name="CasellaDiTesto 5">
              <a:extLst>
                <a:ext uri="{FF2B5EF4-FFF2-40B4-BE49-F238E27FC236}">
                  <a16:creationId xmlns:a16="http://schemas.microsoft.com/office/drawing/2014/main" id="{7097FFB4-660E-8DF4-5E3E-1884664664BC}"/>
                </a:ext>
              </a:extLst>
            </p:cNvPr>
            <p:cNvSpPr txBox="1"/>
            <p:nvPr/>
          </p:nvSpPr>
          <p:spPr>
            <a:xfrm>
              <a:off x="6305295" y="5233619"/>
              <a:ext cx="572249" cy="152419"/>
            </a:xfrm>
            <a:prstGeom prst="rect">
              <a:avLst/>
            </a:prstGeom>
            <a:solidFill>
              <a:schemeClr val="bg1"/>
            </a:solidFill>
          </p:spPr>
          <p:txBody>
            <a:bodyPr wrap="square" rtlCol="0">
              <a:spAutoFit/>
            </a:bodyPr>
            <a:lstStyle/>
            <a:p>
              <a:pPr>
                <a:lnSpc>
                  <a:spcPct val="50000"/>
                </a:lnSpc>
              </a:pPr>
              <a:r>
                <a:rPr lang="it-IT" sz="700" dirty="0">
                  <a:latin typeface="Arial" panose="020B0604020202020204" pitchFamily="34" charset="0"/>
                  <a:cs typeface="Arial" panose="020B0604020202020204" pitchFamily="34" charset="0"/>
                </a:rPr>
                <a:t>(UNIPG)</a:t>
              </a:r>
            </a:p>
          </p:txBody>
        </p:sp>
      </p:grpSp>
      <p:sp>
        <p:nvSpPr>
          <p:cNvPr id="7" name="Text Box 7">
            <a:extLst>
              <a:ext uri="{FF2B5EF4-FFF2-40B4-BE49-F238E27FC236}">
                <a16:creationId xmlns:a16="http://schemas.microsoft.com/office/drawing/2014/main" id="{A5D5EF05-5D4C-0804-4AAA-1D7A68332E16}"/>
              </a:ext>
            </a:extLst>
          </p:cNvPr>
          <p:cNvSpPr txBox="1">
            <a:spLocks/>
          </p:cNvSpPr>
          <p:nvPr/>
        </p:nvSpPr>
        <p:spPr bwMode="auto">
          <a:xfrm>
            <a:off x="122968" y="754260"/>
            <a:ext cx="2705057" cy="3323987"/>
          </a:xfrm>
          <a:prstGeom prst="rect">
            <a:avLst/>
          </a:prstGeom>
          <a:noFill/>
          <a:ln>
            <a:noFill/>
          </a:ln>
          <a:effectLst/>
        </p:spPr>
        <p:txBody>
          <a:bodyPr wrap="square" lIns="45720" rIns="45720">
            <a:spAutoFit/>
          </a:bodyPr>
          <a:lstStyle/>
          <a:p>
            <a:pPr algn="just">
              <a:defRPr/>
            </a:pPr>
            <a:r>
              <a:rPr lang="en-US" altLang="it-IT" sz="1400" dirty="0">
                <a:latin typeface="+mj-lt"/>
                <a:ea typeface="+mn-ea"/>
                <a:cs typeface="Calibri" panose="020F0502020204030204" pitchFamily="34" charset="0"/>
                <a:sym typeface="Helvetica Neue Light" charset="0"/>
              </a:rPr>
              <a:t>Although the laboratory belongs to the Physics and Geology Department at UNIPG, its proximity to the Mechanical and Electronics Engineering Department will make it an </a:t>
            </a:r>
            <a:r>
              <a:rPr lang="en-US" altLang="it-IT" sz="1400" b="1" dirty="0">
                <a:latin typeface="+mj-lt"/>
                <a:ea typeface="+mn-ea"/>
                <a:cs typeface="Calibri" panose="020F0502020204030204" pitchFamily="34" charset="0"/>
                <a:sym typeface="Helvetica Neue Light" charset="0"/>
              </a:rPr>
              <a:t>attractive destination for young people, new collaborations and new ideas</a:t>
            </a:r>
            <a:r>
              <a:rPr lang="en-US" altLang="it-IT" sz="1400" dirty="0">
                <a:latin typeface="+mj-lt"/>
                <a:ea typeface="+mn-ea"/>
                <a:cs typeface="Calibri" panose="020F0502020204030204" pitchFamily="34" charset="0"/>
                <a:sym typeface="Helvetica Neue Light" charset="0"/>
              </a:rPr>
              <a:t>.</a:t>
            </a:r>
          </a:p>
          <a:p>
            <a:pPr algn="just">
              <a:defRPr/>
            </a:pPr>
            <a:endParaRPr lang="en-US" altLang="it-IT" sz="1400" dirty="0">
              <a:latin typeface="+mj-lt"/>
              <a:cs typeface="Calibri" panose="020F0502020204030204" pitchFamily="34" charset="0"/>
              <a:sym typeface="Helvetica Neue Light" charset="0"/>
            </a:endParaRPr>
          </a:p>
          <a:p>
            <a:pPr algn="just">
              <a:defRPr/>
            </a:pPr>
            <a:r>
              <a:rPr lang="en-US" altLang="it-IT" sz="1400" dirty="0">
                <a:latin typeface="+mj-lt"/>
                <a:cs typeface="Calibri" panose="020F0502020204030204" pitchFamily="34" charset="0"/>
                <a:sym typeface="Helvetica Neue Light" charset="0"/>
              </a:rPr>
              <a:t>In these days EGO and UNIPG are signing an agreement for directly collaborating in CAOS and the next step is to include in this also ICRR and NAOJ</a:t>
            </a:r>
            <a:endParaRPr lang="en-US" altLang="it-IT" sz="1400" dirty="0">
              <a:latin typeface="+mj-lt"/>
              <a:ea typeface="+mn-ea"/>
              <a:cs typeface="Calibri" panose="020F0502020204030204" pitchFamily="34" charset="0"/>
              <a:sym typeface="Helvetica Neue Light" charset="0"/>
            </a:endParaRPr>
          </a:p>
          <a:p>
            <a:pPr algn="just">
              <a:defRPr/>
            </a:pPr>
            <a:endParaRPr lang="en-US" altLang="it-IT" sz="1400" dirty="0">
              <a:latin typeface="+mj-lt"/>
              <a:cs typeface="Calibri" panose="020F0502020204030204" pitchFamily="34" charset="0"/>
              <a:sym typeface="Helvetica Neue Light" charset="0"/>
            </a:endParaRPr>
          </a:p>
        </p:txBody>
      </p:sp>
      <p:sp>
        <p:nvSpPr>
          <p:cNvPr id="8" name="CasellaDiTesto 7">
            <a:extLst>
              <a:ext uri="{FF2B5EF4-FFF2-40B4-BE49-F238E27FC236}">
                <a16:creationId xmlns:a16="http://schemas.microsoft.com/office/drawing/2014/main" id="{DF00A8DC-3D98-C957-4AE3-1FA13BE8077D}"/>
              </a:ext>
            </a:extLst>
          </p:cNvPr>
          <p:cNvSpPr txBox="1"/>
          <p:nvPr/>
        </p:nvSpPr>
        <p:spPr>
          <a:xfrm>
            <a:off x="2997680" y="971432"/>
            <a:ext cx="3937000" cy="400110"/>
          </a:xfrm>
          <a:prstGeom prst="rect">
            <a:avLst/>
          </a:prstGeom>
          <a:noFill/>
        </p:spPr>
        <p:txBody>
          <a:bodyPr wrap="square">
            <a:spAutoFit/>
          </a:bodyPr>
          <a:lstStyle/>
          <a:p>
            <a:pPr algn="ctr"/>
            <a:r>
              <a:rPr lang="en-GB" sz="2000" b="1" noProof="0" dirty="0"/>
              <a:t>Organisation chart</a:t>
            </a:r>
          </a:p>
        </p:txBody>
      </p:sp>
      <p:sp>
        <p:nvSpPr>
          <p:cNvPr id="9" name="Rectangle 3">
            <a:extLst>
              <a:ext uri="{FF2B5EF4-FFF2-40B4-BE49-F238E27FC236}">
                <a16:creationId xmlns:a16="http://schemas.microsoft.com/office/drawing/2014/main" id="{D5B977EE-216F-AE42-A895-CBD2AEB464AA}"/>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11" name="Video WhatsApp 2025-05-23 ore 20.12.51_d383be90">
            <a:extLst>
              <a:ext uri="{FF2B5EF4-FFF2-40B4-BE49-F238E27FC236}">
                <a16:creationId xmlns:a16="http://schemas.microsoft.com/office/drawing/2014/main" id="{A554A22C-40BC-0B33-A4C7-B559C8F737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05616" y="2198076"/>
            <a:ext cx="2438384" cy="1380217"/>
          </a:xfrm>
          <a:prstGeom prst="rect">
            <a:avLst/>
          </a:prstGeom>
        </p:spPr>
      </p:pic>
    </p:spTree>
    <p:extLst>
      <p:ext uri="{BB962C8B-B14F-4D97-AF65-F5344CB8AC3E}">
        <p14:creationId xmlns:p14="http://schemas.microsoft.com/office/powerpoint/2010/main" val="15924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sz="1800" b="1" i="1" dirty="0">
                <a:solidFill>
                  <a:srgbClr val="141414"/>
                </a:solidFill>
                <a:latin typeface="Calibri"/>
              </a:rPr>
              <a:t>Toward a Unified Gravitational-Wave Community</a:t>
            </a:r>
          </a:p>
        </p:txBody>
      </p:sp>
      <p:sp>
        <p:nvSpPr>
          <p:cNvPr id="3" name="Content Placeholder 2"/>
          <p:cNvSpPr>
            <a:spLocks noGrp="1"/>
          </p:cNvSpPr>
          <p:nvPr>
            <p:ph idx="1"/>
          </p:nvPr>
        </p:nvSpPr>
        <p:spPr/>
        <p:txBody>
          <a:bodyPr/>
          <a:lstStyle/>
          <a:p>
            <a:pPr marL="0" indent="0">
              <a:buNone/>
            </a:pPr>
            <a:r>
              <a:rPr sz="1500" dirty="0">
                <a:solidFill>
                  <a:srgbClr val="141414"/>
                </a:solidFill>
                <a:latin typeface="Calibri"/>
              </a:rPr>
              <a:t>• Italy and Japan are strategic partners</a:t>
            </a:r>
          </a:p>
          <a:p>
            <a:pPr marL="0" indent="0">
              <a:buNone/>
            </a:pPr>
            <a:r>
              <a:rPr sz="1500" dirty="0">
                <a:solidFill>
                  <a:srgbClr val="141414"/>
                </a:solidFill>
                <a:latin typeface="Calibri"/>
              </a:rPr>
              <a:t>• LVK as strong foundation</a:t>
            </a:r>
          </a:p>
          <a:p>
            <a:pPr marL="0" indent="0">
              <a:buNone/>
            </a:pPr>
            <a:r>
              <a:rPr sz="1500" dirty="0">
                <a:solidFill>
                  <a:srgbClr val="141414"/>
                </a:solidFill>
                <a:latin typeface="Calibri"/>
              </a:rPr>
              <a:t>• ET offers new frontier for cooperation</a:t>
            </a:r>
          </a:p>
          <a:p>
            <a:pPr marL="0" indent="0">
              <a:buNone/>
            </a:pPr>
            <a:r>
              <a:rPr sz="1500" dirty="0">
                <a:solidFill>
                  <a:srgbClr val="141414"/>
                </a:solidFill>
                <a:latin typeface="Calibri"/>
              </a:rPr>
              <a:t>• Investing in shared science, training, and discovery</a:t>
            </a:r>
          </a:p>
        </p:txBody>
      </p:sp>
      <p:sp>
        <p:nvSpPr>
          <p:cNvPr id="4" name="Rectangle 3"/>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5" name="TextBox 3">
            <a:extLst>
              <a:ext uri="{FF2B5EF4-FFF2-40B4-BE49-F238E27FC236}">
                <a16:creationId xmlns:a16="http://schemas.microsoft.com/office/drawing/2014/main" id="{3AA1AF7C-FD5E-9D75-0C88-C7991E82E598}"/>
              </a:ext>
            </a:extLst>
          </p:cNvPr>
          <p:cNvSpPr txBox="1"/>
          <p:nvPr/>
        </p:nvSpPr>
        <p:spPr>
          <a:xfrm>
            <a:off x="1485900" y="3551177"/>
            <a:ext cx="6172200" cy="830997"/>
          </a:xfrm>
          <a:prstGeom prst="rect">
            <a:avLst/>
          </a:prstGeom>
          <a:noFill/>
        </p:spPr>
        <p:txBody>
          <a:bodyPr wrap="square">
            <a:spAutoFit/>
          </a:bodyPr>
          <a:lstStyle/>
          <a:p>
            <a:pPr algn="l">
              <a:defRPr sz="1600">
                <a:solidFill>
                  <a:srgbClr val="000000"/>
                </a:solidFill>
              </a:defRPr>
            </a:pPr>
            <a:r>
              <a:rPr sz="1200" dirty="0"/>
              <a:t>The collaboration between Italy and Japan in gravitational-wave science exemplifies the power of shared vision and mutual respect. Together, through projects like KAGRA, ARC, CAOS, and the Einstein Telescope, we are building the foundations for discoveries that will reshape our understanding of the universe.</a:t>
            </a:r>
          </a:p>
        </p:txBody>
      </p:sp>
      <p:sp>
        <p:nvSpPr>
          <p:cNvPr id="6" name="Content Placeholder 2">
            <a:extLst>
              <a:ext uri="{FF2B5EF4-FFF2-40B4-BE49-F238E27FC236}">
                <a16:creationId xmlns:a16="http://schemas.microsoft.com/office/drawing/2014/main" id="{B8549E70-58D9-5D7F-C80C-A796036BFE18}"/>
              </a:ext>
            </a:extLst>
          </p:cNvPr>
          <p:cNvSpPr txBox="1">
            <a:spLocks/>
          </p:cNvSpPr>
          <p:nvPr/>
        </p:nvSpPr>
        <p:spPr>
          <a:xfrm>
            <a:off x="1600200" y="2851583"/>
            <a:ext cx="6172200" cy="49070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2400"/>
              <a:t>Shared Vision – Shared Future</a:t>
            </a:r>
            <a:endParaRPr lang="it-IT" sz="2400" dirty="0"/>
          </a:p>
        </p:txBody>
      </p:sp>
      <p:pic>
        <p:nvPicPr>
          <p:cNvPr id="7" name="Immagine 6">
            <a:extLst>
              <a:ext uri="{FF2B5EF4-FFF2-40B4-BE49-F238E27FC236}">
                <a16:creationId xmlns:a16="http://schemas.microsoft.com/office/drawing/2014/main" id="{AB754D63-B7E9-C0C3-C875-5143A88D1E23}"/>
              </a:ext>
            </a:extLst>
          </p:cNvPr>
          <p:cNvPicPr>
            <a:picLocks noChangeAspect="1"/>
          </p:cNvPicPr>
          <p:nvPr/>
        </p:nvPicPr>
        <p:blipFill>
          <a:blip r:embed="rId2"/>
          <a:stretch>
            <a:fillRect/>
          </a:stretch>
        </p:blipFill>
        <p:spPr>
          <a:xfrm>
            <a:off x="6148552" y="1267303"/>
            <a:ext cx="1509548" cy="97667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654" y="967153"/>
            <a:ext cx="8229600" cy="857250"/>
          </a:xfrm>
        </p:spPr>
        <p:txBody>
          <a:bodyPr>
            <a:normAutofit/>
          </a:bodyPr>
          <a:lstStyle/>
          <a:p>
            <a:r>
              <a:rPr sz="3600" b="1" dirty="0">
                <a:solidFill>
                  <a:srgbClr val="141414"/>
                </a:solidFill>
                <a:latin typeface="Calibri"/>
              </a:rPr>
              <a:t>Thank You!</a:t>
            </a:r>
          </a:p>
        </p:txBody>
      </p:sp>
      <p:sp>
        <p:nvSpPr>
          <p:cNvPr id="4" name="Rectangle 3"/>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8" name="Immagine 7" descr="Immagine che contiene clipart, cartone animato&#10;&#10;Il contenuto generato dall'IA potrebbe non essere corretto.">
            <a:extLst>
              <a:ext uri="{FF2B5EF4-FFF2-40B4-BE49-F238E27FC236}">
                <a16:creationId xmlns:a16="http://schemas.microsoft.com/office/drawing/2014/main" id="{8AB94D64-6FED-4522-DBC6-433081B46D0F}"/>
              </a:ext>
            </a:extLst>
          </p:cNvPr>
          <p:cNvPicPr>
            <a:picLocks noChangeAspect="1"/>
          </p:cNvPicPr>
          <p:nvPr/>
        </p:nvPicPr>
        <p:blipFill>
          <a:blip r:embed="rId2"/>
          <a:stretch>
            <a:fillRect/>
          </a:stretch>
        </p:blipFill>
        <p:spPr>
          <a:xfrm>
            <a:off x="3048000" y="1935773"/>
            <a:ext cx="3048000" cy="304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1800" b="1" i="1" dirty="0">
                <a:solidFill>
                  <a:srgbClr val="141414"/>
                </a:solidFill>
                <a:latin typeface="Calibri"/>
              </a:rPr>
              <a:t>A Growing Scientific Collaboration</a:t>
            </a:r>
          </a:p>
        </p:txBody>
      </p:sp>
      <p:sp>
        <p:nvSpPr>
          <p:cNvPr id="3" name="Content Placeholder 2"/>
          <p:cNvSpPr>
            <a:spLocks noGrp="1"/>
          </p:cNvSpPr>
          <p:nvPr>
            <p:ph idx="1"/>
          </p:nvPr>
        </p:nvSpPr>
        <p:spPr/>
        <p:txBody>
          <a:bodyPr/>
          <a:lstStyle/>
          <a:p>
            <a:pPr marL="0" indent="0">
              <a:buNone/>
            </a:pPr>
            <a:r>
              <a:rPr sz="1500" dirty="0">
                <a:solidFill>
                  <a:srgbClr val="141414"/>
                </a:solidFill>
                <a:latin typeface="Calibri"/>
              </a:rPr>
              <a:t>• LVK = LIGO + Virgo + KAGRA</a:t>
            </a:r>
          </a:p>
          <a:p>
            <a:pPr marL="0" indent="0">
              <a:buNone/>
            </a:pPr>
            <a:r>
              <a:rPr sz="1500" dirty="0">
                <a:solidFill>
                  <a:srgbClr val="141414"/>
                </a:solidFill>
                <a:latin typeface="Calibri"/>
              </a:rPr>
              <a:t>• Einstein Telescope (ET): third-generation detector</a:t>
            </a:r>
          </a:p>
          <a:p>
            <a:pPr marL="0" indent="0">
              <a:buNone/>
            </a:pPr>
            <a:r>
              <a:rPr sz="1500" dirty="0">
                <a:solidFill>
                  <a:srgbClr val="141414"/>
                </a:solidFill>
                <a:latin typeface="Calibri"/>
              </a:rPr>
              <a:t>International cooperation is key to success</a:t>
            </a:r>
          </a:p>
        </p:txBody>
      </p:sp>
      <p:sp>
        <p:nvSpPr>
          <p:cNvPr id="5" name="Rectangle 4"/>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7" name="Immagine 6">
            <a:extLst>
              <a:ext uri="{FF2B5EF4-FFF2-40B4-BE49-F238E27FC236}">
                <a16:creationId xmlns:a16="http://schemas.microsoft.com/office/drawing/2014/main" id="{74C5E64D-1F7D-82A6-C82A-459926F1BFDD}"/>
              </a:ext>
            </a:extLst>
          </p:cNvPr>
          <p:cNvPicPr>
            <a:picLocks noChangeAspect="1"/>
          </p:cNvPicPr>
          <p:nvPr/>
        </p:nvPicPr>
        <p:blipFill>
          <a:blip r:embed="rId2"/>
          <a:stretch>
            <a:fillRect/>
          </a:stretch>
        </p:blipFill>
        <p:spPr>
          <a:xfrm>
            <a:off x="1744060" y="2238740"/>
            <a:ext cx="5829300" cy="23558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sz="1800" b="1" i="1" dirty="0">
                <a:solidFill>
                  <a:srgbClr val="141414"/>
                </a:solidFill>
                <a:latin typeface="Calibri"/>
              </a:rPr>
              <a:t>KAGRA: Japan’s Flagship Detector</a:t>
            </a:r>
          </a:p>
        </p:txBody>
      </p:sp>
      <p:sp>
        <p:nvSpPr>
          <p:cNvPr id="3" name="Content Placeholder 2"/>
          <p:cNvSpPr>
            <a:spLocks noGrp="1"/>
          </p:cNvSpPr>
          <p:nvPr>
            <p:ph idx="1"/>
          </p:nvPr>
        </p:nvSpPr>
        <p:spPr/>
        <p:txBody>
          <a:bodyPr/>
          <a:lstStyle/>
          <a:p>
            <a:pPr marL="0" indent="0">
              <a:buNone/>
            </a:pPr>
            <a:r>
              <a:rPr sz="1500" dirty="0">
                <a:solidFill>
                  <a:srgbClr val="141414"/>
                </a:solidFill>
                <a:latin typeface="Calibri"/>
              </a:rPr>
              <a:t>• Located in the </a:t>
            </a:r>
            <a:r>
              <a:rPr sz="1500" dirty="0" err="1">
                <a:solidFill>
                  <a:srgbClr val="141414"/>
                </a:solidFill>
                <a:latin typeface="Calibri"/>
              </a:rPr>
              <a:t>Kamioka</a:t>
            </a:r>
            <a:r>
              <a:rPr sz="1500" dirty="0">
                <a:solidFill>
                  <a:srgbClr val="141414"/>
                </a:solidFill>
                <a:latin typeface="Calibri"/>
              </a:rPr>
              <a:t> mine, Japan</a:t>
            </a:r>
          </a:p>
          <a:p>
            <a:pPr marL="0" indent="0">
              <a:buNone/>
            </a:pPr>
            <a:r>
              <a:rPr sz="1500" dirty="0">
                <a:solidFill>
                  <a:srgbClr val="141414"/>
                </a:solidFill>
                <a:latin typeface="Calibri"/>
              </a:rPr>
              <a:t>• First underground, cryogenic GW detector</a:t>
            </a:r>
          </a:p>
          <a:p>
            <a:pPr marL="0" indent="0">
              <a:buNone/>
            </a:pPr>
            <a:r>
              <a:rPr sz="1500" dirty="0">
                <a:solidFill>
                  <a:srgbClr val="141414"/>
                </a:solidFill>
                <a:latin typeface="Calibri"/>
              </a:rPr>
              <a:t>• Operational since 2020</a:t>
            </a:r>
          </a:p>
          <a:p>
            <a:pPr marL="0" indent="0">
              <a:buNone/>
            </a:pPr>
            <a:r>
              <a:rPr sz="1500" dirty="0">
                <a:solidFill>
                  <a:srgbClr val="141414"/>
                </a:solidFill>
                <a:latin typeface="Calibri"/>
              </a:rPr>
              <a:t>• Innovations in seismic isolation and cryogenics</a:t>
            </a:r>
          </a:p>
        </p:txBody>
      </p:sp>
      <p:sp>
        <p:nvSpPr>
          <p:cNvPr id="4" name="Rectangle 3"/>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6" name="Picture 3" descr="Kagra.jpeg">
            <a:extLst>
              <a:ext uri="{FF2B5EF4-FFF2-40B4-BE49-F238E27FC236}">
                <a16:creationId xmlns:a16="http://schemas.microsoft.com/office/drawing/2014/main" id="{18F8D296-27F3-F25A-012C-CF36AE1517FB}"/>
              </a:ext>
            </a:extLst>
          </p:cNvPr>
          <p:cNvPicPr>
            <a:picLocks noChangeAspect="1"/>
          </p:cNvPicPr>
          <p:nvPr/>
        </p:nvPicPr>
        <p:blipFill>
          <a:blip r:embed="rId2"/>
          <a:stretch>
            <a:fillRect/>
          </a:stretch>
        </p:blipFill>
        <p:spPr>
          <a:xfrm>
            <a:off x="5235819" y="966823"/>
            <a:ext cx="3134458" cy="2325251"/>
          </a:xfrm>
          <a:prstGeom prst="rect">
            <a:avLst/>
          </a:prstGeom>
        </p:spPr>
      </p:pic>
      <p:sp>
        <p:nvSpPr>
          <p:cNvPr id="7" name="TextBox 5">
            <a:extLst>
              <a:ext uri="{FF2B5EF4-FFF2-40B4-BE49-F238E27FC236}">
                <a16:creationId xmlns:a16="http://schemas.microsoft.com/office/drawing/2014/main" id="{EF5AFD44-2BBF-D459-E427-521D07FDEF5D}"/>
              </a:ext>
            </a:extLst>
          </p:cNvPr>
          <p:cNvSpPr txBox="1"/>
          <p:nvPr/>
        </p:nvSpPr>
        <p:spPr>
          <a:xfrm>
            <a:off x="1143000" y="3466295"/>
            <a:ext cx="6439002" cy="954107"/>
          </a:xfrm>
          <a:prstGeom prst="rect">
            <a:avLst/>
          </a:prstGeom>
          <a:noFill/>
        </p:spPr>
        <p:txBody>
          <a:bodyPr wrap="square">
            <a:spAutoFit/>
          </a:bodyPr>
          <a:lstStyle/>
          <a:p>
            <a:pPr algn="l">
              <a:defRPr sz="1600">
                <a:solidFill>
                  <a:srgbClr val="000000"/>
                </a:solidFill>
              </a:defRPr>
            </a:pPr>
            <a:r>
              <a:rPr sz="1400" dirty="0"/>
              <a:t>KAGRA represents a major step forward in gravitational-wave detection. Built underground to reduce seismic noise, and using cryogenic sapphire mirrors to reduce thermal noise, it has set a benchmark for future detectors. The experience gained from KAGRA is vital for next-generation observatories like the Einstein Telescope.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sz="1800" b="1" i="1" dirty="0">
                <a:solidFill>
                  <a:srgbClr val="141414"/>
                </a:solidFill>
                <a:latin typeface="Calibri"/>
              </a:rPr>
              <a:t>Japan in LVK: From KAGRA to the Global Network</a:t>
            </a:r>
          </a:p>
        </p:txBody>
      </p:sp>
      <p:sp>
        <p:nvSpPr>
          <p:cNvPr id="3" name="Content Placeholder 2"/>
          <p:cNvSpPr>
            <a:spLocks noGrp="1"/>
          </p:cNvSpPr>
          <p:nvPr>
            <p:ph idx="1"/>
          </p:nvPr>
        </p:nvSpPr>
        <p:spPr/>
        <p:txBody>
          <a:bodyPr/>
          <a:lstStyle/>
          <a:p>
            <a:pPr marL="0" indent="0">
              <a:buNone/>
            </a:pPr>
            <a:r>
              <a:rPr sz="1500" dirty="0">
                <a:solidFill>
                  <a:srgbClr val="141414"/>
                </a:solidFill>
                <a:latin typeface="Calibri"/>
              </a:rPr>
              <a:t>• Cryogenic technology (sapphire mirrors)</a:t>
            </a:r>
          </a:p>
          <a:p>
            <a:pPr marL="0" indent="0">
              <a:buNone/>
            </a:pPr>
            <a:r>
              <a:rPr sz="1500" dirty="0">
                <a:solidFill>
                  <a:srgbClr val="141414"/>
                </a:solidFill>
                <a:latin typeface="Calibri"/>
              </a:rPr>
              <a:t>• Seismic isolation expertise</a:t>
            </a:r>
          </a:p>
          <a:p>
            <a:pPr marL="0" indent="0">
              <a:buNone/>
            </a:pPr>
            <a:r>
              <a:rPr sz="1500" dirty="0">
                <a:solidFill>
                  <a:srgbClr val="141414"/>
                </a:solidFill>
                <a:latin typeface="Calibri"/>
              </a:rPr>
              <a:t>• Contributions to quantum noise reduction</a:t>
            </a:r>
          </a:p>
          <a:p>
            <a:pPr marL="0" indent="0">
              <a:buNone/>
            </a:pPr>
            <a:r>
              <a:rPr sz="1500" dirty="0">
                <a:solidFill>
                  <a:srgbClr val="141414"/>
                </a:solidFill>
                <a:latin typeface="Calibri"/>
              </a:rPr>
              <a:t>• Participation in observing runs and data analysis</a:t>
            </a:r>
          </a:p>
        </p:txBody>
      </p:sp>
      <p:sp>
        <p:nvSpPr>
          <p:cNvPr id="5" name="Rectangle 4"/>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6" name="TextBox 4">
            <a:extLst>
              <a:ext uri="{FF2B5EF4-FFF2-40B4-BE49-F238E27FC236}">
                <a16:creationId xmlns:a16="http://schemas.microsoft.com/office/drawing/2014/main" id="{E49F2A70-B2CC-85D9-A450-E98F64444BCD}"/>
              </a:ext>
            </a:extLst>
          </p:cNvPr>
          <p:cNvSpPr txBox="1"/>
          <p:nvPr/>
        </p:nvSpPr>
        <p:spPr>
          <a:xfrm>
            <a:off x="1143000" y="3265464"/>
            <a:ext cx="6268915" cy="954107"/>
          </a:xfrm>
          <a:prstGeom prst="rect">
            <a:avLst/>
          </a:prstGeom>
          <a:noFill/>
        </p:spPr>
        <p:txBody>
          <a:bodyPr wrap="square">
            <a:spAutoFit/>
          </a:bodyPr>
          <a:lstStyle/>
          <a:p>
            <a:pPr algn="l">
              <a:defRPr sz="1600">
                <a:solidFill>
                  <a:srgbClr val="000000"/>
                </a:solidFill>
              </a:defRPr>
            </a:pPr>
            <a:r>
              <a:rPr sz="1400" dirty="0"/>
              <a:t>Japan has become a crucial player in the LVK collaboration. Its contributions go beyond hardware: from cutting-edge cryogenic technology to quantum noise mitigation strategies and robust seismic isolation. These efforts enhance the entire network's ability to detect faint signals from across the universe.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F008F-C566-1CD9-887B-1CDCAF613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DA7EB-7057-DA25-5022-F1EE8CD0756C}"/>
              </a:ext>
            </a:extLst>
          </p:cNvPr>
          <p:cNvSpPr>
            <a:spLocks noGrp="1"/>
          </p:cNvSpPr>
          <p:nvPr>
            <p:ph type="title"/>
          </p:nvPr>
        </p:nvSpPr>
        <p:spPr/>
        <p:txBody>
          <a:bodyPr vert="horz" lIns="91440" tIns="45720" rIns="91440" bIns="45720" rtlCol="0" anchor="ctr">
            <a:normAutofit/>
          </a:bodyPr>
          <a:lstStyle/>
          <a:p>
            <a:r>
              <a:rPr lang="it-IT" sz="1800" b="1" i="1" dirty="0" err="1">
                <a:solidFill>
                  <a:srgbClr val="141414"/>
                </a:solidFill>
                <a:latin typeface="Calibri"/>
              </a:rPr>
              <a:t>Italy</a:t>
            </a:r>
            <a:r>
              <a:rPr lang="it-IT" sz="1800" b="1" i="1" dirty="0">
                <a:solidFill>
                  <a:srgbClr val="141414"/>
                </a:solidFill>
                <a:latin typeface="Calibri"/>
              </a:rPr>
              <a:t> in LVK: Legacy, Leadership, and Innovation</a:t>
            </a:r>
            <a:endParaRPr sz="1800" b="1" i="1" dirty="0">
              <a:solidFill>
                <a:srgbClr val="141414"/>
              </a:solidFill>
              <a:latin typeface="Calibri"/>
            </a:endParaRPr>
          </a:p>
        </p:txBody>
      </p:sp>
      <p:sp>
        <p:nvSpPr>
          <p:cNvPr id="5" name="Rectangle 4">
            <a:extLst>
              <a:ext uri="{FF2B5EF4-FFF2-40B4-BE49-F238E27FC236}">
                <a16:creationId xmlns:a16="http://schemas.microsoft.com/office/drawing/2014/main" id="{4A7F628C-8FDA-C9C4-7E4A-E5B9B4027D08}"/>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4" name="Content Placeholder 2">
            <a:extLst>
              <a:ext uri="{FF2B5EF4-FFF2-40B4-BE49-F238E27FC236}">
                <a16:creationId xmlns:a16="http://schemas.microsoft.com/office/drawing/2014/main" id="{F203B87E-080C-84BA-C21D-0F02E24BF63A}"/>
              </a:ext>
            </a:extLst>
          </p:cNvPr>
          <p:cNvSpPr txBox="1">
            <a:spLocks/>
          </p:cNvSpPr>
          <p:nvPr/>
        </p:nvSpPr>
        <p:spPr>
          <a:xfrm>
            <a:off x="457200" y="1201016"/>
            <a:ext cx="5525814" cy="269684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1500" dirty="0">
                <a:solidFill>
                  <a:srgbClr val="141414"/>
                </a:solidFill>
              </a:rPr>
              <a:t>• </a:t>
            </a:r>
            <a:r>
              <a:rPr lang="it-IT" sz="1500" dirty="0">
                <a:solidFill>
                  <a:srgbClr val="141414"/>
                </a:solidFill>
                <a:latin typeface="Calibri"/>
              </a:rPr>
              <a:t>Virgo: </a:t>
            </a:r>
            <a:r>
              <a:rPr lang="it-IT" sz="1500" dirty="0" err="1">
                <a:solidFill>
                  <a:srgbClr val="141414"/>
                </a:solidFill>
                <a:latin typeface="Calibri"/>
              </a:rPr>
              <a:t>Europe’s</a:t>
            </a:r>
            <a:r>
              <a:rPr lang="it-IT" sz="1500" dirty="0">
                <a:solidFill>
                  <a:srgbClr val="141414"/>
                </a:solidFill>
                <a:latin typeface="Calibri"/>
              </a:rPr>
              <a:t> first GW </a:t>
            </a:r>
            <a:r>
              <a:rPr lang="it-IT" sz="1500" dirty="0" err="1">
                <a:solidFill>
                  <a:srgbClr val="141414"/>
                </a:solidFill>
                <a:latin typeface="Calibri"/>
              </a:rPr>
              <a:t>interferometer</a:t>
            </a:r>
            <a:r>
              <a:rPr lang="it-IT" sz="1500" dirty="0">
                <a:solidFill>
                  <a:srgbClr val="141414"/>
                </a:solidFill>
                <a:latin typeface="Calibri"/>
              </a:rPr>
              <a:t>, </a:t>
            </a:r>
            <a:r>
              <a:rPr lang="it-IT" sz="1500" dirty="0" err="1">
                <a:solidFill>
                  <a:srgbClr val="141414"/>
                </a:solidFill>
                <a:latin typeface="Calibri"/>
              </a:rPr>
              <a:t>located</a:t>
            </a:r>
            <a:r>
              <a:rPr lang="it-IT" sz="1500" dirty="0">
                <a:solidFill>
                  <a:srgbClr val="141414"/>
                </a:solidFill>
                <a:latin typeface="Calibri"/>
              </a:rPr>
              <a:t> </a:t>
            </a:r>
            <a:r>
              <a:rPr lang="it-IT" sz="1500" dirty="0" err="1">
                <a:solidFill>
                  <a:srgbClr val="141414"/>
                </a:solidFill>
                <a:latin typeface="Calibri"/>
              </a:rPr>
              <a:t>near</a:t>
            </a:r>
            <a:r>
              <a:rPr lang="it-IT" sz="1500" dirty="0">
                <a:solidFill>
                  <a:srgbClr val="141414"/>
                </a:solidFill>
                <a:latin typeface="Calibri"/>
              </a:rPr>
              <a:t> Pisa</a:t>
            </a:r>
          </a:p>
          <a:p>
            <a:pPr marL="0" indent="0">
              <a:buNone/>
            </a:pPr>
            <a:r>
              <a:rPr lang="it-IT" sz="1500" dirty="0">
                <a:solidFill>
                  <a:srgbClr val="141414"/>
                </a:solidFill>
              </a:rPr>
              <a:t>• </a:t>
            </a:r>
            <a:r>
              <a:rPr lang="it-IT" sz="1500" dirty="0">
                <a:solidFill>
                  <a:srgbClr val="141414"/>
                </a:solidFill>
                <a:latin typeface="Calibri"/>
              </a:rPr>
              <a:t>INFN leadership: </a:t>
            </a:r>
            <a:r>
              <a:rPr lang="it-IT" sz="1500" dirty="0" err="1">
                <a:solidFill>
                  <a:srgbClr val="141414"/>
                </a:solidFill>
                <a:latin typeface="Calibri"/>
              </a:rPr>
              <a:t>coordinating</a:t>
            </a:r>
            <a:r>
              <a:rPr lang="it-IT" sz="1500" dirty="0">
                <a:solidFill>
                  <a:srgbClr val="141414"/>
                </a:solidFill>
                <a:latin typeface="Calibri"/>
              </a:rPr>
              <a:t> Virgo and major </a:t>
            </a:r>
            <a:r>
              <a:rPr lang="it-IT" sz="1500" dirty="0" err="1">
                <a:solidFill>
                  <a:srgbClr val="141414"/>
                </a:solidFill>
                <a:latin typeface="Calibri"/>
              </a:rPr>
              <a:t>role</a:t>
            </a:r>
            <a:r>
              <a:rPr lang="it-IT" sz="1500" dirty="0">
                <a:solidFill>
                  <a:srgbClr val="141414"/>
                </a:solidFill>
                <a:latin typeface="Calibri"/>
              </a:rPr>
              <a:t> in ET design</a:t>
            </a:r>
          </a:p>
          <a:p>
            <a:pPr marL="0" indent="0">
              <a:buNone/>
            </a:pPr>
            <a:r>
              <a:rPr lang="it-IT" sz="1500" dirty="0">
                <a:solidFill>
                  <a:srgbClr val="141414"/>
                </a:solidFill>
              </a:rPr>
              <a:t>• </a:t>
            </a:r>
            <a:r>
              <a:rPr lang="it-IT" sz="1500" dirty="0" err="1">
                <a:solidFill>
                  <a:srgbClr val="141414"/>
                </a:solidFill>
                <a:latin typeface="Calibri"/>
              </a:rPr>
              <a:t>Seismic</a:t>
            </a:r>
            <a:r>
              <a:rPr lang="it-IT" sz="1500" dirty="0">
                <a:solidFill>
                  <a:srgbClr val="141414"/>
                </a:solidFill>
                <a:latin typeface="Calibri"/>
              </a:rPr>
              <a:t> </a:t>
            </a:r>
            <a:r>
              <a:rPr lang="it-IT" sz="1500" dirty="0" err="1">
                <a:solidFill>
                  <a:srgbClr val="141414"/>
                </a:solidFill>
                <a:latin typeface="Calibri"/>
              </a:rPr>
              <a:t>isolation</a:t>
            </a:r>
            <a:r>
              <a:rPr lang="it-IT" sz="1500" dirty="0">
                <a:solidFill>
                  <a:srgbClr val="141414"/>
                </a:solidFill>
                <a:latin typeface="Calibri"/>
              </a:rPr>
              <a:t> and vacuum systems: global </a:t>
            </a:r>
            <a:r>
              <a:rPr lang="it-IT" sz="1500" dirty="0" err="1">
                <a:solidFill>
                  <a:srgbClr val="141414"/>
                </a:solidFill>
                <a:latin typeface="Calibri"/>
              </a:rPr>
              <a:t>benchmarks</a:t>
            </a:r>
            <a:endParaRPr lang="it-IT" sz="1500" dirty="0">
              <a:solidFill>
                <a:srgbClr val="141414"/>
              </a:solidFill>
              <a:latin typeface="Calibri"/>
            </a:endParaRPr>
          </a:p>
          <a:p>
            <a:pPr marL="0" indent="0">
              <a:buNone/>
            </a:pPr>
            <a:r>
              <a:rPr lang="it-IT" sz="1500" dirty="0">
                <a:solidFill>
                  <a:srgbClr val="141414"/>
                </a:solidFill>
              </a:rPr>
              <a:t>• </a:t>
            </a:r>
            <a:r>
              <a:rPr lang="it-IT" sz="1500" dirty="0">
                <a:solidFill>
                  <a:srgbClr val="141414"/>
                </a:solidFill>
                <a:latin typeface="Calibri"/>
              </a:rPr>
              <a:t>Advanced </a:t>
            </a:r>
            <a:r>
              <a:rPr lang="it-IT" sz="1500" dirty="0" err="1">
                <a:solidFill>
                  <a:srgbClr val="141414"/>
                </a:solidFill>
                <a:latin typeface="Calibri"/>
              </a:rPr>
              <a:t>optics</a:t>
            </a:r>
            <a:r>
              <a:rPr lang="it-IT" sz="1500" dirty="0">
                <a:solidFill>
                  <a:srgbClr val="141414"/>
                </a:solidFill>
                <a:latin typeface="Calibri"/>
              </a:rPr>
              <a:t> and </a:t>
            </a:r>
            <a:r>
              <a:rPr lang="it-IT" sz="1500" dirty="0" err="1">
                <a:solidFill>
                  <a:srgbClr val="141414"/>
                </a:solidFill>
                <a:latin typeface="Calibri"/>
              </a:rPr>
              <a:t>mirror</a:t>
            </a:r>
            <a:r>
              <a:rPr lang="it-IT" sz="1500" dirty="0">
                <a:solidFill>
                  <a:srgbClr val="141414"/>
                </a:solidFill>
                <a:latin typeface="Calibri"/>
              </a:rPr>
              <a:t> </a:t>
            </a:r>
            <a:r>
              <a:rPr lang="it-IT" sz="1500" dirty="0" err="1">
                <a:solidFill>
                  <a:srgbClr val="141414"/>
                </a:solidFill>
                <a:latin typeface="Calibri"/>
              </a:rPr>
              <a:t>suspensions</a:t>
            </a:r>
            <a:endParaRPr lang="it-IT" sz="1500" dirty="0">
              <a:solidFill>
                <a:srgbClr val="141414"/>
              </a:solidFill>
              <a:latin typeface="Calibri"/>
            </a:endParaRPr>
          </a:p>
          <a:p>
            <a:pPr marL="0" indent="0">
              <a:buNone/>
            </a:pPr>
            <a:r>
              <a:rPr lang="it-IT" sz="1500" dirty="0">
                <a:solidFill>
                  <a:srgbClr val="141414"/>
                </a:solidFill>
              </a:rPr>
              <a:t>• </a:t>
            </a:r>
            <a:r>
              <a:rPr lang="it-IT" sz="1500" dirty="0">
                <a:solidFill>
                  <a:srgbClr val="141414"/>
                </a:solidFill>
                <a:latin typeface="Calibri"/>
              </a:rPr>
              <a:t>Data </a:t>
            </a:r>
            <a:r>
              <a:rPr lang="it-IT" sz="1500" dirty="0" err="1">
                <a:solidFill>
                  <a:srgbClr val="141414"/>
                </a:solidFill>
                <a:latin typeface="Calibri"/>
              </a:rPr>
              <a:t>analysis</a:t>
            </a:r>
            <a:r>
              <a:rPr lang="it-IT" sz="1500" dirty="0">
                <a:solidFill>
                  <a:srgbClr val="141414"/>
                </a:solidFill>
                <a:latin typeface="Calibri"/>
              </a:rPr>
              <a:t> and computing </a:t>
            </a:r>
            <a:r>
              <a:rPr lang="it-IT" sz="1500" dirty="0" err="1">
                <a:solidFill>
                  <a:srgbClr val="141414"/>
                </a:solidFill>
                <a:latin typeface="Calibri"/>
              </a:rPr>
              <a:t>infrastructure</a:t>
            </a:r>
            <a:r>
              <a:rPr lang="it-IT" sz="1500" dirty="0">
                <a:solidFill>
                  <a:srgbClr val="141414"/>
                </a:solidFill>
                <a:latin typeface="Calibri"/>
              </a:rPr>
              <a:t> (EGI, CNAF)</a:t>
            </a:r>
          </a:p>
          <a:p>
            <a:pPr marL="0" indent="0">
              <a:buNone/>
            </a:pPr>
            <a:r>
              <a:rPr lang="it-IT" sz="1500" dirty="0">
                <a:solidFill>
                  <a:srgbClr val="141414"/>
                </a:solidFill>
              </a:rPr>
              <a:t>• </a:t>
            </a:r>
            <a:r>
              <a:rPr lang="it-IT" sz="1500" dirty="0">
                <a:solidFill>
                  <a:srgbClr val="141414"/>
                </a:solidFill>
                <a:latin typeface="Calibri"/>
              </a:rPr>
              <a:t>Educational and </a:t>
            </a:r>
            <a:r>
              <a:rPr lang="it-IT" sz="1500" dirty="0" err="1">
                <a:solidFill>
                  <a:srgbClr val="141414"/>
                </a:solidFill>
                <a:latin typeface="Calibri"/>
              </a:rPr>
              <a:t>outreach</a:t>
            </a:r>
            <a:r>
              <a:rPr lang="it-IT" sz="1500" dirty="0">
                <a:solidFill>
                  <a:srgbClr val="141414"/>
                </a:solidFill>
                <a:latin typeface="Calibri"/>
              </a:rPr>
              <a:t> leadership (ETIC, ARC)</a:t>
            </a:r>
          </a:p>
        </p:txBody>
      </p:sp>
      <p:sp>
        <p:nvSpPr>
          <p:cNvPr id="9" name="TextBox 3">
            <a:extLst>
              <a:ext uri="{FF2B5EF4-FFF2-40B4-BE49-F238E27FC236}">
                <a16:creationId xmlns:a16="http://schemas.microsoft.com/office/drawing/2014/main" id="{160AE305-9394-195E-1B5D-C16903FBFCF6}"/>
              </a:ext>
            </a:extLst>
          </p:cNvPr>
          <p:cNvSpPr txBox="1"/>
          <p:nvPr/>
        </p:nvSpPr>
        <p:spPr>
          <a:xfrm>
            <a:off x="1143000" y="3357708"/>
            <a:ext cx="6603023" cy="1169551"/>
          </a:xfrm>
          <a:prstGeom prst="rect">
            <a:avLst/>
          </a:prstGeom>
          <a:noFill/>
        </p:spPr>
        <p:txBody>
          <a:bodyPr wrap="square">
            <a:spAutoFit/>
          </a:bodyPr>
          <a:lstStyle/>
          <a:p>
            <a:pPr>
              <a:defRPr sz="1400">
                <a:solidFill>
                  <a:srgbClr val="000000"/>
                </a:solidFill>
              </a:defRPr>
            </a:pPr>
            <a:r>
              <a:rPr sz="1400" dirty="0"/>
              <a:t>Italy has been a cornerstone of the LVK collaboration since the early days of Virgo. Through the leadership of INFN and pioneering technical developments in isolation systems and optics, Italy has shaped the success of second-generation detectors. Italian teams also play major roles in data analysis, detector commissioning, and outreach, building a solid foundation for the Einstein Telescope and future global collaborations.</a:t>
            </a:r>
          </a:p>
        </p:txBody>
      </p:sp>
    </p:spTree>
    <p:extLst>
      <p:ext uri="{BB962C8B-B14F-4D97-AF65-F5344CB8AC3E}">
        <p14:creationId xmlns:p14="http://schemas.microsoft.com/office/powerpoint/2010/main" val="3632667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sz="1800" b="1" i="1" dirty="0">
                <a:solidFill>
                  <a:srgbClr val="141414"/>
                </a:solidFill>
                <a:latin typeface="Calibri"/>
              </a:rPr>
              <a:t>The Einstein Telescope: Europe’s Next Step</a:t>
            </a:r>
          </a:p>
        </p:txBody>
      </p:sp>
      <p:sp>
        <p:nvSpPr>
          <p:cNvPr id="3" name="Content Placeholder 2"/>
          <p:cNvSpPr>
            <a:spLocks noGrp="1"/>
          </p:cNvSpPr>
          <p:nvPr>
            <p:ph idx="1"/>
          </p:nvPr>
        </p:nvSpPr>
        <p:spPr/>
        <p:txBody>
          <a:bodyPr/>
          <a:lstStyle/>
          <a:p>
            <a:pPr marL="0" indent="0">
              <a:buNone/>
            </a:pPr>
            <a:r>
              <a:rPr sz="1500" dirty="0">
                <a:solidFill>
                  <a:srgbClr val="141414"/>
                </a:solidFill>
                <a:latin typeface="Calibri"/>
              </a:rPr>
              <a:t>• ET: underground third-generation GW detector</a:t>
            </a:r>
          </a:p>
          <a:p>
            <a:pPr marL="0" indent="0">
              <a:buNone/>
            </a:pPr>
            <a:r>
              <a:rPr sz="1500" dirty="0">
                <a:solidFill>
                  <a:srgbClr val="141414"/>
                </a:solidFill>
                <a:latin typeface="Calibri"/>
              </a:rPr>
              <a:t>• Site candidate: Sardinia, Italy</a:t>
            </a:r>
          </a:p>
          <a:p>
            <a:pPr marL="0" indent="0">
              <a:buNone/>
            </a:pPr>
            <a:r>
              <a:rPr sz="1500" dirty="0">
                <a:solidFill>
                  <a:srgbClr val="141414"/>
                </a:solidFill>
                <a:latin typeface="Calibri"/>
              </a:rPr>
              <a:t>• R</a:t>
            </a:r>
            <a:r>
              <a:rPr lang="en-US" sz="1500" noProof="0" dirty="0">
                <a:solidFill>
                  <a:srgbClr val="141414"/>
                </a:solidFill>
                <a:latin typeface="Calibri"/>
              </a:rPr>
              <a:t>&amp;D via infrastructures ongoing in Europe</a:t>
            </a:r>
          </a:p>
          <a:p>
            <a:pPr marL="0" indent="0">
              <a:buNone/>
            </a:pPr>
            <a:r>
              <a:rPr lang="en-US" sz="1500" noProof="0" dirty="0">
                <a:solidFill>
                  <a:srgbClr val="141414"/>
                </a:solidFill>
                <a:latin typeface="Calibri"/>
              </a:rPr>
              <a:t>• Demands cutting-edge cryogenics </a:t>
            </a:r>
            <a:r>
              <a:rPr sz="1500" dirty="0">
                <a:solidFill>
                  <a:srgbClr val="141414"/>
                </a:solidFill>
                <a:latin typeface="Calibri"/>
              </a:rPr>
              <a:t>and isolation</a:t>
            </a:r>
          </a:p>
        </p:txBody>
      </p:sp>
      <p:sp>
        <p:nvSpPr>
          <p:cNvPr id="4" name="Rectangle 3"/>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5" name="TextBox 4"/>
          <p:cNvSpPr txBox="1"/>
          <p:nvPr/>
        </p:nvSpPr>
        <p:spPr>
          <a:xfrm>
            <a:off x="1143000" y="3291841"/>
            <a:ext cx="5687411" cy="954107"/>
          </a:xfrm>
          <a:prstGeom prst="rect">
            <a:avLst/>
          </a:prstGeom>
          <a:noFill/>
        </p:spPr>
        <p:txBody>
          <a:bodyPr wrap="square">
            <a:spAutoFit/>
          </a:bodyPr>
          <a:lstStyle/>
          <a:p>
            <a:pPr algn="l">
              <a:defRPr sz="1600">
                <a:solidFill>
                  <a:srgbClr val="000000"/>
                </a:solidFill>
              </a:defRPr>
            </a:pPr>
            <a:r>
              <a:rPr sz="1400" dirty="0"/>
              <a:t>As Europe develops the Einstein Telescope, Japan’s expertise in underground infrastructure and cryogenic systems offers invaluable know-how. The synergy between Italy and Japan will be essential to meet the demanding sensitivity requirements of third-generation detectors.</a:t>
            </a:r>
          </a:p>
        </p:txBody>
      </p:sp>
      <p:pic>
        <p:nvPicPr>
          <p:cNvPr id="6" name="Picture 3" descr="Einstein_Telescope.jpg">
            <a:extLst>
              <a:ext uri="{FF2B5EF4-FFF2-40B4-BE49-F238E27FC236}">
                <a16:creationId xmlns:a16="http://schemas.microsoft.com/office/drawing/2014/main" id="{23D81796-8E81-9542-A072-D015AE789230}"/>
              </a:ext>
            </a:extLst>
          </p:cNvPr>
          <p:cNvPicPr>
            <a:picLocks noChangeAspect="1"/>
          </p:cNvPicPr>
          <p:nvPr/>
        </p:nvPicPr>
        <p:blipFill>
          <a:blip r:embed="rId2"/>
          <a:stretch>
            <a:fillRect/>
          </a:stretch>
        </p:blipFill>
        <p:spPr>
          <a:xfrm>
            <a:off x="5117123" y="993531"/>
            <a:ext cx="3490546" cy="21234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26B54-1405-C9DA-8C13-A101263F8599}"/>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5" name="Title 1">
            <a:extLst>
              <a:ext uri="{FF2B5EF4-FFF2-40B4-BE49-F238E27FC236}">
                <a16:creationId xmlns:a16="http://schemas.microsoft.com/office/drawing/2014/main" id="{9C5B7305-2472-3B26-6032-1E662B0D2A66}"/>
              </a:ext>
            </a:extLst>
          </p:cNvPr>
          <p:cNvSpPr>
            <a:spLocks noGrp="1"/>
          </p:cNvSpPr>
          <p:nvPr>
            <p:ph type="title"/>
          </p:nvPr>
        </p:nvSpPr>
        <p:spPr>
          <a:xfrm>
            <a:off x="457200" y="205978"/>
            <a:ext cx="8229600" cy="857250"/>
          </a:xfrm>
        </p:spPr>
        <p:txBody>
          <a:bodyPr vert="horz" lIns="91440" tIns="45720" rIns="91440" bIns="45720" rtlCol="0" anchor="ctr">
            <a:normAutofit/>
          </a:bodyPr>
          <a:lstStyle/>
          <a:p>
            <a:r>
              <a:rPr lang="en-US" sz="1800" b="1" i="1" dirty="0">
                <a:solidFill>
                  <a:srgbClr val="141414"/>
                </a:solidFill>
                <a:latin typeface="Calibri"/>
              </a:rPr>
              <a:t>Italian and Japanese GW collaborations: a longstanding history</a:t>
            </a:r>
            <a:endParaRPr sz="1800" b="1" i="1" dirty="0">
              <a:solidFill>
                <a:srgbClr val="141414"/>
              </a:solidFill>
              <a:latin typeface="Calibri"/>
            </a:endParaRPr>
          </a:p>
        </p:txBody>
      </p:sp>
      <p:sp>
        <p:nvSpPr>
          <p:cNvPr id="6" name="Content Placeholder 2">
            <a:extLst>
              <a:ext uri="{FF2B5EF4-FFF2-40B4-BE49-F238E27FC236}">
                <a16:creationId xmlns:a16="http://schemas.microsoft.com/office/drawing/2014/main" id="{34022808-60DF-076E-AB62-A273EADD0359}"/>
              </a:ext>
            </a:extLst>
          </p:cNvPr>
          <p:cNvSpPr>
            <a:spLocks noGrp="1"/>
          </p:cNvSpPr>
          <p:nvPr>
            <p:ph idx="1"/>
          </p:nvPr>
        </p:nvSpPr>
        <p:spPr>
          <a:xfrm>
            <a:off x="457200" y="1200151"/>
            <a:ext cx="8229600" cy="3394472"/>
          </a:xfrm>
        </p:spPr>
        <p:txBody>
          <a:bodyPr vert="horz" lIns="91440" tIns="45720" rIns="91440" bIns="45720" rtlCol="0">
            <a:normAutofit/>
          </a:bodyPr>
          <a:lstStyle/>
          <a:p>
            <a:pPr marL="0" indent="0">
              <a:buNone/>
            </a:pPr>
            <a:r>
              <a:rPr lang="it-IT" sz="1600" b="1" dirty="0" err="1"/>
              <a:t>Examples</a:t>
            </a:r>
            <a:r>
              <a:rPr lang="it-IT" sz="1600" b="1" dirty="0"/>
              <a:t> of </a:t>
            </a:r>
            <a:r>
              <a:rPr lang="it-IT" sz="1600" b="1" dirty="0" err="1"/>
              <a:t>recent</a:t>
            </a:r>
            <a:r>
              <a:rPr lang="it-IT" sz="1600" b="1" dirty="0"/>
              <a:t> projects for staff </a:t>
            </a:r>
            <a:r>
              <a:rPr lang="it-IT" sz="1600" b="1" dirty="0" err="1"/>
              <a:t>exchanges</a:t>
            </a:r>
            <a:r>
              <a:rPr lang="it-IT" sz="1600" b="1" dirty="0"/>
              <a:t>:</a:t>
            </a:r>
          </a:p>
          <a:p>
            <a:pPr marL="0" indent="0">
              <a:buNone/>
            </a:pPr>
            <a:r>
              <a:rPr lang="it-IT" sz="1600" b="1" i="1" dirty="0" err="1"/>
              <a:t>Italy</a:t>
            </a:r>
            <a:endParaRPr lang="it-IT" sz="1600" b="1" i="1" dirty="0"/>
          </a:p>
          <a:p>
            <a:pPr marL="0" indent="0">
              <a:buNone/>
            </a:pPr>
            <a:r>
              <a:rPr lang="it-IT" sz="1500" dirty="0">
                <a:solidFill>
                  <a:srgbClr val="141414"/>
                </a:solidFill>
              </a:rPr>
              <a:t>• </a:t>
            </a:r>
            <a:r>
              <a:rPr lang="it-IT" sz="1500" b="1" dirty="0">
                <a:solidFill>
                  <a:srgbClr val="141414"/>
                </a:solidFill>
                <a:latin typeface="Calibri"/>
              </a:rPr>
              <a:t>ELITES</a:t>
            </a:r>
            <a:r>
              <a:rPr lang="it-IT" sz="1500" dirty="0">
                <a:solidFill>
                  <a:srgbClr val="141414"/>
                </a:solidFill>
                <a:latin typeface="Calibri"/>
              </a:rPr>
              <a:t> - ET-LCGT </a:t>
            </a:r>
            <a:r>
              <a:rPr lang="it-IT" sz="1500" dirty="0" err="1">
                <a:solidFill>
                  <a:srgbClr val="141414"/>
                </a:solidFill>
                <a:latin typeface="Calibri"/>
              </a:rPr>
              <a:t>Telescopes</a:t>
            </a:r>
            <a:r>
              <a:rPr lang="it-IT" sz="1500" dirty="0">
                <a:solidFill>
                  <a:srgbClr val="141414"/>
                </a:solidFill>
                <a:latin typeface="Calibri"/>
              </a:rPr>
              <a:t>: Exchange of Scientists: 2012-2017</a:t>
            </a:r>
          </a:p>
          <a:p>
            <a:pPr marL="0" indent="0">
              <a:buNone/>
            </a:pPr>
            <a:r>
              <a:rPr lang="it-IT" sz="1500" dirty="0">
                <a:solidFill>
                  <a:srgbClr val="141414"/>
                </a:solidFill>
              </a:rPr>
              <a:t>• </a:t>
            </a:r>
            <a:r>
              <a:rPr lang="it-IT" sz="1500" b="1" dirty="0">
                <a:solidFill>
                  <a:srgbClr val="141414"/>
                </a:solidFill>
                <a:latin typeface="Calibri"/>
              </a:rPr>
              <a:t>NEWS</a:t>
            </a:r>
            <a:r>
              <a:rPr lang="it-IT" sz="1500" dirty="0">
                <a:solidFill>
                  <a:srgbClr val="141414"/>
                </a:solidFill>
                <a:latin typeface="Calibri"/>
              </a:rPr>
              <a:t> - New windows on the </a:t>
            </a:r>
            <a:r>
              <a:rPr lang="it-IT" sz="1500" dirty="0" err="1">
                <a:solidFill>
                  <a:srgbClr val="141414"/>
                </a:solidFill>
                <a:latin typeface="Calibri"/>
              </a:rPr>
              <a:t>universe</a:t>
            </a:r>
            <a:r>
              <a:rPr lang="it-IT" sz="1500" dirty="0">
                <a:solidFill>
                  <a:srgbClr val="141414"/>
                </a:solidFill>
                <a:latin typeface="Calibri"/>
              </a:rPr>
              <a:t> and </a:t>
            </a:r>
            <a:r>
              <a:rPr lang="it-IT" sz="1500" dirty="0" err="1">
                <a:solidFill>
                  <a:srgbClr val="141414"/>
                </a:solidFill>
                <a:latin typeface="Calibri"/>
              </a:rPr>
              <a:t>technological</a:t>
            </a:r>
            <a:r>
              <a:rPr lang="it-IT" sz="1500" dirty="0">
                <a:solidFill>
                  <a:srgbClr val="141414"/>
                </a:solidFill>
                <a:latin typeface="Calibri"/>
              </a:rPr>
              <a:t> </a:t>
            </a:r>
            <a:r>
              <a:rPr lang="it-IT" sz="1500" dirty="0" err="1">
                <a:solidFill>
                  <a:srgbClr val="141414"/>
                </a:solidFill>
                <a:latin typeface="Calibri"/>
              </a:rPr>
              <a:t>advancements</a:t>
            </a:r>
            <a:r>
              <a:rPr lang="it-IT" sz="1500" dirty="0">
                <a:solidFill>
                  <a:srgbClr val="141414"/>
                </a:solidFill>
                <a:latin typeface="Calibri"/>
              </a:rPr>
              <a:t> from </a:t>
            </a:r>
            <a:r>
              <a:rPr lang="it-IT" sz="1500" dirty="0" err="1">
                <a:solidFill>
                  <a:srgbClr val="141414"/>
                </a:solidFill>
                <a:latin typeface="Calibri"/>
              </a:rPr>
              <a:t>trilateral</a:t>
            </a:r>
            <a:r>
              <a:rPr lang="it-IT" sz="1500" dirty="0">
                <a:solidFill>
                  <a:srgbClr val="141414"/>
                </a:solidFill>
                <a:latin typeface="Calibri"/>
              </a:rPr>
              <a:t> EU-US-Japan </a:t>
            </a:r>
            <a:r>
              <a:rPr lang="it-IT" sz="1500" dirty="0" err="1">
                <a:solidFill>
                  <a:srgbClr val="141414"/>
                </a:solidFill>
                <a:latin typeface="Calibri"/>
              </a:rPr>
              <a:t>collaboration</a:t>
            </a:r>
            <a:r>
              <a:rPr lang="it-IT" sz="1500" dirty="0">
                <a:solidFill>
                  <a:srgbClr val="141414"/>
                </a:solidFill>
                <a:latin typeface="Calibri"/>
              </a:rPr>
              <a:t>: 2017-2023</a:t>
            </a:r>
          </a:p>
          <a:p>
            <a:pPr marL="0" indent="0">
              <a:buNone/>
            </a:pPr>
            <a:r>
              <a:rPr lang="it-IT" sz="1500" dirty="0">
                <a:solidFill>
                  <a:srgbClr val="141414"/>
                </a:solidFill>
              </a:rPr>
              <a:t>• </a:t>
            </a:r>
            <a:r>
              <a:rPr lang="it-IT" sz="1500" b="1" dirty="0">
                <a:solidFill>
                  <a:srgbClr val="141414"/>
                </a:solidFill>
                <a:latin typeface="Calibri"/>
              </a:rPr>
              <a:t>PROBES</a:t>
            </a:r>
            <a:r>
              <a:rPr lang="it-IT" sz="1500" dirty="0">
                <a:solidFill>
                  <a:srgbClr val="141414"/>
                </a:solidFill>
                <a:latin typeface="Calibri"/>
              </a:rPr>
              <a:t> - Probes of new </a:t>
            </a:r>
            <a:r>
              <a:rPr lang="it-IT" sz="1500" dirty="0" err="1">
                <a:solidFill>
                  <a:srgbClr val="141414"/>
                </a:solidFill>
                <a:latin typeface="Calibri"/>
              </a:rPr>
              <a:t>physics</a:t>
            </a:r>
            <a:r>
              <a:rPr lang="it-IT" sz="1500" dirty="0">
                <a:solidFill>
                  <a:srgbClr val="141414"/>
                </a:solidFill>
                <a:latin typeface="Calibri"/>
              </a:rPr>
              <a:t> and </a:t>
            </a:r>
            <a:r>
              <a:rPr lang="it-IT" sz="1500" dirty="0" err="1">
                <a:solidFill>
                  <a:srgbClr val="141414"/>
                </a:solidFill>
                <a:latin typeface="Calibri"/>
              </a:rPr>
              <a:t>technological</a:t>
            </a:r>
            <a:r>
              <a:rPr lang="it-IT" sz="1500" dirty="0">
                <a:solidFill>
                  <a:srgbClr val="141414"/>
                </a:solidFill>
                <a:latin typeface="Calibri"/>
              </a:rPr>
              <a:t> </a:t>
            </a:r>
            <a:r>
              <a:rPr lang="it-IT" sz="1500" dirty="0" err="1">
                <a:solidFill>
                  <a:srgbClr val="141414"/>
                </a:solidFill>
                <a:latin typeface="Calibri"/>
              </a:rPr>
              <a:t>advancements</a:t>
            </a:r>
            <a:r>
              <a:rPr lang="it-IT" sz="1500" dirty="0">
                <a:solidFill>
                  <a:srgbClr val="141414"/>
                </a:solidFill>
                <a:latin typeface="Calibri"/>
              </a:rPr>
              <a:t> from </a:t>
            </a:r>
            <a:r>
              <a:rPr lang="it-IT" sz="1500" dirty="0" err="1">
                <a:solidFill>
                  <a:srgbClr val="141414"/>
                </a:solidFill>
                <a:latin typeface="Calibri"/>
              </a:rPr>
              <a:t>particle</a:t>
            </a:r>
            <a:r>
              <a:rPr lang="it-IT" sz="1500" dirty="0">
                <a:solidFill>
                  <a:srgbClr val="141414"/>
                </a:solidFill>
                <a:latin typeface="Calibri"/>
              </a:rPr>
              <a:t> and </a:t>
            </a:r>
            <a:r>
              <a:rPr lang="it-IT" sz="1500" dirty="0" err="1">
                <a:solidFill>
                  <a:srgbClr val="141414"/>
                </a:solidFill>
                <a:latin typeface="Calibri"/>
              </a:rPr>
              <a:t>gravitational</a:t>
            </a:r>
            <a:r>
              <a:rPr lang="it-IT" sz="1500" dirty="0">
                <a:solidFill>
                  <a:srgbClr val="141414"/>
                </a:solidFill>
                <a:latin typeface="Calibri"/>
              </a:rPr>
              <a:t> </a:t>
            </a:r>
            <a:r>
              <a:rPr lang="it-IT" sz="1500" dirty="0" err="1">
                <a:solidFill>
                  <a:srgbClr val="141414"/>
                </a:solidFill>
                <a:latin typeface="Calibri"/>
              </a:rPr>
              <a:t>wave</a:t>
            </a:r>
            <a:r>
              <a:rPr lang="it-IT" sz="1500" dirty="0">
                <a:solidFill>
                  <a:srgbClr val="141414"/>
                </a:solidFill>
                <a:latin typeface="Calibri"/>
              </a:rPr>
              <a:t> </a:t>
            </a:r>
            <a:r>
              <a:rPr lang="it-IT" sz="1500" dirty="0" err="1">
                <a:solidFill>
                  <a:srgbClr val="141414"/>
                </a:solidFill>
                <a:latin typeface="Calibri"/>
              </a:rPr>
              <a:t>physics</a:t>
            </a:r>
            <a:r>
              <a:rPr lang="it-IT" sz="1500" dirty="0">
                <a:solidFill>
                  <a:srgbClr val="141414"/>
                </a:solidFill>
                <a:latin typeface="Calibri"/>
              </a:rPr>
              <a:t> </a:t>
            </a:r>
            <a:r>
              <a:rPr lang="it-IT" sz="1500" dirty="0" err="1">
                <a:solidFill>
                  <a:srgbClr val="141414"/>
                </a:solidFill>
                <a:latin typeface="Calibri"/>
              </a:rPr>
              <a:t>experiments</a:t>
            </a:r>
            <a:r>
              <a:rPr lang="it-IT" sz="1500" dirty="0">
                <a:solidFill>
                  <a:srgbClr val="141414"/>
                </a:solidFill>
                <a:latin typeface="Calibri"/>
              </a:rPr>
              <a:t>. A cooperative Europe - United States - Asia </a:t>
            </a:r>
            <a:r>
              <a:rPr lang="it-IT" sz="1500" dirty="0" err="1">
                <a:solidFill>
                  <a:srgbClr val="141414"/>
                </a:solidFill>
                <a:latin typeface="Calibri"/>
              </a:rPr>
              <a:t>effort</a:t>
            </a:r>
            <a:r>
              <a:rPr lang="it-IT" sz="1500" dirty="0">
                <a:solidFill>
                  <a:srgbClr val="141414"/>
                </a:solidFill>
                <a:latin typeface="Calibri"/>
              </a:rPr>
              <a:t>: 2022-2026</a:t>
            </a:r>
          </a:p>
          <a:p>
            <a:pPr marL="0" indent="0">
              <a:buNone/>
            </a:pPr>
            <a:r>
              <a:rPr lang="it-IT" sz="1500" dirty="0">
                <a:solidFill>
                  <a:srgbClr val="141414"/>
                </a:solidFill>
              </a:rPr>
              <a:t>• </a:t>
            </a:r>
            <a:r>
              <a:rPr lang="it-IT" sz="1500" b="1" dirty="0">
                <a:solidFill>
                  <a:srgbClr val="141414"/>
                </a:solidFill>
                <a:latin typeface="Calibri"/>
              </a:rPr>
              <a:t>GRAVITY</a:t>
            </a:r>
            <a:r>
              <a:rPr lang="it-IT" sz="1500" dirty="0">
                <a:solidFill>
                  <a:srgbClr val="141414"/>
                </a:solidFill>
                <a:latin typeface="Calibri"/>
              </a:rPr>
              <a:t> - New Technologies for Next-Generation </a:t>
            </a:r>
            <a:r>
              <a:rPr lang="it-IT" sz="1500" dirty="0" err="1">
                <a:solidFill>
                  <a:srgbClr val="141414"/>
                </a:solidFill>
                <a:latin typeface="Calibri"/>
              </a:rPr>
              <a:t>Gravitational-Wave</a:t>
            </a:r>
            <a:r>
              <a:rPr lang="it-IT" sz="1500" dirty="0">
                <a:solidFill>
                  <a:srgbClr val="141414"/>
                </a:solidFill>
                <a:latin typeface="Calibri"/>
              </a:rPr>
              <a:t> Detectors: 2026-2030</a:t>
            </a:r>
          </a:p>
          <a:p>
            <a:pPr marL="0" indent="0">
              <a:buNone/>
            </a:pPr>
            <a:r>
              <a:rPr lang="it-IT" sz="1500" b="1" i="1" dirty="0">
                <a:solidFill>
                  <a:srgbClr val="141414"/>
                </a:solidFill>
                <a:latin typeface="Calibri"/>
              </a:rPr>
              <a:t>Japan</a:t>
            </a:r>
          </a:p>
          <a:p>
            <a:pPr marL="0" indent="0">
              <a:buNone/>
            </a:pPr>
            <a:r>
              <a:rPr lang="it-IT" sz="1500" dirty="0">
                <a:solidFill>
                  <a:srgbClr val="141414"/>
                </a:solidFill>
              </a:rPr>
              <a:t>• </a:t>
            </a:r>
            <a:r>
              <a:rPr lang="it-IT" sz="1500" b="1" dirty="0">
                <a:solidFill>
                  <a:srgbClr val="141414"/>
                </a:solidFill>
                <a:latin typeface="Calibri"/>
              </a:rPr>
              <a:t>Core-to-Core Program</a:t>
            </a:r>
            <a:r>
              <a:rPr lang="it-IT" sz="1500" dirty="0">
                <a:solidFill>
                  <a:srgbClr val="141414"/>
                </a:solidFill>
                <a:latin typeface="Calibri"/>
              </a:rPr>
              <a:t>: FY2013-2017</a:t>
            </a:r>
          </a:p>
          <a:p>
            <a:pPr marL="0" indent="0">
              <a:buNone/>
            </a:pPr>
            <a:r>
              <a:rPr lang="it-IT" sz="1500" dirty="0">
                <a:solidFill>
                  <a:srgbClr val="141414"/>
                </a:solidFill>
              </a:rPr>
              <a:t>• </a:t>
            </a:r>
            <a:r>
              <a:rPr lang="it-IT" sz="1500" b="1" dirty="0">
                <a:solidFill>
                  <a:srgbClr val="141414"/>
                </a:solidFill>
              </a:rPr>
              <a:t>Core-to-Core Program</a:t>
            </a:r>
            <a:r>
              <a:rPr lang="it-IT" sz="1500" dirty="0">
                <a:solidFill>
                  <a:srgbClr val="141414"/>
                </a:solidFill>
              </a:rPr>
              <a:t>: FY2018-2023</a:t>
            </a:r>
          </a:p>
        </p:txBody>
      </p:sp>
    </p:spTree>
    <p:extLst>
      <p:ext uri="{BB962C8B-B14F-4D97-AF65-F5344CB8AC3E}">
        <p14:creationId xmlns:p14="http://schemas.microsoft.com/office/powerpoint/2010/main" val="160032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sz="1800" b="1" i="1" dirty="0">
                <a:solidFill>
                  <a:srgbClr val="141414"/>
                </a:solidFill>
                <a:latin typeface="Calibri"/>
              </a:rPr>
              <a:t>How Japan Can Contribute to ET</a:t>
            </a:r>
          </a:p>
        </p:txBody>
      </p:sp>
      <p:sp>
        <p:nvSpPr>
          <p:cNvPr id="3" name="Content Placeholder 2"/>
          <p:cNvSpPr>
            <a:spLocks noGrp="1"/>
          </p:cNvSpPr>
          <p:nvPr>
            <p:ph idx="1"/>
          </p:nvPr>
        </p:nvSpPr>
        <p:spPr>
          <a:xfrm>
            <a:off x="307731" y="874514"/>
            <a:ext cx="3956538" cy="1253224"/>
          </a:xfrm>
        </p:spPr>
        <p:txBody>
          <a:bodyPr/>
          <a:lstStyle/>
          <a:p>
            <a:pPr marL="0" indent="0">
              <a:buNone/>
            </a:pPr>
            <a:r>
              <a:rPr sz="1500" dirty="0">
                <a:solidFill>
                  <a:srgbClr val="141414"/>
                </a:solidFill>
                <a:latin typeface="Calibri"/>
              </a:rPr>
              <a:t>• Leverage KAGRA’s cryogenic experience</a:t>
            </a:r>
          </a:p>
          <a:p>
            <a:pPr marL="0" indent="0">
              <a:buNone/>
            </a:pPr>
            <a:r>
              <a:rPr sz="1500" dirty="0">
                <a:solidFill>
                  <a:srgbClr val="141414"/>
                </a:solidFill>
                <a:latin typeface="Calibri"/>
              </a:rPr>
              <a:t>• Underground construction and infrastructure</a:t>
            </a:r>
          </a:p>
          <a:p>
            <a:pPr marL="0" indent="0">
              <a:buNone/>
            </a:pPr>
            <a:r>
              <a:rPr sz="1500" dirty="0">
                <a:solidFill>
                  <a:srgbClr val="141414"/>
                </a:solidFill>
                <a:latin typeface="Calibri"/>
              </a:rPr>
              <a:t>• Quantum-enhanced sensing</a:t>
            </a:r>
          </a:p>
          <a:p>
            <a:pPr marL="0" indent="0">
              <a:buNone/>
            </a:pPr>
            <a:r>
              <a:rPr sz="1500" dirty="0">
                <a:solidFill>
                  <a:srgbClr val="141414"/>
                </a:solidFill>
                <a:latin typeface="Calibri"/>
              </a:rPr>
              <a:t>• Shared R&amp;D and joint innovation</a:t>
            </a:r>
          </a:p>
        </p:txBody>
      </p:sp>
      <p:sp>
        <p:nvSpPr>
          <p:cNvPr id="5" name="Rectangle 4"/>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pic>
        <p:nvPicPr>
          <p:cNvPr id="4" name="Immagine 3">
            <a:extLst>
              <a:ext uri="{FF2B5EF4-FFF2-40B4-BE49-F238E27FC236}">
                <a16:creationId xmlns:a16="http://schemas.microsoft.com/office/drawing/2014/main" id="{CEF12627-D7F9-3D55-6478-CBA41D20754C}"/>
              </a:ext>
            </a:extLst>
          </p:cNvPr>
          <p:cNvPicPr>
            <a:picLocks noChangeAspect="1"/>
          </p:cNvPicPr>
          <p:nvPr/>
        </p:nvPicPr>
        <p:blipFill>
          <a:blip r:embed="rId2"/>
          <a:stretch>
            <a:fillRect/>
          </a:stretch>
        </p:blipFill>
        <p:spPr>
          <a:xfrm>
            <a:off x="5230773" y="1806567"/>
            <a:ext cx="3683163" cy="3326728"/>
          </a:xfrm>
          <a:prstGeom prst="rect">
            <a:avLst/>
          </a:prstGeom>
        </p:spPr>
      </p:pic>
      <p:sp>
        <p:nvSpPr>
          <p:cNvPr id="6" name="Titolo 1">
            <a:extLst>
              <a:ext uri="{FF2B5EF4-FFF2-40B4-BE49-F238E27FC236}">
                <a16:creationId xmlns:a16="http://schemas.microsoft.com/office/drawing/2014/main" id="{26FFB4E7-39A9-B9F7-252F-7860C77DA82C}"/>
              </a:ext>
            </a:extLst>
          </p:cNvPr>
          <p:cNvSpPr txBox="1">
            <a:spLocks/>
          </p:cNvSpPr>
          <p:nvPr/>
        </p:nvSpPr>
        <p:spPr>
          <a:xfrm>
            <a:off x="5230773" y="848916"/>
            <a:ext cx="3857625" cy="1171964"/>
          </a:xfrm>
          <a:prstGeom prst="rect">
            <a:avLst/>
          </a:prstGeom>
        </p:spPr>
        <p:txBody>
          <a:bodyPr vert="horz" lIns="91440" tIns="45720" rIns="91440" bIns="45720" rtlCol="0" anchor="ctr">
            <a:normAutofit fontScale="97500"/>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1800" b="1" dirty="0"/>
              <a:t>15/02/2019:</a:t>
            </a:r>
            <a:br>
              <a:rPr lang="en-US" sz="1800" b="1" dirty="0"/>
            </a:br>
            <a:r>
              <a:rPr lang="en-GB" sz="1800" b="1" dirty="0"/>
              <a:t>Agreement between KAGRA and ET signed in Perugia</a:t>
            </a:r>
          </a:p>
        </p:txBody>
      </p:sp>
      <p:pic>
        <p:nvPicPr>
          <p:cNvPr id="7" name="Immagine 6">
            <a:extLst>
              <a:ext uri="{FF2B5EF4-FFF2-40B4-BE49-F238E27FC236}">
                <a16:creationId xmlns:a16="http://schemas.microsoft.com/office/drawing/2014/main" id="{55369BF3-B8FE-31D8-4EE3-9B3D2104F79E}"/>
              </a:ext>
            </a:extLst>
          </p:cNvPr>
          <p:cNvPicPr>
            <a:picLocks noChangeAspect="1"/>
          </p:cNvPicPr>
          <p:nvPr/>
        </p:nvPicPr>
        <p:blipFill>
          <a:blip r:embed="rId3"/>
          <a:stretch>
            <a:fillRect/>
          </a:stretch>
        </p:blipFill>
        <p:spPr>
          <a:xfrm>
            <a:off x="2145322" y="3193716"/>
            <a:ext cx="3286125" cy="1939213"/>
          </a:xfrm>
          <a:prstGeom prst="rect">
            <a:avLst/>
          </a:prstGeom>
        </p:spPr>
      </p:pic>
      <p:pic>
        <p:nvPicPr>
          <p:cNvPr id="8" name="Picture 2" descr="https://indico.ego-gw.it/event/12/images/21-IMG_3979.jpg">
            <a:extLst>
              <a:ext uri="{FF2B5EF4-FFF2-40B4-BE49-F238E27FC236}">
                <a16:creationId xmlns:a16="http://schemas.microsoft.com/office/drawing/2014/main" id="{086E23BB-490E-AC07-8675-ABCB119E60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70" b="26512"/>
          <a:stretch/>
        </p:blipFill>
        <p:spPr bwMode="auto">
          <a:xfrm>
            <a:off x="133269" y="2092568"/>
            <a:ext cx="3400425" cy="1740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FB05-7117-80C1-090C-9B9DAFCEB3E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403E1B-171F-8983-82DB-88DEA2E40F25}"/>
              </a:ext>
            </a:extLst>
          </p:cNvPr>
          <p:cNvSpPr/>
          <p:nvPr/>
        </p:nvSpPr>
        <p:spPr>
          <a:xfrm>
            <a:off x="1143000" y="0"/>
            <a:ext cx="6858000" cy="274320"/>
          </a:xfrm>
          <a:prstGeom prst="rect">
            <a:avLst/>
          </a:prstGeom>
          <a:solidFill>
            <a:srgbClr val="1F4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9" name="Rettangolo 8">
            <a:extLst>
              <a:ext uri="{FF2B5EF4-FFF2-40B4-BE49-F238E27FC236}">
                <a16:creationId xmlns:a16="http://schemas.microsoft.com/office/drawing/2014/main" id="{8CD8FC69-6CFB-9164-42BF-55500B6E2E1D}"/>
              </a:ext>
            </a:extLst>
          </p:cNvPr>
          <p:cNvSpPr/>
          <p:nvPr/>
        </p:nvSpPr>
        <p:spPr>
          <a:xfrm>
            <a:off x="2286000" y="0"/>
            <a:ext cx="6858000" cy="349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FC7595CE-EA79-7501-615D-B3B42D7EE738}"/>
              </a:ext>
            </a:extLst>
          </p:cNvPr>
          <p:cNvSpPr/>
          <p:nvPr/>
        </p:nvSpPr>
        <p:spPr>
          <a:xfrm>
            <a:off x="2286000" y="4794366"/>
            <a:ext cx="6858000" cy="349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descr="L&amp;#39;Italia vista dallo Spazio, in Super HD - Focus.it">
            <a:extLst>
              <a:ext uri="{FF2B5EF4-FFF2-40B4-BE49-F238E27FC236}">
                <a16:creationId xmlns:a16="http://schemas.microsoft.com/office/drawing/2014/main" id="{71FD3875-84FC-50A6-175D-56BCC68F1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0592"/>
            <a:ext cx="685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D346710A-D4E6-EE2A-178A-65FF3E1FD98C}"/>
              </a:ext>
            </a:extLst>
          </p:cNvPr>
          <p:cNvSpPr txBox="1"/>
          <p:nvPr/>
        </p:nvSpPr>
        <p:spPr>
          <a:xfrm>
            <a:off x="2913613" y="99594"/>
            <a:ext cx="5764943"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ETIC – Einstein Telescope Infrastructure Consortium</a:t>
            </a:r>
          </a:p>
        </p:txBody>
      </p:sp>
      <p:sp>
        <p:nvSpPr>
          <p:cNvPr id="13" name="Fumetto 1 12">
            <a:extLst>
              <a:ext uri="{FF2B5EF4-FFF2-40B4-BE49-F238E27FC236}">
                <a16:creationId xmlns:a16="http://schemas.microsoft.com/office/drawing/2014/main" id="{40B9EEB6-F8AA-34B6-645A-41E950F562FC}"/>
              </a:ext>
            </a:extLst>
          </p:cNvPr>
          <p:cNvSpPr/>
          <p:nvPr/>
        </p:nvSpPr>
        <p:spPr>
          <a:xfrm>
            <a:off x="8121604" y="3074546"/>
            <a:ext cx="948263" cy="276078"/>
          </a:xfrm>
          <a:prstGeom prst="wedgeRectCallout">
            <a:avLst>
              <a:gd name="adj1" fmla="val -31852"/>
              <a:gd name="adj2" fmla="val 121238"/>
            </a:avLst>
          </a:prstGeom>
          <a:solidFill>
            <a:srgbClr val="0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LNS</a:t>
            </a:r>
          </a:p>
        </p:txBody>
      </p:sp>
      <p:grpSp>
        <p:nvGrpSpPr>
          <p:cNvPr id="14" name="Gruppo 13">
            <a:extLst>
              <a:ext uri="{FF2B5EF4-FFF2-40B4-BE49-F238E27FC236}">
                <a16:creationId xmlns:a16="http://schemas.microsoft.com/office/drawing/2014/main" id="{34AF4DE5-2705-48CB-444E-152058F1606D}"/>
              </a:ext>
            </a:extLst>
          </p:cNvPr>
          <p:cNvGrpSpPr/>
          <p:nvPr/>
        </p:nvGrpSpPr>
        <p:grpSpPr>
          <a:xfrm>
            <a:off x="3351925" y="2709645"/>
            <a:ext cx="227561" cy="227640"/>
            <a:chOff x="2685010" y="3926271"/>
            <a:chExt cx="303415" cy="303520"/>
          </a:xfrm>
        </p:grpSpPr>
        <p:sp>
          <p:nvSpPr>
            <p:cNvPr id="15" name="Ovale 14">
              <a:extLst>
                <a:ext uri="{FF2B5EF4-FFF2-40B4-BE49-F238E27FC236}">
                  <a16:creationId xmlns:a16="http://schemas.microsoft.com/office/drawing/2014/main" id="{6A4F7663-0808-E8FA-1456-92D1588163F1}"/>
                </a:ext>
              </a:extLst>
            </p:cNvPr>
            <p:cNvSpPr/>
            <p:nvPr/>
          </p:nvSpPr>
          <p:spPr>
            <a:xfrm>
              <a:off x="2685010" y="3926271"/>
              <a:ext cx="303415" cy="3035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e 15">
              <a:extLst>
                <a:ext uri="{FF2B5EF4-FFF2-40B4-BE49-F238E27FC236}">
                  <a16:creationId xmlns:a16="http://schemas.microsoft.com/office/drawing/2014/main" id="{3EAB5CBC-321A-9FD1-0232-A5418ABFCAC1}"/>
                </a:ext>
              </a:extLst>
            </p:cNvPr>
            <p:cNvSpPr/>
            <p:nvPr/>
          </p:nvSpPr>
          <p:spPr>
            <a:xfrm>
              <a:off x="2731993" y="3971365"/>
              <a:ext cx="192741" cy="2039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BD25808B-0B76-B061-0E01-A99BD7B76283}"/>
                </a:ext>
              </a:extLst>
            </p:cNvPr>
            <p:cNvSpPr/>
            <p:nvPr/>
          </p:nvSpPr>
          <p:spPr>
            <a:xfrm>
              <a:off x="2780607" y="4021975"/>
              <a:ext cx="96982" cy="9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Fumetto 1 17">
            <a:extLst>
              <a:ext uri="{FF2B5EF4-FFF2-40B4-BE49-F238E27FC236}">
                <a16:creationId xmlns:a16="http://schemas.microsoft.com/office/drawing/2014/main" id="{1658CAAC-6744-3EF8-A012-2CC1A88C198B}"/>
              </a:ext>
            </a:extLst>
          </p:cNvPr>
          <p:cNvSpPr/>
          <p:nvPr/>
        </p:nvSpPr>
        <p:spPr>
          <a:xfrm>
            <a:off x="4404340" y="3522696"/>
            <a:ext cx="1784486" cy="1015228"/>
          </a:xfrm>
          <a:prstGeom prst="wedgeRectCallout">
            <a:avLst>
              <a:gd name="adj1" fmla="val -102789"/>
              <a:gd name="adj2" fmla="val -116458"/>
            </a:avLst>
          </a:prstGeom>
          <a:solidFill>
            <a:srgbClr val="042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magine 18">
            <a:extLst>
              <a:ext uri="{FF2B5EF4-FFF2-40B4-BE49-F238E27FC236}">
                <a16:creationId xmlns:a16="http://schemas.microsoft.com/office/drawing/2014/main" id="{304EBB72-E651-FC6F-49D9-921FB7380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676" y="3541931"/>
            <a:ext cx="1737964" cy="974998"/>
          </a:xfrm>
          <a:prstGeom prst="rect">
            <a:avLst/>
          </a:prstGeom>
        </p:spPr>
      </p:pic>
      <p:sp>
        <p:nvSpPr>
          <p:cNvPr id="20" name="CasellaDiTesto 19">
            <a:extLst>
              <a:ext uri="{FF2B5EF4-FFF2-40B4-BE49-F238E27FC236}">
                <a16:creationId xmlns:a16="http://schemas.microsoft.com/office/drawing/2014/main" id="{A138944E-35DA-3C58-B2AA-A747B2AF71E9}"/>
              </a:ext>
            </a:extLst>
          </p:cNvPr>
          <p:cNvSpPr txBox="1"/>
          <p:nvPr/>
        </p:nvSpPr>
        <p:spPr>
          <a:xfrm>
            <a:off x="4713350" y="3544156"/>
            <a:ext cx="520566"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ET</a:t>
            </a:r>
          </a:p>
        </p:txBody>
      </p:sp>
      <p:sp>
        <p:nvSpPr>
          <p:cNvPr id="21" name="Fumetto 1 20">
            <a:extLst>
              <a:ext uri="{FF2B5EF4-FFF2-40B4-BE49-F238E27FC236}">
                <a16:creationId xmlns:a16="http://schemas.microsoft.com/office/drawing/2014/main" id="{47827E01-4753-015A-EB95-AD1A51B2E8BD}"/>
              </a:ext>
            </a:extLst>
          </p:cNvPr>
          <p:cNvSpPr/>
          <p:nvPr/>
        </p:nvSpPr>
        <p:spPr>
          <a:xfrm>
            <a:off x="2983094" y="4406168"/>
            <a:ext cx="1192784" cy="396305"/>
          </a:xfrm>
          <a:prstGeom prst="wedgeRectCallout">
            <a:avLst>
              <a:gd name="adj1" fmla="val -25697"/>
              <a:gd name="adj2" fmla="val -266446"/>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CA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Cagliari University</a:t>
            </a:r>
          </a:p>
        </p:txBody>
      </p:sp>
      <p:sp>
        <p:nvSpPr>
          <p:cNvPr id="22" name="Fumetto 1 21">
            <a:extLst>
              <a:ext uri="{FF2B5EF4-FFF2-40B4-BE49-F238E27FC236}">
                <a16:creationId xmlns:a16="http://schemas.microsoft.com/office/drawing/2014/main" id="{2F4B5A73-522F-6C7A-859C-C8944EE37B46}"/>
              </a:ext>
            </a:extLst>
          </p:cNvPr>
          <p:cNvSpPr/>
          <p:nvPr/>
        </p:nvSpPr>
        <p:spPr>
          <a:xfrm>
            <a:off x="2341022" y="499503"/>
            <a:ext cx="1387706" cy="387265"/>
          </a:xfrm>
          <a:prstGeom prst="wedgeRectCallout">
            <a:avLst>
              <a:gd name="adj1" fmla="val 23072"/>
              <a:gd name="adj2" fmla="val 303626"/>
            </a:avLst>
          </a:prstGeom>
          <a:solidFill>
            <a:srgbClr val="00000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Genova University</a:t>
            </a:r>
          </a:p>
        </p:txBody>
      </p:sp>
      <p:sp>
        <p:nvSpPr>
          <p:cNvPr id="23" name="Fumetto 1 22">
            <a:extLst>
              <a:ext uri="{FF2B5EF4-FFF2-40B4-BE49-F238E27FC236}">
                <a16:creationId xmlns:a16="http://schemas.microsoft.com/office/drawing/2014/main" id="{B93C561D-0370-BAE0-1672-3EE9E2334912}"/>
              </a:ext>
            </a:extLst>
          </p:cNvPr>
          <p:cNvSpPr/>
          <p:nvPr/>
        </p:nvSpPr>
        <p:spPr>
          <a:xfrm>
            <a:off x="3857551" y="2276683"/>
            <a:ext cx="929603" cy="562748"/>
          </a:xfrm>
          <a:prstGeom prst="wedgeRectCallout">
            <a:avLst>
              <a:gd name="adj1" fmla="val 76598"/>
              <a:gd name="adj2" fmla="val -77089"/>
            </a:avLst>
          </a:prstGeom>
          <a:solidFill>
            <a:srgbClr val="1436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RM1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La Sapienza University</a:t>
            </a:r>
          </a:p>
        </p:txBody>
      </p:sp>
      <p:sp>
        <p:nvSpPr>
          <p:cNvPr id="24" name="Fumetto 1 23">
            <a:extLst>
              <a:ext uri="{FF2B5EF4-FFF2-40B4-BE49-F238E27FC236}">
                <a16:creationId xmlns:a16="http://schemas.microsoft.com/office/drawing/2014/main" id="{FC5F9645-AF48-CE59-CB5D-C640B1FF3B85}"/>
              </a:ext>
            </a:extLst>
          </p:cNvPr>
          <p:cNvSpPr/>
          <p:nvPr/>
        </p:nvSpPr>
        <p:spPr>
          <a:xfrm>
            <a:off x="4895611" y="2511799"/>
            <a:ext cx="929603" cy="562748"/>
          </a:xfrm>
          <a:prstGeom prst="wedgeRectCallout">
            <a:avLst>
              <a:gd name="adj1" fmla="val -26086"/>
              <a:gd name="adj2" fmla="val -109912"/>
            </a:avLst>
          </a:prstGeom>
          <a:solidFill>
            <a:srgbClr val="1436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RM2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Tor </a:t>
            </a:r>
            <a:r>
              <a:rPr kumimoji="0" lang="en-GB" sz="1050" b="0" i="0" u="none" strike="noStrike" kern="1200" cap="none" spc="0" normalizeH="0" baseline="0" noProof="0" dirty="0" err="1">
                <a:ln>
                  <a:noFill/>
                </a:ln>
                <a:solidFill>
                  <a:prstClr val="white"/>
                </a:solidFill>
                <a:effectLst/>
                <a:uLnTx/>
                <a:uFillTx/>
                <a:latin typeface="Calibri" panose="020F0502020204030204"/>
                <a:ea typeface="+mn-ea"/>
                <a:cs typeface="+mn-cs"/>
              </a:rPr>
              <a:t>Vergata</a:t>
            </a: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 University</a:t>
            </a:r>
          </a:p>
        </p:txBody>
      </p:sp>
      <p:sp>
        <p:nvSpPr>
          <p:cNvPr id="25" name="Fumetto 1 24">
            <a:extLst>
              <a:ext uri="{FF2B5EF4-FFF2-40B4-BE49-F238E27FC236}">
                <a16:creationId xmlns:a16="http://schemas.microsoft.com/office/drawing/2014/main" id="{9556ACD0-FBCE-6AF1-D116-B7356EC66020}"/>
              </a:ext>
            </a:extLst>
          </p:cNvPr>
          <p:cNvSpPr/>
          <p:nvPr/>
        </p:nvSpPr>
        <p:spPr>
          <a:xfrm>
            <a:off x="2538133" y="2033617"/>
            <a:ext cx="1180387" cy="390279"/>
          </a:xfrm>
          <a:prstGeom prst="wedgeRectCallout">
            <a:avLst>
              <a:gd name="adj1" fmla="val 69763"/>
              <a:gd name="adj2" fmla="val -92594"/>
            </a:avLst>
          </a:prstGeom>
          <a:solidFill>
            <a:srgbClr val="0E2C48">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PI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Pisa University</a:t>
            </a:r>
          </a:p>
        </p:txBody>
      </p:sp>
      <p:sp>
        <p:nvSpPr>
          <p:cNvPr id="26" name="Fumetto 1 25">
            <a:extLst>
              <a:ext uri="{FF2B5EF4-FFF2-40B4-BE49-F238E27FC236}">
                <a16:creationId xmlns:a16="http://schemas.microsoft.com/office/drawing/2014/main" id="{308562D3-B16A-0AA0-D0DC-6895D4A71163}"/>
              </a:ext>
            </a:extLst>
          </p:cNvPr>
          <p:cNvSpPr/>
          <p:nvPr/>
        </p:nvSpPr>
        <p:spPr>
          <a:xfrm>
            <a:off x="5935115" y="2571751"/>
            <a:ext cx="929603" cy="562748"/>
          </a:xfrm>
          <a:prstGeom prst="wedgeRectCallout">
            <a:avLst>
              <a:gd name="adj1" fmla="val -17788"/>
              <a:gd name="adj2" fmla="val -108452"/>
            </a:avLst>
          </a:prstGeom>
          <a:solidFill>
            <a:srgbClr val="0829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NA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Federico II University</a:t>
            </a:r>
          </a:p>
        </p:txBody>
      </p:sp>
      <p:sp>
        <p:nvSpPr>
          <p:cNvPr id="27" name="Fumetto 1 26">
            <a:extLst>
              <a:ext uri="{FF2B5EF4-FFF2-40B4-BE49-F238E27FC236}">
                <a16:creationId xmlns:a16="http://schemas.microsoft.com/office/drawing/2014/main" id="{2711540F-05FA-0ABB-EE07-59067E482689}"/>
              </a:ext>
            </a:extLst>
          </p:cNvPr>
          <p:cNvSpPr/>
          <p:nvPr/>
        </p:nvSpPr>
        <p:spPr>
          <a:xfrm>
            <a:off x="6659576" y="1744049"/>
            <a:ext cx="929603" cy="407828"/>
          </a:xfrm>
          <a:prstGeom prst="wedgeRectCallout">
            <a:avLst>
              <a:gd name="adj1" fmla="val -94816"/>
              <a:gd name="adj2" fmla="val 21700"/>
            </a:avLst>
          </a:prstGeom>
          <a:solidFill>
            <a:srgbClr val="2D3C4F">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a:ea typeface="+mn-ea"/>
                <a:cs typeface="+mn-cs"/>
              </a:rPr>
              <a:t>Vanvitelli</a:t>
            </a: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 University</a:t>
            </a:r>
          </a:p>
        </p:txBody>
      </p:sp>
      <p:sp>
        <p:nvSpPr>
          <p:cNvPr id="28" name="Fumetto 1 27">
            <a:extLst>
              <a:ext uri="{FF2B5EF4-FFF2-40B4-BE49-F238E27FC236}">
                <a16:creationId xmlns:a16="http://schemas.microsoft.com/office/drawing/2014/main" id="{3DEE505B-CB6C-B848-459C-5A649A0C8863}"/>
              </a:ext>
            </a:extLst>
          </p:cNvPr>
          <p:cNvSpPr/>
          <p:nvPr/>
        </p:nvSpPr>
        <p:spPr>
          <a:xfrm>
            <a:off x="6260329" y="1240249"/>
            <a:ext cx="929603" cy="407828"/>
          </a:xfrm>
          <a:prstGeom prst="wedgeRectCallout">
            <a:avLst>
              <a:gd name="adj1" fmla="val -155028"/>
              <a:gd name="adj2" fmla="val 102071"/>
            </a:avLst>
          </a:prstGeom>
          <a:solidFill>
            <a:srgbClr val="70686B">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INFN-LNGS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GSSI</a:t>
            </a:r>
          </a:p>
        </p:txBody>
      </p:sp>
      <p:sp>
        <p:nvSpPr>
          <p:cNvPr id="29" name="Fumetto 1 28">
            <a:extLst>
              <a:ext uri="{FF2B5EF4-FFF2-40B4-BE49-F238E27FC236}">
                <a16:creationId xmlns:a16="http://schemas.microsoft.com/office/drawing/2014/main" id="{A9E1836C-C54C-62AF-03E9-F8AF6E2DA925}"/>
              </a:ext>
            </a:extLst>
          </p:cNvPr>
          <p:cNvSpPr/>
          <p:nvPr/>
        </p:nvSpPr>
        <p:spPr>
          <a:xfrm>
            <a:off x="5841181" y="655441"/>
            <a:ext cx="929603" cy="512883"/>
          </a:xfrm>
          <a:prstGeom prst="wedgeRectCallout">
            <a:avLst>
              <a:gd name="adj1" fmla="val -156971"/>
              <a:gd name="adj2" fmla="val 173136"/>
            </a:avLst>
          </a:prstGeom>
          <a:solidFill>
            <a:srgbClr val="637081">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INFN-PG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Perugia University</a:t>
            </a:r>
          </a:p>
        </p:txBody>
      </p:sp>
      <p:sp>
        <p:nvSpPr>
          <p:cNvPr id="30" name="Fumetto 1 29">
            <a:extLst>
              <a:ext uri="{FF2B5EF4-FFF2-40B4-BE49-F238E27FC236}">
                <a16:creationId xmlns:a16="http://schemas.microsoft.com/office/drawing/2014/main" id="{691156AC-C826-5039-432B-1A8A6022A665}"/>
              </a:ext>
            </a:extLst>
          </p:cNvPr>
          <p:cNvSpPr/>
          <p:nvPr/>
        </p:nvSpPr>
        <p:spPr>
          <a:xfrm>
            <a:off x="3783748" y="480890"/>
            <a:ext cx="929603" cy="512883"/>
          </a:xfrm>
          <a:prstGeom prst="wedgeRectCallout">
            <a:avLst>
              <a:gd name="adj1" fmla="val 412"/>
              <a:gd name="adj2" fmla="val 178808"/>
            </a:avLst>
          </a:prstGeom>
          <a:solidFill>
            <a:srgbClr val="616C81">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INFN-BO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Bologna University</a:t>
            </a:r>
          </a:p>
        </p:txBody>
      </p:sp>
      <p:sp>
        <p:nvSpPr>
          <p:cNvPr id="31" name="Fumetto 1 30">
            <a:extLst>
              <a:ext uri="{FF2B5EF4-FFF2-40B4-BE49-F238E27FC236}">
                <a16:creationId xmlns:a16="http://schemas.microsoft.com/office/drawing/2014/main" id="{D491874A-F4F1-5921-F5CA-B5B1FD873624}"/>
              </a:ext>
            </a:extLst>
          </p:cNvPr>
          <p:cNvSpPr/>
          <p:nvPr/>
        </p:nvSpPr>
        <p:spPr>
          <a:xfrm>
            <a:off x="4761673" y="495368"/>
            <a:ext cx="929603" cy="512883"/>
          </a:xfrm>
          <a:prstGeom prst="wedgeRectCallout">
            <a:avLst>
              <a:gd name="adj1" fmla="val -73361"/>
              <a:gd name="adj2" fmla="val 153686"/>
            </a:avLst>
          </a:prstGeom>
          <a:solidFill>
            <a:srgbClr val="0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INFN-PD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a:ea typeface="+mn-ea"/>
                <a:cs typeface="+mn-cs"/>
              </a:rPr>
              <a:t>Padova</a:t>
            </a: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 University</a:t>
            </a:r>
          </a:p>
        </p:txBody>
      </p:sp>
      <p:sp>
        <p:nvSpPr>
          <p:cNvPr id="32" name="Fumetto 1 31">
            <a:extLst>
              <a:ext uri="{FF2B5EF4-FFF2-40B4-BE49-F238E27FC236}">
                <a16:creationId xmlns:a16="http://schemas.microsoft.com/office/drawing/2014/main" id="{5BFDE8AE-BC22-4F18-7923-3DFB039B0C96}"/>
              </a:ext>
            </a:extLst>
          </p:cNvPr>
          <p:cNvSpPr/>
          <p:nvPr/>
        </p:nvSpPr>
        <p:spPr>
          <a:xfrm>
            <a:off x="2341021" y="1119892"/>
            <a:ext cx="763784" cy="276078"/>
          </a:xfrm>
          <a:prstGeom prst="wedgeRectCallout">
            <a:avLst>
              <a:gd name="adj1" fmla="val 22016"/>
              <a:gd name="adj2" fmla="val 193502"/>
            </a:avLst>
          </a:prstGeom>
          <a:solidFill>
            <a:srgbClr val="0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INFN – TO</a:t>
            </a:r>
          </a:p>
        </p:txBody>
      </p:sp>
      <p:sp>
        <p:nvSpPr>
          <p:cNvPr id="33" name="Fumetto 1 32">
            <a:extLst>
              <a:ext uri="{FF2B5EF4-FFF2-40B4-BE49-F238E27FC236}">
                <a16:creationId xmlns:a16="http://schemas.microsoft.com/office/drawing/2014/main" id="{621A8D1F-968A-D8C1-D6D1-8C66B7231F08}"/>
              </a:ext>
            </a:extLst>
          </p:cNvPr>
          <p:cNvSpPr/>
          <p:nvPr/>
        </p:nvSpPr>
        <p:spPr>
          <a:xfrm>
            <a:off x="3934036" y="1975382"/>
            <a:ext cx="955280" cy="208170"/>
          </a:xfrm>
          <a:prstGeom prst="wedgeRectCallout">
            <a:avLst>
              <a:gd name="adj1" fmla="val 5440"/>
              <a:gd name="adj2" fmla="val -129001"/>
            </a:avLst>
          </a:prstGeom>
          <a:solidFill>
            <a:srgbClr val="12365A">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INAF-</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rPr>
              <a:t>Adoni</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umetto 1 33">
            <a:extLst>
              <a:ext uri="{FF2B5EF4-FFF2-40B4-BE49-F238E27FC236}">
                <a16:creationId xmlns:a16="http://schemas.microsoft.com/office/drawing/2014/main" id="{B34055F7-65D2-EB18-C8B2-C13E00DAAC32}"/>
              </a:ext>
            </a:extLst>
          </p:cNvPr>
          <p:cNvSpPr/>
          <p:nvPr/>
        </p:nvSpPr>
        <p:spPr>
          <a:xfrm>
            <a:off x="7637935" y="2124326"/>
            <a:ext cx="688834" cy="397111"/>
          </a:xfrm>
          <a:prstGeom prst="wedgeRectCallout">
            <a:avLst>
              <a:gd name="adj1" fmla="val -77421"/>
              <a:gd name="adj2" fmla="val -39153"/>
            </a:avLst>
          </a:prstGeom>
          <a:solidFill>
            <a:srgbClr val="12365A">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ASI-Matera</a:t>
            </a:r>
          </a:p>
        </p:txBody>
      </p:sp>
      <p:pic>
        <p:nvPicPr>
          <p:cNvPr id="35" name="Immagine 34">
            <a:extLst>
              <a:ext uri="{FF2B5EF4-FFF2-40B4-BE49-F238E27FC236}">
                <a16:creationId xmlns:a16="http://schemas.microsoft.com/office/drawing/2014/main" id="{63536BE6-E7D5-7C6B-A1B4-6A5CD33C2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179" y="553336"/>
            <a:ext cx="1385375" cy="447488"/>
          </a:xfrm>
          <a:prstGeom prst="rect">
            <a:avLst/>
          </a:prstGeom>
        </p:spPr>
      </p:pic>
      <p:pic>
        <p:nvPicPr>
          <p:cNvPr id="36" name="Immagine 35">
            <a:extLst>
              <a:ext uri="{FF2B5EF4-FFF2-40B4-BE49-F238E27FC236}">
                <a16:creationId xmlns:a16="http://schemas.microsoft.com/office/drawing/2014/main" id="{AD7B6C5B-334F-7AF5-DA22-C349BF0DC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2352" y="4406168"/>
            <a:ext cx="1087516" cy="667423"/>
          </a:xfrm>
          <a:prstGeom prst="rect">
            <a:avLst/>
          </a:prstGeom>
        </p:spPr>
      </p:pic>
      <p:sp>
        <p:nvSpPr>
          <p:cNvPr id="37" name="CasellaDiTesto 36">
            <a:extLst>
              <a:ext uri="{FF2B5EF4-FFF2-40B4-BE49-F238E27FC236}">
                <a16:creationId xmlns:a16="http://schemas.microsoft.com/office/drawing/2014/main" id="{C7AA20B4-F369-821F-2913-DFB321263C29}"/>
              </a:ext>
            </a:extLst>
          </p:cNvPr>
          <p:cNvSpPr txBox="1"/>
          <p:nvPr/>
        </p:nvSpPr>
        <p:spPr>
          <a:xfrm>
            <a:off x="1" y="315701"/>
            <a:ext cx="2279282" cy="483209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Next Generation EU</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Investment focused on ET enabling technology and Sardinian site candidature support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Leaded by INFN,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Partners: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11 Universities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INAF and Italian Space Agency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effectLst/>
                <a:uLnTx/>
                <a:uFillTx/>
                <a:latin typeface="Calibri" panose="020F0502020204030204"/>
                <a:ea typeface="+mn-ea"/>
                <a:cs typeface="+mn-cs"/>
              </a:rPr>
              <a:t>Budget 50M€ approved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Start of the project: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1</a:t>
            </a:r>
            <a:r>
              <a:rPr lang="en-US" sz="1400" baseline="30000" dirty="0">
                <a:latin typeface="Calibri" panose="020F0502020204030204"/>
              </a:rPr>
              <a:t>st</a:t>
            </a:r>
            <a:r>
              <a:rPr lang="en-US" sz="1400" dirty="0">
                <a:latin typeface="Calibri" panose="020F0502020204030204"/>
              </a:rPr>
              <a:t> January 2023</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(30 Months)</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Discussion ongoing with the Italian Government on an Italian share toward ET realization </a:t>
            </a:r>
          </a:p>
        </p:txBody>
      </p:sp>
    </p:spTree>
    <p:extLst>
      <p:ext uri="{BB962C8B-B14F-4D97-AF65-F5344CB8AC3E}">
        <p14:creationId xmlns:p14="http://schemas.microsoft.com/office/powerpoint/2010/main" val="3072060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722</TotalTime>
  <Words>1167</Words>
  <Application>Microsoft Macintosh PowerPoint</Application>
  <PresentationFormat>Presentazione su schermo (16:9)</PresentationFormat>
  <Paragraphs>145</Paragraphs>
  <Slides>17</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17</vt:i4>
      </vt:variant>
    </vt:vector>
  </HeadingPairs>
  <TitlesOfParts>
    <vt:vector size="22" baseType="lpstr">
      <vt:lpstr>Titillium</vt:lpstr>
      <vt:lpstr>Arial</vt:lpstr>
      <vt:lpstr>Calibri</vt:lpstr>
      <vt:lpstr>Times New Roman</vt:lpstr>
      <vt:lpstr>Office Theme</vt:lpstr>
      <vt:lpstr>Italy-Japan Collaboration in LVK and the Einstein Telescope</vt:lpstr>
      <vt:lpstr>A Growing Scientific Collaboration</vt:lpstr>
      <vt:lpstr>KAGRA: Japan’s Flagship Detector</vt:lpstr>
      <vt:lpstr>Japan in LVK: From KAGRA to the Global Network</vt:lpstr>
      <vt:lpstr>Italy in LVK: Legacy, Leadership, and Innovation</vt:lpstr>
      <vt:lpstr>The Einstein Telescope: Europe’s Next Step</vt:lpstr>
      <vt:lpstr>Italian and Japanese GW collaborations: a longstanding history</vt:lpstr>
      <vt:lpstr>How Japan Can Contribute to ET</vt:lpstr>
      <vt:lpstr>Presentazione standard di PowerPoint</vt:lpstr>
      <vt:lpstr>The Amaldi Research Center (ARC)</vt:lpstr>
      <vt:lpstr>Presentazione standard di PowerPoint</vt:lpstr>
      <vt:lpstr>Presentazione standard di PowerPoint</vt:lpstr>
      <vt:lpstr>CAOS – Centro sulle Applicazioni per le Onde gravitazionali e la Sismologia</vt:lpstr>
      <vt:lpstr>Presentazione standard di PowerPoint</vt:lpstr>
      <vt:lpstr>Presentazione standard di PowerPoint</vt:lpstr>
      <vt:lpstr>Toward a Unified Gravitational-Wave Community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Italy-Japan Collaboration in LVK and the Einstein Telescope</dc:title>
  <dc:subject/>
  <dc:creator/>
  <cp:keywords/>
  <dc:description>generated using python-pptx</dc:description>
  <cp:lastModifiedBy>Helios Vocca</cp:lastModifiedBy>
  <cp:revision>15</cp:revision>
  <dcterms:created xsi:type="dcterms:W3CDTF">2013-01-27T09:14:16Z</dcterms:created>
  <dcterms:modified xsi:type="dcterms:W3CDTF">2025-06-22T07:00:06Z</dcterms:modified>
  <cp:category/>
</cp:coreProperties>
</file>