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7"/>
  </p:notesMasterIdLst>
  <p:sldIdLst>
    <p:sldId id="282" r:id="rId5"/>
    <p:sldId id="257" r:id="rId6"/>
    <p:sldId id="258" r:id="rId7"/>
    <p:sldId id="272" r:id="rId8"/>
    <p:sldId id="277" r:id="rId9"/>
    <p:sldId id="278" r:id="rId10"/>
    <p:sldId id="279" r:id="rId11"/>
    <p:sldId id="280" r:id="rId12"/>
    <p:sldId id="296" r:id="rId13"/>
    <p:sldId id="269" r:id="rId14"/>
    <p:sldId id="281" r:id="rId15"/>
    <p:sldId id="1035" r:id="rId16"/>
  </p:sldIdLst>
  <p:sldSz cx="12192000" cy="6858000"/>
  <p:notesSz cx="9144000" cy="6858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65B0"/>
    <a:srgbClr val="FF85FF"/>
    <a:srgbClr val="B27F47"/>
    <a:srgbClr val="FF86A4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F1A73C-DC4A-4044-8D68-C424E9760425}" v="202" dt="2025-06-17T14:21:02.8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Stile chiaro 3 - Color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113A9D2-9D6B-4929-AA2D-F23B5EE8CBE7}" styleName="Stile con tema 2 - Colore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FD4443E-F989-4FC4-A0C8-D5A2AF1F390B}" styleName="Stile scuro 1 - Colore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Stile scuro 1 - Color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Stile scuro 1 - Colore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Stile scuro 1 - Colore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Stile con tema 1 - Colore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Stile medio 4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0A15C55-8517-42AA-B614-E9B94910E393}" styleName="Stile medio 2 - Color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833"/>
    <p:restoredTop sz="92409"/>
  </p:normalViewPr>
  <p:slideViewPr>
    <p:cSldViewPr snapToGrid="0">
      <p:cViewPr varScale="1">
        <p:scale>
          <a:sx n="117" d="100"/>
          <a:sy n="117" d="100"/>
        </p:scale>
        <p:origin x="184" y="11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AA19FA-41AE-4F2A-8228-3399FEB02D4B}" type="datetimeFigureOut">
              <a:rPr lang="it-IT" smtClean="0"/>
              <a:t>17/06/25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1F2187-BD6B-4CD4-8DF4-F350925E52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4720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D0686-F3B6-4B9D-A347-9CE02FFD1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3795445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0DCE23-7D2E-4485-A8A3-6D0DC38C1D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3795445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F0CEF-51FF-466C-8532-9EF423A42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0E81EC1-6410-4FEF-9D14-F5BAB07B7D6C}" type="datetime1">
              <a:rPr lang="it-IT" smtClean="0"/>
              <a:t>17/06/25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040DB-8460-4471-A536-03EED8D2E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OUB meeting – 31 Maggio 2023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264DF-C80E-4A54-97BF-B28A94C1B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6A686CD-BC84-4E44-BDAF-161736E81F4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8200" y="5681663"/>
            <a:ext cx="3795444" cy="482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date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8959FD27-2CF8-9CAF-75A0-81DB5655D5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071" y="1335563"/>
            <a:ext cx="7117664" cy="3558832"/>
          </a:xfrm>
          <a:prstGeom prst="rect">
            <a:avLst/>
          </a:prstGeom>
        </p:spPr>
      </p:pic>
      <p:pic>
        <p:nvPicPr>
          <p:cNvPr id="2050" name="Picture 2" descr="logo_infn">
            <a:extLst>
              <a:ext uri="{FF2B5EF4-FFF2-40B4-BE49-F238E27FC236}">
                <a16:creationId xmlns:a16="http://schemas.microsoft.com/office/drawing/2014/main" id="{F34A656C-0812-1B36-057F-F58A3CBE76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2767" y="169842"/>
            <a:ext cx="1050290" cy="76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8521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9BC9C-2F86-4F3C-86FF-092C95A64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23F1F7-0749-4694-BE63-E403BDDD5F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D25BC3-9F27-484C-9378-EEFF57FBB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OUB meeting – 31 Maggio 2023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5A28A-D94D-4C1E-9701-B2E9F89D9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FF6F550A-43FD-64F6-97AF-B723DEC913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78" y="6401263"/>
            <a:ext cx="887128" cy="45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685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1B6E7A-AAE9-4771-A56C-9BFBA5E562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335635"/>
            <a:ext cx="2628900" cy="484132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DB7342-37F0-452E-BA73-5C35A8EBE7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335635"/>
            <a:ext cx="7734300" cy="4841327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C3418-3EDC-4379-99CA-291BB22DB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OUB meeting – 31 Maggio 2023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5C136-5125-40ED-9798-0847DBFB3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4462AE2D-B71F-27F6-5817-C7C098892A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78" y="6401263"/>
            <a:ext cx="887128" cy="45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61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E6F965-22BB-5CB6-312C-62EDB1057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740986D-B2E6-E64A-9F09-D13E9F372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F960FDE-D97A-7471-78F1-CE28AF302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OUB meeting 31 </a:t>
            </a:r>
            <a:r>
              <a:rPr lang="en-US" err="1"/>
              <a:t>maggio</a:t>
            </a:r>
            <a:r>
              <a:rPr lang="en-US"/>
              <a:t> 2023</a:t>
            </a: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67E22B4-7DF0-794F-F8A7-5684B7EAD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192B8-55D9-4942-9C82-0B9DDA21D461}" type="slidenum">
              <a:rPr lang="it-IT" smtClean="0"/>
              <a:t>‹N›</a:t>
            </a:fld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D619C2E-6284-CD0A-D276-88AB147554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78" y="6401263"/>
            <a:ext cx="887128" cy="45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9173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3">
            <a:extLst>
              <a:ext uri="{FF2B5EF4-FFF2-40B4-BE49-F238E27FC236}">
                <a16:creationId xmlns:a16="http://schemas.microsoft.com/office/drawing/2014/main" id="{25F6244B-B1B3-416D-B88B-0FE1D1159F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9003"/>
          <a:stretch/>
        </p:blipFill>
        <p:spPr>
          <a:xfrm>
            <a:off x="0" y="1310759"/>
            <a:ext cx="12202758" cy="50386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3D0686-F3B6-4B9D-A347-9CE02FFD1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3795445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0DCE23-7D2E-4485-A8A3-6D0DC38C1D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3795445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F0CEF-51FF-466C-8532-9EF423A42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Nome beneficiario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040DB-8460-4471-A536-03EED8D2E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264DF-C80E-4A54-97BF-B28A94C1B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7805BB2-49DE-4832-9EF2-DACA471C18B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8449" y="2106202"/>
            <a:ext cx="5712431" cy="37548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6A686CD-BC84-4E44-BDAF-161736E81F4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8200" y="5681663"/>
            <a:ext cx="3795444" cy="482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15318962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6/17/25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3227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23C25-57A7-422D-B6C7-C275549FF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5"/>
            <a:ext cx="10515600" cy="54453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1D7BD-5B6C-4729-8C26-EC0268815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96619"/>
            <a:ext cx="10515600" cy="368034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DC0B7-3FBE-491C-8FE8-55BD53B99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OUB meeting – 31 Maggio 2023</a:t>
            </a:r>
            <a:endParaRPr lang="it-IT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8B6CE-46DE-458F-9FB7-666DF33C8D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sub-title styles</a:t>
            </a:r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1334155F-245C-210C-EDA0-5869F89DDC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78" y="6401263"/>
            <a:ext cx="887128" cy="45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974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280035-87ED-481F-BA20-EE60B0190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OUB meeting – 31 Maggio 2023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D36F7-444C-4BBE-9901-9D7D28950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AD4B3F6-6C68-4448-9A54-C6BD041FE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4925602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C7E8842-6CF4-4239-978C-24793C718D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4925602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595AC86-47A3-4B03-BA39-81256C7A369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1335636"/>
            <a:ext cx="5257800" cy="4525414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FC0A07D-C992-F165-1781-EB7712F296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78" y="6401263"/>
            <a:ext cx="887128" cy="45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443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BA8B0-F68D-4A0D-8A24-8F78014D6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6570B-BDA4-42C4-922B-A550CE7931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26D08-C78C-4553-A117-1F0011D763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ED7E12-FA56-48FD-AA8A-F0F91A8E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OUB meeting – 31 Maggio 2023</a:t>
            </a:r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05207B-2CAE-431E-B6E5-F19E2A9F5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E2C8C149-94C8-FADC-2958-5B9B0F65A5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78" y="6401263"/>
            <a:ext cx="887128" cy="45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053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255F85-46AF-4BA1-AF87-BD384DE93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OUB meeting – 31 Maggio 2023</a:t>
            </a:r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02AF58-9572-47BE-A27E-675094BA3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170A749-EDF4-4F2E-B347-33EC26320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540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645C435-9F3C-40A6-BA2D-BD3831F5FA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sub-title styles</a:t>
            </a:r>
            <a:endParaRPr lang="it-IT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3523A13-DF16-439A-A901-D42A74C99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1548BF4-DA08-4F5A-BD58-1257B92A5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997EF60-AC93-7B22-5EF5-FEAE736617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78" y="6401263"/>
            <a:ext cx="887128" cy="45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94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64FA8-0EC4-493B-8FF4-DB43442AD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4F461C-019F-49AF-A23C-B47D0FC8E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OUB meeting – 31 Maggio 2023</a:t>
            </a:r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E70EE3-9A44-439E-9280-9267337E5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172A136-8E16-B0EA-48A2-AE7D5EAE7A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78" y="6401263"/>
            <a:ext cx="887128" cy="45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870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DA6622-24D6-47F0-9FF2-EB2FC437D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OUB meeting – 31 Maggio 2023</a:t>
            </a:r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51582-F7D0-499A-8765-179B26F43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29211F1-75AA-C06E-744B-58C432312A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78" y="6401263"/>
            <a:ext cx="887128" cy="45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81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E764F-CF80-49B6-8E4B-C193335C2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F6AB0-1695-409A-92AC-42B69DBF8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88F4DD-001E-4B6C-BAD4-62C2A6952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OUB meeting – 31 Maggio 2023</a:t>
            </a:r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106F97-3F23-4DEE-B190-0481C2979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C5567D-41FF-426C-86BB-85B0FAD82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BB2628E-5581-8739-C63D-6E32D5BF8D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78" y="6401263"/>
            <a:ext cx="887128" cy="45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111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011955-3DB8-4C70-93FB-7A2C5F5DFA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4D2E99-DBA0-4970-ABF3-9596AA57D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OUB meeting – 31 Maggio 2023</a:t>
            </a:r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ADE91F-FFB0-4E6D-8AF8-6FBDBC0DE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7F36783-77AA-4762-A0D4-79CAC38742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0DBF051-2A17-4A20-A3FC-2B33FE5B7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5136DF54-06C1-06EF-1AFA-01651C990F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78" y="6401263"/>
            <a:ext cx="887128" cy="45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499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838A3F9A-B0DF-455D-9D22-F973C5829AD4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6352350"/>
            <a:ext cx="12192000" cy="520700"/>
          </a:xfrm>
          <a:prstGeom prst="rect">
            <a:avLst/>
          </a:prstGeom>
        </p:spPr>
      </p:pic>
      <p:pic>
        <p:nvPicPr>
          <p:cNvPr id="7" name="Immagine 21">
            <a:extLst>
              <a:ext uri="{FF2B5EF4-FFF2-40B4-BE49-F238E27FC236}">
                <a16:creationId xmlns:a16="http://schemas.microsoft.com/office/drawing/2014/main" id="{05C8ED0B-EDF3-4C3A-92D1-A4F9DD64EA11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12192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5A10E0-2D6B-4598-95E9-DAF7E2001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6820F-9E8E-47CA-AD4E-6E99B9E0B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91137"/>
            <a:ext cx="10515600" cy="3885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69399-BC99-4040-8272-2E03FED919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3D7C6028-1BBD-4AE7-96A7-29582ADB3F22}" type="datetime1">
              <a:rPr lang="it-IT" smtClean="0"/>
              <a:t>17/06/25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7EE08-80FA-4652-929B-097368378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en-US"/>
              <a:t>OUB meeting – 31 Maggio 2023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0B07AC-22DD-4854-AF1C-98DD868E2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9" name="Picture 2" descr="logo_infn">
            <a:extLst>
              <a:ext uri="{FF2B5EF4-FFF2-40B4-BE49-F238E27FC236}">
                <a16:creationId xmlns:a16="http://schemas.microsoft.com/office/drawing/2014/main" id="{D936E5EC-1293-9975-8F45-C7E891BBE2B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2767" y="169842"/>
            <a:ext cx="1050290" cy="76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437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dt="0"/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it-IT" sz="2800" b="1" kern="1200" dirty="0">
          <a:solidFill>
            <a:srgbClr val="B27F47"/>
          </a:solidFill>
          <a:latin typeface="Titillium Bd" pitchFamily="2" charset="77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600" kern="1200" dirty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instein-telescope.it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10" Type="http://schemas.openxmlformats.org/officeDocument/2006/relationships/image" Target="../media/image42.jpeg"/><Relationship Id="rId4" Type="http://schemas.openxmlformats.org/officeDocument/2006/relationships/image" Target="../media/image37.jpg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CCC7D-5E06-47A8-A7BC-3298CBC830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4313" y="1775791"/>
            <a:ext cx="4436745" cy="2163163"/>
          </a:xfrm>
        </p:spPr>
        <p:txBody>
          <a:bodyPr>
            <a:normAutofit fontScale="90000"/>
          </a:bodyPr>
          <a:lstStyle/>
          <a:p>
            <a:pPr marR="445135">
              <a:lnSpc>
                <a:spcPct val="100000"/>
              </a:lnSpc>
              <a:spcAft>
                <a:spcPts val="800"/>
              </a:spcAft>
            </a:pPr>
            <a:r>
              <a:rPr lang="en-US" dirty="0"/>
              <a:t>The ETIC project: </a:t>
            </a:r>
            <a:br>
              <a:rPr lang="en-US" dirty="0"/>
            </a:br>
            <a:r>
              <a:rPr lang="en-US" dirty="0"/>
              <a:t>the Italian candidacy</a:t>
            </a:r>
            <a:endParaRPr lang="en-US" i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0F7673-4CDE-4739-943F-69412A8247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706" y="5244889"/>
            <a:ext cx="4687957" cy="1077004"/>
          </a:xfrm>
        </p:spPr>
        <p:txBody>
          <a:bodyPr/>
          <a:lstStyle/>
          <a:p>
            <a:pPr marR="445135">
              <a:lnSpc>
                <a:spcPct val="100000"/>
              </a:lnSpc>
              <a:spcAft>
                <a:spcPts val="800"/>
              </a:spcAft>
            </a:pPr>
            <a:r>
              <a:rPr lang="en-US" dirty="0">
                <a:solidFill>
                  <a:srgbClr val="000000"/>
                </a:solidFill>
              </a:rPr>
              <a:t>Monique Bossi</a:t>
            </a:r>
          </a:p>
          <a:p>
            <a:pPr marR="445135">
              <a:lnSpc>
                <a:spcPct val="100000"/>
              </a:lnSpc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</a:rPr>
              <a:t>25/06/2025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26D5646-A509-7768-4E51-394F5B9378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059" y="2214625"/>
            <a:ext cx="6659246" cy="3329623"/>
          </a:xfrm>
          <a:prstGeom prst="rect">
            <a:avLst/>
          </a:prstGeom>
        </p:spPr>
      </p:pic>
      <p:sp>
        <p:nvSpPr>
          <p:cNvPr id="8" name="Segnaposto piè di pagina 8">
            <a:extLst>
              <a:ext uri="{FF2B5EF4-FFF2-40B4-BE49-F238E27FC236}">
                <a16:creationId xmlns:a16="http://schemas.microsoft.com/office/drawing/2014/main" id="{675E5AB2-AF3F-5FED-DCFE-53A9F8F7BD84}"/>
              </a:ext>
            </a:extLst>
          </p:cNvPr>
          <p:cNvSpPr txBox="1">
            <a:spLocks/>
          </p:cNvSpPr>
          <p:nvPr/>
        </p:nvSpPr>
        <p:spPr>
          <a:xfrm>
            <a:off x="2030161" y="6406377"/>
            <a:ext cx="81316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Einstein Telescope Infrastructure Consortium (ETIC - IR0000004)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PNRR M4, C2, </a:t>
            </a:r>
            <a:r>
              <a:rPr lang="en-US" dirty="0" err="1">
                <a:solidFill>
                  <a:schemeClr val="bg1"/>
                </a:solidFill>
              </a:rPr>
              <a:t>Investimento</a:t>
            </a:r>
            <a:r>
              <a:rPr lang="en-US" dirty="0">
                <a:solidFill>
                  <a:schemeClr val="bg1"/>
                </a:solidFill>
              </a:rPr>
              <a:t> 3.1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3024327D-F3F3-CAD1-03D8-C6D2F56C6DF6}"/>
              </a:ext>
            </a:extLst>
          </p:cNvPr>
          <p:cNvSpPr txBox="1">
            <a:spLocks/>
          </p:cNvSpPr>
          <p:nvPr/>
        </p:nvSpPr>
        <p:spPr>
          <a:xfrm>
            <a:off x="7576930" y="5146132"/>
            <a:ext cx="3795444" cy="48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it-IT" sz="1400">
                <a:hlinkClick r:id="rId3"/>
              </a:rPr>
              <a:t>http://www.einstein-telescope.it</a:t>
            </a:r>
            <a:r>
              <a:rPr lang="it-IT" sz="14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43094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"/>
          <p:cNvSpPr txBox="1"/>
          <p:nvPr/>
        </p:nvSpPr>
        <p:spPr>
          <a:xfrm>
            <a:off x="843884" y="1845978"/>
            <a:ext cx="5277157" cy="58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it-IT" sz="1600" dirty="0">
              <a:solidFill>
                <a:srgbClr val="002060"/>
              </a:solidFill>
            </a:endParaRPr>
          </a:p>
        </p:txBody>
      </p:sp>
      <p:graphicFrame>
        <p:nvGraphicFramePr>
          <p:cNvPr id="9" name="Tabel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3018491"/>
              </p:ext>
            </p:extLst>
          </p:nvPr>
        </p:nvGraphicFramePr>
        <p:xfrm>
          <a:off x="6600350" y="1541612"/>
          <a:ext cx="5347707" cy="31359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93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76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06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8436">
                <a:tc>
                  <a:txBody>
                    <a:bodyPr/>
                    <a:lstStyle/>
                    <a:p>
                      <a:r>
                        <a:rPr lang="en-GB" sz="1100" noProof="0" dirty="0">
                          <a:latin typeface="Titillium Web" pitchFamily="2" charset="77"/>
                        </a:rPr>
                        <a:t>Mission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noProof="0" dirty="0">
                          <a:latin typeface="Titillium Web" pitchFamily="2" charset="77"/>
                        </a:rPr>
                        <a:t>Amount (M€)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latin typeface="Titillium Web" pitchFamily="2" charset="77"/>
                        </a:rPr>
                        <a:t>Year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436">
                <a:tc>
                  <a:txBody>
                    <a:bodyPr/>
                    <a:lstStyle/>
                    <a:p>
                      <a:r>
                        <a:rPr lang="en-GB" sz="1100" i="1" noProof="0" dirty="0">
                          <a:solidFill>
                            <a:schemeClr val="tx1"/>
                          </a:solidFill>
                          <a:latin typeface="Titillium Web" pitchFamily="2" charset="77"/>
                        </a:rPr>
                        <a:t>SAR GRAV 1  - ET Sun Lab)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i="1" noProof="0" dirty="0">
                          <a:solidFill>
                            <a:schemeClr val="tx1"/>
                          </a:solidFill>
                          <a:latin typeface="Titillium Web" pitchFamily="2" charset="77"/>
                        </a:rPr>
                        <a:t>3,5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i="1" noProof="0" dirty="0">
                          <a:solidFill>
                            <a:schemeClr val="tx1"/>
                          </a:solidFill>
                          <a:latin typeface="Titillium Web" pitchFamily="2" charset="77"/>
                        </a:rPr>
                        <a:t>2017 - 2023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436">
                <a:tc>
                  <a:txBody>
                    <a:bodyPr/>
                    <a:lstStyle/>
                    <a:p>
                      <a:r>
                        <a:rPr lang="en-GB" sz="1100" noProof="0" dirty="0">
                          <a:solidFill>
                            <a:srgbClr val="002060"/>
                          </a:solidFill>
                          <a:latin typeface="Titillium Web" pitchFamily="2" charset="77"/>
                        </a:rPr>
                        <a:t>Communication and outreach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noProof="0" dirty="0">
                          <a:solidFill>
                            <a:srgbClr val="002060"/>
                          </a:solidFill>
                          <a:latin typeface="Titillium Web" pitchFamily="2" charset="77"/>
                        </a:rPr>
                        <a:t>0,5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solidFill>
                            <a:srgbClr val="002060"/>
                          </a:solidFill>
                          <a:latin typeface="Titillium Web" pitchFamily="2" charset="77"/>
                        </a:rPr>
                        <a:t>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8436">
                <a:tc>
                  <a:txBody>
                    <a:bodyPr/>
                    <a:lstStyle/>
                    <a:p>
                      <a:r>
                        <a:rPr lang="en-GB" sz="1100" noProof="0" dirty="0">
                          <a:solidFill>
                            <a:srgbClr val="002060"/>
                          </a:solidFill>
                          <a:latin typeface="Titillium Web" pitchFamily="2" charset="77"/>
                        </a:rPr>
                        <a:t> Rehabilitation of rural roads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noProof="0" dirty="0">
                          <a:solidFill>
                            <a:srgbClr val="002060"/>
                          </a:solidFill>
                          <a:latin typeface="Titillium Web" pitchFamily="2" charset="77"/>
                        </a:rPr>
                        <a:t>2,9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solidFill>
                            <a:srgbClr val="002060"/>
                          </a:solidFill>
                          <a:latin typeface="Titillium Web" pitchFamily="2" charset="77"/>
                        </a:rPr>
                        <a:t>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8436">
                <a:tc>
                  <a:txBody>
                    <a:bodyPr/>
                    <a:lstStyle/>
                    <a:p>
                      <a:r>
                        <a:rPr lang="en-GB" sz="1100" noProof="0" dirty="0">
                          <a:solidFill>
                            <a:srgbClr val="002060"/>
                          </a:solidFill>
                          <a:latin typeface="Titillium Web" pitchFamily="2" charset="77"/>
                        </a:rPr>
                        <a:t>Urban planning (local area)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noProof="0" dirty="0">
                          <a:solidFill>
                            <a:srgbClr val="002060"/>
                          </a:solidFill>
                          <a:latin typeface="Titillium Web" pitchFamily="2" charset="77"/>
                        </a:rPr>
                        <a:t>0,2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solidFill>
                            <a:srgbClr val="002060"/>
                          </a:solidFill>
                          <a:latin typeface="Titillium Web" pitchFamily="2" charset="77"/>
                        </a:rPr>
                        <a:t>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484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noProof="0" dirty="0">
                          <a:solidFill>
                            <a:srgbClr val="002060"/>
                          </a:solidFill>
                          <a:latin typeface="Titillium Web" pitchFamily="2" charset="77"/>
                        </a:rPr>
                        <a:t>Roadway and dam engineering for </a:t>
                      </a:r>
                      <a:r>
                        <a:rPr lang="en-GB" sz="1100" noProof="0" dirty="0" err="1">
                          <a:solidFill>
                            <a:srgbClr val="002060"/>
                          </a:solidFill>
                          <a:latin typeface="Titillium Web" pitchFamily="2" charset="77"/>
                        </a:rPr>
                        <a:t>SUnLab</a:t>
                      </a:r>
                      <a:endParaRPr lang="en-GB" sz="1100" noProof="0" dirty="0">
                        <a:solidFill>
                          <a:srgbClr val="002060"/>
                        </a:solidFill>
                        <a:latin typeface="Titillium Web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noProof="0" dirty="0">
                          <a:solidFill>
                            <a:srgbClr val="002060"/>
                          </a:solidFill>
                          <a:latin typeface="Titillium Web" pitchFamily="2" charset="77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solidFill>
                            <a:srgbClr val="002060"/>
                          </a:solidFill>
                          <a:latin typeface="Titillium Web" pitchFamily="2" charset="77"/>
                        </a:rPr>
                        <a:t>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48436">
                <a:tc>
                  <a:txBody>
                    <a:bodyPr/>
                    <a:lstStyle/>
                    <a:p>
                      <a:r>
                        <a:rPr lang="en-GB" sz="1100" noProof="0" dirty="0" err="1">
                          <a:solidFill>
                            <a:srgbClr val="002060"/>
                          </a:solidFill>
                          <a:latin typeface="Titillium Web" pitchFamily="2" charset="77"/>
                        </a:rPr>
                        <a:t>Sologo</a:t>
                      </a:r>
                      <a:r>
                        <a:rPr lang="en-GB" sz="1100" noProof="0" dirty="0">
                          <a:solidFill>
                            <a:srgbClr val="002060"/>
                          </a:solidFill>
                          <a:latin typeface="Titillium Web" pitchFamily="2" charset="77"/>
                        </a:rPr>
                        <a:t> industrial 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noProof="0" dirty="0">
                          <a:solidFill>
                            <a:srgbClr val="002060"/>
                          </a:solidFill>
                          <a:latin typeface="Titillium Web" pitchFamily="2" charset="77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solidFill>
                            <a:srgbClr val="002060"/>
                          </a:solidFill>
                          <a:latin typeface="Titillium Web" pitchFamily="2" charset="77"/>
                        </a:rPr>
                        <a:t>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1057060"/>
                  </a:ext>
                </a:extLst>
              </a:tr>
              <a:tr h="348436">
                <a:tc>
                  <a:txBody>
                    <a:bodyPr/>
                    <a:lstStyle/>
                    <a:p>
                      <a:r>
                        <a:rPr lang="en-GB" sz="1100" noProof="0" dirty="0">
                          <a:solidFill>
                            <a:srgbClr val="002060"/>
                          </a:solidFill>
                          <a:latin typeface="Titillium Web" pitchFamily="2" charset="77"/>
                        </a:rPr>
                        <a:t>Micro urban hubs and awareness raising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noProof="0" dirty="0">
                          <a:solidFill>
                            <a:srgbClr val="002060"/>
                          </a:solidFill>
                          <a:latin typeface="Titillium Web" pitchFamily="2" charset="77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solidFill>
                            <a:srgbClr val="002060"/>
                          </a:solidFill>
                          <a:latin typeface="Titillium Web" pitchFamily="2" charset="77"/>
                        </a:rPr>
                        <a:t>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8137666"/>
                  </a:ext>
                </a:extLst>
              </a:tr>
              <a:tr h="348436">
                <a:tc>
                  <a:txBody>
                    <a:bodyPr/>
                    <a:lstStyle/>
                    <a:p>
                      <a:r>
                        <a:rPr lang="en-GB" sz="1100" noProof="0" dirty="0">
                          <a:solidFill>
                            <a:srgbClr val="002060"/>
                          </a:solidFill>
                          <a:latin typeface="Titillium Web" pitchFamily="2" charset="77"/>
                        </a:rPr>
                        <a:t>ET Construction (if in Sardinia)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noProof="0" dirty="0">
                          <a:solidFill>
                            <a:srgbClr val="002060"/>
                          </a:solidFill>
                          <a:latin typeface="Titillium Web" pitchFamily="2" charset="77"/>
                        </a:rPr>
                        <a:t>350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solidFill>
                            <a:srgbClr val="002060"/>
                          </a:solidFill>
                          <a:latin typeface="Titillium Web" pitchFamily="2" charset="77"/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4" name="Titolo 3">
            <a:extLst>
              <a:ext uri="{FF2B5EF4-FFF2-40B4-BE49-F238E27FC236}">
                <a16:creationId xmlns:a16="http://schemas.microsoft.com/office/drawing/2014/main" id="{7B0788D2-5037-DBEA-59D5-4B017921B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057" y="1344135"/>
            <a:ext cx="10515600" cy="780114"/>
          </a:xfrm>
        </p:spPr>
        <p:txBody>
          <a:bodyPr>
            <a:normAutofit/>
          </a:bodyPr>
          <a:lstStyle/>
          <a:p>
            <a:pPr marL="11527">
              <a:spcBef>
                <a:spcPts val="91"/>
              </a:spcBef>
            </a:pPr>
            <a:r>
              <a:rPr lang="it-IT" dirty="0"/>
              <a:t>The </a:t>
            </a:r>
            <a:r>
              <a:rPr lang="it-IT" dirty="0" err="1"/>
              <a:t>regional</a:t>
            </a:r>
            <a:r>
              <a:rPr lang="it-IT" dirty="0"/>
              <a:t> commitment</a:t>
            </a:r>
          </a:p>
        </p:txBody>
      </p:sp>
      <p:sp>
        <p:nvSpPr>
          <p:cNvPr id="6" name="object 11">
            <a:extLst>
              <a:ext uri="{FF2B5EF4-FFF2-40B4-BE49-F238E27FC236}">
                <a16:creationId xmlns:a16="http://schemas.microsoft.com/office/drawing/2014/main" id="{5C4495D3-025F-2049-7233-7022F193CDA1}"/>
              </a:ext>
            </a:extLst>
          </p:cNvPr>
          <p:cNvSpPr txBox="1"/>
          <p:nvPr/>
        </p:nvSpPr>
        <p:spPr>
          <a:xfrm>
            <a:off x="204263" y="6142640"/>
            <a:ext cx="1012061" cy="165527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1000" spc="-23" dirty="0">
                <a:latin typeface="Calibri"/>
                <a:cs typeface="Calibri"/>
              </a:rPr>
              <a:t>Credits</a:t>
            </a:r>
            <a:r>
              <a:rPr lang="it-IT" sz="1000" spc="-23" dirty="0">
                <a:latin typeface="Calibri"/>
                <a:cs typeface="Calibri"/>
              </a:rPr>
              <a:t>:</a:t>
            </a:r>
            <a:r>
              <a:rPr sz="1000" spc="-23" dirty="0">
                <a:latin typeface="Calibri"/>
                <a:cs typeface="Calibri"/>
              </a:rPr>
              <a:t> </a:t>
            </a:r>
            <a:r>
              <a:rPr lang="it-IT" sz="1000" spc="-9" dirty="0" err="1">
                <a:latin typeface="Calibri"/>
                <a:cs typeface="Calibri"/>
              </a:rPr>
              <a:t>R</a:t>
            </a:r>
            <a:r>
              <a:rPr lang="it-IT" sz="1000" spc="-9" dirty="0">
                <a:latin typeface="Calibri"/>
                <a:cs typeface="Calibri"/>
              </a:rPr>
              <a:t>. Marras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2" name="Segnaposto piè di pagina 8">
            <a:extLst>
              <a:ext uri="{FF2B5EF4-FFF2-40B4-BE49-F238E27FC236}">
                <a16:creationId xmlns:a16="http://schemas.microsoft.com/office/drawing/2014/main" id="{0351A8B7-6E92-74EB-A1A1-0FD3D0BFC88A}"/>
              </a:ext>
            </a:extLst>
          </p:cNvPr>
          <p:cNvSpPr txBox="1">
            <a:spLocks/>
          </p:cNvSpPr>
          <p:nvPr/>
        </p:nvSpPr>
        <p:spPr>
          <a:xfrm>
            <a:off x="1906467" y="6452963"/>
            <a:ext cx="81316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Einstein Telescope Infrastructure Consortium (ETIC - IR0000004)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PNRR M4, C2, </a:t>
            </a:r>
            <a:r>
              <a:rPr lang="en-US" dirty="0" err="1">
                <a:solidFill>
                  <a:schemeClr val="bg1"/>
                </a:solidFill>
              </a:rPr>
              <a:t>Investimento</a:t>
            </a:r>
            <a:r>
              <a:rPr lang="en-US" dirty="0">
                <a:solidFill>
                  <a:schemeClr val="bg1"/>
                </a:solidFill>
              </a:rPr>
              <a:t> 3.1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F163C0D-A6D5-F281-C512-C533EFB4E2B5}"/>
              </a:ext>
            </a:extLst>
          </p:cNvPr>
          <p:cNvSpPr txBox="1"/>
          <p:nvPr/>
        </p:nvSpPr>
        <p:spPr>
          <a:xfrm>
            <a:off x="204263" y="5330147"/>
            <a:ext cx="49984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i="0" dirty="0">
                <a:solidFill>
                  <a:srgbClr val="424242"/>
                </a:solidFill>
                <a:effectLst/>
                <a:latin typeface="Segoe Sans"/>
              </a:rPr>
              <a:t>*A </a:t>
            </a:r>
            <a:r>
              <a:rPr lang="it-IT" sz="1000" i="0" dirty="0" err="1">
                <a:solidFill>
                  <a:srgbClr val="424242"/>
                </a:solidFill>
                <a:effectLst/>
                <a:latin typeface="Segoe Sans"/>
              </a:rPr>
              <a:t>prerequisite</a:t>
            </a:r>
            <a:r>
              <a:rPr lang="it-IT" sz="1000" i="0" dirty="0">
                <a:solidFill>
                  <a:srgbClr val="424242"/>
                </a:solidFill>
                <a:effectLst/>
                <a:latin typeface="Segoe Sans"/>
              </a:rPr>
              <a:t> for the Steering Committee </a:t>
            </a:r>
            <a:r>
              <a:rPr lang="it-IT" sz="1000" i="0" dirty="0" err="1">
                <a:solidFill>
                  <a:srgbClr val="424242"/>
                </a:solidFill>
                <a:effectLst/>
                <a:latin typeface="Segoe Sans"/>
              </a:rPr>
              <a:t>is</a:t>
            </a:r>
            <a:r>
              <a:rPr lang="it-IT" sz="1000" i="0" dirty="0">
                <a:solidFill>
                  <a:srgbClr val="424242"/>
                </a:solidFill>
                <a:effectLst/>
                <a:latin typeface="Segoe Sans"/>
              </a:rPr>
              <a:t> the Program Agreement with </a:t>
            </a:r>
            <a:r>
              <a:rPr lang="it-IT" sz="1000" i="0" dirty="0" err="1">
                <a:solidFill>
                  <a:srgbClr val="424242"/>
                </a:solidFill>
                <a:effectLst/>
                <a:latin typeface="Segoe Sans"/>
              </a:rPr>
              <a:t>local</a:t>
            </a:r>
            <a:r>
              <a:rPr lang="it-IT" sz="1000" i="0" dirty="0">
                <a:solidFill>
                  <a:srgbClr val="424242"/>
                </a:solidFill>
                <a:effectLst/>
                <a:latin typeface="Segoe Sans"/>
              </a:rPr>
              <a:t> </a:t>
            </a:r>
            <a:r>
              <a:rPr lang="it-IT" sz="1000" i="0" dirty="0" err="1">
                <a:solidFill>
                  <a:srgbClr val="424242"/>
                </a:solidFill>
                <a:effectLst/>
                <a:latin typeface="Segoe Sans"/>
              </a:rPr>
              <a:t>authorities</a:t>
            </a:r>
            <a:r>
              <a:rPr lang="it-IT" sz="1000" i="0" dirty="0">
                <a:solidFill>
                  <a:srgbClr val="424242"/>
                </a:solidFill>
                <a:effectLst/>
                <a:latin typeface="Segoe Sans"/>
              </a:rPr>
              <a:t>, </a:t>
            </a:r>
            <a:r>
              <a:rPr lang="it-IT" sz="1000" i="0" dirty="0" err="1">
                <a:solidFill>
                  <a:srgbClr val="424242"/>
                </a:solidFill>
                <a:effectLst/>
                <a:latin typeface="Segoe Sans"/>
              </a:rPr>
              <a:t>signed</a:t>
            </a:r>
            <a:r>
              <a:rPr lang="it-IT" sz="1000" i="0" dirty="0">
                <a:solidFill>
                  <a:srgbClr val="424242"/>
                </a:solidFill>
                <a:effectLst/>
                <a:latin typeface="Segoe Sans"/>
              </a:rPr>
              <a:t> on March 20, 2025 (</a:t>
            </a:r>
            <a:r>
              <a:rPr lang="it-IT" sz="1000" i="0" dirty="0" err="1">
                <a:solidFill>
                  <a:srgbClr val="424242"/>
                </a:solidFill>
                <a:effectLst/>
                <a:latin typeface="Segoe Sans"/>
              </a:rPr>
              <a:t>including</a:t>
            </a:r>
            <a:r>
              <a:rPr lang="it-IT" sz="1000" i="0" dirty="0">
                <a:solidFill>
                  <a:srgbClr val="424242"/>
                </a:solidFill>
                <a:effectLst/>
                <a:latin typeface="Segoe Sans"/>
              </a:rPr>
              <a:t> capital </a:t>
            </a:r>
            <a:r>
              <a:rPr lang="it-IT" sz="1000" i="0" dirty="0" err="1">
                <a:solidFill>
                  <a:srgbClr val="424242"/>
                </a:solidFill>
                <a:effectLst/>
                <a:latin typeface="Segoe Sans"/>
              </a:rPr>
              <a:t>municipalities</a:t>
            </a:r>
            <a:r>
              <a:rPr lang="it-IT" sz="1000" i="0" dirty="0">
                <a:solidFill>
                  <a:srgbClr val="424242"/>
                </a:solidFill>
                <a:effectLst/>
                <a:latin typeface="Segoe Sans"/>
              </a:rPr>
              <a:t>, Project Area </a:t>
            </a:r>
            <a:r>
              <a:rPr lang="it-IT" sz="1000" i="0" dirty="0" err="1">
                <a:solidFill>
                  <a:srgbClr val="424242"/>
                </a:solidFill>
                <a:effectLst/>
                <a:latin typeface="Segoe Sans"/>
              </a:rPr>
              <a:t>municipalities</a:t>
            </a:r>
            <a:r>
              <a:rPr lang="it-IT" sz="1000" i="0" dirty="0">
                <a:solidFill>
                  <a:srgbClr val="424242"/>
                </a:solidFill>
                <a:effectLst/>
                <a:latin typeface="Segoe Sans"/>
              </a:rPr>
              <a:t>, </a:t>
            </a:r>
            <a:r>
              <a:rPr lang="it-IT" sz="1000" i="0" dirty="0" err="1">
                <a:solidFill>
                  <a:srgbClr val="424242"/>
                </a:solidFill>
                <a:effectLst/>
                <a:latin typeface="Segoe Sans"/>
              </a:rPr>
              <a:t>Unions</a:t>
            </a:r>
            <a:r>
              <a:rPr lang="it-IT" sz="1000" i="0" dirty="0">
                <a:solidFill>
                  <a:srgbClr val="424242"/>
                </a:solidFill>
                <a:effectLst/>
                <a:latin typeface="Segoe Sans"/>
              </a:rPr>
              <a:t> of </a:t>
            </a:r>
            <a:r>
              <a:rPr lang="it-IT" sz="1000" i="0" dirty="0" err="1">
                <a:solidFill>
                  <a:srgbClr val="424242"/>
                </a:solidFill>
                <a:effectLst/>
                <a:latin typeface="Segoe Sans"/>
              </a:rPr>
              <a:t>Municipalities</a:t>
            </a:r>
            <a:r>
              <a:rPr lang="it-IT" sz="1000" i="0" dirty="0">
                <a:solidFill>
                  <a:srgbClr val="424242"/>
                </a:solidFill>
                <a:effectLst/>
                <a:latin typeface="Segoe Sans"/>
              </a:rPr>
              <a:t>, and Mountain Communities of the Nuoro area and/or </a:t>
            </a:r>
            <a:r>
              <a:rPr lang="it-IT" sz="1000" i="0" dirty="0" err="1">
                <a:solidFill>
                  <a:srgbClr val="424242"/>
                </a:solidFill>
                <a:effectLst/>
                <a:latin typeface="Segoe Sans"/>
              </a:rPr>
              <a:t>adjacent</a:t>
            </a:r>
            <a:r>
              <a:rPr lang="it-IT" sz="1000" i="0" dirty="0">
                <a:solidFill>
                  <a:srgbClr val="424242"/>
                </a:solidFill>
                <a:effectLst/>
                <a:latin typeface="Segoe Sans"/>
              </a:rPr>
              <a:t> to the project)."</a:t>
            </a:r>
            <a:endParaRPr lang="it-IT" sz="1000" dirty="0"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2A21A5AC-1BC2-E38E-2D12-E802BCC8A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41" y="1913993"/>
            <a:ext cx="4408882" cy="3416154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37F59F8B-C7B3-8A0C-681F-690E21D6F2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3340" y="4916292"/>
            <a:ext cx="2794717" cy="1793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156985" y="1294402"/>
            <a:ext cx="4369526" cy="793904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lang="it-IT" sz="2500" b="1" dirty="0" err="1">
                <a:solidFill>
                  <a:srgbClr val="B27F47"/>
                </a:solidFill>
                <a:latin typeface="Titillium Bd" pitchFamily="2" charset="77"/>
              </a:rPr>
              <a:t>Regional</a:t>
            </a:r>
            <a:r>
              <a:rPr lang="it-IT" sz="2500" b="1" dirty="0">
                <a:solidFill>
                  <a:srgbClr val="B27F47"/>
                </a:solidFill>
                <a:latin typeface="Titillium Bd" pitchFamily="2" charset="77"/>
              </a:rPr>
              <a:t> projects:</a:t>
            </a:r>
          </a:p>
          <a:p>
            <a:pPr marL="11527">
              <a:spcBef>
                <a:spcPts val="91"/>
              </a:spcBef>
            </a:pPr>
            <a:r>
              <a:rPr sz="2500" b="1" i="1" dirty="0">
                <a:solidFill>
                  <a:srgbClr val="B27F47"/>
                </a:solidFill>
                <a:latin typeface="Titillium Bd" pitchFamily="2" charset="77"/>
              </a:rPr>
              <a:t>From SARGRAV to ET SUnLab</a:t>
            </a: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28562" y="3597564"/>
            <a:ext cx="2794718" cy="177695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1854" y="1188638"/>
            <a:ext cx="953859" cy="927853"/>
          </a:xfrm>
          <a:prstGeom prst="rect">
            <a:avLst/>
          </a:prstGeom>
        </p:spPr>
      </p:pic>
      <p:grpSp>
        <p:nvGrpSpPr>
          <p:cNvPr id="24" name="Gruppo 23">
            <a:extLst>
              <a:ext uri="{FF2B5EF4-FFF2-40B4-BE49-F238E27FC236}">
                <a16:creationId xmlns:a16="http://schemas.microsoft.com/office/drawing/2014/main" id="{FB76A5D4-0757-2DD1-30E3-EC080ED6E2E1}"/>
              </a:ext>
            </a:extLst>
          </p:cNvPr>
          <p:cNvGrpSpPr/>
          <p:nvPr/>
        </p:nvGrpSpPr>
        <p:grpSpPr>
          <a:xfrm>
            <a:off x="8960038" y="5447821"/>
            <a:ext cx="2683257" cy="536134"/>
            <a:chOff x="8848577" y="4719303"/>
            <a:chExt cx="2683257" cy="536134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848577" y="4791485"/>
              <a:ext cx="406683" cy="374656"/>
            </a:xfrm>
            <a:prstGeom prst="rect">
              <a:avLst/>
            </a:prstGeom>
          </p:spPr>
        </p:pic>
        <p:grpSp>
          <p:nvGrpSpPr>
            <p:cNvPr id="10" name="object 10"/>
            <p:cNvGrpSpPr/>
            <p:nvPr/>
          </p:nvGrpSpPr>
          <p:grpSpPr>
            <a:xfrm>
              <a:off x="9507175" y="4724760"/>
              <a:ext cx="1471978" cy="530677"/>
              <a:chOff x="2239413" y="5732014"/>
              <a:chExt cx="2671445" cy="937894"/>
            </a:xfrm>
          </p:grpSpPr>
          <p:pic>
            <p:nvPicPr>
              <p:cNvPr id="11" name="object 11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239413" y="5801278"/>
                <a:ext cx="520665" cy="806812"/>
              </a:xfrm>
              <a:prstGeom prst="rect">
                <a:avLst/>
              </a:prstGeom>
            </p:spPr>
          </p:pic>
          <p:pic>
            <p:nvPicPr>
              <p:cNvPr id="12" name="object 12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44548" y="5732014"/>
                <a:ext cx="1790035" cy="937709"/>
              </a:xfrm>
              <a:prstGeom prst="rect">
                <a:avLst/>
              </a:prstGeom>
            </p:spPr>
          </p:pic>
          <p:pic>
            <p:nvPicPr>
              <p:cNvPr id="13" name="object 13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4285101" y="5906707"/>
                <a:ext cx="625262" cy="588323"/>
              </a:xfrm>
              <a:prstGeom prst="rect">
                <a:avLst/>
              </a:prstGeom>
            </p:spPr>
          </p:pic>
        </p:grpSp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201895" y="4719303"/>
              <a:ext cx="329939" cy="376401"/>
            </a:xfrm>
            <a:prstGeom prst="rect">
              <a:avLst/>
            </a:prstGeom>
          </p:spPr>
        </p:pic>
      </p:grpSp>
      <p:sp>
        <p:nvSpPr>
          <p:cNvPr id="16" name="Segnaposto piè di pagina 8">
            <a:extLst>
              <a:ext uri="{FF2B5EF4-FFF2-40B4-BE49-F238E27FC236}">
                <a16:creationId xmlns:a16="http://schemas.microsoft.com/office/drawing/2014/main" id="{BE6BA642-E348-569B-B17F-DEB1BFD92014}"/>
              </a:ext>
            </a:extLst>
          </p:cNvPr>
          <p:cNvSpPr txBox="1">
            <a:spLocks/>
          </p:cNvSpPr>
          <p:nvPr/>
        </p:nvSpPr>
        <p:spPr>
          <a:xfrm>
            <a:off x="1906467" y="6452963"/>
            <a:ext cx="81316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Einstein Telescope Infrastructure Consortium (ETIC - IR0000004)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PNRR M4, C2, </a:t>
            </a:r>
            <a:r>
              <a:rPr lang="en-US" dirty="0" err="1">
                <a:solidFill>
                  <a:schemeClr val="bg1"/>
                </a:solidFill>
              </a:rPr>
              <a:t>Investimento</a:t>
            </a:r>
            <a:r>
              <a:rPr lang="en-US" dirty="0">
                <a:solidFill>
                  <a:schemeClr val="bg1"/>
                </a:solidFill>
              </a:rPr>
              <a:t> 3.1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B1EF9245-3457-8611-A790-5A7BEE2F40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78" y="6401263"/>
            <a:ext cx="887128" cy="452007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DAA3847A-EC0D-3127-5E3A-6D1142EE5AF9}"/>
              </a:ext>
            </a:extLst>
          </p:cNvPr>
          <p:cNvSpPr txBox="1"/>
          <p:nvPr/>
        </p:nvSpPr>
        <p:spPr>
          <a:xfrm>
            <a:off x="1075117" y="2600158"/>
            <a:ext cx="715476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latin typeface="Titillium Web" pitchFamily="2" charset="77"/>
              </a:rPr>
              <a:t>The </a:t>
            </a:r>
            <a:r>
              <a:rPr lang="it-IT" sz="1200" b="1" dirty="0">
                <a:solidFill>
                  <a:srgbClr val="2A65B0"/>
                </a:solidFill>
                <a:latin typeface="Titillium Web" pitchFamily="2" charset="77"/>
              </a:rPr>
              <a:t>Sardinia Underground </a:t>
            </a:r>
            <a:r>
              <a:rPr lang="it-IT" sz="1200" b="1" dirty="0" err="1">
                <a:solidFill>
                  <a:srgbClr val="2A65B0"/>
                </a:solidFill>
                <a:latin typeface="Titillium Web" pitchFamily="2" charset="77"/>
              </a:rPr>
              <a:t>Laboratory</a:t>
            </a:r>
            <a:r>
              <a:rPr lang="it-IT" sz="1200" b="1" dirty="0">
                <a:solidFill>
                  <a:srgbClr val="2A65B0"/>
                </a:solidFill>
                <a:latin typeface="Titillium Web" pitchFamily="2" charset="77"/>
              </a:rPr>
              <a:t> (</a:t>
            </a:r>
            <a:r>
              <a:rPr lang="it-IT" sz="1200" b="1" dirty="0" err="1">
                <a:solidFill>
                  <a:srgbClr val="2A65B0"/>
                </a:solidFill>
                <a:latin typeface="Titillium Web" pitchFamily="2" charset="77"/>
              </a:rPr>
              <a:t>SUnLab</a:t>
            </a:r>
            <a:r>
              <a:rPr lang="it-IT" sz="1200" b="1" dirty="0">
                <a:solidFill>
                  <a:srgbClr val="2A65B0"/>
                </a:solidFill>
                <a:latin typeface="Titillium Web" pitchFamily="2" charset="77"/>
              </a:rPr>
              <a:t> </a:t>
            </a:r>
            <a:r>
              <a:rPr lang="it-IT" sz="1200" dirty="0" err="1">
                <a:latin typeface="Titillium Web" pitchFamily="2" charset="77"/>
              </a:rPr>
              <a:t>is</a:t>
            </a:r>
            <a:r>
              <a:rPr lang="it-IT" sz="1200" dirty="0">
                <a:latin typeface="Titillium Web" pitchFamily="2" charset="77"/>
              </a:rPr>
              <a:t> the upgrade of the </a:t>
            </a:r>
            <a:r>
              <a:rPr lang="it-IT" sz="1200" dirty="0" err="1">
                <a:latin typeface="Titillium Web" pitchFamily="2" charset="77"/>
              </a:rPr>
              <a:t>SarGrav</a:t>
            </a:r>
            <a:r>
              <a:rPr lang="it-IT" sz="1200" dirty="0">
                <a:latin typeface="Titillium Web" pitchFamily="2" charset="77"/>
              </a:rPr>
              <a:t> Lab.</a:t>
            </a:r>
          </a:p>
          <a:p>
            <a:endParaRPr lang="it-IT" sz="1200" dirty="0">
              <a:latin typeface="Titillium Web" pitchFamily="2" charset="77"/>
            </a:endParaRPr>
          </a:p>
          <a:p>
            <a:r>
              <a:rPr lang="it-IT" sz="1200" dirty="0" err="1">
                <a:latin typeface="Titillium Web" pitchFamily="2" charset="77"/>
              </a:rPr>
              <a:t>It’s</a:t>
            </a:r>
            <a:r>
              <a:rPr lang="it-IT" sz="1200" dirty="0">
                <a:latin typeface="Titillium Web" pitchFamily="2" charset="77"/>
              </a:rPr>
              <a:t> a joint co-</a:t>
            </a:r>
            <a:r>
              <a:rPr lang="it-IT" sz="1200" dirty="0" err="1">
                <a:latin typeface="Titillium Web" pitchFamily="2" charset="77"/>
              </a:rPr>
              <a:t>funded</a:t>
            </a:r>
            <a:r>
              <a:rPr lang="it-IT" sz="1200" dirty="0">
                <a:latin typeface="Titillium Web" pitchFamily="2" charset="77"/>
              </a:rPr>
              <a:t> </a:t>
            </a:r>
            <a:r>
              <a:rPr lang="it-IT" sz="1200" dirty="0" err="1">
                <a:latin typeface="Titillium Web" pitchFamily="2" charset="77"/>
              </a:rPr>
              <a:t>laboratory</a:t>
            </a:r>
            <a:r>
              <a:rPr lang="it-IT" sz="1200" dirty="0">
                <a:latin typeface="Titillium Web" pitchFamily="2" charset="77"/>
              </a:rPr>
              <a:t> hosting </a:t>
            </a:r>
            <a:r>
              <a:rPr lang="it-IT" sz="1200" dirty="0" err="1">
                <a:latin typeface="Titillium Web" pitchFamily="2" charset="77"/>
              </a:rPr>
              <a:t>seismic</a:t>
            </a:r>
            <a:r>
              <a:rPr lang="it-IT" sz="1200" dirty="0">
                <a:latin typeface="Titillium Web" pitchFamily="2" charset="77"/>
              </a:rPr>
              <a:t> </a:t>
            </a:r>
            <a:r>
              <a:rPr lang="it-IT" sz="1200" dirty="0" err="1">
                <a:latin typeface="Titillium Web" pitchFamily="2" charset="77"/>
              </a:rPr>
              <a:t>experiments</a:t>
            </a:r>
            <a:r>
              <a:rPr lang="it-IT" sz="1200" dirty="0">
                <a:latin typeface="Titillium Web" pitchFamily="2" charset="77"/>
              </a:rPr>
              <a:t>, test of ET </a:t>
            </a:r>
            <a:r>
              <a:rPr lang="it-IT" sz="1200" dirty="0" err="1">
                <a:latin typeface="Titillium Web" pitchFamily="2" charset="77"/>
              </a:rPr>
              <a:t>technology</a:t>
            </a:r>
            <a:r>
              <a:rPr lang="it-IT" sz="1200" dirty="0">
                <a:latin typeface="Titillium Web" pitchFamily="2" charset="77"/>
              </a:rPr>
              <a:t> </a:t>
            </a:r>
            <a:r>
              <a:rPr lang="it-IT" sz="1200" dirty="0" err="1">
                <a:latin typeface="Titillium Web" pitchFamily="2" charset="77"/>
              </a:rPr>
              <a:t>solutions</a:t>
            </a:r>
            <a:r>
              <a:rPr lang="it-IT" sz="1200" dirty="0">
                <a:latin typeface="Titillium Web" pitchFamily="2" charset="77"/>
              </a:rPr>
              <a:t> and incubator</a:t>
            </a:r>
          </a:p>
          <a:p>
            <a:r>
              <a:rPr lang="it-IT" sz="1200" dirty="0">
                <a:latin typeface="Titillium Web" pitchFamily="2" charset="77"/>
              </a:rPr>
              <a:t>The Earth </a:t>
            </a:r>
            <a:r>
              <a:rPr lang="it-IT" sz="1200" dirty="0" err="1">
                <a:latin typeface="Titillium Web" pitchFamily="2" charset="77"/>
              </a:rPr>
              <a:t>Observatory</a:t>
            </a:r>
            <a:r>
              <a:rPr lang="it-IT" sz="1200" dirty="0">
                <a:latin typeface="Titillium Web" pitchFamily="2" charset="77"/>
              </a:rPr>
              <a:t> and the optical </a:t>
            </a:r>
            <a:r>
              <a:rPr lang="it-IT" sz="1200" dirty="0" err="1">
                <a:latin typeface="Titillium Web" pitchFamily="2" charset="77"/>
              </a:rPr>
              <a:t>telescope</a:t>
            </a:r>
            <a:r>
              <a:rPr lang="it-IT" sz="1200" dirty="0">
                <a:latin typeface="Titillium Web" pitchFamily="2" charset="77"/>
              </a:rPr>
              <a:t> for </a:t>
            </a:r>
            <a:r>
              <a:rPr lang="it-IT" sz="1200" dirty="0" err="1">
                <a:latin typeface="Titillium Web" pitchFamily="2" charset="77"/>
              </a:rPr>
              <a:t>astrophysics</a:t>
            </a:r>
            <a:r>
              <a:rPr lang="it-IT" sz="1200" dirty="0">
                <a:latin typeface="Titillium Web" pitchFamily="2" charset="77"/>
              </a:rPr>
              <a:t>. Training and </a:t>
            </a:r>
            <a:r>
              <a:rPr lang="it-IT" sz="1200" dirty="0" err="1">
                <a:latin typeface="Titillium Web" pitchFamily="2" charset="77"/>
              </a:rPr>
              <a:t>outreach</a:t>
            </a:r>
            <a:r>
              <a:rPr lang="it-IT" sz="1200" dirty="0">
                <a:latin typeface="Titillium Web" pitchFamily="2" charset="77"/>
              </a:rPr>
              <a:t> facilities </a:t>
            </a:r>
            <a:r>
              <a:rPr lang="it-IT" sz="1200" dirty="0" err="1">
                <a:latin typeface="Titillium Web" pitchFamily="2" charset="77"/>
              </a:rPr>
              <a:t>including</a:t>
            </a:r>
            <a:r>
              <a:rPr lang="it-IT" sz="1200" dirty="0">
                <a:latin typeface="Titillium Web" pitchFamily="2" charset="77"/>
              </a:rPr>
              <a:t> the ET </a:t>
            </a:r>
            <a:r>
              <a:rPr lang="it-IT" sz="1200" dirty="0" err="1">
                <a:latin typeface="Titillium Web" pitchFamily="2" charset="77"/>
              </a:rPr>
              <a:t>visitor</a:t>
            </a:r>
            <a:r>
              <a:rPr lang="it-IT" sz="1200" dirty="0">
                <a:latin typeface="Titillium Web" pitchFamily="2" charset="77"/>
              </a:rPr>
              <a:t> centre</a:t>
            </a:r>
          </a:p>
          <a:p>
            <a:endParaRPr lang="it-IT" sz="1200" dirty="0">
              <a:latin typeface="Titillium Web" pitchFamily="2" charset="77"/>
            </a:endParaRPr>
          </a:p>
          <a:p>
            <a:r>
              <a:rPr lang="it-IT" sz="1200" dirty="0">
                <a:latin typeface="Titillium Web" pitchFamily="2" charset="77"/>
              </a:rPr>
              <a:t>Total funds 20 M€: 10M€ from the Sardinia and 10M€ from </a:t>
            </a:r>
            <a:r>
              <a:rPr lang="it-IT" sz="1200" dirty="0" err="1">
                <a:latin typeface="Titillium Web" pitchFamily="2" charset="77"/>
              </a:rPr>
              <a:t>RPOs</a:t>
            </a:r>
            <a:endParaRPr lang="it-IT" sz="1200" dirty="0">
              <a:latin typeface="Titillium Web" pitchFamily="2" charset="77"/>
            </a:endParaRPr>
          </a:p>
          <a:p>
            <a:endParaRPr lang="it-IT" sz="1200" dirty="0">
              <a:latin typeface="Titillium Web" pitchFamily="2" charset="77"/>
            </a:endParaRPr>
          </a:p>
          <a:p>
            <a:endParaRPr lang="it-IT" sz="1200" dirty="0">
              <a:latin typeface="Titillium Web" pitchFamily="2" charset="77"/>
            </a:endParaRPr>
          </a:p>
          <a:p>
            <a:r>
              <a:rPr lang="it-IT" sz="1200" dirty="0">
                <a:latin typeface="Titillium Web" pitchFamily="2" charset="77"/>
              </a:rPr>
              <a:t>In 2017 </a:t>
            </a:r>
            <a:r>
              <a:rPr lang="it-IT" sz="1200" dirty="0">
                <a:solidFill>
                  <a:srgbClr val="2A65B0"/>
                </a:solidFill>
                <a:latin typeface="Titillium Web" pitchFamily="2" charset="77"/>
              </a:rPr>
              <a:t>SARGRAV</a:t>
            </a:r>
            <a:r>
              <a:rPr lang="it-IT" sz="1200" dirty="0">
                <a:latin typeface="Titillium Web" pitchFamily="2" charset="77"/>
              </a:rPr>
              <a:t> </a:t>
            </a:r>
            <a:r>
              <a:rPr lang="it-IT" sz="1200" dirty="0" err="1">
                <a:latin typeface="Titillium Web" pitchFamily="2" charset="77"/>
              </a:rPr>
              <a:t>recieved</a:t>
            </a:r>
            <a:r>
              <a:rPr lang="it-IT" sz="1200" dirty="0">
                <a:latin typeface="Titillium Web" pitchFamily="2" charset="77"/>
              </a:rPr>
              <a:t> 3,5 M€ from Reg. Sardinia for the </a:t>
            </a:r>
            <a:r>
              <a:rPr lang="it-IT" sz="1200" dirty="0" err="1">
                <a:latin typeface="Titillium Web" pitchFamily="2" charset="77"/>
              </a:rPr>
              <a:t>charaterization</a:t>
            </a:r>
            <a:r>
              <a:rPr lang="it-IT" sz="1200" dirty="0">
                <a:latin typeface="Titillium Web" pitchFamily="2" charset="77"/>
              </a:rPr>
              <a:t> of the </a:t>
            </a:r>
            <a:r>
              <a:rPr lang="it-IT" sz="1200" dirty="0" err="1">
                <a:latin typeface="Titillium Web" pitchFamily="2" charset="77"/>
              </a:rPr>
              <a:t>Sos</a:t>
            </a:r>
            <a:r>
              <a:rPr lang="it-IT" sz="1200" dirty="0">
                <a:latin typeface="Titillium Web" pitchFamily="2" charset="77"/>
              </a:rPr>
              <a:t> </a:t>
            </a:r>
            <a:r>
              <a:rPr lang="it-IT" sz="1200" dirty="0" err="1">
                <a:latin typeface="Titillium Web" pitchFamily="2" charset="77"/>
              </a:rPr>
              <a:t>Enattos</a:t>
            </a:r>
            <a:r>
              <a:rPr lang="it-IT" sz="1200" dirty="0">
                <a:latin typeface="Titillium Web" pitchFamily="2" charset="77"/>
              </a:rPr>
              <a:t> area </a:t>
            </a:r>
            <a:r>
              <a:rPr lang="it-IT" sz="1200" dirty="0" err="1">
                <a:latin typeface="Titillium Web" pitchFamily="2" charset="77"/>
              </a:rPr>
              <a:t>as</a:t>
            </a:r>
            <a:r>
              <a:rPr lang="it-IT" sz="1200" dirty="0">
                <a:latin typeface="Titillium Web" pitchFamily="2" charset="77"/>
              </a:rPr>
              <a:t> candiate site.</a:t>
            </a:r>
          </a:p>
          <a:p>
            <a:endParaRPr lang="it-IT" sz="1200" dirty="0">
              <a:latin typeface="Titillium Web" pitchFamily="2" charset="77"/>
            </a:endParaRPr>
          </a:p>
          <a:p>
            <a:r>
              <a:rPr lang="it-IT" sz="1200" dirty="0">
                <a:latin typeface="Titillium Web" pitchFamily="2" charset="77"/>
              </a:rPr>
              <a:t>In 2018 the Min. for </a:t>
            </a:r>
            <a:r>
              <a:rPr lang="it-IT" sz="1200" dirty="0" err="1">
                <a:latin typeface="Titillium Web" pitchFamily="2" charset="77"/>
              </a:rPr>
              <a:t>Research</a:t>
            </a:r>
            <a:r>
              <a:rPr lang="it-IT" sz="1200" dirty="0">
                <a:latin typeface="Titillium Web" pitchFamily="2" charset="77"/>
              </a:rPr>
              <a:t> and University MUR </a:t>
            </a:r>
            <a:r>
              <a:rPr lang="it-IT" sz="1200" dirty="0" err="1">
                <a:latin typeface="Titillium Web" pitchFamily="2" charset="77"/>
              </a:rPr>
              <a:t>together</a:t>
            </a:r>
            <a:r>
              <a:rPr lang="it-IT" sz="1200" dirty="0">
                <a:latin typeface="Titillium Web" pitchFamily="2" charset="77"/>
              </a:rPr>
              <a:t> with Reg. Sardinia and the </a:t>
            </a:r>
            <a:r>
              <a:rPr lang="it-IT" sz="1200" dirty="0" err="1">
                <a:latin typeface="Titillium Web" pitchFamily="2" charset="77"/>
              </a:rPr>
              <a:t>RPOs</a:t>
            </a:r>
            <a:r>
              <a:rPr lang="it-IT" sz="1200" dirty="0">
                <a:latin typeface="Titillium Web" pitchFamily="2" charset="77"/>
              </a:rPr>
              <a:t> </a:t>
            </a:r>
            <a:r>
              <a:rPr lang="it-IT" sz="1200" dirty="0" err="1">
                <a:latin typeface="Titillium Web" pitchFamily="2" charset="77"/>
              </a:rPr>
              <a:t>signed</a:t>
            </a:r>
            <a:r>
              <a:rPr lang="it-IT" sz="1200" dirty="0">
                <a:latin typeface="Titillium Web" pitchFamily="2" charset="77"/>
              </a:rPr>
              <a:t> an </a:t>
            </a:r>
            <a:r>
              <a:rPr lang="it-IT" sz="1200" dirty="0" err="1">
                <a:latin typeface="Titillium Web" pitchFamily="2" charset="77"/>
              </a:rPr>
              <a:t>MoU</a:t>
            </a:r>
            <a:r>
              <a:rPr lang="it-IT" sz="1200" dirty="0">
                <a:latin typeface="Titillium Web" pitchFamily="2" charset="77"/>
              </a:rPr>
              <a:t> to </a:t>
            </a:r>
            <a:r>
              <a:rPr lang="it-IT" sz="1200" dirty="0" err="1">
                <a:latin typeface="Titillium Web" pitchFamily="2" charset="77"/>
              </a:rPr>
              <a:t>provide</a:t>
            </a:r>
            <a:r>
              <a:rPr lang="it-IT" sz="1200" dirty="0">
                <a:latin typeface="Titillium Web" pitchFamily="2" charset="77"/>
              </a:rPr>
              <a:t> 17 M€ for testing RTD </a:t>
            </a:r>
            <a:r>
              <a:rPr lang="it-IT" sz="1200" dirty="0" err="1">
                <a:latin typeface="Titillium Web" pitchFamily="2" charset="77"/>
              </a:rPr>
              <a:t>developments</a:t>
            </a:r>
            <a:r>
              <a:rPr lang="it-IT" sz="1200" dirty="0">
                <a:latin typeface="Titillium Web" pitchFamily="2" charset="77"/>
              </a:rPr>
              <a:t>.</a:t>
            </a:r>
          </a:p>
          <a:p>
            <a:endParaRPr lang="it-IT" sz="1200" dirty="0">
              <a:latin typeface="Titillium Web" pitchFamily="2" charset="77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7E6BEB2E-8E78-A3C3-60BA-CBD41CC5FCEC}"/>
              </a:ext>
            </a:extLst>
          </p:cNvPr>
          <p:cNvSpPr txBox="1"/>
          <p:nvPr/>
        </p:nvSpPr>
        <p:spPr>
          <a:xfrm>
            <a:off x="10325921" y="5132485"/>
            <a:ext cx="127094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611" algn="r">
              <a:spcBef>
                <a:spcPts val="91"/>
              </a:spcBef>
            </a:pPr>
            <a:r>
              <a:rPr lang="it-IT" sz="800" spc="-27" dirty="0">
                <a:solidFill>
                  <a:schemeClr val="bg1"/>
                </a:solidFill>
                <a:latin typeface="Calibri"/>
                <a:cs typeface="Calibri"/>
              </a:rPr>
              <a:t>Credits: Massimo </a:t>
            </a:r>
            <a:r>
              <a:rPr lang="it-IT" sz="800" spc="-27" dirty="0" err="1">
                <a:solidFill>
                  <a:schemeClr val="bg1"/>
                </a:solidFill>
                <a:latin typeface="Calibri"/>
                <a:cs typeface="Calibri"/>
              </a:rPr>
              <a:t>Faiferri</a:t>
            </a:r>
            <a:endParaRPr lang="it-IT" sz="8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1026" name="Picture 2" descr="A caccia di fotoni oscuri con Archimedes – MEDIA INAF">
            <a:extLst>
              <a:ext uri="{FF2B5EF4-FFF2-40B4-BE49-F238E27FC236}">
                <a16:creationId xmlns:a16="http://schemas.microsoft.com/office/drawing/2014/main" id="{46DC5139-3704-46B5-F3F0-F34587644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562" y="1632857"/>
            <a:ext cx="2822118" cy="186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39020719-FD6C-AFD8-0652-F4C36EF43313}"/>
              </a:ext>
            </a:extLst>
          </p:cNvPr>
          <p:cNvSpPr txBox="1"/>
          <p:nvPr/>
        </p:nvSpPr>
        <p:spPr>
          <a:xfrm>
            <a:off x="10452335" y="3212203"/>
            <a:ext cx="127094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611" algn="r">
              <a:spcBef>
                <a:spcPts val="91"/>
              </a:spcBef>
            </a:pPr>
            <a:r>
              <a:rPr lang="it-IT" sz="800" spc="-27" dirty="0">
                <a:solidFill>
                  <a:schemeClr val="bg1"/>
                </a:solidFill>
                <a:latin typeface="Calibri"/>
                <a:cs typeface="Calibri"/>
              </a:rPr>
              <a:t>Credits: INAF mediai</a:t>
            </a:r>
            <a:endParaRPr lang="it-IT" sz="8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egnaposto piè di pagina 8">
            <a:extLst>
              <a:ext uri="{FF2B5EF4-FFF2-40B4-BE49-F238E27FC236}">
                <a16:creationId xmlns:a16="http://schemas.microsoft.com/office/drawing/2014/main" id="{A80E2E09-EC66-DC0E-5513-6163F9AC46D6}"/>
              </a:ext>
            </a:extLst>
          </p:cNvPr>
          <p:cNvSpPr txBox="1">
            <a:spLocks/>
          </p:cNvSpPr>
          <p:nvPr/>
        </p:nvSpPr>
        <p:spPr>
          <a:xfrm>
            <a:off x="1819057" y="6443139"/>
            <a:ext cx="81316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Einstein Telescope Infrastructure Consortium (ETIC - IR0000004)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PNRR M4, C2, </a:t>
            </a:r>
            <a:r>
              <a:rPr lang="en-US" dirty="0" err="1">
                <a:solidFill>
                  <a:schemeClr val="bg1"/>
                </a:solidFill>
              </a:rPr>
              <a:t>Investimento</a:t>
            </a:r>
            <a:r>
              <a:rPr lang="en-US" dirty="0">
                <a:solidFill>
                  <a:schemeClr val="bg1"/>
                </a:solidFill>
              </a:rPr>
              <a:t> 3.1</a:t>
            </a:r>
          </a:p>
        </p:txBody>
      </p:sp>
      <p:sp>
        <p:nvSpPr>
          <p:cNvPr id="8" name="Titolo 7">
            <a:extLst>
              <a:ext uri="{FF2B5EF4-FFF2-40B4-BE49-F238E27FC236}">
                <a16:creationId xmlns:a16="http://schemas.microsoft.com/office/drawing/2014/main" id="{33BBE4A0-FA67-3308-055B-2B47B1060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72" y="1268228"/>
            <a:ext cx="10515600" cy="558970"/>
          </a:xfrm>
        </p:spPr>
        <p:txBody>
          <a:bodyPr>
            <a:normAutofit fontScale="90000"/>
          </a:bodyPr>
          <a:lstStyle/>
          <a:p>
            <a:r>
              <a:rPr lang="it-IT" dirty="0" err="1"/>
              <a:t>Conclusions</a:t>
            </a:r>
            <a:br>
              <a:rPr lang="it-IT" dirty="0"/>
            </a:br>
            <a:r>
              <a:rPr lang="it-IT" b="0" i="1" dirty="0" err="1">
                <a:latin typeface="Titillium Web" pitchFamily="2" charset="77"/>
              </a:rPr>
              <a:t>Bringing</a:t>
            </a:r>
            <a:r>
              <a:rPr lang="it-IT" b="0" i="1" dirty="0">
                <a:latin typeface="Titillium Web" pitchFamily="2" charset="77"/>
              </a:rPr>
              <a:t> the Einstein Telescope to Sardinia: A Vision for Science and the Future</a:t>
            </a:r>
            <a:endParaRPr lang="it-IT" b="0" i="1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97C5BC82-B63F-2223-D07F-9F41BBED2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9040" y="4295777"/>
            <a:ext cx="1059561" cy="122046"/>
          </a:xfrm>
        </p:spPr>
        <p:txBody>
          <a:bodyPr/>
          <a:lstStyle/>
          <a:p>
            <a:fld id="{9B13B172-409A-48BF-92CD-9E808051E234}" type="slidenum">
              <a:rPr lang="it-IT" smtClean="0"/>
              <a:t>12</a:t>
            </a:fld>
            <a:endParaRPr lang="it-IT" dirty="0"/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70EC00C0-1A34-367B-D4BE-BB0E723E26A5}"/>
              </a:ext>
            </a:extLst>
          </p:cNvPr>
          <p:cNvSpPr txBox="1"/>
          <p:nvPr/>
        </p:nvSpPr>
        <p:spPr>
          <a:xfrm>
            <a:off x="9740166" y="4719099"/>
            <a:ext cx="25625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800" dirty="0">
                <a:solidFill>
                  <a:schemeClr val="bg1"/>
                </a:solidFill>
              </a:rPr>
              <a:t>https://www.g7italy.it/</a:t>
            </a:r>
            <a:r>
              <a:rPr lang="it-IT" sz="800" dirty="0" err="1">
                <a:solidFill>
                  <a:schemeClr val="bg1"/>
                </a:solidFill>
              </a:rPr>
              <a:t>it</a:t>
            </a:r>
            <a:r>
              <a:rPr lang="it-IT" sz="800" dirty="0">
                <a:solidFill>
                  <a:schemeClr val="bg1"/>
                </a:solidFill>
              </a:rPr>
              <a:t>/riunione-ministeriale-su-scienza-e-tecnologia/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47885D5-95D3-040B-8D06-B17E6E464609}"/>
              </a:ext>
            </a:extLst>
          </p:cNvPr>
          <p:cNvSpPr txBox="1"/>
          <p:nvPr/>
        </p:nvSpPr>
        <p:spPr>
          <a:xfrm>
            <a:off x="1532535" y="2410775"/>
            <a:ext cx="936773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 err="1">
                <a:latin typeface="Titillium Web" pitchFamily="2" charset="77"/>
              </a:rPr>
              <a:t>Italy</a:t>
            </a:r>
            <a:r>
              <a:rPr lang="it-IT" sz="1600" dirty="0">
                <a:latin typeface="Titillium Web" pitchFamily="2" charset="77"/>
              </a:rPr>
              <a:t> </a:t>
            </a:r>
            <a:r>
              <a:rPr lang="it-IT" sz="1600" dirty="0" err="1">
                <a:latin typeface="Titillium Web" pitchFamily="2" charset="77"/>
              </a:rPr>
              <a:t>is</a:t>
            </a:r>
            <a:r>
              <a:rPr lang="it-IT" sz="1600" dirty="0">
                <a:latin typeface="Titillium Web" pitchFamily="2" charset="77"/>
              </a:rPr>
              <a:t> working to </a:t>
            </a:r>
            <a:r>
              <a:rPr lang="it-IT" sz="1600" dirty="0" err="1">
                <a:latin typeface="Titillium Web" pitchFamily="2" charset="77"/>
              </a:rPr>
              <a:t>bring</a:t>
            </a:r>
            <a:r>
              <a:rPr lang="it-IT" sz="1600" dirty="0">
                <a:latin typeface="Titillium Web" pitchFamily="2" charset="77"/>
              </a:rPr>
              <a:t> one of the </a:t>
            </a:r>
            <a:r>
              <a:rPr lang="it-IT" sz="1600" dirty="0" err="1">
                <a:latin typeface="Titillium Web" pitchFamily="2" charset="77"/>
              </a:rPr>
              <a:t>world’s</a:t>
            </a:r>
            <a:r>
              <a:rPr lang="it-IT" sz="1600" dirty="0">
                <a:latin typeface="Titillium Web" pitchFamily="2" charset="77"/>
              </a:rPr>
              <a:t> </a:t>
            </a:r>
            <a:r>
              <a:rPr lang="it-IT" sz="1600" dirty="0" err="1">
                <a:latin typeface="Titillium Web" pitchFamily="2" charset="77"/>
              </a:rPr>
              <a:t>most</a:t>
            </a:r>
            <a:r>
              <a:rPr lang="it-IT" sz="1600" dirty="0">
                <a:latin typeface="Titillium Web" pitchFamily="2" charset="77"/>
              </a:rPr>
              <a:t> </a:t>
            </a:r>
            <a:r>
              <a:rPr lang="it-IT" sz="1600" dirty="0" err="1">
                <a:latin typeface="Titillium Web" pitchFamily="2" charset="77"/>
              </a:rPr>
              <a:t>advanced</a:t>
            </a:r>
            <a:r>
              <a:rPr lang="it-IT" sz="1600" dirty="0">
                <a:latin typeface="Titillium Web" pitchFamily="2" charset="77"/>
              </a:rPr>
              <a:t> </a:t>
            </a:r>
            <a:r>
              <a:rPr lang="it-IT" sz="1600" dirty="0" err="1">
                <a:latin typeface="Titillium Web" pitchFamily="2" charset="77"/>
              </a:rPr>
              <a:t>scientific</a:t>
            </a:r>
            <a:r>
              <a:rPr lang="it-IT" sz="1600" dirty="0">
                <a:latin typeface="Titillium Web" pitchFamily="2" charset="77"/>
              </a:rPr>
              <a:t> projects to Sardinia. </a:t>
            </a:r>
          </a:p>
          <a:p>
            <a:endParaRPr lang="it-IT" sz="1600" dirty="0">
              <a:latin typeface="Titillium Web" pitchFamily="2" charset="77"/>
            </a:endParaRPr>
          </a:p>
          <a:p>
            <a:r>
              <a:rPr lang="it-IT" sz="1600" dirty="0">
                <a:latin typeface="Titillium Web" pitchFamily="2" charset="77"/>
              </a:rPr>
              <a:t>The </a:t>
            </a:r>
            <a:r>
              <a:rPr lang="it-IT" sz="1600" dirty="0" err="1">
                <a:latin typeface="Titillium Web" pitchFamily="2" charset="77"/>
              </a:rPr>
              <a:t>proposed</a:t>
            </a:r>
            <a:r>
              <a:rPr lang="it-IT" sz="1600" dirty="0">
                <a:latin typeface="Titillium Web" pitchFamily="2" charset="77"/>
              </a:rPr>
              <a:t> site, </a:t>
            </a:r>
            <a:r>
              <a:rPr lang="it-IT" sz="1600" dirty="0" err="1">
                <a:latin typeface="Titillium Web" pitchFamily="2" charset="77"/>
              </a:rPr>
              <a:t>Sos</a:t>
            </a:r>
            <a:r>
              <a:rPr lang="it-IT" sz="1600" dirty="0">
                <a:latin typeface="Titillium Web" pitchFamily="2" charset="77"/>
              </a:rPr>
              <a:t> </a:t>
            </a:r>
            <a:r>
              <a:rPr lang="it-IT" sz="1600" dirty="0" err="1">
                <a:latin typeface="Titillium Web" pitchFamily="2" charset="77"/>
              </a:rPr>
              <a:t>Enattos</a:t>
            </a:r>
            <a:r>
              <a:rPr lang="it-IT" sz="1600" dirty="0">
                <a:latin typeface="Titillium Web" pitchFamily="2" charset="77"/>
              </a:rPr>
              <a:t>, </a:t>
            </a:r>
            <a:r>
              <a:rPr lang="it-IT" sz="1600" dirty="0" err="1">
                <a:latin typeface="Titillium Web" pitchFamily="2" charset="77"/>
              </a:rPr>
              <a:t>is</a:t>
            </a:r>
            <a:r>
              <a:rPr lang="it-IT" sz="1600" dirty="0">
                <a:latin typeface="Titillium Web" pitchFamily="2" charset="77"/>
              </a:rPr>
              <a:t> the </a:t>
            </a:r>
            <a:r>
              <a:rPr lang="it-IT" sz="1600" dirty="0" err="1">
                <a:latin typeface="Titillium Web" pitchFamily="2" charset="77"/>
              </a:rPr>
              <a:t>ideal</a:t>
            </a:r>
            <a:r>
              <a:rPr lang="it-IT" sz="1600" dirty="0">
                <a:latin typeface="Titillium Web" pitchFamily="2" charset="77"/>
              </a:rPr>
              <a:t> site to </a:t>
            </a:r>
            <a:r>
              <a:rPr lang="it-IT" sz="1600" dirty="0" err="1">
                <a:latin typeface="Titillium Web" pitchFamily="2" charset="77"/>
              </a:rPr>
              <a:t>host</a:t>
            </a:r>
            <a:r>
              <a:rPr lang="it-IT" sz="1600" dirty="0">
                <a:latin typeface="Titillium Web" pitchFamily="2" charset="77"/>
              </a:rPr>
              <a:t> ET. Investments are in place to put </a:t>
            </a:r>
            <a:r>
              <a:rPr lang="it-IT" sz="1600" dirty="0" err="1">
                <a:latin typeface="Titillium Web" pitchFamily="2" charset="77"/>
              </a:rPr>
              <a:t>it</a:t>
            </a:r>
            <a:r>
              <a:rPr lang="it-IT" sz="1600" dirty="0">
                <a:latin typeface="Titillium Web" pitchFamily="2" charset="77"/>
              </a:rPr>
              <a:t> </a:t>
            </a:r>
            <a:r>
              <a:rPr lang="it-IT" sz="1600" dirty="0" err="1">
                <a:latin typeface="Titillium Web" pitchFamily="2" charset="77"/>
              </a:rPr>
              <a:t>at</a:t>
            </a:r>
            <a:r>
              <a:rPr lang="it-IT" sz="1600" dirty="0">
                <a:latin typeface="Titillium Web" pitchFamily="2" charset="77"/>
              </a:rPr>
              <a:t> the center of </a:t>
            </a:r>
            <a:r>
              <a:rPr lang="it-IT" sz="1600" dirty="0" err="1">
                <a:latin typeface="Titillium Web" pitchFamily="2" charset="77"/>
              </a:rPr>
              <a:t>this</a:t>
            </a:r>
            <a:r>
              <a:rPr lang="it-IT" sz="1600" dirty="0">
                <a:latin typeface="Titillium Web" pitchFamily="2" charset="77"/>
              </a:rPr>
              <a:t> major international </a:t>
            </a:r>
            <a:r>
              <a:rPr lang="it-IT" sz="1600" dirty="0" err="1">
                <a:latin typeface="Titillium Web" pitchFamily="2" charset="77"/>
              </a:rPr>
              <a:t>scientific</a:t>
            </a:r>
            <a:r>
              <a:rPr lang="it-IT" sz="1600" dirty="0">
                <a:latin typeface="Titillium Web" pitchFamily="2" charset="77"/>
              </a:rPr>
              <a:t> </a:t>
            </a:r>
            <a:r>
              <a:rPr lang="it-IT" sz="1600" dirty="0" err="1">
                <a:latin typeface="Titillium Web" pitchFamily="2" charset="77"/>
              </a:rPr>
              <a:t>effort</a:t>
            </a:r>
            <a:r>
              <a:rPr lang="it-IT" sz="1600" dirty="0">
                <a:latin typeface="Titillium Web" pitchFamily="2" charset="77"/>
              </a:rPr>
              <a:t>.</a:t>
            </a:r>
          </a:p>
          <a:p>
            <a:endParaRPr lang="it-IT" sz="1600" dirty="0">
              <a:latin typeface="Titillium Web" pitchFamily="2" charset="77"/>
            </a:endParaRPr>
          </a:p>
          <a:p>
            <a:r>
              <a:rPr lang="it-IT" sz="1600" dirty="0">
                <a:latin typeface="Titillium Web" pitchFamily="2" charset="77"/>
              </a:rPr>
              <a:t>Benefits go </a:t>
            </a:r>
            <a:r>
              <a:rPr lang="it-IT" sz="1600" dirty="0" err="1">
                <a:latin typeface="Titillium Web" pitchFamily="2" charset="77"/>
              </a:rPr>
              <a:t>beyond</a:t>
            </a:r>
            <a:r>
              <a:rPr lang="it-IT" sz="1600" dirty="0">
                <a:latin typeface="Titillium Web" pitchFamily="2" charset="77"/>
              </a:rPr>
              <a:t> science. Hosting the Einstein Telescope </a:t>
            </a:r>
            <a:r>
              <a:rPr lang="it-IT" sz="1600" dirty="0" err="1">
                <a:latin typeface="Titillium Web" pitchFamily="2" charset="77"/>
              </a:rPr>
              <a:t>would</a:t>
            </a:r>
            <a:r>
              <a:rPr lang="it-IT" sz="1600" dirty="0">
                <a:latin typeface="Titillium Web" pitchFamily="2" charset="77"/>
              </a:rPr>
              <a:t> </a:t>
            </a:r>
            <a:r>
              <a:rPr lang="it-IT" sz="1600" dirty="0" err="1">
                <a:latin typeface="Titillium Web" pitchFamily="2" charset="77"/>
              </a:rPr>
              <a:t>bring</a:t>
            </a:r>
            <a:r>
              <a:rPr lang="it-IT" sz="1600" dirty="0">
                <a:latin typeface="Titillium Web" pitchFamily="2" charset="77"/>
              </a:rPr>
              <a:t> new jobs, investment, and </a:t>
            </a:r>
            <a:r>
              <a:rPr lang="it-IT" sz="1600" dirty="0" err="1">
                <a:latin typeface="Titillium Web" pitchFamily="2" charset="77"/>
              </a:rPr>
              <a:t>opportunities</a:t>
            </a:r>
            <a:r>
              <a:rPr lang="it-IT" sz="1600" dirty="0">
                <a:latin typeface="Titillium Web" pitchFamily="2" charset="77"/>
              </a:rPr>
              <a:t> to </a:t>
            </a:r>
            <a:r>
              <a:rPr lang="it-IT" sz="1600" dirty="0" err="1">
                <a:latin typeface="Titillium Web" pitchFamily="2" charset="77"/>
              </a:rPr>
              <a:t>local</a:t>
            </a:r>
            <a:r>
              <a:rPr lang="it-IT" sz="1600" dirty="0">
                <a:latin typeface="Titillium Web" pitchFamily="2" charset="77"/>
              </a:rPr>
              <a:t> communities, </a:t>
            </a:r>
            <a:r>
              <a:rPr lang="it-IT" sz="1600" dirty="0" err="1">
                <a:latin typeface="Titillium Web" pitchFamily="2" charset="77"/>
              </a:rPr>
              <a:t>helping</a:t>
            </a:r>
            <a:r>
              <a:rPr lang="it-IT" sz="1600" dirty="0">
                <a:latin typeface="Titillium Web" pitchFamily="2" charset="77"/>
              </a:rPr>
              <a:t> to </a:t>
            </a:r>
            <a:r>
              <a:rPr lang="it-IT" sz="1600" dirty="0" err="1">
                <a:latin typeface="Titillium Web" pitchFamily="2" charset="77"/>
              </a:rPr>
              <a:t>grow</a:t>
            </a:r>
            <a:r>
              <a:rPr lang="it-IT" sz="1600" dirty="0">
                <a:latin typeface="Titillium Web" pitchFamily="2" charset="77"/>
              </a:rPr>
              <a:t> the economy and </a:t>
            </a:r>
            <a:r>
              <a:rPr lang="it-IT" sz="1600" dirty="0" err="1">
                <a:latin typeface="Titillium Web" pitchFamily="2" charset="77"/>
              </a:rPr>
              <a:t>inspire</a:t>
            </a:r>
            <a:r>
              <a:rPr lang="it-IT" sz="1600" dirty="0">
                <a:latin typeface="Titillium Web" pitchFamily="2" charset="77"/>
              </a:rPr>
              <a:t> future generations.</a:t>
            </a:r>
          </a:p>
          <a:p>
            <a:endParaRPr lang="it-IT" sz="1600" dirty="0">
              <a:latin typeface="Titillium Web" pitchFamily="2" charset="77"/>
            </a:endParaRPr>
          </a:p>
          <a:p>
            <a:r>
              <a:rPr lang="it-IT" sz="1600" dirty="0" err="1">
                <a:latin typeface="Titillium Web" pitchFamily="2" charset="77"/>
              </a:rPr>
              <a:t>This</a:t>
            </a:r>
            <a:r>
              <a:rPr lang="it-IT" sz="1600" dirty="0">
                <a:latin typeface="Titillium Web" pitchFamily="2" charset="77"/>
              </a:rPr>
              <a:t> </a:t>
            </a:r>
            <a:r>
              <a:rPr lang="it-IT" sz="1600" dirty="0" err="1">
                <a:latin typeface="Titillium Web" pitchFamily="2" charset="77"/>
              </a:rPr>
              <a:t>is</a:t>
            </a:r>
            <a:r>
              <a:rPr lang="it-IT" sz="1600" dirty="0">
                <a:latin typeface="Titillium Web" pitchFamily="2" charset="77"/>
              </a:rPr>
              <a:t> more </a:t>
            </a:r>
            <a:r>
              <a:rPr lang="it-IT" sz="1600" dirty="0" err="1">
                <a:latin typeface="Titillium Web" pitchFamily="2" charset="77"/>
              </a:rPr>
              <a:t>than</a:t>
            </a:r>
            <a:r>
              <a:rPr lang="it-IT" sz="1600" dirty="0">
                <a:latin typeface="Titillium Web" pitchFamily="2" charset="77"/>
              </a:rPr>
              <a:t> a </a:t>
            </a:r>
            <a:r>
              <a:rPr lang="it-IT" sz="1600" dirty="0" err="1">
                <a:latin typeface="Titillium Web" pitchFamily="2" charset="77"/>
              </a:rPr>
              <a:t>research</a:t>
            </a:r>
            <a:r>
              <a:rPr lang="it-IT" sz="1600" dirty="0">
                <a:latin typeface="Titillium Web" pitchFamily="2" charset="77"/>
              </a:rPr>
              <a:t> project—</a:t>
            </a:r>
            <a:r>
              <a:rPr lang="it-IT" sz="1600" dirty="0" err="1">
                <a:latin typeface="Titillium Web" pitchFamily="2" charset="77"/>
              </a:rPr>
              <a:t>it's</a:t>
            </a:r>
            <a:r>
              <a:rPr lang="it-IT" sz="1600" dirty="0">
                <a:latin typeface="Titillium Web" pitchFamily="2" charset="77"/>
              </a:rPr>
              <a:t> a chance to make Sardinia a key part of </a:t>
            </a:r>
            <a:r>
              <a:rPr lang="it-IT" sz="1600" dirty="0" err="1">
                <a:latin typeface="Titillium Web" pitchFamily="2" charset="77"/>
              </a:rPr>
              <a:t>Europe’s</a:t>
            </a:r>
            <a:r>
              <a:rPr lang="it-IT" sz="1600" dirty="0">
                <a:latin typeface="Titillium Web" pitchFamily="2" charset="77"/>
              </a:rPr>
              <a:t> </a:t>
            </a:r>
            <a:r>
              <a:rPr lang="it-IT" sz="1600" dirty="0" err="1">
                <a:latin typeface="Titillium Web" pitchFamily="2" charset="77"/>
              </a:rPr>
              <a:t>scientific</a:t>
            </a:r>
            <a:r>
              <a:rPr lang="it-IT" sz="1600" dirty="0">
                <a:latin typeface="Titillium Web" pitchFamily="2" charset="77"/>
              </a:rPr>
              <a:t> future.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12D5EAC-9825-CD8B-C784-7D2DB44B87FE}"/>
              </a:ext>
            </a:extLst>
          </p:cNvPr>
          <p:cNvSpPr txBox="1"/>
          <p:nvPr/>
        </p:nvSpPr>
        <p:spPr>
          <a:xfrm>
            <a:off x="2988845" y="5196398"/>
            <a:ext cx="62143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it-IT" sz="3600" b="1">
                <a:solidFill>
                  <a:srgbClr val="2A65B0"/>
                </a:solidFill>
              </a:rPr>
              <a:t>ありがとう ございます</a:t>
            </a:r>
            <a:endParaRPr lang="it-IT" sz="4800" b="1" dirty="0">
              <a:solidFill>
                <a:srgbClr val="2A65B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2719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650383" y="840062"/>
            <a:ext cx="6072500" cy="207205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34580">
              <a:spcBef>
                <a:spcPts val="91"/>
              </a:spcBef>
            </a:pPr>
            <a:r>
              <a:rPr sz="1271" spc="-23" dirty="0">
                <a:solidFill>
                  <a:srgbClr val="BFBFBF"/>
                </a:solidFill>
                <a:latin typeface="Calibri"/>
                <a:cs typeface="Calibri"/>
              </a:rPr>
              <a:t>«</a:t>
            </a:r>
            <a:r>
              <a:rPr sz="1271" i="1" spc="-23" dirty="0">
                <a:solidFill>
                  <a:srgbClr val="BFBFBF"/>
                </a:solidFill>
                <a:latin typeface="Calibri"/>
                <a:cs typeface="Calibri"/>
              </a:rPr>
              <a:t>Managing</a:t>
            </a:r>
            <a:r>
              <a:rPr sz="1271" i="1" spc="-18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271" i="1" spc="-9" dirty="0">
                <a:solidFill>
                  <a:srgbClr val="BFBFBF"/>
                </a:solidFill>
                <a:latin typeface="Calibri"/>
                <a:cs typeface="Calibri"/>
              </a:rPr>
              <a:t>the</a:t>
            </a:r>
            <a:r>
              <a:rPr sz="1271" i="1" spc="-23" dirty="0">
                <a:solidFill>
                  <a:srgbClr val="BFBFBF"/>
                </a:solidFill>
                <a:latin typeface="Calibri"/>
                <a:cs typeface="Calibri"/>
              </a:rPr>
              <a:t> Lifecycle </a:t>
            </a:r>
            <a:r>
              <a:rPr sz="1271" i="1" dirty="0">
                <a:solidFill>
                  <a:srgbClr val="BFBFBF"/>
                </a:solidFill>
                <a:latin typeface="Calibri"/>
                <a:cs typeface="Calibri"/>
              </a:rPr>
              <a:t>of</a:t>
            </a:r>
            <a:r>
              <a:rPr sz="1271" i="1" spc="-18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271" i="1" dirty="0">
                <a:solidFill>
                  <a:srgbClr val="BFBFBF"/>
                </a:solidFill>
                <a:latin typeface="Calibri"/>
                <a:cs typeface="Calibri"/>
              </a:rPr>
              <a:t>a</a:t>
            </a:r>
            <a:r>
              <a:rPr sz="1271" i="1" spc="-18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271" i="1" spc="-23" dirty="0">
                <a:solidFill>
                  <a:srgbClr val="BFBFBF"/>
                </a:solidFill>
                <a:latin typeface="Calibri"/>
                <a:cs typeface="Calibri"/>
              </a:rPr>
              <a:t>Research</a:t>
            </a:r>
            <a:r>
              <a:rPr sz="1271" i="1" spc="-18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271" i="1" spc="-23" dirty="0">
                <a:solidFill>
                  <a:srgbClr val="BFBFBF"/>
                </a:solidFill>
                <a:latin typeface="Calibri"/>
                <a:cs typeface="Calibri"/>
              </a:rPr>
              <a:t>Infrastructure»</a:t>
            </a:r>
            <a:r>
              <a:rPr sz="1271" i="1" spc="-14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271" spc="-27" dirty="0">
                <a:solidFill>
                  <a:srgbClr val="BFBFBF"/>
                </a:solidFill>
                <a:latin typeface="Calibri"/>
                <a:cs typeface="Calibri"/>
              </a:rPr>
              <a:t>RItrainPlus</a:t>
            </a:r>
            <a:r>
              <a:rPr sz="1271" spc="-18" dirty="0">
                <a:solidFill>
                  <a:srgbClr val="BFBFBF"/>
                </a:solidFill>
                <a:latin typeface="Calibri"/>
                <a:cs typeface="Calibri"/>
              </a:rPr>
              <a:t> CPD</a:t>
            </a:r>
            <a:r>
              <a:rPr sz="1271" spc="-23" dirty="0">
                <a:solidFill>
                  <a:srgbClr val="BFBFBF"/>
                </a:solidFill>
                <a:latin typeface="Calibri"/>
                <a:cs typeface="Calibri"/>
              </a:rPr>
              <a:t> courses</a:t>
            </a:r>
            <a:r>
              <a:rPr sz="1271" spc="-18" dirty="0">
                <a:solidFill>
                  <a:srgbClr val="BFBFBF"/>
                </a:solidFill>
                <a:latin typeface="Calibri"/>
                <a:cs typeface="Calibri"/>
              </a:rPr>
              <a:t> pilot</a:t>
            </a:r>
            <a:r>
              <a:rPr sz="1271" spc="-14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271" dirty="0">
                <a:solidFill>
                  <a:srgbClr val="BFBFBF"/>
                </a:solidFill>
                <a:latin typeface="Calibri"/>
                <a:cs typeface="Calibri"/>
              </a:rPr>
              <a:t>2</a:t>
            </a:r>
            <a:r>
              <a:rPr sz="1225" baseline="24691" dirty="0">
                <a:solidFill>
                  <a:srgbClr val="BFBFBF"/>
                </a:solidFill>
                <a:latin typeface="Calibri"/>
                <a:cs typeface="Calibri"/>
              </a:rPr>
              <a:t>nd</a:t>
            </a:r>
            <a:r>
              <a:rPr sz="1225" spc="150" baseline="24691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271" spc="-9" dirty="0">
                <a:solidFill>
                  <a:srgbClr val="BFBFBF"/>
                </a:solidFill>
                <a:latin typeface="Calibri"/>
                <a:cs typeface="Calibri"/>
              </a:rPr>
              <a:t>Edition</a:t>
            </a:r>
            <a:endParaRPr sz="1271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913189" y="1025401"/>
            <a:ext cx="2813509" cy="207205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1271" spc="-27" dirty="0">
                <a:solidFill>
                  <a:srgbClr val="BFBFBF"/>
                </a:solidFill>
                <a:latin typeface="Calibri"/>
                <a:cs typeface="Calibri"/>
              </a:rPr>
              <a:t>Monique</a:t>
            </a:r>
            <a:r>
              <a:rPr sz="1271" spc="-23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271" spc="-9" dirty="0">
                <a:solidFill>
                  <a:srgbClr val="BFBFBF"/>
                </a:solidFill>
                <a:latin typeface="Calibri"/>
                <a:cs typeface="Calibri"/>
              </a:rPr>
              <a:t>Bossi</a:t>
            </a:r>
            <a:r>
              <a:rPr sz="1271" spc="-18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271" dirty="0">
                <a:solidFill>
                  <a:srgbClr val="BFBFBF"/>
                </a:solidFill>
                <a:latin typeface="Calibri"/>
                <a:cs typeface="Calibri"/>
              </a:rPr>
              <a:t>–</a:t>
            </a:r>
            <a:r>
              <a:rPr sz="1271" spc="-27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271" dirty="0">
                <a:solidFill>
                  <a:srgbClr val="BFBFBF"/>
                </a:solidFill>
                <a:latin typeface="Calibri"/>
                <a:cs typeface="Calibri"/>
              </a:rPr>
              <a:t>ET</a:t>
            </a:r>
            <a:r>
              <a:rPr sz="1271" spc="-27" dirty="0">
                <a:solidFill>
                  <a:srgbClr val="BFBFBF"/>
                </a:solidFill>
                <a:latin typeface="Calibri"/>
                <a:cs typeface="Calibri"/>
              </a:rPr>
              <a:t> casestudy</a:t>
            </a:r>
            <a:r>
              <a:rPr sz="1271" spc="-32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271" dirty="0">
                <a:solidFill>
                  <a:srgbClr val="BFBFBF"/>
                </a:solidFill>
                <a:latin typeface="Calibri"/>
                <a:cs typeface="Calibri"/>
              </a:rPr>
              <a:t>–</a:t>
            </a:r>
            <a:r>
              <a:rPr sz="1271" spc="-23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271" spc="-27" dirty="0">
                <a:solidFill>
                  <a:srgbClr val="BFBFBF"/>
                </a:solidFill>
                <a:latin typeface="Calibri"/>
                <a:cs typeface="Calibri"/>
              </a:rPr>
              <a:t>09-10-</a:t>
            </a:r>
            <a:r>
              <a:rPr sz="1271" spc="-18" dirty="0">
                <a:solidFill>
                  <a:srgbClr val="BFBFBF"/>
                </a:solidFill>
                <a:latin typeface="Calibri"/>
                <a:cs typeface="Calibri"/>
              </a:rPr>
              <a:t>2024</a:t>
            </a:r>
            <a:endParaRPr sz="1271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34663" y="1451734"/>
            <a:ext cx="4729138" cy="396359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lang="it-IT" sz="2500" b="1" dirty="0">
                <a:solidFill>
                  <a:srgbClr val="B27F47"/>
                </a:solidFill>
                <a:latin typeface="Titillium Bd" pitchFamily="2" charset="77"/>
              </a:rPr>
              <a:t>Who I </a:t>
            </a:r>
            <a:r>
              <a:rPr lang="it-IT" sz="2500" b="1" dirty="0" err="1">
                <a:solidFill>
                  <a:srgbClr val="B27F47"/>
                </a:solidFill>
                <a:latin typeface="Titillium Bd" pitchFamily="2" charset="77"/>
              </a:rPr>
              <a:t>am</a:t>
            </a:r>
            <a:r>
              <a:rPr lang="it-IT" sz="2500" b="1" dirty="0">
                <a:solidFill>
                  <a:srgbClr val="B27F47"/>
                </a:solidFill>
                <a:latin typeface="Titillium Bd" pitchFamily="2" charset="77"/>
              </a:rPr>
              <a:t> – Monique Bossi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9319943" y="2570308"/>
            <a:ext cx="2193984" cy="2544952"/>
            <a:chOff x="7650480" y="2557779"/>
            <a:chExt cx="2417445" cy="280416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50480" y="2557779"/>
              <a:ext cx="2417064" cy="280416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18196" y="2722829"/>
              <a:ext cx="1915831" cy="2303146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663342" y="2268573"/>
            <a:ext cx="8417621" cy="3058627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lnSpc>
                <a:spcPct val="150000"/>
              </a:lnSpc>
              <a:spcBef>
                <a:spcPts val="91"/>
              </a:spcBef>
            </a:pPr>
            <a:r>
              <a:rPr sz="2400" b="1" dirty="0">
                <a:solidFill>
                  <a:schemeClr val="accent1"/>
                </a:solidFill>
                <a:latin typeface="Titillium Web" pitchFamily="2" charset="77"/>
              </a:rPr>
              <a:t>National Institute for Nuclear Physics</a:t>
            </a:r>
          </a:p>
          <a:p>
            <a:pPr marL="11527">
              <a:lnSpc>
                <a:spcPct val="150000"/>
              </a:lnSpc>
            </a:pPr>
            <a:r>
              <a:rPr sz="1600" spc="-100" dirty="0">
                <a:latin typeface="Titillium Web" pitchFamily="2" charset="77"/>
                <a:cs typeface="Arial Black"/>
              </a:rPr>
              <a:t>Expertise</a:t>
            </a:r>
            <a:r>
              <a:rPr sz="1600" spc="-45" dirty="0">
                <a:latin typeface="Titillium Web" pitchFamily="2" charset="77"/>
                <a:cs typeface="Arial Black"/>
              </a:rPr>
              <a:t> </a:t>
            </a:r>
            <a:r>
              <a:rPr sz="1600" spc="222" dirty="0">
                <a:latin typeface="Titillium Web" pitchFamily="2" charset="77"/>
                <a:cs typeface="Lucida Sans Unicode"/>
              </a:rPr>
              <a:t>–</a:t>
            </a:r>
            <a:r>
              <a:rPr sz="1600" spc="-23" dirty="0">
                <a:latin typeface="Titillium Web" pitchFamily="2" charset="77"/>
                <a:cs typeface="Lucida Sans Unicode"/>
              </a:rPr>
              <a:t> </a:t>
            </a:r>
            <a:r>
              <a:rPr sz="1600" dirty="0">
                <a:latin typeface="Titillium Web" pitchFamily="2" charset="77"/>
                <a:cs typeface="Lucida Sans Unicode"/>
              </a:rPr>
              <a:t>Research</a:t>
            </a:r>
            <a:r>
              <a:rPr sz="1600" spc="-23" dirty="0">
                <a:latin typeface="Titillium Web" pitchFamily="2" charset="77"/>
                <a:cs typeface="Lucida Sans Unicode"/>
              </a:rPr>
              <a:t> </a:t>
            </a:r>
            <a:r>
              <a:rPr sz="1600" spc="-9" dirty="0">
                <a:latin typeface="Titillium Web" pitchFamily="2" charset="77"/>
                <a:cs typeface="Lucida Sans Unicode"/>
              </a:rPr>
              <a:t>Infrastructure</a:t>
            </a:r>
            <a:r>
              <a:rPr sz="1600" spc="-27" dirty="0">
                <a:latin typeface="Titillium Web" pitchFamily="2" charset="77"/>
                <a:cs typeface="Lucida Sans Unicode"/>
              </a:rPr>
              <a:t> </a:t>
            </a:r>
            <a:r>
              <a:rPr sz="1600" dirty="0">
                <a:latin typeface="Titillium Web" pitchFamily="2" charset="77"/>
                <a:cs typeface="Lucida Sans Unicode"/>
              </a:rPr>
              <a:t>policy</a:t>
            </a:r>
            <a:r>
              <a:rPr sz="1600" spc="-23" dirty="0">
                <a:latin typeface="Titillium Web" pitchFamily="2" charset="77"/>
                <a:cs typeface="Lucida Sans Unicode"/>
              </a:rPr>
              <a:t> </a:t>
            </a:r>
            <a:r>
              <a:rPr sz="1600" spc="64" dirty="0">
                <a:latin typeface="Titillium Web" pitchFamily="2" charset="77"/>
                <a:cs typeface="Lucida Sans Unicode"/>
              </a:rPr>
              <a:t>and</a:t>
            </a:r>
            <a:r>
              <a:rPr sz="1600" spc="-23" dirty="0">
                <a:latin typeface="Titillium Web" pitchFamily="2" charset="77"/>
                <a:cs typeface="Lucida Sans Unicode"/>
              </a:rPr>
              <a:t> </a:t>
            </a:r>
            <a:r>
              <a:rPr sz="1600" spc="36" dirty="0">
                <a:latin typeface="Titillium Web" pitchFamily="2" charset="77"/>
                <a:cs typeface="Lucida Sans Unicode"/>
              </a:rPr>
              <a:t>management*</a:t>
            </a:r>
            <a:endParaRPr sz="1600" dirty="0">
              <a:latin typeface="Titillium Web" pitchFamily="2" charset="77"/>
              <a:cs typeface="Lucida Sans Unicode"/>
            </a:endParaRPr>
          </a:p>
          <a:p>
            <a:pPr marL="11527">
              <a:lnSpc>
                <a:spcPct val="150000"/>
              </a:lnSpc>
              <a:spcBef>
                <a:spcPts val="1915"/>
              </a:spcBef>
            </a:pPr>
            <a:r>
              <a:rPr sz="1600" spc="-45" dirty="0">
                <a:latin typeface="Titillium Web" pitchFamily="2" charset="77"/>
                <a:cs typeface="Arial Black"/>
              </a:rPr>
              <a:t>Main</a:t>
            </a:r>
            <a:r>
              <a:rPr sz="1600" spc="-145" dirty="0">
                <a:latin typeface="Titillium Web" pitchFamily="2" charset="77"/>
                <a:cs typeface="Arial Black"/>
              </a:rPr>
              <a:t> </a:t>
            </a:r>
            <a:r>
              <a:rPr sz="1600" spc="-54" dirty="0">
                <a:latin typeface="Titillium Web" pitchFamily="2" charset="77"/>
                <a:cs typeface="Arial Black"/>
              </a:rPr>
              <a:t>relevant</a:t>
            </a:r>
            <a:r>
              <a:rPr sz="1600" spc="-132" dirty="0">
                <a:latin typeface="Titillium Web" pitchFamily="2" charset="77"/>
                <a:cs typeface="Arial Black"/>
              </a:rPr>
              <a:t> </a:t>
            </a:r>
            <a:r>
              <a:rPr sz="1600" spc="-18" dirty="0">
                <a:latin typeface="Titillium Web" pitchFamily="2" charset="77"/>
                <a:cs typeface="Arial Black"/>
              </a:rPr>
              <a:t>roles</a:t>
            </a:r>
            <a:endParaRPr sz="1600" dirty="0">
              <a:latin typeface="Titillium Web" pitchFamily="2" charset="77"/>
              <a:cs typeface="Arial Black"/>
            </a:endParaRPr>
          </a:p>
          <a:p>
            <a:pPr marL="297276" indent="-285750">
              <a:lnSpc>
                <a:spcPct val="150000"/>
              </a:lnSpc>
              <a:spcBef>
                <a:spcPts val="109"/>
              </a:spcBef>
              <a:buFont typeface="Wingdings" pitchFamily="2" charset="2"/>
              <a:buChar char="§"/>
              <a:tabLst>
                <a:tab pos="231683" algn="l"/>
              </a:tabLst>
            </a:pPr>
            <a:r>
              <a:rPr sz="1600" spc="-86" dirty="0">
                <a:latin typeface="Titillium Web" pitchFamily="2" charset="77"/>
                <a:cs typeface="Lucida Sans Unicode"/>
              </a:rPr>
              <a:t>2023-</a:t>
            </a:r>
            <a:r>
              <a:rPr sz="1600" spc="-45" dirty="0">
                <a:latin typeface="Titillium Web" pitchFamily="2" charset="77"/>
                <a:cs typeface="Lucida Sans Unicode"/>
              </a:rPr>
              <a:t>on:</a:t>
            </a:r>
            <a:r>
              <a:rPr sz="1600" spc="-50" dirty="0">
                <a:latin typeface="Titillium Web" pitchFamily="2" charset="77"/>
                <a:cs typeface="Lucida Sans Unicode"/>
              </a:rPr>
              <a:t> ETIC</a:t>
            </a:r>
            <a:r>
              <a:rPr sz="1600" spc="-59" dirty="0">
                <a:latin typeface="Titillium Web" pitchFamily="2" charset="77"/>
                <a:cs typeface="Lucida Sans Unicode"/>
              </a:rPr>
              <a:t> </a:t>
            </a:r>
            <a:r>
              <a:rPr sz="1600" spc="-9" dirty="0">
                <a:latin typeface="Titillium Web" pitchFamily="2" charset="77"/>
                <a:cs typeface="Lucida Sans Unicode"/>
              </a:rPr>
              <a:t>Infrastructure</a:t>
            </a:r>
            <a:r>
              <a:rPr sz="1600" spc="-59" dirty="0">
                <a:latin typeface="Titillium Web" pitchFamily="2" charset="77"/>
                <a:cs typeface="Lucida Sans Unicode"/>
              </a:rPr>
              <a:t> </a:t>
            </a:r>
            <a:r>
              <a:rPr sz="1600" spc="54" dirty="0">
                <a:latin typeface="Titillium Web" pitchFamily="2" charset="77"/>
                <a:cs typeface="Lucida Sans Unicode"/>
              </a:rPr>
              <a:t>manager</a:t>
            </a:r>
            <a:r>
              <a:rPr sz="1600" spc="-50" dirty="0">
                <a:latin typeface="Titillium Web" pitchFamily="2" charset="77"/>
                <a:cs typeface="Lucida Sans Unicode"/>
              </a:rPr>
              <a:t> </a:t>
            </a:r>
            <a:r>
              <a:rPr sz="1600" spc="64" dirty="0">
                <a:latin typeface="Titillium Web" pitchFamily="2" charset="77"/>
                <a:cs typeface="Lucida Sans Unicode"/>
              </a:rPr>
              <a:t>and</a:t>
            </a:r>
            <a:r>
              <a:rPr sz="1600" spc="-50" dirty="0">
                <a:latin typeface="Titillium Web" pitchFamily="2" charset="77"/>
                <a:cs typeface="Lucida Sans Unicode"/>
              </a:rPr>
              <a:t> </a:t>
            </a:r>
            <a:r>
              <a:rPr sz="1600" dirty="0">
                <a:latin typeface="Titillium Web" pitchFamily="2" charset="77"/>
                <a:cs typeface="Lucida Sans Unicode"/>
              </a:rPr>
              <a:t>«Comitato</a:t>
            </a:r>
            <a:r>
              <a:rPr sz="1600" spc="-54" dirty="0">
                <a:latin typeface="Titillium Web" pitchFamily="2" charset="77"/>
                <a:cs typeface="Lucida Sans Unicode"/>
              </a:rPr>
              <a:t> </a:t>
            </a:r>
            <a:r>
              <a:rPr sz="1600" dirty="0">
                <a:latin typeface="Titillium Web" pitchFamily="2" charset="77"/>
                <a:cs typeface="Lucida Sans Unicode"/>
              </a:rPr>
              <a:t>di</a:t>
            </a:r>
            <a:r>
              <a:rPr sz="1600" spc="-45" dirty="0">
                <a:latin typeface="Titillium Web" pitchFamily="2" charset="77"/>
                <a:cs typeface="Lucida Sans Unicode"/>
              </a:rPr>
              <a:t> </a:t>
            </a:r>
            <a:r>
              <a:rPr sz="1600" dirty="0" err="1">
                <a:latin typeface="Titillium Web" pitchFamily="2" charset="77"/>
                <a:cs typeface="Lucida Sans Unicode"/>
              </a:rPr>
              <a:t>Gestione</a:t>
            </a:r>
            <a:r>
              <a:rPr sz="1600" spc="-64" dirty="0">
                <a:latin typeface="Titillium Web" pitchFamily="2" charset="77"/>
                <a:cs typeface="Lucida Sans Unicode"/>
              </a:rPr>
              <a:t> </a:t>
            </a:r>
            <a:r>
              <a:rPr sz="1600" spc="-23" dirty="0">
                <a:latin typeface="Titillium Web" pitchFamily="2" charset="77"/>
                <a:cs typeface="Lucida Sans Unicode"/>
              </a:rPr>
              <a:t>di</a:t>
            </a:r>
            <a:r>
              <a:rPr lang="it-IT" sz="1600" dirty="0">
                <a:latin typeface="Titillium Web" pitchFamily="2" charset="77"/>
                <a:cs typeface="Lucida Sans Unicode"/>
              </a:rPr>
              <a:t> </a:t>
            </a:r>
            <a:r>
              <a:rPr sz="1600" spc="-27" dirty="0">
                <a:latin typeface="Titillium Web" pitchFamily="2" charset="77"/>
                <a:cs typeface="Lucida Sans Unicode"/>
              </a:rPr>
              <a:t>Einstein</a:t>
            </a:r>
            <a:r>
              <a:rPr sz="1600" spc="-32" dirty="0">
                <a:latin typeface="Titillium Web" pitchFamily="2" charset="77"/>
                <a:cs typeface="Lucida Sans Unicode"/>
              </a:rPr>
              <a:t> </a:t>
            </a:r>
            <a:r>
              <a:rPr sz="1600" spc="-9" dirty="0">
                <a:latin typeface="Titillium Web" pitchFamily="2" charset="77"/>
                <a:cs typeface="Lucida Sans Unicode"/>
              </a:rPr>
              <a:t>Telescope»</a:t>
            </a:r>
            <a:endParaRPr sz="1600" dirty="0">
              <a:latin typeface="Titillium Web" pitchFamily="2" charset="77"/>
              <a:cs typeface="Lucida Sans Unicode"/>
            </a:endParaRPr>
          </a:p>
          <a:p>
            <a:pPr marL="297276" indent="-285750">
              <a:lnSpc>
                <a:spcPct val="150000"/>
              </a:lnSpc>
              <a:spcBef>
                <a:spcPts val="109"/>
              </a:spcBef>
              <a:buFont typeface="Wingdings" pitchFamily="2" charset="2"/>
              <a:buChar char="§"/>
              <a:tabLst>
                <a:tab pos="231683" algn="l"/>
              </a:tabLst>
            </a:pPr>
            <a:r>
              <a:rPr sz="1600" spc="-150" dirty="0">
                <a:latin typeface="Titillium Web" pitchFamily="2" charset="77"/>
                <a:cs typeface="Lucida Sans Unicode"/>
              </a:rPr>
              <a:t>2021-</a:t>
            </a:r>
            <a:r>
              <a:rPr sz="1600" spc="-95" dirty="0">
                <a:latin typeface="Titillium Web" pitchFamily="2" charset="77"/>
                <a:cs typeface="Lucida Sans Unicode"/>
              </a:rPr>
              <a:t>2023:</a:t>
            </a:r>
            <a:r>
              <a:rPr sz="1600" spc="36" dirty="0">
                <a:latin typeface="Titillium Web" pitchFamily="2" charset="77"/>
                <a:cs typeface="Lucida Sans Unicode"/>
              </a:rPr>
              <a:t> </a:t>
            </a:r>
            <a:r>
              <a:rPr sz="1600" dirty="0">
                <a:latin typeface="Titillium Web" pitchFamily="2" charset="77"/>
                <a:cs typeface="Lucida Sans Unicode"/>
              </a:rPr>
              <a:t>Technical</a:t>
            </a:r>
            <a:r>
              <a:rPr sz="1600" spc="41" dirty="0">
                <a:latin typeface="Titillium Web" pitchFamily="2" charset="77"/>
                <a:cs typeface="Lucida Sans Unicode"/>
              </a:rPr>
              <a:t> </a:t>
            </a:r>
            <a:r>
              <a:rPr sz="1600" dirty="0">
                <a:latin typeface="Titillium Web" pitchFamily="2" charset="77"/>
                <a:cs typeface="Lucida Sans Unicode"/>
              </a:rPr>
              <a:t>Secretariat</a:t>
            </a:r>
            <a:r>
              <a:rPr sz="1600" spc="45" dirty="0">
                <a:latin typeface="Titillium Web" pitchFamily="2" charset="77"/>
                <a:cs typeface="Lucida Sans Unicode"/>
              </a:rPr>
              <a:t> </a:t>
            </a:r>
            <a:r>
              <a:rPr sz="1600" spc="-27" dirty="0">
                <a:latin typeface="Titillium Web" pitchFamily="2" charset="77"/>
                <a:cs typeface="Lucida Sans Unicode"/>
              </a:rPr>
              <a:t>of</a:t>
            </a:r>
            <a:r>
              <a:rPr sz="1600" spc="41" dirty="0">
                <a:latin typeface="Titillium Web" pitchFamily="2" charset="77"/>
                <a:cs typeface="Lucida Sans Unicode"/>
              </a:rPr>
              <a:t> </a:t>
            </a:r>
            <a:r>
              <a:rPr sz="1600" dirty="0">
                <a:latin typeface="Titillium Web" pitchFamily="2" charset="77"/>
                <a:cs typeface="Lucida Sans Unicode"/>
              </a:rPr>
              <a:t>the</a:t>
            </a:r>
            <a:r>
              <a:rPr sz="1600" spc="23" dirty="0">
                <a:latin typeface="Titillium Web" pitchFamily="2" charset="77"/>
                <a:cs typeface="Lucida Sans Unicode"/>
              </a:rPr>
              <a:t> </a:t>
            </a:r>
            <a:r>
              <a:rPr sz="1600" dirty="0">
                <a:latin typeface="Titillium Web" pitchFamily="2" charset="77"/>
                <a:cs typeface="Lucida Sans Unicode"/>
              </a:rPr>
              <a:t>Research</a:t>
            </a:r>
            <a:r>
              <a:rPr sz="1600" spc="27" dirty="0">
                <a:latin typeface="Titillium Web" pitchFamily="2" charset="77"/>
                <a:cs typeface="Lucida Sans Unicode"/>
              </a:rPr>
              <a:t> </a:t>
            </a:r>
            <a:r>
              <a:rPr sz="1600" dirty="0">
                <a:latin typeface="Titillium Web" pitchFamily="2" charset="77"/>
                <a:cs typeface="Lucida Sans Unicode"/>
              </a:rPr>
              <a:t>Minister(s)</a:t>
            </a:r>
            <a:r>
              <a:rPr sz="1600" spc="32" dirty="0">
                <a:latin typeface="Titillium Web" pitchFamily="2" charset="77"/>
                <a:cs typeface="Lucida Sans Unicode"/>
              </a:rPr>
              <a:t> </a:t>
            </a:r>
            <a:r>
              <a:rPr sz="1600" spc="-9" dirty="0">
                <a:latin typeface="Titillium Web" pitchFamily="2" charset="77"/>
                <a:cs typeface="Lucida Sans Unicode"/>
              </a:rPr>
              <a:t>cabinet</a:t>
            </a:r>
            <a:endParaRPr sz="1600" dirty="0">
              <a:latin typeface="Titillium Web" pitchFamily="2" charset="77"/>
              <a:cs typeface="Lucida Sans Unicode"/>
            </a:endParaRPr>
          </a:p>
          <a:p>
            <a:pPr marL="297276" indent="-285750">
              <a:lnSpc>
                <a:spcPct val="150000"/>
              </a:lnSpc>
              <a:spcBef>
                <a:spcPts val="199"/>
              </a:spcBef>
              <a:buFont typeface="Wingdings" pitchFamily="2" charset="2"/>
              <a:buChar char="§"/>
              <a:tabLst>
                <a:tab pos="231683" algn="l"/>
              </a:tabLst>
            </a:pPr>
            <a:r>
              <a:rPr sz="1600" spc="-145" dirty="0">
                <a:latin typeface="Titillium Web" pitchFamily="2" charset="77"/>
                <a:cs typeface="Lucida Sans Unicode"/>
              </a:rPr>
              <a:t>2018</a:t>
            </a:r>
            <a:r>
              <a:rPr sz="1600" spc="-41" dirty="0">
                <a:latin typeface="Titillium Web" pitchFamily="2" charset="77"/>
                <a:cs typeface="Lucida Sans Unicode"/>
              </a:rPr>
              <a:t> </a:t>
            </a:r>
            <a:r>
              <a:rPr sz="1600" spc="222" dirty="0">
                <a:latin typeface="Titillium Web" pitchFamily="2" charset="77"/>
                <a:cs typeface="Lucida Sans Unicode"/>
              </a:rPr>
              <a:t>–</a:t>
            </a:r>
            <a:r>
              <a:rPr sz="1600" spc="-36" dirty="0">
                <a:latin typeface="Titillium Web" pitchFamily="2" charset="77"/>
                <a:cs typeface="Lucida Sans Unicode"/>
              </a:rPr>
              <a:t> </a:t>
            </a:r>
            <a:r>
              <a:rPr sz="1600" spc="-163" dirty="0">
                <a:latin typeface="Titillium Web" pitchFamily="2" charset="77"/>
                <a:cs typeface="Lucida Sans Unicode"/>
              </a:rPr>
              <a:t>2021</a:t>
            </a:r>
            <a:r>
              <a:rPr sz="1600" spc="-23" dirty="0">
                <a:latin typeface="Titillium Web" pitchFamily="2" charset="77"/>
                <a:cs typeface="Lucida Sans Unicode"/>
              </a:rPr>
              <a:t> </a:t>
            </a:r>
            <a:r>
              <a:rPr sz="1600" spc="-77" dirty="0">
                <a:latin typeface="Titillium Web" pitchFamily="2" charset="77"/>
                <a:cs typeface="Lucida Sans Unicode"/>
              </a:rPr>
              <a:t>«EU</a:t>
            </a:r>
            <a:r>
              <a:rPr sz="1600" spc="-45" dirty="0">
                <a:latin typeface="Titillium Web" pitchFamily="2" charset="77"/>
                <a:cs typeface="Lucida Sans Unicode"/>
              </a:rPr>
              <a:t> </a:t>
            </a:r>
            <a:r>
              <a:rPr sz="1600" dirty="0">
                <a:latin typeface="Titillium Web" pitchFamily="2" charset="77"/>
                <a:cs typeface="Lucida Sans Unicode"/>
              </a:rPr>
              <a:t>Research</a:t>
            </a:r>
            <a:r>
              <a:rPr sz="1600" spc="-36" dirty="0">
                <a:latin typeface="Titillium Web" pitchFamily="2" charset="77"/>
                <a:cs typeface="Lucida Sans Unicode"/>
              </a:rPr>
              <a:t> </a:t>
            </a:r>
            <a:r>
              <a:rPr sz="1600" spc="-9" dirty="0">
                <a:latin typeface="Titillium Web" pitchFamily="2" charset="77"/>
                <a:cs typeface="Lucida Sans Unicode"/>
              </a:rPr>
              <a:t>Infrastructure</a:t>
            </a:r>
            <a:r>
              <a:rPr sz="1600" spc="-41" dirty="0">
                <a:latin typeface="Titillium Web" pitchFamily="2" charset="77"/>
                <a:cs typeface="Lucida Sans Unicode"/>
              </a:rPr>
              <a:t> for</a:t>
            </a:r>
            <a:r>
              <a:rPr sz="1600" spc="-27" dirty="0">
                <a:latin typeface="Titillium Web" pitchFamily="2" charset="77"/>
                <a:cs typeface="Lucida Sans Unicode"/>
              </a:rPr>
              <a:t> </a:t>
            </a:r>
            <a:r>
              <a:rPr sz="1600" dirty="0">
                <a:latin typeface="Titillium Web" pitchFamily="2" charset="77"/>
                <a:cs typeface="Lucida Sans Unicode"/>
              </a:rPr>
              <a:t>Heritage</a:t>
            </a:r>
            <a:r>
              <a:rPr sz="1600" spc="-41" dirty="0">
                <a:latin typeface="Titillium Web" pitchFamily="2" charset="77"/>
                <a:cs typeface="Lucida Sans Unicode"/>
              </a:rPr>
              <a:t> </a:t>
            </a:r>
            <a:r>
              <a:rPr sz="1600" dirty="0">
                <a:latin typeface="Titillium Web" pitchFamily="2" charset="77"/>
                <a:cs typeface="Lucida Sans Unicode"/>
              </a:rPr>
              <a:t>Science»</a:t>
            </a:r>
            <a:r>
              <a:rPr sz="1600" spc="-32" dirty="0">
                <a:latin typeface="Titillium Web" pitchFamily="2" charset="77"/>
                <a:cs typeface="Lucida Sans Unicode"/>
              </a:rPr>
              <a:t> </a:t>
            </a:r>
            <a:r>
              <a:rPr sz="1600" spc="-9" dirty="0">
                <a:latin typeface="Titillium Web" pitchFamily="2" charset="77"/>
                <a:cs typeface="Lucida Sans Unicode"/>
              </a:rPr>
              <a:t>interim</a:t>
            </a:r>
            <a:r>
              <a:rPr sz="1600" spc="-59" dirty="0">
                <a:latin typeface="Titillium Web" pitchFamily="2" charset="77"/>
                <a:cs typeface="Lucida Sans Unicode"/>
              </a:rPr>
              <a:t> </a:t>
            </a:r>
            <a:r>
              <a:rPr sz="1600" spc="222" dirty="0">
                <a:latin typeface="Titillium Web" pitchFamily="2" charset="77"/>
                <a:cs typeface="Lucida Sans Unicode"/>
              </a:rPr>
              <a:t>–</a:t>
            </a:r>
            <a:r>
              <a:rPr sz="1600" spc="-36" dirty="0">
                <a:latin typeface="Titillium Web" pitchFamily="2" charset="77"/>
                <a:cs typeface="Lucida Sans Unicode"/>
              </a:rPr>
              <a:t> </a:t>
            </a:r>
            <a:r>
              <a:rPr sz="1600" spc="-23" dirty="0">
                <a:latin typeface="Titillium Web" pitchFamily="2" charset="77"/>
                <a:cs typeface="Lucida Sans Unicode"/>
              </a:rPr>
              <a:t>BGR</a:t>
            </a:r>
            <a:endParaRPr sz="1600" dirty="0">
              <a:latin typeface="Titillium Web" pitchFamily="2" charset="77"/>
              <a:cs typeface="Lucida Sans Unicode"/>
            </a:endParaRPr>
          </a:p>
          <a:p>
            <a:pPr marL="296700" marR="258770" indent="-285750">
              <a:lnSpc>
                <a:spcPct val="150000"/>
              </a:lnSpc>
              <a:spcBef>
                <a:spcPts val="86"/>
              </a:spcBef>
              <a:buFont typeface="Wingdings" pitchFamily="2" charset="2"/>
              <a:buChar char="§"/>
              <a:tabLst>
                <a:tab pos="232258" algn="l"/>
              </a:tabLst>
            </a:pPr>
            <a:r>
              <a:rPr sz="1600" spc="-150" dirty="0">
                <a:latin typeface="Titillium Web" pitchFamily="2" charset="77"/>
                <a:cs typeface="Lucida Sans Unicode"/>
              </a:rPr>
              <a:t>2010</a:t>
            </a:r>
            <a:r>
              <a:rPr sz="1600" spc="23" dirty="0">
                <a:latin typeface="Titillium Web" pitchFamily="2" charset="77"/>
                <a:cs typeface="Lucida Sans Unicode"/>
              </a:rPr>
              <a:t> </a:t>
            </a:r>
            <a:r>
              <a:rPr sz="1600" spc="-68" dirty="0">
                <a:latin typeface="Titillium Web" pitchFamily="2" charset="77"/>
                <a:cs typeface="Lucida Sans Unicode"/>
              </a:rPr>
              <a:t>-</a:t>
            </a:r>
            <a:r>
              <a:rPr sz="1600" spc="-73" dirty="0">
                <a:latin typeface="Titillium Web" pitchFamily="2" charset="77"/>
                <a:cs typeface="Lucida Sans Unicode"/>
              </a:rPr>
              <a:t>2020</a:t>
            </a:r>
            <a:r>
              <a:rPr sz="1600" spc="27" dirty="0">
                <a:latin typeface="Titillium Web" pitchFamily="2" charset="77"/>
                <a:cs typeface="Lucida Sans Unicode"/>
              </a:rPr>
              <a:t> </a:t>
            </a:r>
            <a:r>
              <a:rPr sz="1600" dirty="0">
                <a:latin typeface="Titillium Web" pitchFamily="2" charset="77"/>
                <a:cs typeface="Lucida Sans Unicode"/>
              </a:rPr>
              <a:t>Programme</a:t>
            </a:r>
            <a:r>
              <a:rPr sz="1600" spc="27" dirty="0">
                <a:latin typeface="Titillium Web" pitchFamily="2" charset="77"/>
                <a:cs typeface="Lucida Sans Unicode"/>
              </a:rPr>
              <a:t> </a:t>
            </a:r>
            <a:r>
              <a:rPr sz="1600" dirty="0">
                <a:latin typeface="Titillium Web" pitchFamily="2" charset="77"/>
                <a:cs typeface="Lucida Sans Unicode"/>
              </a:rPr>
              <a:t>Committee</a:t>
            </a:r>
            <a:r>
              <a:rPr sz="1600" spc="27" dirty="0">
                <a:latin typeface="Titillium Web" pitchFamily="2" charset="77"/>
                <a:cs typeface="Lucida Sans Unicode"/>
              </a:rPr>
              <a:t> </a:t>
            </a:r>
            <a:r>
              <a:rPr sz="1600" spc="-41" dirty="0">
                <a:latin typeface="Titillium Web" pitchFamily="2" charset="77"/>
                <a:cs typeface="Lucida Sans Unicode"/>
              </a:rPr>
              <a:t>for</a:t>
            </a:r>
            <a:r>
              <a:rPr sz="1600" spc="45" dirty="0">
                <a:latin typeface="Titillium Web" pitchFamily="2" charset="77"/>
                <a:cs typeface="Lucida Sans Unicode"/>
              </a:rPr>
              <a:t> </a:t>
            </a:r>
            <a:r>
              <a:rPr sz="1600" dirty="0">
                <a:latin typeface="Titillium Web" pitchFamily="2" charset="77"/>
                <a:cs typeface="Lucida Sans Unicode"/>
              </a:rPr>
              <a:t>Research</a:t>
            </a:r>
            <a:r>
              <a:rPr sz="1600" spc="32" dirty="0">
                <a:latin typeface="Titillium Web" pitchFamily="2" charset="77"/>
                <a:cs typeface="Lucida Sans Unicode"/>
              </a:rPr>
              <a:t> </a:t>
            </a:r>
            <a:r>
              <a:rPr sz="1600" spc="-9" dirty="0">
                <a:latin typeface="Titillium Web" pitchFamily="2" charset="77"/>
                <a:cs typeface="Lucida Sans Unicode"/>
              </a:rPr>
              <a:t>Infrastructures</a:t>
            </a:r>
            <a:r>
              <a:rPr sz="1600" spc="41" dirty="0">
                <a:latin typeface="Titillium Web" pitchFamily="2" charset="77"/>
                <a:cs typeface="Lucida Sans Unicode"/>
              </a:rPr>
              <a:t> </a:t>
            </a:r>
            <a:r>
              <a:rPr sz="1600" spc="-9" dirty="0">
                <a:latin typeface="Titillium Web" pitchFamily="2" charset="77"/>
                <a:cs typeface="Lucida Sans Unicode"/>
              </a:rPr>
              <a:t>(H2020 </a:t>
            </a:r>
            <a:r>
              <a:rPr sz="1600" spc="59" dirty="0">
                <a:latin typeface="Titillium Web" pitchFamily="2" charset="77"/>
                <a:cs typeface="Lucida Sans Unicode"/>
              </a:rPr>
              <a:t>and</a:t>
            </a:r>
            <a:r>
              <a:rPr sz="1600" spc="-86" dirty="0">
                <a:latin typeface="Titillium Web" pitchFamily="2" charset="77"/>
                <a:cs typeface="Lucida Sans Unicode"/>
              </a:rPr>
              <a:t> </a:t>
            </a:r>
            <a:r>
              <a:rPr sz="1600" spc="-18" dirty="0">
                <a:latin typeface="Titillium Web" pitchFamily="2" charset="77"/>
                <a:cs typeface="Lucida Sans Unicode"/>
              </a:rPr>
              <a:t>FP7)</a:t>
            </a:r>
            <a:endParaRPr sz="1600" dirty="0">
              <a:latin typeface="Titillium Web" pitchFamily="2" charset="77"/>
              <a:cs typeface="Lucida Sans Unicod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223691" y="5189821"/>
            <a:ext cx="2572614" cy="137379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817" spc="-68" dirty="0">
                <a:solidFill>
                  <a:srgbClr val="212529"/>
                </a:solidFill>
                <a:latin typeface="Lucida Sans Unicode"/>
                <a:cs typeface="Lucida Sans Unicode"/>
              </a:rPr>
              <a:t>*Executive</a:t>
            </a:r>
            <a:r>
              <a:rPr sz="817" spc="-50" dirty="0">
                <a:solidFill>
                  <a:srgbClr val="212529"/>
                </a:solidFill>
                <a:latin typeface="Lucida Sans Unicode"/>
                <a:cs typeface="Lucida Sans Unicode"/>
              </a:rPr>
              <a:t> </a:t>
            </a:r>
            <a:r>
              <a:rPr sz="817" spc="-32" dirty="0">
                <a:solidFill>
                  <a:srgbClr val="212529"/>
                </a:solidFill>
                <a:latin typeface="Lucida Sans Unicode"/>
                <a:cs typeface="Lucida Sans Unicode"/>
              </a:rPr>
              <a:t>MBA</a:t>
            </a:r>
            <a:r>
              <a:rPr sz="817" spc="-50" dirty="0">
                <a:solidFill>
                  <a:srgbClr val="212529"/>
                </a:solidFill>
                <a:latin typeface="Lucida Sans Unicode"/>
                <a:cs typeface="Lucida Sans Unicode"/>
              </a:rPr>
              <a:t> </a:t>
            </a:r>
            <a:r>
              <a:rPr sz="817" spc="-77" dirty="0">
                <a:solidFill>
                  <a:srgbClr val="212529"/>
                </a:solidFill>
                <a:latin typeface="Lucida Sans Unicode"/>
                <a:cs typeface="Lucida Sans Unicode"/>
              </a:rPr>
              <a:t>in</a:t>
            </a:r>
            <a:r>
              <a:rPr sz="817" spc="-50" dirty="0">
                <a:solidFill>
                  <a:srgbClr val="212529"/>
                </a:solidFill>
                <a:latin typeface="Lucida Sans Unicode"/>
                <a:cs typeface="Lucida Sans Unicode"/>
              </a:rPr>
              <a:t> </a:t>
            </a:r>
            <a:r>
              <a:rPr sz="817" spc="-68" dirty="0">
                <a:solidFill>
                  <a:srgbClr val="212529"/>
                </a:solidFill>
                <a:latin typeface="Lucida Sans Unicode"/>
                <a:cs typeface="Lucida Sans Unicode"/>
              </a:rPr>
              <a:t>Management</a:t>
            </a:r>
            <a:r>
              <a:rPr sz="817" spc="-50" dirty="0">
                <a:solidFill>
                  <a:srgbClr val="212529"/>
                </a:solidFill>
                <a:latin typeface="Lucida Sans Unicode"/>
                <a:cs typeface="Lucida Sans Unicode"/>
              </a:rPr>
              <a:t> </a:t>
            </a:r>
            <a:r>
              <a:rPr sz="817" spc="-59" dirty="0">
                <a:solidFill>
                  <a:srgbClr val="212529"/>
                </a:solidFill>
                <a:latin typeface="Lucida Sans Unicode"/>
                <a:cs typeface="Lucida Sans Unicode"/>
              </a:rPr>
              <a:t>of</a:t>
            </a:r>
            <a:r>
              <a:rPr sz="817" spc="-45" dirty="0">
                <a:solidFill>
                  <a:srgbClr val="212529"/>
                </a:solidFill>
                <a:latin typeface="Lucida Sans Unicode"/>
                <a:cs typeface="Lucida Sans Unicode"/>
              </a:rPr>
              <a:t> </a:t>
            </a:r>
            <a:r>
              <a:rPr sz="817" spc="-59" dirty="0">
                <a:solidFill>
                  <a:srgbClr val="212529"/>
                </a:solidFill>
                <a:latin typeface="Lucida Sans Unicode"/>
                <a:cs typeface="Lucida Sans Unicode"/>
              </a:rPr>
              <a:t>Research</a:t>
            </a:r>
            <a:r>
              <a:rPr sz="817" spc="-45" dirty="0">
                <a:solidFill>
                  <a:srgbClr val="212529"/>
                </a:solidFill>
                <a:latin typeface="Lucida Sans Unicode"/>
                <a:cs typeface="Lucida Sans Unicode"/>
              </a:rPr>
              <a:t> </a:t>
            </a:r>
            <a:r>
              <a:rPr sz="817" spc="-41" dirty="0">
                <a:solidFill>
                  <a:srgbClr val="212529"/>
                </a:solidFill>
                <a:latin typeface="Lucida Sans Unicode"/>
                <a:cs typeface="Lucida Sans Unicode"/>
              </a:rPr>
              <a:t>Infrastructure</a:t>
            </a:r>
            <a:endParaRPr sz="817" dirty="0">
              <a:latin typeface="Lucida Sans Unicode"/>
              <a:cs typeface="Lucida Sans Unicode"/>
            </a:endParaRPr>
          </a:p>
        </p:txBody>
      </p:sp>
      <p:sp>
        <p:nvSpPr>
          <p:cNvPr id="11" name="Segnaposto piè di pagina 8">
            <a:extLst>
              <a:ext uri="{FF2B5EF4-FFF2-40B4-BE49-F238E27FC236}">
                <a16:creationId xmlns:a16="http://schemas.microsoft.com/office/drawing/2014/main" id="{9611CB2A-9308-83B3-1F6B-B45013D72AB5}"/>
              </a:ext>
            </a:extLst>
          </p:cNvPr>
          <p:cNvSpPr txBox="1">
            <a:spLocks/>
          </p:cNvSpPr>
          <p:nvPr/>
        </p:nvSpPr>
        <p:spPr>
          <a:xfrm>
            <a:off x="1906467" y="6452963"/>
            <a:ext cx="81316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Einstein Telescope Infrastructure Consortium (ETIC - IR0000004)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PNRR M4, C2, </a:t>
            </a:r>
            <a:r>
              <a:rPr lang="en-US" dirty="0" err="1">
                <a:solidFill>
                  <a:schemeClr val="bg1"/>
                </a:solidFill>
              </a:rPr>
              <a:t>Investimento</a:t>
            </a:r>
            <a:r>
              <a:rPr lang="en-US" dirty="0">
                <a:solidFill>
                  <a:schemeClr val="bg1"/>
                </a:solidFill>
              </a:rPr>
              <a:t> 3.1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4120F1C2-E2A3-3BE6-44FB-0E8B4F7425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78" y="6401263"/>
            <a:ext cx="887128" cy="45200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18B6C2D8-0E2A-25A9-32D9-AB26C56A0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383" y="1747325"/>
            <a:ext cx="7037299" cy="360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/>
          <p:cNvSpPr txBox="1"/>
          <p:nvPr/>
        </p:nvSpPr>
        <p:spPr>
          <a:xfrm>
            <a:off x="4650383" y="840063"/>
            <a:ext cx="6099586" cy="396359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R="48411" algn="r">
              <a:lnSpc>
                <a:spcPts val="1493"/>
              </a:lnSpc>
              <a:spcBef>
                <a:spcPts val="91"/>
              </a:spcBef>
            </a:pPr>
            <a:r>
              <a:rPr sz="1271" spc="-23" dirty="0">
                <a:solidFill>
                  <a:srgbClr val="BFBFBF"/>
                </a:solidFill>
                <a:latin typeface="Calibri"/>
                <a:cs typeface="Calibri"/>
              </a:rPr>
              <a:t>«</a:t>
            </a:r>
            <a:r>
              <a:rPr sz="1271" i="1" spc="-23" dirty="0">
                <a:solidFill>
                  <a:srgbClr val="BFBFBF"/>
                </a:solidFill>
                <a:latin typeface="Calibri"/>
                <a:cs typeface="Calibri"/>
              </a:rPr>
              <a:t>Managing </a:t>
            </a:r>
            <a:r>
              <a:rPr sz="1271" i="1" spc="-9" dirty="0">
                <a:solidFill>
                  <a:srgbClr val="BFBFBF"/>
                </a:solidFill>
                <a:latin typeface="Calibri"/>
                <a:cs typeface="Calibri"/>
              </a:rPr>
              <a:t>the</a:t>
            </a:r>
            <a:r>
              <a:rPr sz="1271" i="1" spc="-27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271" i="1" spc="-23" dirty="0">
                <a:solidFill>
                  <a:srgbClr val="BFBFBF"/>
                </a:solidFill>
                <a:latin typeface="Calibri"/>
                <a:cs typeface="Calibri"/>
              </a:rPr>
              <a:t>Lifecycle</a:t>
            </a:r>
            <a:r>
              <a:rPr sz="1271" i="1" spc="-27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271" i="1" dirty="0">
                <a:solidFill>
                  <a:srgbClr val="BFBFBF"/>
                </a:solidFill>
                <a:latin typeface="Calibri"/>
                <a:cs typeface="Calibri"/>
              </a:rPr>
              <a:t>of</a:t>
            </a:r>
            <a:r>
              <a:rPr sz="1271" i="1" spc="-23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271" i="1" dirty="0">
                <a:solidFill>
                  <a:srgbClr val="BFBFBF"/>
                </a:solidFill>
                <a:latin typeface="Calibri"/>
                <a:cs typeface="Calibri"/>
              </a:rPr>
              <a:t>a</a:t>
            </a:r>
            <a:r>
              <a:rPr sz="1271" i="1" spc="-23" dirty="0">
                <a:solidFill>
                  <a:srgbClr val="BFBFBF"/>
                </a:solidFill>
                <a:latin typeface="Calibri"/>
                <a:cs typeface="Calibri"/>
              </a:rPr>
              <a:t> Research Infrastructure»</a:t>
            </a:r>
            <a:r>
              <a:rPr sz="1271" i="1" spc="-18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271" spc="-23" dirty="0">
                <a:solidFill>
                  <a:srgbClr val="BFBFBF"/>
                </a:solidFill>
                <a:latin typeface="Calibri"/>
                <a:cs typeface="Calibri"/>
              </a:rPr>
              <a:t>RItrainPlus </a:t>
            </a:r>
            <a:r>
              <a:rPr sz="1271" spc="-18" dirty="0">
                <a:solidFill>
                  <a:srgbClr val="BFBFBF"/>
                </a:solidFill>
                <a:latin typeface="Calibri"/>
                <a:cs typeface="Calibri"/>
              </a:rPr>
              <a:t>CPD</a:t>
            </a:r>
            <a:r>
              <a:rPr sz="1271" spc="-27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271" spc="-23" dirty="0">
                <a:solidFill>
                  <a:srgbClr val="BFBFBF"/>
                </a:solidFill>
                <a:latin typeface="Calibri"/>
                <a:cs typeface="Calibri"/>
              </a:rPr>
              <a:t>courses </a:t>
            </a:r>
            <a:r>
              <a:rPr sz="1271" spc="-9" dirty="0">
                <a:solidFill>
                  <a:srgbClr val="BFBFBF"/>
                </a:solidFill>
                <a:latin typeface="Calibri"/>
                <a:cs typeface="Calibri"/>
              </a:rPr>
              <a:t>pilot</a:t>
            </a:r>
            <a:r>
              <a:rPr sz="1271" spc="-18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271" dirty="0">
                <a:solidFill>
                  <a:srgbClr val="BFBFBF"/>
                </a:solidFill>
                <a:latin typeface="Calibri"/>
                <a:cs typeface="Calibri"/>
              </a:rPr>
              <a:t>2</a:t>
            </a:r>
            <a:r>
              <a:rPr sz="1225" baseline="24691" dirty="0">
                <a:solidFill>
                  <a:srgbClr val="BFBFBF"/>
                </a:solidFill>
                <a:latin typeface="Calibri"/>
                <a:cs typeface="Calibri"/>
              </a:rPr>
              <a:t>nd</a:t>
            </a:r>
            <a:r>
              <a:rPr sz="1225" spc="142" baseline="24691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271" spc="-9" dirty="0">
                <a:solidFill>
                  <a:srgbClr val="BFBFBF"/>
                </a:solidFill>
                <a:latin typeface="Calibri"/>
                <a:cs typeface="Calibri"/>
              </a:rPr>
              <a:t>Edition</a:t>
            </a:r>
            <a:endParaRPr sz="1271">
              <a:latin typeface="Calibri"/>
              <a:cs typeface="Calibri"/>
            </a:endParaRPr>
          </a:p>
          <a:p>
            <a:pPr marR="27664" algn="r">
              <a:lnSpc>
                <a:spcPts val="1493"/>
              </a:lnSpc>
            </a:pPr>
            <a:r>
              <a:rPr sz="1271" spc="-27" dirty="0">
                <a:solidFill>
                  <a:srgbClr val="BFBFBF"/>
                </a:solidFill>
                <a:latin typeface="Calibri"/>
                <a:cs typeface="Calibri"/>
              </a:rPr>
              <a:t>Monique</a:t>
            </a:r>
            <a:r>
              <a:rPr sz="1271" spc="-23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271" spc="-9" dirty="0">
                <a:solidFill>
                  <a:srgbClr val="BFBFBF"/>
                </a:solidFill>
                <a:latin typeface="Calibri"/>
                <a:cs typeface="Calibri"/>
              </a:rPr>
              <a:t>Bossi</a:t>
            </a:r>
            <a:r>
              <a:rPr sz="1271" spc="-23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271" dirty="0">
                <a:solidFill>
                  <a:srgbClr val="BFBFBF"/>
                </a:solidFill>
                <a:latin typeface="Calibri"/>
                <a:cs typeface="Calibri"/>
              </a:rPr>
              <a:t>–</a:t>
            </a:r>
            <a:r>
              <a:rPr sz="1271" spc="-23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271" dirty="0">
                <a:solidFill>
                  <a:srgbClr val="BFBFBF"/>
                </a:solidFill>
                <a:latin typeface="Calibri"/>
                <a:cs typeface="Calibri"/>
              </a:rPr>
              <a:t>ET</a:t>
            </a:r>
            <a:r>
              <a:rPr sz="1271" spc="-27" dirty="0">
                <a:solidFill>
                  <a:srgbClr val="BFBFBF"/>
                </a:solidFill>
                <a:latin typeface="Calibri"/>
                <a:cs typeface="Calibri"/>
              </a:rPr>
              <a:t> casestydy</a:t>
            </a:r>
            <a:r>
              <a:rPr sz="1271" spc="-23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271" dirty="0">
                <a:solidFill>
                  <a:srgbClr val="BFBFBF"/>
                </a:solidFill>
                <a:latin typeface="Calibri"/>
                <a:cs typeface="Calibri"/>
              </a:rPr>
              <a:t>–</a:t>
            </a:r>
            <a:r>
              <a:rPr sz="1271" spc="-23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271" spc="-27" dirty="0">
                <a:solidFill>
                  <a:srgbClr val="BFBFBF"/>
                </a:solidFill>
                <a:latin typeface="Calibri"/>
                <a:cs typeface="Calibri"/>
              </a:rPr>
              <a:t>09-10-</a:t>
            </a:r>
            <a:r>
              <a:rPr sz="1271" spc="-18" dirty="0">
                <a:solidFill>
                  <a:srgbClr val="BFBFBF"/>
                </a:solidFill>
                <a:latin typeface="Calibri"/>
                <a:cs typeface="Calibri"/>
              </a:rPr>
              <a:t>2024</a:t>
            </a:r>
            <a:endParaRPr sz="1271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07097" y="1688744"/>
            <a:ext cx="1464385" cy="396359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2500" b="1" dirty="0">
                <a:solidFill>
                  <a:srgbClr val="B27F47"/>
                </a:solidFill>
                <a:latin typeface="Titillium Bd" pitchFamily="2" charset="77"/>
              </a:rPr>
              <a:t>Outline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106906" y="2946649"/>
            <a:ext cx="4058355" cy="1295441"/>
          </a:xfrm>
          <a:prstGeom prst="rect">
            <a:avLst/>
          </a:prstGeom>
        </p:spPr>
        <p:txBody>
          <a:bodyPr vert="horz" wrap="square" lIns="0" tIns="78953" rIns="0" bIns="0" rtlCol="0">
            <a:spAutoFit/>
          </a:bodyPr>
          <a:lstStyle/>
          <a:p>
            <a:pPr marL="297277" indent="-285750">
              <a:spcBef>
                <a:spcPts val="635"/>
              </a:spcBef>
              <a:buFont typeface="Wingdings" pitchFamily="2" charset="2"/>
              <a:buChar char="§"/>
            </a:pPr>
            <a:r>
              <a:rPr lang="it-IT" sz="1600" dirty="0">
                <a:latin typeface="Titillium Web" pitchFamily="2" charset="77"/>
              </a:rPr>
              <a:t>Team for ET in </a:t>
            </a:r>
            <a:r>
              <a:rPr lang="it-IT" sz="1600" dirty="0" err="1">
                <a:latin typeface="Titillium Web" pitchFamily="2" charset="77"/>
              </a:rPr>
              <a:t>Italy</a:t>
            </a:r>
            <a:r>
              <a:rPr lang="it-IT" sz="1600" dirty="0">
                <a:latin typeface="Titillium Web" pitchFamily="2" charset="77"/>
              </a:rPr>
              <a:t> </a:t>
            </a:r>
          </a:p>
          <a:p>
            <a:pPr marL="297277" indent="-285750">
              <a:spcBef>
                <a:spcPts val="635"/>
              </a:spcBef>
              <a:buFont typeface="Wingdings" pitchFamily="2" charset="2"/>
              <a:buChar char="§"/>
            </a:pPr>
            <a:r>
              <a:rPr lang="it-IT" sz="1600" dirty="0">
                <a:latin typeface="Titillium Web" pitchFamily="2" charset="77"/>
              </a:rPr>
              <a:t>National projects</a:t>
            </a:r>
          </a:p>
          <a:p>
            <a:pPr marL="297277" indent="-285750">
              <a:spcBef>
                <a:spcPts val="635"/>
              </a:spcBef>
              <a:buFont typeface="Wingdings" pitchFamily="2" charset="2"/>
              <a:buChar char="§"/>
            </a:pPr>
            <a:r>
              <a:rPr lang="it-IT" sz="1600" dirty="0" err="1">
                <a:latin typeface="Titillium Web" pitchFamily="2" charset="77"/>
              </a:rPr>
              <a:t>Regional</a:t>
            </a:r>
            <a:r>
              <a:rPr lang="it-IT" sz="1600" dirty="0">
                <a:latin typeface="Titillium Web" pitchFamily="2" charset="77"/>
              </a:rPr>
              <a:t> Commitment</a:t>
            </a:r>
          </a:p>
          <a:p>
            <a:pPr marL="297277" indent="-285750">
              <a:spcBef>
                <a:spcPts val="635"/>
              </a:spcBef>
              <a:buFont typeface="Wingdings" pitchFamily="2" charset="2"/>
              <a:buChar char="§"/>
            </a:pPr>
            <a:r>
              <a:rPr lang="it-IT" sz="1600" dirty="0" err="1">
                <a:latin typeface="Titillium Web" pitchFamily="2" charset="77"/>
              </a:rPr>
              <a:t>Regional</a:t>
            </a:r>
            <a:r>
              <a:rPr lang="it-IT" sz="1600" dirty="0">
                <a:latin typeface="Titillium Web" pitchFamily="2" charset="77"/>
              </a:rPr>
              <a:t> projects</a:t>
            </a:r>
          </a:p>
        </p:txBody>
      </p:sp>
      <p:sp>
        <p:nvSpPr>
          <p:cNvPr id="6" name="Segnaposto piè di pagina 8">
            <a:extLst>
              <a:ext uri="{FF2B5EF4-FFF2-40B4-BE49-F238E27FC236}">
                <a16:creationId xmlns:a16="http://schemas.microsoft.com/office/drawing/2014/main" id="{F8394DCF-5805-F4BE-A2CE-F226EA85CDCD}"/>
              </a:ext>
            </a:extLst>
          </p:cNvPr>
          <p:cNvSpPr txBox="1">
            <a:spLocks/>
          </p:cNvSpPr>
          <p:nvPr/>
        </p:nvSpPr>
        <p:spPr>
          <a:xfrm>
            <a:off x="1906467" y="6452963"/>
            <a:ext cx="81316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Einstein Telescope Infrastructure Consortium (ETIC - IR0000004)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PNRR M4, C2, </a:t>
            </a:r>
            <a:r>
              <a:rPr lang="en-US" dirty="0" err="1">
                <a:solidFill>
                  <a:schemeClr val="bg1"/>
                </a:solidFill>
              </a:rPr>
              <a:t>Investimento</a:t>
            </a:r>
            <a:r>
              <a:rPr lang="en-US" dirty="0">
                <a:solidFill>
                  <a:schemeClr val="bg1"/>
                </a:solidFill>
              </a:rPr>
              <a:t> 3.1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5181709-EE43-EAC9-83B0-68C281243C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78" y="6401263"/>
            <a:ext cx="887128" cy="452007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7BF8E17D-6663-8A5E-0D7E-8E24911EDE46}"/>
              </a:ext>
            </a:extLst>
          </p:cNvPr>
          <p:cNvSpPr txBox="1"/>
          <p:nvPr/>
        </p:nvSpPr>
        <p:spPr>
          <a:xfrm>
            <a:off x="942435" y="2502278"/>
            <a:ext cx="6094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527">
              <a:spcBef>
                <a:spcPts val="91"/>
              </a:spcBef>
            </a:pPr>
            <a:r>
              <a:rPr lang="it-IT" sz="1800" i="1" dirty="0">
                <a:solidFill>
                  <a:srgbClr val="2A65B0"/>
                </a:solidFill>
                <a:latin typeface="Titillium Web" pitchFamily="2" charset="77"/>
              </a:rPr>
              <a:t>The </a:t>
            </a:r>
            <a:r>
              <a:rPr lang="it-IT" sz="1800" i="1" dirty="0" err="1">
                <a:solidFill>
                  <a:srgbClr val="2A65B0"/>
                </a:solidFill>
                <a:latin typeface="Titillium Web" pitchFamily="2" charset="77"/>
              </a:rPr>
              <a:t>Italian</a:t>
            </a:r>
            <a:r>
              <a:rPr lang="it-IT" sz="1800" i="1" dirty="0">
                <a:solidFill>
                  <a:srgbClr val="2A65B0"/>
                </a:solidFill>
                <a:latin typeface="Titillium Web" pitchFamily="2" charset="77"/>
              </a:rPr>
              <a:t> </a:t>
            </a:r>
            <a:r>
              <a:rPr lang="it-IT" sz="1800" i="1" dirty="0" err="1">
                <a:solidFill>
                  <a:srgbClr val="2A65B0"/>
                </a:solidFill>
                <a:latin typeface="Titillium Web" pitchFamily="2" charset="77"/>
              </a:rPr>
              <a:t>candidacy</a:t>
            </a:r>
            <a:r>
              <a:rPr lang="it-IT" sz="1800" i="1" dirty="0">
                <a:solidFill>
                  <a:srgbClr val="2A65B0"/>
                </a:solidFill>
                <a:latin typeface="Titillium Web" pitchFamily="2" charset="77"/>
              </a:rPr>
              <a:t> to </a:t>
            </a:r>
            <a:r>
              <a:rPr lang="it-IT" sz="1800" i="1" dirty="0" err="1">
                <a:solidFill>
                  <a:srgbClr val="2A65B0"/>
                </a:solidFill>
                <a:latin typeface="Titillium Web" pitchFamily="2" charset="77"/>
              </a:rPr>
              <a:t>host</a:t>
            </a:r>
            <a:r>
              <a:rPr lang="it-IT" sz="1800" i="1" dirty="0">
                <a:solidFill>
                  <a:srgbClr val="2A65B0"/>
                </a:solidFill>
                <a:latin typeface="Titillium Web" pitchFamily="2" charset="77"/>
              </a:rPr>
              <a:t> ET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2CB336B-A9E4-E0E0-EC30-288BBF9C57C7}"/>
              </a:ext>
            </a:extLst>
          </p:cNvPr>
          <p:cNvSpPr txBox="1"/>
          <p:nvPr/>
        </p:nvSpPr>
        <p:spPr>
          <a:xfrm>
            <a:off x="6946462" y="4931845"/>
            <a:ext cx="4657282" cy="3021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611" algn="r">
              <a:spcBef>
                <a:spcPts val="91"/>
              </a:spcBef>
            </a:pPr>
            <a:r>
              <a:rPr lang="it-IT" sz="640" dirty="0">
                <a:solidFill>
                  <a:schemeClr val="bg1"/>
                </a:solidFill>
                <a:latin typeface="Calibri"/>
                <a:cs typeface="Calibri"/>
              </a:rPr>
              <a:t>The </a:t>
            </a:r>
            <a:r>
              <a:rPr lang="it-IT" sz="640" dirty="0" err="1">
                <a:solidFill>
                  <a:schemeClr val="bg1"/>
                </a:solidFill>
                <a:latin typeface="Calibri"/>
                <a:cs typeface="Calibri"/>
              </a:rPr>
              <a:t>Sos</a:t>
            </a:r>
            <a:r>
              <a:rPr lang="it-IT" sz="64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it-IT" sz="640" dirty="0" err="1">
                <a:solidFill>
                  <a:schemeClr val="bg1"/>
                </a:solidFill>
                <a:latin typeface="Calibri"/>
                <a:cs typeface="Calibri"/>
              </a:rPr>
              <a:t>Enattos</a:t>
            </a:r>
            <a:r>
              <a:rPr lang="it-IT" sz="640" dirty="0">
                <a:solidFill>
                  <a:schemeClr val="bg1"/>
                </a:solidFill>
                <a:latin typeface="Calibri"/>
                <a:cs typeface="Calibri"/>
              </a:rPr>
              <a:t> mine area </a:t>
            </a:r>
          </a:p>
          <a:p>
            <a:pPr marR="4611" algn="r">
              <a:spcBef>
                <a:spcPts val="91"/>
              </a:spcBef>
            </a:pPr>
            <a:r>
              <a:rPr lang="it-IT" sz="640" dirty="0">
                <a:solidFill>
                  <a:schemeClr val="bg1"/>
                </a:solidFill>
                <a:latin typeface="Calibri"/>
                <a:cs typeface="Calibri"/>
              </a:rPr>
              <a:t>©</a:t>
            </a:r>
            <a:r>
              <a:rPr lang="it-IT" sz="640" spc="-27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it-IT" sz="640" spc="-9" dirty="0">
                <a:solidFill>
                  <a:schemeClr val="bg1"/>
                </a:solidFill>
                <a:latin typeface="Calibri"/>
                <a:cs typeface="Calibri"/>
              </a:rPr>
              <a:t>EGO/INFN</a:t>
            </a:r>
            <a:endParaRPr lang="it-IT" sz="64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88053" y="2562161"/>
            <a:ext cx="4773081" cy="347524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237958" y="4109906"/>
            <a:ext cx="2493870" cy="199215"/>
          </a:xfrm>
          <a:prstGeom prst="rect">
            <a:avLst/>
          </a:prstGeom>
        </p:spPr>
        <p:txBody>
          <a:bodyPr vert="horz" wrap="square" lIns="0" tIns="14408" rIns="0" bIns="0" rtlCol="0">
            <a:spAutoFit/>
          </a:bodyPr>
          <a:lstStyle/>
          <a:p>
            <a:pPr marL="11527">
              <a:spcBef>
                <a:spcPts val="113"/>
              </a:spcBef>
            </a:pPr>
            <a:r>
              <a:rPr sz="1200" dirty="0">
                <a:latin typeface="Lucida Sans Unicode"/>
                <a:cs typeface="Lucida Sans Unicode"/>
              </a:rPr>
              <a:t>Euroregio</a:t>
            </a:r>
            <a:r>
              <a:rPr sz="1200" spc="91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Mose-Rhine</a:t>
            </a:r>
            <a:r>
              <a:rPr sz="1200" spc="91" dirty="0">
                <a:latin typeface="Lucida Sans Unicode"/>
                <a:cs typeface="Lucida Sans Unicode"/>
              </a:rPr>
              <a:t> </a:t>
            </a:r>
            <a:r>
              <a:rPr sz="1200" spc="-50" dirty="0">
                <a:latin typeface="Lucida Sans Unicode"/>
                <a:cs typeface="Lucida Sans Unicode"/>
              </a:rPr>
              <a:t>(NL,</a:t>
            </a:r>
            <a:r>
              <a:rPr sz="1200" spc="95" dirty="0">
                <a:latin typeface="Lucida Sans Unicode"/>
                <a:cs typeface="Lucida Sans Unicode"/>
              </a:rPr>
              <a:t> </a:t>
            </a:r>
            <a:r>
              <a:rPr sz="1200" spc="-59" dirty="0">
                <a:latin typeface="Lucida Sans Unicode"/>
                <a:cs typeface="Lucida Sans Unicode"/>
              </a:rPr>
              <a:t>B,</a:t>
            </a:r>
            <a:r>
              <a:rPr sz="1200" spc="100" dirty="0">
                <a:latin typeface="Lucida Sans Unicode"/>
                <a:cs typeface="Lucida Sans Unicode"/>
              </a:rPr>
              <a:t> </a:t>
            </a:r>
            <a:r>
              <a:rPr sz="1200" i="1" spc="-23" dirty="0">
                <a:latin typeface="Lucida Sans Unicode"/>
                <a:cs typeface="Lucida Sans Unicode"/>
              </a:rPr>
              <a:t>D</a:t>
            </a:r>
            <a:r>
              <a:rPr sz="1200" spc="-23" dirty="0">
                <a:latin typeface="Lucida Sans Unicode"/>
                <a:cs typeface="Lucida Sans Unicode"/>
              </a:rPr>
              <a:t>)</a:t>
            </a:r>
            <a:endParaRPr sz="1200" dirty="0">
              <a:latin typeface="Lucida Sans Unicode"/>
              <a:cs typeface="Lucida Sans Unicode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207324" y="4943577"/>
            <a:ext cx="180000" cy="180000"/>
          </a:xfrm>
          <a:custGeom>
            <a:avLst/>
            <a:gdLst/>
            <a:ahLst/>
            <a:cxnLst/>
            <a:rect l="l" t="t" r="r" b="b"/>
            <a:pathLst>
              <a:path w="307340" h="251460">
                <a:moveTo>
                  <a:pt x="0" y="0"/>
                </a:moveTo>
                <a:lnTo>
                  <a:pt x="306749" y="0"/>
                </a:lnTo>
                <a:lnTo>
                  <a:pt x="306749" y="251002"/>
                </a:lnTo>
                <a:lnTo>
                  <a:pt x="0" y="251002"/>
                </a:lnTo>
                <a:lnTo>
                  <a:pt x="0" y="0"/>
                </a:lnTo>
                <a:close/>
              </a:path>
            </a:pathLst>
          </a:custGeom>
          <a:noFill/>
          <a:ln w="24344">
            <a:solidFill>
              <a:srgbClr val="FF85FF"/>
            </a:solidFill>
          </a:ln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6" name="object 6"/>
          <p:cNvSpPr/>
          <p:nvPr/>
        </p:nvSpPr>
        <p:spPr>
          <a:xfrm>
            <a:off x="6861729" y="4647673"/>
            <a:ext cx="340595" cy="340595"/>
          </a:xfrm>
          <a:custGeom>
            <a:avLst/>
            <a:gdLst/>
            <a:ahLst/>
            <a:cxnLst/>
            <a:rect l="l" t="t" r="r" b="b"/>
            <a:pathLst>
              <a:path w="375284" h="375285">
                <a:moveTo>
                  <a:pt x="0" y="0"/>
                </a:moveTo>
                <a:lnTo>
                  <a:pt x="374778" y="0"/>
                </a:lnTo>
                <a:lnTo>
                  <a:pt x="374778" y="374676"/>
                </a:lnTo>
                <a:lnTo>
                  <a:pt x="0" y="374676"/>
                </a:lnTo>
                <a:lnTo>
                  <a:pt x="0" y="0"/>
                </a:lnTo>
                <a:close/>
              </a:path>
            </a:pathLst>
          </a:custGeom>
          <a:ln w="243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7" name="object 7"/>
          <p:cNvSpPr/>
          <p:nvPr/>
        </p:nvSpPr>
        <p:spPr>
          <a:xfrm>
            <a:off x="3026244" y="4983151"/>
            <a:ext cx="6167012" cy="565353"/>
          </a:xfrm>
          <a:custGeom>
            <a:avLst/>
            <a:gdLst/>
            <a:ahLst/>
            <a:cxnLst/>
            <a:rect l="l" t="t" r="r" b="b"/>
            <a:pathLst>
              <a:path w="4814570" h="622935">
                <a:moveTo>
                  <a:pt x="75737" y="541790"/>
                </a:moveTo>
                <a:lnTo>
                  <a:pt x="0" y="591753"/>
                </a:lnTo>
                <a:lnTo>
                  <a:pt x="85424" y="622350"/>
                </a:lnTo>
                <a:lnTo>
                  <a:pt x="82389" y="597114"/>
                </a:lnTo>
                <a:lnTo>
                  <a:pt x="68743" y="597114"/>
                </a:lnTo>
                <a:lnTo>
                  <a:pt x="65514" y="570260"/>
                </a:lnTo>
                <a:lnTo>
                  <a:pt x="78966" y="568643"/>
                </a:lnTo>
                <a:lnTo>
                  <a:pt x="75737" y="541790"/>
                </a:lnTo>
                <a:close/>
              </a:path>
              <a:path w="4814570" h="622935">
                <a:moveTo>
                  <a:pt x="78966" y="568643"/>
                </a:moveTo>
                <a:lnTo>
                  <a:pt x="65514" y="570260"/>
                </a:lnTo>
                <a:lnTo>
                  <a:pt x="68743" y="597114"/>
                </a:lnTo>
                <a:lnTo>
                  <a:pt x="82195" y="595498"/>
                </a:lnTo>
                <a:lnTo>
                  <a:pt x="78966" y="568643"/>
                </a:lnTo>
                <a:close/>
              </a:path>
              <a:path w="4814570" h="622935">
                <a:moveTo>
                  <a:pt x="82195" y="595498"/>
                </a:moveTo>
                <a:lnTo>
                  <a:pt x="68743" y="597114"/>
                </a:lnTo>
                <a:lnTo>
                  <a:pt x="82389" y="597114"/>
                </a:lnTo>
                <a:lnTo>
                  <a:pt x="82195" y="595498"/>
                </a:lnTo>
                <a:close/>
              </a:path>
              <a:path w="4814570" h="622935">
                <a:moveTo>
                  <a:pt x="4811129" y="0"/>
                </a:moveTo>
                <a:lnTo>
                  <a:pt x="78966" y="568643"/>
                </a:lnTo>
                <a:lnTo>
                  <a:pt x="82195" y="595498"/>
                </a:lnTo>
                <a:lnTo>
                  <a:pt x="4814357" y="26852"/>
                </a:lnTo>
                <a:lnTo>
                  <a:pt x="4811129" y="0"/>
                </a:lnTo>
                <a:close/>
              </a:path>
            </a:pathLst>
          </a:custGeom>
          <a:solidFill>
            <a:srgbClr val="FF85FF"/>
          </a:solidFill>
          <a:ln>
            <a:solidFill>
              <a:srgbClr val="FF85FF"/>
            </a:solidFill>
          </a:ln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8" name="object 8"/>
          <p:cNvSpPr/>
          <p:nvPr/>
        </p:nvSpPr>
        <p:spPr>
          <a:xfrm rot="21222935">
            <a:off x="3299098" y="3599773"/>
            <a:ext cx="5665011" cy="602268"/>
          </a:xfrm>
          <a:custGeom>
            <a:avLst/>
            <a:gdLst/>
            <a:ahLst/>
            <a:cxnLst/>
            <a:rect l="l" t="t" r="r" b="b"/>
            <a:pathLst>
              <a:path w="4636770" h="513079">
                <a:moveTo>
                  <a:pt x="82109" y="26910"/>
                </a:moveTo>
                <a:lnTo>
                  <a:pt x="79394" y="53818"/>
                </a:lnTo>
                <a:lnTo>
                  <a:pt x="4633481" y="513060"/>
                </a:lnTo>
                <a:lnTo>
                  <a:pt x="4636197" y="486150"/>
                </a:lnTo>
                <a:lnTo>
                  <a:pt x="82109" y="26910"/>
                </a:lnTo>
                <a:close/>
              </a:path>
              <a:path w="4636770" h="513079">
                <a:moveTo>
                  <a:pt x="84824" y="0"/>
                </a:moveTo>
                <a:lnTo>
                  <a:pt x="0" y="32221"/>
                </a:lnTo>
                <a:lnTo>
                  <a:pt x="76678" y="80728"/>
                </a:lnTo>
                <a:lnTo>
                  <a:pt x="79394" y="53818"/>
                </a:lnTo>
                <a:lnTo>
                  <a:pt x="65944" y="52462"/>
                </a:lnTo>
                <a:lnTo>
                  <a:pt x="68658" y="25553"/>
                </a:lnTo>
                <a:lnTo>
                  <a:pt x="82246" y="25553"/>
                </a:lnTo>
                <a:lnTo>
                  <a:pt x="84824" y="0"/>
                </a:lnTo>
                <a:close/>
              </a:path>
              <a:path w="4636770" h="513079">
                <a:moveTo>
                  <a:pt x="68658" y="25553"/>
                </a:moveTo>
                <a:lnTo>
                  <a:pt x="65944" y="52462"/>
                </a:lnTo>
                <a:lnTo>
                  <a:pt x="79394" y="53818"/>
                </a:lnTo>
                <a:lnTo>
                  <a:pt x="82109" y="26910"/>
                </a:lnTo>
                <a:lnTo>
                  <a:pt x="68658" y="25553"/>
                </a:lnTo>
                <a:close/>
              </a:path>
              <a:path w="4636770" h="513079">
                <a:moveTo>
                  <a:pt x="82246" y="25553"/>
                </a:moveTo>
                <a:lnTo>
                  <a:pt x="68658" y="25553"/>
                </a:lnTo>
                <a:lnTo>
                  <a:pt x="82109" y="26910"/>
                </a:lnTo>
                <a:lnTo>
                  <a:pt x="82246" y="25553"/>
                </a:ln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9" name="object 9"/>
          <p:cNvSpPr/>
          <p:nvPr/>
        </p:nvSpPr>
        <p:spPr>
          <a:xfrm>
            <a:off x="8985211" y="3834258"/>
            <a:ext cx="180000" cy="180000"/>
          </a:xfrm>
          <a:custGeom>
            <a:avLst/>
            <a:gdLst/>
            <a:ahLst/>
            <a:cxnLst/>
            <a:rect l="l" t="t" r="r" b="b"/>
            <a:pathLst>
              <a:path w="307340" h="251460">
                <a:moveTo>
                  <a:pt x="0" y="0"/>
                </a:moveTo>
                <a:lnTo>
                  <a:pt x="306749" y="0"/>
                </a:lnTo>
                <a:lnTo>
                  <a:pt x="306749" y="251002"/>
                </a:lnTo>
                <a:lnTo>
                  <a:pt x="0" y="251002"/>
                </a:lnTo>
                <a:lnTo>
                  <a:pt x="0" y="0"/>
                </a:lnTo>
                <a:close/>
              </a:path>
            </a:pathLst>
          </a:custGeom>
          <a:ln w="24344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10" name="object 10"/>
          <p:cNvSpPr txBox="1"/>
          <p:nvPr/>
        </p:nvSpPr>
        <p:spPr>
          <a:xfrm>
            <a:off x="1158366" y="6017938"/>
            <a:ext cx="1982164" cy="199215"/>
          </a:xfrm>
          <a:prstGeom prst="rect">
            <a:avLst/>
          </a:prstGeom>
        </p:spPr>
        <p:txBody>
          <a:bodyPr vert="horz" wrap="square" lIns="0" tIns="14408" rIns="0" bIns="0" rtlCol="0">
            <a:spAutoFit/>
          </a:bodyPr>
          <a:lstStyle/>
          <a:p>
            <a:pPr marL="11527">
              <a:spcBef>
                <a:spcPts val="113"/>
              </a:spcBef>
            </a:pPr>
            <a:r>
              <a:rPr sz="1200" dirty="0">
                <a:latin typeface="Lucida Sans Unicode"/>
                <a:cs typeface="Lucida Sans Unicode"/>
              </a:rPr>
              <a:t>Sos</a:t>
            </a:r>
            <a:r>
              <a:rPr sz="1200" spc="185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Enattos</a:t>
            </a:r>
            <a:r>
              <a:rPr sz="1200" spc="191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(Sardinia,</a:t>
            </a:r>
            <a:r>
              <a:rPr sz="1200" spc="204" dirty="0">
                <a:latin typeface="Lucida Sans Unicode"/>
                <a:cs typeface="Lucida Sans Unicode"/>
              </a:rPr>
              <a:t> </a:t>
            </a:r>
            <a:r>
              <a:rPr sz="1200" spc="-23" dirty="0">
                <a:latin typeface="Lucida Sans Unicode"/>
                <a:cs typeface="Lucida Sans Unicode"/>
              </a:rPr>
              <a:t>I)</a:t>
            </a:r>
            <a:endParaRPr sz="1200" dirty="0">
              <a:latin typeface="Lucida Sans Unicode"/>
              <a:cs typeface="Lucida Sans Unicode"/>
            </a:endParaRPr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79847" y="2961520"/>
            <a:ext cx="1786797" cy="1148386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rcRect l="1843"/>
          <a:stretch>
            <a:fillRect/>
          </a:stretch>
        </p:blipFill>
        <p:spPr>
          <a:xfrm>
            <a:off x="1251549" y="4869552"/>
            <a:ext cx="1650707" cy="1148386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412943" y="1264345"/>
            <a:ext cx="991319" cy="539817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8964109" y="1804160"/>
            <a:ext cx="208045" cy="353850"/>
          </a:xfrm>
          <a:custGeom>
            <a:avLst/>
            <a:gdLst/>
            <a:ahLst/>
            <a:cxnLst/>
            <a:rect l="l" t="t" r="r" b="b"/>
            <a:pathLst>
              <a:path w="229234" h="389889">
                <a:moveTo>
                  <a:pt x="114587" y="0"/>
                </a:moveTo>
                <a:lnTo>
                  <a:pt x="0" y="114555"/>
                </a:lnTo>
                <a:lnTo>
                  <a:pt x="49502" y="114555"/>
                </a:lnTo>
                <a:lnTo>
                  <a:pt x="49502" y="389467"/>
                </a:lnTo>
                <a:lnTo>
                  <a:pt x="179670" y="389467"/>
                </a:lnTo>
                <a:lnTo>
                  <a:pt x="179670" y="114555"/>
                </a:lnTo>
                <a:lnTo>
                  <a:pt x="229172" y="114555"/>
                </a:lnTo>
                <a:lnTo>
                  <a:pt x="114587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16" name="object 16"/>
          <p:cNvSpPr/>
          <p:nvPr/>
        </p:nvSpPr>
        <p:spPr>
          <a:xfrm>
            <a:off x="8964109" y="1804161"/>
            <a:ext cx="208045" cy="353850"/>
          </a:xfrm>
          <a:custGeom>
            <a:avLst/>
            <a:gdLst/>
            <a:ahLst/>
            <a:cxnLst/>
            <a:rect l="l" t="t" r="r" b="b"/>
            <a:pathLst>
              <a:path w="229234" h="389889">
                <a:moveTo>
                  <a:pt x="49502" y="389466"/>
                </a:moveTo>
                <a:lnTo>
                  <a:pt x="49502" y="114554"/>
                </a:lnTo>
                <a:lnTo>
                  <a:pt x="0" y="114554"/>
                </a:lnTo>
                <a:lnTo>
                  <a:pt x="114586" y="0"/>
                </a:lnTo>
                <a:lnTo>
                  <a:pt x="229172" y="114554"/>
                </a:lnTo>
                <a:lnTo>
                  <a:pt x="179669" y="114554"/>
                </a:lnTo>
                <a:lnTo>
                  <a:pt x="179669" y="389466"/>
                </a:lnTo>
                <a:lnTo>
                  <a:pt x="49502" y="389466"/>
                </a:lnTo>
                <a:close/>
              </a:path>
            </a:pathLst>
          </a:custGeom>
          <a:ln w="10819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17" name="object 17"/>
          <p:cNvSpPr txBox="1"/>
          <p:nvPr/>
        </p:nvSpPr>
        <p:spPr>
          <a:xfrm>
            <a:off x="269229" y="1314027"/>
            <a:ext cx="8259568" cy="396359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34580">
              <a:spcBef>
                <a:spcPts val="676"/>
              </a:spcBef>
            </a:pPr>
            <a:r>
              <a:rPr sz="2500" b="1" dirty="0">
                <a:solidFill>
                  <a:srgbClr val="B27F47"/>
                </a:solidFill>
                <a:latin typeface="Titillium Bd" pitchFamily="2" charset="77"/>
              </a:rPr>
              <a:t>The </a:t>
            </a:r>
            <a:r>
              <a:rPr lang="it-IT" sz="2500" b="1" dirty="0">
                <a:solidFill>
                  <a:srgbClr val="B27F47"/>
                </a:solidFill>
                <a:latin typeface="Titillium Bd" pitchFamily="2" charset="77"/>
              </a:rPr>
              <a:t>ET </a:t>
            </a:r>
            <a:r>
              <a:rPr sz="2500" b="1" dirty="0">
                <a:solidFill>
                  <a:srgbClr val="B27F47"/>
                </a:solidFill>
                <a:latin typeface="Titillium Bd" pitchFamily="2" charset="77"/>
              </a:rPr>
              <a:t>national host teams</a:t>
            </a:r>
          </a:p>
        </p:txBody>
      </p:sp>
      <p:sp>
        <p:nvSpPr>
          <p:cNvPr id="20" name="Segnaposto piè di pagina 8">
            <a:extLst>
              <a:ext uri="{FF2B5EF4-FFF2-40B4-BE49-F238E27FC236}">
                <a16:creationId xmlns:a16="http://schemas.microsoft.com/office/drawing/2014/main" id="{C0EACC05-A9A2-F1EB-951A-D269FFE3F284}"/>
              </a:ext>
            </a:extLst>
          </p:cNvPr>
          <p:cNvSpPr txBox="1">
            <a:spLocks/>
          </p:cNvSpPr>
          <p:nvPr/>
        </p:nvSpPr>
        <p:spPr>
          <a:xfrm>
            <a:off x="1906467" y="6452963"/>
            <a:ext cx="81316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Einstein Telescope Infrastructure Consortium (ETIC - IR0000004)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PNRR M4, C2, </a:t>
            </a:r>
            <a:r>
              <a:rPr lang="en-US" dirty="0" err="1">
                <a:solidFill>
                  <a:schemeClr val="bg1"/>
                </a:solidFill>
              </a:rPr>
              <a:t>Investimento</a:t>
            </a:r>
            <a:r>
              <a:rPr lang="en-US" dirty="0">
                <a:solidFill>
                  <a:schemeClr val="bg1"/>
                </a:solidFill>
              </a:rPr>
              <a:t> 3.1</a:t>
            </a: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797E354C-B8E1-52E7-A6E2-0F53924309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78" y="6401263"/>
            <a:ext cx="887128" cy="452007"/>
          </a:xfrm>
          <a:prstGeom prst="rect">
            <a:avLst/>
          </a:prstGeom>
        </p:spPr>
      </p:pic>
      <p:sp>
        <p:nvSpPr>
          <p:cNvPr id="22" name="object 10">
            <a:extLst>
              <a:ext uri="{FF2B5EF4-FFF2-40B4-BE49-F238E27FC236}">
                <a16:creationId xmlns:a16="http://schemas.microsoft.com/office/drawing/2014/main" id="{DF078A22-4A39-7ABB-2A5E-D48303AB8C58}"/>
              </a:ext>
            </a:extLst>
          </p:cNvPr>
          <p:cNvSpPr txBox="1"/>
          <p:nvPr/>
        </p:nvSpPr>
        <p:spPr>
          <a:xfrm>
            <a:off x="3805741" y="3090469"/>
            <a:ext cx="1681714" cy="199215"/>
          </a:xfrm>
          <a:prstGeom prst="rect">
            <a:avLst/>
          </a:prstGeom>
        </p:spPr>
        <p:txBody>
          <a:bodyPr vert="horz" wrap="square" lIns="0" tIns="14408" rIns="0" bIns="0" rtlCol="0">
            <a:spAutoFit/>
          </a:bodyPr>
          <a:lstStyle/>
          <a:p>
            <a:pPr marL="11527">
              <a:spcBef>
                <a:spcPts val="113"/>
              </a:spcBef>
            </a:pPr>
            <a:r>
              <a:rPr lang="it-IT" sz="1200" dirty="0" err="1">
                <a:latin typeface="Lucida Sans Unicode"/>
                <a:cs typeface="Lucida Sans Unicode"/>
              </a:rPr>
              <a:t>Lusatia</a:t>
            </a:r>
            <a:r>
              <a:rPr lang="it-IT" sz="1200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(</a:t>
            </a:r>
            <a:r>
              <a:rPr lang="it-IT" sz="1200" dirty="0" err="1">
                <a:latin typeface="Lucida Sans Unicode"/>
                <a:cs typeface="Lucida Sans Unicode"/>
              </a:rPr>
              <a:t>Saxony</a:t>
            </a:r>
            <a:r>
              <a:rPr sz="1200" dirty="0">
                <a:latin typeface="Lucida Sans Unicode"/>
                <a:cs typeface="Lucida Sans Unicode"/>
              </a:rPr>
              <a:t>,</a:t>
            </a:r>
            <a:r>
              <a:rPr sz="1200" spc="204" dirty="0">
                <a:latin typeface="Lucida Sans Unicode"/>
                <a:cs typeface="Lucida Sans Unicode"/>
              </a:rPr>
              <a:t> </a:t>
            </a:r>
            <a:r>
              <a:rPr lang="it-IT" sz="1200" i="1" spc="204" dirty="0">
                <a:latin typeface="Lucida Sans Unicode"/>
                <a:cs typeface="Lucida Sans Unicode"/>
              </a:rPr>
              <a:t>D</a:t>
            </a:r>
            <a:r>
              <a:rPr sz="1200" spc="-23" dirty="0">
                <a:latin typeface="Lucida Sans Unicode"/>
                <a:cs typeface="Lucida Sans Unicode"/>
              </a:rPr>
              <a:t>)</a:t>
            </a:r>
            <a:endParaRPr sz="1200" dirty="0">
              <a:latin typeface="Lucida Sans Unicode"/>
              <a:cs typeface="Lucida Sans Unicode"/>
            </a:endParaRPr>
          </a:p>
        </p:txBody>
      </p:sp>
      <p:pic>
        <p:nvPicPr>
          <p:cNvPr id="23" name="object 13">
            <a:extLst>
              <a:ext uri="{FF2B5EF4-FFF2-40B4-BE49-F238E27FC236}">
                <a16:creationId xmlns:a16="http://schemas.microsoft.com/office/drawing/2014/main" id="{E1D6E2B0-73C3-1F40-6C99-84D98A899B71}"/>
              </a:ext>
            </a:extLst>
          </p:cNvPr>
          <p:cNvPicPr/>
          <p:nvPr/>
        </p:nvPicPr>
        <p:blipFill>
          <a:blip r:embed="rId4" cstate="print"/>
          <a:srcRect l="2979"/>
          <a:stretch>
            <a:fillRect/>
          </a:stretch>
        </p:blipFill>
        <p:spPr>
          <a:xfrm>
            <a:off x="3708540" y="1942083"/>
            <a:ext cx="1631623" cy="1148386"/>
          </a:xfrm>
          <a:prstGeom prst="rect">
            <a:avLst/>
          </a:prstGeom>
        </p:spPr>
      </p:pic>
      <p:sp>
        <p:nvSpPr>
          <p:cNvPr id="24" name="object 8">
            <a:extLst>
              <a:ext uri="{FF2B5EF4-FFF2-40B4-BE49-F238E27FC236}">
                <a16:creationId xmlns:a16="http://schemas.microsoft.com/office/drawing/2014/main" id="{8418FCF5-55BA-8289-C747-BB3A63A6ED17}"/>
              </a:ext>
            </a:extLst>
          </p:cNvPr>
          <p:cNvSpPr/>
          <p:nvPr/>
        </p:nvSpPr>
        <p:spPr>
          <a:xfrm rot="671354">
            <a:off x="5245557" y="2816595"/>
            <a:ext cx="4442016" cy="527421"/>
          </a:xfrm>
          <a:custGeom>
            <a:avLst/>
            <a:gdLst/>
            <a:ahLst/>
            <a:cxnLst/>
            <a:rect l="l" t="t" r="r" b="b"/>
            <a:pathLst>
              <a:path w="4636770" h="513079">
                <a:moveTo>
                  <a:pt x="82109" y="26910"/>
                </a:moveTo>
                <a:lnTo>
                  <a:pt x="79394" y="53818"/>
                </a:lnTo>
                <a:lnTo>
                  <a:pt x="4633481" y="513060"/>
                </a:lnTo>
                <a:lnTo>
                  <a:pt x="4636197" y="486150"/>
                </a:lnTo>
                <a:lnTo>
                  <a:pt x="82109" y="26910"/>
                </a:lnTo>
                <a:close/>
              </a:path>
              <a:path w="4636770" h="513079">
                <a:moveTo>
                  <a:pt x="84824" y="0"/>
                </a:moveTo>
                <a:lnTo>
                  <a:pt x="0" y="32221"/>
                </a:lnTo>
                <a:lnTo>
                  <a:pt x="76678" y="80728"/>
                </a:lnTo>
                <a:lnTo>
                  <a:pt x="79394" y="53818"/>
                </a:lnTo>
                <a:lnTo>
                  <a:pt x="65944" y="52462"/>
                </a:lnTo>
                <a:lnTo>
                  <a:pt x="68658" y="25553"/>
                </a:lnTo>
                <a:lnTo>
                  <a:pt x="82246" y="25553"/>
                </a:lnTo>
                <a:lnTo>
                  <a:pt x="84824" y="0"/>
                </a:lnTo>
                <a:close/>
              </a:path>
              <a:path w="4636770" h="513079">
                <a:moveTo>
                  <a:pt x="68658" y="25553"/>
                </a:moveTo>
                <a:lnTo>
                  <a:pt x="65944" y="52462"/>
                </a:lnTo>
                <a:lnTo>
                  <a:pt x="79394" y="53818"/>
                </a:lnTo>
                <a:lnTo>
                  <a:pt x="82109" y="26910"/>
                </a:lnTo>
                <a:lnTo>
                  <a:pt x="68658" y="25553"/>
                </a:lnTo>
                <a:close/>
              </a:path>
              <a:path w="4636770" h="513079">
                <a:moveTo>
                  <a:pt x="82246" y="25553"/>
                </a:moveTo>
                <a:lnTo>
                  <a:pt x="68658" y="25553"/>
                </a:lnTo>
                <a:lnTo>
                  <a:pt x="82109" y="26910"/>
                </a:lnTo>
                <a:lnTo>
                  <a:pt x="82246" y="25553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 sz="1634" dirty="0"/>
          </a:p>
        </p:txBody>
      </p:sp>
      <p:sp>
        <p:nvSpPr>
          <p:cNvPr id="25" name="object 9">
            <a:extLst>
              <a:ext uri="{FF2B5EF4-FFF2-40B4-BE49-F238E27FC236}">
                <a16:creationId xmlns:a16="http://schemas.microsoft.com/office/drawing/2014/main" id="{C4D1AF1E-D9DC-7331-9F45-33E59156548B}"/>
              </a:ext>
            </a:extLst>
          </p:cNvPr>
          <p:cNvSpPr/>
          <p:nvPr/>
        </p:nvSpPr>
        <p:spPr>
          <a:xfrm>
            <a:off x="9575016" y="3746948"/>
            <a:ext cx="180000" cy="180000"/>
          </a:xfrm>
          <a:custGeom>
            <a:avLst/>
            <a:gdLst/>
            <a:ahLst/>
            <a:cxnLst/>
            <a:rect l="l" t="t" r="r" b="b"/>
            <a:pathLst>
              <a:path w="307340" h="251460">
                <a:moveTo>
                  <a:pt x="0" y="0"/>
                </a:moveTo>
                <a:lnTo>
                  <a:pt x="306749" y="0"/>
                </a:lnTo>
                <a:lnTo>
                  <a:pt x="306749" y="251002"/>
                </a:lnTo>
                <a:lnTo>
                  <a:pt x="0" y="251002"/>
                </a:lnTo>
                <a:lnTo>
                  <a:pt x="0" y="0"/>
                </a:lnTo>
                <a:close/>
              </a:path>
            </a:pathLst>
          </a:custGeom>
          <a:noFill/>
          <a:ln w="24344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 sz="1634">
              <a:highlight>
                <a:srgbClr val="FF00FF"/>
              </a:highlight>
            </a:endParaRPr>
          </a:p>
        </p:txBody>
      </p:sp>
      <p:pic>
        <p:nvPicPr>
          <p:cNvPr id="26" name="Google Shape;106;g35a1d3d9f60_11_0">
            <a:extLst>
              <a:ext uri="{FF2B5EF4-FFF2-40B4-BE49-F238E27FC236}">
                <a16:creationId xmlns:a16="http://schemas.microsoft.com/office/drawing/2014/main" id="{06B37EEF-7B69-6A91-219B-4357815EA235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27438" y="2108116"/>
            <a:ext cx="1311963" cy="6599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77350" y="1294799"/>
            <a:ext cx="5718650" cy="396359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lang="it-IT" sz="2500" b="1" dirty="0">
                <a:solidFill>
                  <a:srgbClr val="2A65B0"/>
                </a:solidFill>
                <a:latin typeface="Titillium Bd" pitchFamily="2" charset="77"/>
              </a:rPr>
              <a:t>The </a:t>
            </a:r>
            <a:r>
              <a:rPr lang="it-IT" sz="2500" b="1" dirty="0" err="1">
                <a:solidFill>
                  <a:srgbClr val="2A65B0"/>
                </a:solidFill>
                <a:latin typeface="Titillium Bd" pitchFamily="2" charset="77"/>
              </a:rPr>
              <a:t>It</a:t>
            </a:r>
            <a:r>
              <a:rPr sz="2500" b="1" dirty="0" err="1">
                <a:solidFill>
                  <a:srgbClr val="2A65B0"/>
                </a:solidFill>
                <a:latin typeface="Titillium Bd" pitchFamily="2" charset="77"/>
              </a:rPr>
              <a:t>alian</a:t>
            </a:r>
            <a:r>
              <a:rPr sz="2500" b="1" dirty="0">
                <a:solidFill>
                  <a:srgbClr val="2A65B0"/>
                </a:solidFill>
                <a:latin typeface="Titillium Bd" pitchFamily="2" charset="77"/>
              </a:rPr>
              <a:t> candidacy to host ET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63342" y="2224442"/>
            <a:ext cx="5614339" cy="1648337"/>
          </a:xfrm>
          <a:prstGeom prst="rect">
            <a:avLst/>
          </a:prstGeom>
        </p:spPr>
        <p:txBody>
          <a:bodyPr vert="horz" wrap="square" lIns="0" tIns="91632" rIns="0" bIns="0" rtlCol="0">
            <a:spAutoFit/>
          </a:bodyPr>
          <a:lstStyle/>
          <a:p>
            <a:pPr marL="11527">
              <a:spcBef>
                <a:spcPts val="722"/>
              </a:spcBef>
            </a:pPr>
            <a:r>
              <a:rPr sz="1361" spc="-68" dirty="0">
                <a:latin typeface="Titillium Web" pitchFamily="2" charset="77"/>
                <a:cs typeface="Arial Black"/>
              </a:rPr>
              <a:t>Long</a:t>
            </a:r>
            <a:r>
              <a:rPr sz="1361" spc="-91" dirty="0">
                <a:latin typeface="Titillium Web" pitchFamily="2" charset="77"/>
                <a:cs typeface="Arial Black"/>
              </a:rPr>
              <a:t> </a:t>
            </a:r>
            <a:r>
              <a:rPr sz="1361" spc="-9" dirty="0">
                <a:latin typeface="Titillium Web" pitchFamily="2" charset="77"/>
                <a:cs typeface="Arial Black"/>
              </a:rPr>
              <a:t>standing</a:t>
            </a:r>
            <a:r>
              <a:rPr sz="1361" spc="-86" dirty="0">
                <a:latin typeface="Titillium Web" pitchFamily="2" charset="77"/>
                <a:cs typeface="Arial Black"/>
              </a:rPr>
              <a:t> </a:t>
            </a:r>
            <a:r>
              <a:rPr sz="1361" spc="-41" dirty="0">
                <a:solidFill>
                  <a:srgbClr val="FAB41B"/>
                </a:solidFill>
                <a:latin typeface="Titillium Web" pitchFamily="2" charset="77"/>
                <a:cs typeface="Arial Black"/>
              </a:rPr>
              <a:t>political</a:t>
            </a:r>
            <a:r>
              <a:rPr sz="1361" spc="-118" dirty="0">
                <a:solidFill>
                  <a:srgbClr val="FAB41B"/>
                </a:solidFill>
                <a:latin typeface="Titillium Web" pitchFamily="2" charset="77"/>
                <a:cs typeface="Arial Black"/>
              </a:rPr>
              <a:t> </a:t>
            </a:r>
            <a:r>
              <a:rPr sz="1361" dirty="0">
                <a:solidFill>
                  <a:srgbClr val="FAB41B"/>
                </a:solidFill>
                <a:latin typeface="Titillium Web" pitchFamily="2" charset="77"/>
                <a:cs typeface="Arial Black"/>
              </a:rPr>
              <a:t>commitment</a:t>
            </a:r>
            <a:r>
              <a:rPr sz="1361" spc="-109" dirty="0">
                <a:solidFill>
                  <a:srgbClr val="FAB41B"/>
                </a:solidFill>
                <a:latin typeface="Titillium Web" pitchFamily="2" charset="77"/>
                <a:cs typeface="Arial Black"/>
              </a:rPr>
              <a:t> </a:t>
            </a:r>
            <a:r>
              <a:rPr sz="1361" dirty="0">
                <a:solidFill>
                  <a:srgbClr val="FAB41B"/>
                </a:solidFill>
                <a:latin typeface="Titillium Web" pitchFamily="2" charset="77"/>
                <a:cs typeface="Arial Black"/>
              </a:rPr>
              <a:t>and</a:t>
            </a:r>
            <a:r>
              <a:rPr sz="1361" spc="-86" dirty="0">
                <a:solidFill>
                  <a:srgbClr val="FAB41B"/>
                </a:solidFill>
                <a:latin typeface="Titillium Web" pitchFamily="2" charset="77"/>
                <a:cs typeface="Arial Black"/>
              </a:rPr>
              <a:t> </a:t>
            </a:r>
            <a:r>
              <a:rPr sz="1361" spc="-23" dirty="0">
                <a:solidFill>
                  <a:srgbClr val="FAB41B"/>
                </a:solidFill>
                <a:latin typeface="Titillium Web" pitchFamily="2" charset="77"/>
                <a:cs typeface="Arial Black"/>
              </a:rPr>
              <a:t>financial</a:t>
            </a:r>
            <a:r>
              <a:rPr sz="1361" spc="-113" dirty="0">
                <a:solidFill>
                  <a:srgbClr val="FAB41B"/>
                </a:solidFill>
                <a:latin typeface="Titillium Web" pitchFamily="2" charset="77"/>
                <a:cs typeface="Arial Black"/>
              </a:rPr>
              <a:t> </a:t>
            </a:r>
            <a:r>
              <a:rPr sz="1361" spc="-9" dirty="0">
                <a:solidFill>
                  <a:srgbClr val="FAB41B"/>
                </a:solidFill>
                <a:latin typeface="Titillium Web" pitchFamily="2" charset="77"/>
                <a:cs typeface="Arial Black"/>
              </a:rPr>
              <a:t>support</a:t>
            </a:r>
            <a:endParaRPr sz="1361" dirty="0">
              <a:latin typeface="Titillium Web" pitchFamily="2" charset="77"/>
              <a:cs typeface="Arial Black"/>
            </a:endParaRPr>
          </a:p>
          <a:p>
            <a:pPr marL="187882" indent="-176356">
              <a:spcBef>
                <a:spcPts val="631"/>
              </a:spcBef>
              <a:buClr>
                <a:srgbClr val="FAB51D"/>
              </a:buClr>
              <a:buFont typeface="Arial MT"/>
              <a:buChar char="•"/>
              <a:tabLst>
                <a:tab pos="187882" algn="l"/>
              </a:tabLst>
            </a:pPr>
            <a:r>
              <a:rPr sz="1361" dirty="0">
                <a:latin typeface="Titillium Web" pitchFamily="2" charset="77"/>
                <a:cs typeface="Lucida Sans Unicode"/>
              </a:rPr>
              <a:t>N</a:t>
            </a:r>
            <a:r>
              <a:rPr lang="it-IT" sz="1361" dirty="0" err="1">
                <a:latin typeface="Titillium Web" pitchFamily="2" charset="77"/>
                <a:cs typeface="Lucida Sans Unicode"/>
              </a:rPr>
              <a:t>ational</a:t>
            </a:r>
            <a:r>
              <a:rPr lang="it-IT" sz="1361" dirty="0">
                <a:latin typeface="Titillium Web" pitchFamily="2" charset="77"/>
                <a:cs typeface="Lucida Sans Unicode"/>
              </a:rPr>
              <a:t> </a:t>
            </a:r>
            <a:r>
              <a:rPr sz="1361" dirty="0">
                <a:latin typeface="Titillium Web" pitchFamily="2" charset="77"/>
                <a:cs typeface="Lucida Sans Unicode"/>
              </a:rPr>
              <a:t>funded</a:t>
            </a:r>
            <a:r>
              <a:rPr sz="1361" spc="64" dirty="0">
                <a:latin typeface="Titillium Web" pitchFamily="2" charset="77"/>
                <a:cs typeface="Lucida Sans Unicode"/>
              </a:rPr>
              <a:t> </a:t>
            </a:r>
            <a:r>
              <a:rPr sz="1361" dirty="0">
                <a:latin typeface="Titillium Web" pitchFamily="2" charset="77"/>
                <a:cs typeface="Lucida Sans Unicode"/>
              </a:rPr>
              <a:t>projects:</a:t>
            </a:r>
            <a:r>
              <a:rPr sz="1361" spc="54" dirty="0">
                <a:latin typeface="Titillium Web" pitchFamily="2" charset="77"/>
                <a:cs typeface="Lucida Sans Unicode"/>
              </a:rPr>
              <a:t> </a:t>
            </a:r>
            <a:r>
              <a:rPr sz="1361" spc="-18" dirty="0">
                <a:latin typeface="Titillium Web" pitchFamily="2" charset="77"/>
                <a:cs typeface="Lucida Sans Unicode"/>
              </a:rPr>
              <a:t>70M€</a:t>
            </a:r>
            <a:r>
              <a:rPr sz="1361" spc="-18" dirty="0">
                <a:latin typeface="Titillium Web" pitchFamily="2" charset="77"/>
                <a:cs typeface="Cambria Math"/>
              </a:rPr>
              <a:t>∼</a:t>
            </a:r>
            <a:endParaRPr sz="1361" dirty="0">
              <a:latin typeface="Titillium Web" pitchFamily="2" charset="77"/>
              <a:cs typeface="Cambria Math"/>
            </a:endParaRPr>
          </a:p>
          <a:p>
            <a:pPr marL="187882" marR="4611" indent="-176932">
              <a:lnSpc>
                <a:spcPts val="1543"/>
              </a:lnSpc>
              <a:spcBef>
                <a:spcPts val="758"/>
              </a:spcBef>
              <a:buClr>
                <a:srgbClr val="FAB51D"/>
              </a:buClr>
              <a:buFont typeface="Arial MT"/>
              <a:buChar char="•"/>
              <a:tabLst>
                <a:tab pos="187882" algn="l"/>
              </a:tabLst>
            </a:pPr>
            <a:r>
              <a:rPr sz="1361" dirty="0">
                <a:latin typeface="Titillium Web" pitchFamily="2" charset="77"/>
                <a:cs typeface="Lucida Sans Unicode"/>
              </a:rPr>
              <a:t>National</a:t>
            </a:r>
            <a:r>
              <a:rPr sz="1361" spc="23" dirty="0">
                <a:latin typeface="Titillium Web" pitchFamily="2" charset="77"/>
                <a:cs typeface="Lucida Sans Unicode"/>
              </a:rPr>
              <a:t> </a:t>
            </a:r>
            <a:r>
              <a:rPr sz="1361" dirty="0">
                <a:latin typeface="Titillium Web" pitchFamily="2" charset="77"/>
                <a:cs typeface="Lucida Sans Unicode"/>
              </a:rPr>
              <a:t>funds:</a:t>
            </a:r>
            <a:r>
              <a:rPr sz="1361" spc="36" dirty="0">
                <a:latin typeface="Titillium Web" pitchFamily="2" charset="77"/>
                <a:cs typeface="Lucida Sans Unicode"/>
              </a:rPr>
              <a:t> </a:t>
            </a:r>
            <a:r>
              <a:rPr sz="1361" dirty="0">
                <a:latin typeface="Titillium Web" pitchFamily="2" charset="77"/>
                <a:cs typeface="Lucida Sans Unicode"/>
              </a:rPr>
              <a:t>approximately</a:t>
            </a:r>
            <a:r>
              <a:rPr sz="1361" spc="45" dirty="0">
                <a:latin typeface="Titillium Web" pitchFamily="2" charset="77"/>
                <a:cs typeface="Lucida Sans Unicode"/>
              </a:rPr>
              <a:t> </a:t>
            </a:r>
            <a:r>
              <a:rPr sz="1361" spc="54" dirty="0">
                <a:latin typeface="Titillium Web" pitchFamily="2" charset="77"/>
                <a:cs typeface="Lucida Sans Unicode"/>
              </a:rPr>
              <a:t>950M€</a:t>
            </a:r>
            <a:r>
              <a:rPr sz="1361" spc="59" dirty="0">
                <a:latin typeface="Titillium Web" pitchFamily="2" charset="77"/>
                <a:cs typeface="Lucida Sans Unicode"/>
              </a:rPr>
              <a:t> </a:t>
            </a:r>
            <a:r>
              <a:rPr sz="1361" spc="-9" dirty="0">
                <a:latin typeface="Titillium Web" pitchFamily="2" charset="77"/>
                <a:cs typeface="Lucida Sans Unicode"/>
              </a:rPr>
              <a:t>for</a:t>
            </a:r>
            <a:r>
              <a:rPr sz="1361" spc="41" dirty="0">
                <a:latin typeface="Titillium Web" pitchFamily="2" charset="77"/>
                <a:cs typeface="Lucida Sans Unicode"/>
              </a:rPr>
              <a:t> </a:t>
            </a:r>
            <a:r>
              <a:rPr sz="1361" spc="-222" dirty="0">
                <a:latin typeface="Titillium Web" pitchFamily="2" charset="77"/>
                <a:cs typeface="Lucida Sans Unicode"/>
              </a:rPr>
              <a:t>10</a:t>
            </a:r>
            <a:r>
              <a:rPr sz="1361" spc="45" dirty="0">
                <a:latin typeface="Titillium Web" pitchFamily="2" charset="77"/>
                <a:cs typeface="Lucida Sans Unicode"/>
              </a:rPr>
              <a:t> </a:t>
            </a:r>
            <a:r>
              <a:rPr sz="1361" spc="59" dirty="0">
                <a:latin typeface="Titillium Web" pitchFamily="2" charset="77"/>
                <a:cs typeface="Lucida Sans Unicode"/>
              </a:rPr>
              <a:t>years</a:t>
            </a:r>
            <a:r>
              <a:rPr sz="1361" spc="41" dirty="0">
                <a:latin typeface="Titillium Web" pitchFamily="2" charset="77"/>
                <a:cs typeface="Lucida Sans Unicode"/>
              </a:rPr>
              <a:t> </a:t>
            </a:r>
            <a:r>
              <a:rPr sz="1361" spc="54" dirty="0">
                <a:latin typeface="Titillium Web" pitchFamily="2" charset="77"/>
                <a:cs typeface="Lucida Sans Unicode"/>
              </a:rPr>
              <a:t>planned</a:t>
            </a:r>
            <a:r>
              <a:rPr sz="1361" spc="50" dirty="0">
                <a:latin typeface="Titillium Web" pitchFamily="2" charset="77"/>
                <a:cs typeface="Lucida Sans Unicode"/>
              </a:rPr>
              <a:t> </a:t>
            </a:r>
            <a:r>
              <a:rPr sz="1361" spc="-23" dirty="0">
                <a:latin typeface="Titillium Web" pitchFamily="2" charset="77"/>
                <a:cs typeface="Lucida Sans Unicode"/>
              </a:rPr>
              <a:t>for </a:t>
            </a:r>
            <a:r>
              <a:rPr sz="1361" dirty="0">
                <a:latin typeface="Titillium Web" pitchFamily="2" charset="77"/>
                <a:cs typeface="Lucida Sans Unicode"/>
              </a:rPr>
              <a:t>construction</a:t>
            </a:r>
            <a:r>
              <a:rPr sz="1361" spc="91" dirty="0">
                <a:latin typeface="Titillium Web" pitchFamily="2" charset="77"/>
                <a:cs typeface="Lucida Sans Unicode"/>
              </a:rPr>
              <a:t> </a:t>
            </a:r>
            <a:r>
              <a:rPr sz="1361" dirty="0">
                <a:latin typeface="Titillium Web" pitchFamily="2" charset="77"/>
                <a:cs typeface="Lucida Sans Unicode"/>
              </a:rPr>
              <a:t>(if</a:t>
            </a:r>
            <a:r>
              <a:rPr sz="1361" spc="73" dirty="0">
                <a:latin typeface="Titillium Web" pitchFamily="2" charset="77"/>
                <a:cs typeface="Lucida Sans Unicode"/>
              </a:rPr>
              <a:t> </a:t>
            </a:r>
            <a:r>
              <a:rPr sz="1361" dirty="0">
                <a:latin typeface="Titillium Web" pitchFamily="2" charset="77"/>
                <a:cs typeface="Lucida Sans Unicode"/>
              </a:rPr>
              <a:t>in</a:t>
            </a:r>
            <a:r>
              <a:rPr sz="1361" spc="91" dirty="0">
                <a:latin typeface="Titillium Web" pitchFamily="2" charset="77"/>
                <a:cs typeface="Lucida Sans Unicode"/>
              </a:rPr>
              <a:t> </a:t>
            </a:r>
            <a:r>
              <a:rPr sz="1361" spc="36" dirty="0">
                <a:latin typeface="Titillium Web" pitchFamily="2" charset="77"/>
                <a:cs typeface="Lucida Sans Unicode"/>
              </a:rPr>
              <a:t>Italy)</a:t>
            </a:r>
            <a:endParaRPr sz="1361" dirty="0">
              <a:latin typeface="Titillium Web" pitchFamily="2" charset="77"/>
              <a:cs typeface="Lucida Sans Unicode"/>
            </a:endParaRPr>
          </a:p>
          <a:p>
            <a:pPr marL="187882" indent="-176356">
              <a:spcBef>
                <a:spcPts val="599"/>
              </a:spcBef>
              <a:buClr>
                <a:srgbClr val="FAB51D"/>
              </a:buClr>
              <a:buFont typeface="Arial MT"/>
              <a:buChar char="•"/>
              <a:tabLst>
                <a:tab pos="187882" algn="l"/>
              </a:tabLst>
            </a:pPr>
            <a:r>
              <a:rPr sz="1361" dirty="0">
                <a:latin typeface="Titillium Web" pitchFamily="2" charset="77"/>
                <a:cs typeface="Lucida Sans Unicode"/>
              </a:rPr>
              <a:t>Regional</a:t>
            </a:r>
            <a:r>
              <a:rPr sz="1361" spc="-23" dirty="0">
                <a:latin typeface="Titillium Web" pitchFamily="2" charset="77"/>
                <a:cs typeface="Lucida Sans Unicode"/>
              </a:rPr>
              <a:t> </a:t>
            </a:r>
            <a:r>
              <a:rPr sz="1361" dirty="0">
                <a:latin typeface="Titillium Web" pitchFamily="2" charset="77"/>
                <a:cs typeface="Lucida Sans Unicode"/>
              </a:rPr>
              <a:t>funds:</a:t>
            </a:r>
            <a:r>
              <a:rPr sz="1361" spc="-9" dirty="0">
                <a:latin typeface="Titillium Web" pitchFamily="2" charset="77"/>
                <a:cs typeface="Lucida Sans Unicode"/>
              </a:rPr>
              <a:t> </a:t>
            </a:r>
            <a:r>
              <a:rPr sz="1361" spc="45" dirty="0">
                <a:latin typeface="Titillium Web" pitchFamily="2" charset="77"/>
                <a:cs typeface="Lucida Sans Unicode"/>
              </a:rPr>
              <a:t>350M€</a:t>
            </a:r>
            <a:r>
              <a:rPr sz="1361" spc="9" dirty="0">
                <a:latin typeface="Titillium Web" pitchFamily="2" charset="77"/>
                <a:cs typeface="Lucida Sans Unicode"/>
              </a:rPr>
              <a:t> </a:t>
            </a:r>
            <a:r>
              <a:rPr sz="1361" dirty="0">
                <a:latin typeface="Titillium Web" pitchFamily="2" charset="77"/>
                <a:cs typeface="Lucida Sans Unicode"/>
              </a:rPr>
              <a:t>(if</a:t>
            </a:r>
            <a:r>
              <a:rPr sz="1361" spc="-14" dirty="0">
                <a:latin typeface="Titillium Web" pitchFamily="2" charset="77"/>
                <a:cs typeface="Lucida Sans Unicode"/>
              </a:rPr>
              <a:t> </a:t>
            </a:r>
            <a:r>
              <a:rPr sz="1361" dirty="0">
                <a:latin typeface="Titillium Web" pitchFamily="2" charset="77"/>
                <a:cs typeface="Lucida Sans Unicode"/>
              </a:rPr>
              <a:t>in</a:t>
            </a:r>
            <a:r>
              <a:rPr sz="1361" spc="-5" dirty="0">
                <a:latin typeface="Titillium Web" pitchFamily="2" charset="77"/>
                <a:cs typeface="Lucida Sans Unicode"/>
              </a:rPr>
              <a:t> </a:t>
            </a:r>
            <a:r>
              <a:rPr sz="1361" spc="45" dirty="0">
                <a:latin typeface="Titillium Web" pitchFamily="2" charset="77"/>
                <a:cs typeface="Lucida Sans Unicode"/>
              </a:rPr>
              <a:t>Italy)</a:t>
            </a:r>
            <a:r>
              <a:rPr sz="1361" spc="-14" dirty="0">
                <a:latin typeface="Titillium Web" pitchFamily="2" charset="77"/>
                <a:cs typeface="Lucida Sans Unicode"/>
              </a:rPr>
              <a:t> </a:t>
            </a:r>
            <a:r>
              <a:rPr sz="1361" spc="-159" dirty="0">
                <a:latin typeface="Titillium Web" pitchFamily="2" charset="77"/>
                <a:cs typeface="Lucida Sans Unicode"/>
              </a:rPr>
              <a:t>+</a:t>
            </a:r>
            <a:r>
              <a:rPr sz="1361" spc="-5" dirty="0">
                <a:latin typeface="Titillium Web" pitchFamily="2" charset="77"/>
                <a:cs typeface="Lucida Sans Unicode"/>
              </a:rPr>
              <a:t> </a:t>
            </a:r>
            <a:r>
              <a:rPr sz="1361" spc="41" dirty="0">
                <a:latin typeface="Titillium Web" pitchFamily="2" charset="77"/>
                <a:cs typeface="Lucida Sans Unicode"/>
              </a:rPr>
              <a:t>30M€</a:t>
            </a:r>
            <a:r>
              <a:rPr sz="1361" spc="41" dirty="0">
                <a:latin typeface="Titillium Web" pitchFamily="2" charset="77"/>
                <a:cs typeface="Cambria Math"/>
              </a:rPr>
              <a:t>∼</a:t>
            </a:r>
            <a:endParaRPr sz="1361" dirty="0">
              <a:latin typeface="Titillium Web" pitchFamily="2" charset="77"/>
              <a:cs typeface="Cambria Math"/>
            </a:endParaRPr>
          </a:p>
          <a:p>
            <a:pPr marL="187882" indent="-176356">
              <a:spcBef>
                <a:spcPts val="635"/>
              </a:spcBef>
              <a:buClr>
                <a:srgbClr val="FAB51D"/>
              </a:buClr>
              <a:buFont typeface="Arial MT"/>
              <a:buChar char="•"/>
              <a:tabLst>
                <a:tab pos="187882" algn="l"/>
              </a:tabLst>
            </a:pPr>
            <a:r>
              <a:rPr sz="1361" dirty="0">
                <a:latin typeface="Titillium Web" pitchFamily="2" charset="77"/>
                <a:cs typeface="Lucida Sans Unicode"/>
              </a:rPr>
              <a:t>RPOs/Universities</a:t>
            </a:r>
            <a:r>
              <a:rPr sz="1361" spc="185" dirty="0">
                <a:latin typeface="Titillium Web" pitchFamily="2" charset="77"/>
                <a:cs typeface="Lucida Sans Unicode"/>
              </a:rPr>
              <a:t> </a:t>
            </a:r>
            <a:r>
              <a:rPr sz="1361" dirty="0">
                <a:latin typeface="Titillium Web" pitchFamily="2" charset="77"/>
                <a:cs typeface="Lucida Sans Unicode"/>
              </a:rPr>
              <a:t>investments:</a:t>
            </a:r>
            <a:r>
              <a:rPr sz="1361" spc="172" dirty="0">
                <a:latin typeface="Titillium Web" pitchFamily="2" charset="77"/>
                <a:cs typeface="Lucida Sans Unicode"/>
              </a:rPr>
              <a:t> </a:t>
            </a:r>
            <a:r>
              <a:rPr sz="1361" spc="-9" dirty="0">
                <a:latin typeface="Titillium Web" pitchFamily="2" charset="77"/>
                <a:cs typeface="Lucida Sans Unicode"/>
              </a:rPr>
              <a:t>15M€</a:t>
            </a:r>
            <a:r>
              <a:rPr sz="1361" spc="-9" dirty="0">
                <a:latin typeface="Titillium Web" pitchFamily="2" charset="77"/>
                <a:cs typeface="Cambria Math"/>
              </a:rPr>
              <a:t>∼</a:t>
            </a:r>
            <a:endParaRPr sz="1361" dirty="0">
              <a:latin typeface="Titillium Web" pitchFamily="2" charset="77"/>
              <a:cs typeface="Cambria Math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02658" y="1292594"/>
            <a:ext cx="2310134" cy="1648337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8440616" y="2708641"/>
            <a:ext cx="1025704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1"/>
              </a:lnSpc>
            </a:pPr>
            <a:r>
              <a:rPr lang="it-IT" sz="635" dirty="0">
                <a:solidFill>
                  <a:srgbClr val="FFFFFF"/>
                </a:solidFill>
                <a:latin typeface="Calibri"/>
                <a:cs typeface="Calibri"/>
              </a:rPr>
              <a:t>Pime </a:t>
            </a:r>
            <a:r>
              <a:rPr lang="it-IT" sz="635" dirty="0" err="1">
                <a:solidFill>
                  <a:srgbClr val="FFFFFF"/>
                </a:solidFill>
                <a:latin typeface="Calibri"/>
                <a:cs typeface="Calibri"/>
              </a:rPr>
              <a:t>Minister</a:t>
            </a:r>
            <a:r>
              <a:rPr lang="it-IT" sz="635" dirty="0">
                <a:solidFill>
                  <a:srgbClr val="FFFFFF"/>
                </a:solidFill>
                <a:latin typeface="Calibri"/>
                <a:cs typeface="Calibri"/>
              </a:rPr>
              <a:t> Draghi</a:t>
            </a:r>
          </a:p>
          <a:p>
            <a:pPr>
              <a:lnSpc>
                <a:spcPts val="731"/>
              </a:lnSpc>
            </a:pPr>
            <a:r>
              <a:rPr sz="635" dirty="0">
                <a:solidFill>
                  <a:srgbClr val="FFFFFF"/>
                </a:solidFill>
                <a:latin typeface="Calibri"/>
                <a:cs typeface="Calibri"/>
              </a:rPr>
              <a:t>©</a:t>
            </a:r>
            <a:r>
              <a:rPr sz="635" spc="-2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35" spc="-9" dirty="0">
                <a:solidFill>
                  <a:srgbClr val="FFFFFF"/>
                </a:solidFill>
                <a:latin typeface="Calibri"/>
                <a:cs typeface="Calibri"/>
              </a:rPr>
              <a:t>2022</a:t>
            </a:r>
            <a:r>
              <a:rPr sz="635" spc="-23" dirty="0">
                <a:solidFill>
                  <a:srgbClr val="FFFFFF"/>
                </a:solidFill>
                <a:latin typeface="Calibri"/>
                <a:cs typeface="Calibri"/>
              </a:rPr>
              <a:t> ANSA</a:t>
            </a:r>
            <a:endParaRPr sz="635" dirty="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67056" y="1896952"/>
            <a:ext cx="2310134" cy="1648337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9608172" y="3313286"/>
            <a:ext cx="2227902" cy="219901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lang="it-IT" sz="635" dirty="0">
                <a:solidFill>
                  <a:srgbClr val="FFFFFF"/>
                </a:solidFill>
                <a:latin typeface="Calibri"/>
                <a:cs typeface="Calibri"/>
              </a:rPr>
              <a:t>Prime </a:t>
            </a:r>
            <a:r>
              <a:rPr lang="it-IT" sz="635" dirty="0" err="1">
                <a:solidFill>
                  <a:srgbClr val="FFFFFF"/>
                </a:solidFill>
                <a:latin typeface="Calibri"/>
                <a:cs typeface="Calibri"/>
              </a:rPr>
              <a:t>Minister</a:t>
            </a:r>
            <a:r>
              <a:rPr lang="it-IT" sz="635" dirty="0">
                <a:solidFill>
                  <a:srgbClr val="FFFFFF"/>
                </a:solidFill>
                <a:latin typeface="Calibri"/>
                <a:cs typeface="Calibri"/>
              </a:rPr>
              <a:t> Meloni, </a:t>
            </a:r>
            <a:r>
              <a:rPr lang="it-IT" sz="635" dirty="0" err="1">
                <a:solidFill>
                  <a:srgbClr val="FFFFFF"/>
                </a:solidFill>
                <a:latin typeface="Calibri"/>
                <a:cs typeface="Calibri"/>
              </a:rPr>
              <a:t>Minister</a:t>
            </a:r>
            <a:r>
              <a:rPr lang="it-IT" sz="635" dirty="0">
                <a:solidFill>
                  <a:srgbClr val="FFFFFF"/>
                </a:solidFill>
                <a:latin typeface="Calibri"/>
                <a:cs typeface="Calibri"/>
              </a:rPr>
              <a:t> Bernini and </a:t>
            </a:r>
            <a:r>
              <a:rPr lang="it-IT" sz="635" dirty="0" err="1">
                <a:solidFill>
                  <a:srgbClr val="FFFFFF"/>
                </a:solidFill>
                <a:latin typeface="Calibri"/>
                <a:cs typeface="Calibri"/>
              </a:rPr>
              <a:t>President</a:t>
            </a:r>
            <a:r>
              <a:rPr lang="it-IT" sz="635" dirty="0">
                <a:solidFill>
                  <a:srgbClr val="FFFFFF"/>
                </a:solidFill>
                <a:latin typeface="Calibri"/>
                <a:cs typeface="Calibri"/>
              </a:rPr>
              <a:t> Solinas</a:t>
            </a:r>
          </a:p>
          <a:p>
            <a:pPr marL="11527">
              <a:spcBef>
                <a:spcPts val="91"/>
              </a:spcBef>
            </a:pPr>
            <a:r>
              <a:rPr sz="635" dirty="0">
                <a:solidFill>
                  <a:srgbClr val="FFFFFF"/>
                </a:solidFill>
                <a:latin typeface="Calibri"/>
                <a:cs typeface="Calibri"/>
              </a:rPr>
              <a:t>©</a:t>
            </a:r>
            <a:r>
              <a:rPr sz="635" spc="-2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35" spc="-9" dirty="0">
                <a:solidFill>
                  <a:srgbClr val="FFFFFF"/>
                </a:solidFill>
                <a:latin typeface="Calibri"/>
                <a:cs typeface="Calibri"/>
              </a:rPr>
              <a:t>2023</a:t>
            </a:r>
            <a:r>
              <a:rPr sz="635" spc="-2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35" spc="-18" dirty="0">
                <a:solidFill>
                  <a:srgbClr val="FFFFFF"/>
                </a:solidFill>
                <a:latin typeface="Calibri"/>
                <a:cs typeface="Calibri"/>
              </a:rPr>
              <a:t>INFN</a:t>
            </a:r>
            <a:endParaRPr sz="635" dirty="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174049" y="3423237"/>
            <a:ext cx="2310134" cy="1439621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8858897" y="4607179"/>
            <a:ext cx="607423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1"/>
              </a:lnSpc>
            </a:pPr>
            <a:r>
              <a:rPr lang="it-IT" sz="635" dirty="0" err="1">
                <a:solidFill>
                  <a:srgbClr val="FFFFFF"/>
                </a:solidFill>
                <a:latin typeface="Calibri"/>
                <a:cs typeface="Calibri"/>
              </a:rPr>
              <a:t>President</a:t>
            </a:r>
            <a:r>
              <a:rPr lang="it-IT" sz="635" dirty="0">
                <a:solidFill>
                  <a:srgbClr val="FFFFFF"/>
                </a:solidFill>
                <a:latin typeface="Calibri"/>
                <a:cs typeface="Calibri"/>
              </a:rPr>
              <a:t> Todde</a:t>
            </a:r>
          </a:p>
          <a:p>
            <a:pPr>
              <a:lnSpc>
                <a:spcPts val="731"/>
              </a:lnSpc>
            </a:pPr>
            <a:r>
              <a:rPr sz="635" dirty="0">
                <a:solidFill>
                  <a:srgbClr val="FFFFFF"/>
                </a:solidFill>
                <a:latin typeface="Calibri"/>
                <a:cs typeface="Calibri"/>
              </a:rPr>
              <a:t>©</a:t>
            </a:r>
            <a:r>
              <a:rPr sz="635" spc="-2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35" spc="-9" dirty="0">
                <a:solidFill>
                  <a:srgbClr val="FFFFFF"/>
                </a:solidFill>
                <a:latin typeface="Calibri"/>
                <a:cs typeface="Calibri"/>
              </a:rPr>
              <a:t>2024</a:t>
            </a:r>
            <a:r>
              <a:rPr sz="635" spc="-2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35" spc="-9" dirty="0">
                <a:solidFill>
                  <a:srgbClr val="FFFFFF"/>
                </a:solidFill>
                <a:latin typeface="Calibri"/>
                <a:cs typeface="Calibri"/>
              </a:rPr>
              <a:t>cagliaripad</a:t>
            </a:r>
            <a:endParaRPr sz="635" dirty="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587462" y="4477136"/>
            <a:ext cx="2269322" cy="1637037"/>
          </a:xfrm>
          <a:prstGeom prst="rect">
            <a:avLst/>
          </a:prstGeom>
        </p:spPr>
      </p:pic>
      <p:sp>
        <p:nvSpPr>
          <p:cNvPr id="15" name="Segnaposto piè di pagina 8">
            <a:extLst>
              <a:ext uri="{FF2B5EF4-FFF2-40B4-BE49-F238E27FC236}">
                <a16:creationId xmlns:a16="http://schemas.microsoft.com/office/drawing/2014/main" id="{D1CDC9E6-3D68-D365-7208-F305E9166181}"/>
              </a:ext>
            </a:extLst>
          </p:cNvPr>
          <p:cNvSpPr txBox="1">
            <a:spLocks/>
          </p:cNvSpPr>
          <p:nvPr/>
        </p:nvSpPr>
        <p:spPr>
          <a:xfrm>
            <a:off x="1906467" y="6452963"/>
            <a:ext cx="81316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Einstein Telescope Infrastructure Consortium (ETIC - IR0000004)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PNRR M4, C2, </a:t>
            </a:r>
            <a:r>
              <a:rPr lang="en-US" dirty="0" err="1">
                <a:solidFill>
                  <a:schemeClr val="bg1"/>
                </a:solidFill>
              </a:rPr>
              <a:t>Investimento</a:t>
            </a:r>
            <a:r>
              <a:rPr lang="en-US" dirty="0">
                <a:solidFill>
                  <a:schemeClr val="bg1"/>
                </a:solidFill>
              </a:rPr>
              <a:t> 3.1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28CB58B0-A45E-B884-B2AE-461DC910CF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78" y="6401263"/>
            <a:ext cx="887128" cy="452007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BBC9422E-F7CD-7555-7B09-19D811AC4CAE}"/>
              </a:ext>
            </a:extLst>
          </p:cNvPr>
          <p:cNvSpPr txBox="1"/>
          <p:nvPr/>
        </p:nvSpPr>
        <p:spPr>
          <a:xfrm>
            <a:off x="10578441" y="5830367"/>
            <a:ext cx="1298749" cy="3021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611" algn="r">
              <a:spcBef>
                <a:spcPts val="91"/>
              </a:spcBef>
            </a:pPr>
            <a:r>
              <a:rPr lang="it-IT" sz="640" dirty="0" err="1">
                <a:solidFill>
                  <a:schemeClr val="bg1"/>
                </a:solidFill>
                <a:latin typeface="Calibri"/>
                <a:cs typeface="Calibri"/>
              </a:rPr>
              <a:t>Municipality</a:t>
            </a:r>
            <a:r>
              <a:rPr lang="it-IT" sz="640" dirty="0">
                <a:solidFill>
                  <a:schemeClr val="bg1"/>
                </a:solidFill>
                <a:latin typeface="Calibri"/>
                <a:cs typeface="Calibri"/>
              </a:rPr>
              <a:t> of Perugia</a:t>
            </a:r>
          </a:p>
          <a:p>
            <a:pPr marR="4611" algn="r">
              <a:spcBef>
                <a:spcPts val="91"/>
              </a:spcBef>
            </a:pPr>
            <a:r>
              <a:rPr lang="it-IT" sz="640" dirty="0">
                <a:solidFill>
                  <a:schemeClr val="bg1"/>
                </a:solidFill>
                <a:latin typeface="Calibri"/>
                <a:cs typeface="Calibri"/>
              </a:rPr>
              <a:t>©</a:t>
            </a:r>
            <a:r>
              <a:rPr lang="it-IT" sz="640" spc="-27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it-IT" sz="640" spc="-9" dirty="0">
                <a:solidFill>
                  <a:schemeClr val="bg1"/>
                </a:solidFill>
                <a:latin typeface="Calibri"/>
                <a:cs typeface="Calibri"/>
              </a:rPr>
              <a:t>2024</a:t>
            </a:r>
            <a:r>
              <a:rPr lang="it-IT" sz="640" spc="-23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it-IT" sz="640" spc="-18" dirty="0">
                <a:solidFill>
                  <a:schemeClr val="bg1"/>
                </a:solidFill>
                <a:latin typeface="Calibri"/>
                <a:cs typeface="Calibri"/>
              </a:rPr>
              <a:t>INFN</a:t>
            </a:r>
            <a:endParaRPr lang="it-IT" sz="64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>
            <a:extLst>
              <a:ext uri="{FF2B5EF4-FFF2-40B4-BE49-F238E27FC236}">
                <a16:creationId xmlns:a16="http://schemas.microsoft.com/office/drawing/2014/main" id="{A4D38C87-62FC-013D-F7B5-7984F091F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7671" y="2096912"/>
            <a:ext cx="5901734" cy="350077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06306" y="1516804"/>
            <a:ext cx="4267520" cy="396359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2500" b="1" dirty="0">
                <a:solidFill>
                  <a:srgbClr val="2A65B0"/>
                </a:solidFill>
                <a:latin typeface="Titillium Bd" pitchFamily="2" charset="77"/>
              </a:rPr>
              <a:t>TETI: Team for ET in Italy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06307" y="2827123"/>
            <a:ext cx="5167772" cy="2600999"/>
          </a:xfrm>
          <a:prstGeom prst="rect">
            <a:avLst/>
          </a:prstGeom>
        </p:spPr>
        <p:txBody>
          <a:bodyPr vert="horz" wrap="square" lIns="0" tIns="102582" rIns="0" bIns="0" rtlCol="0">
            <a:spAutoFit/>
          </a:bodyPr>
          <a:lstStyle/>
          <a:p>
            <a:pPr marL="11527">
              <a:spcBef>
                <a:spcPts val="808"/>
              </a:spcBef>
            </a:pPr>
            <a:r>
              <a:rPr sz="1361" spc="-9" dirty="0">
                <a:solidFill>
                  <a:srgbClr val="FAB41B"/>
                </a:solidFill>
                <a:latin typeface="Titillium Web" pitchFamily="2" charset="77"/>
                <a:cs typeface="Arial Black"/>
              </a:rPr>
              <a:t>Mandate</a:t>
            </a:r>
            <a:endParaRPr sz="1361" dirty="0">
              <a:latin typeface="Titillium Web" pitchFamily="2" charset="77"/>
              <a:cs typeface="Arial Black"/>
            </a:endParaRPr>
          </a:p>
          <a:p>
            <a:pPr marL="187882" marR="179237" indent="-176932">
              <a:lnSpc>
                <a:spcPct val="105300"/>
              </a:lnSpc>
              <a:spcBef>
                <a:spcPts val="631"/>
              </a:spcBef>
              <a:buClr>
                <a:srgbClr val="FAB51D"/>
              </a:buClr>
              <a:buFont typeface="Wingdings"/>
              <a:buChar char=""/>
              <a:tabLst>
                <a:tab pos="187882" algn="l"/>
              </a:tabLst>
            </a:pPr>
            <a:r>
              <a:rPr sz="1361" spc="-9" dirty="0">
                <a:latin typeface="Titillium Web" pitchFamily="2" charset="77"/>
                <a:cs typeface="Lucida Sans Unicode"/>
              </a:rPr>
              <a:t>Ensuring</a:t>
            </a:r>
            <a:r>
              <a:rPr sz="1361" spc="14" dirty="0">
                <a:latin typeface="Titillium Web" pitchFamily="2" charset="77"/>
                <a:cs typeface="Lucida Sans Unicode"/>
              </a:rPr>
              <a:t> </a:t>
            </a:r>
            <a:r>
              <a:rPr sz="1361" dirty="0">
                <a:latin typeface="Titillium Web" pitchFamily="2" charset="77"/>
                <a:cs typeface="Lucida Sans Unicode"/>
              </a:rPr>
              <a:t>the</a:t>
            </a:r>
            <a:r>
              <a:rPr sz="1361" spc="9" dirty="0">
                <a:latin typeface="Titillium Web" pitchFamily="2" charset="77"/>
                <a:cs typeface="Lucida Sans Unicode"/>
              </a:rPr>
              <a:t> </a:t>
            </a:r>
            <a:r>
              <a:rPr sz="1361" spc="59" dirty="0">
                <a:latin typeface="Titillium Web" pitchFamily="2" charset="77"/>
                <a:cs typeface="Lucida Sans Unicode"/>
              </a:rPr>
              <a:t>success</a:t>
            </a:r>
            <a:r>
              <a:rPr sz="1361" spc="14" dirty="0">
                <a:latin typeface="Titillium Web" pitchFamily="2" charset="77"/>
                <a:cs typeface="Lucida Sans Unicode"/>
              </a:rPr>
              <a:t> </a:t>
            </a:r>
            <a:r>
              <a:rPr sz="1361" dirty="0">
                <a:latin typeface="Titillium Web" pitchFamily="2" charset="77"/>
                <a:cs typeface="Lucida Sans Unicode"/>
              </a:rPr>
              <a:t>of</a:t>
            </a:r>
            <a:r>
              <a:rPr sz="1361" spc="-5" dirty="0">
                <a:latin typeface="Titillium Web" pitchFamily="2" charset="77"/>
                <a:cs typeface="Lucida Sans Unicode"/>
              </a:rPr>
              <a:t> </a:t>
            </a:r>
            <a:r>
              <a:rPr sz="1361" dirty="0">
                <a:latin typeface="Titillium Web" pitchFamily="2" charset="77"/>
                <a:cs typeface="Lucida Sans Unicode"/>
              </a:rPr>
              <a:t>all</a:t>
            </a:r>
            <a:r>
              <a:rPr sz="1361" spc="-5" dirty="0">
                <a:latin typeface="Titillium Web" pitchFamily="2" charset="77"/>
                <a:cs typeface="Lucida Sans Unicode"/>
              </a:rPr>
              <a:t> </a:t>
            </a:r>
            <a:r>
              <a:rPr sz="1361" dirty="0">
                <a:latin typeface="Titillium Web" pitchFamily="2" charset="77"/>
                <a:cs typeface="Lucida Sans Unicode"/>
              </a:rPr>
              <a:t>the</a:t>
            </a:r>
            <a:r>
              <a:rPr sz="1361" spc="14" dirty="0">
                <a:latin typeface="Titillium Web" pitchFamily="2" charset="77"/>
                <a:cs typeface="Lucida Sans Unicode"/>
              </a:rPr>
              <a:t> </a:t>
            </a:r>
            <a:r>
              <a:rPr sz="1361" dirty="0">
                <a:latin typeface="Titillium Web" pitchFamily="2" charset="77"/>
                <a:cs typeface="Lucida Sans Unicode"/>
              </a:rPr>
              <a:t>activities</a:t>
            </a:r>
            <a:r>
              <a:rPr sz="1361" spc="9" dirty="0">
                <a:latin typeface="Titillium Web" pitchFamily="2" charset="77"/>
                <a:cs typeface="Lucida Sans Unicode"/>
              </a:rPr>
              <a:t> </a:t>
            </a:r>
            <a:r>
              <a:rPr sz="1361" spc="50" dirty="0">
                <a:latin typeface="Titillium Web" pitchFamily="2" charset="77"/>
                <a:cs typeface="Lucida Sans Unicode"/>
              </a:rPr>
              <a:t>necessary</a:t>
            </a:r>
            <a:r>
              <a:rPr sz="1361" spc="5" dirty="0">
                <a:latin typeface="Titillium Web" pitchFamily="2" charset="77"/>
                <a:cs typeface="Lucida Sans Unicode"/>
              </a:rPr>
              <a:t> </a:t>
            </a:r>
            <a:r>
              <a:rPr sz="1361" dirty="0">
                <a:latin typeface="Titillium Web" pitchFamily="2" charset="77"/>
                <a:cs typeface="Lucida Sans Unicode"/>
              </a:rPr>
              <a:t>to</a:t>
            </a:r>
            <a:r>
              <a:rPr sz="1361" spc="14" dirty="0">
                <a:latin typeface="Titillium Web" pitchFamily="2" charset="77"/>
                <a:cs typeface="Lucida Sans Unicode"/>
              </a:rPr>
              <a:t> </a:t>
            </a:r>
            <a:r>
              <a:rPr sz="1361" dirty="0">
                <a:latin typeface="Titillium Web" pitchFamily="2" charset="77"/>
                <a:cs typeface="Lucida Sans Unicode"/>
              </a:rPr>
              <a:t>support the</a:t>
            </a:r>
            <a:r>
              <a:rPr sz="1361" spc="9" dirty="0">
                <a:latin typeface="Titillium Web" pitchFamily="2" charset="77"/>
                <a:cs typeface="Lucida Sans Unicode"/>
              </a:rPr>
              <a:t> </a:t>
            </a:r>
            <a:r>
              <a:rPr sz="1361" dirty="0">
                <a:latin typeface="Titillium Web" pitchFamily="2" charset="77"/>
                <a:cs typeface="Lucida Sans Unicode"/>
              </a:rPr>
              <a:t>Italian</a:t>
            </a:r>
            <a:r>
              <a:rPr sz="1361" spc="18" dirty="0">
                <a:latin typeface="Titillium Web" pitchFamily="2" charset="77"/>
                <a:cs typeface="Lucida Sans Unicode"/>
              </a:rPr>
              <a:t> </a:t>
            </a:r>
            <a:r>
              <a:rPr sz="1361" spc="-9" dirty="0">
                <a:latin typeface="Titillium Web" pitchFamily="2" charset="77"/>
                <a:cs typeface="Lucida Sans Unicode"/>
              </a:rPr>
              <a:t>application, </a:t>
            </a:r>
            <a:r>
              <a:rPr sz="1361" dirty="0">
                <a:latin typeface="Titillium Web" pitchFamily="2" charset="77"/>
                <a:cs typeface="Lucida Sans Unicode"/>
              </a:rPr>
              <a:t>giving</a:t>
            </a:r>
            <a:r>
              <a:rPr sz="1361" spc="73" dirty="0">
                <a:latin typeface="Titillium Web" pitchFamily="2" charset="77"/>
                <a:cs typeface="Lucida Sans Unicode"/>
              </a:rPr>
              <a:t> </a:t>
            </a:r>
            <a:r>
              <a:rPr sz="1361" spc="163" dirty="0">
                <a:latin typeface="Titillium Web" pitchFamily="2" charset="77"/>
                <a:cs typeface="Lucida Sans Unicode"/>
              </a:rPr>
              <a:t>a</a:t>
            </a:r>
            <a:r>
              <a:rPr sz="1361" spc="73" dirty="0">
                <a:latin typeface="Titillium Web" pitchFamily="2" charset="77"/>
                <a:cs typeface="Lucida Sans Unicode"/>
              </a:rPr>
              <a:t> </a:t>
            </a:r>
            <a:r>
              <a:rPr sz="1361" dirty="0">
                <a:latin typeface="Titillium Web" pitchFamily="2" charset="77"/>
                <a:cs typeface="Lucida Sans Unicode"/>
              </a:rPr>
              <a:t>technical,</a:t>
            </a:r>
            <a:r>
              <a:rPr sz="1361" spc="54" dirty="0">
                <a:latin typeface="Titillium Web" pitchFamily="2" charset="77"/>
                <a:cs typeface="Lucida Sans Unicode"/>
              </a:rPr>
              <a:t> managerial </a:t>
            </a:r>
            <a:r>
              <a:rPr sz="1361" spc="82" dirty="0">
                <a:latin typeface="Titillium Web" pitchFamily="2" charset="77"/>
                <a:cs typeface="Lucida Sans Unicode"/>
              </a:rPr>
              <a:t>and</a:t>
            </a:r>
            <a:r>
              <a:rPr sz="1361" spc="73" dirty="0">
                <a:latin typeface="Titillium Web" pitchFamily="2" charset="77"/>
                <a:cs typeface="Lucida Sans Unicode"/>
              </a:rPr>
              <a:t> </a:t>
            </a:r>
            <a:r>
              <a:rPr sz="1361" dirty="0">
                <a:latin typeface="Titillium Web" pitchFamily="2" charset="77"/>
                <a:cs typeface="Lucida Sans Unicode"/>
              </a:rPr>
              <a:t>financial</a:t>
            </a:r>
            <a:r>
              <a:rPr sz="1361" spc="50" dirty="0">
                <a:latin typeface="Titillium Web" pitchFamily="2" charset="77"/>
                <a:cs typeface="Lucida Sans Unicode"/>
              </a:rPr>
              <a:t> </a:t>
            </a:r>
            <a:r>
              <a:rPr sz="1361" dirty="0">
                <a:latin typeface="Titillium Web" pitchFamily="2" charset="77"/>
                <a:cs typeface="Lucida Sans Unicode"/>
              </a:rPr>
              <a:t>reference</a:t>
            </a:r>
            <a:r>
              <a:rPr sz="1361" spc="68" dirty="0">
                <a:latin typeface="Titillium Web" pitchFamily="2" charset="77"/>
                <a:cs typeface="Lucida Sans Unicode"/>
              </a:rPr>
              <a:t> </a:t>
            </a:r>
            <a:r>
              <a:rPr sz="1361" dirty="0">
                <a:latin typeface="Titillium Web" pitchFamily="2" charset="77"/>
                <a:cs typeface="Lucida Sans Unicode"/>
              </a:rPr>
              <a:t>to</a:t>
            </a:r>
            <a:r>
              <a:rPr sz="1361" spc="73" dirty="0">
                <a:latin typeface="Titillium Web" pitchFamily="2" charset="77"/>
                <a:cs typeface="Lucida Sans Unicode"/>
              </a:rPr>
              <a:t> </a:t>
            </a:r>
            <a:r>
              <a:rPr sz="1361" dirty="0">
                <a:latin typeface="Titillium Web" pitchFamily="2" charset="77"/>
                <a:cs typeface="Lucida Sans Unicode"/>
              </a:rPr>
              <a:t>the</a:t>
            </a:r>
            <a:r>
              <a:rPr sz="1361" spc="68" dirty="0">
                <a:latin typeface="Titillium Web" pitchFamily="2" charset="77"/>
                <a:cs typeface="Lucida Sans Unicode"/>
              </a:rPr>
              <a:t> </a:t>
            </a:r>
            <a:r>
              <a:rPr sz="1361" spc="-9" dirty="0">
                <a:latin typeface="Titillium Web" pitchFamily="2" charset="77"/>
                <a:cs typeface="Lucida Sans Unicode"/>
              </a:rPr>
              <a:t>project</a:t>
            </a:r>
            <a:endParaRPr sz="1361" dirty="0">
              <a:latin typeface="Titillium Web" pitchFamily="2" charset="77"/>
              <a:cs typeface="Lucida Sans Unicode"/>
            </a:endParaRPr>
          </a:p>
          <a:p>
            <a:pPr marL="187882" indent="-176356">
              <a:spcBef>
                <a:spcPts val="830"/>
              </a:spcBef>
              <a:buClr>
                <a:srgbClr val="FAB51D"/>
              </a:buClr>
              <a:buFont typeface="Wingdings"/>
              <a:buChar char=""/>
              <a:tabLst>
                <a:tab pos="187882" algn="l"/>
              </a:tabLst>
            </a:pPr>
            <a:r>
              <a:rPr sz="1361" spc="-141" dirty="0">
                <a:latin typeface="Titillium Web" pitchFamily="2" charset="77"/>
                <a:cs typeface="Lucida Sans Unicode"/>
              </a:rPr>
              <a:t>TETI</a:t>
            </a:r>
            <a:r>
              <a:rPr sz="1361" spc="-18" dirty="0">
                <a:latin typeface="Titillium Web" pitchFamily="2" charset="77"/>
                <a:cs typeface="Lucida Sans Unicode"/>
              </a:rPr>
              <a:t> </a:t>
            </a:r>
            <a:r>
              <a:rPr sz="1361" dirty="0">
                <a:latin typeface="Titillium Web" pitchFamily="2" charset="77"/>
                <a:cs typeface="Lucida Sans Unicode"/>
              </a:rPr>
              <a:t>reports to</a:t>
            </a:r>
            <a:r>
              <a:rPr sz="1361" spc="-5" dirty="0">
                <a:latin typeface="Titillium Web" pitchFamily="2" charset="77"/>
                <a:cs typeface="Lucida Sans Unicode"/>
              </a:rPr>
              <a:t> </a:t>
            </a:r>
            <a:r>
              <a:rPr sz="1361" spc="163" dirty="0">
                <a:latin typeface="Titillium Web" pitchFamily="2" charset="77"/>
                <a:cs typeface="Lucida Sans Unicode"/>
              </a:rPr>
              <a:t>a</a:t>
            </a:r>
            <a:r>
              <a:rPr sz="1361" spc="5" dirty="0">
                <a:latin typeface="Titillium Web" pitchFamily="2" charset="77"/>
                <a:cs typeface="Lucida Sans Unicode"/>
              </a:rPr>
              <a:t> </a:t>
            </a:r>
            <a:r>
              <a:rPr sz="1361" dirty="0">
                <a:latin typeface="Titillium Web" pitchFamily="2" charset="77"/>
                <a:cs typeface="Lucida Sans Unicode"/>
              </a:rPr>
              <a:t>supervisory</a:t>
            </a:r>
            <a:r>
              <a:rPr sz="1361" spc="-14" dirty="0">
                <a:latin typeface="Titillium Web" pitchFamily="2" charset="77"/>
                <a:cs typeface="Lucida Sans Unicode"/>
              </a:rPr>
              <a:t> </a:t>
            </a:r>
            <a:r>
              <a:rPr sz="1361" dirty="0">
                <a:latin typeface="Titillium Web" pitchFamily="2" charset="77"/>
                <a:cs typeface="Lucida Sans Unicode"/>
              </a:rPr>
              <a:t>structure the </a:t>
            </a:r>
            <a:r>
              <a:rPr sz="1361" spc="-18" dirty="0">
                <a:latin typeface="Titillium Web" pitchFamily="2" charset="77"/>
                <a:cs typeface="Lucida Sans Unicode"/>
              </a:rPr>
              <a:t>Institutes</a:t>
            </a:r>
            <a:r>
              <a:rPr sz="1361" spc="-5" dirty="0">
                <a:latin typeface="Titillium Web" pitchFamily="2" charset="77"/>
                <a:cs typeface="Lucida Sans Unicode"/>
              </a:rPr>
              <a:t> </a:t>
            </a:r>
            <a:r>
              <a:rPr sz="1361" spc="86" dirty="0">
                <a:latin typeface="Titillium Web" pitchFamily="2" charset="77"/>
                <a:cs typeface="Lucida Sans Unicode"/>
              </a:rPr>
              <a:t>and</a:t>
            </a:r>
            <a:r>
              <a:rPr sz="1361" spc="5" dirty="0">
                <a:latin typeface="Titillium Web" pitchFamily="2" charset="77"/>
                <a:cs typeface="Lucida Sans Unicode"/>
              </a:rPr>
              <a:t> </a:t>
            </a:r>
            <a:r>
              <a:rPr sz="1361" spc="-23" dirty="0">
                <a:latin typeface="Titillium Web" pitchFamily="2" charset="77"/>
                <a:cs typeface="Lucida Sans Unicode"/>
              </a:rPr>
              <a:t>Universities</a:t>
            </a:r>
            <a:r>
              <a:rPr sz="1361" dirty="0">
                <a:latin typeface="Titillium Web" pitchFamily="2" charset="77"/>
                <a:cs typeface="Lucida Sans Unicode"/>
              </a:rPr>
              <a:t> involved </a:t>
            </a:r>
            <a:r>
              <a:rPr sz="1361" spc="-9" dirty="0">
                <a:latin typeface="Titillium Web" pitchFamily="2" charset="77"/>
                <a:cs typeface="Lucida Sans Unicode"/>
              </a:rPr>
              <a:t>in</a:t>
            </a:r>
            <a:r>
              <a:rPr sz="1361" spc="5" dirty="0">
                <a:latin typeface="Titillium Web" pitchFamily="2" charset="77"/>
                <a:cs typeface="Lucida Sans Unicode"/>
              </a:rPr>
              <a:t> </a:t>
            </a:r>
            <a:r>
              <a:rPr sz="1361" spc="-132" dirty="0">
                <a:latin typeface="Titillium Web" pitchFamily="2" charset="77"/>
                <a:cs typeface="Lucida Sans Unicode"/>
              </a:rPr>
              <a:t>ET-</a:t>
            </a:r>
            <a:r>
              <a:rPr sz="1361" spc="-9" dirty="0">
                <a:latin typeface="Titillium Web" pitchFamily="2" charset="77"/>
                <a:cs typeface="Lucida Sans Unicode"/>
              </a:rPr>
              <a:t>Italia</a:t>
            </a:r>
            <a:endParaRPr sz="1361" dirty="0">
              <a:latin typeface="Titillium Web" pitchFamily="2" charset="77"/>
              <a:cs typeface="Lucida Sans Unicode"/>
            </a:endParaRPr>
          </a:p>
          <a:p>
            <a:pPr marL="187882" indent="-176356">
              <a:spcBef>
                <a:spcPts val="717"/>
              </a:spcBef>
              <a:buClr>
                <a:srgbClr val="FAB51D"/>
              </a:buClr>
              <a:buFont typeface="Wingdings"/>
              <a:buChar char=""/>
              <a:tabLst>
                <a:tab pos="187882" algn="l"/>
              </a:tabLst>
            </a:pPr>
            <a:r>
              <a:rPr sz="1361" spc="-141" dirty="0">
                <a:latin typeface="Titillium Web" pitchFamily="2" charset="77"/>
                <a:cs typeface="Lucida Sans Unicode"/>
              </a:rPr>
              <a:t>TETI</a:t>
            </a:r>
            <a:r>
              <a:rPr sz="1361" spc="23" dirty="0">
                <a:latin typeface="Titillium Web" pitchFamily="2" charset="77"/>
                <a:cs typeface="Lucida Sans Unicode"/>
              </a:rPr>
              <a:t> </a:t>
            </a:r>
            <a:r>
              <a:rPr sz="1361" spc="-64" dirty="0">
                <a:latin typeface="Titillium Web" pitchFamily="2" charset="77"/>
                <a:cs typeface="Lucida Sans Unicode"/>
              </a:rPr>
              <a:t>will</a:t>
            </a:r>
            <a:r>
              <a:rPr sz="1361" spc="27" dirty="0">
                <a:latin typeface="Titillium Web" pitchFamily="2" charset="77"/>
                <a:cs typeface="Lucida Sans Unicode"/>
              </a:rPr>
              <a:t> </a:t>
            </a:r>
            <a:r>
              <a:rPr sz="1361" dirty="0">
                <a:latin typeface="Titillium Web" pitchFamily="2" charset="77"/>
                <a:cs typeface="Lucida Sans Unicode"/>
              </a:rPr>
              <a:t>maintain</a:t>
            </a:r>
            <a:r>
              <a:rPr sz="1361" spc="50" dirty="0">
                <a:latin typeface="Titillium Web" pitchFamily="2" charset="77"/>
                <a:cs typeface="Lucida Sans Unicode"/>
              </a:rPr>
              <a:t> </a:t>
            </a:r>
            <a:r>
              <a:rPr sz="1361" dirty="0">
                <a:latin typeface="Titillium Web" pitchFamily="2" charset="77"/>
                <a:cs typeface="Lucida Sans Unicode"/>
              </a:rPr>
              <a:t>close</a:t>
            </a:r>
            <a:r>
              <a:rPr sz="1361" spc="41" dirty="0">
                <a:latin typeface="Titillium Web" pitchFamily="2" charset="77"/>
                <a:cs typeface="Lucida Sans Unicode"/>
              </a:rPr>
              <a:t> </a:t>
            </a:r>
            <a:r>
              <a:rPr sz="1361" spc="86" dirty="0">
                <a:latin typeface="Titillium Web" pitchFamily="2" charset="77"/>
                <a:cs typeface="Lucida Sans Unicode"/>
              </a:rPr>
              <a:t>and</a:t>
            </a:r>
            <a:r>
              <a:rPr sz="1361" spc="50" dirty="0">
                <a:latin typeface="Titillium Web" pitchFamily="2" charset="77"/>
                <a:cs typeface="Lucida Sans Unicode"/>
              </a:rPr>
              <a:t> </a:t>
            </a:r>
            <a:r>
              <a:rPr sz="1361" spc="-54" dirty="0">
                <a:latin typeface="Titillium Web" pitchFamily="2" charset="77"/>
                <a:cs typeface="Lucida Sans Unicode"/>
              </a:rPr>
              <a:t>fruitful</a:t>
            </a:r>
            <a:r>
              <a:rPr sz="1361" spc="27" dirty="0">
                <a:latin typeface="Titillium Web" pitchFamily="2" charset="77"/>
                <a:cs typeface="Lucida Sans Unicode"/>
              </a:rPr>
              <a:t> </a:t>
            </a:r>
            <a:r>
              <a:rPr sz="1361" spc="73" dirty="0">
                <a:latin typeface="Titillium Web" pitchFamily="2" charset="77"/>
                <a:cs typeface="Lucida Sans Unicode"/>
              </a:rPr>
              <a:t>contact</a:t>
            </a:r>
            <a:r>
              <a:rPr sz="1361" spc="32" dirty="0">
                <a:latin typeface="Titillium Web" pitchFamily="2" charset="77"/>
                <a:cs typeface="Lucida Sans Unicode"/>
              </a:rPr>
              <a:t> </a:t>
            </a:r>
            <a:r>
              <a:rPr sz="1361" dirty="0">
                <a:latin typeface="Titillium Web" pitchFamily="2" charset="77"/>
                <a:cs typeface="Lucida Sans Unicode"/>
              </a:rPr>
              <a:t>with</a:t>
            </a:r>
            <a:r>
              <a:rPr sz="1361" spc="50" dirty="0">
                <a:latin typeface="Titillium Web" pitchFamily="2" charset="77"/>
                <a:cs typeface="Lucida Sans Unicode"/>
              </a:rPr>
              <a:t> </a:t>
            </a:r>
            <a:r>
              <a:rPr sz="1361" dirty="0">
                <a:latin typeface="Titillium Web" pitchFamily="2" charset="77"/>
                <a:cs typeface="Lucida Sans Unicode"/>
              </a:rPr>
              <a:t>the</a:t>
            </a:r>
            <a:r>
              <a:rPr sz="1361" spc="41" dirty="0">
                <a:latin typeface="Titillium Web" pitchFamily="2" charset="77"/>
                <a:cs typeface="Lucida Sans Unicode"/>
              </a:rPr>
              <a:t> </a:t>
            </a:r>
            <a:r>
              <a:rPr sz="1361" dirty="0">
                <a:latin typeface="Titillium Web" pitchFamily="2" charset="77"/>
                <a:cs typeface="Lucida Sans Unicode"/>
              </a:rPr>
              <a:t>coordinators</a:t>
            </a:r>
            <a:r>
              <a:rPr sz="1361" spc="45" dirty="0">
                <a:latin typeface="Titillium Web" pitchFamily="2" charset="77"/>
                <a:cs typeface="Lucida Sans Unicode"/>
              </a:rPr>
              <a:t> </a:t>
            </a:r>
            <a:r>
              <a:rPr sz="1361" dirty="0">
                <a:latin typeface="Titillium Web" pitchFamily="2" charset="77"/>
                <a:cs typeface="Lucida Sans Unicode"/>
              </a:rPr>
              <a:t>of</a:t>
            </a:r>
            <a:r>
              <a:rPr sz="1361" spc="27" dirty="0">
                <a:latin typeface="Titillium Web" pitchFamily="2" charset="77"/>
                <a:cs typeface="Lucida Sans Unicode"/>
              </a:rPr>
              <a:t> </a:t>
            </a:r>
            <a:r>
              <a:rPr sz="1361" spc="-64" dirty="0">
                <a:latin typeface="Titillium Web" pitchFamily="2" charset="77"/>
                <a:cs typeface="Lucida Sans Unicode"/>
              </a:rPr>
              <a:t>ETO</a:t>
            </a:r>
            <a:r>
              <a:rPr sz="1361" spc="50" dirty="0">
                <a:latin typeface="Titillium Web" pitchFamily="2" charset="77"/>
                <a:cs typeface="Lucida Sans Unicode"/>
              </a:rPr>
              <a:t> </a:t>
            </a:r>
            <a:r>
              <a:rPr sz="1361" spc="86" dirty="0">
                <a:latin typeface="Titillium Web" pitchFamily="2" charset="77"/>
                <a:cs typeface="Lucida Sans Unicode"/>
              </a:rPr>
              <a:t>and</a:t>
            </a:r>
            <a:r>
              <a:rPr sz="1361" spc="50" dirty="0">
                <a:latin typeface="Titillium Web" pitchFamily="2" charset="77"/>
                <a:cs typeface="Lucida Sans Unicode"/>
              </a:rPr>
              <a:t> </a:t>
            </a:r>
            <a:r>
              <a:rPr sz="1361" spc="-23" dirty="0">
                <a:latin typeface="Titillium Web" pitchFamily="2" charset="77"/>
                <a:cs typeface="Lucida Sans Unicode"/>
              </a:rPr>
              <a:t>ETC</a:t>
            </a:r>
            <a:endParaRPr sz="1361" dirty="0">
              <a:latin typeface="Titillium Web" pitchFamily="2" charset="77"/>
              <a:cs typeface="Lucida Sans Unicode"/>
            </a:endParaRPr>
          </a:p>
          <a:p>
            <a:pPr marL="187882" indent="-176356">
              <a:spcBef>
                <a:spcPts val="830"/>
              </a:spcBef>
              <a:buClr>
                <a:srgbClr val="FAB51D"/>
              </a:buClr>
              <a:buFont typeface="Wingdings"/>
              <a:buChar char=""/>
              <a:tabLst>
                <a:tab pos="187882" algn="l"/>
              </a:tabLst>
            </a:pPr>
            <a:r>
              <a:rPr sz="1361" dirty="0">
                <a:latin typeface="Titillium Web" pitchFamily="2" charset="77"/>
                <a:cs typeface="Lucida Sans Unicode"/>
              </a:rPr>
              <a:t>Close</a:t>
            </a:r>
            <a:r>
              <a:rPr sz="1361" spc="123" dirty="0">
                <a:latin typeface="Titillium Web" pitchFamily="2" charset="77"/>
                <a:cs typeface="Lucida Sans Unicode"/>
              </a:rPr>
              <a:t> </a:t>
            </a:r>
            <a:r>
              <a:rPr sz="1361" spc="-9" dirty="0" err="1">
                <a:latin typeface="Titillium Web" pitchFamily="2" charset="77"/>
                <a:cs typeface="Lucida Sans Unicode"/>
              </a:rPr>
              <a:t>coordin</a:t>
            </a:r>
            <a:r>
              <a:rPr lang="it-IT" sz="1361" dirty="0" err="1">
                <a:latin typeface="Titillium Web" pitchFamily="2" charset="77"/>
                <a:cs typeface="Lucida Sans Unicode"/>
              </a:rPr>
              <a:t>ation</a:t>
            </a:r>
            <a:r>
              <a:rPr lang="it-IT" sz="1361" spc="64" dirty="0">
                <a:latin typeface="Titillium Web" pitchFamily="2" charset="77"/>
                <a:cs typeface="Lucida Sans Unicode"/>
              </a:rPr>
              <a:t> </a:t>
            </a:r>
            <a:r>
              <a:rPr lang="it-IT" sz="1361" dirty="0">
                <a:latin typeface="Titillium Web" pitchFamily="2" charset="77"/>
                <a:cs typeface="Lucida Sans Unicode"/>
              </a:rPr>
              <a:t>with</a:t>
            </a:r>
            <a:r>
              <a:rPr lang="it-IT" sz="1361" spc="64" dirty="0">
                <a:latin typeface="Titillium Web" pitchFamily="2" charset="77"/>
                <a:cs typeface="Lucida Sans Unicode"/>
              </a:rPr>
              <a:t> </a:t>
            </a:r>
            <a:r>
              <a:rPr lang="it-IT" sz="1361" dirty="0">
                <a:latin typeface="Titillium Web" pitchFamily="2" charset="77"/>
                <a:cs typeface="Lucida Sans Unicode"/>
              </a:rPr>
              <a:t>the</a:t>
            </a:r>
            <a:r>
              <a:rPr lang="it-IT" sz="1361" spc="59" dirty="0">
                <a:latin typeface="Titillium Web" pitchFamily="2" charset="77"/>
                <a:cs typeface="Lucida Sans Unicode"/>
              </a:rPr>
              <a:t> </a:t>
            </a:r>
            <a:r>
              <a:rPr lang="it-IT" sz="1361" dirty="0">
                <a:latin typeface="Titillium Web" pitchFamily="2" charset="77"/>
                <a:cs typeface="Lucida Sans Unicode"/>
              </a:rPr>
              <a:t>control</a:t>
            </a:r>
            <a:r>
              <a:rPr lang="it-IT" sz="1361" spc="41" dirty="0">
                <a:latin typeface="Titillium Web" pitchFamily="2" charset="77"/>
                <a:cs typeface="Lucida Sans Unicode"/>
              </a:rPr>
              <a:t> </a:t>
            </a:r>
            <a:r>
              <a:rPr lang="it-IT" sz="1361" dirty="0">
                <a:latin typeface="Titillium Web" pitchFamily="2" charset="77"/>
                <a:cs typeface="Lucida Sans Unicode"/>
              </a:rPr>
              <a:t>room</a:t>
            </a:r>
            <a:r>
              <a:rPr lang="it-IT" sz="1361" spc="77" dirty="0">
                <a:latin typeface="Titillium Web" pitchFamily="2" charset="77"/>
                <a:cs typeface="Lucida Sans Unicode"/>
              </a:rPr>
              <a:t> </a:t>
            </a:r>
            <a:r>
              <a:rPr lang="it-IT" sz="1361" dirty="0">
                <a:latin typeface="Titillium Web" pitchFamily="2" charset="77"/>
                <a:cs typeface="Lucida Sans Unicode"/>
              </a:rPr>
              <a:t>set</a:t>
            </a:r>
            <a:r>
              <a:rPr lang="it-IT" sz="1361" spc="45" dirty="0">
                <a:latin typeface="Titillium Web" pitchFamily="2" charset="77"/>
                <a:cs typeface="Lucida Sans Unicode"/>
              </a:rPr>
              <a:t> </a:t>
            </a:r>
            <a:r>
              <a:rPr lang="it-IT" sz="1361" dirty="0">
                <a:latin typeface="Titillium Web" pitchFamily="2" charset="77"/>
                <a:cs typeface="Lucida Sans Unicode"/>
              </a:rPr>
              <a:t>up</a:t>
            </a:r>
            <a:r>
              <a:rPr lang="it-IT" sz="1361" spc="64" dirty="0">
                <a:latin typeface="Titillium Web" pitchFamily="2" charset="77"/>
                <a:cs typeface="Lucida Sans Unicode"/>
              </a:rPr>
              <a:t> </a:t>
            </a:r>
            <a:r>
              <a:rPr lang="it-IT" sz="1361" dirty="0">
                <a:latin typeface="Titillium Web" pitchFamily="2" charset="77"/>
                <a:cs typeface="Lucida Sans Unicode"/>
              </a:rPr>
              <a:t>by</a:t>
            </a:r>
            <a:r>
              <a:rPr lang="it-IT" sz="1361" spc="50" dirty="0">
                <a:latin typeface="Titillium Web" pitchFamily="2" charset="77"/>
                <a:cs typeface="Lucida Sans Unicode"/>
              </a:rPr>
              <a:t> </a:t>
            </a:r>
            <a:r>
              <a:rPr lang="it-IT" sz="1361" dirty="0">
                <a:latin typeface="Titillium Web" pitchFamily="2" charset="77"/>
                <a:cs typeface="Lucida Sans Unicode"/>
              </a:rPr>
              <a:t>the</a:t>
            </a:r>
            <a:r>
              <a:rPr lang="it-IT" sz="1361" spc="59" dirty="0">
                <a:latin typeface="Titillium Web" pitchFamily="2" charset="77"/>
                <a:cs typeface="Lucida Sans Unicode"/>
              </a:rPr>
              <a:t> </a:t>
            </a:r>
            <a:r>
              <a:rPr lang="it-IT" sz="1361" dirty="0">
                <a:latin typeface="Titillium Web" pitchFamily="2" charset="77"/>
                <a:cs typeface="Lucida Sans Unicode"/>
              </a:rPr>
              <a:t>Sardinia</a:t>
            </a:r>
            <a:r>
              <a:rPr lang="it-IT" sz="1361" spc="64" dirty="0">
                <a:latin typeface="Titillium Web" pitchFamily="2" charset="77"/>
                <a:cs typeface="Lucida Sans Unicode"/>
              </a:rPr>
              <a:t> </a:t>
            </a:r>
            <a:r>
              <a:rPr lang="it-IT" sz="1361" spc="-9" dirty="0" err="1">
                <a:latin typeface="Titillium Web" pitchFamily="2" charset="77"/>
                <a:cs typeface="Lucida Sans Unicode"/>
              </a:rPr>
              <a:t>Region</a:t>
            </a:r>
            <a:endParaRPr lang="it-IT" sz="1361" dirty="0">
              <a:latin typeface="Titillium Web" pitchFamily="2" charset="77"/>
              <a:cs typeface="Lucida Sans Unicod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177997" y="4347613"/>
            <a:ext cx="4080140" cy="581450"/>
          </a:xfrm>
          <a:prstGeom prst="rect">
            <a:avLst/>
          </a:prstGeom>
        </p:spPr>
        <p:txBody>
          <a:bodyPr vert="horz" wrap="square" lIns="0" tIns="8645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361" dirty="0">
              <a:latin typeface="Lucida Sans Unicode"/>
              <a:cs typeface="Lucida Sans Unicode"/>
            </a:endParaRPr>
          </a:p>
          <a:p>
            <a:pPr>
              <a:spcBef>
                <a:spcPts val="1198"/>
              </a:spcBef>
            </a:pPr>
            <a:endParaRPr sz="1361" dirty="0">
              <a:latin typeface="Lucida Sans Unicode"/>
              <a:cs typeface="Lucida Sans Unicod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37501" y="2112828"/>
            <a:ext cx="5036578" cy="430471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 marR="4611">
              <a:spcBef>
                <a:spcPts val="91"/>
              </a:spcBef>
            </a:pPr>
            <a:r>
              <a:rPr sz="1361" dirty="0">
                <a:latin typeface="Titillium Web" pitchFamily="2" charset="77"/>
                <a:cs typeface="Lucida Sans Unicode"/>
              </a:rPr>
              <a:t>Operational</a:t>
            </a:r>
            <a:r>
              <a:rPr sz="1361" spc="32" dirty="0">
                <a:latin typeface="Titillium Web" pitchFamily="2" charset="77"/>
                <a:cs typeface="Lucida Sans Unicode"/>
              </a:rPr>
              <a:t> </a:t>
            </a:r>
            <a:r>
              <a:rPr sz="1361" dirty="0">
                <a:latin typeface="Titillium Web" pitchFamily="2" charset="77"/>
                <a:cs typeface="Lucida Sans Unicode"/>
              </a:rPr>
              <a:t>structure</a:t>
            </a:r>
            <a:r>
              <a:rPr sz="1361" spc="59" dirty="0">
                <a:latin typeface="Titillium Web" pitchFamily="2" charset="77"/>
                <a:cs typeface="Lucida Sans Unicode"/>
              </a:rPr>
              <a:t> </a:t>
            </a:r>
            <a:r>
              <a:rPr sz="1361" dirty="0">
                <a:latin typeface="Titillium Web" pitchFamily="2" charset="77"/>
                <a:cs typeface="Lucida Sans Unicode"/>
              </a:rPr>
              <a:t>with</a:t>
            </a:r>
            <a:r>
              <a:rPr sz="1361" spc="54" dirty="0">
                <a:latin typeface="Titillium Web" pitchFamily="2" charset="77"/>
                <a:cs typeface="Lucida Sans Unicode"/>
              </a:rPr>
              <a:t> </a:t>
            </a:r>
            <a:r>
              <a:rPr sz="1361" dirty="0">
                <a:latin typeface="Titillium Web" pitchFamily="2" charset="77"/>
                <a:cs typeface="Lucida Sans Unicode"/>
              </a:rPr>
              <a:t>the</a:t>
            </a:r>
            <a:r>
              <a:rPr sz="1361" spc="54" dirty="0">
                <a:latin typeface="Titillium Web" pitchFamily="2" charset="77"/>
                <a:cs typeface="Lucida Sans Unicode"/>
              </a:rPr>
              <a:t> </a:t>
            </a:r>
            <a:r>
              <a:rPr sz="1361" spc="68" dirty="0">
                <a:latin typeface="Titillium Web" pitchFamily="2" charset="77"/>
                <a:cs typeface="Lucida Sans Unicode"/>
              </a:rPr>
              <a:t>scope</a:t>
            </a:r>
            <a:r>
              <a:rPr sz="1361" spc="50" dirty="0">
                <a:latin typeface="Titillium Web" pitchFamily="2" charset="77"/>
                <a:cs typeface="Lucida Sans Unicode"/>
              </a:rPr>
              <a:t> </a:t>
            </a:r>
            <a:r>
              <a:rPr sz="1361" dirty="0">
                <a:latin typeface="Titillium Web" pitchFamily="2" charset="77"/>
                <a:cs typeface="Lucida Sans Unicode"/>
              </a:rPr>
              <a:t>of</a:t>
            </a:r>
            <a:r>
              <a:rPr sz="1361" spc="41" dirty="0">
                <a:latin typeface="Titillium Web" pitchFamily="2" charset="77"/>
                <a:cs typeface="Lucida Sans Unicode"/>
              </a:rPr>
              <a:t> </a:t>
            </a:r>
            <a:r>
              <a:rPr sz="1316" dirty="0">
                <a:solidFill>
                  <a:srgbClr val="FAB41B"/>
                </a:solidFill>
                <a:latin typeface="Titillium Web" pitchFamily="2" charset="77"/>
                <a:cs typeface="Lucida Sans Unicode"/>
              </a:rPr>
              <a:t>supporting</a:t>
            </a:r>
            <a:r>
              <a:rPr sz="1316" spc="68" dirty="0">
                <a:solidFill>
                  <a:srgbClr val="FAB41B"/>
                </a:solidFill>
                <a:latin typeface="Titillium Web" pitchFamily="2" charset="77"/>
                <a:cs typeface="Lucida Sans Unicode"/>
              </a:rPr>
              <a:t> </a:t>
            </a:r>
            <a:r>
              <a:rPr sz="1316" dirty="0">
                <a:solidFill>
                  <a:srgbClr val="FAB41B"/>
                </a:solidFill>
                <a:latin typeface="Titillium Web" pitchFamily="2" charset="77"/>
                <a:cs typeface="Lucida Sans Unicode"/>
              </a:rPr>
              <a:t>Italy's</a:t>
            </a:r>
            <a:r>
              <a:rPr sz="1316" spc="68" dirty="0">
                <a:solidFill>
                  <a:srgbClr val="FAB41B"/>
                </a:solidFill>
                <a:latin typeface="Titillium Web" pitchFamily="2" charset="77"/>
                <a:cs typeface="Lucida Sans Unicode"/>
              </a:rPr>
              <a:t> </a:t>
            </a:r>
            <a:r>
              <a:rPr sz="1316" spc="103" dirty="0">
                <a:solidFill>
                  <a:srgbClr val="FAB41B"/>
                </a:solidFill>
                <a:latin typeface="Titillium Web" pitchFamily="2" charset="77"/>
                <a:cs typeface="Lucida Sans Unicode"/>
              </a:rPr>
              <a:t>candidacy</a:t>
            </a:r>
            <a:r>
              <a:rPr sz="1316" spc="54" dirty="0">
                <a:solidFill>
                  <a:srgbClr val="FAB41B"/>
                </a:solidFill>
                <a:latin typeface="Titillium Web" pitchFamily="2" charset="77"/>
                <a:cs typeface="Lucida Sans Unicode"/>
              </a:rPr>
              <a:t> </a:t>
            </a:r>
            <a:r>
              <a:rPr sz="1361" dirty="0">
                <a:latin typeface="Titillium Web" pitchFamily="2" charset="77"/>
                <a:cs typeface="Lucida Sans Unicode"/>
              </a:rPr>
              <a:t>to</a:t>
            </a:r>
            <a:r>
              <a:rPr sz="1361" spc="50" dirty="0">
                <a:latin typeface="Titillium Web" pitchFamily="2" charset="77"/>
                <a:cs typeface="Lucida Sans Unicode"/>
              </a:rPr>
              <a:t> </a:t>
            </a:r>
            <a:r>
              <a:rPr sz="1361" dirty="0">
                <a:latin typeface="Titillium Web" pitchFamily="2" charset="77"/>
                <a:cs typeface="Lucida Sans Unicode"/>
              </a:rPr>
              <a:t>host</a:t>
            </a:r>
            <a:r>
              <a:rPr sz="1361" spc="41" dirty="0">
                <a:latin typeface="Titillium Web" pitchFamily="2" charset="77"/>
                <a:cs typeface="Lucida Sans Unicode"/>
              </a:rPr>
              <a:t> </a:t>
            </a:r>
            <a:r>
              <a:rPr sz="1361" dirty="0">
                <a:latin typeface="Titillium Web" pitchFamily="2" charset="77"/>
                <a:cs typeface="Lucida Sans Unicode"/>
              </a:rPr>
              <a:t>the</a:t>
            </a:r>
            <a:r>
              <a:rPr sz="1361" spc="54" dirty="0">
                <a:latin typeface="Titillium Web" pitchFamily="2" charset="77"/>
                <a:cs typeface="Lucida Sans Unicode"/>
              </a:rPr>
              <a:t> </a:t>
            </a:r>
            <a:r>
              <a:rPr sz="1361" spc="-9" dirty="0">
                <a:latin typeface="Titillium Web" pitchFamily="2" charset="77"/>
                <a:cs typeface="Lucida Sans Unicode"/>
              </a:rPr>
              <a:t>Einstein </a:t>
            </a:r>
            <a:r>
              <a:rPr sz="1361" dirty="0">
                <a:latin typeface="Titillium Web" pitchFamily="2" charset="77"/>
                <a:cs typeface="Lucida Sans Unicode"/>
              </a:rPr>
              <a:t>Telescope</a:t>
            </a:r>
            <a:r>
              <a:rPr sz="1361" spc="54" dirty="0">
                <a:latin typeface="Titillium Web" pitchFamily="2" charset="77"/>
                <a:cs typeface="Lucida Sans Unicode"/>
              </a:rPr>
              <a:t> </a:t>
            </a:r>
            <a:r>
              <a:rPr sz="1361" spc="41" dirty="0">
                <a:latin typeface="Titillium Web" pitchFamily="2" charset="77"/>
                <a:cs typeface="Lucida Sans Unicode"/>
              </a:rPr>
              <a:t>detector </a:t>
            </a:r>
            <a:r>
              <a:rPr sz="1361" spc="-9" dirty="0">
                <a:latin typeface="Titillium Web" pitchFamily="2" charset="77"/>
                <a:cs typeface="Lucida Sans Unicode"/>
              </a:rPr>
              <a:t>in</a:t>
            </a:r>
            <a:r>
              <a:rPr sz="1361" spc="59" dirty="0">
                <a:latin typeface="Titillium Web" pitchFamily="2" charset="77"/>
                <a:cs typeface="Lucida Sans Unicode"/>
              </a:rPr>
              <a:t> </a:t>
            </a:r>
            <a:r>
              <a:rPr sz="1361" spc="-9" dirty="0">
                <a:latin typeface="Titillium Web" pitchFamily="2" charset="77"/>
                <a:cs typeface="Lucida Sans Unicode"/>
              </a:rPr>
              <a:t>Sardinia</a:t>
            </a:r>
            <a:endParaRPr sz="1361" dirty="0">
              <a:latin typeface="Titillium Web" pitchFamily="2" charset="77"/>
              <a:cs typeface="Lucida Sans Unicod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67999" y="6070572"/>
            <a:ext cx="790686" cy="137379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817" spc="-23" dirty="0">
                <a:latin typeface="Calibri"/>
                <a:cs typeface="Calibri"/>
              </a:rPr>
              <a:t>Credits </a:t>
            </a:r>
            <a:r>
              <a:rPr sz="817" spc="-9" dirty="0">
                <a:latin typeface="Calibri"/>
                <a:cs typeface="Calibri"/>
              </a:rPr>
              <a:t>to</a:t>
            </a:r>
            <a:r>
              <a:rPr sz="817" spc="-27" dirty="0">
                <a:latin typeface="Calibri"/>
                <a:cs typeface="Calibri"/>
              </a:rPr>
              <a:t> </a:t>
            </a:r>
            <a:r>
              <a:rPr sz="817" spc="-18" dirty="0">
                <a:latin typeface="Calibri"/>
                <a:cs typeface="Calibri"/>
              </a:rPr>
              <a:t>G. </a:t>
            </a:r>
            <a:r>
              <a:rPr sz="817" spc="-9" dirty="0">
                <a:latin typeface="Calibri"/>
                <a:cs typeface="Calibri"/>
              </a:rPr>
              <a:t>Bisoffi</a:t>
            </a:r>
            <a:endParaRPr sz="817" dirty="0">
              <a:latin typeface="Calibri"/>
              <a:cs typeface="Calibri"/>
            </a:endParaRPr>
          </a:p>
        </p:txBody>
      </p:sp>
      <p:sp>
        <p:nvSpPr>
          <p:cNvPr id="12" name="Segnaposto piè di pagina 8">
            <a:extLst>
              <a:ext uri="{FF2B5EF4-FFF2-40B4-BE49-F238E27FC236}">
                <a16:creationId xmlns:a16="http://schemas.microsoft.com/office/drawing/2014/main" id="{DEBFB615-A134-BBAD-81A3-95B23565E42B}"/>
              </a:ext>
            </a:extLst>
          </p:cNvPr>
          <p:cNvSpPr txBox="1">
            <a:spLocks/>
          </p:cNvSpPr>
          <p:nvPr/>
        </p:nvSpPr>
        <p:spPr>
          <a:xfrm>
            <a:off x="1906467" y="6452963"/>
            <a:ext cx="81316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Einstein Telescope Infrastructure Consortium (ETIC - IR0000004)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PNRR M4, C2, </a:t>
            </a:r>
            <a:r>
              <a:rPr lang="en-US" dirty="0" err="1">
                <a:solidFill>
                  <a:schemeClr val="bg1"/>
                </a:solidFill>
              </a:rPr>
              <a:t>Investimento</a:t>
            </a:r>
            <a:r>
              <a:rPr lang="en-US" dirty="0">
                <a:solidFill>
                  <a:schemeClr val="bg1"/>
                </a:solidFill>
              </a:rPr>
              <a:t> 3.1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676D8103-98E4-2BCB-BD6B-171798C3FE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78" y="6401263"/>
            <a:ext cx="887128" cy="452007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596075" y="2153619"/>
            <a:ext cx="1463330" cy="81796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-147818" y="1255461"/>
            <a:ext cx="9205576" cy="742608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711186">
              <a:lnSpc>
                <a:spcPts val="2786"/>
              </a:lnSpc>
              <a:spcBef>
                <a:spcPts val="91"/>
              </a:spcBef>
            </a:pPr>
            <a:r>
              <a:rPr lang="it-IT" sz="2500" b="1" dirty="0">
                <a:solidFill>
                  <a:srgbClr val="B27F47"/>
                </a:solidFill>
                <a:latin typeface="Titillium Bd" pitchFamily="2" charset="77"/>
              </a:rPr>
              <a:t>National</a:t>
            </a:r>
            <a:r>
              <a:rPr sz="2500" b="1" dirty="0">
                <a:solidFill>
                  <a:srgbClr val="B27F47"/>
                </a:solidFill>
                <a:latin typeface="Titillium Bd" pitchFamily="2" charset="77"/>
              </a:rPr>
              <a:t> projects:</a:t>
            </a:r>
            <a:r>
              <a:rPr lang="it-IT" sz="2500" b="1" dirty="0">
                <a:solidFill>
                  <a:srgbClr val="B27F47"/>
                </a:solidFill>
                <a:latin typeface="Titillium Bd" pitchFamily="2" charset="77"/>
              </a:rPr>
              <a:t> </a:t>
            </a:r>
          </a:p>
          <a:p>
            <a:pPr marL="711186">
              <a:lnSpc>
                <a:spcPts val="2786"/>
              </a:lnSpc>
              <a:spcBef>
                <a:spcPts val="91"/>
              </a:spcBef>
            </a:pPr>
            <a:r>
              <a:rPr sz="2500" b="1" i="1" dirty="0">
                <a:solidFill>
                  <a:srgbClr val="B27F47"/>
                </a:solidFill>
                <a:latin typeface="Titillium Bd" pitchFamily="2" charset="77"/>
              </a:rPr>
              <a:t>The technical and economic pre-feasibility</a:t>
            </a: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9778" y="5847489"/>
            <a:ext cx="1416517" cy="452007"/>
          </a:xfrm>
          <a:prstGeom prst="rect">
            <a:avLst/>
          </a:prstGeom>
        </p:spPr>
      </p:pic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FA581DA7-2CD7-0074-5ABA-DE205E2C9E2F}"/>
              </a:ext>
            </a:extLst>
          </p:cNvPr>
          <p:cNvSpPr txBox="1">
            <a:spLocks/>
          </p:cNvSpPr>
          <p:nvPr/>
        </p:nvSpPr>
        <p:spPr>
          <a:xfrm>
            <a:off x="1906467" y="6452963"/>
            <a:ext cx="81316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Einstein Telescope Infrastructure Consortium (ETIC - IR0000004)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PNRR M4, C2, </a:t>
            </a:r>
            <a:r>
              <a:rPr lang="en-US" dirty="0" err="1">
                <a:solidFill>
                  <a:schemeClr val="bg1"/>
                </a:solidFill>
              </a:rPr>
              <a:t>Investimento</a:t>
            </a:r>
            <a:r>
              <a:rPr lang="en-US" dirty="0">
                <a:solidFill>
                  <a:schemeClr val="bg1"/>
                </a:solidFill>
              </a:rPr>
              <a:t> 3.1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F98F521B-907A-ECFE-D341-A96CB39D82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78" y="6401263"/>
            <a:ext cx="887128" cy="452007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C0D71DC-CBDC-CE1E-2B1B-246153ACD396}"/>
              </a:ext>
            </a:extLst>
          </p:cNvPr>
          <p:cNvSpPr txBox="1"/>
          <p:nvPr/>
        </p:nvSpPr>
        <p:spPr>
          <a:xfrm>
            <a:off x="637573" y="4402494"/>
            <a:ext cx="7557424" cy="1213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527" marR="409767">
              <a:spcBef>
                <a:spcPts val="1516"/>
              </a:spcBef>
            </a:pPr>
            <a:r>
              <a:rPr lang="it-IT" dirty="0">
                <a:latin typeface="Titillium Web" pitchFamily="2" charset="77"/>
              </a:rPr>
              <a:t>The </a:t>
            </a:r>
            <a:r>
              <a:rPr lang="it-IT" dirty="0" err="1">
                <a:latin typeface="Titillium Web" pitchFamily="2" charset="77"/>
              </a:rPr>
              <a:t>contract</a:t>
            </a:r>
            <a:r>
              <a:rPr lang="it-IT" dirty="0">
                <a:latin typeface="Titillium Web" pitchFamily="2" charset="77"/>
              </a:rPr>
              <a:t>, </a:t>
            </a:r>
            <a:r>
              <a:rPr lang="it-IT" dirty="0" err="1">
                <a:latin typeface="Titillium Web" pitchFamily="2" charset="77"/>
              </a:rPr>
              <a:t>worth</a:t>
            </a:r>
            <a:r>
              <a:rPr lang="it-IT" dirty="0">
                <a:latin typeface="Titillium Web" pitchFamily="2" charset="77"/>
              </a:rPr>
              <a:t> over 12M€, </a:t>
            </a:r>
            <a:r>
              <a:rPr lang="it-IT" dirty="0" err="1">
                <a:latin typeface="Titillium Web" pitchFamily="2" charset="77"/>
              </a:rPr>
              <a:t>has</a:t>
            </a:r>
            <a:r>
              <a:rPr lang="it-IT" dirty="0">
                <a:latin typeface="Titillium Web" pitchFamily="2" charset="77"/>
              </a:rPr>
              <a:t> </a:t>
            </a:r>
            <a:r>
              <a:rPr lang="it-IT" dirty="0" err="1">
                <a:latin typeface="Titillium Web" pitchFamily="2" charset="77"/>
              </a:rPr>
              <a:t>been</a:t>
            </a:r>
            <a:r>
              <a:rPr lang="it-IT" dirty="0">
                <a:latin typeface="Titillium Web" pitchFamily="2" charset="77"/>
              </a:rPr>
              <a:t> </a:t>
            </a:r>
            <a:r>
              <a:rPr lang="it-IT" dirty="0" err="1">
                <a:latin typeface="Titillium Web" pitchFamily="2" charset="77"/>
              </a:rPr>
              <a:t>awarded</a:t>
            </a:r>
            <a:r>
              <a:rPr lang="it-IT" dirty="0">
                <a:latin typeface="Titillium Web" pitchFamily="2" charset="77"/>
              </a:rPr>
              <a:t> to a consortium of </a:t>
            </a:r>
            <a:r>
              <a:rPr lang="it-IT" dirty="0" err="1">
                <a:latin typeface="Titillium Web" pitchFamily="2" charset="77"/>
              </a:rPr>
              <a:t>Italian</a:t>
            </a:r>
            <a:r>
              <a:rPr lang="it-IT" dirty="0">
                <a:latin typeface="Titillium Web" pitchFamily="2" charset="77"/>
              </a:rPr>
              <a:t> companies </a:t>
            </a:r>
            <a:r>
              <a:rPr lang="it-IT" dirty="0" err="1">
                <a:latin typeface="Titillium Web" pitchFamily="2" charset="77"/>
              </a:rPr>
              <a:t>operating</a:t>
            </a:r>
            <a:r>
              <a:rPr lang="it-IT" dirty="0">
                <a:latin typeface="Titillium Web" pitchFamily="2" charset="77"/>
              </a:rPr>
              <a:t> </a:t>
            </a:r>
            <a:r>
              <a:rPr lang="it-IT" dirty="0" err="1">
                <a:latin typeface="Titillium Web" pitchFamily="2" charset="77"/>
              </a:rPr>
              <a:t>internationally</a:t>
            </a:r>
            <a:r>
              <a:rPr lang="it-IT" dirty="0">
                <a:latin typeface="Titillium Web" pitchFamily="2" charset="77"/>
              </a:rPr>
              <a:t>, led by </a:t>
            </a:r>
            <a:r>
              <a:rPr lang="it-IT" dirty="0" err="1">
                <a:latin typeface="Titillium Web" pitchFamily="2" charset="77"/>
              </a:rPr>
              <a:t>Rocksoil</a:t>
            </a:r>
            <a:r>
              <a:rPr lang="it-IT" dirty="0">
                <a:latin typeface="Titillium Web" pitchFamily="2" charset="77"/>
              </a:rPr>
              <a:t> spa.</a:t>
            </a:r>
          </a:p>
          <a:p>
            <a:pPr marL="11527" marR="293926">
              <a:spcBef>
                <a:spcPts val="95"/>
              </a:spcBef>
            </a:pPr>
            <a:r>
              <a:rPr lang="it-IT" dirty="0" err="1">
                <a:latin typeface="Titillium Web" pitchFamily="2" charset="77"/>
              </a:rPr>
              <a:t>Funded</a:t>
            </a:r>
            <a:r>
              <a:rPr lang="it-IT" dirty="0">
                <a:latin typeface="Titillium Web" pitchFamily="2" charset="77"/>
              </a:rPr>
              <a:t> </a:t>
            </a:r>
            <a:r>
              <a:rPr lang="it-IT" dirty="0" err="1">
                <a:latin typeface="Titillium Web" pitchFamily="2" charset="77"/>
              </a:rPr>
              <a:t>through</a:t>
            </a:r>
            <a:r>
              <a:rPr lang="it-IT" dirty="0">
                <a:latin typeface="Titillium Web" pitchFamily="2" charset="77"/>
              </a:rPr>
              <a:t> the ETIC project (Einstein Telescope Infrastructure </a:t>
            </a:r>
            <a:r>
              <a:rPr lang="it-IT" dirty="0" err="1">
                <a:latin typeface="Titillium Web" pitchFamily="2" charset="77"/>
              </a:rPr>
              <a:t>Consostium</a:t>
            </a:r>
            <a:r>
              <a:rPr lang="it-IT" dirty="0">
                <a:latin typeface="Titillium Web" pitchFamily="2" charset="77"/>
              </a:rPr>
              <a:t>) the </a:t>
            </a:r>
            <a:r>
              <a:rPr lang="it-IT" dirty="0" err="1">
                <a:latin typeface="Titillium Web" pitchFamily="2" charset="77"/>
              </a:rPr>
              <a:t>feasibility</a:t>
            </a:r>
            <a:r>
              <a:rPr lang="it-IT" dirty="0">
                <a:latin typeface="Titillium Web" pitchFamily="2" charset="77"/>
              </a:rPr>
              <a:t> study, </a:t>
            </a:r>
            <a:r>
              <a:rPr lang="it-IT" dirty="0" err="1">
                <a:latin typeface="Titillium Web" pitchFamily="2" charset="77"/>
              </a:rPr>
              <a:t>expected</a:t>
            </a:r>
            <a:r>
              <a:rPr lang="it-IT" dirty="0">
                <a:latin typeface="Titillium Web" pitchFamily="2" charset="77"/>
              </a:rPr>
              <a:t> to be </a:t>
            </a:r>
            <a:r>
              <a:rPr lang="it-IT" dirty="0" err="1">
                <a:latin typeface="Titillium Web" pitchFamily="2" charset="77"/>
              </a:rPr>
              <a:t>delivered</a:t>
            </a:r>
            <a:r>
              <a:rPr lang="it-IT" dirty="0">
                <a:latin typeface="Titillium Web" pitchFamily="2" charset="77"/>
              </a:rPr>
              <a:t> by 2025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E039F79-78A0-E630-4B49-525CAF2B87FE}"/>
              </a:ext>
            </a:extLst>
          </p:cNvPr>
          <p:cNvSpPr txBox="1"/>
          <p:nvPr/>
        </p:nvSpPr>
        <p:spPr>
          <a:xfrm>
            <a:off x="714944" y="2159045"/>
            <a:ext cx="748005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Titillium Web" pitchFamily="2" charset="77"/>
              </a:rPr>
              <a:t>The study </a:t>
            </a:r>
            <a:r>
              <a:rPr lang="it-IT" dirty="0" err="1">
                <a:latin typeface="Titillium Web" pitchFamily="2" charset="77"/>
              </a:rPr>
              <a:t>will</a:t>
            </a:r>
            <a:r>
              <a:rPr lang="it-IT" dirty="0">
                <a:latin typeface="Titillium Web" pitchFamily="2" charset="77"/>
              </a:rPr>
              <a:t> investigate multiple and </a:t>
            </a:r>
            <a:r>
              <a:rPr lang="it-IT" dirty="0" err="1">
                <a:latin typeface="Titillium Web" pitchFamily="2" charset="77"/>
              </a:rPr>
              <a:t>different</a:t>
            </a:r>
            <a:r>
              <a:rPr lang="it-IT" dirty="0">
                <a:latin typeface="Titillium Web" pitchFamily="2" charset="77"/>
              </a:rPr>
              <a:t> </a:t>
            </a:r>
            <a:r>
              <a:rPr lang="it-IT" dirty="0" err="1">
                <a:latin typeface="Titillium Web" pitchFamily="2" charset="77"/>
              </a:rPr>
              <a:t>aspects</a:t>
            </a:r>
            <a:r>
              <a:rPr lang="it-IT" dirty="0">
                <a:latin typeface="Titillium Web" pitchFamily="2" charset="77"/>
              </a:rPr>
              <a:t>: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it-IT" dirty="0">
                <a:latin typeface="Titillium Web" pitchFamily="2" charset="77"/>
              </a:rPr>
              <a:t>the </a:t>
            </a:r>
            <a:r>
              <a:rPr lang="it-IT" dirty="0" err="1">
                <a:latin typeface="Titillium Web" pitchFamily="2" charset="77"/>
              </a:rPr>
              <a:t>geology</a:t>
            </a:r>
            <a:r>
              <a:rPr lang="it-IT" dirty="0">
                <a:latin typeface="Titillium Web" pitchFamily="2" charset="77"/>
              </a:rPr>
              <a:t> of the </a:t>
            </a:r>
            <a:r>
              <a:rPr lang="it-IT" dirty="0" err="1">
                <a:latin typeface="Titillium Web" pitchFamily="2" charset="77"/>
              </a:rPr>
              <a:t>selected</a:t>
            </a:r>
            <a:r>
              <a:rPr lang="it-IT" dirty="0">
                <a:latin typeface="Titillium Web" pitchFamily="2" charset="77"/>
              </a:rPr>
              <a:t> area,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it-IT" dirty="0">
                <a:latin typeface="Titillium Web" pitchFamily="2" charset="77"/>
              </a:rPr>
              <a:t>the </a:t>
            </a:r>
            <a:r>
              <a:rPr lang="it-IT" dirty="0" err="1">
                <a:latin typeface="Titillium Web" pitchFamily="2" charset="77"/>
              </a:rPr>
              <a:t>optimal</a:t>
            </a:r>
            <a:r>
              <a:rPr lang="it-IT" dirty="0">
                <a:latin typeface="Titillium Web" pitchFamily="2" charset="77"/>
              </a:rPr>
              <a:t> location and </a:t>
            </a:r>
            <a:r>
              <a:rPr lang="it-IT" dirty="0" err="1">
                <a:latin typeface="Titillium Web" pitchFamily="2" charset="77"/>
              </a:rPr>
              <a:t>depth</a:t>
            </a:r>
            <a:r>
              <a:rPr lang="it-IT" dirty="0">
                <a:latin typeface="Titillium Web" pitchFamily="2" charset="77"/>
              </a:rPr>
              <a:t> of the </a:t>
            </a:r>
            <a:r>
              <a:rPr lang="it-IT" dirty="0" err="1">
                <a:latin typeface="Titillium Web" pitchFamily="2" charset="77"/>
              </a:rPr>
              <a:t>observatory</a:t>
            </a:r>
            <a:r>
              <a:rPr lang="it-IT" dirty="0">
                <a:latin typeface="Titillium Web" pitchFamily="2" charset="77"/>
              </a:rPr>
              <a:t> </a:t>
            </a:r>
            <a:r>
              <a:rPr lang="it-IT" dirty="0" err="1">
                <a:latin typeface="Titillium Web" pitchFamily="2" charset="77"/>
              </a:rPr>
              <a:t>vertices</a:t>
            </a:r>
            <a:r>
              <a:rPr lang="it-IT" dirty="0">
                <a:latin typeface="Titillium Web" pitchFamily="2" charset="77"/>
              </a:rPr>
              <a:t>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it-IT" dirty="0" err="1">
                <a:latin typeface="Titillium Web" pitchFamily="2" charset="77"/>
              </a:rPr>
              <a:t>excavation</a:t>
            </a:r>
            <a:r>
              <a:rPr lang="it-IT" dirty="0">
                <a:latin typeface="Titillium Web" pitchFamily="2" charset="77"/>
              </a:rPr>
              <a:t> and </a:t>
            </a:r>
            <a:r>
              <a:rPr lang="it-IT" dirty="0" err="1">
                <a:latin typeface="Titillium Web" pitchFamily="2" charset="77"/>
              </a:rPr>
              <a:t>construction</a:t>
            </a:r>
            <a:r>
              <a:rPr lang="it-IT" dirty="0">
                <a:latin typeface="Titillium Web" pitchFamily="2" charset="77"/>
              </a:rPr>
              <a:t> techniques,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it-IT" dirty="0" err="1">
                <a:latin typeface="Titillium Web" pitchFamily="2" charset="77"/>
              </a:rPr>
              <a:t>material</a:t>
            </a:r>
            <a:r>
              <a:rPr lang="it-IT" dirty="0">
                <a:latin typeface="Titillium Web" pitchFamily="2" charset="77"/>
              </a:rPr>
              <a:t> management,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it-IT" dirty="0" err="1">
                <a:latin typeface="Titillium Web" pitchFamily="2" charset="77"/>
              </a:rPr>
              <a:t>environmental</a:t>
            </a:r>
            <a:r>
              <a:rPr lang="it-IT" dirty="0">
                <a:latin typeface="Titillium Web" pitchFamily="2" charset="77"/>
              </a:rPr>
              <a:t> impact,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it-IT" dirty="0">
                <a:latin typeface="Titillium Web" pitchFamily="2" charset="77"/>
              </a:rPr>
              <a:t>costs.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D0A4F46-04E1-44F5-9147-402F871AD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405" y="1910079"/>
            <a:ext cx="3632022" cy="331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42FD2D12-10DD-CC56-348B-077D422632F8}"/>
              </a:ext>
            </a:extLst>
          </p:cNvPr>
          <p:cNvSpPr txBox="1"/>
          <p:nvPr/>
        </p:nvSpPr>
        <p:spPr>
          <a:xfrm>
            <a:off x="9840686" y="4901348"/>
            <a:ext cx="163168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611" algn="r">
              <a:spcBef>
                <a:spcPts val="91"/>
              </a:spcBef>
            </a:pPr>
            <a:r>
              <a:rPr lang="it-IT" sz="800" spc="-27" dirty="0">
                <a:solidFill>
                  <a:schemeClr val="bg1"/>
                </a:solidFill>
                <a:latin typeface="Calibri"/>
                <a:cs typeface="Calibri"/>
              </a:rPr>
              <a:t>©INFN/Laboratori Nazionali del Sud</a:t>
            </a:r>
            <a:endParaRPr lang="it-IT" sz="8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10597528" y="840063"/>
            <a:ext cx="129668" cy="409162"/>
          </a:xfrm>
          <a:prstGeom prst="rect">
            <a:avLst/>
          </a:prstGeom>
        </p:spPr>
        <p:txBody>
          <a:bodyPr vert="horz" wrap="square" lIns="0" tIns="24205" rIns="0" bIns="0" rtlCol="0">
            <a:spAutoFit/>
          </a:bodyPr>
          <a:lstStyle/>
          <a:p>
            <a:pPr marL="37461" marR="4611" indent="-26510">
              <a:lnSpc>
                <a:spcPts val="1461"/>
              </a:lnSpc>
              <a:spcBef>
                <a:spcPts val="191"/>
              </a:spcBef>
            </a:pPr>
            <a:r>
              <a:rPr sz="1271" spc="-45" dirty="0">
                <a:solidFill>
                  <a:srgbClr val="BFBFBF"/>
                </a:solidFill>
                <a:latin typeface="Calibri"/>
                <a:cs typeface="Calibri"/>
              </a:rPr>
              <a:t>n </a:t>
            </a:r>
            <a:r>
              <a:rPr sz="1271" spc="-54" dirty="0">
                <a:solidFill>
                  <a:srgbClr val="BFBFBF"/>
                </a:solidFill>
                <a:latin typeface="Calibri"/>
                <a:cs typeface="Calibri"/>
              </a:rPr>
              <a:t>4</a:t>
            </a:r>
            <a:endParaRPr sz="1271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8109" y="4551556"/>
            <a:ext cx="688797" cy="351313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5992" y="2473177"/>
            <a:ext cx="707122" cy="298236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535992" y="1302462"/>
            <a:ext cx="6503548" cy="704136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lnSpc>
                <a:spcPts val="2723"/>
              </a:lnSpc>
              <a:spcBef>
                <a:spcPts val="91"/>
              </a:spcBef>
            </a:pPr>
            <a:r>
              <a:rPr lang="it-IT" sz="2500" b="1" dirty="0">
                <a:solidFill>
                  <a:srgbClr val="B27F47"/>
                </a:solidFill>
                <a:latin typeface="Titillium Bd" pitchFamily="2" charset="77"/>
              </a:rPr>
              <a:t>National</a:t>
            </a:r>
            <a:r>
              <a:rPr sz="2500" b="1" dirty="0">
                <a:solidFill>
                  <a:srgbClr val="B27F47"/>
                </a:solidFill>
                <a:latin typeface="Titillium Bd" pitchFamily="2" charset="77"/>
              </a:rPr>
              <a:t> projects:</a:t>
            </a:r>
          </a:p>
          <a:p>
            <a:pPr marL="11527">
              <a:lnSpc>
                <a:spcPts val="2723"/>
              </a:lnSpc>
            </a:pPr>
            <a:r>
              <a:rPr sz="2500" b="1" i="1" dirty="0">
                <a:solidFill>
                  <a:srgbClr val="B27F47"/>
                </a:solidFill>
                <a:latin typeface="Titillium Bd" pitchFamily="2" charset="77"/>
              </a:rPr>
              <a:t>scientists and technologies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1182227" y="3981240"/>
            <a:ext cx="5173468" cy="179249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1089" dirty="0">
                <a:latin typeface="Lucida Sans Unicode"/>
                <a:cs typeface="Lucida Sans Unicode"/>
              </a:rPr>
              <a:t>*Plus</a:t>
            </a:r>
            <a:r>
              <a:rPr sz="1089" spc="18" dirty="0">
                <a:latin typeface="Lucida Sans Unicode"/>
                <a:cs typeface="Lucida Sans Unicode"/>
              </a:rPr>
              <a:t> </a:t>
            </a:r>
            <a:r>
              <a:rPr sz="1089" spc="-68" dirty="0">
                <a:latin typeface="Lucida Sans Unicode"/>
                <a:cs typeface="Lucida Sans Unicode"/>
              </a:rPr>
              <a:t>1M€</a:t>
            </a:r>
            <a:r>
              <a:rPr sz="1089" spc="23" dirty="0">
                <a:latin typeface="Lucida Sans Unicode"/>
                <a:cs typeface="Lucida Sans Unicode"/>
              </a:rPr>
              <a:t> </a:t>
            </a:r>
            <a:r>
              <a:rPr sz="1089" dirty="0">
                <a:latin typeface="Lucida Sans Unicode"/>
                <a:cs typeface="Lucida Sans Unicode"/>
              </a:rPr>
              <a:t>from</a:t>
            </a:r>
            <a:r>
              <a:rPr sz="1089" spc="14" dirty="0">
                <a:latin typeface="Lucida Sans Unicode"/>
                <a:cs typeface="Lucida Sans Unicode"/>
              </a:rPr>
              <a:t> </a:t>
            </a:r>
            <a:r>
              <a:rPr sz="1089" dirty="0">
                <a:latin typeface="Lucida Sans Unicode"/>
                <a:cs typeface="Lucida Sans Unicode"/>
              </a:rPr>
              <a:t>Sardinia</a:t>
            </a:r>
            <a:r>
              <a:rPr sz="1089" spc="23" dirty="0">
                <a:latin typeface="Lucida Sans Unicode"/>
                <a:cs typeface="Lucida Sans Unicode"/>
              </a:rPr>
              <a:t> </a:t>
            </a:r>
            <a:r>
              <a:rPr sz="1089" dirty="0">
                <a:latin typeface="Lucida Sans Unicode"/>
                <a:cs typeface="Lucida Sans Unicode"/>
              </a:rPr>
              <a:t>Region</a:t>
            </a:r>
            <a:r>
              <a:rPr sz="1089" spc="23" dirty="0">
                <a:latin typeface="Lucida Sans Unicode"/>
                <a:cs typeface="Lucida Sans Unicode"/>
              </a:rPr>
              <a:t> </a:t>
            </a:r>
            <a:r>
              <a:rPr sz="1089" dirty="0">
                <a:latin typeface="Lucida Sans Unicode"/>
                <a:cs typeface="Lucida Sans Unicode"/>
              </a:rPr>
              <a:t>to</a:t>
            </a:r>
            <a:r>
              <a:rPr sz="1089" spc="23" dirty="0">
                <a:latin typeface="Lucida Sans Unicode"/>
                <a:cs typeface="Lucida Sans Unicode"/>
              </a:rPr>
              <a:t> </a:t>
            </a:r>
            <a:r>
              <a:rPr sz="1089" dirty="0">
                <a:latin typeface="Lucida Sans Unicode"/>
                <a:cs typeface="Lucida Sans Unicode"/>
              </a:rPr>
              <a:t>connect</a:t>
            </a:r>
            <a:r>
              <a:rPr sz="1089" spc="27" dirty="0">
                <a:latin typeface="Lucida Sans Unicode"/>
                <a:cs typeface="Lucida Sans Unicode"/>
              </a:rPr>
              <a:t> </a:t>
            </a:r>
            <a:r>
              <a:rPr sz="1089" dirty="0">
                <a:latin typeface="Lucida Sans Unicode"/>
                <a:cs typeface="Lucida Sans Unicode"/>
              </a:rPr>
              <a:t>Sos</a:t>
            </a:r>
            <a:r>
              <a:rPr sz="1089" spc="18" dirty="0">
                <a:latin typeface="Lucida Sans Unicode"/>
                <a:cs typeface="Lucida Sans Unicode"/>
              </a:rPr>
              <a:t> </a:t>
            </a:r>
            <a:r>
              <a:rPr sz="1089" dirty="0">
                <a:latin typeface="Lucida Sans Unicode"/>
                <a:cs typeface="Lucida Sans Unicode"/>
              </a:rPr>
              <a:t>Enattos</a:t>
            </a:r>
            <a:r>
              <a:rPr sz="1089" spc="18" dirty="0">
                <a:latin typeface="Lucida Sans Unicode"/>
                <a:cs typeface="Lucida Sans Unicode"/>
              </a:rPr>
              <a:t> </a:t>
            </a:r>
            <a:r>
              <a:rPr sz="1089" dirty="0">
                <a:latin typeface="Lucida Sans Unicode"/>
                <a:cs typeface="Lucida Sans Unicode"/>
              </a:rPr>
              <a:t>to</a:t>
            </a:r>
            <a:r>
              <a:rPr sz="1089" spc="23" dirty="0">
                <a:latin typeface="Lucida Sans Unicode"/>
                <a:cs typeface="Lucida Sans Unicode"/>
              </a:rPr>
              <a:t> </a:t>
            </a:r>
            <a:r>
              <a:rPr sz="1089" dirty="0">
                <a:latin typeface="Lucida Sans Unicode"/>
                <a:cs typeface="Lucida Sans Unicode"/>
              </a:rPr>
              <a:t>the</a:t>
            </a:r>
            <a:r>
              <a:rPr sz="1089" spc="18" dirty="0">
                <a:latin typeface="Lucida Sans Unicode"/>
                <a:cs typeface="Lucida Sans Unicode"/>
              </a:rPr>
              <a:t> </a:t>
            </a:r>
            <a:r>
              <a:rPr sz="1089" dirty="0">
                <a:latin typeface="Lucida Sans Unicode"/>
                <a:cs typeface="Lucida Sans Unicode"/>
              </a:rPr>
              <a:t>main</a:t>
            </a:r>
            <a:r>
              <a:rPr sz="1089" spc="23" dirty="0">
                <a:latin typeface="Lucida Sans Unicode"/>
                <a:cs typeface="Lucida Sans Unicode"/>
              </a:rPr>
              <a:t> </a:t>
            </a:r>
            <a:r>
              <a:rPr sz="1089" spc="-9" dirty="0">
                <a:latin typeface="Lucida Sans Unicode"/>
                <a:cs typeface="Lucida Sans Unicode"/>
              </a:rPr>
              <a:t>network</a:t>
            </a:r>
            <a:endParaRPr sz="1089" dirty="0">
              <a:latin typeface="Lucida Sans Unicode"/>
              <a:cs typeface="Lucida Sans Unicode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9408818" y="2222890"/>
            <a:ext cx="2638725" cy="2297204"/>
            <a:chOff x="7819094" y="3471054"/>
            <a:chExt cx="2588895" cy="2179320"/>
          </a:xfrm>
        </p:grpSpPr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79139" y="3471054"/>
              <a:ext cx="1828304" cy="217884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819094" y="3915779"/>
              <a:ext cx="1309860" cy="1410577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8474024" y="4690334"/>
              <a:ext cx="511809" cy="294640"/>
            </a:xfrm>
            <a:custGeom>
              <a:avLst/>
              <a:gdLst/>
              <a:ahLst/>
              <a:cxnLst/>
              <a:rect l="l" t="t" r="r" b="b"/>
              <a:pathLst>
                <a:path w="511809" h="294639">
                  <a:moveTo>
                    <a:pt x="511498" y="0"/>
                  </a:moveTo>
                  <a:lnTo>
                    <a:pt x="0" y="0"/>
                  </a:lnTo>
                  <a:lnTo>
                    <a:pt x="0" y="294018"/>
                  </a:lnTo>
                  <a:lnTo>
                    <a:pt x="511498" y="294018"/>
                  </a:lnTo>
                  <a:lnTo>
                    <a:pt x="5114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634"/>
            </a:p>
          </p:txBody>
        </p:sp>
      </p:grpSp>
      <p:pic>
        <p:nvPicPr>
          <p:cNvPr id="20" name="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4457" y="3371492"/>
            <a:ext cx="1037770" cy="430867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7" cstate="print"/>
          <a:stretch>
            <a:fillRect/>
          </a:stretch>
        </p:blipFill>
        <p:spPr>
          <a:xfrm rot="5400000">
            <a:off x="582357" y="5503217"/>
            <a:ext cx="360298" cy="1235401"/>
          </a:xfrm>
          <a:prstGeom prst="rect">
            <a:avLst/>
          </a:prstGeom>
        </p:spPr>
      </p:pic>
      <p:sp>
        <p:nvSpPr>
          <p:cNvPr id="25" name="Segnaposto piè di pagina 8">
            <a:extLst>
              <a:ext uri="{FF2B5EF4-FFF2-40B4-BE49-F238E27FC236}">
                <a16:creationId xmlns:a16="http://schemas.microsoft.com/office/drawing/2014/main" id="{97AEB922-4FF2-C54C-423B-1A9D1AB117CE}"/>
              </a:ext>
            </a:extLst>
          </p:cNvPr>
          <p:cNvSpPr txBox="1">
            <a:spLocks/>
          </p:cNvSpPr>
          <p:nvPr/>
        </p:nvSpPr>
        <p:spPr>
          <a:xfrm>
            <a:off x="1906467" y="6452963"/>
            <a:ext cx="81316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Einstein Telescope Infrastructure Consortium (ETIC - IR0000004)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PNRR M4, C2, </a:t>
            </a:r>
            <a:r>
              <a:rPr lang="en-US" dirty="0" err="1">
                <a:solidFill>
                  <a:schemeClr val="bg1"/>
                </a:solidFill>
              </a:rPr>
              <a:t>Investimento</a:t>
            </a:r>
            <a:r>
              <a:rPr lang="en-US" dirty="0">
                <a:solidFill>
                  <a:schemeClr val="bg1"/>
                </a:solidFill>
              </a:rPr>
              <a:t> 3.1</a:t>
            </a:r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CCA42B42-842C-E7CC-3A33-48B1A9A094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78" y="6401263"/>
            <a:ext cx="887128" cy="452007"/>
          </a:xfrm>
          <a:prstGeom prst="rect">
            <a:avLst/>
          </a:prstGeom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4AF0A5FE-057C-60AE-FD0D-F03A51A76ECD}"/>
              </a:ext>
            </a:extLst>
          </p:cNvPr>
          <p:cNvSpPr txBox="1"/>
          <p:nvPr/>
        </p:nvSpPr>
        <p:spPr>
          <a:xfrm>
            <a:off x="1106906" y="2389675"/>
            <a:ext cx="9083228" cy="307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project »ETIC» 50M€ for the upgrade/</a:t>
            </a:r>
            <a:r>
              <a:rPr lang="it-IT" dirty="0" err="1"/>
              <a:t>construction</a:t>
            </a:r>
            <a:r>
              <a:rPr lang="it-IT" dirty="0"/>
              <a:t> of R&amp;D </a:t>
            </a:r>
            <a:r>
              <a:rPr lang="it-IT" dirty="0" err="1"/>
              <a:t>Research</a:t>
            </a:r>
            <a:r>
              <a:rPr lang="it-IT" dirty="0"/>
              <a:t> </a:t>
            </a:r>
            <a:r>
              <a:rPr lang="it-IT" dirty="0" err="1"/>
              <a:t>Infrastructures</a:t>
            </a:r>
            <a:r>
              <a:rPr lang="it-IT" dirty="0"/>
              <a:t> and </a:t>
            </a:r>
            <a:r>
              <a:rPr lang="it-IT" dirty="0" err="1"/>
              <a:t>laboratories</a:t>
            </a:r>
            <a:r>
              <a:rPr lang="it-IT" dirty="0"/>
              <a:t> and the </a:t>
            </a:r>
            <a:r>
              <a:rPr lang="it-IT" dirty="0" err="1"/>
              <a:t>pre-feaseability</a:t>
            </a:r>
            <a:r>
              <a:rPr lang="it-IT" dirty="0"/>
              <a:t> study</a:t>
            </a:r>
          </a:p>
          <a:p>
            <a:endParaRPr lang="it-IT" sz="3200" dirty="0"/>
          </a:p>
          <a:p>
            <a:r>
              <a:rPr lang="it-IT" dirty="0"/>
              <a:t>project : 13 M€ to create a </a:t>
            </a:r>
            <a:r>
              <a:rPr lang="it-IT" dirty="0" err="1"/>
              <a:t>digital</a:t>
            </a:r>
            <a:r>
              <a:rPr lang="it-IT" dirty="0"/>
              <a:t> </a:t>
            </a:r>
            <a:r>
              <a:rPr lang="it-IT" dirty="0" err="1"/>
              <a:t>research</a:t>
            </a:r>
            <a:r>
              <a:rPr lang="it-IT" dirty="0"/>
              <a:t> </a:t>
            </a:r>
            <a:r>
              <a:rPr lang="it-IT" dirty="0" err="1"/>
              <a:t>infrastructure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integrates</a:t>
            </a:r>
            <a:r>
              <a:rPr lang="it-IT" dirty="0"/>
              <a:t> a high-performance network with HPC </a:t>
            </a:r>
            <a:r>
              <a:rPr lang="it-IT" dirty="0" err="1"/>
              <a:t>resources</a:t>
            </a:r>
            <a:r>
              <a:rPr lang="it-IT" dirty="0"/>
              <a:t> </a:t>
            </a:r>
            <a:r>
              <a:rPr lang="it-IT" dirty="0" err="1"/>
              <a:t>including</a:t>
            </a:r>
            <a:r>
              <a:rPr lang="it-IT" dirty="0"/>
              <a:t> </a:t>
            </a:r>
            <a:r>
              <a:rPr lang="it-IT" dirty="0" err="1"/>
              <a:t>research</a:t>
            </a:r>
            <a:r>
              <a:rPr lang="it-IT" dirty="0"/>
              <a:t> </a:t>
            </a:r>
            <a:r>
              <a:rPr lang="it-IT" dirty="0" err="1"/>
              <a:t>infrastructures</a:t>
            </a:r>
            <a:r>
              <a:rPr lang="it-IT" dirty="0"/>
              <a:t> and </a:t>
            </a:r>
            <a:r>
              <a:rPr lang="it-IT" dirty="0" err="1"/>
              <a:t>laboratories</a:t>
            </a:r>
            <a:r>
              <a:rPr lang="it-IT" dirty="0"/>
              <a:t> in Sardinia*</a:t>
            </a:r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project: 2,7M€ to build the Sardinia Faber </a:t>
            </a:r>
            <a:r>
              <a:rPr lang="it-IT" dirty="0" err="1"/>
              <a:t>infrastructure</a:t>
            </a:r>
            <a:r>
              <a:rPr lang="it-IT" dirty="0"/>
              <a:t>, a new </a:t>
            </a:r>
          </a:p>
          <a:p>
            <a:r>
              <a:rPr lang="it-IT" dirty="0"/>
              <a:t>underground </a:t>
            </a:r>
            <a:r>
              <a:rPr lang="it-IT" dirty="0" err="1"/>
              <a:t>geophysical</a:t>
            </a:r>
            <a:r>
              <a:rPr lang="it-IT" dirty="0"/>
              <a:t> </a:t>
            </a:r>
            <a:r>
              <a:rPr lang="it-IT" dirty="0" err="1"/>
              <a:t>observatory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the </a:t>
            </a:r>
            <a:r>
              <a:rPr lang="it-IT" dirty="0" err="1"/>
              <a:t>Sos</a:t>
            </a:r>
            <a:r>
              <a:rPr lang="it-IT" dirty="0"/>
              <a:t> </a:t>
            </a:r>
            <a:r>
              <a:rPr lang="it-IT" dirty="0" err="1"/>
              <a:t>Enattos</a:t>
            </a:r>
            <a:r>
              <a:rPr lang="it-IT" dirty="0"/>
              <a:t> mine</a:t>
            </a:r>
          </a:p>
          <a:p>
            <a:endParaRPr lang="it-IT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2B84C56-E92B-250B-4A84-75C81F96C2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90" b="16495"/>
          <a:stretch>
            <a:fillRect/>
          </a:stretch>
        </p:blipFill>
        <p:spPr bwMode="auto">
          <a:xfrm>
            <a:off x="7133328" y="4311440"/>
            <a:ext cx="1794172" cy="189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034DA716-AC22-7464-C00D-3563DB23ABD1}"/>
              </a:ext>
            </a:extLst>
          </p:cNvPr>
          <p:cNvSpPr txBox="1"/>
          <p:nvPr/>
        </p:nvSpPr>
        <p:spPr>
          <a:xfrm>
            <a:off x="7869576" y="5940767"/>
            <a:ext cx="113177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800" spc="-27" dirty="0">
                <a:solidFill>
                  <a:schemeClr val="bg1"/>
                </a:solidFill>
                <a:latin typeface="Calibri"/>
                <a:cs typeface="Calibri"/>
              </a:rPr>
              <a:t>©INFN, Marco Sallese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C9B9D5-0FFA-0D76-5D4C-A976A83972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3B9191-00B4-349E-9B0C-DAC45EF6F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406" y="1335636"/>
            <a:ext cx="3934994" cy="365125"/>
          </a:xfrm>
        </p:spPr>
        <p:txBody>
          <a:bodyPr>
            <a:normAutofit fontScale="90000"/>
          </a:bodyPr>
          <a:lstStyle/>
          <a:p>
            <a:r>
              <a:rPr lang="it-IT" dirty="0"/>
              <a:t>The ETIC </a:t>
            </a:r>
            <a:r>
              <a:rPr lang="it-IT" dirty="0" err="1"/>
              <a:t>Laboratories</a:t>
            </a:r>
            <a:endParaRPr lang="it-IT" dirty="0"/>
          </a:p>
        </p:txBody>
      </p:sp>
      <p:sp>
        <p:nvSpPr>
          <p:cNvPr id="22" name="Segnaposto piè di pagina 8">
            <a:extLst>
              <a:ext uri="{FF2B5EF4-FFF2-40B4-BE49-F238E27FC236}">
                <a16:creationId xmlns:a16="http://schemas.microsoft.com/office/drawing/2014/main" id="{B1004595-61DA-8233-902F-0EC00526371D}"/>
              </a:ext>
            </a:extLst>
          </p:cNvPr>
          <p:cNvSpPr txBox="1">
            <a:spLocks/>
          </p:cNvSpPr>
          <p:nvPr/>
        </p:nvSpPr>
        <p:spPr>
          <a:xfrm>
            <a:off x="1906467" y="6452963"/>
            <a:ext cx="81316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Einstein Telescope Infrastructure Consortium (ETIC - IR0000004)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PNRR M4, C2, </a:t>
            </a:r>
            <a:r>
              <a:rPr lang="en-US" dirty="0" err="1">
                <a:solidFill>
                  <a:schemeClr val="bg1"/>
                </a:solidFill>
              </a:rPr>
              <a:t>Investimento</a:t>
            </a:r>
            <a:r>
              <a:rPr lang="en-US" dirty="0">
                <a:solidFill>
                  <a:schemeClr val="bg1"/>
                </a:solidFill>
              </a:rPr>
              <a:t> 3.1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E17B6F8C-C387-445B-1084-1A195D003E91}"/>
              </a:ext>
            </a:extLst>
          </p:cNvPr>
          <p:cNvSpPr txBox="1"/>
          <p:nvPr/>
        </p:nvSpPr>
        <p:spPr>
          <a:xfrm>
            <a:off x="3647780" y="1789282"/>
            <a:ext cx="3299222" cy="45589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050" b="1" dirty="0" err="1">
                <a:solidFill>
                  <a:srgbClr val="2A65B0"/>
                </a:solidFill>
                <a:latin typeface="Titillium Web" pitchFamily="2" charset="77"/>
              </a:rPr>
              <a:t>Optics</a:t>
            </a:r>
            <a:r>
              <a:rPr lang="it-IT" sz="1050" b="1" dirty="0">
                <a:solidFill>
                  <a:srgbClr val="2A65B0"/>
                </a:solidFill>
                <a:latin typeface="Titillium Web" pitchFamily="2" charset="77"/>
              </a:rPr>
              <a:t>, Electronics and </a:t>
            </a:r>
            <a:r>
              <a:rPr lang="it-IT" sz="1050" b="1" dirty="0" err="1">
                <a:solidFill>
                  <a:srgbClr val="2A65B0"/>
                </a:solidFill>
                <a:latin typeface="Titillium Web" pitchFamily="2" charset="77"/>
              </a:rPr>
              <a:t>Photonics</a:t>
            </a:r>
            <a:endParaRPr lang="it-IT" sz="1050" b="1" dirty="0">
              <a:solidFill>
                <a:srgbClr val="2A65B0"/>
              </a:solidFill>
              <a:latin typeface="Titillium Web" pitchFamily="2" charset="77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050" dirty="0" err="1">
                <a:latin typeface="Titillium Web" pitchFamily="2" charset="77"/>
              </a:rPr>
              <a:t>CoMET</a:t>
            </a:r>
            <a:r>
              <a:rPr lang="it-IT" sz="1050" dirty="0">
                <a:latin typeface="Titillium Web" pitchFamily="2" charset="77"/>
              </a:rPr>
              <a:t> (Padua)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050" dirty="0">
                <a:latin typeface="Titillium Web" pitchFamily="2" charset="77"/>
              </a:rPr>
              <a:t>GALILEO (Genoa)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050" dirty="0">
                <a:latin typeface="Titillium Web" pitchFamily="2" charset="77"/>
              </a:rPr>
              <a:t>PLANET (</a:t>
            </a:r>
            <a:r>
              <a:rPr lang="it-IT" sz="1050" dirty="0" err="1">
                <a:latin typeface="Titillium Web" pitchFamily="2" charset="77"/>
              </a:rPr>
              <a:t>Naples</a:t>
            </a:r>
            <a:r>
              <a:rPr lang="it-IT" sz="1050" dirty="0">
                <a:latin typeface="Titillium Web" pitchFamily="2" charset="77"/>
              </a:rPr>
              <a:t>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050" dirty="0" err="1">
                <a:latin typeface="Titillium Web" pitchFamily="2" charset="77"/>
              </a:rPr>
              <a:t>AiLoV</a:t>
            </a:r>
            <a:r>
              <a:rPr lang="it-IT" sz="1050" dirty="0">
                <a:latin typeface="Titillium Web" pitchFamily="2" charset="77"/>
              </a:rPr>
              <a:t>-ET (Rome)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050" dirty="0">
                <a:latin typeface="Titillium Web" pitchFamily="2" charset="77"/>
              </a:rPr>
              <a:t>ETICO2 (Cagliari)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050" dirty="0">
                <a:latin typeface="Titillium Web" pitchFamily="2" charset="77"/>
              </a:rPr>
              <a:t>ADONI (Florence)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050" dirty="0">
                <a:latin typeface="Titillium Web" pitchFamily="2" charset="77"/>
              </a:rPr>
              <a:t>DIFAET (Bologna)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050" dirty="0" err="1">
                <a:latin typeface="Titillium Web" pitchFamily="2" charset="77"/>
              </a:rPr>
              <a:t>PisaET</a:t>
            </a:r>
            <a:r>
              <a:rPr lang="it-IT" sz="1050" dirty="0">
                <a:latin typeface="Titillium Web" pitchFamily="2" charset="77"/>
              </a:rPr>
              <a:t>-IR@CISUP (Pisa)</a:t>
            </a:r>
            <a:endParaRPr lang="it-IT" sz="1050" b="1" dirty="0">
              <a:latin typeface="Titillium Web" pitchFamily="2" charset="77"/>
            </a:endParaRPr>
          </a:p>
          <a:p>
            <a:pPr>
              <a:lnSpc>
                <a:spcPct val="150000"/>
              </a:lnSpc>
            </a:pPr>
            <a:r>
              <a:rPr lang="it-IT" sz="1050" b="1" dirty="0">
                <a:solidFill>
                  <a:srgbClr val="2A65B0"/>
                </a:solidFill>
                <a:latin typeface="Titillium Web" pitchFamily="2" charset="77"/>
              </a:rPr>
              <a:t>Vacuum and </a:t>
            </a:r>
            <a:r>
              <a:rPr lang="it-IT" sz="1050" b="1" dirty="0" err="1">
                <a:solidFill>
                  <a:srgbClr val="2A65B0"/>
                </a:solidFill>
                <a:latin typeface="Titillium Web" pitchFamily="2" charset="77"/>
              </a:rPr>
              <a:t>Cryogenics</a:t>
            </a:r>
            <a:endParaRPr lang="it-IT" sz="1050" b="1" dirty="0">
              <a:solidFill>
                <a:srgbClr val="2A65B0"/>
              </a:solidFill>
              <a:latin typeface="Titillium Web" pitchFamily="2" charset="77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100" dirty="0">
                <a:latin typeface="Titillium Web" pitchFamily="2" charset="77"/>
              </a:rPr>
              <a:t>ARC-CRYO-ET (Rome)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100" dirty="0">
                <a:latin typeface="Titillium Web" pitchFamily="2" charset="77"/>
              </a:rPr>
              <a:t>CALATIA (Caserta) </a:t>
            </a:r>
          </a:p>
          <a:p>
            <a:pPr>
              <a:lnSpc>
                <a:spcPct val="150000"/>
              </a:lnSpc>
            </a:pPr>
            <a:r>
              <a:rPr lang="it-IT" sz="1050" b="1" dirty="0" err="1">
                <a:solidFill>
                  <a:srgbClr val="2A65B0"/>
                </a:solidFill>
                <a:latin typeface="Titillium Web" pitchFamily="2" charset="77"/>
              </a:rPr>
              <a:t>Suspensions</a:t>
            </a:r>
            <a:r>
              <a:rPr lang="it-IT" sz="1050" b="1" dirty="0">
                <a:solidFill>
                  <a:srgbClr val="2A65B0"/>
                </a:solidFill>
                <a:latin typeface="Titillium Web" pitchFamily="2" charset="77"/>
              </a:rPr>
              <a:t> and </a:t>
            </a:r>
            <a:r>
              <a:rPr lang="it-IT" sz="1050" b="1" dirty="0" err="1">
                <a:solidFill>
                  <a:srgbClr val="2A65B0"/>
                </a:solidFill>
                <a:latin typeface="Titillium Web" pitchFamily="2" charset="77"/>
              </a:rPr>
              <a:t>Interferometric</a:t>
            </a:r>
            <a:r>
              <a:rPr lang="it-IT" sz="1050" b="1" dirty="0">
                <a:solidFill>
                  <a:srgbClr val="2A65B0"/>
                </a:solidFill>
                <a:latin typeface="Titillium Web" pitchFamily="2" charset="77"/>
              </a:rPr>
              <a:t> large facilities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100" dirty="0">
                <a:latin typeface="Titillium Web" pitchFamily="2" charset="77"/>
              </a:rPr>
              <a:t>CAOS (Perugia)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100" dirty="0">
                <a:latin typeface="Titillium Web" pitchFamily="2" charset="77"/>
              </a:rPr>
              <a:t>GEMINI (Gran Sasso labs.)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100" dirty="0">
                <a:latin typeface="Titillium Web" pitchFamily="2" charset="77"/>
              </a:rPr>
              <a:t>PLANET (</a:t>
            </a:r>
            <a:r>
              <a:rPr lang="it-IT" sz="1100" dirty="0" err="1">
                <a:latin typeface="Titillium Web" pitchFamily="2" charset="77"/>
              </a:rPr>
              <a:t>naples</a:t>
            </a:r>
            <a:r>
              <a:rPr lang="it-IT" sz="1100" dirty="0">
                <a:latin typeface="Titillium Web" pitchFamily="2" charset="77"/>
              </a:rPr>
              <a:t>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100" dirty="0">
                <a:latin typeface="Titillium Web" pitchFamily="2" charset="77"/>
              </a:rPr>
              <a:t>SAMANET (Pisa) </a:t>
            </a:r>
          </a:p>
          <a:p>
            <a:pPr>
              <a:lnSpc>
                <a:spcPct val="150000"/>
              </a:lnSpc>
            </a:pPr>
            <a:r>
              <a:rPr lang="it-IT" sz="1050" b="1" dirty="0">
                <a:solidFill>
                  <a:srgbClr val="2A65B0"/>
                </a:solidFill>
                <a:latin typeface="Titillium Web" pitchFamily="2" charset="77"/>
              </a:rPr>
              <a:t>Computing &amp; Data </a:t>
            </a:r>
            <a:r>
              <a:rPr lang="it-IT" sz="1050" b="1" dirty="0" err="1">
                <a:solidFill>
                  <a:srgbClr val="2A65B0"/>
                </a:solidFill>
                <a:latin typeface="Titillium Web" pitchFamily="2" charset="77"/>
              </a:rPr>
              <a:t>Acquisition</a:t>
            </a:r>
            <a:endParaRPr lang="it-IT" sz="1050" b="1" dirty="0">
              <a:solidFill>
                <a:srgbClr val="2A65B0"/>
              </a:solidFill>
              <a:latin typeface="Titillium Web" pitchFamily="2" charset="77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100" dirty="0">
                <a:latin typeface="Titillium Web" pitchFamily="2" charset="77"/>
              </a:rPr>
              <a:t>BETIF (Bologna)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100" dirty="0" err="1">
                <a:latin typeface="Titillium Web" pitchFamily="2" charset="77"/>
              </a:rPr>
              <a:t>CTLAb</a:t>
            </a:r>
            <a:r>
              <a:rPr lang="it-IT" sz="1100" dirty="0">
                <a:latin typeface="Titillium Web" pitchFamily="2" charset="77"/>
              </a:rPr>
              <a:t> (INFN-TO)</a:t>
            </a:r>
          </a:p>
          <a:p>
            <a:pPr>
              <a:lnSpc>
                <a:spcPct val="150000"/>
              </a:lnSpc>
            </a:pPr>
            <a:r>
              <a:rPr lang="it-IT" sz="1050" b="1" dirty="0" err="1">
                <a:solidFill>
                  <a:srgbClr val="2A65B0"/>
                </a:solidFill>
                <a:latin typeface="Titillium Web" pitchFamily="2" charset="77"/>
              </a:rPr>
              <a:t>Suspensions</a:t>
            </a:r>
            <a:r>
              <a:rPr lang="it-IT" sz="1050" b="1" dirty="0">
                <a:solidFill>
                  <a:srgbClr val="2A65B0"/>
                </a:solidFill>
                <a:latin typeface="Titillium Web" pitchFamily="2" charset="77"/>
              </a:rPr>
              <a:t> and </a:t>
            </a:r>
            <a:r>
              <a:rPr lang="it-IT" sz="1050" b="1" dirty="0" err="1">
                <a:solidFill>
                  <a:srgbClr val="2A65B0"/>
                </a:solidFill>
                <a:latin typeface="Titillium Web" pitchFamily="2" charset="77"/>
              </a:rPr>
              <a:t>Interferometric</a:t>
            </a:r>
            <a:r>
              <a:rPr lang="it-IT" sz="1050" b="1" dirty="0">
                <a:solidFill>
                  <a:srgbClr val="2A65B0"/>
                </a:solidFill>
                <a:latin typeface="Titillium Web" pitchFamily="2" charset="77"/>
              </a:rPr>
              <a:t> large facilities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100" dirty="0">
                <a:latin typeface="Titillium Web" pitchFamily="2" charset="77"/>
              </a:rPr>
              <a:t>ET_3G LAB (Rome and </a:t>
            </a:r>
            <a:r>
              <a:rPr lang="it-IT" sz="1100" dirty="0" err="1">
                <a:latin typeface="Titillium Web" pitchFamily="2" charset="77"/>
              </a:rPr>
              <a:t>Sos</a:t>
            </a:r>
            <a:r>
              <a:rPr lang="it-IT" sz="1100" dirty="0">
                <a:latin typeface="Titillium Web" pitchFamily="2" charset="77"/>
              </a:rPr>
              <a:t> </a:t>
            </a:r>
            <a:r>
              <a:rPr lang="it-IT" sz="1100" dirty="0" err="1">
                <a:latin typeface="Titillium Web" pitchFamily="2" charset="77"/>
              </a:rPr>
              <a:t>Enattos</a:t>
            </a:r>
            <a:r>
              <a:rPr lang="it-IT" sz="1100" dirty="0">
                <a:latin typeface="Titillium Web" pitchFamily="2" charset="77"/>
              </a:rPr>
              <a:t>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100" dirty="0">
                <a:latin typeface="Titillium Web" pitchFamily="2" charset="77"/>
              </a:rPr>
              <a:t>AT_LAB (Cagliari)</a:t>
            </a:r>
          </a:p>
          <a:p>
            <a:endParaRPr lang="it-IT" sz="1100" dirty="0">
              <a:solidFill>
                <a:srgbClr val="004B70"/>
              </a:solidFill>
              <a:latin typeface="Titillium Web" pitchFamily="2" charset="77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E98AE05-E7BE-3B93-F4D7-D8AD407F32E7}"/>
              </a:ext>
            </a:extLst>
          </p:cNvPr>
          <p:cNvSpPr txBox="1"/>
          <p:nvPr/>
        </p:nvSpPr>
        <p:spPr>
          <a:xfrm>
            <a:off x="201092" y="3883026"/>
            <a:ext cx="323512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800" dirty="0"/>
              <a:t>https://</a:t>
            </a:r>
            <a:r>
              <a:rPr lang="it-IT" sz="800" dirty="0" err="1"/>
              <a:t>pandora.infn.it</a:t>
            </a:r>
            <a:r>
              <a:rPr lang="it-IT" sz="800" dirty="0"/>
              <a:t>/public/b29743</a:t>
            </a:r>
          </a:p>
        </p:txBody>
      </p:sp>
      <p:pic>
        <p:nvPicPr>
          <p:cNvPr id="8" name="Immagine 7" descr="Immagine che contiene mappa, Aerofotogrammetria, schermata, Vista aerea&#10;&#10;Il contenuto generato dall'IA potrebbe non essere corretto.">
            <a:extLst>
              <a:ext uri="{FF2B5EF4-FFF2-40B4-BE49-F238E27FC236}">
                <a16:creationId xmlns:a16="http://schemas.microsoft.com/office/drawing/2014/main" id="{A1AA092A-E362-31A4-5511-F5CC56D58A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60" y="1880748"/>
            <a:ext cx="3299222" cy="2032781"/>
          </a:xfrm>
          <a:prstGeom prst="rect">
            <a:avLst/>
          </a:prstGeom>
        </p:spPr>
      </p:pic>
      <p:pic>
        <p:nvPicPr>
          <p:cNvPr id="13" name="Immagine 12" descr="Immagine che contiene aria aperta, albero, Urbanistica, automobile&#10;&#10;Il contenuto generato dall'IA potrebbe non essere corretto.">
            <a:extLst>
              <a:ext uri="{FF2B5EF4-FFF2-40B4-BE49-F238E27FC236}">
                <a16:creationId xmlns:a16="http://schemas.microsoft.com/office/drawing/2014/main" id="{2382086D-5E8F-9827-600D-FF17F51E85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60" y="4097656"/>
            <a:ext cx="3299222" cy="1855813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EC84A40-2FF3-7BD7-0308-6F959A5E5F48}"/>
              </a:ext>
            </a:extLst>
          </p:cNvPr>
          <p:cNvSpPr txBox="1"/>
          <p:nvPr/>
        </p:nvSpPr>
        <p:spPr>
          <a:xfrm>
            <a:off x="141797" y="3698085"/>
            <a:ext cx="127094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611" algn="r">
              <a:spcBef>
                <a:spcPts val="91"/>
              </a:spcBef>
            </a:pPr>
            <a:r>
              <a:rPr lang="it-IT" sz="800" spc="-27" dirty="0">
                <a:solidFill>
                  <a:schemeClr val="bg1"/>
                </a:solidFill>
                <a:latin typeface="Calibri"/>
                <a:cs typeface="Calibri"/>
              </a:rPr>
              <a:t>Credits: Giuseppe Greco</a:t>
            </a:r>
            <a:endParaRPr lang="it-IT" sz="8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7B1AEC0-EA5D-7054-9418-D2DD7273E916}"/>
              </a:ext>
            </a:extLst>
          </p:cNvPr>
          <p:cNvSpPr txBox="1"/>
          <p:nvPr/>
        </p:nvSpPr>
        <p:spPr>
          <a:xfrm>
            <a:off x="0" y="5738025"/>
            <a:ext cx="127094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611" algn="r">
              <a:spcBef>
                <a:spcPts val="91"/>
              </a:spcBef>
            </a:pPr>
            <a:r>
              <a:rPr lang="it-IT" sz="800" spc="-27" dirty="0">
                <a:solidFill>
                  <a:schemeClr val="bg1"/>
                </a:solidFill>
                <a:latin typeface="Calibri"/>
                <a:cs typeface="Calibri"/>
              </a:rPr>
              <a:t>Credits: Helios Vocca</a:t>
            </a:r>
            <a:endParaRPr lang="it-IT" sz="8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A6782CB-C6A5-BF96-5876-3418C18B6B64}"/>
              </a:ext>
            </a:extLst>
          </p:cNvPr>
          <p:cNvSpPr txBox="1"/>
          <p:nvPr/>
        </p:nvSpPr>
        <p:spPr>
          <a:xfrm>
            <a:off x="6936799" y="1830173"/>
            <a:ext cx="47740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noProof="0" dirty="0">
                <a:solidFill>
                  <a:srgbClr val="2A65B0"/>
                </a:solidFill>
              </a:rPr>
              <a:t>Staff</a:t>
            </a:r>
          </a:p>
          <a:p>
            <a:r>
              <a:rPr lang="en-GB" sz="1600" noProof="0" dirty="0"/>
              <a:t>Recruited: 47 (Scientists, engineers, Managers)</a:t>
            </a:r>
          </a:p>
          <a:p>
            <a:r>
              <a:rPr lang="en-GB" sz="1600" b="1" noProof="0" dirty="0"/>
              <a:t>Investment: 5,31M€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CBF58DB-CE43-1F8A-BE02-853167BCF7C9}"/>
              </a:ext>
            </a:extLst>
          </p:cNvPr>
          <p:cNvSpPr txBox="1"/>
          <p:nvPr/>
        </p:nvSpPr>
        <p:spPr>
          <a:xfrm>
            <a:off x="6947002" y="2652214"/>
            <a:ext cx="34682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 err="1">
                <a:solidFill>
                  <a:srgbClr val="2A65B0"/>
                </a:solidFill>
              </a:rPr>
              <a:t>PhDs</a:t>
            </a:r>
            <a:endParaRPr lang="it-IT" sz="1600" b="1" dirty="0">
              <a:solidFill>
                <a:srgbClr val="2A65B0"/>
              </a:solidFill>
            </a:endParaRPr>
          </a:p>
          <a:p>
            <a:r>
              <a:rPr lang="it-IT" sz="1600" dirty="0" err="1"/>
              <a:t>Recruited</a:t>
            </a:r>
            <a:r>
              <a:rPr lang="it-IT" sz="1600" dirty="0"/>
              <a:t>: 10 Students</a:t>
            </a:r>
          </a:p>
          <a:p>
            <a:r>
              <a:rPr lang="it-IT" sz="1600" b="1" dirty="0"/>
              <a:t>Investment: 0,53M€</a:t>
            </a:r>
          </a:p>
        </p:txBody>
      </p:sp>
      <p:sp>
        <p:nvSpPr>
          <p:cNvPr id="18" name="Titolo 1">
            <a:extLst>
              <a:ext uri="{FF2B5EF4-FFF2-40B4-BE49-F238E27FC236}">
                <a16:creationId xmlns:a16="http://schemas.microsoft.com/office/drawing/2014/main" id="{FDC239EF-AE8A-3DEA-027C-715DF8D3AB95}"/>
              </a:ext>
            </a:extLst>
          </p:cNvPr>
          <p:cNvSpPr txBox="1">
            <a:spLocks/>
          </p:cNvSpPr>
          <p:nvPr/>
        </p:nvSpPr>
        <p:spPr>
          <a:xfrm>
            <a:off x="7314028" y="1381516"/>
            <a:ext cx="4166937" cy="6225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 dirty="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r>
              <a:rPr lang="it-IT" sz="2500" dirty="0"/>
              <a:t>The ETIC people</a:t>
            </a:r>
          </a:p>
        </p:txBody>
      </p:sp>
      <p:pic>
        <p:nvPicPr>
          <p:cNvPr id="20" name="Picture 8" descr="Immagine">
            <a:extLst>
              <a:ext uri="{FF2B5EF4-FFF2-40B4-BE49-F238E27FC236}">
                <a16:creationId xmlns:a16="http://schemas.microsoft.com/office/drawing/2014/main" id="{FE006D7A-0A66-F0DF-186D-24C5704EB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970" y="3545662"/>
            <a:ext cx="4680903" cy="2633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97418632-84C1-6048-14EB-6977B9B2B3A7}"/>
              </a:ext>
            </a:extLst>
          </p:cNvPr>
          <p:cNvSpPr txBox="1"/>
          <p:nvPr/>
        </p:nvSpPr>
        <p:spPr>
          <a:xfrm>
            <a:off x="234004" y="5953469"/>
            <a:ext cx="6093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/>
              <a:t>Investment: 30M€ </a:t>
            </a:r>
            <a:r>
              <a:rPr lang="it-IT" sz="1800" b="1" dirty="0" err="1"/>
              <a:t>env</a:t>
            </a:r>
            <a:r>
              <a:rPr lang="it-IT" sz="1800" b="1" dirty="0"/>
              <a:t>.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60713A47-6A34-08DB-6E66-AACE7CA4FE81}"/>
              </a:ext>
            </a:extLst>
          </p:cNvPr>
          <p:cNvSpPr txBox="1"/>
          <p:nvPr/>
        </p:nvSpPr>
        <p:spPr>
          <a:xfrm>
            <a:off x="10919519" y="5857886"/>
            <a:ext cx="87432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800" spc="-27" dirty="0">
                <a:solidFill>
                  <a:schemeClr val="bg1"/>
                </a:solidFill>
                <a:latin typeface="Calibri"/>
                <a:cs typeface="Calibri"/>
              </a:rPr>
              <a:t>©INFN</a:t>
            </a:r>
          </a:p>
        </p:txBody>
      </p:sp>
    </p:spTree>
    <p:extLst>
      <p:ext uri="{BB962C8B-B14F-4D97-AF65-F5344CB8AC3E}">
        <p14:creationId xmlns:p14="http://schemas.microsoft.com/office/powerpoint/2010/main" val="24936351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zione standard1" id="{E9B14BFB-5F59-46F1-9355-41F158516CD6}" vid="{CCE4BE0C-8C10-4B89-8370-7CE9F2DA998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a552575-d33d-4063-b65d-cc16c32adfa5" xsi:nil="true"/>
    <lcf76f155ced4ddcb4097134ff3c332f xmlns="f563d1e1-d78a-441e-9818-e391810158a1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0B96F68DEEAE344AA50EA137795752AA" ma:contentTypeVersion="14" ma:contentTypeDescription="Creare un nuovo documento." ma:contentTypeScope="" ma:versionID="d8be5b81ec7536efeabf15f227d15261">
  <xsd:schema xmlns:xsd="http://www.w3.org/2001/XMLSchema" xmlns:xs="http://www.w3.org/2001/XMLSchema" xmlns:p="http://schemas.microsoft.com/office/2006/metadata/properties" xmlns:ns2="f563d1e1-d78a-441e-9818-e391810158a1" xmlns:ns3="ba552575-d33d-4063-b65d-cc16c32adfa5" targetNamespace="http://schemas.microsoft.com/office/2006/metadata/properties" ma:root="true" ma:fieldsID="fcfff7631f12c5e1e193c388b5e84b39" ns2:_="" ns3:_="">
    <xsd:import namespace="f563d1e1-d78a-441e-9818-e391810158a1"/>
    <xsd:import namespace="ba552575-d33d-4063-b65d-cc16c32adfa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63d1e1-d78a-441e-9818-e391810158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Tag immagine" ma:readOnly="false" ma:fieldId="{5cf76f15-5ced-4ddc-b409-7134ff3c332f}" ma:taxonomyMulti="true" ma:sspId="5655b07b-e106-434b-8e42-295331486e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552575-d33d-4063-b65d-cc16c32adfa5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d8423dff-908e-4af0-9034-820b1d79304c}" ma:internalName="TaxCatchAll" ma:showField="CatchAllData" ma:web="ba552575-d33d-4063-b65d-cc16c32adfa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065C59A-1E58-46D0-AE11-A06F10368D19}">
  <ds:schemaRefs>
    <ds:schemaRef ds:uri="http://www.w3.org/XML/1998/namespace"/>
    <ds:schemaRef ds:uri="http://purl.org/dc/terms/"/>
    <ds:schemaRef ds:uri="ba552575-d33d-4063-b65d-cc16c32adfa5"/>
    <ds:schemaRef ds:uri="http://purl.org/dc/elements/1.1/"/>
    <ds:schemaRef ds:uri="http://schemas.microsoft.com/office/2006/documentManagement/types"/>
    <ds:schemaRef ds:uri="http://purl.org/dc/dcmitype/"/>
    <ds:schemaRef ds:uri="f563d1e1-d78a-441e-9818-e391810158a1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C510CA3B-6DC8-4241-AE1E-639B6D068A1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563d1e1-d78a-441e-9818-e391810158a1"/>
    <ds:schemaRef ds:uri="ba552575-d33d-4063-b65d-cc16c32adfa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F94C6AA-F05E-4AC4-9BDA-064563A7E62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1169</TotalTime>
  <Words>1328</Words>
  <Application>Microsoft Macintosh PowerPoint</Application>
  <PresentationFormat>Widescreen</PresentationFormat>
  <Paragraphs>191</Paragraphs>
  <Slides>12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22" baseType="lpstr">
      <vt:lpstr>Arial MT</vt:lpstr>
      <vt:lpstr>Segoe Sans</vt:lpstr>
      <vt:lpstr>Titillium</vt:lpstr>
      <vt:lpstr>Titillium Bd</vt:lpstr>
      <vt:lpstr>Arial</vt:lpstr>
      <vt:lpstr>Calibri</vt:lpstr>
      <vt:lpstr>Lucida Sans Unicode</vt:lpstr>
      <vt:lpstr>Titillium Web</vt:lpstr>
      <vt:lpstr>Wingdings</vt:lpstr>
      <vt:lpstr>Tema di Office</vt:lpstr>
      <vt:lpstr>The ETIC project:  the Italian candidacy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The ETIC Laboratories</vt:lpstr>
      <vt:lpstr>The regional commitment</vt:lpstr>
      <vt:lpstr>Presentazione standard di PowerPoint</vt:lpstr>
      <vt:lpstr>Conclusions Bringing the Einstein Telescope to Sardinia: A Vision for Science and the Future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cp:lastModifiedBy>Monique Bossi</cp:lastModifiedBy>
  <cp:revision>19</cp:revision>
  <cp:lastPrinted>2023-06-08T11:27:05Z</cp:lastPrinted>
  <dcterms:modified xsi:type="dcterms:W3CDTF">2025-06-17T14:21:35Z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0x0101000B96F68DEEAE344AA50EA137795752AA</vt:lpwstr>
  </property>
  <property fmtid="{D5CDD505-2E9C-101B-9397-08002B2CF9AE}" pid="3" name="MediaServiceImageTags">
    <vt:lpwstr/>
  </property>
</Properties>
</file>